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handoutMasterIdLst>
    <p:handoutMasterId r:id="rId51"/>
  </p:handoutMasterIdLst>
  <p:sldIdLst>
    <p:sldId id="258" r:id="rId2"/>
    <p:sldId id="322" r:id="rId3"/>
    <p:sldId id="554" r:id="rId4"/>
    <p:sldId id="604" r:id="rId5"/>
    <p:sldId id="608" r:id="rId6"/>
    <p:sldId id="491" r:id="rId7"/>
    <p:sldId id="492" r:id="rId8"/>
    <p:sldId id="606" r:id="rId9"/>
    <p:sldId id="607" r:id="rId10"/>
    <p:sldId id="495" r:id="rId11"/>
    <p:sldId id="603" r:id="rId12"/>
    <p:sldId id="610" r:id="rId13"/>
    <p:sldId id="611" r:id="rId14"/>
    <p:sldId id="456" r:id="rId15"/>
    <p:sldId id="602" r:id="rId16"/>
    <p:sldId id="506" r:id="rId17"/>
    <p:sldId id="504" r:id="rId18"/>
    <p:sldId id="551" r:id="rId19"/>
    <p:sldId id="467" r:id="rId20"/>
    <p:sldId id="601" r:id="rId21"/>
    <p:sldId id="571" r:id="rId22"/>
    <p:sldId id="577" r:id="rId23"/>
    <p:sldId id="575" r:id="rId24"/>
    <p:sldId id="578" r:id="rId25"/>
    <p:sldId id="581" r:id="rId26"/>
    <p:sldId id="582" r:id="rId27"/>
    <p:sldId id="583" r:id="rId28"/>
    <p:sldId id="598" r:id="rId29"/>
    <p:sldId id="586" r:id="rId30"/>
    <p:sldId id="593" r:id="rId31"/>
    <p:sldId id="591" r:id="rId32"/>
    <p:sldId id="589" r:id="rId33"/>
    <p:sldId id="594" r:id="rId34"/>
    <p:sldId id="599" r:id="rId35"/>
    <p:sldId id="558" r:id="rId36"/>
    <p:sldId id="559" r:id="rId37"/>
    <p:sldId id="560" r:id="rId38"/>
    <p:sldId id="561" r:id="rId39"/>
    <p:sldId id="562" r:id="rId40"/>
    <p:sldId id="563" r:id="rId41"/>
    <p:sldId id="564" r:id="rId42"/>
    <p:sldId id="566" r:id="rId43"/>
    <p:sldId id="567" r:id="rId44"/>
    <p:sldId id="568" r:id="rId45"/>
    <p:sldId id="569" r:id="rId46"/>
    <p:sldId id="547" r:id="rId47"/>
    <p:sldId id="548" r:id="rId48"/>
    <p:sldId id="595"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C8DF46E-6834-F140-B45F-A3471202D3A8}">
          <p14:sldIdLst>
            <p14:sldId id="258"/>
            <p14:sldId id="322"/>
            <p14:sldId id="554"/>
            <p14:sldId id="604"/>
            <p14:sldId id="608"/>
            <p14:sldId id="491"/>
            <p14:sldId id="492"/>
            <p14:sldId id="606"/>
            <p14:sldId id="607"/>
            <p14:sldId id="495"/>
            <p14:sldId id="603"/>
            <p14:sldId id="610"/>
            <p14:sldId id="611"/>
            <p14:sldId id="456"/>
            <p14:sldId id="602"/>
            <p14:sldId id="506"/>
            <p14:sldId id="504"/>
            <p14:sldId id="551"/>
            <p14:sldId id="467"/>
            <p14:sldId id="601"/>
            <p14:sldId id="571"/>
            <p14:sldId id="577"/>
            <p14:sldId id="575"/>
            <p14:sldId id="578"/>
            <p14:sldId id="581"/>
            <p14:sldId id="582"/>
            <p14:sldId id="583"/>
            <p14:sldId id="598"/>
            <p14:sldId id="586"/>
            <p14:sldId id="593"/>
            <p14:sldId id="591"/>
            <p14:sldId id="589"/>
            <p14:sldId id="594"/>
            <p14:sldId id="599"/>
            <p14:sldId id="558"/>
            <p14:sldId id="559"/>
            <p14:sldId id="560"/>
            <p14:sldId id="561"/>
            <p14:sldId id="562"/>
            <p14:sldId id="563"/>
            <p14:sldId id="564"/>
            <p14:sldId id="566"/>
            <p14:sldId id="567"/>
            <p14:sldId id="568"/>
            <p14:sldId id="569"/>
            <p14:sldId id="547"/>
            <p14:sldId id="548"/>
            <p14:sldId id="59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2EC0B"/>
    <a:srgbClr val="E3B600"/>
    <a:srgbClr val="0D12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79" autoAdjust="0"/>
  </p:normalViewPr>
  <p:slideViewPr>
    <p:cSldViewPr snapToObjects="1">
      <p:cViewPr varScale="1">
        <p:scale>
          <a:sx n="57" d="100"/>
          <a:sy n="57" d="100"/>
        </p:scale>
        <p:origin x="-968" y="-96"/>
      </p:cViewPr>
      <p:guideLst>
        <p:guide orient="horz" pos="3835"/>
        <p:guide pos="2834"/>
      </p:guideLst>
    </p:cSldViewPr>
  </p:slideViewPr>
  <p:notesTextViewPr>
    <p:cViewPr>
      <p:scale>
        <a:sx n="100" d="100"/>
        <a:sy n="100" d="100"/>
      </p:scale>
      <p:origin x="0" y="0"/>
    </p:cViewPr>
  </p:notesTextViewPr>
  <p:notesViewPr>
    <p:cSldViewPr snapToGrid="0" snapToObjects="1">
      <p:cViewPr varScale="1">
        <p:scale>
          <a:sx n="76" d="100"/>
          <a:sy n="76" d="100"/>
        </p:scale>
        <p:origin x="-3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EAF4DFD-4FC8-4648-A293-7DC986DD0414}" type="datetimeFigureOut">
              <a:rPr lang="en-US" smtClean="0"/>
              <a:t>14/06/16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4DB682-9CDA-1B43-A98B-BE8907D2F42F}" type="slidenum">
              <a:rPr lang="en-US" smtClean="0"/>
              <a:t>‹#›</a:t>
            </a:fld>
            <a:endParaRPr lang="en-US"/>
          </a:p>
        </p:txBody>
      </p:sp>
    </p:spTree>
    <p:extLst>
      <p:ext uri="{BB962C8B-B14F-4D97-AF65-F5344CB8AC3E}">
        <p14:creationId xmlns:p14="http://schemas.microsoft.com/office/powerpoint/2010/main" val="22236387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CE13D0-906F-2040-A5C1-FCF72CF6C220}" type="datetimeFigureOut">
              <a:rPr lang="en-US" smtClean="0"/>
              <a:t>14/06/16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E66073-BFF6-724B-BCC8-A3D90F36CF48}" type="slidenum">
              <a:rPr lang="en-US" smtClean="0"/>
              <a:t>‹#›</a:t>
            </a:fld>
            <a:endParaRPr lang="en-US"/>
          </a:p>
        </p:txBody>
      </p:sp>
    </p:spTree>
    <p:extLst>
      <p:ext uri="{BB962C8B-B14F-4D97-AF65-F5344CB8AC3E}">
        <p14:creationId xmlns:p14="http://schemas.microsoft.com/office/powerpoint/2010/main" val="7673236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457200" rtl="0" eaLnBrk="1" fontAlgn="auto" latinLnBrk="0" hangingPunct="1">
              <a:lnSpc>
                <a:spcPct val="100000"/>
              </a:lnSpc>
              <a:spcBef>
                <a:spcPts val="800"/>
              </a:spcBef>
              <a:spcAft>
                <a:spcPts val="0"/>
              </a:spcAft>
              <a:buClrTx/>
              <a:buSzTx/>
              <a:buFontTx/>
              <a:buNone/>
              <a:tabLst/>
              <a:defRPr/>
            </a:pPr>
            <a:endParaRPr lang="en-US" altLang="zh-CN" sz="1200" dirty="0" smtClean="0">
              <a:solidFill>
                <a:srgbClr val="000000"/>
              </a:solidFill>
              <a:cs typeface="Calibri"/>
            </a:endParaRPr>
          </a:p>
          <a:p>
            <a:pPr marL="457200" marR="0" lvl="1" indent="0" algn="l" defTabSz="457200" rtl="0" eaLnBrk="1" fontAlgn="auto" latinLnBrk="0" hangingPunct="1">
              <a:lnSpc>
                <a:spcPct val="100000"/>
              </a:lnSpc>
              <a:spcBef>
                <a:spcPts val="800"/>
              </a:spcBef>
              <a:spcAft>
                <a:spcPts val="0"/>
              </a:spcAft>
              <a:buClrTx/>
              <a:buSzTx/>
              <a:buFontTx/>
              <a:buNone/>
              <a:tabLst/>
              <a:defRPr/>
            </a:pPr>
            <a:endParaRPr lang="en-US" altLang="zh-CN" sz="1200" dirty="0" smtClean="0">
              <a:solidFill>
                <a:srgbClr val="000000"/>
              </a:solidFill>
              <a:cs typeface="Calibri"/>
            </a:endParaRPr>
          </a:p>
          <a:p>
            <a:pPr lvl="1">
              <a:spcBef>
                <a:spcPts val="800"/>
              </a:spcBef>
            </a:pPr>
            <a:endParaRPr lang="en-US" altLang="zh-CN" sz="2000" dirty="0" smtClean="0">
              <a:solidFill>
                <a:srgbClr val="000000"/>
              </a:solidFill>
              <a:latin typeface="Weibei SC Bold"/>
              <a:cs typeface="Weibei SC Bold"/>
            </a:endParaRPr>
          </a:p>
        </p:txBody>
      </p:sp>
      <p:sp>
        <p:nvSpPr>
          <p:cNvPr id="4" name="Slide Number Placeholder 3"/>
          <p:cNvSpPr>
            <a:spLocks noGrp="1"/>
          </p:cNvSpPr>
          <p:nvPr>
            <p:ph type="sldNum" sz="quarter" idx="10"/>
          </p:nvPr>
        </p:nvSpPr>
        <p:spPr/>
        <p:txBody>
          <a:bodyPr/>
          <a:lstStyle/>
          <a:p>
            <a:fld id="{9FE66073-BFF6-724B-BCC8-A3D90F36CF48}" type="slidenum">
              <a:rPr lang="en-US" smtClean="0"/>
              <a:t>4</a:t>
            </a:fld>
            <a:endParaRPr lang="en-US"/>
          </a:p>
        </p:txBody>
      </p:sp>
    </p:spTree>
    <p:extLst>
      <p:ext uri="{BB962C8B-B14F-4D97-AF65-F5344CB8AC3E}">
        <p14:creationId xmlns:p14="http://schemas.microsoft.com/office/powerpoint/2010/main" val="404578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03595">
              <a:defRPr/>
            </a:pPr>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17</a:t>
            </a:fld>
            <a:endParaRPr lang="en-US"/>
          </a:p>
        </p:txBody>
      </p:sp>
    </p:spTree>
    <p:extLst>
      <p:ext uri="{BB962C8B-B14F-4D97-AF65-F5344CB8AC3E}">
        <p14:creationId xmlns:p14="http://schemas.microsoft.com/office/powerpoint/2010/main" val="198351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03595">
              <a:defRPr/>
            </a:pPr>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18</a:t>
            </a:fld>
            <a:endParaRPr lang="en-US"/>
          </a:p>
        </p:txBody>
      </p:sp>
    </p:spTree>
    <p:extLst>
      <p:ext uri="{BB962C8B-B14F-4D97-AF65-F5344CB8AC3E}">
        <p14:creationId xmlns:p14="http://schemas.microsoft.com/office/powerpoint/2010/main" val="198351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19</a:t>
            </a:fld>
            <a:endParaRPr lang="en-US"/>
          </a:p>
        </p:txBody>
      </p:sp>
    </p:spTree>
    <p:extLst>
      <p:ext uri="{BB962C8B-B14F-4D97-AF65-F5344CB8AC3E}">
        <p14:creationId xmlns:p14="http://schemas.microsoft.com/office/powerpoint/2010/main" val="3836515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20</a:t>
            </a:fld>
            <a:endParaRPr lang="en-US"/>
          </a:p>
        </p:txBody>
      </p:sp>
    </p:spTree>
    <p:extLst>
      <p:ext uri="{BB962C8B-B14F-4D97-AF65-F5344CB8AC3E}">
        <p14:creationId xmlns:p14="http://schemas.microsoft.com/office/powerpoint/2010/main" val="3836515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21</a:t>
            </a:fld>
            <a:endParaRPr lang="en-US"/>
          </a:p>
        </p:txBody>
      </p:sp>
    </p:spTree>
    <p:extLst>
      <p:ext uri="{BB962C8B-B14F-4D97-AF65-F5344CB8AC3E}">
        <p14:creationId xmlns:p14="http://schemas.microsoft.com/office/powerpoint/2010/main" val="107662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03595">
              <a:defRPr/>
            </a:pPr>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24</a:t>
            </a:fld>
            <a:endParaRPr lang="en-US"/>
          </a:p>
        </p:txBody>
      </p:sp>
    </p:spTree>
    <p:extLst>
      <p:ext uri="{BB962C8B-B14F-4D97-AF65-F5344CB8AC3E}">
        <p14:creationId xmlns:p14="http://schemas.microsoft.com/office/powerpoint/2010/main" val="198351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03595">
              <a:defRPr/>
            </a:pPr>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25</a:t>
            </a:fld>
            <a:endParaRPr lang="en-US"/>
          </a:p>
        </p:txBody>
      </p:sp>
    </p:spTree>
    <p:extLst>
      <p:ext uri="{BB962C8B-B14F-4D97-AF65-F5344CB8AC3E}">
        <p14:creationId xmlns:p14="http://schemas.microsoft.com/office/powerpoint/2010/main" val="198351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E66073-BFF6-724B-BCC8-A3D90F36CF48}" type="slidenum">
              <a:rPr lang="en-US" smtClean="0"/>
              <a:t>31</a:t>
            </a:fld>
            <a:endParaRPr lang="en-US"/>
          </a:p>
        </p:txBody>
      </p:sp>
    </p:spTree>
    <p:extLst>
      <p:ext uri="{BB962C8B-B14F-4D97-AF65-F5344CB8AC3E}">
        <p14:creationId xmlns:p14="http://schemas.microsoft.com/office/powerpoint/2010/main" val="1828859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35</a:t>
            </a:fld>
            <a:endParaRPr lang="en-US"/>
          </a:p>
        </p:txBody>
      </p:sp>
    </p:spTree>
    <p:extLst>
      <p:ext uri="{BB962C8B-B14F-4D97-AF65-F5344CB8AC3E}">
        <p14:creationId xmlns:p14="http://schemas.microsoft.com/office/powerpoint/2010/main" val="89573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36</a:t>
            </a:fld>
            <a:endParaRPr lang="en-US"/>
          </a:p>
        </p:txBody>
      </p:sp>
    </p:spTree>
    <p:extLst>
      <p:ext uri="{BB962C8B-B14F-4D97-AF65-F5344CB8AC3E}">
        <p14:creationId xmlns:p14="http://schemas.microsoft.com/office/powerpoint/2010/main" val="3426391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9FE66073-BFF6-724B-BCC8-A3D90F36CF48}" type="slidenum">
              <a:rPr lang="en-US" smtClean="0"/>
              <a:t>8</a:t>
            </a:fld>
            <a:endParaRPr lang="en-US"/>
          </a:p>
        </p:txBody>
      </p:sp>
    </p:spTree>
    <p:extLst>
      <p:ext uri="{BB962C8B-B14F-4D97-AF65-F5344CB8AC3E}">
        <p14:creationId xmlns:p14="http://schemas.microsoft.com/office/powerpoint/2010/main" val="3471863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39</a:t>
            </a:fld>
            <a:endParaRPr lang="en-US"/>
          </a:p>
        </p:txBody>
      </p:sp>
    </p:spTree>
    <p:extLst>
      <p:ext uri="{BB962C8B-B14F-4D97-AF65-F5344CB8AC3E}">
        <p14:creationId xmlns:p14="http://schemas.microsoft.com/office/powerpoint/2010/main" val="2801592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40</a:t>
            </a:fld>
            <a:endParaRPr lang="en-US"/>
          </a:p>
        </p:txBody>
      </p:sp>
    </p:spTree>
    <p:extLst>
      <p:ext uri="{BB962C8B-B14F-4D97-AF65-F5344CB8AC3E}">
        <p14:creationId xmlns:p14="http://schemas.microsoft.com/office/powerpoint/2010/main" val="2801592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48</a:t>
            </a:fld>
            <a:endParaRPr lang="en-US"/>
          </a:p>
        </p:txBody>
      </p:sp>
    </p:spTree>
    <p:extLst>
      <p:ext uri="{BB962C8B-B14F-4D97-AF65-F5344CB8AC3E}">
        <p14:creationId xmlns:p14="http://schemas.microsoft.com/office/powerpoint/2010/main" val="107662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9FE66073-BFF6-724B-BCC8-A3D90F36CF48}" type="slidenum">
              <a:rPr lang="en-US" smtClean="0"/>
              <a:t>9</a:t>
            </a:fld>
            <a:endParaRPr lang="en-US"/>
          </a:p>
        </p:txBody>
      </p:sp>
    </p:spTree>
    <p:extLst>
      <p:ext uri="{BB962C8B-B14F-4D97-AF65-F5344CB8AC3E}">
        <p14:creationId xmlns:p14="http://schemas.microsoft.com/office/powerpoint/2010/main" val="3471863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10</a:t>
            </a:fld>
            <a:endParaRPr lang="en-US"/>
          </a:p>
        </p:txBody>
      </p:sp>
    </p:spTree>
    <p:extLst>
      <p:ext uri="{BB962C8B-B14F-4D97-AF65-F5344CB8AC3E}">
        <p14:creationId xmlns:p14="http://schemas.microsoft.com/office/powerpoint/2010/main" val="107662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11</a:t>
            </a:fld>
            <a:endParaRPr lang="en-US"/>
          </a:p>
        </p:txBody>
      </p:sp>
    </p:spTree>
    <p:extLst>
      <p:ext uri="{BB962C8B-B14F-4D97-AF65-F5344CB8AC3E}">
        <p14:creationId xmlns:p14="http://schemas.microsoft.com/office/powerpoint/2010/main" val="107662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12</a:t>
            </a:fld>
            <a:endParaRPr lang="en-US"/>
          </a:p>
        </p:txBody>
      </p:sp>
    </p:spTree>
    <p:extLst>
      <p:ext uri="{BB962C8B-B14F-4D97-AF65-F5344CB8AC3E}">
        <p14:creationId xmlns:p14="http://schemas.microsoft.com/office/powerpoint/2010/main" val="107662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03595">
              <a:defRPr/>
            </a:pPr>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14</a:t>
            </a:fld>
            <a:endParaRPr lang="en-US"/>
          </a:p>
        </p:txBody>
      </p:sp>
    </p:spTree>
    <p:extLst>
      <p:ext uri="{BB962C8B-B14F-4D97-AF65-F5344CB8AC3E}">
        <p14:creationId xmlns:p14="http://schemas.microsoft.com/office/powerpoint/2010/main" val="198351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03595">
              <a:defRPr/>
            </a:pPr>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15</a:t>
            </a:fld>
            <a:endParaRPr lang="en-US"/>
          </a:p>
        </p:txBody>
      </p:sp>
    </p:spTree>
    <p:extLst>
      <p:ext uri="{BB962C8B-B14F-4D97-AF65-F5344CB8AC3E}">
        <p14:creationId xmlns:p14="http://schemas.microsoft.com/office/powerpoint/2010/main" val="198351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03595">
              <a:defRPr/>
            </a:pPr>
            <a:endParaRPr lang="en-US" dirty="0"/>
          </a:p>
        </p:txBody>
      </p:sp>
      <p:sp>
        <p:nvSpPr>
          <p:cNvPr id="4" name="灯片编号占位符 3"/>
          <p:cNvSpPr>
            <a:spLocks noGrp="1"/>
          </p:cNvSpPr>
          <p:nvPr>
            <p:ph type="sldNum" sz="quarter" idx="10"/>
          </p:nvPr>
        </p:nvSpPr>
        <p:spPr/>
        <p:txBody>
          <a:bodyPr/>
          <a:lstStyle/>
          <a:p>
            <a:fld id="{77B35688-7F9F-4520-AE40-093EAFB0E057}" type="slidenum">
              <a:rPr lang="en-US" smtClean="0"/>
              <a:t>16</a:t>
            </a:fld>
            <a:endParaRPr lang="en-US"/>
          </a:p>
        </p:txBody>
      </p:sp>
    </p:spTree>
    <p:extLst>
      <p:ext uri="{BB962C8B-B14F-4D97-AF65-F5344CB8AC3E}">
        <p14:creationId xmlns:p14="http://schemas.microsoft.com/office/powerpoint/2010/main" val="198351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D8145B-E53E-9C4F-BA09-D3735BB2FFD6}" type="datetime1">
              <a:rPr lang="en-US" smtClean="0"/>
              <a:t>14/06/16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1E5CC-FC79-FB4D-AEEA-BFE143FD367D}" type="slidenum">
              <a:rPr lang="en-US" smtClean="0"/>
              <a:t>‹#›</a:t>
            </a:fld>
            <a:endParaRPr lang="en-US"/>
          </a:p>
        </p:txBody>
      </p:sp>
    </p:spTree>
    <p:extLst>
      <p:ext uri="{BB962C8B-B14F-4D97-AF65-F5344CB8AC3E}">
        <p14:creationId xmlns:p14="http://schemas.microsoft.com/office/powerpoint/2010/main" val="3422638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C142D-9814-C34E-B7AE-2D03CED8DA27}" type="datetime1">
              <a:rPr lang="en-US" smtClean="0"/>
              <a:t>14/06/16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1E5CC-FC79-FB4D-AEEA-BFE143FD367D}" type="slidenum">
              <a:rPr lang="en-US" smtClean="0"/>
              <a:t>‹#›</a:t>
            </a:fld>
            <a:endParaRPr lang="en-US"/>
          </a:p>
        </p:txBody>
      </p:sp>
    </p:spTree>
    <p:extLst>
      <p:ext uri="{BB962C8B-B14F-4D97-AF65-F5344CB8AC3E}">
        <p14:creationId xmlns:p14="http://schemas.microsoft.com/office/powerpoint/2010/main" val="340758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B5F9D6-9438-0843-8113-3F86A7200D0D}" type="datetime1">
              <a:rPr lang="en-US" smtClean="0"/>
              <a:t>14/06/16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1E5CC-FC79-FB4D-AEEA-BFE143FD367D}" type="slidenum">
              <a:rPr lang="en-US" smtClean="0"/>
              <a:t>‹#›</a:t>
            </a:fld>
            <a:endParaRPr lang="en-US"/>
          </a:p>
        </p:txBody>
      </p:sp>
    </p:spTree>
    <p:extLst>
      <p:ext uri="{BB962C8B-B14F-4D97-AF65-F5344CB8AC3E}">
        <p14:creationId xmlns:p14="http://schemas.microsoft.com/office/powerpoint/2010/main" val="3949258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92289" y="1002948"/>
            <a:ext cx="3584045" cy="27033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icture Placeholder 2"/>
          <p:cNvSpPr>
            <a:spLocks noGrp="1"/>
          </p:cNvSpPr>
          <p:nvPr>
            <p:ph type="pic" idx="13"/>
          </p:nvPr>
        </p:nvSpPr>
        <p:spPr>
          <a:xfrm>
            <a:off x="5035016" y="1025173"/>
            <a:ext cx="3629201" cy="26811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p:cNvSpPr>
            <a:spLocks noGrp="1"/>
          </p:cNvSpPr>
          <p:nvPr>
            <p:ph type="pic" idx="14"/>
          </p:nvPr>
        </p:nvSpPr>
        <p:spPr>
          <a:xfrm>
            <a:off x="392289" y="3904535"/>
            <a:ext cx="3584045" cy="27033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5"/>
          </p:nvPr>
        </p:nvSpPr>
        <p:spPr>
          <a:xfrm>
            <a:off x="5035016" y="3926760"/>
            <a:ext cx="3629201" cy="26811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082499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09DB33-2F88-1E45-81E6-64B5EAD93498}" type="datetime1">
              <a:rPr lang="en-US" smtClean="0"/>
              <a:t>14/06/16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1E5CC-FC79-FB4D-AEEA-BFE143FD367D}" type="slidenum">
              <a:rPr lang="en-US" smtClean="0"/>
              <a:t>‹#›</a:t>
            </a:fld>
            <a:endParaRPr lang="en-US"/>
          </a:p>
        </p:txBody>
      </p:sp>
    </p:spTree>
    <p:extLst>
      <p:ext uri="{BB962C8B-B14F-4D97-AF65-F5344CB8AC3E}">
        <p14:creationId xmlns:p14="http://schemas.microsoft.com/office/powerpoint/2010/main" val="3991586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E83E82-2C11-0242-929D-8991F6B662D4}" type="datetime1">
              <a:rPr lang="en-US" smtClean="0"/>
              <a:t>14/06/16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1E5CC-FC79-FB4D-AEEA-BFE143FD367D}" type="slidenum">
              <a:rPr lang="en-US" smtClean="0"/>
              <a:t>‹#›</a:t>
            </a:fld>
            <a:endParaRPr lang="en-US"/>
          </a:p>
        </p:txBody>
      </p:sp>
    </p:spTree>
    <p:extLst>
      <p:ext uri="{BB962C8B-B14F-4D97-AF65-F5344CB8AC3E}">
        <p14:creationId xmlns:p14="http://schemas.microsoft.com/office/powerpoint/2010/main" val="3212449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D45564-A3CA-BF43-960B-865285B25563}" type="datetime1">
              <a:rPr lang="en-US" smtClean="0"/>
              <a:t>14/06/16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1E5CC-FC79-FB4D-AEEA-BFE143FD367D}" type="slidenum">
              <a:rPr lang="en-US" smtClean="0"/>
              <a:t>‹#›</a:t>
            </a:fld>
            <a:endParaRPr lang="en-US"/>
          </a:p>
        </p:txBody>
      </p:sp>
    </p:spTree>
    <p:extLst>
      <p:ext uri="{BB962C8B-B14F-4D97-AF65-F5344CB8AC3E}">
        <p14:creationId xmlns:p14="http://schemas.microsoft.com/office/powerpoint/2010/main" val="472594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76EF0-170B-C048-AFD0-E9893501A751}" type="datetime1">
              <a:rPr lang="en-US" smtClean="0"/>
              <a:t>14/06/16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61E5CC-FC79-FB4D-AEEA-BFE143FD367D}" type="slidenum">
              <a:rPr lang="en-US" smtClean="0"/>
              <a:t>‹#›</a:t>
            </a:fld>
            <a:endParaRPr lang="en-US"/>
          </a:p>
        </p:txBody>
      </p:sp>
    </p:spTree>
    <p:extLst>
      <p:ext uri="{BB962C8B-B14F-4D97-AF65-F5344CB8AC3E}">
        <p14:creationId xmlns:p14="http://schemas.microsoft.com/office/powerpoint/2010/main" val="1761620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AFFB09-1FE8-7346-9274-D5BCD89FC107}" type="datetime1">
              <a:rPr lang="en-US" smtClean="0"/>
              <a:t>14/06/16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61E5CC-FC79-FB4D-AEEA-BFE143FD367D}" type="slidenum">
              <a:rPr lang="en-US" smtClean="0"/>
              <a:t>‹#›</a:t>
            </a:fld>
            <a:endParaRPr lang="en-US"/>
          </a:p>
        </p:txBody>
      </p:sp>
    </p:spTree>
    <p:extLst>
      <p:ext uri="{BB962C8B-B14F-4D97-AF65-F5344CB8AC3E}">
        <p14:creationId xmlns:p14="http://schemas.microsoft.com/office/powerpoint/2010/main" val="260237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834FE7-2B0B-914D-BAD7-56F8F3FD40BB}" type="datetime1">
              <a:rPr lang="en-US" smtClean="0"/>
              <a:t>14/06/16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61E5CC-FC79-FB4D-AEEA-BFE143FD367D}" type="slidenum">
              <a:rPr lang="en-US" smtClean="0"/>
              <a:t>‹#›</a:t>
            </a:fld>
            <a:endParaRPr lang="en-US"/>
          </a:p>
        </p:txBody>
      </p:sp>
    </p:spTree>
    <p:extLst>
      <p:ext uri="{BB962C8B-B14F-4D97-AF65-F5344CB8AC3E}">
        <p14:creationId xmlns:p14="http://schemas.microsoft.com/office/powerpoint/2010/main" val="2535957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43DB63-AF66-F446-BD3C-519AC2B2431A}" type="datetime1">
              <a:rPr lang="en-US" smtClean="0"/>
              <a:t>14/06/16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1E5CC-FC79-FB4D-AEEA-BFE143FD367D}" type="slidenum">
              <a:rPr lang="en-US" smtClean="0"/>
              <a:t>‹#›</a:t>
            </a:fld>
            <a:endParaRPr lang="en-US"/>
          </a:p>
        </p:txBody>
      </p:sp>
    </p:spTree>
    <p:extLst>
      <p:ext uri="{BB962C8B-B14F-4D97-AF65-F5344CB8AC3E}">
        <p14:creationId xmlns:p14="http://schemas.microsoft.com/office/powerpoint/2010/main" val="1728694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BA5062-4223-AF44-A70E-9184345E4E8E}" type="datetime1">
              <a:rPr lang="en-US" smtClean="0"/>
              <a:t>14/06/16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1E5CC-FC79-FB4D-AEEA-BFE143FD367D}" type="slidenum">
              <a:rPr lang="en-US" smtClean="0"/>
              <a:t>‹#›</a:t>
            </a:fld>
            <a:endParaRPr lang="en-US"/>
          </a:p>
        </p:txBody>
      </p:sp>
    </p:spTree>
    <p:extLst>
      <p:ext uri="{BB962C8B-B14F-4D97-AF65-F5344CB8AC3E}">
        <p14:creationId xmlns:p14="http://schemas.microsoft.com/office/powerpoint/2010/main" val="6421750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99AA4-6C4D-514B-B457-182BEBBCF05C}" type="datetime1">
              <a:rPr lang="en-US" smtClean="0"/>
              <a:t>14/06/16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61E5CC-FC79-FB4D-AEEA-BFE143FD367D}" type="slidenum">
              <a:rPr lang="en-US" smtClean="0"/>
              <a:t>‹#›</a:t>
            </a:fld>
            <a:endParaRPr lang="en-US"/>
          </a:p>
        </p:txBody>
      </p:sp>
    </p:spTree>
    <p:extLst>
      <p:ext uri="{BB962C8B-B14F-4D97-AF65-F5344CB8AC3E}">
        <p14:creationId xmlns:p14="http://schemas.microsoft.com/office/powerpoint/2010/main" val="5586528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57"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37.jpeg"/><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80.emf"/><Relationship Id="rId5" Type="http://schemas.openxmlformats.org/officeDocument/2006/relationships/image" Target="../media/image81.emf"/><Relationship Id="rId6" Type="http://schemas.openxmlformats.org/officeDocument/2006/relationships/image" Target="../media/image82.emf"/><Relationship Id="rId7"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78.emf"/></Relationships>
</file>

<file path=ppt/slides/_rels/slide42.xml.rels><?xml version="1.0" encoding="UTF-8" standalone="yes"?>
<Relationships xmlns="http://schemas.openxmlformats.org/package/2006/relationships"><Relationship Id="rId3" Type="http://schemas.openxmlformats.org/officeDocument/2006/relationships/image" Target="../media/image85.emf"/><Relationship Id="rId4" Type="http://schemas.openxmlformats.org/officeDocument/2006/relationships/image" Target="../media/image86.emf"/><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31640" y="3645024"/>
            <a:ext cx="6480720" cy="648072"/>
          </a:xfrm>
        </p:spPr>
        <p:txBody>
          <a:bodyPr>
            <a:normAutofit/>
          </a:bodyPr>
          <a:lstStyle/>
          <a:p>
            <a:pPr>
              <a:spcBef>
                <a:spcPts val="900"/>
              </a:spcBef>
            </a:pPr>
            <a:r>
              <a:rPr lang="zh-CN" altLang="en-US" sz="3200" b="1" dirty="0">
                <a:solidFill>
                  <a:schemeClr val="tx1"/>
                </a:solidFill>
                <a:latin typeface="Calibri"/>
                <a:cs typeface="Calibri"/>
              </a:rPr>
              <a:t>张</a:t>
            </a:r>
            <a:r>
              <a:rPr lang="zh-CN" altLang="en-US" sz="3200" b="1" dirty="0" smtClean="0">
                <a:solidFill>
                  <a:schemeClr val="tx1"/>
                </a:solidFill>
                <a:latin typeface="Calibri"/>
                <a:cs typeface="Calibri"/>
              </a:rPr>
              <a:t>雷</a:t>
            </a:r>
            <a:r>
              <a:rPr lang="en-US" altLang="zh-CN" sz="3200" b="1" dirty="0" smtClean="0">
                <a:solidFill>
                  <a:schemeClr val="tx1"/>
                </a:solidFill>
                <a:latin typeface="Calibri"/>
                <a:cs typeface="Calibri"/>
              </a:rPr>
              <a:t> </a:t>
            </a:r>
            <a:r>
              <a:rPr lang="en-US" altLang="zh-CN" sz="3200" dirty="0" smtClean="0">
                <a:solidFill>
                  <a:schemeClr val="tx1"/>
                </a:solidFill>
                <a:latin typeface="Calibri"/>
                <a:cs typeface="Calibri"/>
              </a:rPr>
              <a:t>(Lei Zhang)</a:t>
            </a:r>
          </a:p>
        </p:txBody>
      </p:sp>
      <p:sp>
        <p:nvSpPr>
          <p:cNvPr id="7" name="灯片编号占位符 6"/>
          <p:cNvSpPr>
            <a:spLocks noGrp="1"/>
          </p:cNvSpPr>
          <p:nvPr>
            <p:ph type="sldNum" sz="quarter" idx="12"/>
          </p:nvPr>
        </p:nvSpPr>
        <p:spPr>
          <a:xfrm>
            <a:off x="8610600" y="1219200"/>
            <a:ext cx="533400" cy="365125"/>
          </a:xfrm>
        </p:spPr>
        <p:txBody>
          <a:bodyPr>
            <a:normAutofit/>
          </a:bodyPr>
          <a:lstStyle/>
          <a:p>
            <a:fld id="{0C913308-F349-4B6D-A68A-DD1791B4A57B}" type="slidenum">
              <a:rPr lang="zh-CN" altLang="en-US" smtClean="0"/>
              <a:t>1</a:t>
            </a:fld>
            <a:endParaRPr lang="zh-CN" alt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2282"/>
            <a:ext cx="1183398" cy="1775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Uni_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 y="8016"/>
            <a:ext cx="1576309" cy="1576309"/>
          </a:xfrm>
          <a:prstGeom prst="rect">
            <a:avLst/>
          </a:prstGeom>
        </p:spPr>
      </p:pic>
      <p:sp>
        <p:nvSpPr>
          <p:cNvPr id="2" name="TextBox 1"/>
          <p:cNvSpPr txBox="1"/>
          <p:nvPr/>
        </p:nvSpPr>
        <p:spPr>
          <a:xfrm>
            <a:off x="1672168" y="6228020"/>
            <a:ext cx="5852160" cy="369332"/>
          </a:xfrm>
          <a:prstGeom prst="rect">
            <a:avLst/>
          </a:prstGeom>
          <a:noFill/>
        </p:spPr>
        <p:txBody>
          <a:bodyPr wrap="square" rtlCol="0">
            <a:spAutoFit/>
          </a:bodyPr>
          <a:lstStyle/>
          <a:p>
            <a:pPr algn="ctr"/>
            <a:r>
              <a:rPr lang="zh-CN" altLang="en-US" b="1" dirty="0" smtClean="0"/>
              <a:t>中国高能物理工作月</a:t>
            </a:r>
            <a:r>
              <a:rPr lang="en-US" b="1" dirty="0" smtClean="0"/>
              <a:t>, 2016</a:t>
            </a:r>
            <a:r>
              <a:rPr lang="zh-CN" altLang="en-US" b="1" dirty="0" smtClean="0"/>
              <a:t>年</a:t>
            </a:r>
            <a:r>
              <a:rPr lang="en-US" altLang="zh-CN" b="1" dirty="0" smtClean="0"/>
              <a:t>6</a:t>
            </a:r>
            <a:r>
              <a:rPr lang="zh-CN" altLang="en-US" b="1" dirty="0" smtClean="0"/>
              <a:t>月</a:t>
            </a:r>
            <a:r>
              <a:rPr lang="en-US" altLang="zh-CN" b="1" dirty="0" smtClean="0"/>
              <a:t>01</a:t>
            </a:r>
            <a:r>
              <a:rPr lang="zh-CN" altLang="en-US" b="1" dirty="0" smtClean="0"/>
              <a:t>－</a:t>
            </a:r>
            <a:r>
              <a:rPr lang="en-US" altLang="zh-CN" b="1" dirty="0" smtClean="0"/>
              <a:t>23</a:t>
            </a:r>
            <a:r>
              <a:rPr lang="zh-CN" altLang="en-US" b="1" dirty="0" smtClean="0"/>
              <a:t>日</a:t>
            </a:r>
            <a:endParaRPr lang="en-US" b="1" dirty="0"/>
          </a:p>
        </p:txBody>
      </p:sp>
      <p:sp>
        <p:nvSpPr>
          <p:cNvPr id="9" name="标题 1"/>
          <p:cNvSpPr txBox="1">
            <a:spLocks/>
          </p:cNvSpPr>
          <p:nvPr/>
        </p:nvSpPr>
        <p:spPr>
          <a:xfrm>
            <a:off x="539552" y="1772816"/>
            <a:ext cx="8096166" cy="1656184"/>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000" b="1">
                <a:solidFill>
                  <a:srgbClr val="FFFF99"/>
                </a:solidFill>
                <a:latin typeface="Arial" charset="0"/>
                <a:ea typeface="黑体" charset="0"/>
                <a:cs typeface="黑体" charset="0"/>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pPr>
              <a:lnSpc>
                <a:spcPct val="120000"/>
              </a:lnSpc>
            </a:pPr>
            <a:r>
              <a:rPr lang="zh-CN" altLang="en-US" sz="3600" dirty="0">
                <a:latin typeface="宋体"/>
                <a:ea typeface="宋体"/>
                <a:cs typeface="宋体"/>
              </a:rPr>
              <a:t>标准模型</a:t>
            </a:r>
            <a:r>
              <a:rPr lang="en-US" altLang="zh-CN" sz="3600" dirty="0">
                <a:latin typeface="Calibri"/>
                <a:cs typeface="Calibri"/>
              </a:rPr>
              <a:t>Higgs</a:t>
            </a:r>
            <a:r>
              <a:rPr lang="zh-CN" altLang="en-US" sz="3600" dirty="0" smtClean="0">
                <a:latin typeface="宋体"/>
                <a:ea typeface="宋体"/>
                <a:cs typeface="宋体"/>
              </a:rPr>
              <a:t>衰变到费米子对</a:t>
            </a:r>
            <a:endParaRPr lang="en-US" altLang="zh-CN" sz="3600" dirty="0">
              <a:latin typeface="宋体"/>
              <a:ea typeface="宋体"/>
              <a:cs typeface="宋体"/>
            </a:endParaRPr>
          </a:p>
          <a:p>
            <a:pPr>
              <a:lnSpc>
                <a:spcPct val="120000"/>
              </a:lnSpc>
            </a:pPr>
            <a:r>
              <a:rPr lang="zh-CN" altLang="en-US" sz="3600" dirty="0">
                <a:latin typeface="宋体"/>
                <a:ea typeface="宋体"/>
                <a:cs typeface="宋体"/>
              </a:rPr>
              <a:t>以及在</a:t>
            </a:r>
            <a:r>
              <a:rPr lang="en-US" altLang="zh-CN" sz="3600" dirty="0" smtClean="0">
                <a:latin typeface="Calibri"/>
                <a:cs typeface="Calibri"/>
              </a:rPr>
              <a:t>ZZ</a:t>
            </a:r>
            <a:r>
              <a:rPr lang="zh-CN" altLang="en-US" sz="3600" dirty="0" smtClean="0">
                <a:latin typeface="宋体"/>
                <a:ea typeface="宋体"/>
                <a:cs typeface="宋体"/>
              </a:rPr>
              <a:t>和</a:t>
            </a:r>
            <a:r>
              <a:rPr lang="en-US" sz="3600" dirty="0" err="1" smtClean="0">
                <a:latin typeface="Calibri"/>
                <a:cs typeface="Calibri"/>
              </a:rPr>
              <a:t>ττ</a:t>
            </a:r>
            <a:r>
              <a:rPr lang="zh-CN" altLang="en-US" sz="3600" dirty="0">
                <a:latin typeface="宋体"/>
                <a:ea typeface="宋体"/>
                <a:cs typeface="宋体"/>
              </a:rPr>
              <a:t>末态中寻找新物理粒子</a:t>
            </a:r>
            <a:endParaRPr lang="en-US" sz="3600" dirty="0">
              <a:latin typeface="宋体"/>
              <a:ea typeface="宋体"/>
              <a:cs typeface="宋体"/>
            </a:endParaRPr>
          </a:p>
        </p:txBody>
      </p:sp>
      <p:sp>
        <p:nvSpPr>
          <p:cNvPr id="10" name="副标题 2"/>
          <p:cNvSpPr txBox="1">
            <a:spLocks/>
          </p:cNvSpPr>
          <p:nvPr/>
        </p:nvSpPr>
        <p:spPr>
          <a:xfrm>
            <a:off x="1763688" y="4437112"/>
            <a:ext cx="5904656" cy="1008112"/>
          </a:xfrm>
          <a:prstGeom prst="rect">
            <a:avLst/>
          </a:prstGeo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defTabSz="914400" rtl="0" eaLnBrk="1" latinLnBrk="0" hangingPunct="1">
              <a:spcBef>
                <a:spcPts val="600"/>
              </a:spcBef>
              <a:buClr>
                <a:schemeClr val="accent1">
                  <a:lumMod val="75000"/>
                </a:schemeClr>
              </a:buClr>
              <a:buSzPct val="110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lumMod val="60000"/>
                  <a:lumOff val="40000"/>
                </a:schemeClr>
              </a:buClr>
              <a:buSzPct val="110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1">
                  <a:lumMod val="75000"/>
                </a:schemeClr>
              </a:buClr>
              <a:buSzPct val="110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9pPr>
          </a:lstStyle>
          <a:p>
            <a:pPr algn="l">
              <a:spcBef>
                <a:spcPts val="900"/>
              </a:spcBef>
            </a:pPr>
            <a:r>
              <a:rPr lang="zh-CN" altLang="en-US" sz="2400" b="1" dirty="0" smtClean="0">
                <a:solidFill>
                  <a:schemeClr val="tx1"/>
                </a:solidFill>
                <a:latin typeface="Calibri"/>
                <a:cs typeface="Calibri"/>
              </a:rPr>
              <a:t>所在单位</a:t>
            </a:r>
            <a:r>
              <a:rPr lang="en-US" altLang="zh-CN" sz="2400" b="1" dirty="0" smtClean="0">
                <a:solidFill>
                  <a:schemeClr val="tx1"/>
                </a:solidFill>
                <a:latin typeface="Calibri"/>
                <a:cs typeface="Calibri"/>
              </a:rPr>
              <a:t>:    </a:t>
            </a:r>
            <a:r>
              <a:rPr lang="zh-CN" altLang="en-US" sz="2400" dirty="0" smtClean="0">
                <a:solidFill>
                  <a:schemeClr val="tx1"/>
                </a:solidFill>
                <a:cs typeface="Calibri"/>
              </a:rPr>
              <a:t>德国弗赖堡</a:t>
            </a:r>
            <a:r>
              <a:rPr lang="zh-CN" altLang="en-US" sz="2400" dirty="0">
                <a:solidFill>
                  <a:schemeClr val="tx1"/>
                </a:solidFill>
                <a:cs typeface="Calibri"/>
              </a:rPr>
              <a:t>大学</a:t>
            </a:r>
            <a:endParaRPr lang="en-US" sz="2400" dirty="0">
              <a:solidFill>
                <a:schemeClr val="tx1"/>
              </a:solidFill>
              <a:cs typeface="Calibri"/>
            </a:endParaRPr>
          </a:p>
          <a:p>
            <a:pPr algn="l">
              <a:spcBef>
                <a:spcPts val="900"/>
              </a:spcBef>
            </a:pPr>
            <a:r>
              <a:rPr lang="en-US" altLang="zh-CN" sz="2400" dirty="0" smtClean="0">
                <a:solidFill>
                  <a:schemeClr val="tx1"/>
                </a:solidFill>
                <a:latin typeface="Calibri"/>
                <a:cs typeface="Calibri"/>
              </a:rPr>
              <a:t>                   (University of Freiburg, Germany)</a:t>
            </a:r>
            <a:endParaRPr lang="en-US" sz="2400" dirty="0" smtClean="0">
              <a:solidFill>
                <a:schemeClr val="tx1"/>
              </a:solidFill>
              <a:latin typeface="Calibri"/>
              <a:cs typeface="Calibri"/>
            </a:endParaRPr>
          </a:p>
        </p:txBody>
      </p:sp>
    </p:spTree>
    <p:extLst>
      <p:ext uri="{BB962C8B-B14F-4D97-AF65-F5344CB8AC3E}">
        <p14:creationId xmlns:p14="http://schemas.microsoft.com/office/powerpoint/2010/main" val="3734906782"/>
      </p:ext>
    </p:extLst>
  </p:cSld>
  <p:clrMapOvr>
    <a:masterClrMapping/>
  </p:clrMapOvr>
  <mc:AlternateContent xmlns:mc="http://schemas.openxmlformats.org/markup-compatibility/2006" xmlns:p14="http://schemas.microsoft.com/office/powerpoint/2010/main">
    <mc:Choice Requires="p14">
      <p:transition spd="slow" p14:dur="2000" advTm="2128"/>
    </mc:Choice>
    <mc:Fallback xmlns="">
      <p:transition spd="slow" advTm="2128"/>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0C913308-F349-4B6D-A68A-DD1791B4A57B}" type="slidenum">
              <a:rPr lang="zh-CN" altLang="en-US" smtClean="0"/>
              <a:t>10</a:t>
            </a:fld>
            <a:endParaRPr lang="zh-CN" altLang="en-US"/>
          </a:p>
        </p:txBody>
      </p:sp>
      <p:pic>
        <p:nvPicPr>
          <p:cNvPr id="4" name="Picture 3" descr="fig_07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61" y="1513882"/>
            <a:ext cx="1983007" cy="1150051"/>
          </a:xfrm>
          <a:prstGeom prst="rect">
            <a:avLst/>
          </a:prstGeom>
        </p:spPr>
      </p:pic>
      <p:pic>
        <p:nvPicPr>
          <p:cNvPr id="7" name="Picture 6" descr="fig_07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1464" y="1442195"/>
            <a:ext cx="1868528" cy="1342650"/>
          </a:xfrm>
          <a:prstGeom prst="rect">
            <a:avLst/>
          </a:prstGeom>
        </p:spPr>
      </p:pic>
      <p:pic>
        <p:nvPicPr>
          <p:cNvPr id="8" name="Picture 7" descr="fig_08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008" y="1430329"/>
            <a:ext cx="1975299" cy="1374274"/>
          </a:xfrm>
          <a:prstGeom prst="rect">
            <a:avLst/>
          </a:prstGeom>
        </p:spPr>
      </p:pic>
      <p:pic>
        <p:nvPicPr>
          <p:cNvPr id="9" name="Picture 8" descr="fig_09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7929" y="1412776"/>
            <a:ext cx="1868527" cy="1391827"/>
          </a:xfrm>
          <a:prstGeom prst="rect">
            <a:avLst/>
          </a:prstGeom>
        </p:spPr>
      </p:pic>
      <p:sp>
        <p:nvSpPr>
          <p:cNvPr id="13" name="Rectangle 3"/>
          <p:cNvSpPr txBox="1">
            <a:spLocks noRot="1" noChangeArrowheads="1"/>
          </p:cNvSpPr>
          <p:nvPr/>
        </p:nvSpPr>
        <p:spPr>
          <a:xfrm>
            <a:off x="395536" y="908720"/>
            <a:ext cx="3467092" cy="432048"/>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89700" indent="-342900">
              <a:spcBef>
                <a:spcPts val="600"/>
              </a:spcBef>
              <a:buFont typeface="Wingdings" charset="2"/>
              <a:buChar char="v"/>
              <a:defRPr/>
            </a:pPr>
            <a:r>
              <a:rPr lang="en-US" altLang="zh-CN" sz="2000" dirty="0" smtClean="0">
                <a:solidFill>
                  <a:schemeClr val="tx1"/>
                </a:solidFill>
                <a:latin typeface="Weibei SC Bold"/>
                <a:cs typeface="Weibei SC Bold"/>
              </a:rPr>
              <a:t>LHC</a:t>
            </a:r>
            <a:r>
              <a:rPr lang="zh-CN" altLang="en-US" sz="2000" dirty="0" smtClean="0">
                <a:solidFill>
                  <a:schemeClr val="tx1"/>
                </a:solidFill>
                <a:latin typeface="Weibei SC Bold"/>
                <a:cs typeface="Weibei SC Bold"/>
              </a:rPr>
              <a:t>上</a:t>
            </a:r>
            <a:r>
              <a:rPr lang="en-US" altLang="zh-CN" sz="2000" dirty="0" smtClean="0">
                <a:solidFill>
                  <a:schemeClr val="tx1"/>
                </a:solidFill>
                <a:latin typeface="Weibei SC Bold"/>
                <a:cs typeface="Weibei SC Bold"/>
              </a:rPr>
              <a:t>Higgs</a:t>
            </a:r>
            <a:r>
              <a:rPr lang="zh-CN" altLang="en-US" sz="2000" dirty="0" smtClean="0">
                <a:solidFill>
                  <a:schemeClr val="tx1"/>
                </a:solidFill>
                <a:latin typeface="Weibei SC Bold"/>
                <a:cs typeface="Weibei SC Bold"/>
              </a:rPr>
              <a:t>粒子产生机制</a:t>
            </a:r>
            <a:endParaRPr lang="en-US" altLang="zh-CN" sz="2000" dirty="0">
              <a:solidFill>
                <a:schemeClr val="tx1"/>
              </a:solidFill>
              <a:latin typeface="Weibei SC Bold"/>
              <a:cs typeface="Weibei SC Bold"/>
            </a:endParaRPr>
          </a:p>
        </p:txBody>
      </p:sp>
      <p:sp>
        <p:nvSpPr>
          <p:cNvPr id="6" name="TextBox 5"/>
          <p:cNvSpPr txBox="1"/>
          <p:nvPr/>
        </p:nvSpPr>
        <p:spPr>
          <a:xfrm>
            <a:off x="1331640" y="2483604"/>
            <a:ext cx="545792" cy="369332"/>
          </a:xfrm>
          <a:prstGeom prst="rect">
            <a:avLst/>
          </a:prstGeom>
          <a:noFill/>
        </p:spPr>
        <p:txBody>
          <a:bodyPr wrap="none" rtlCol="0">
            <a:spAutoFit/>
          </a:bodyPr>
          <a:lstStyle/>
          <a:p>
            <a:r>
              <a:rPr lang="en-US" b="1" dirty="0" err="1" smtClean="0">
                <a:solidFill>
                  <a:srgbClr val="0000FF"/>
                </a:solidFill>
              </a:rPr>
              <a:t>ggH</a:t>
            </a:r>
            <a:endParaRPr lang="en-US" b="1" dirty="0">
              <a:solidFill>
                <a:srgbClr val="0000FF"/>
              </a:solidFill>
            </a:endParaRPr>
          </a:p>
        </p:txBody>
      </p:sp>
      <p:sp>
        <p:nvSpPr>
          <p:cNvPr id="15" name="TextBox 14"/>
          <p:cNvSpPr txBox="1"/>
          <p:nvPr/>
        </p:nvSpPr>
        <p:spPr>
          <a:xfrm>
            <a:off x="3306128" y="2483604"/>
            <a:ext cx="556500" cy="369332"/>
          </a:xfrm>
          <a:prstGeom prst="rect">
            <a:avLst/>
          </a:prstGeom>
          <a:noFill/>
        </p:spPr>
        <p:txBody>
          <a:bodyPr wrap="none" rtlCol="0">
            <a:spAutoFit/>
          </a:bodyPr>
          <a:lstStyle/>
          <a:p>
            <a:r>
              <a:rPr lang="en-US" b="1" dirty="0" smtClean="0">
                <a:solidFill>
                  <a:srgbClr val="0000FF"/>
                </a:solidFill>
              </a:rPr>
              <a:t>VBF</a:t>
            </a:r>
            <a:endParaRPr lang="en-US" b="1" dirty="0">
              <a:solidFill>
                <a:srgbClr val="0000FF"/>
              </a:solidFill>
            </a:endParaRPr>
          </a:p>
        </p:txBody>
      </p:sp>
      <p:sp>
        <p:nvSpPr>
          <p:cNvPr id="16" name="TextBox 15"/>
          <p:cNvSpPr txBox="1"/>
          <p:nvPr/>
        </p:nvSpPr>
        <p:spPr>
          <a:xfrm>
            <a:off x="5322352" y="2483604"/>
            <a:ext cx="466782" cy="369332"/>
          </a:xfrm>
          <a:prstGeom prst="rect">
            <a:avLst/>
          </a:prstGeom>
          <a:noFill/>
        </p:spPr>
        <p:txBody>
          <a:bodyPr wrap="none" rtlCol="0">
            <a:spAutoFit/>
          </a:bodyPr>
          <a:lstStyle/>
          <a:p>
            <a:r>
              <a:rPr lang="en-US" b="1" dirty="0" smtClean="0">
                <a:solidFill>
                  <a:srgbClr val="0000FF"/>
                </a:solidFill>
              </a:rPr>
              <a:t>VH</a:t>
            </a:r>
            <a:endParaRPr lang="en-US" b="1" dirty="0">
              <a:solidFill>
                <a:srgbClr val="0000FF"/>
              </a:solidFill>
            </a:endParaRPr>
          </a:p>
        </p:txBody>
      </p:sp>
      <p:sp>
        <p:nvSpPr>
          <p:cNvPr id="17" name="TextBox 16"/>
          <p:cNvSpPr txBox="1"/>
          <p:nvPr/>
        </p:nvSpPr>
        <p:spPr>
          <a:xfrm>
            <a:off x="7546612" y="2483604"/>
            <a:ext cx="481772" cy="369332"/>
          </a:xfrm>
          <a:prstGeom prst="rect">
            <a:avLst/>
          </a:prstGeom>
          <a:noFill/>
        </p:spPr>
        <p:txBody>
          <a:bodyPr wrap="none" rtlCol="0">
            <a:spAutoFit/>
          </a:bodyPr>
          <a:lstStyle/>
          <a:p>
            <a:r>
              <a:rPr lang="en-US" b="1" dirty="0" err="1" smtClean="0">
                <a:solidFill>
                  <a:srgbClr val="0000FF"/>
                </a:solidFill>
              </a:rPr>
              <a:t>ttH</a:t>
            </a:r>
            <a:endParaRPr lang="en-US" b="1" dirty="0">
              <a:solidFill>
                <a:srgbClr val="0000FF"/>
              </a:solidFill>
            </a:endParaRPr>
          </a:p>
        </p:txBody>
      </p:sp>
      <p:sp>
        <p:nvSpPr>
          <p:cNvPr id="23" name="Title 1"/>
          <p:cNvSpPr txBox="1">
            <a:spLocks/>
          </p:cNvSpPr>
          <p:nvPr/>
        </p:nvSpPr>
        <p:spPr>
          <a:xfrm>
            <a:off x="-36512"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altLang="zh-CN" sz="3600" dirty="0" smtClean="0">
                <a:latin typeface="Calibri"/>
                <a:cs typeface="Calibri"/>
              </a:rPr>
              <a:t>LHC</a:t>
            </a:r>
            <a:r>
              <a:rPr lang="zh-CN" altLang="en-US" sz="3600" dirty="0">
                <a:latin typeface="Weibei SC Bold"/>
                <a:cs typeface="Weibei SC Bold"/>
              </a:rPr>
              <a:t>上</a:t>
            </a:r>
            <a:r>
              <a:rPr lang="en-US" altLang="zh-CN" sz="3600" dirty="0">
                <a:latin typeface="Calibri"/>
                <a:cs typeface="Calibri"/>
              </a:rPr>
              <a:t>Higgs</a:t>
            </a:r>
            <a:r>
              <a:rPr lang="zh-CN" altLang="en-US" sz="3600" dirty="0">
                <a:latin typeface="Weibei SC Bold"/>
                <a:cs typeface="Weibei SC Bold"/>
              </a:rPr>
              <a:t>粒子物理研究</a:t>
            </a:r>
            <a:endParaRPr lang="en-US" sz="3600" dirty="0"/>
          </a:p>
        </p:txBody>
      </p:sp>
      <p:pic>
        <p:nvPicPr>
          <p:cNvPr id="2" name="Picture 1" descr="Higgs_XS_8TeV_lx.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9275" y="3645024"/>
            <a:ext cx="4010957" cy="2882246"/>
          </a:xfrm>
          <a:prstGeom prst="rect">
            <a:avLst/>
          </a:prstGeom>
        </p:spPr>
      </p:pic>
      <p:sp>
        <p:nvSpPr>
          <p:cNvPr id="22" name="Rectangle 3"/>
          <p:cNvSpPr txBox="1">
            <a:spLocks noRot="1" noChangeArrowheads="1"/>
          </p:cNvSpPr>
          <p:nvPr/>
        </p:nvSpPr>
        <p:spPr>
          <a:xfrm>
            <a:off x="539552" y="3068960"/>
            <a:ext cx="5256584" cy="565331"/>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nSpc>
                <a:spcPct val="120000"/>
              </a:lnSpc>
              <a:spcBef>
                <a:spcPts val="600"/>
              </a:spcBef>
              <a:buFont typeface="Wingdings" charset="2"/>
              <a:buChar char="v"/>
              <a:defRPr/>
            </a:pPr>
            <a:r>
              <a:rPr lang="zh-CN" altLang="en-US" sz="2000" dirty="0" smtClean="0">
                <a:solidFill>
                  <a:schemeClr val="tx1"/>
                </a:solidFill>
                <a:latin typeface="Weibei SC Bold"/>
                <a:cs typeface="Weibei SC Bold"/>
              </a:rPr>
              <a:t>各产生机制的截面随</a:t>
            </a:r>
            <a:r>
              <a:rPr lang="en-US" altLang="zh-CN" sz="2000" dirty="0" smtClean="0">
                <a:solidFill>
                  <a:schemeClr val="tx1"/>
                </a:solidFill>
                <a:latin typeface="Calibri"/>
                <a:cs typeface="Calibri"/>
              </a:rPr>
              <a:t>Higgs</a:t>
            </a:r>
            <a:r>
              <a:rPr lang="zh-CN" altLang="en-US" sz="2000" dirty="0" smtClean="0">
                <a:solidFill>
                  <a:schemeClr val="tx1"/>
                </a:solidFill>
                <a:latin typeface="Weibei SC Bold"/>
                <a:cs typeface="Weibei SC Bold"/>
              </a:rPr>
              <a:t>粒子质量的变化</a:t>
            </a:r>
            <a:endParaRPr lang="en-US" altLang="zh-CN" sz="2000" dirty="0" smtClean="0">
              <a:solidFill>
                <a:schemeClr val="tx1"/>
              </a:solidFill>
              <a:latin typeface="Weibei SC Bold"/>
              <a:cs typeface="Weibei SC Bold"/>
            </a:endParaRPr>
          </a:p>
        </p:txBody>
      </p:sp>
      <p:cxnSp>
        <p:nvCxnSpPr>
          <p:cNvPr id="18" name="Straight Connector 17"/>
          <p:cNvCxnSpPr/>
          <p:nvPr/>
        </p:nvCxnSpPr>
        <p:spPr>
          <a:xfrm>
            <a:off x="3851920" y="3594053"/>
            <a:ext cx="0" cy="2715267"/>
          </a:xfrm>
          <a:prstGeom prst="line">
            <a:avLst/>
          </a:prstGeom>
          <a:ln>
            <a:solidFill>
              <a:srgbClr val="80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7721736"/>
      </p:ext>
    </p:extLst>
  </p:cSld>
  <p:clrMapOvr>
    <a:masterClrMapping/>
  </p:clrMapOvr>
  <mc:AlternateContent xmlns:mc="http://schemas.openxmlformats.org/markup-compatibility/2006" xmlns:p14="http://schemas.microsoft.com/office/powerpoint/2010/main">
    <mc:Choice Requires="p14">
      <p:transition spd="slow" p14:dur="2000" advTm="73112"/>
    </mc:Choice>
    <mc:Fallback xmlns="">
      <p:transition spd="slow" advTm="73112"/>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0C913308-F349-4B6D-A68A-DD1791B4A57B}" type="slidenum">
              <a:rPr lang="zh-CN" altLang="en-US" smtClean="0"/>
              <a:t>11</a:t>
            </a:fld>
            <a:endParaRPr lang="zh-CN" altLang="en-US"/>
          </a:p>
        </p:txBody>
      </p:sp>
      <p:sp>
        <p:nvSpPr>
          <p:cNvPr id="10" name="Rectangle 3"/>
          <p:cNvSpPr txBox="1">
            <a:spLocks noRot="1" noChangeArrowheads="1"/>
          </p:cNvSpPr>
          <p:nvPr/>
        </p:nvSpPr>
        <p:spPr>
          <a:xfrm>
            <a:off x="518864" y="980728"/>
            <a:ext cx="8085584" cy="504056"/>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600"/>
              </a:spcBef>
              <a:buFont typeface="Wingdings" charset="2"/>
              <a:buChar char="v"/>
              <a:defRPr/>
            </a:pPr>
            <a:r>
              <a:rPr lang="en-US" altLang="zh-CN" sz="2000" dirty="0" smtClean="0">
                <a:solidFill>
                  <a:schemeClr val="tx1"/>
                </a:solidFill>
                <a:latin typeface="Weibei SC Bold"/>
                <a:ea typeface="宋体"/>
                <a:cs typeface="Weibei SC Bold"/>
              </a:rPr>
              <a:t>Higgs</a:t>
            </a:r>
            <a:r>
              <a:rPr lang="zh-CN" altLang="en-US" sz="2000" dirty="0" smtClean="0">
                <a:solidFill>
                  <a:schemeClr val="tx1"/>
                </a:solidFill>
                <a:latin typeface="Weibei SC Bold"/>
                <a:ea typeface="宋体"/>
                <a:cs typeface="Weibei SC Bold"/>
              </a:rPr>
              <a:t>粒子衰变到费米子最有希望的末态道为</a:t>
            </a:r>
            <a:r>
              <a:rPr lang="en-US" altLang="zh-CN" sz="2000" dirty="0" smtClean="0">
                <a:solidFill>
                  <a:schemeClr val="tx1"/>
                </a:solidFill>
                <a:latin typeface="Weibei SC Bold"/>
                <a:ea typeface="宋体"/>
                <a:cs typeface="Weibei SC Bold"/>
              </a:rPr>
              <a:t>: </a:t>
            </a:r>
            <a:r>
              <a:rPr lang="en-US" altLang="zh-CN" sz="2000" dirty="0" smtClean="0">
                <a:solidFill>
                  <a:schemeClr val="tx1"/>
                </a:solidFill>
                <a:latin typeface="Weibei SC Bold"/>
                <a:cs typeface="Weibei SC Bold"/>
              </a:rPr>
              <a:t>H-&gt;bb</a:t>
            </a:r>
            <a:r>
              <a:rPr lang="zh-CN" altLang="en-US" sz="2000" dirty="0" smtClean="0">
                <a:solidFill>
                  <a:schemeClr val="tx1"/>
                </a:solidFill>
                <a:latin typeface="Weibei SC Bold"/>
                <a:cs typeface="Weibei SC Bold"/>
              </a:rPr>
              <a:t>和</a:t>
            </a:r>
            <a:r>
              <a:rPr lang="en-US" altLang="zh-CN" sz="2000" dirty="0" smtClean="0">
                <a:solidFill>
                  <a:schemeClr val="tx1"/>
                </a:solidFill>
                <a:latin typeface="Weibei SC Bold"/>
                <a:cs typeface="Weibei SC Bold"/>
              </a:rPr>
              <a:t>H</a:t>
            </a:r>
            <a:r>
              <a:rPr lang="en-US" altLang="zh-CN" sz="2000" dirty="0">
                <a:solidFill>
                  <a:schemeClr val="tx1"/>
                </a:solidFill>
                <a:latin typeface="Weibei SC Bold"/>
                <a:cs typeface="Weibei SC Bold"/>
              </a:rPr>
              <a:t>-</a:t>
            </a:r>
            <a:r>
              <a:rPr lang="en-US" altLang="zh-CN" sz="2000" dirty="0" smtClean="0">
                <a:solidFill>
                  <a:schemeClr val="tx1"/>
                </a:solidFill>
                <a:latin typeface="Weibei SC Bold"/>
                <a:cs typeface="Weibei SC Bold"/>
              </a:rPr>
              <a:t>&gt;</a:t>
            </a:r>
            <a:r>
              <a:rPr lang="en-US" altLang="zh-CN" sz="2000" dirty="0" err="1" smtClean="0">
                <a:solidFill>
                  <a:schemeClr val="tx1"/>
                </a:solidFill>
                <a:latin typeface="Calibri"/>
                <a:cs typeface="Calibri"/>
              </a:rPr>
              <a:t>ττ</a:t>
            </a:r>
            <a:endParaRPr lang="en-US" altLang="zh-CN" sz="2000" dirty="0">
              <a:solidFill>
                <a:schemeClr val="tx1"/>
              </a:solidFill>
              <a:latin typeface="Weibei SC Bold"/>
              <a:cs typeface="Weibei SC Bold"/>
            </a:endParaRPr>
          </a:p>
        </p:txBody>
      </p:sp>
      <p:grpSp>
        <p:nvGrpSpPr>
          <p:cNvPr id="22" name="Group 21"/>
          <p:cNvGrpSpPr/>
          <p:nvPr/>
        </p:nvGrpSpPr>
        <p:grpSpPr>
          <a:xfrm>
            <a:off x="1331640" y="4856162"/>
            <a:ext cx="2933666" cy="1480289"/>
            <a:chOff x="827584" y="5313029"/>
            <a:chExt cx="2395662" cy="1212315"/>
          </a:xfrm>
        </p:grpSpPr>
        <p:pic>
          <p:nvPicPr>
            <p:cNvPr id="4" name="Picture 3" descr="fig_07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5313029"/>
              <a:ext cx="2090367" cy="1212315"/>
            </a:xfrm>
            <a:prstGeom prst="rect">
              <a:avLst/>
            </a:prstGeom>
          </p:spPr>
        </p:pic>
        <p:pic>
          <p:nvPicPr>
            <p:cNvPr id="16" name="Picture 15"/>
            <p:cNvPicPr>
              <a:picLocks noChangeAspect="1"/>
            </p:cNvPicPr>
            <p:nvPr/>
          </p:nvPicPr>
          <p:blipFill>
            <a:blip r:embed="rId4"/>
            <a:stretch>
              <a:fillRect/>
            </a:stretch>
          </p:blipFill>
          <p:spPr>
            <a:xfrm>
              <a:off x="2588400" y="5641200"/>
              <a:ext cx="634846" cy="576064"/>
            </a:xfrm>
            <a:prstGeom prst="rect">
              <a:avLst/>
            </a:prstGeom>
          </p:spPr>
        </p:pic>
      </p:grpSp>
      <p:grpSp>
        <p:nvGrpSpPr>
          <p:cNvPr id="23" name="Group 22"/>
          <p:cNvGrpSpPr/>
          <p:nvPr/>
        </p:nvGrpSpPr>
        <p:grpSpPr>
          <a:xfrm>
            <a:off x="4775776" y="4725144"/>
            <a:ext cx="2748552" cy="1728192"/>
            <a:chOff x="3538414" y="5182011"/>
            <a:chExt cx="2244496" cy="1415341"/>
          </a:xfrm>
        </p:grpSpPr>
        <p:pic>
          <p:nvPicPr>
            <p:cNvPr id="7" name="Picture 6" descr="fig_07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8414" y="5182011"/>
              <a:ext cx="1969690" cy="1415341"/>
            </a:xfrm>
            <a:prstGeom prst="rect">
              <a:avLst/>
            </a:prstGeom>
          </p:spPr>
        </p:pic>
        <p:pic>
          <p:nvPicPr>
            <p:cNvPr id="20" name="Picture 19"/>
            <p:cNvPicPr>
              <a:picLocks noChangeAspect="1"/>
            </p:cNvPicPr>
            <p:nvPr/>
          </p:nvPicPr>
          <p:blipFill>
            <a:blip r:embed="rId4"/>
            <a:stretch>
              <a:fillRect/>
            </a:stretch>
          </p:blipFill>
          <p:spPr>
            <a:xfrm>
              <a:off x="5148064" y="5590800"/>
              <a:ext cx="634846" cy="576064"/>
            </a:xfrm>
            <a:prstGeom prst="rect">
              <a:avLst/>
            </a:prstGeom>
          </p:spPr>
        </p:pic>
      </p:grpSp>
      <p:sp>
        <p:nvSpPr>
          <p:cNvPr id="21" name="Rectangle 3"/>
          <p:cNvSpPr txBox="1">
            <a:spLocks noRot="1" noChangeArrowheads="1"/>
          </p:cNvSpPr>
          <p:nvPr/>
        </p:nvSpPr>
        <p:spPr>
          <a:xfrm>
            <a:off x="3635896" y="2564904"/>
            <a:ext cx="4608512" cy="1296144"/>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110000"/>
              </a:lnSpc>
              <a:spcBef>
                <a:spcPts val="600"/>
              </a:spcBef>
              <a:buNone/>
              <a:defRPr/>
            </a:pPr>
            <a:r>
              <a:rPr lang="en-US" altLang="zh-CN" dirty="0" smtClean="0">
                <a:solidFill>
                  <a:schemeClr val="tx1"/>
                </a:solidFill>
                <a:latin typeface="Weibei SC Bold"/>
                <a:cs typeface="Weibei SC Bold"/>
              </a:rPr>
              <a:t>VH</a:t>
            </a:r>
            <a:r>
              <a:rPr lang="zh-CN" altLang="en-US" dirty="0" smtClean="0">
                <a:solidFill>
                  <a:schemeClr val="tx1"/>
                </a:solidFill>
                <a:latin typeface="Weibei SC Bold"/>
                <a:ea typeface="宋体"/>
                <a:cs typeface="Weibei SC Bold"/>
              </a:rPr>
              <a:t>产生模式</a:t>
            </a:r>
            <a:endParaRPr lang="en-US" altLang="zh-CN" dirty="0" smtClean="0">
              <a:solidFill>
                <a:schemeClr val="tx1"/>
              </a:solidFill>
              <a:latin typeface="Weibei SC Bold"/>
              <a:ea typeface="宋体"/>
              <a:cs typeface="Weibei SC Bold"/>
            </a:endParaRPr>
          </a:p>
          <a:p>
            <a:pPr>
              <a:lnSpc>
                <a:spcPct val="110000"/>
              </a:lnSpc>
              <a:spcBef>
                <a:spcPts val="600"/>
              </a:spcBef>
              <a:buFont typeface="Wingdings" charset="2"/>
              <a:buChar char="v"/>
              <a:defRPr/>
            </a:pPr>
            <a:r>
              <a:rPr lang="zh-CN" altLang="en-US" sz="2000" dirty="0" smtClean="0">
                <a:solidFill>
                  <a:schemeClr val="tx1"/>
                </a:solidFill>
                <a:latin typeface="Weibei SC Bold"/>
                <a:ea typeface="宋体"/>
                <a:cs typeface="Weibei SC Bold"/>
              </a:rPr>
              <a:t>矢量玻色子衰变的轻子或中微子能够在探测器上留下易于识别触发的信号</a:t>
            </a:r>
            <a:endParaRPr lang="en-US" altLang="zh-CN" sz="2000" dirty="0">
              <a:solidFill>
                <a:schemeClr val="tx1"/>
              </a:solidFill>
              <a:latin typeface="Weibei SC Bold"/>
              <a:cs typeface="Weibei SC Bold"/>
            </a:endParaRPr>
          </a:p>
        </p:txBody>
      </p:sp>
      <p:sp>
        <p:nvSpPr>
          <p:cNvPr id="24" name="Rectangle 3"/>
          <p:cNvSpPr txBox="1">
            <a:spLocks noRot="1" noChangeArrowheads="1"/>
          </p:cNvSpPr>
          <p:nvPr/>
        </p:nvSpPr>
        <p:spPr>
          <a:xfrm>
            <a:off x="611560" y="4204839"/>
            <a:ext cx="6120680" cy="520305"/>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600"/>
              </a:spcBef>
              <a:buFont typeface="Wingdings" charset="2"/>
              <a:buChar char="v"/>
              <a:defRPr/>
            </a:pPr>
            <a:r>
              <a:rPr lang="en-US" altLang="zh-CN" sz="2000" dirty="0" err="1" smtClean="0">
                <a:solidFill>
                  <a:schemeClr val="tx1"/>
                </a:solidFill>
                <a:latin typeface="Weibei SC Bold"/>
                <a:cs typeface="Weibei SC Bold"/>
              </a:rPr>
              <a:t>ggH</a:t>
            </a:r>
            <a:r>
              <a:rPr lang="en-US" altLang="zh-CN" sz="2000" dirty="0" smtClean="0">
                <a:solidFill>
                  <a:schemeClr val="tx1"/>
                </a:solidFill>
                <a:latin typeface="Weibei SC Bold"/>
                <a:cs typeface="Weibei SC Bold"/>
              </a:rPr>
              <a:t> </a:t>
            </a:r>
            <a:r>
              <a:rPr lang="zh-CN" altLang="en-US" sz="2000" dirty="0" smtClean="0">
                <a:solidFill>
                  <a:schemeClr val="tx1"/>
                </a:solidFill>
                <a:latin typeface="Weibei SC Bold"/>
                <a:cs typeface="Weibei SC Bold"/>
              </a:rPr>
              <a:t>和</a:t>
            </a:r>
            <a:r>
              <a:rPr lang="en-US" altLang="zh-CN" sz="2000" dirty="0" smtClean="0">
                <a:solidFill>
                  <a:schemeClr val="tx1"/>
                </a:solidFill>
                <a:latin typeface="Weibei SC Bold"/>
                <a:cs typeface="Weibei SC Bold"/>
              </a:rPr>
              <a:t> VBF </a:t>
            </a:r>
            <a:r>
              <a:rPr lang="zh-CN" altLang="en-US" sz="2000" dirty="0" smtClean="0">
                <a:solidFill>
                  <a:schemeClr val="tx1"/>
                </a:solidFill>
                <a:latin typeface="Weibei SC Bold"/>
                <a:cs typeface="Weibei SC Bold"/>
              </a:rPr>
              <a:t>是测量</a:t>
            </a:r>
            <a:r>
              <a:rPr lang="en-US" altLang="zh-CN" sz="2000" dirty="0">
                <a:solidFill>
                  <a:schemeClr val="tx1"/>
                </a:solidFill>
                <a:latin typeface="Weibei SC Bold"/>
                <a:cs typeface="Weibei SC Bold"/>
              </a:rPr>
              <a:t>H-&gt;</a:t>
            </a:r>
            <a:r>
              <a:rPr lang="en-US" altLang="zh-CN" sz="2000" dirty="0" err="1" smtClean="0">
                <a:solidFill>
                  <a:schemeClr val="tx1"/>
                </a:solidFill>
                <a:cs typeface="Calibri"/>
              </a:rPr>
              <a:t>ττ</a:t>
            </a:r>
            <a:r>
              <a:rPr lang="zh-CN" altLang="en-US" sz="2000" dirty="0" smtClean="0">
                <a:solidFill>
                  <a:schemeClr val="tx1"/>
                </a:solidFill>
                <a:cs typeface="Calibri"/>
              </a:rPr>
              <a:t>主要的分析道。</a:t>
            </a:r>
            <a:endParaRPr lang="en-US" altLang="zh-CN" sz="2000" dirty="0">
              <a:solidFill>
                <a:schemeClr val="tx1"/>
              </a:solidFill>
              <a:latin typeface="Weibei SC Bold"/>
              <a:cs typeface="Weibei SC Bold"/>
            </a:endParaRPr>
          </a:p>
        </p:txBody>
      </p:sp>
      <p:sp>
        <p:nvSpPr>
          <p:cNvPr id="18" name="Title 1"/>
          <p:cNvSpPr txBox="1">
            <a:spLocks/>
          </p:cNvSpPr>
          <p:nvPr/>
        </p:nvSpPr>
        <p:spPr>
          <a:xfrm>
            <a:off x="-36512"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altLang="zh-CN" sz="3600" dirty="0" smtClean="0">
                <a:latin typeface="Calibri"/>
                <a:cs typeface="Calibri"/>
              </a:rPr>
              <a:t>Higgs</a:t>
            </a:r>
            <a:r>
              <a:rPr lang="zh-CN" altLang="en-US" sz="3600" dirty="0">
                <a:latin typeface="Weibei SC Bold"/>
                <a:cs typeface="Weibei SC Bold"/>
              </a:rPr>
              <a:t>粒子衰变到费米子对</a:t>
            </a:r>
            <a:endParaRPr lang="en-US" sz="3600" dirty="0"/>
          </a:p>
        </p:txBody>
      </p:sp>
      <p:grpSp>
        <p:nvGrpSpPr>
          <p:cNvPr id="3" name="Group 2"/>
          <p:cNvGrpSpPr/>
          <p:nvPr/>
        </p:nvGrpSpPr>
        <p:grpSpPr>
          <a:xfrm>
            <a:off x="755576" y="1484784"/>
            <a:ext cx="2880320" cy="2018624"/>
            <a:chOff x="755576" y="1700808"/>
            <a:chExt cx="2880320" cy="2160240"/>
          </a:xfrm>
        </p:grpSpPr>
        <p:grpSp>
          <p:nvGrpSpPr>
            <p:cNvPr id="17" name="Group 16"/>
            <p:cNvGrpSpPr/>
            <p:nvPr/>
          </p:nvGrpSpPr>
          <p:grpSpPr>
            <a:xfrm>
              <a:off x="755576" y="1700808"/>
              <a:ext cx="2880320" cy="2088232"/>
              <a:chOff x="506157" y="1864784"/>
              <a:chExt cx="2489041" cy="1579226"/>
            </a:xfrm>
          </p:grpSpPr>
          <p:pic>
            <p:nvPicPr>
              <p:cNvPr id="15" name="Picture 14" descr="fig_08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157" y="1995332"/>
                <a:ext cx="2082243" cy="1448678"/>
              </a:xfrm>
              <a:prstGeom prst="rect">
                <a:avLst/>
              </a:prstGeom>
            </p:spPr>
          </p:pic>
          <p:pic>
            <p:nvPicPr>
              <p:cNvPr id="14" name="Picture 13"/>
              <p:cNvPicPr>
                <a:picLocks noChangeAspect="1"/>
              </p:cNvPicPr>
              <p:nvPr/>
            </p:nvPicPr>
            <p:blipFill>
              <a:blip r:embed="rId7"/>
              <a:stretch>
                <a:fillRect/>
              </a:stretch>
            </p:blipFill>
            <p:spPr>
              <a:xfrm>
                <a:off x="2181601" y="1864784"/>
                <a:ext cx="813597" cy="720080"/>
              </a:xfrm>
              <a:prstGeom prst="rect">
                <a:avLst/>
              </a:prstGeom>
            </p:spPr>
          </p:pic>
        </p:grpSp>
        <p:sp>
          <p:nvSpPr>
            <p:cNvPr id="2" name="Oval 1"/>
            <p:cNvSpPr/>
            <p:nvPr/>
          </p:nvSpPr>
          <p:spPr>
            <a:xfrm>
              <a:off x="2699792" y="3429000"/>
              <a:ext cx="642083" cy="432048"/>
            </a:xfrm>
            <a:prstGeom prst="ellipse">
              <a:avLst/>
            </a:prstGeom>
            <a:noFill/>
            <a:ln w="28575"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5656579"/>
      </p:ext>
    </p:extLst>
  </p:cSld>
  <p:clrMapOvr>
    <a:masterClrMapping/>
  </p:clrMapOvr>
  <mc:AlternateContent xmlns:mc="http://schemas.openxmlformats.org/markup-compatibility/2006" xmlns:p14="http://schemas.microsoft.com/office/powerpoint/2010/main">
    <mc:Choice Requires="p14">
      <p:transition spd="slow" p14:dur="2000" advTm="73112"/>
    </mc:Choice>
    <mc:Fallback xmlns="">
      <p:transition spd="slow" advTm="73112"/>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0C913308-F349-4B6D-A68A-DD1791B4A57B}" type="slidenum">
              <a:rPr lang="zh-CN" altLang="en-US" smtClean="0"/>
              <a:t>12</a:t>
            </a:fld>
            <a:endParaRPr lang="zh-CN" altLang="en-US"/>
          </a:p>
        </p:txBody>
      </p:sp>
      <p:sp>
        <p:nvSpPr>
          <p:cNvPr id="18" name="Title 1"/>
          <p:cNvSpPr txBox="1">
            <a:spLocks/>
          </p:cNvSpPr>
          <p:nvPr/>
        </p:nvSpPr>
        <p:spPr>
          <a:xfrm>
            <a:off x="-36512"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altLang="zh-CN" sz="3600" dirty="0" smtClean="0">
                <a:latin typeface="Calibri"/>
                <a:cs typeface="Calibri"/>
              </a:rPr>
              <a:t>Higgs</a:t>
            </a:r>
            <a:r>
              <a:rPr lang="zh-CN" altLang="en-US" sz="3600" dirty="0">
                <a:latin typeface="Weibei SC Bold"/>
                <a:cs typeface="Weibei SC Bold"/>
              </a:rPr>
              <a:t>粒子衰变到费米子对</a:t>
            </a:r>
            <a:endParaRPr lang="en-US" sz="3600" dirty="0"/>
          </a:p>
        </p:txBody>
      </p:sp>
      <p:sp>
        <p:nvSpPr>
          <p:cNvPr id="27" name="Rectangle 3"/>
          <p:cNvSpPr txBox="1">
            <a:spLocks noRot="1" noChangeArrowheads="1"/>
          </p:cNvSpPr>
          <p:nvPr/>
        </p:nvSpPr>
        <p:spPr>
          <a:xfrm>
            <a:off x="683568" y="2060848"/>
            <a:ext cx="2952328" cy="50405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89700" indent="-414000">
              <a:spcBef>
                <a:spcPts val="600"/>
              </a:spcBef>
              <a:buFont typeface="Wingdings" charset="2"/>
              <a:buChar char="v"/>
              <a:defRPr/>
            </a:pPr>
            <a:r>
              <a:rPr lang="en-US" altLang="zh-CN" dirty="0" smtClean="0">
                <a:solidFill>
                  <a:schemeClr val="tx1"/>
                </a:solidFill>
                <a:latin typeface="Weibei SC Bold"/>
                <a:cs typeface="Weibei SC Bold"/>
              </a:rPr>
              <a:t>Higgs</a:t>
            </a:r>
            <a:r>
              <a:rPr lang="zh-CN" altLang="en-US" dirty="0" smtClean="0">
                <a:solidFill>
                  <a:schemeClr val="tx1"/>
                </a:solidFill>
                <a:latin typeface="Weibei SC Bold"/>
                <a:cs typeface="Weibei SC Bold"/>
              </a:rPr>
              <a:t>粒子分之比</a:t>
            </a:r>
            <a:endParaRPr lang="en-US" altLang="zh-CN" dirty="0">
              <a:solidFill>
                <a:schemeClr val="tx1"/>
              </a:solidFill>
              <a:latin typeface="Weibei SC Bold"/>
              <a:cs typeface="Weibei SC Bold"/>
            </a:endParaRPr>
          </a:p>
        </p:txBody>
      </p:sp>
      <p:grpSp>
        <p:nvGrpSpPr>
          <p:cNvPr id="3" name="Group 2"/>
          <p:cNvGrpSpPr/>
          <p:nvPr/>
        </p:nvGrpSpPr>
        <p:grpSpPr>
          <a:xfrm>
            <a:off x="4059842" y="1340768"/>
            <a:ext cx="3536494" cy="3024336"/>
            <a:chOff x="4997905" y="1124744"/>
            <a:chExt cx="3110589" cy="2924944"/>
          </a:xfrm>
        </p:grpSpPr>
        <p:grpSp>
          <p:nvGrpSpPr>
            <p:cNvPr id="19" name="Group 18"/>
            <p:cNvGrpSpPr/>
            <p:nvPr/>
          </p:nvGrpSpPr>
          <p:grpSpPr>
            <a:xfrm>
              <a:off x="4997905" y="1124744"/>
              <a:ext cx="3110589" cy="2924944"/>
              <a:chOff x="5089040" y="3467264"/>
              <a:chExt cx="3110589" cy="2924944"/>
            </a:xfrm>
          </p:grpSpPr>
          <p:pic>
            <p:nvPicPr>
              <p:cNvPr id="25" name="Picture 24"/>
              <p:cNvPicPr>
                <a:picLocks noChangeAspect="1"/>
              </p:cNvPicPr>
              <p:nvPr/>
            </p:nvPicPr>
            <p:blipFill>
              <a:blip r:embed="rId3"/>
              <a:stretch>
                <a:fillRect/>
              </a:stretch>
            </p:blipFill>
            <p:spPr>
              <a:xfrm>
                <a:off x="5089040" y="3467264"/>
                <a:ext cx="3110589" cy="2924944"/>
              </a:xfrm>
              <a:prstGeom prst="rect">
                <a:avLst/>
              </a:prstGeom>
            </p:spPr>
          </p:pic>
          <p:cxnSp>
            <p:nvCxnSpPr>
              <p:cNvPr id="26" name="Straight Connector 25"/>
              <p:cNvCxnSpPr/>
              <p:nvPr/>
            </p:nvCxnSpPr>
            <p:spPr>
              <a:xfrm>
                <a:off x="6480000" y="3539272"/>
                <a:ext cx="0" cy="2626032"/>
              </a:xfrm>
              <a:prstGeom prst="line">
                <a:avLst/>
              </a:prstGeom>
              <a:ln>
                <a:solidFill>
                  <a:srgbClr val="800000"/>
                </a:solidFill>
                <a:prstDash val="dash"/>
              </a:ln>
            </p:spPr>
            <p:style>
              <a:lnRef idx="2">
                <a:schemeClr val="accent1"/>
              </a:lnRef>
              <a:fillRef idx="0">
                <a:schemeClr val="accent1"/>
              </a:fillRef>
              <a:effectRef idx="1">
                <a:schemeClr val="accent1"/>
              </a:effectRef>
              <a:fontRef idx="minor">
                <a:schemeClr val="tx1"/>
              </a:fontRef>
            </p:style>
          </p:cxnSp>
        </p:grpSp>
        <p:sp>
          <p:nvSpPr>
            <p:cNvPr id="31" name="Oval 30"/>
            <p:cNvSpPr/>
            <p:nvPr/>
          </p:nvSpPr>
          <p:spPr>
            <a:xfrm>
              <a:off x="6084168" y="1340768"/>
              <a:ext cx="504056" cy="332656"/>
            </a:xfrm>
            <a:prstGeom prst="ellipse">
              <a:avLst/>
            </a:prstGeom>
            <a:noFill/>
            <a:ln w="38100"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436096" y="1700808"/>
              <a:ext cx="504056" cy="332656"/>
            </a:xfrm>
            <a:prstGeom prst="ellipse">
              <a:avLst/>
            </a:prstGeom>
            <a:noFill/>
            <a:ln w="38100"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Rectangle 3"/>
          <p:cNvSpPr txBox="1">
            <a:spLocks noRot="1" noChangeArrowheads="1"/>
          </p:cNvSpPr>
          <p:nvPr/>
        </p:nvSpPr>
        <p:spPr>
          <a:xfrm>
            <a:off x="467544" y="4782989"/>
            <a:ext cx="8136904" cy="1526331"/>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nSpc>
                <a:spcPct val="120000"/>
              </a:lnSpc>
              <a:spcBef>
                <a:spcPts val="600"/>
              </a:spcBef>
              <a:defRPr/>
            </a:pPr>
            <a:r>
              <a:rPr lang="zh-CN" altLang="en-US" sz="2000" dirty="0" smtClean="0">
                <a:solidFill>
                  <a:schemeClr val="tx1"/>
                </a:solidFill>
                <a:latin typeface="Weibei SC Bold"/>
                <a:ea typeface="宋体"/>
                <a:cs typeface="Weibei SC Bold"/>
              </a:rPr>
              <a:t>费米子</a:t>
            </a:r>
            <a:r>
              <a:rPr lang="en-US" altLang="zh-CN" sz="2000" dirty="0" smtClean="0">
                <a:solidFill>
                  <a:schemeClr val="tx1"/>
                </a:solidFill>
                <a:latin typeface="Weibei SC Bold"/>
                <a:ea typeface="宋体"/>
                <a:cs typeface="Weibei SC Bold"/>
              </a:rPr>
              <a:t>bb</a:t>
            </a:r>
            <a:r>
              <a:rPr lang="zh-CN" altLang="en-US" sz="2000" dirty="0" smtClean="0">
                <a:solidFill>
                  <a:schemeClr val="tx1"/>
                </a:solidFill>
                <a:latin typeface="Weibei SC Bold"/>
                <a:ea typeface="宋体"/>
                <a:cs typeface="Weibei SC Bold"/>
              </a:rPr>
              <a:t>、</a:t>
            </a:r>
            <a:r>
              <a:rPr lang="en-US" altLang="zh-CN" sz="2000" dirty="0" err="1" smtClean="0">
                <a:solidFill>
                  <a:schemeClr val="tx1"/>
                </a:solidFill>
                <a:latin typeface="Weibei SC Bold"/>
                <a:ea typeface="宋体"/>
                <a:cs typeface="Weibei SC Bold"/>
              </a:rPr>
              <a:t>tt</a:t>
            </a:r>
            <a:r>
              <a:rPr lang="zh-CN" altLang="en-US" sz="2000" dirty="0" smtClean="0">
                <a:solidFill>
                  <a:schemeClr val="tx1"/>
                </a:solidFill>
                <a:latin typeface="Weibei SC Bold"/>
                <a:ea typeface="宋体"/>
                <a:cs typeface="Weibei SC Bold"/>
              </a:rPr>
              <a:t>的分之比</a:t>
            </a:r>
            <a:r>
              <a:rPr lang="zh-CN" altLang="en-US" sz="2000" dirty="0" smtClean="0">
                <a:solidFill>
                  <a:schemeClr val="tx1"/>
                </a:solidFill>
                <a:latin typeface="Calibri"/>
                <a:cs typeface="Calibri"/>
              </a:rPr>
              <a:t>，</a:t>
            </a:r>
            <a:r>
              <a:rPr lang="zh-CN" altLang="en-US" sz="2000" dirty="0" smtClean="0">
                <a:solidFill>
                  <a:schemeClr val="tx1"/>
                </a:solidFill>
                <a:latin typeface="Weibei SC Bold"/>
                <a:cs typeface="Weibei SC Bold"/>
              </a:rPr>
              <a:t>衰变最终末态为复杂的强子末态</a:t>
            </a:r>
            <a:endParaRPr lang="en-US" altLang="zh-CN" sz="2000" dirty="0">
              <a:solidFill>
                <a:schemeClr val="tx1"/>
              </a:solidFill>
              <a:latin typeface="Weibei SC Bold"/>
              <a:cs typeface="Weibei SC Bold"/>
            </a:endParaRPr>
          </a:p>
          <a:p>
            <a:pPr>
              <a:lnSpc>
                <a:spcPct val="120000"/>
              </a:lnSpc>
              <a:spcBef>
                <a:spcPts val="600"/>
              </a:spcBef>
              <a:defRPr/>
            </a:pPr>
            <a:r>
              <a:rPr lang="zh-CN" altLang="en-US" sz="2000" dirty="0" smtClean="0">
                <a:solidFill>
                  <a:schemeClr val="tx1"/>
                </a:solidFill>
                <a:latin typeface="Weibei SC Bold"/>
                <a:ea typeface="宋体"/>
                <a:cs typeface="Weibei SC Bold"/>
              </a:rPr>
              <a:t>很多新物理模型预言了与标准模型不同的</a:t>
            </a:r>
            <a:r>
              <a:rPr lang="en-US" altLang="zh-CN" sz="2000" dirty="0" smtClean="0">
                <a:solidFill>
                  <a:schemeClr val="tx1"/>
                </a:solidFill>
                <a:latin typeface="Weibei SC Bold"/>
                <a:cs typeface="Weibei SC Bold"/>
              </a:rPr>
              <a:t>Higgs</a:t>
            </a:r>
            <a:r>
              <a:rPr lang="zh-CN" altLang="en-US" sz="2000" dirty="0" smtClean="0">
                <a:solidFill>
                  <a:schemeClr val="tx1"/>
                </a:solidFill>
                <a:latin typeface="Weibei SC Bold"/>
                <a:cs typeface="Weibei SC Bold"/>
              </a:rPr>
              <a:t>同费米子的耦合。</a:t>
            </a:r>
            <a:endParaRPr lang="en-US" altLang="zh-CN" sz="2000" dirty="0" smtClean="0">
              <a:solidFill>
                <a:schemeClr val="tx1"/>
              </a:solidFill>
              <a:latin typeface="Weibei SC Bold"/>
              <a:cs typeface="Weibei SC Bold"/>
            </a:endParaRPr>
          </a:p>
          <a:p>
            <a:pPr>
              <a:lnSpc>
                <a:spcPct val="120000"/>
              </a:lnSpc>
              <a:spcBef>
                <a:spcPts val="600"/>
              </a:spcBef>
              <a:defRPr/>
            </a:pPr>
            <a:r>
              <a:rPr lang="zh-CN" altLang="en-US" sz="2000" dirty="0" smtClean="0">
                <a:solidFill>
                  <a:schemeClr val="tx1"/>
                </a:solidFill>
                <a:latin typeface="Weibei SC Bold"/>
                <a:ea typeface="宋体"/>
                <a:cs typeface="Weibei SC Bold"/>
              </a:rPr>
              <a:t>测量</a:t>
            </a:r>
            <a:r>
              <a:rPr lang="en-US" altLang="zh-CN" sz="2000" dirty="0">
                <a:solidFill>
                  <a:schemeClr val="tx1"/>
                </a:solidFill>
                <a:latin typeface="Weibei SC Bold"/>
                <a:cs typeface="Weibei SC Bold"/>
              </a:rPr>
              <a:t>Higgs</a:t>
            </a:r>
            <a:r>
              <a:rPr lang="zh-CN" altLang="en-US" sz="2000" dirty="0">
                <a:solidFill>
                  <a:schemeClr val="tx1"/>
                </a:solidFill>
                <a:latin typeface="Weibei SC Bold"/>
                <a:cs typeface="Weibei SC Bold"/>
              </a:rPr>
              <a:t>粒子衰变费米子意义</a:t>
            </a:r>
            <a:r>
              <a:rPr lang="zh-CN" altLang="en-US" sz="2000" dirty="0" smtClean="0">
                <a:solidFill>
                  <a:schemeClr val="tx1"/>
                </a:solidFill>
                <a:latin typeface="Weibei SC Bold"/>
                <a:cs typeface="Weibei SC Bold"/>
              </a:rPr>
              <a:t>重大</a:t>
            </a:r>
            <a:endParaRPr lang="en-US" altLang="zh-CN" sz="2000" dirty="0">
              <a:solidFill>
                <a:schemeClr val="tx1"/>
              </a:solidFill>
              <a:latin typeface="Weibei SC Bold"/>
              <a:ea typeface="宋体"/>
              <a:cs typeface="Weibei SC Bold"/>
            </a:endParaRPr>
          </a:p>
        </p:txBody>
      </p:sp>
    </p:spTree>
    <p:extLst>
      <p:ext uri="{BB962C8B-B14F-4D97-AF65-F5344CB8AC3E}">
        <p14:creationId xmlns:p14="http://schemas.microsoft.com/office/powerpoint/2010/main" val="130128179"/>
      </p:ext>
    </p:extLst>
  </p:cSld>
  <p:clrMapOvr>
    <a:masterClrMapping/>
  </p:clrMapOvr>
  <mc:AlternateContent xmlns:mc="http://schemas.openxmlformats.org/markup-compatibility/2006" xmlns:p14="http://schemas.microsoft.com/office/powerpoint/2010/main">
    <mc:Choice Requires="p14">
      <p:transition spd="slow" p14:dur="2000" advTm="73112"/>
    </mc:Choice>
    <mc:Fallback xmlns="">
      <p:transition spd="slow" advTm="73112"/>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13</a:t>
            </a:fld>
            <a:endParaRPr lang="en-US"/>
          </a:p>
        </p:txBody>
      </p:sp>
      <p:sp>
        <p:nvSpPr>
          <p:cNvPr id="9" name="Content Placeholder 15"/>
          <p:cNvSpPr txBox="1">
            <a:spLocks/>
          </p:cNvSpPr>
          <p:nvPr/>
        </p:nvSpPr>
        <p:spPr>
          <a:xfrm>
            <a:off x="489953" y="2996952"/>
            <a:ext cx="7106383" cy="18002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800"/>
              </a:spcBef>
            </a:pPr>
            <a:endParaRPr lang="en-US" sz="2000" dirty="0">
              <a:solidFill>
                <a:srgbClr val="000000"/>
              </a:solidFill>
              <a:latin typeface="Calibri"/>
              <a:cs typeface="Calibri"/>
            </a:endParaRPr>
          </a:p>
        </p:txBody>
      </p:sp>
      <p:sp>
        <p:nvSpPr>
          <p:cNvPr id="16" name="Rectangle 3"/>
          <p:cNvSpPr txBox="1">
            <a:spLocks noRot="1" noChangeArrowheads="1"/>
          </p:cNvSpPr>
          <p:nvPr/>
        </p:nvSpPr>
        <p:spPr>
          <a:xfrm>
            <a:off x="755576" y="1124744"/>
            <a:ext cx="7704856" cy="5112990"/>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1400"/>
              </a:spcBef>
              <a:defRPr/>
            </a:pPr>
            <a:r>
              <a:rPr lang="en-US" dirty="0">
                <a:solidFill>
                  <a:schemeClr val="tx1"/>
                </a:solidFill>
                <a:latin typeface="Weibei SC Bold"/>
                <a:ea typeface="宋体"/>
                <a:cs typeface="Weibei SC Bold"/>
              </a:rPr>
              <a:t>􏳛􏰑􏳜􏳝􏲈􏳞􏱘􏳘􏰎</a:t>
            </a:r>
            <a:r>
              <a:rPr lang="en-US" dirty="0" smtClean="0">
                <a:solidFill>
                  <a:schemeClr val="tx1"/>
                </a:solidFill>
                <a:latin typeface="Weibei SC Bold"/>
                <a:ea typeface="宋体"/>
                <a:cs typeface="Weibei SC Bold"/>
              </a:rPr>
              <a:t>􏰕</a:t>
            </a:r>
            <a:r>
              <a:rPr lang="zh-CN" altLang="en-US" dirty="0" smtClean="0">
                <a:solidFill>
                  <a:schemeClr val="tx1"/>
                </a:solidFill>
                <a:latin typeface="Weibei SC Bold"/>
                <a:ea typeface="宋体"/>
                <a:cs typeface="Weibei SC Bold"/>
              </a:rPr>
              <a:t>本人教育及科研工作经历</a:t>
            </a:r>
            <a:endParaRPr lang="en-US" altLang="zh-CN" dirty="0" smtClean="0">
              <a:solidFill>
                <a:schemeClr val="tx1"/>
              </a:solidFill>
              <a:latin typeface="Weibei SC Bold"/>
              <a:ea typeface="宋体"/>
              <a:cs typeface="Weibei SC Bold"/>
            </a:endParaRPr>
          </a:p>
          <a:p>
            <a:pPr>
              <a:spcBef>
                <a:spcPts val="1400"/>
              </a:spcBef>
              <a:defRPr/>
            </a:pPr>
            <a:r>
              <a:rPr lang="zh-CN" altLang="en-US" dirty="0">
                <a:solidFill>
                  <a:schemeClr val="tx1"/>
                </a:solidFill>
                <a:latin typeface="Weibei SC Bold"/>
                <a:ea typeface="宋体"/>
                <a:cs typeface="Weibei SC Bold"/>
              </a:rPr>
              <a:t>导言</a:t>
            </a:r>
            <a:endParaRPr lang="en-US" altLang="zh-CN" dirty="0">
              <a:solidFill>
                <a:schemeClr val="tx1"/>
              </a:solidFill>
              <a:latin typeface="Weibei SC Bold"/>
              <a:ea typeface="宋体"/>
              <a:cs typeface="Weibei SC Bold"/>
            </a:endParaRPr>
          </a:p>
          <a:p>
            <a:pPr lvl="1">
              <a:spcBef>
                <a:spcPts val="1400"/>
              </a:spcBef>
              <a:defRPr/>
            </a:pP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机制与</a:t>
            </a: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粒子</a:t>
            </a:r>
            <a:endParaRPr lang="en-US" altLang="zh-CN" dirty="0" smtClean="0">
              <a:solidFill>
                <a:schemeClr val="tx1"/>
              </a:solidFill>
              <a:latin typeface="Weibei SC Bold"/>
              <a:ea typeface="宋体"/>
              <a:cs typeface="Weibei SC Bold"/>
            </a:endParaRPr>
          </a:p>
          <a:p>
            <a:pPr lvl="1">
              <a:spcBef>
                <a:spcPts val="1400"/>
              </a:spcBef>
              <a:defRPr/>
            </a:pPr>
            <a:r>
              <a:rPr lang="zh-CN" altLang="en-US" dirty="0" smtClean="0">
                <a:solidFill>
                  <a:schemeClr val="tx1"/>
                </a:solidFill>
                <a:latin typeface="Weibei SC Bold"/>
                <a:ea typeface="宋体"/>
                <a:cs typeface="Weibei SC Bold"/>
              </a:rPr>
              <a:t>大型强子对撞机</a:t>
            </a:r>
            <a:r>
              <a:rPr lang="en-US" altLang="zh-CN" dirty="0" smtClean="0">
                <a:solidFill>
                  <a:schemeClr val="tx1"/>
                </a:solidFill>
                <a:latin typeface="Weibei SC Bold"/>
                <a:ea typeface="宋体"/>
                <a:cs typeface="Weibei SC Bold"/>
              </a:rPr>
              <a:t>LHC</a:t>
            </a:r>
            <a:r>
              <a:rPr lang="zh-CN" altLang="en-US" dirty="0" smtClean="0">
                <a:solidFill>
                  <a:schemeClr val="tx1"/>
                </a:solidFill>
                <a:latin typeface="Weibei SC Bold"/>
                <a:ea typeface="宋体"/>
                <a:cs typeface="Weibei SC Bold"/>
              </a:rPr>
              <a:t>及</a:t>
            </a:r>
            <a:r>
              <a:rPr lang="en-US" altLang="zh-CN" dirty="0" smtClean="0">
                <a:solidFill>
                  <a:schemeClr val="tx1"/>
                </a:solidFill>
                <a:latin typeface="Weibei SC Bold"/>
                <a:ea typeface="宋体"/>
                <a:cs typeface="Weibei SC Bold"/>
              </a:rPr>
              <a:t>ATLAS</a:t>
            </a:r>
            <a:r>
              <a:rPr lang="zh-CN" altLang="en-US" dirty="0" smtClean="0">
                <a:solidFill>
                  <a:schemeClr val="tx1"/>
                </a:solidFill>
                <a:latin typeface="Weibei SC Bold"/>
                <a:ea typeface="宋体"/>
                <a:cs typeface="Weibei SC Bold"/>
              </a:rPr>
              <a:t>实验</a:t>
            </a:r>
            <a:endParaRPr lang="en-US" altLang="zh-CN" dirty="0" smtClean="0">
              <a:solidFill>
                <a:schemeClr val="tx1"/>
              </a:solidFill>
              <a:latin typeface="Weibei SC Bold"/>
              <a:ea typeface="宋体"/>
              <a:cs typeface="Weibei SC Bold"/>
            </a:endParaRPr>
          </a:p>
          <a:p>
            <a:pPr lvl="1">
              <a:spcBef>
                <a:spcPts val="1400"/>
              </a:spcBef>
              <a:defRPr/>
            </a:pPr>
            <a:r>
              <a:rPr lang="en-US" altLang="zh-CN" dirty="0" smtClean="0">
                <a:solidFill>
                  <a:schemeClr val="tx1"/>
                </a:solidFill>
                <a:latin typeface="Weibei SC Bold"/>
                <a:ea typeface="宋体"/>
                <a:cs typeface="Weibei SC Bold"/>
              </a:rPr>
              <a:t>LHC</a:t>
            </a:r>
            <a:r>
              <a:rPr lang="zh-CN" altLang="en-US" dirty="0" smtClean="0">
                <a:solidFill>
                  <a:schemeClr val="tx1"/>
                </a:solidFill>
                <a:latin typeface="Weibei SC Bold"/>
                <a:ea typeface="宋体"/>
                <a:cs typeface="Weibei SC Bold"/>
              </a:rPr>
              <a:t>上</a:t>
            </a: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粒子物理研究</a:t>
            </a:r>
            <a:endParaRPr lang="en-US" altLang="zh-CN" dirty="0" smtClean="0">
              <a:solidFill>
                <a:schemeClr val="tx1"/>
              </a:solidFill>
              <a:latin typeface="Weibei SC Bold"/>
              <a:ea typeface="宋体"/>
              <a:cs typeface="Weibei SC Bold"/>
            </a:endParaRPr>
          </a:p>
          <a:p>
            <a:pPr>
              <a:spcBef>
                <a:spcPts val="1400"/>
              </a:spcBef>
              <a:defRPr/>
            </a:pPr>
            <a:r>
              <a:rPr lang="en-US" altLang="zh-CN" b="1" dirty="0">
                <a:solidFill>
                  <a:srgbClr val="0000FF"/>
                </a:solidFill>
                <a:latin typeface="Weibei SC Bold"/>
                <a:ea typeface="宋体"/>
                <a:cs typeface="Weibei SC Bold"/>
              </a:rPr>
              <a:t>Higgs</a:t>
            </a:r>
            <a:r>
              <a:rPr lang="zh-CN" altLang="en-US" b="1" dirty="0">
                <a:solidFill>
                  <a:srgbClr val="0000FF"/>
                </a:solidFill>
                <a:latin typeface="Weibei SC Bold"/>
                <a:ea typeface="宋体"/>
                <a:cs typeface="Weibei SC Bold"/>
              </a:rPr>
              <a:t>粒子同费米子的耦合的测量</a:t>
            </a:r>
            <a:endParaRPr lang="en-US" altLang="zh-CN" b="1" dirty="0">
              <a:solidFill>
                <a:srgbClr val="0000FF"/>
              </a:solidFill>
              <a:latin typeface="Weibei SC Bold"/>
              <a:ea typeface="宋体"/>
              <a:cs typeface="Weibei SC Bold"/>
            </a:endParaRPr>
          </a:p>
          <a:p>
            <a:pPr lvl="1">
              <a:spcBef>
                <a:spcPts val="1400"/>
              </a:spcBef>
              <a:defRPr/>
            </a:pPr>
            <a:r>
              <a:rPr lang="en-US" altLang="zh-CN" dirty="0" smtClean="0">
                <a:solidFill>
                  <a:schemeClr val="tx1"/>
                </a:solidFill>
                <a:latin typeface="Weibei SC Bold"/>
                <a:cs typeface="Weibei SC Bold"/>
              </a:rPr>
              <a:t>H-&gt;bb</a:t>
            </a:r>
            <a:r>
              <a:rPr lang="zh-CN" altLang="en-US" dirty="0" smtClean="0">
                <a:solidFill>
                  <a:schemeClr val="tx1"/>
                </a:solidFill>
                <a:latin typeface="Weibei SC Bold"/>
                <a:cs typeface="Weibei SC Bold"/>
              </a:rPr>
              <a:t>，</a:t>
            </a:r>
            <a:r>
              <a:rPr lang="en-US" altLang="zh-CN" dirty="0" smtClean="0">
                <a:solidFill>
                  <a:schemeClr val="tx1"/>
                </a:solidFill>
                <a:latin typeface="Weibei SC Bold"/>
                <a:cs typeface="Weibei SC Bold"/>
              </a:rPr>
              <a:t>H</a:t>
            </a:r>
            <a:r>
              <a:rPr lang="en-US" altLang="zh-CN" dirty="0">
                <a:solidFill>
                  <a:schemeClr val="tx1"/>
                </a:solidFill>
                <a:latin typeface="Weibei SC Bold"/>
                <a:cs typeface="Weibei SC Bold"/>
              </a:rPr>
              <a:t>-</a:t>
            </a:r>
            <a:r>
              <a:rPr lang="en-US" altLang="zh-CN" dirty="0" smtClean="0">
                <a:solidFill>
                  <a:schemeClr val="tx1"/>
                </a:solidFill>
                <a:latin typeface="Weibei SC Bold"/>
                <a:cs typeface="Weibei SC Bold"/>
              </a:rPr>
              <a:t>&gt;</a:t>
            </a:r>
            <a:r>
              <a:rPr lang="en-US" altLang="zh-CN" dirty="0" err="1" smtClean="0">
                <a:solidFill>
                  <a:schemeClr val="tx1"/>
                </a:solidFill>
                <a:latin typeface="Calibri"/>
                <a:cs typeface="Calibri"/>
              </a:rPr>
              <a:t>ττ</a:t>
            </a:r>
            <a:r>
              <a:rPr lang="en-US" altLang="zh-CN" dirty="0" smtClean="0">
                <a:solidFill>
                  <a:schemeClr val="tx1"/>
                </a:solidFill>
                <a:latin typeface="Calibri"/>
                <a:cs typeface="Calibri"/>
              </a:rPr>
              <a:t> </a:t>
            </a:r>
            <a:r>
              <a:rPr lang="zh-CN" altLang="en-US" dirty="0" smtClean="0">
                <a:solidFill>
                  <a:schemeClr val="tx1"/>
                </a:solidFill>
                <a:latin typeface="Calibri"/>
                <a:cs typeface="Calibri"/>
              </a:rPr>
              <a:t>及其他费米子道</a:t>
            </a:r>
            <a:endParaRPr lang="en-US" altLang="zh-CN" dirty="0" smtClean="0">
              <a:solidFill>
                <a:schemeClr val="tx1"/>
              </a:solidFill>
              <a:latin typeface="Calibri"/>
              <a:cs typeface="Calibri"/>
            </a:endParaRPr>
          </a:p>
          <a:p>
            <a:pPr>
              <a:spcBef>
                <a:spcPts val="1400"/>
              </a:spcBef>
              <a:defRPr/>
            </a:pPr>
            <a:r>
              <a:rPr lang="zh-CN" altLang="en-US" dirty="0">
                <a:solidFill>
                  <a:schemeClr val="tx1"/>
                </a:solidFill>
                <a:latin typeface="Weibei SC Bold"/>
                <a:cs typeface="Weibei SC Bold"/>
              </a:rPr>
              <a:t>高质量新物理粒子的寻找</a:t>
            </a:r>
            <a:endParaRPr lang="en-US" altLang="zh-CN" dirty="0">
              <a:solidFill>
                <a:schemeClr val="tx1"/>
              </a:solidFill>
              <a:latin typeface="Weibei SC Bold"/>
              <a:cs typeface="Weibei SC Bold"/>
            </a:endParaRPr>
          </a:p>
          <a:p>
            <a:pPr lvl="1">
              <a:spcBef>
                <a:spcPts val="1400"/>
              </a:spcBef>
              <a:defRPr/>
            </a:pPr>
            <a:r>
              <a:rPr lang="zh-CN" altLang="en-US" i="1" dirty="0">
                <a:solidFill>
                  <a:schemeClr val="tx1"/>
                </a:solidFill>
                <a:latin typeface="Weibei SC Bold"/>
                <a:cs typeface="Weibei SC Bold"/>
              </a:rPr>
              <a:t>玻色子对</a:t>
            </a:r>
            <a:r>
              <a:rPr lang="en-US" altLang="zh-CN" i="1" dirty="0" smtClean="0">
                <a:solidFill>
                  <a:schemeClr val="tx1"/>
                </a:solidFill>
                <a:latin typeface="Weibei SC Bold"/>
                <a:cs typeface="Weibei SC Bold"/>
              </a:rPr>
              <a:t>ZZ</a:t>
            </a:r>
            <a:r>
              <a:rPr lang="en-US" altLang="zh-CN" dirty="0" smtClean="0">
                <a:solidFill>
                  <a:schemeClr val="tx1"/>
                </a:solidFill>
                <a:latin typeface="Weibei SC Bold"/>
                <a:cs typeface="Weibei SC Bold"/>
              </a:rPr>
              <a:t> </a:t>
            </a:r>
            <a:r>
              <a:rPr lang="zh-CN" altLang="en-US" dirty="0" smtClean="0">
                <a:solidFill>
                  <a:schemeClr val="tx1"/>
                </a:solidFill>
                <a:latin typeface="Weibei SC Bold"/>
                <a:cs typeface="Weibei SC Bold"/>
              </a:rPr>
              <a:t>和</a:t>
            </a:r>
            <a:r>
              <a:rPr lang="en-US" altLang="zh-CN" dirty="0">
                <a:solidFill>
                  <a:schemeClr val="tx1"/>
                </a:solidFill>
                <a:latin typeface="Weibei SC Bold"/>
                <a:cs typeface="Weibei SC Bold"/>
              </a:rPr>
              <a:t> </a:t>
            </a:r>
            <a:r>
              <a:rPr lang="zh-CN" altLang="en-US" i="1" dirty="0" smtClean="0">
                <a:solidFill>
                  <a:schemeClr val="tx1"/>
                </a:solidFill>
                <a:latin typeface="Weibei SC Bold"/>
                <a:cs typeface="Weibei SC Bold"/>
              </a:rPr>
              <a:t>费米子对</a:t>
            </a:r>
            <a:r>
              <a:rPr lang="en-US" altLang="zh-CN" i="1" dirty="0" err="1" smtClean="0">
                <a:solidFill>
                  <a:schemeClr val="tx1"/>
                </a:solidFill>
                <a:latin typeface="Calibri"/>
                <a:cs typeface="Calibri"/>
              </a:rPr>
              <a:t>ττ</a:t>
            </a:r>
            <a:endParaRPr lang="en-US" altLang="zh-CN" i="1" dirty="0">
              <a:solidFill>
                <a:schemeClr val="tx1"/>
              </a:solidFill>
              <a:latin typeface="Weibei SC Bold"/>
              <a:cs typeface="Weibei SC Bold"/>
            </a:endParaRPr>
          </a:p>
          <a:p>
            <a:pPr>
              <a:spcBef>
                <a:spcPts val="1400"/>
              </a:spcBef>
              <a:defRPr/>
            </a:pPr>
            <a:r>
              <a:rPr lang="zh-CN" altLang="en-US" dirty="0" smtClean="0">
                <a:solidFill>
                  <a:schemeClr val="tx1"/>
                </a:solidFill>
                <a:latin typeface="Weibei SC Bold"/>
                <a:ea typeface="宋体"/>
                <a:cs typeface="Weibei SC Bold"/>
              </a:rPr>
              <a:t>展望</a:t>
            </a:r>
            <a:endParaRPr lang="en-US" altLang="zh-CN" dirty="0" smtClean="0">
              <a:solidFill>
                <a:schemeClr val="tx1"/>
              </a:solidFill>
              <a:latin typeface="Weibei SC Bold"/>
              <a:ea typeface="宋体"/>
              <a:cs typeface="Weibei SC Bold"/>
            </a:endParaRPr>
          </a:p>
          <a:p>
            <a:pPr>
              <a:defRPr/>
            </a:pPr>
            <a:endParaRPr lang="en-US" altLang="zh-CN" dirty="0">
              <a:solidFill>
                <a:schemeClr val="tx1"/>
              </a:solidFill>
              <a:latin typeface="Weibei SC Bold"/>
              <a:ea typeface="宋体"/>
              <a:cs typeface="Weibei SC Bold"/>
            </a:endParaRPr>
          </a:p>
        </p:txBody>
      </p:sp>
      <p:sp>
        <p:nvSpPr>
          <p:cNvPr id="6"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dirty="0" smtClean="0"/>
              <a:t>􏰎􏰕</a:t>
            </a:r>
            <a:r>
              <a:rPr lang="zh-CN" altLang="en-US" dirty="0" smtClean="0"/>
              <a:t>报告提纲</a:t>
            </a:r>
            <a:endParaRPr lang="en-US" dirty="0"/>
          </a:p>
        </p:txBody>
      </p:sp>
    </p:spTree>
    <p:extLst>
      <p:ext uri="{BB962C8B-B14F-4D97-AF65-F5344CB8AC3E}">
        <p14:creationId xmlns:p14="http://schemas.microsoft.com/office/powerpoint/2010/main" val="107347054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2433964"/>
            <a:ext cx="2237857" cy="189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60" y="2440471"/>
            <a:ext cx="2226637" cy="1834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椭圆 4"/>
          <p:cNvSpPr/>
          <p:nvPr/>
        </p:nvSpPr>
        <p:spPr>
          <a:xfrm>
            <a:off x="2491838" y="2348881"/>
            <a:ext cx="495986" cy="1056208"/>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椭圆 11"/>
          <p:cNvSpPr/>
          <p:nvPr/>
        </p:nvSpPr>
        <p:spPr>
          <a:xfrm>
            <a:off x="5228143" y="2355183"/>
            <a:ext cx="495985" cy="1072859"/>
          </a:xfrm>
          <a:prstGeom prst="ellipse">
            <a:avLst/>
          </a:prstGeom>
          <a:solidFill>
            <a:schemeClr val="accent1">
              <a:alpha val="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内容占位符 2"/>
          <p:cNvSpPr txBox="1">
            <a:spLocks/>
          </p:cNvSpPr>
          <p:nvPr/>
        </p:nvSpPr>
        <p:spPr>
          <a:xfrm>
            <a:off x="3419871" y="4797152"/>
            <a:ext cx="2411587" cy="432048"/>
          </a:xfrm>
          <a:prstGeom prst="rect">
            <a:avLst/>
          </a:prstGeom>
          <a:ln w="22225">
            <a:solidFill>
              <a:srgbClr val="00B05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2000" b="1" dirty="0">
                <a:solidFill>
                  <a:srgbClr val="00B050"/>
                </a:solidFill>
              </a:rPr>
              <a:t>1</a:t>
            </a:r>
            <a:r>
              <a:rPr lang="zh-CN" altLang="en-US" sz="2000" b="1" dirty="0" smtClean="0">
                <a:solidFill>
                  <a:srgbClr val="00B050"/>
                </a:solidFill>
              </a:rPr>
              <a:t>轻子</a:t>
            </a:r>
            <a:r>
              <a:rPr lang="en-US" sz="2000" b="1" dirty="0" smtClean="0">
                <a:solidFill>
                  <a:srgbClr val="00B050"/>
                </a:solidFill>
              </a:rPr>
              <a:t>: </a:t>
            </a:r>
            <a:r>
              <a:rPr lang="en-US" sz="2000" dirty="0" smtClean="0">
                <a:solidFill>
                  <a:srgbClr val="00B050"/>
                </a:solidFill>
              </a:rPr>
              <a:t>M</a:t>
            </a:r>
            <a:r>
              <a:rPr lang="en-US" sz="2000" baseline="-25000" dirty="0" smtClean="0">
                <a:solidFill>
                  <a:srgbClr val="00B050"/>
                </a:solidFill>
              </a:rPr>
              <a:t>T</a:t>
            </a:r>
            <a:r>
              <a:rPr lang="en-US" sz="2000" baseline="30000" dirty="0" smtClean="0">
                <a:solidFill>
                  <a:srgbClr val="00B050"/>
                </a:solidFill>
              </a:rPr>
              <a:t>W</a:t>
            </a:r>
            <a:r>
              <a:rPr lang="en-US" sz="2000" dirty="0" smtClean="0">
                <a:solidFill>
                  <a:srgbClr val="00B050"/>
                </a:solidFill>
              </a:rPr>
              <a:t> </a:t>
            </a:r>
            <a:r>
              <a:rPr lang="zh-CN" altLang="en-US" sz="2000" dirty="0" smtClean="0">
                <a:solidFill>
                  <a:srgbClr val="00B050"/>
                </a:solidFill>
              </a:rPr>
              <a:t>和</a:t>
            </a:r>
            <a:r>
              <a:rPr lang="en-US" altLang="zh-CN" sz="2000" dirty="0" smtClean="0">
                <a:solidFill>
                  <a:srgbClr val="00B050"/>
                </a:solidFill>
              </a:rPr>
              <a:t> </a:t>
            </a:r>
            <a:r>
              <a:rPr lang="en-US" sz="2000" dirty="0" err="1" smtClean="0">
                <a:solidFill>
                  <a:srgbClr val="00B050"/>
                </a:solidFill>
              </a:rPr>
              <a:t>E</a:t>
            </a:r>
            <a:r>
              <a:rPr lang="en-US" sz="2000" baseline="-25000" dirty="0" err="1" smtClean="0">
                <a:solidFill>
                  <a:srgbClr val="00B050"/>
                </a:solidFill>
              </a:rPr>
              <a:t>T</a:t>
            </a:r>
            <a:r>
              <a:rPr lang="en-US" sz="2000" baseline="30000" dirty="0" err="1" smtClean="0">
                <a:solidFill>
                  <a:srgbClr val="00B050"/>
                </a:solidFill>
              </a:rPr>
              <a:t>miss</a:t>
            </a:r>
            <a:endParaRPr lang="en-US" sz="2000" dirty="0">
              <a:solidFill>
                <a:srgbClr val="00B050"/>
              </a:solidFill>
            </a:endParaRPr>
          </a:p>
        </p:txBody>
      </p:sp>
      <p:sp>
        <p:nvSpPr>
          <p:cNvPr id="29" name="内容占位符 2"/>
          <p:cNvSpPr txBox="1">
            <a:spLocks/>
          </p:cNvSpPr>
          <p:nvPr/>
        </p:nvSpPr>
        <p:spPr>
          <a:xfrm>
            <a:off x="467544" y="1124744"/>
            <a:ext cx="8172400"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zh-CN" altLang="en-US" sz="2000" dirty="0" smtClean="0"/>
              <a:t>通过带电轻子或者大的丢失横能量</a:t>
            </a:r>
            <a:r>
              <a:rPr lang="en-US" sz="2000" dirty="0" err="1"/>
              <a:t>E</a:t>
            </a:r>
            <a:r>
              <a:rPr lang="en-US" altLang="zh-CN" sz="2000" baseline="-25000" dirty="0" err="1"/>
              <a:t>T</a:t>
            </a:r>
            <a:r>
              <a:rPr lang="en-US" sz="2000" baseline="30000" dirty="0" err="1"/>
              <a:t>miss</a:t>
            </a:r>
            <a:r>
              <a:rPr lang="zh-CN" altLang="en-US" sz="2000" dirty="0" smtClean="0"/>
              <a:t>来标定矢量玻色子</a:t>
            </a:r>
            <a:r>
              <a:rPr lang="zh-CN" altLang="zh-CN" sz="2000" dirty="0" smtClean="0"/>
              <a:t>，</a:t>
            </a:r>
            <a:r>
              <a:rPr lang="zh-CN" altLang="en-US" sz="2000" dirty="0" smtClean="0"/>
              <a:t>利用标定的底夸克喷注对来重建</a:t>
            </a:r>
            <a:r>
              <a:rPr lang="en-US" sz="2000" dirty="0" smtClean="0"/>
              <a:t>Higgs</a:t>
            </a:r>
            <a:r>
              <a:rPr lang="zh-CN" altLang="en-US" sz="2000" dirty="0" smtClean="0"/>
              <a:t>候选者。</a:t>
            </a:r>
            <a:endParaRPr lang="en-US" sz="2000" dirty="0"/>
          </a:p>
        </p:txBody>
      </p:sp>
      <p:sp>
        <p:nvSpPr>
          <p:cNvPr id="19" name="内容占位符 2"/>
          <p:cNvSpPr txBox="1">
            <a:spLocks/>
          </p:cNvSpPr>
          <p:nvPr/>
        </p:nvSpPr>
        <p:spPr>
          <a:xfrm>
            <a:off x="609708" y="4799177"/>
            <a:ext cx="2292411" cy="430024"/>
          </a:xfrm>
          <a:prstGeom prst="rect">
            <a:avLst/>
          </a:prstGeom>
          <a:ln w="22225">
            <a:solidFill>
              <a:srgbClr val="FF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2000" b="1" dirty="0" smtClean="0">
                <a:solidFill>
                  <a:srgbClr val="C00000"/>
                </a:solidFill>
              </a:rPr>
              <a:t>0轻子</a:t>
            </a:r>
            <a:r>
              <a:rPr lang="en-US" sz="2000" b="1" dirty="0" smtClean="0">
                <a:solidFill>
                  <a:srgbClr val="C00000"/>
                </a:solidFill>
              </a:rPr>
              <a:t>: </a:t>
            </a:r>
            <a:r>
              <a:rPr lang="zh-CN" altLang="en-US" sz="2000" dirty="0" smtClean="0">
                <a:solidFill>
                  <a:srgbClr val="C00000"/>
                </a:solidFill>
              </a:rPr>
              <a:t>高</a:t>
            </a:r>
            <a:r>
              <a:rPr lang="en-US" sz="2000" dirty="0" smtClean="0">
                <a:solidFill>
                  <a:srgbClr val="C00000"/>
                </a:solidFill>
              </a:rPr>
              <a:t> </a:t>
            </a:r>
            <a:r>
              <a:rPr lang="en-US" sz="2000" dirty="0" err="1" smtClean="0">
                <a:solidFill>
                  <a:srgbClr val="C00000"/>
                </a:solidFill>
              </a:rPr>
              <a:t>E</a:t>
            </a:r>
            <a:r>
              <a:rPr lang="en-US" altLang="zh-CN" sz="2000" baseline="-25000" dirty="0" err="1">
                <a:solidFill>
                  <a:srgbClr val="C00000"/>
                </a:solidFill>
              </a:rPr>
              <a:t>T</a:t>
            </a:r>
            <a:r>
              <a:rPr lang="en-US" sz="2000" baseline="30000" dirty="0" err="1" smtClean="0">
                <a:solidFill>
                  <a:srgbClr val="C00000"/>
                </a:solidFill>
              </a:rPr>
              <a:t>miss</a:t>
            </a:r>
            <a:r>
              <a:rPr lang="en-US" sz="2000" baseline="30000" dirty="0" smtClean="0">
                <a:solidFill>
                  <a:srgbClr val="C00000"/>
                </a:solidFill>
              </a:rPr>
              <a:t> </a:t>
            </a:r>
            <a:r>
              <a:rPr lang="en-US" sz="2000" dirty="0" smtClean="0">
                <a:solidFill>
                  <a:srgbClr val="C00000"/>
                </a:solidFill>
              </a:rPr>
              <a:t>(P</a:t>
            </a:r>
            <a:r>
              <a:rPr lang="en-US" sz="2000" baseline="-25000" dirty="0" smtClean="0">
                <a:solidFill>
                  <a:srgbClr val="C00000"/>
                </a:solidFill>
              </a:rPr>
              <a:t>T</a:t>
            </a:r>
            <a:r>
              <a:rPr lang="en-US" sz="2000" baseline="30000" dirty="0" smtClean="0">
                <a:solidFill>
                  <a:srgbClr val="C00000"/>
                </a:solidFill>
              </a:rPr>
              <a:t>Z</a:t>
            </a:r>
            <a:r>
              <a:rPr lang="en-US" sz="2000" dirty="0" smtClean="0">
                <a:solidFill>
                  <a:srgbClr val="C00000"/>
                </a:solidFill>
              </a:rPr>
              <a:t>)</a:t>
            </a:r>
            <a:endParaRPr lang="en-US" sz="2000" dirty="0">
              <a:solidFill>
                <a:srgbClr val="C00000"/>
              </a:solidFill>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t>14</a:t>
            </a:fld>
            <a:endParaRPr lang="zh-CN" altLang="en-US"/>
          </a:p>
        </p:txBody>
      </p:sp>
      <p:pic>
        <p:nvPicPr>
          <p:cNvPr id="2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2431617"/>
            <a:ext cx="2232248" cy="186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椭圆 12"/>
          <p:cNvSpPr/>
          <p:nvPr/>
        </p:nvSpPr>
        <p:spPr>
          <a:xfrm>
            <a:off x="7986465" y="2353391"/>
            <a:ext cx="473967" cy="1075609"/>
          </a:xfrm>
          <a:prstGeom prst="ellipse">
            <a:avLst/>
          </a:prstGeom>
          <a:solidFill>
            <a:schemeClr val="accent1">
              <a:alpha val="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内容占位符 2"/>
          <p:cNvSpPr txBox="1">
            <a:spLocks/>
          </p:cNvSpPr>
          <p:nvPr/>
        </p:nvSpPr>
        <p:spPr>
          <a:xfrm>
            <a:off x="6226333" y="4797153"/>
            <a:ext cx="2485619" cy="432047"/>
          </a:xfrm>
          <a:prstGeom prst="rect">
            <a:avLst/>
          </a:prstGeom>
          <a:ln w="22225">
            <a:solidFill>
              <a:srgbClr val="00206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2000" b="1" dirty="0">
                <a:solidFill>
                  <a:srgbClr val="002060"/>
                </a:solidFill>
              </a:rPr>
              <a:t>2</a:t>
            </a:r>
            <a:r>
              <a:rPr lang="zh-CN" altLang="en-US" sz="2000" b="1" dirty="0" smtClean="0">
                <a:solidFill>
                  <a:srgbClr val="002060"/>
                </a:solidFill>
              </a:rPr>
              <a:t>轻子</a:t>
            </a:r>
            <a:r>
              <a:rPr lang="en-US" sz="2000" b="1" dirty="0" smtClean="0">
                <a:solidFill>
                  <a:srgbClr val="002060"/>
                </a:solidFill>
              </a:rPr>
              <a:t>:</a:t>
            </a:r>
            <a:r>
              <a:rPr lang="en-US" sz="2000" dirty="0">
                <a:solidFill>
                  <a:srgbClr val="002060"/>
                </a:solidFill>
              </a:rPr>
              <a:t> </a:t>
            </a:r>
            <a:r>
              <a:rPr lang="en-US" sz="2000" dirty="0" err="1" smtClean="0">
                <a:solidFill>
                  <a:srgbClr val="002060"/>
                </a:solidFill>
              </a:rPr>
              <a:t>M</a:t>
            </a:r>
            <a:r>
              <a:rPr lang="en-US" sz="2000" baseline="-25000" dirty="0" err="1" smtClean="0">
                <a:solidFill>
                  <a:srgbClr val="002060"/>
                </a:solidFill>
              </a:rPr>
              <a:t>ll</a:t>
            </a:r>
            <a:r>
              <a:rPr lang="en-US" sz="2000" baseline="-25000" dirty="0" smtClean="0">
                <a:solidFill>
                  <a:srgbClr val="002060"/>
                </a:solidFill>
              </a:rPr>
              <a:t> </a:t>
            </a:r>
            <a:r>
              <a:rPr lang="zh-CN" altLang="en-US" sz="2000" dirty="0" smtClean="0">
                <a:solidFill>
                  <a:srgbClr val="002060"/>
                </a:solidFill>
              </a:rPr>
              <a:t>在</a:t>
            </a:r>
            <a:r>
              <a:rPr lang="en-US" sz="2000" dirty="0" smtClean="0">
                <a:solidFill>
                  <a:srgbClr val="002060"/>
                </a:solidFill>
              </a:rPr>
              <a:t>Z </a:t>
            </a:r>
            <a:r>
              <a:rPr lang="zh-CN" altLang="en-US" sz="2000" dirty="0" smtClean="0">
                <a:solidFill>
                  <a:srgbClr val="002060"/>
                </a:solidFill>
              </a:rPr>
              <a:t>峰附近</a:t>
            </a:r>
            <a:endParaRPr lang="en-US" sz="2000" dirty="0">
              <a:solidFill>
                <a:srgbClr val="002060"/>
              </a:solidFill>
            </a:endParaRPr>
          </a:p>
        </p:txBody>
      </p:sp>
      <p:sp>
        <p:nvSpPr>
          <p:cNvPr id="21" name="Title 1"/>
          <p:cNvSpPr txBox="1">
            <a:spLocks/>
          </p:cNvSpPr>
          <p:nvPr/>
        </p:nvSpPr>
        <p:spPr>
          <a:xfrm>
            <a:off x="-36512"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sz="3600" dirty="0" smtClean="0">
                <a:latin typeface="Calibri"/>
                <a:cs typeface="Calibri"/>
              </a:rPr>
              <a:t>ATLAS </a:t>
            </a:r>
            <a:r>
              <a:rPr lang="en-US" sz="3600" dirty="0">
                <a:latin typeface="Calibri"/>
                <a:cs typeface="Calibri"/>
              </a:rPr>
              <a:t>VH(bb) </a:t>
            </a:r>
            <a:r>
              <a:rPr lang="zh-CN" altLang="en-US" sz="3600" dirty="0">
                <a:latin typeface="Calibri"/>
                <a:cs typeface="Calibri"/>
              </a:rPr>
              <a:t>分析策略</a:t>
            </a:r>
            <a:endParaRPr lang="en-US" sz="3600" dirty="0"/>
          </a:p>
        </p:txBody>
      </p:sp>
    </p:spTree>
    <p:extLst>
      <p:ext uri="{BB962C8B-B14F-4D97-AF65-F5344CB8AC3E}">
        <p14:creationId xmlns:p14="http://schemas.microsoft.com/office/powerpoint/2010/main" val="2096058890"/>
      </p:ext>
    </p:extLst>
  </p:cSld>
  <p:clrMapOvr>
    <a:masterClrMapping/>
  </p:clrMapOvr>
  <mc:AlternateContent xmlns:mc="http://schemas.openxmlformats.org/markup-compatibility/2006" xmlns:p14="http://schemas.microsoft.com/office/powerpoint/2010/main">
    <mc:Choice Requires="p14">
      <p:transition spd="slow" p14:dur="2000" advTm="7151"/>
    </mc:Choice>
    <mc:Fallback xmlns="">
      <p:transition spd="slow" advTm="7151"/>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t>15</a:t>
            </a:fld>
            <a:endParaRPr lang="zh-CN" altLang="en-US"/>
          </a:p>
        </p:txBody>
      </p:sp>
      <p:pic>
        <p:nvPicPr>
          <p:cNvPr id="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450" y="4005064"/>
            <a:ext cx="3624974" cy="271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611560" y="4377298"/>
            <a:ext cx="3600400" cy="784830"/>
          </a:xfrm>
          <a:prstGeom prst="rect">
            <a:avLst/>
          </a:prstGeom>
        </p:spPr>
        <p:txBody>
          <a:bodyPr wrap="square">
            <a:spAutoFit/>
          </a:bodyPr>
          <a:lstStyle/>
          <a:p>
            <a:pPr>
              <a:lnSpc>
                <a:spcPct val="120000"/>
              </a:lnSpc>
            </a:pPr>
            <a:r>
              <a:rPr lang="zh-CN" altLang="en-US" sz="2000" b="1" dirty="0" smtClean="0">
                <a:solidFill>
                  <a:srgbClr val="000000"/>
                </a:solidFill>
              </a:rPr>
              <a:t>提高不变质量</a:t>
            </a:r>
            <a:r>
              <a:rPr lang="en-US" sz="2000" b="1" dirty="0" err="1" smtClean="0">
                <a:solidFill>
                  <a:srgbClr val="000000"/>
                </a:solidFill>
              </a:rPr>
              <a:t>M</a:t>
            </a:r>
            <a:r>
              <a:rPr lang="en-US" sz="2000" b="1" baseline="-25000" dirty="0" err="1" smtClean="0">
                <a:solidFill>
                  <a:srgbClr val="000000"/>
                </a:solidFill>
              </a:rPr>
              <a:t>bb</a:t>
            </a:r>
            <a:r>
              <a:rPr lang="zh-CN" altLang="en-US" sz="2000" dirty="0" smtClean="0">
                <a:solidFill>
                  <a:srgbClr val="000000"/>
                </a:solidFill>
                <a:sym typeface="Mathematica1"/>
              </a:rPr>
              <a:t>分别率</a:t>
            </a:r>
            <a:endParaRPr lang="en-US" altLang="zh-CN" sz="2000" b="1" dirty="0" smtClean="0">
              <a:solidFill>
                <a:srgbClr val="000000"/>
              </a:solidFill>
            </a:endParaRPr>
          </a:p>
          <a:p>
            <a:pPr marL="140400" indent="-360000">
              <a:lnSpc>
                <a:spcPct val="120000"/>
              </a:lnSpc>
              <a:buFont typeface="Wingdings" charset="2"/>
              <a:buChar char="v"/>
            </a:pPr>
            <a:r>
              <a:rPr lang="zh-CN" altLang="en-US" dirty="0" smtClean="0">
                <a:solidFill>
                  <a:srgbClr val="000000"/>
                </a:solidFill>
                <a:sym typeface="Mathematica1"/>
              </a:rPr>
              <a:t>加入</a:t>
            </a:r>
            <a:r>
              <a:rPr lang="en-US" altLang="zh-CN" dirty="0" smtClean="0">
                <a:solidFill>
                  <a:srgbClr val="000000"/>
                </a:solidFill>
                <a:sym typeface="Mathematica1"/>
              </a:rPr>
              <a:t>B</a:t>
            </a:r>
            <a:r>
              <a:rPr lang="zh-CN" altLang="en-US" dirty="0" smtClean="0">
                <a:solidFill>
                  <a:srgbClr val="000000"/>
                </a:solidFill>
                <a:sym typeface="Mathematica1"/>
              </a:rPr>
              <a:t>介子半轻衰变</a:t>
            </a:r>
            <a:r>
              <a:rPr lang="zh-CN" altLang="en-US" dirty="0">
                <a:solidFill>
                  <a:srgbClr val="000000"/>
                </a:solidFill>
                <a:sym typeface="Mathematica1"/>
              </a:rPr>
              <a:t>的</a:t>
            </a:r>
            <a:r>
              <a:rPr lang="zh-CN" altLang="en-US" dirty="0" smtClean="0">
                <a:solidFill>
                  <a:srgbClr val="000000"/>
                </a:solidFill>
                <a:sym typeface="Mathematica1"/>
              </a:rPr>
              <a:t>μ</a:t>
            </a:r>
            <a:endParaRPr lang="en-US" dirty="0">
              <a:solidFill>
                <a:srgbClr val="000000"/>
              </a:solidFill>
            </a:endParaRPr>
          </a:p>
        </p:txBody>
      </p:sp>
      <p:grpSp>
        <p:nvGrpSpPr>
          <p:cNvPr id="14" name="Group 13"/>
          <p:cNvGrpSpPr/>
          <p:nvPr/>
        </p:nvGrpSpPr>
        <p:grpSpPr>
          <a:xfrm>
            <a:off x="5220072" y="1022979"/>
            <a:ext cx="3254901" cy="2694053"/>
            <a:chOff x="6660232" y="1804585"/>
            <a:chExt cx="2182198" cy="1840439"/>
          </a:xfrm>
        </p:grpSpPr>
        <p:pic>
          <p:nvPicPr>
            <p:cNvPr id="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82716"/>
              <a:ext cx="2182198" cy="166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6660232" y="1804585"/>
              <a:ext cx="1371340" cy="273335"/>
            </a:xfrm>
            <a:prstGeom prst="rect">
              <a:avLst/>
            </a:prstGeom>
            <a:solidFill>
              <a:srgbClr val="FFFF00">
                <a:alpha val="49000"/>
              </a:srgbClr>
            </a:solidFill>
          </p:spPr>
          <p:txBody>
            <a:bodyPr wrap="square">
              <a:spAutoFit/>
            </a:bodyPr>
            <a:lstStyle/>
            <a:p>
              <a:pPr algn="ctr"/>
              <a:r>
                <a:rPr lang="zh-CN" altLang="en-US" sz="2000" b="1" dirty="0" smtClean="0">
                  <a:solidFill>
                    <a:srgbClr val="0000FF"/>
                  </a:solidFill>
                </a:rPr>
                <a:t>底夸克喷注特征</a:t>
              </a:r>
              <a:endParaRPr lang="en-US" sz="2000" b="1" dirty="0">
                <a:solidFill>
                  <a:srgbClr val="0000FF"/>
                </a:solidFill>
              </a:endParaRPr>
            </a:p>
          </p:txBody>
        </p:sp>
      </p:grpSp>
      <p:sp>
        <p:nvSpPr>
          <p:cNvPr id="21" name="Title 1"/>
          <p:cNvSpPr txBox="1">
            <a:spLocks/>
          </p:cNvSpPr>
          <p:nvPr/>
        </p:nvSpPr>
        <p:spPr>
          <a:xfrm>
            <a:off x="-36512"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sz="3600" dirty="0" smtClean="0">
                <a:latin typeface="Calibri"/>
                <a:cs typeface="Calibri"/>
              </a:rPr>
              <a:t>ATLAS </a:t>
            </a:r>
            <a:r>
              <a:rPr lang="en-US" sz="3600" dirty="0">
                <a:latin typeface="Calibri"/>
                <a:cs typeface="Calibri"/>
              </a:rPr>
              <a:t>VH(bb) </a:t>
            </a:r>
            <a:r>
              <a:rPr lang="zh-CN" altLang="en-US" sz="3600" dirty="0">
                <a:latin typeface="Calibri"/>
                <a:cs typeface="Calibri"/>
              </a:rPr>
              <a:t>分析策略</a:t>
            </a:r>
            <a:endParaRPr lang="en-US" sz="3600" dirty="0"/>
          </a:p>
        </p:txBody>
      </p:sp>
      <p:sp>
        <p:nvSpPr>
          <p:cNvPr id="11" name="Rectangle 10"/>
          <p:cNvSpPr/>
          <p:nvPr/>
        </p:nvSpPr>
        <p:spPr>
          <a:xfrm>
            <a:off x="611560" y="980728"/>
            <a:ext cx="3600400" cy="1633268"/>
          </a:xfrm>
          <a:prstGeom prst="rect">
            <a:avLst/>
          </a:prstGeom>
        </p:spPr>
        <p:txBody>
          <a:bodyPr wrap="square">
            <a:spAutoFit/>
          </a:bodyPr>
          <a:lstStyle/>
          <a:p>
            <a:pPr>
              <a:lnSpc>
                <a:spcPct val="120000"/>
              </a:lnSpc>
            </a:pPr>
            <a:r>
              <a:rPr lang="zh-CN" altLang="en-US" sz="2400" b="1" dirty="0" smtClean="0">
                <a:solidFill>
                  <a:srgbClr val="FF6600"/>
                </a:solidFill>
              </a:rPr>
              <a:t>底夸克喷注标定</a:t>
            </a:r>
            <a:endParaRPr lang="en-US" altLang="zh-CN" sz="2400" b="1" dirty="0" smtClean="0">
              <a:solidFill>
                <a:srgbClr val="FF6600"/>
              </a:solidFill>
            </a:endParaRPr>
          </a:p>
          <a:p>
            <a:pPr marL="285750" indent="-356400">
              <a:lnSpc>
                <a:spcPct val="120000"/>
              </a:lnSpc>
              <a:buFont typeface="Wingdings" charset="2"/>
              <a:buChar char="v"/>
            </a:pPr>
            <a:r>
              <a:rPr lang="zh-CN" altLang="en-US" sz="2000" dirty="0" smtClean="0">
                <a:solidFill>
                  <a:srgbClr val="000000"/>
                </a:solidFill>
              </a:rPr>
              <a:t>次级顶点</a:t>
            </a:r>
            <a:endParaRPr lang="en-US" altLang="zh-CN" sz="2000" dirty="0" smtClean="0">
              <a:solidFill>
                <a:srgbClr val="000000"/>
              </a:solidFill>
            </a:endParaRPr>
          </a:p>
          <a:p>
            <a:pPr marL="285750" indent="-356400">
              <a:lnSpc>
                <a:spcPct val="120000"/>
              </a:lnSpc>
              <a:buFont typeface="Wingdings" charset="2"/>
              <a:buChar char="v"/>
            </a:pPr>
            <a:r>
              <a:rPr lang="zh-CN" altLang="en-US" sz="2000" dirty="0" smtClean="0">
                <a:solidFill>
                  <a:srgbClr val="000000"/>
                </a:solidFill>
              </a:rPr>
              <a:t>带电径迹</a:t>
            </a:r>
            <a:endParaRPr lang="en-US" altLang="zh-CN" sz="2000" dirty="0" smtClean="0">
              <a:solidFill>
                <a:srgbClr val="000000"/>
              </a:solidFill>
            </a:endParaRPr>
          </a:p>
          <a:p>
            <a:pPr marL="285750" indent="-356400">
              <a:lnSpc>
                <a:spcPct val="120000"/>
              </a:lnSpc>
              <a:buFont typeface="Wingdings" charset="2"/>
              <a:buChar char="v"/>
            </a:pPr>
            <a:r>
              <a:rPr lang="en-US" altLang="zh-CN" sz="2000" dirty="0" smtClean="0">
                <a:solidFill>
                  <a:srgbClr val="000000"/>
                </a:solidFill>
              </a:rPr>
              <a:t>B </a:t>
            </a:r>
            <a:r>
              <a:rPr lang="zh-CN" altLang="en-US" sz="2000" dirty="0" smtClean="0">
                <a:solidFill>
                  <a:srgbClr val="000000"/>
                </a:solidFill>
              </a:rPr>
              <a:t>介子级联衰变到</a:t>
            </a:r>
            <a:r>
              <a:rPr lang="en-US" altLang="zh-CN" sz="2000" dirty="0" smtClean="0">
                <a:solidFill>
                  <a:srgbClr val="000000"/>
                </a:solidFill>
              </a:rPr>
              <a:t>D</a:t>
            </a:r>
            <a:r>
              <a:rPr lang="zh-CN" altLang="en-US" sz="2000" dirty="0" smtClean="0">
                <a:solidFill>
                  <a:srgbClr val="000000"/>
                </a:solidFill>
              </a:rPr>
              <a:t>介子</a:t>
            </a:r>
            <a:endParaRPr lang="en-US" sz="2000" dirty="0">
              <a:solidFill>
                <a:srgbClr val="000000"/>
              </a:solidFill>
            </a:endParaRPr>
          </a:p>
        </p:txBody>
      </p:sp>
    </p:spTree>
    <p:extLst>
      <p:ext uri="{BB962C8B-B14F-4D97-AF65-F5344CB8AC3E}">
        <p14:creationId xmlns:p14="http://schemas.microsoft.com/office/powerpoint/2010/main" val="1408302"/>
      </p:ext>
    </p:extLst>
  </p:cSld>
  <p:clrMapOvr>
    <a:masterClrMapping/>
  </p:clrMapOvr>
  <mc:AlternateContent xmlns:mc="http://schemas.openxmlformats.org/markup-compatibility/2006" xmlns:p14="http://schemas.microsoft.com/office/powerpoint/2010/main">
    <mc:Choice Requires="p14">
      <p:transition spd="slow" p14:dur="2000" advTm="7151"/>
    </mc:Choice>
    <mc:Fallback xmlns="">
      <p:transition spd="slow" advTm="7151"/>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t>16</a:t>
            </a:fld>
            <a:endParaRPr lang="zh-CN" altLang="en-US"/>
          </a:p>
        </p:txBody>
      </p:sp>
      <p:sp>
        <p:nvSpPr>
          <p:cNvPr id="18" name="Rectangle 17"/>
          <p:cNvSpPr/>
          <p:nvPr/>
        </p:nvSpPr>
        <p:spPr>
          <a:xfrm>
            <a:off x="539552" y="3388930"/>
            <a:ext cx="4392488" cy="400110"/>
          </a:xfrm>
          <a:prstGeom prst="rect">
            <a:avLst/>
          </a:prstGeom>
        </p:spPr>
        <p:txBody>
          <a:bodyPr wrap="square">
            <a:spAutoFit/>
          </a:bodyPr>
          <a:lstStyle/>
          <a:p>
            <a:pPr marL="285750" indent="-285750">
              <a:spcBef>
                <a:spcPts val="600"/>
              </a:spcBef>
              <a:buFont typeface="Wingdings" charset="2"/>
              <a:buChar char="v"/>
            </a:pPr>
            <a:r>
              <a:rPr lang="zh-CN" altLang="en-US" sz="2000" dirty="0" smtClean="0"/>
              <a:t>最敏感的变量：</a:t>
            </a:r>
            <a:r>
              <a:rPr lang="en-US" altLang="zh-CN" sz="2000" dirty="0" err="1" smtClean="0"/>
              <a:t>m</a:t>
            </a:r>
            <a:r>
              <a:rPr lang="en-US" altLang="zh-CN" sz="2000" baseline="-25000" dirty="0" err="1" smtClean="0"/>
              <a:t>bb</a:t>
            </a:r>
            <a:r>
              <a:rPr lang="zh-CN" altLang="en-US" sz="2000" dirty="0" smtClean="0"/>
              <a:t>和</a:t>
            </a:r>
            <a:r>
              <a:rPr lang="en-US" altLang="zh-CN" sz="2000" dirty="0" err="1" smtClean="0"/>
              <a:t>dR</a:t>
            </a:r>
            <a:r>
              <a:rPr lang="en-US" altLang="zh-CN" sz="2000" dirty="0" smtClean="0"/>
              <a:t>(</a:t>
            </a:r>
            <a:r>
              <a:rPr lang="en-US" altLang="zh-CN" sz="2000" dirty="0" err="1" smtClean="0"/>
              <a:t>b,b</a:t>
            </a:r>
            <a:r>
              <a:rPr lang="en-US" altLang="zh-CN" sz="2000" dirty="0"/>
              <a:t>)</a:t>
            </a:r>
            <a:endParaRPr lang="en-US" sz="2000" dirty="0"/>
          </a:p>
        </p:txBody>
      </p:sp>
      <p:sp>
        <p:nvSpPr>
          <p:cNvPr id="21" name="Rectangle 20"/>
          <p:cNvSpPr/>
          <p:nvPr/>
        </p:nvSpPr>
        <p:spPr>
          <a:xfrm>
            <a:off x="648071" y="951111"/>
            <a:ext cx="5707285" cy="461665"/>
          </a:xfrm>
          <a:prstGeom prst="rect">
            <a:avLst/>
          </a:prstGeom>
          <a:solidFill>
            <a:srgbClr val="CCFFCC"/>
          </a:solidFill>
        </p:spPr>
        <p:txBody>
          <a:bodyPr wrap="square">
            <a:spAutoFit/>
          </a:bodyPr>
          <a:lstStyle/>
          <a:p>
            <a:r>
              <a:rPr lang="zh-CN" altLang="en-US" sz="2400" dirty="0">
                <a:solidFill>
                  <a:srgbClr val="000000"/>
                </a:solidFill>
              </a:rPr>
              <a:t>主要本底</a:t>
            </a:r>
            <a:r>
              <a:rPr lang="en-US" altLang="zh-CN" sz="2400" dirty="0">
                <a:solidFill>
                  <a:srgbClr val="000000"/>
                </a:solidFill>
              </a:rPr>
              <a:t>: W/</a:t>
            </a:r>
            <a:r>
              <a:rPr lang="en-US" altLang="zh-CN" sz="2400" dirty="0" err="1">
                <a:solidFill>
                  <a:srgbClr val="000000"/>
                </a:solidFill>
              </a:rPr>
              <a:t>Z</a:t>
            </a:r>
            <a:r>
              <a:rPr lang="en-US" altLang="zh-CN" sz="2400" dirty="0" err="1" smtClean="0">
                <a:solidFill>
                  <a:srgbClr val="000000"/>
                </a:solidFill>
              </a:rPr>
              <a:t>+bb</a:t>
            </a:r>
            <a:r>
              <a:rPr lang="en-US" altLang="zh-CN" sz="2400" dirty="0" smtClean="0">
                <a:solidFill>
                  <a:srgbClr val="000000"/>
                </a:solidFill>
              </a:rPr>
              <a:t>/cc</a:t>
            </a:r>
            <a:r>
              <a:rPr lang="zh-CN" altLang="en-US" sz="2400" dirty="0" smtClean="0">
                <a:solidFill>
                  <a:srgbClr val="000000"/>
                </a:solidFill>
              </a:rPr>
              <a:t>喷注</a:t>
            </a:r>
            <a:r>
              <a:rPr lang="en-US" altLang="zh-CN" sz="2400" dirty="0" smtClean="0">
                <a:solidFill>
                  <a:srgbClr val="000000"/>
                </a:solidFill>
              </a:rPr>
              <a:t> </a:t>
            </a:r>
            <a:r>
              <a:rPr lang="zh-CN" altLang="en-US" sz="2400" dirty="0" smtClean="0">
                <a:solidFill>
                  <a:srgbClr val="000000"/>
                </a:solidFill>
              </a:rPr>
              <a:t>和单</a:t>
            </a:r>
            <a:r>
              <a:rPr lang="en-US" altLang="zh-CN" sz="2400" dirty="0" smtClean="0">
                <a:solidFill>
                  <a:srgbClr val="000000"/>
                </a:solidFill>
              </a:rPr>
              <a:t>/</a:t>
            </a:r>
            <a:r>
              <a:rPr lang="zh-CN" altLang="en-US" sz="2400" dirty="0" smtClean="0">
                <a:solidFill>
                  <a:srgbClr val="000000"/>
                </a:solidFill>
              </a:rPr>
              <a:t>双顶夸克</a:t>
            </a:r>
            <a:endParaRPr lang="en-US" altLang="zh-CN" sz="2400" dirty="0">
              <a:solidFill>
                <a:srgbClr val="000000"/>
              </a:solidFill>
            </a:endParaRPr>
          </a:p>
        </p:txBody>
      </p:sp>
      <p:pic>
        <p:nvPicPr>
          <p:cNvPr id="2" name="Picture 1"/>
          <p:cNvPicPr>
            <a:picLocks noChangeAspect="1"/>
          </p:cNvPicPr>
          <p:nvPr/>
        </p:nvPicPr>
        <p:blipFill>
          <a:blip r:embed="rId3"/>
          <a:stretch>
            <a:fillRect/>
          </a:stretch>
        </p:blipFill>
        <p:spPr>
          <a:xfrm>
            <a:off x="467544" y="4079884"/>
            <a:ext cx="2716807" cy="2661484"/>
          </a:xfrm>
          <a:prstGeom prst="rect">
            <a:avLst/>
          </a:prstGeom>
        </p:spPr>
      </p:pic>
      <p:pic>
        <p:nvPicPr>
          <p:cNvPr id="4" name="Picture 3"/>
          <p:cNvPicPr>
            <a:picLocks noChangeAspect="1"/>
          </p:cNvPicPr>
          <p:nvPr/>
        </p:nvPicPr>
        <p:blipFill>
          <a:blip r:embed="rId4"/>
          <a:stretch>
            <a:fillRect/>
          </a:stretch>
        </p:blipFill>
        <p:spPr>
          <a:xfrm>
            <a:off x="3563888" y="4079884"/>
            <a:ext cx="2668710" cy="2661484"/>
          </a:xfrm>
          <a:prstGeom prst="rect">
            <a:avLst/>
          </a:prstGeom>
        </p:spPr>
      </p:pic>
      <p:pic>
        <p:nvPicPr>
          <p:cNvPr id="6" name="Picture 5"/>
          <p:cNvPicPr>
            <a:picLocks noChangeAspect="1"/>
          </p:cNvPicPr>
          <p:nvPr/>
        </p:nvPicPr>
        <p:blipFill>
          <a:blip r:embed="rId5"/>
          <a:stretch>
            <a:fillRect/>
          </a:stretch>
        </p:blipFill>
        <p:spPr>
          <a:xfrm>
            <a:off x="6854899" y="4151892"/>
            <a:ext cx="1101477" cy="2376264"/>
          </a:xfrm>
          <a:prstGeom prst="rect">
            <a:avLst/>
          </a:prstGeom>
        </p:spPr>
      </p:pic>
      <p:sp>
        <p:nvSpPr>
          <p:cNvPr id="28" name="内容占位符 2"/>
          <p:cNvSpPr txBox="1">
            <a:spLocks/>
          </p:cNvSpPr>
          <p:nvPr/>
        </p:nvSpPr>
        <p:spPr>
          <a:xfrm>
            <a:off x="681686" y="1524854"/>
            <a:ext cx="7418706" cy="15841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zh-CN" altLang="en-US" sz="2400" dirty="0" smtClean="0">
                <a:cs typeface="Calibri"/>
              </a:rPr>
              <a:t>区分信息</a:t>
            </a:r>
            <a:endParaRPr lang="en-US" altLang="zh-CN" sz="2400" dirty="0" smtClean="0">
              <a:solidFill>
                <a:srgbClr val="000000"/>
              </a:solidFill>
            </a:endParaRPr>
          </a:p>
          <a:p>
            <a:pPr>
              <a:spcBef>
                <a:spcPts val="600"/>
              </a:spcBef>
            </a:pPr>
            <a:r>
              <a:rPr lang="zh-CN" altLang="en-US" sz="1800" dirty="0" smtClean="0">
                <a:solidFill>
                  <a:srgbClr val="000000"/>
                </a:solidFill>
              </a:rPr>
              <a:t>信号有两个底夸克喷注，而本底</a:t>
            </a:r>
            <a:r>
              <a:rPr lang="en-US" altLang="zh-CN" sz="1800" dirty="0">
                <a:solidFill>
                  <a:srgbClr val="000000"/>
                </a:solidFill>
              </a:rPr>
              <a:t>W/</a:t>
            </a:r>
            <a:r>
              <a:rPr lang="en-US" altLang="zh-CN" sz="1800" dirty="0" err="1">
                <a:solidFill>
                  <a:srgbClr val="000000"/>
                </a:solidFill>
              </a:rPr>
              <a:t>Z</a:t>
            </a:r>
            <a:r>
              <a:rPr lang="en-US" altLang="zh-CN" sz="1800" dirty="0" err="1" smtClean="0">
                <a:solidFill>
                  <a:srgbClr val="000000"/>
                </a:solidFill>
              </a:rPr>
              <a:t>+jets</a:t>
            </a:r>
            <a:r>
              <a:rPr lang="zh-CN" altLang="en-US" sz="1800" dirty="0" smtClean="0">
                <a:solidFill>
                  <a:srgbClr val="000000"/>
                </a:solidFill>
              </a:rPr>
              <a:t>主要为轻夸克</a:t>
            </a:r>
            <a:r>
              <a:rPr lang="en-US" altLang="zh-CN" sz="1800" dirty="0" smtClean="0">
                <a:solidFill>
                  <a:srgbClr val="000000"/>
                </a:solidFill>
              </a:rPr>
              <a:t> (u/d/s) </a:t>
            </a:r>
            <a:r>
              <a:rPr lang="zh-CN" altLang="en-US" sz="1800" dirty="0" smtClean="0">
                <a:solidFill>
                  <a:srgbClr val="000000"/>
                </a:solidFill>
              </a:rPr>
              <a:t>喷注。</a:t>
            </a:r>
            <a:endParaRPr lang="en-US" altLang="zh-CN" sz="1800" dirty="0" smtClean="0">
              <a:solidFill>
                <a:srgbClr val="000000"/>
              </a:solidFill>
            </a:endParaRPr>
          </a:p>
          <a:p>
            <a:pPr>
              <a:spcBef>
                <a:spcPts val="600"/>
              </a:spcBef>
            </a:pPr>
            <a:r>
              <a:rPr lang="zh-CN" altLang="en-US" sz="1800" dirty="0" smtClean="0">
                <a:solidFill>
                  <a:srgbClr val="000000"/>
                </a:solidFill>
              </a:rPr>
              <a:t>信号中</a:t>
            </a:r>
            <a:r>
              <a:rPr lang="en-US" altLang="zh-CN" sz="1800" dirty="0" smtClean="0">
                <a:solidFill>
                  <a:srgbClr val="000000"/>
                </a:solidFill>
              </a:rPr>
              <a:t>W/Z</a:t>
            </a:r>
            <a:r>
              <a:rPr lang="zh-CN" altLang="en-US" sz="1800" dirty="0" smtClean="0">
                <a:solidFill>
                  <a:srgbClr val="000000"/>
                </a:solidFill>
              </a:rPr>
              <a:t>的横动量一般比</a:t>
            </a:r>
            <a:r>
              <a:rPr lang="en-US" altLang="zh-CN" sz="1800" dirty="0" smtClean="0">
                <a:solidFill>
                  <a:srgbClr val="000000"/>
                </a:solidFill>
              </a:rPr>
              <a:t>W/</a:t>
            </a:r>
            <a:r>
              <a:rPr lang="en-US" altLang="zh-CN" sz="1800" dirty="0" err="1" smtClean="0">
                <a:solidFill>
                  <a:srgbClr val="000000"/>
                </a:solidFill>
              </a:rPr>
              <a:t>Z+jets</a:t>
            </a:r>
            <a:r>
              <a:rPr lang="zh-CN" altLang="en-US" sz="1800" dirty="0" smtClean="0">
                <a:solidFill>
                  <a:srgbClr val="000000"/>
                </a:solidFill>
              </a:rPr>
              <a:t>要大。</a:t>
            </a:r>
            <a:endParaRPr lang="en-US" altLang="zh-CN" sz="1800" dirty="0" smtClean="0">
              <a:solidFill>
                <a:srgbClr val="000000"/>
              </a:solidFill>
            </a:endParaRPr>
          </a:p>
          <a:p>
            <a:pPr>
              <a:spcBef>
                <a:spcPts val="600"/>
              </a:spcBef>
            </a:pPr>
            <a:r>
              <a:rPr lang="zh-CN" altLang="en-US" sz="1800" dirty="0" smtClean="0">
                <a:solidFill>
                  <a:srgbClr val="000000"/>
                </a:solidFill>
              </a:rPr>
              <a:t>信号的底喷注对之间的角度</a:t>
            </a:r>
            <a:r>
              <a:rPr lang="zh-CN" altLang="en-US" sz="1800" dirty="0">
                <a:solidFill>
                  <a:srgbClr val="000000"/>
                </a:solidFill>
              </a:rPr>
              <a:t>有特定</a:t>
            </a:r>
            <a:r>
              <a:rPr lang="zh-CN" altLang="en-US" sz="1800" dirty="0" smtClean="0">
                <a:solidFill>
                  <a:srgbClr val="000000"/>
                </a:solidFill>
              </a:rPr>
              <a:t>关联而本底则没有。</a:t>
            </a:r>
            <a:endParaRPr lang="en-US" altLang="zh-CN" sz="1800" dirty="0" smtClean="0">
              <a:solidFill>
                <a:srgbClr val="000000"/>
              </a:solidFill>
            </a:endParaRPr>
          </a:p>
        </p:txBody>
      </p:sp>
      <p:sp>
        <p:nvSpPr>
          <p:cNvPr id="10" name="Title 1"/>
          <p:cNvSpPr txBox="1">
            <a:spLocks/>
          </p:cNvSpPr>
          <p:nvPr/>
        </p:nvSpPr>
        <p:spPr>
          <a:xfrm>
            <a:off x="-36512"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sz="3600" dirty="0" smtClean="0"/>
              <a:t>进一步优化选择</a:t>
            </a:r>
            <a:endParaRPr lang="en-US" sz="3600" dirty="0"/>
          </a:p>
        </p:txBody>
      </p:sp>
    </p:spTree>
    <p:extLst>
      <p:ext uri="{BB962C8B-B14F-4D97-AF65-F5344CB8AC3E}">
        <p14:creationId xmlns:p14="http://schemas.microsoft.com/office/powerpoint/2010/main" val="3498342991"/>
      </p:ext>
    </p:extLst>
  </p:cSld>
  <p:clrMapOvr>
    <a:masterClrMapping/>
  </p:clrMapOvr>
  <mc:AlternateContent xmlns:mc="http://schemas.openxmlformats.org/markup-compatibility/2006" xmlns:p14="http://schemas.microsoft.com/office/powerpoint/2010/main">
    <mc:Choice Requires="p14">
      <p:transition spd="slow" p14:dur="2000" advTm="7151"/>
    </mc:Choice>
    <mc:Fallback xmlns="">
      <p:transition spd="slow" advTm="7151"/>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t>17</a:t>
            </a:fld>
            <a:endParaRPr lang="zh-CN" altLang="en-US"/>
          </a:p>
        </p:txBody>
      </p:sp>
      <p:sp>
        <p:nvSpPr>
          <p:cNvPr id="7" name="内容占位符 2"/>
          <p:cNvSpPr txBox="1">
            <a:spLocks/>
          </p:cNvSpPr>
          <p:nvPr/>
        </p:nvSpPr>
        <p:spPr>
          <a:xfrm>
            <a:off x="251520" y="1556792"/>
            <a:ext cx="4824537" cy="12961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2000" dirty="0" smtClean="0">
                <a:solidFill>
                  <a:srgbClr val="000000"/>
                </a:solidFill>
              </a:rPr>
              <a:t>利用增强决策树</a:t>
            </a:r>
            <a:r>
              <a:rPr lang="en-US" altLang="zh-CN" sz="2000" dirty="0" smtClean="0">
                <a:solidFill>
                  <a:srgbClr val="000000"/>
                </a:solidFill>
              </a:rPr>
              <a:t>(</a:t>
            </a:r>
            <a:r>
              <a:rPr lang="en-US" altLang="zh-CN" sz="2000" dirty="0" smtClean="0">
                <a:cs typeface="Calibri"/>
              </a:rPr>
              <a:t>BDT)</a:t>
            </a:r>
            <a:r>
              <a:rPr lang="zh-CN" altLang="en-US" sz="2000" dirty="0" smtClean="0">
                <a:solidFill>
                  <a:srgbClr val="000000"/>
                </a:solidFill>
              </a:rPr>
              <a:t>多变量分析技术</a:t>
            </a:r>
            <a:endParaRPr lang="en-US" altLang="zh-CN" sz="2000" dirty="0" smtClean="0">
              <a:solidFill>
                <a:srgbClr val="000000"/>
              </a:solidFill>
            </a:endParaRPr>
          </a:p>
          <a:p>
            <a:r>
              <a:rPr lang="zh-CN" altLang="en-US" sz="2000" dirty="0" smtClean="0"/>
              <a:t>分别针对</a:t>
            </a:r>
            <a:r>
              <a:rPr lang="en-US" sz="2000" dirty="0" smtClean="0"/>
              <a:t>12 </a:t>
            </a:r>
            <a:r>
              <a:rPr lang="zh-CN" altLang="en-US" sz="2000" dirty="0" smtClean="0"/>
              <a:t>事例类型进行</a:t>
            </a:r>
            <a:r>
              <a:rPr lang="en-US" altLang="zh-CN" sz="2000" dirty="0" smtClean="0"/>
              <a:t>“</a:t>
            </a:r>
            <a:r>
              <a:rPr lang="zh-CN" altLang="en-US" sz="2000" dirty="0" smtClean="0"/>
              <a:t>训练</a:t>
            </a:r>
            <a:r>
              <a:rPr lang="en-US" altLang="zh-CN" sz="2000" dirty="0" smtClean="0"/>
              <a:t>”</a:t>
            </a:r>
            <a:r>
              <a:rPr lang="en-US" sz="2000" dirty="0" smtClean="0"/>
              <a:t>: </a:t>
            </a:r>
            <a:r>
              <a:rPr lang="en-US" sz="2000" dirty="0"/>
              <a:t>3 </a:t>
            </a:r>
            <a:r>
              <a:rPr lang="zh-CN" altLang="en-US" sz="2000" dirty="0" smtClean="0"/>
              <a:t>轻子道</a:t>
            </a:r>
            <a:r>
              <a:rPr lang="en-US" sz="2000" dirty="0" smtClean="0"/>
              <a:t>, 2</a:t>
            </a:r>
            <a:r>
              <a:rPr lang="en-US" sz="2000" dirty="0"/>
              <a:t>/</a:t>
            </a:r>
            <a:r>
              <a:rPr lang="en-US" sz="2000" dirty="0" smtClean="0"/>
              <a:t>3 </a:t>
            </a:r>
            <a:r>
              <a:rPr lang="zh-CN" altLang="en-US" sz="2000" dirty="0" smtClean="0"/>
              <a:t>喷注</a:t>
            </a:r>
            <a:r>
              <a:rPr lang="en-US" sz="2000" dirty="0" smtClean="0"/>
              <a:t>, </a:t>
            </a:r>
            <a:r>
              <a:rPr lang="zh-CN" altLang="en-US" sz="2000" dirty="0" smtClean="0"/>
              <a:t>高</a:t>
            </a:r>
            <a:r>
              <a:rPr lang="en-US" sz="2000" dirty="0" smtClean="0"/>
              <a:t>/</a:t>
            </a:r>
            <a:r>
              <a:rPr lang="zh-CN" altLang="en-US" sz="2000" dirty="0" smtClean="0"/>
              <a:t>低</a:t>
            </a:r>
            <a:r>
              <a:rPr lang="en-US" sz="2000" dirty="0" smtClean="0"/>
              <a:t> </a:t>
            </a:r>
            <a:r>
              <a:rPr lang="en-US" sz="2000" dirty="0" err="1" smtClean="0"/>
              <a:t>p</a:t>
            </a:r>
            <a:r>
              <a:rPr lang="en-US" sz="2000" baseline="30000" dirty="0" err="1" smtClean="0"/>
              <a:t>V</a:t>
            </a:r>
            <a:r>
              <a:rPr lang="en-US" sz="2000" baseline="-25000" dirty="0" err="1" smtClean="0"/>
              <a:t>T</a:t>
            </a:r>
            <a:endParaRPr lang="en-US" altLang="zh-CN" sz="2000" dirty="0" smtClean="0">
              <a:solidFill>
                <a:srgbClr val="000000"/>
              </a:solidFill>
            </a:endParaRPr>
          </a:p>
        </p:txBody>
      </p:sp>
      <p:pic>
        <p:nvPicPr>
          <p:cNvPr id="6" name="Picture 5"/>
          <p:cNvPicPr>
            <a:picLocks noChangeAspect="1"/>
          </p:cNvPicPr>
          <p:nvPr/>
        </p:nvPicPr>
        <p:blipFill>
          <a:blip r:embed="rId3"/>
          <a:stretch>
            <a:fillRect/>
          </a:stretch>
        </p:blipFill>
        <p:spPr>
          <a:xfrm>
            <a:off x="5070744" y="1884894"/>
            <a:ext cx="3605712" cy="4352418"/>
          </a:xfrm>
          <a:prstGeom prst="rect">
            <a:avLst/>
          </a:prstGeom>
        </p:spPr>
      </p:pic>
      <p:sp>
        <p:nvSpPr>
          <p:cNvPr id="15" name="Rectangle 14"/>
          <p:cNvSpPr/>
          <p:nvPr/>
        </p:nvSpPr>
        <p:spPr>
          <a:xfrm>
            <a:off x="5558787" y="1340768"/>
            <a:ext cx="1690863" cy="400110"/>
          </a:xfrm>
          <a:prstGeom prst="rect">
            <a:avLst/>
          </a:prstGeom>
          <a:solidFill>
            <a:srgbClr val="FFFF00"/>
          </a:solidFill>
        </p:spPr>
        <p:txBody>
          <a:bodyPr wrap="none">
            <a:spAutoFit/>
          </a:bodyPr>
          <a:lstStyle/>
          <a:p>
            <a:r>
              <a:rPr lang="en-US" altLang="zh-CN" sz="2000" b="1" dirty="0" smtClean="0">
                <a:cs typeface="Calibri"/>
              </a:rPr>
              <a:t>BDT </a:t>
            </a:r>
            <a:r>
              <a:rPr lang="zh-CN" altLang="en-US" sz="2000" b="1" dirty="0" smtClean="0">
                <a:cs typeface="Calibri"/>
              </a:rPr>
              <a:t>输入变量</a:t>
            </a:r>
            <a:endParaRPr lang="en-US" sz="2000" b="1" dirty="0"/>
          </a:p>
        </p:txBody>
      </p:sp>
      <p:sp>
        <p:nvSpPr>
          <p:cNvPr id="9"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sz="3600" dirty="0" smtClean="0">
                <a:latin typeface="Calibri"/>
                <a:cs typeface="Calibri"/>
              </a:rPr>
              <a:t>多变量</a:t>
            </a:r>
            <a:r>
              <a:rPr lang="zh-CN" altLang="en-US" sz="3600" dirty="0">
                <a:latin typeface="Calibri"/>
                <a:cs typeface="Calibri"/>
              </a:rPr>
              <a:t>分析</a:t>
            </a:r>
            <a:endParaRPr lang="en-US" sz="3600" dirty="0"/>
          </a:p>
        </p:txBody>
      </p:sp>
    </p:spTree>
    <p:extLst>
      <p:ext uri="{BB962C8B-B14F-4D97-AF65-F5344CB8AC3E}">
        <p14:creationId xmlns:p14="http://schemas.microsoft.com/office/powerpoint/2010/main" val="4160130643"/>
      </p:ext>
    </p:extLst>
  </p:cSld>
  <p:clrMapOvr>
    <a:masterClrMapping/>
  </p:clrMapOvr>
  <mc:AlternateContent xmlns:mc="http://schemas.openxmlformats.org/markup-compatibility/2006" xmlns:p14="http://schemas.microsoft.com/office/powerpoint/2010/main">
    <mc:Choice Requires="p14">
      <p:transition spd="slow" p14:dur="2000" advTm="7151"/>
    </mc:Choice>
    <mc:Fallback xmlns="">
      <p:transition spd="slow" advTm="7151"/>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t>18</a:t>
            </a:fld>
            <a:endParaRPr lang="zh-CN" altLang="en-US"/>
          </a:p>
        </p:txBody>
      </p:sp>
      <p:pic>
        <p:nvPicPr>
          <p:cNvPr id="12" name="Picture 11"/>
          <p:cNvPicPr>
            <a:picLocks noChangeAspect="1"/>
          </p:cNvPicPr>
          <p:nvPr/>
        </p:nvPicPr>
        <p:blipFill>
          <a:blip r:embed="rId3"/>
          <a:stretch>
            <a:fillRect/>
          </a:stretch>
        </p:blipFill>
        <p:spPr>
          <a:xfrm>
            <a:off x="516778" y="2240908"/>
            <a:ext cx="2295446" cy="2268212"/>
          </a:xfrm>
          <a:prstGeom prst="rect">
            <a:avLst/>
          </a:prstGeom>
        </p:spPr>
      </p:pic>
      <p:pic>
        <p:nvPicPr>
          <p:cNvPr id="13" name="Picture 12"/>
          <p:cNvPicPr>
            <a:picLocks noChangeAspect="1"/>
          </p:cNvPicPr>
          <p:nvPr/>
        </p:nvPicPr>
        <p:blipFill>
          <a:blip r:embed="rId4"/>
          <a:stretch>
            <a:fillRect/>
          </a:stretch>
        </p:blipFill>
        <p:spPr>
          <a:xfrm>
            <a:off x="3469105" y="1700808"/>
            <a:ext cx="2283283" cy="2263901"/>
          </a:xfrm>
          <a:prstGeom prst="rect">
            <a:avLst/>
          </a:prstGeom>
        </p:spPr>
      </p:pic>
      <p:pic>
        <p:nvPicPr>
          <p:cNvPr id="14" name="Picture 13"/>
          <p:cNvPicPr>
            <a:picLocks noChangeAspect="1"/>
          </p:cNvPicPr>
          <p:nvPr/>
        </p:nvPicPr>
        <p:blipFill>
          <a:blip r:embed="rId5"/>
          <a:stretch>
            <a:fillRect/>
          </a:stretch>
        </p:blipFill>
        <p:spPr>
          <a:xfrm>
            <a:off x="6349425" y="2190355"/>
            <a:ext cx="2327031" cy="2318765"/>
          </a:xfrm>
          <a:prstGeom prst="rect">
            <a:avLst/>
          </a:prstGeom>
        </p:spPr>
      </p:pic>
      <p:sp>
        <p:nvSpPr>
          <p:cNvPr id="8"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sz="3600" dirty="0" smtClean="0"/>
              <a:t>全局同步拟合</a:t>
            </a:r>
            <a:endParaRPr lang="en-US" sz="3600" dirty="0"/>
          </a:p>
        </p:txBody>
      </p:sp>
      <p:pic>
        <p:nvPicPr>
          <p:cNvPr id="2" name="Picture 1"/>
          <p:cNvPicPr>
            <a:picLocks noChangeAspect="1"/>
          </p:cNvPicPr>
          <p:nvPr/>
        </p:nvPicPr>
        <p:blipFill>
          <a:blip r:embed="rId6"/>
          <a:stretch>
            <a:fillRect/>
          </a:stretch>
        </p:blipFill>
        <p:spPr>
          <a:xfrm rot="5400000">
            <a:off x="1889302" y="4527523"/>
            <a:ext cx="2343214" cy="2306409"/>
          </a:xfrm>
          <a:prstGeom prst="rect">
            <a:avLst/>
          </a:prstGeom>
        </p:spPr>
      </p:pic>
      <p:pic>
        <p:nvPicPr>
          <p:cNvPr id="4" name="Picture 3"/>
          <p:cNvPicPr>
            <a:picLocks noChangeAspect="1"/>
          </p:cNvPicPr>
          <p:nvPr/>
        </p:nvPicPr>
        <p:blipFill>
          <a:blip r:embed="rId7"/>
          <a:stretch>
            <a:fillRect/>
          </a:stretch>
        </p:blipFill>
        <p:spPr>
          <a:xfrm rot="5400000">
            <a:off x="5146243" y="4550328"/>
            <a:ext cx="2295845" cy="2316307"/>
          </a:xfrm>
          <a:prstGeom prst="rect">
            <a:avLst/>
          </a:prstGeom>
        </p:spPr>
      </p:pic>
      <p:sp>
        <p:nvSpPr>
          <p:cNvPr id="6" name="Rectangle 5"/>
          <p:cNvSpPr/>
          <p:nvPr/>
        </p:nvSpPr>
        <p:spPr>
          <a:xfrm>
            <a:off x="529188" y="836712"/>
            <a:ext cx="5698996" cy="769441"/>
          </a:xfrm>
          <a:prstGeom prst="rect">
            <a:avLst/>
          </a:prstGeom>
        </p:spPr>
        <p:txBody>
          <a:bodyPr wrap="none">
            <a:spAutoFit/>
          </a:bodyPr>
          <a:lstStyle/>
          <a:p>
            <a:r>
              <a:rPr lang="zh-CN" altLang="en-US" sz="2400" b="1" dirty="0" smtClean="0">
                <a:solidFill>
                  <a:srgbClr val="660066"/>
                </a:solidFill>
              </a:rPr>
              <a:t>同步拟合</a:t>
            </a:r>
            <a:r>
              <a:rPr lang="en-US" sz="2400" b="1" dirty="0" smtClean="0">
                <a:solidFill>
                  <a:srgbClr val="660066"/>
                </a:solidFill>
              </a:rPr>
              <a:t> </a:t>
            </a:r>
            <a:r>
              <a:rPr lang="en-US" sz="2400" b="1" dirty="0">
                <a:solidFill>
                  <a:srgbClr val="660066"/>
                </a:solidFill>
              </a:rPr>
              <a:t>38 </a:t>
            </a:r>
            <a:r>
              <a:rPr lang="zh-CN" altLang="en-US" sz="2400" b="1" dirty="0" smtClean="0">
                <a:solidFill>
                  <a:srgbClr val="660066"/>
                </a:solidFill>
              </a:rPr>
              <a:t>分类控制本底提取信号</a:t>
            </a:r>
            <a:r>
              <a:rPr lang="en-US" sz="2400" b="1" dirty="0" smtClean="0">
                <a:solidFill>
                  <a:srgbClr val="660066"/>
                </a:solidFill>
              </a:rPr>
              <a:t>:</a:t>
            </a:r>
          </a:p>
          <a:p>
            <a:pPr marL="342900" indent="-342900">
              <a:buFont typeface="Arial"/>
              <a:buChar char="•"/>
            </a:pPr>
            <a:r>
              <a:rPr lang="en-US" sz="2000" dirty="0" smtClean="0"/>
              <a:t>0</a:t>
            </a:r>
            <a:r>
              <a:rPr lang="en-US" sz="2000" dirty="0"/>
              <a:t>/1/2 </a:t>
            </a:r>
            <a:r>
              <a:rPr lang="zh-CN" altLang="en-US" sz="2000" dirty="0" smtClean="0"/>
              <a:t>轻子道</a:t>
            </a:r>
            <a:r>
              <a:rPr lang="en-US" altLang="zh-CN" sz="2000" dirty="0" smtClean="0"/>
              <a:t>=&gt;</a:t>
            </a:r>
            <a:r>
              <a:rPr lang="en-US" sz="2000" dirty="0" smtClean="0"/>
              <a:t> 2/3 </a:t>
            </a:r>
            <a:r>
              <a:rPr lang="zh-CN" altLang="en-US" sz="2000" dirty="0" smtClean="0"/>
              <a:t>喷注</a:t>
            </a:r>
            <a:r>
              <a:rPr lang="en-US" sz="2000" dirty="0" smtClean="0"/>
              <a:t>, </a:t>
            </a:r>
            <a:r>
              <a:rPr lang="en-US" altLang="zh-CN" sz="2000" dirty="0" smtClean="0"/>
              <a:t>1/2 </a:t>
            </a:r>
            <a:r>
              <a:rPr lang="en-US" sz="2000" dirty="0" smtClean="0"/>
              <a:t>b-</a:t>
            </a:r>
            <a:r>
              <a:rPr lang="en-US" altLang="zh-CN" sz="2000" dirty="0" smtClean="0"/>
              <a:t>tag</a:t>
            </a:r>
            <a:r>
              <a:rPr lang="en-US" sz="2000" dirty="0" smtClean="0"/>
              <a:t>, </a:t>
            </a:r>
            <a:r>
              <a:rPr lang="zh-CN" altLang="en-US" sz="2000" dirty="0" smtClean="0"/>
              <a:t>不同的</a:t>
            </a:r>
            <a:r>
              <a:rPr lang="en-US" sz="2000" dirty="0" err="1" smtClean="0"/>
              <a:t>pTV</a:t>
            </a:r>
            <a:endParaRPr lang="en-US" sz="2000" dirty="0"/>
          </a:p>
        </p:txBody>
      </p:sp>
      <p:cxnSp>
        <p:nvCxnSpPr>
          <p:cNvPr id="9" name="Straight Arrow Connector 8"/>
          <p:cNvCxnSpPr/>
          <p:nvPr/>
        </p:nvCxnSpPr>
        <p:spPr>
          <a:xfrm flipV="1">
            <a:off x="5752388" y="3789040"/>
            <a:ext cx="1267884" cy="2088232"/>
          </a:xfrm>
          <a:prstGeom prst="straightConnector1">
            <a:avLst/>
          </a:prstGeom>
          <a:ln w="38100" cmpd="sng">
            <a:solidFill>
              <a:schemeClr val="tx2">
                <a:lumMod val="40000"/>
                <a:lumOff val="60000"/>
              </a:schemeClr>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214114" y="3140968"/>
            <a:ext cx="2806158" cy="0"/>
          </a:xfrm>
          <a:prstGeom prst="straightConnector1">
            <a:avLst/>
          </a:prstGeom>
          <a:ln w="38100" cmpd="sng">
            <a:solidFill>
              <a:srgbClr val="0D12AE"/>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267744" y="3429000"/>
            <a:ext cx="5616624" cy="360040"/>
          </a:xfrm>
          <a:prstGeom prst="straightConnector1">
            <a:avLst/>
          </a:prstGeom>
          <a:ln w="38100" cmpd="sng">
            <a:solidFill>
              <a:srgbClr val="0D12AE"/>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1979712" y="2420888"/>
            <a:ext cx="2088232" cy="864096"/>
          </a:xfrm>
          <a:prstGeom prst="straightConnector1">
            <a:avLst/>
          </a:prstGeom>
          <a:ln w="38100" cmpd="sng">
            <a:solidFill>
              <a:srgbClr val="E3B6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2483768" y="3284984"/>
            <a:ext cx="2952328" cy="2592288"/>
          </a:xfrm>
          <a:prstGeom prst="straightConnector1">
            <a:avLst/>
          </a:prstGeom>
          <a:ln w="38100" cmpd="sng">
            <a:solidFill>
              <a:srgbClr val="72EC0B"/>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1115616" y="3789040"/>
            <a:ext cx="4536504" cy="2088232"/>
          </a:xfrm>
          <a:prstGeom prst="straightConnector1">
            <a:avLst/>
          </a:prstGeom>
          <a:ln w="38100" cmpd="sng">
            <a:solidFill>
              <a:schemeClr val="tx2">
                <a:lumMod val="40000"/>
                <a:lumOff val="60000"/>
              </a:schemeClr>
            </a:solidFill>
            <a:prstDash val="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272557"/>
      </p:ext>
    </p:extLst>
  </p:cSld>
  <p:clrMapOvr>
    <a:masterClrMapping/>
  </p:clrMapOvr>
  <mc:AlternateContent xmlns:mc="http://schemas.openxmlformats.org/markup-compatibility/2006" xmlns:p14="http://schemas.microsoft.com/office/powerpoint/2010/main">
    <mc:Choice Requires="p14">
      <p:transition spd="slow" p14:dur="2000" advTm="7151"/>
    </mc:Choice>
    <mc:Fallback xmlns="">
      <p:transition spd="slow" advTm="7151"/>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内容占位符 2"/>
          <p:cNvSpPr txBox="1">
            <a:spLocks/>
          </p:cNvSpPr>
          <p:nvPr/>
        </p:nvSpPr>
        <p:spPr>
          <a:xfrm>
            <a:off x="4788024" y="4221088"/>
            <a:ext cx="3600400" cy="46424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2200" dirty="0" smtClean="0"/>
              <a:t>显著性</a:t>
            </a:r>
            <a:r>
              <a:rPr lang="en-US" altLang="zh-CN" sz="2200" dirty="0" smtClean="0"/>
              <a:t>: </a:t>
            </a:r>
            <a:r>
              <a:rPr lang="zh-CN" altLang="en-US" sz="2200" dirty="0" smtClean="0"/>
              <a:t>预期</a:t>
            </a:r>
            <a:r>
              <a:rPr lang="en-US" sz="2200" b="1" dirty="0" smtClean="0"/>
              <a:t>2.6</a:t>
            </a:r>
            <a:r>
              <a:rPr lang="el-GR" sz="2200" b="1" dirty="0" smtClean="0"/>
              <a:t>σ</a:t>
            </a:r>
            <a:r>
              <a:rPr lang="zh-CN" altLang="en-US" sz="2200" b="1" dirty="0" smtClean="0"/>
              <a:t>；观测</a:t>
            </a:r>
            <a:r>
              <a:rPr lang="en-US" sz="2200" b="1" dirty="0" smtClean="0"/>
              <a:t>1.4</a:t>
            </a:r>
            <a:r>
              <a:rPr lang="el-GR" sz="2200" b="1" dirty="0" smtClean="0"/>
              <a:t>σ</a:t>
            </a:r>
            <a:endParaRPr lang="en-US" sz="2200" b="1" dirty="0" smtClean="0"/>
          </a:p>
        </p:txBody>
      </p:sp>
      <p:sp>
        <p:nvSpPr>
          <p:cNvPr id="5" name="灯片编号占位符 4"/>
          <p:cNvSpPr>
            <a:spLocks noGrp="1"/>
          </p:cNvSpPr>
          <p:nvPr>
            <p:ph type="sldNum" sz="quarter" idx="12"/>
          </p:nvPr>
        </p:nvSpPr>
        <p:spPr/>
        <p:txBody>
          <a:bodyPr/>
          <a:lstStyle/>
          <a:p>
            <a:fld id="{0C913308-F349-4B6D-A68A-DD1791B4A57B}" type="slidenum">
              <a:rPr lang="zh-CN" altLang="en-US" smtClean="0"/>
              <a:t>19</a:t>
            </a:fld>
            <a:endParaRPr lang="zh-CN" altLang="en-US"/>
          </a:p>
        </p:txBody>
      </p:sp>
      <p:pic>
        <p:nvPicPr>
          <p:cNvPr id="2" name="Picture 1"/>
          <p:cNvPicPr>
            <a:picLocks noChangeAspect="1"/>
          </p:cNvPicPr>
          <p:nvPr/>
        </p:nvPicPr>
        <p:blipFill>
          <a:blip r:embed="rId3"/>
          <a:stretch>
            <a:fillRect/>
          </a:stretch>
        </p:blipFill>
        <p:spPr>
          <a:xfrm>
            <a:off x="4442821" y="1052736"/>
            <a:ext cx="4066726" cy="3036619"/>
          </a:xfrm>
          <a:prstGeom prst="rect">
            <a:avLst/>
          </a:prstGeom>
        </p:spPr>
      </p:pic>
      <p:sp>
        <p:nvSpPr>
          <p:cNvPr id="9"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sz="3600" dirty="0" smtClean="0"/>
              <a:t>􏰎􏰕</a:t>
            </a:r>
            <a:r>
              <a:rPr lang="en-US" altLang="zh-CN" sz="3600" dirty="0">
                <a:latin typeface="Calibri"/>
                <a:cs typeface="Calibri"/>
              </a:rPr>
              <a:t>ATLAS</a:t>
            </a:r>
            <a:r>
              <a:rPr lang="zh-CN" altLang="en-US" sz="3600" dirty="0">
                <a:latin typeface="Calibri"/>
                <a:cs typeface="Calibri"/>
              </a:rPr>
              <a:t>一期</a:t>
            </a:r>
            <a:r>
              <a:rPr lang="en-US" altLang="zh-CN" sz="3600" dirty="0">
                <a:latin typeface="Calibri"/>
                <a:cs typeface="Calibri"/>
              </a:rPr>
              <a:t> </a:t>
            </a:r>
            <a:r>
              <a:rPr lang="en-US" sz="3600" dirty="0">
                <a:latin typeface="Calibri"/>
                <a:cs typeface="Calibri"/>
              </a:rPr>
              <a:t>VH(bb) </a:t>
            </a:r>
            <a:r>
              <a:rPr lang="zh-CN" altLang="en-US" sz="3600" dirty="0" smtClean="0">
                <a:latin typeface="Calibri"/>
                <a:cs typeface="Calibri"/>
              </a:rPr>
              <a:t>最终结果</a:t>
            </a:r>
            <a:endParaRPr lang="en-US" sz="3600" dirty="0"/>
          </a:p>
        </p:txBody>
      </p:sp>
      <p:pic>
        <p:nvPicPr>
          <p:cNvPr id="3" name="Picture 2"/>
          <p:cNvPicPr>
            <a:picLocks noChangeAspect="1"/>
          </p:cNvPicPr>
          <p:nvPr/>
        </p:nvPicPr>
        <p:blipFill>
          <a:blip r:embed="rId4"/>
          <a:stretch>
            <a:fillRect/>
          </a:stretch>
        </p:blipFill>
        <p:spPr>
          <a:xfrm>
            <a:off x="611560" y="1052736"/>
            <a:ext cx="3446477" cy="3212976"/>
          </a:xfrm>
          <a:prstGeom prst="rect">
            <a:avLst/>
          </a:prstGeom>
        </p:spPr>
      </p:pic>
      <p:sp>
        <p:nvSpPr>
          <p:cNvPr id="4" name="Rectangle 3"/>
          <p:cNvSpPr/>
          <p:nvPr/>
        </p:nvSpPr>
        <p:spPr>
          <a:xfrm>
            <a:off x="3913584" y="4869160"/>
            <a:ext cx="4834880" cy="1633268"/>
          </a:xfrm>
          <a:prstGeom prst="rect">
            <a:avLst/>
          </a:prstGeom>
        </p:spPr>
        <p:txBody>
          <a:bodyPr wrap="square">
            <a:spAutoFit/>
          </a:bodyPr>
          <a:lstStyle/>
          <a:p>
            <a:pPr>
              <a:lnSpc>
                <a:spcPct val="120000"/>
              </a:lnSpc>
            </a:pPr>
            <a:r>
              <a:rPr lang="zh-CN" altLang="en-US" sz="2400" b="1" dirty="0" smtClean="0">
                <a:solidFill>
                  <a:srgbClr val="0000FF"/>
                </a:solidFill>
              </a:rPr>
              <a:t>前瞻</a:t>
            </a:r>
            <a:endParaRPr lang="en-US" altLang="zh-CN" sz="2400" b="1" dirty="0" smtClean="0">
              <a:solidFill>
                <a:srgbClr val="0000FF"/>
              </a:solidFill>
            </a:endParaRPr>
          </a:p>
          <a:p>
            <a:pPr marL="342900" indent="-342900">
              <a:lnSpc>
                <a:spcPct val="120000"/>
              </a:lnSpc>
              <a:buFont typeface="Arial"/>
              <a:buChar char="•"/>
            </a:pPr>
            <a:r>
              <a:rPr lang="zh-CN" altLang="en-US" sz="2000" dirty="0" smtClean="0"/>
              <a:t>结果外推高积分亮度</a:t>
            </a:r>
            <a:r>
              <a:rPr lang="en-US" sz="2000" dirty="0" smtClean="0"/>
              <a:t>14TeV</a:t>
            </a:r>
            <a:r>
              <a:rPr lang="en-US" altLang="zh-CN" sz="2000" dirty="0" smtClean="0"/>
              <a:t> 300fb</a:t>
            </a:r>
            <a:r>
              <a:rPr lang="en-US" altLang="zh-CN" sz="2000" baseline="30000" dirty="0" smtClean="0"/>
              <a:t>-1</a:t>
            </a:r>
            <a:r>
              <a:rPr lang="zh-CN" altLang="en-US" sz="2000" dirty="0" smtClean="0"/>
              <a:t>显著性为</a:t>
            </a:r>
            <a:r>
              <a:rPr lang="en-US" altLang="zh-CN" sz="2000" dirty="0" smtClean="0"/>
              <a:t>3.9</a:t>
            </a:r>
            <a:r>
              <a:rPr lang="el-GR" sz="2000" b="1" dirty="0" smtClean="0"/>
              <a:t>σ</a:t>
            </a:r>
            <a:endParaRPr lang="en-US" sz="2000" b="1" dirty="0" smtClean="0"/>
          </a:p>
          <a:p>
            <a:pPr marL="342900" indent="-342900">
              <a:lnSpc>
                <a:spcPct val="120000"/>
              </a:lnSpc>
              <a:buFont typeface="Arial"/>
              <a:buChar char="•"/>
            </a:pPr>
            <a:r>
              <a:rPr lang="zh-CN" altLang="en-US" sz="2000" b="1" dirty="0" smtClean="0"/>
              <a:t>个人看法：此结果很保守，仅作参考</a:t>
            </a:r>
            <a:endParaRPr lang="en-US" sz="2000" dirty="0"/>
          </a:p>
        </p:txBody>
      </p:sp>
      <p:sp>
        <p:nvSpPr>
          <p:cNvPr id="6" name="Rectangle 5"/>
          <p:cNvSpPr/>
          <p:nvPr/>
        </p:nvSpPr>
        <p:spPr>
          <a:xfrm>
            <a:off x="539552" y="4437112"/>
            <a:ext cx="3024336" cy="2002600"/>
          </a:xfrm>
          <a:prstGeom prst="rect">
            <a:avLst/>
          </a:prstGeom>
        </p:spPr>
        <p:txBody>
          <a:bodyPr wrap="square">
            <a:spAutoFit/>
          </a:bodyPr>
          <a:lstStyle/>
          <a:p>
            <a:pPr>
              <a:lnSpc>
                <a:spcPct val="120000"/>
              </a:lnSpc>
            </a:pPr>
            <a:r>
              <a:rPr lang="zh-CN" altLang="en-US" sz="2400" dirty="0" smtClean="0"/>
              <a:t>主要的系统误差</a:t>
            </a:r>
            <a:endParaRPr lang="en-US" sz="2400" dirty="0"/>
          </a:p>
          <a:p>
            <a:pPr marL="285750" indent="-285750">
              <a:lnSpc>
                <a:spcPct val="120000"/>
              </a:lnSpc>
              <a:buFont typeface="Arial"/>
              <a:buChar char="•"/>
            </a:pPr>
            <a:r>
              <a:rPr lang="en-US" sz="2000" dirty="0" err="1" smtClean="0"/>
              <a:t>tt</a:t>
            </a:r>
            <a:r>
              <a:rPr lang="en-US" altLang="zh-CN" sz="2000" dirty="0" err="1" smtClean="0"/>
              <a:t>bar</a:t>
            </a:r>
            <a:r>
              <a:rPr lang="en-US" sz="2000" dirty="0" smtClean="0"/>
              <a:t> </a:t>
            </a:r>
            <a:r>
              <a:rPr lang="zh-CN" altLang="en-US" sz="2000" dirty="0" smtClean="0"/>
              <a:t>理论预期</a:t>
            </a:r>
            <a:endParaRPr lang="en-US" sz="2000" dirty="0"/>
          </a:p>
          <a:p>
            <a:pPr marL="285750" indent="-285750">
              <a:lnSpc>
                <a:spcPct val="120000"/>
              </a:lnSpc>
              <a:buFont typeface="Arial"/>
              <a:buChar char="•"/>
            </a:pPr>
            <a:r>
              <a:rPr lang="en-US" sz="2000" dirty="0"/>
              <a:t>b </a:t>
            </a:r>
            <a:r>
              <a:rPr lang="zh-CN" altLang="en-US" sz="2000" dirty="0" smtClean="0"/>
              <a:t>和</a:t>
            </a:r>
            <a:r>
              <a:rPr lang="en-US" sz="2000" dirty="0" smtClean="0"/>
              <a:t> </a:t>
            </a:r>
            <a:r>
              <a:rPr lang="en-US" sz="2000" dirty="0"/>
              <a:t>c</a:t>
            </a:r>
            <a:r>
              <a:rPr lang="en-US" sz="2000" dirty="0" smtClean="0"/>
              <a:t>-</a:t>
            </a:r>
            <a:r>
              <a:rPr lang="en-US" altLang="zh-CN" sz="2000" dirty="0" smtClean="0"/>
              <a:t>jet</a:t>
            </a:r>
            <a:r>
              <a:rPr lang="en-US" sz="2000" dirty="0" smtClean="0"/>
              <a:t> </a:t>
            </a:r>
            <a:r>
              <a:rPr lang="zh-CN" altLang="en-US" sz="2000" dirty="0" smtClean="0"/>
              <a:t>标定效率</a:t>
            </a:r>
            <a:endParaRPr lang="en-US" sz="2000" dirty="0" smtClean="0"/>
          </a:p>
          <a:p>
            <a:pPr marL="285750" indent="-285750">
              <a:lnSpc>
                <a:spcPct val="120000"/>
              </a:lnSpc>
              <a:buFont typeface="Arial"/>
              <a:buChar char="•"/>
            </a:pPr>
            <a:r>
              <a:rPr lang="zh-CN" altLang="en-US" sz="2000" dirty="0" smtClean="0"/>
              <a:t>信号理论预期</a:t>
            </a:r>
            <a:endParaRPr lang="en-US" sz="2000" dirty="0"/>
          </a:p>
          <a:p>
            <a:pPr marL="285750" indent="-285750">
              <a:lnSpc>
                <a:spcPct val="120000"/>
              </a:lnSpc>
              <a:buFont typeface="Arial"/>
              <a:buChar char="•"/>
            </a:pPr>
            <a:r>
              <a:rPr lang="zh-CN" altLang="en-US" sz="2000" dirty="0" smtClean="0"/>
              <a:t>总本底误差</a:t>
            </a:r>
            <a:r>
              <a:rPr lang="en-US" altLang="zh-CN" sz="2000" dirty="0"/>
              <a:t>&lt;</a:t>
            </a:r>
            <a:r>
              <a:rPr lang="en-US" sz="2000" dirty="0" smtClean="0"/>
              <a:t> </a:t>
            </a:r>
            <a:r>
              <a:rPr lang="en-US" sz="2000" dirty="0"/>
              <a:t>3%</a:t>
            </a:r>
          </a:p>
        </p:txBody>
      </p:sp>
    </p:spTree>
    <p:extLst>
      <p:ext uri="{BB962C8B-B14F-4D97-AF65-F5344CB8AC3E}">
        <p14:creationId xmlns:p14="http://schemas.microsoft.com/office/powerpoint/2010/main" val="2349411074"/>
      </p:ext>
    </p:extLst>
  </p:cSld>
  <p:clrMapOvr>
    <a:masterClrMapping/>
  </p:clrMapOvr>
  <mc:AlternateContent xmlns:mc="http://schemas.openxmlformats.org/markup-compatibility/2006" xmlns:p14="http://schemas.microsoft.com/office/powerpoint/2010/main">
    <mc:Choice Requires="p14">
      <p:transition spd="slow" p14:dur="2000" advTm="76724"/>
    </mc:Choice>
    <mc:Fallback xmlns="">
      <p:transition spd="slow" advTm="76724"/>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2</a:t>
            </a:fld>
            <a:endParaRPr lang="en-US"/>
          </a:p>
        </p:txBody>
      </p:sp>
      <p:sp>
        <p:nvSpPr>
          <p:cNvPr id="9" name="Content Placeholder 15"/>
          <p:cNvSpPr txBox="1">
            <a:spLocks/>
          </p:cNvSpPr>
          <p:nvPr/>
        </p:nvSpPr>
        <p:spPr>
          <a:xfrm>
            <a:off x="489953" y="2996952"/>
            <a:ext cx="7106383" cy="18002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800"/>
              </a:spcBef>
            </a:pPr>
            <a:endParaRPr lang="en-US" sz="2000" dirty="0">
              <a:solidFill>
                <a:srgbClr val="000000"/>
              </a:solidFill>
              <a:latin typeface="Calibri"/>
              <a:cs typeface="Calibri"/>
            </a:endParaRPr>
          </a:p>
        </p:txBody>
      </p:sp>
      <p:sp>
        <p:nvSpPr>
          <p:cNvPr id="16" name="Rectangle 3"/>
          <p:cNvSpPr txBox="1">
            <a:spLocks noRot="1" noChangeArrowheads="1"/>
          </p:cNvSpPr>
          <p:nvPr/>
        </p:nvSpPr>
        <p:spPr>
          <a:xfrm>
            <a:off x="755576" y="1124744"/>
            <a:ext cx="7704856" cy="5112990"/>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1400"/>
              </a:spcBef>
              <a:defRPr/>
            </a:pPr>
            <a:r>
              <a:rPr lang="en-US" dirty="0">
                <a:solidFill>
                  <a:schemeClr val="tx1"/>
                </a:solidFill>
                <a:latin typeface="Weibei SC Bold"/>
                <a:ea typeface="宋体"/>
                <a:cs typeface="Weibei SC Bold"/>
              </a:rPr>
              <a:t>􏳛􏰑􏳜􏳝􏲈􏳞􏱘􏳘􏰎</a:t>
            </a:r>
            <a:r>
              <a:rPr lang="en-US" dirty="0" smtClean="0">
                <a:solidFill>
                  <a:schemeClr val="tx1"/>
                </a:solidFill>
                <a:latin typeface="Weibei SC Bold"/>
                <a:ea typeface="宋体"/>
                <a:cs typeface="Weibei SC Bold"/>
              </a:rPr>
              <a:t>􏰕</a:t>
            </a:r>
            <a:r>
              <a:rPr lang="zh-CN" altLang="en-US" dirty="0" smtClean="0">
                <a:solidFill>
                  <a:schemeClr val="tx1"/>
                </a:solidFill>
                <a:latin typeface="Weibei SC Bold"/>
                <a:ea typeface="宋体"/>
                <a:cs typeface="Weibei SC Bold"/>
              </a:rPr>
              <a:t>本人教育及科研工作经历</a:t>
            </a:r>
            <a:endParaRPr lang="en-US" altLang="zh-CN" dirty="0" smtClean="0">
              <a:solidFill>
                <a:schemeClr val="tx1"/>
              </a:solidFill>
              <a:latin typeface="Weibei SC Bold"/>
              <a:ea typeface="宋体"/>
              <a:cs typeface="Weibei SC Bold"/>
            </a:endParaRPr>
          </a:p>
          <a:p>
            <a:pPr>
              <a:spcBef>
                <a:spcPts val="1400"/>
              </a:spcBef>
              <a:defRPr/>
            </a:pPr>
            <a:r>
              <a:rPr lang="zh-CN" altLang="en-US" dirty="0" smtClean="0">
                <a:solidFill>
                  <a:schemeClr val="tx1"/>
                </a:solidFill>
                <a:latin typeface="Weibei SC Bold"/>
                <a:ea typeface="宋体"/>
                <a:cs typeface="Weibei SC Bold"/>
              </a:rPr>
              <a:t>导言</a:t>
            </a:r>
            <a:endParaRPr lang="en-US" altLang="zh-CN" dirty="0" smtClean="0">
              <a:solidFill>
                <a:schemeClr val="tx1"/>
              </a:solidFill>
              <a:latin typeface="Weibei SC Bold"/>
              <a:ea typeface="宋体"/>
              <a:cs typeface="Weibei SC Bold"/>
            </a:endParaRPr>
          </a:p>
          <a:p>
            <a:pPr lvl="1">
              <a:spcBef>
                <a:spcPts val="1400"/>
              </a:spcBef>
              <a:defRPr/>
            </a:pP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机制与</a:t>
            </a: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粒子</a:t>
            </a:r>
            <a:endParaRPr lang="en-US" altLang="zh-CN" dirty="0" smtClean="0">
              <a:solidFill>
                <a:schemeClr val="tx1"/>
              </a:solidFill>
              <a:latin typeface="Weibei SC Bold"/>
              <a:ea typeface="宋体"/>
              <a:cs typeface="Weibei SC Bold"/>
            </a:endParaRPr>
          </a:p>
          <a:p>
            <a:pPr lvl="1">
              <a:spcBef>
                <a:spcPts val="1400"/>
              </a:spcBef>
              <a:defRPr/>
            </a:pPr>
            <a:r>
              <a:rPr lang="zh-CN" altLang="en-US" dirty="0" smtClean="0">
                <a:solidFill>
                  <a:schemeClr val="tx1"/>
                </a:solidFill>
                <a:latin typeface="Weibei SC Bold"/>
                <a:ea typeface="宋体"/>
                <a:cs typeface="Weibei SC Bold"/>
              </a:rPr>
              <a:t>大型强子对撞机</a:t>
            </a:r>
            <a:r>
              <a:rPr lang="en-US" altLang="zh-CN" dirty="0" smtClean="0">
                <a:solidFill>
                  <a:schemeClr val="tx1"/>
                </a:solidFill>
                <a:latin typeface="Weibei SC Bold"/>
                <a:ea typeface="宋体"/>
                <a:cs typeface="Weibei SC Bold"/>
              </a:rPr>
              <a:t>LHC</a:t>
            </a:r>
            <a:r>
              <a:rPr lang="zh-CN" altLang="en-US" dirty="0" smtClean="0">
                <a:solidFill>
                  <a:schemeClr val="tx1"/>
                </a:solidFill>
                <a:latin typeface="Weibei SC Bold"/>
                <a:ea typeface="宋体"/>
                <a:cs typeface="Weibei SC Bold"/>
              </a:rPr>
              <a:t>及</a:t>
            </a:r>
            <a:r>
              <a:rPr lang="en-US" altLang="zh-CN" dirty="0" smtClean="0">
                <a:solidFill>
                  <a:schemeClr val="tx1"/>
                </a:solidFill>
                <a:latin typeface="Weibei SC Bold"/>
                <a:ea typeface="宋体"/>
                <a:cs typeface="Weibei SC Bold"/>
              </a:rPr>
              <a:t>ATLAS</a:t>
            </a:r>
            <a:r>
              <a:rPr lang="zh-CN" altLang="en-US" dirty="0" smtClean="0">
                <a:solidFill>
                  <a:schemeClr val="tx1"/>
                </a:solidFill>
                <a:latin typeface="Weibei SC Bold"/>
                <a:ea typeface="宋体"/>
                <a:cs typeface="Weibei SC Bold"/>
              </a:rPr>
              <a:t>实验</a:t>
            </a:r>
            <a:endParaRPr lang="en-US" altLang="zh-CN" dirty="0" smtClean="0">
              <a:solidFill>
                <a:schemeClr val="tx1"/>
              </a:solidFill>
              <a:latin typeface="Weibei SC Bold"/>
              <a:ea typeface="宋体"/>
              <a:cs typeface="Weibei SC Bold"/>
            </a:endParaRPr>
          </a:p>
          <a:p>
            <a:pPr lvl="1">
              <a:spcBef>
                <a:spcPts val="1400"/>
              </a:spcBef>
              <a:defRPr/>
            </a:pPr>
            <a:r>
              <a:rPr lang="en-US" altLang="zh-CN" dirty="0" smtClean="0">
                <a:solidFill>
                  <a:schemeClr val="tx1"/>
                </a:solidFill>
                <a:latin typeface="Weibei SC Bold"/>
                <a:ea typeface="宋体"/>
                <a:cs typeface="Weibei SC Bold"/>
              </a:rPr>
              <a:t>LHC</a:t>
            </a:r>
            <a:r>
              <a:rPr lang="zh-CN" altLang="en-US" dirty="0" smtClean="0">
                <a:solidFill>
                  <a:schemeClr val="tx1"/>
                </a:solidFill>
                <a:latin typeface="Weibei SC Bold"/>
                <a:ea typeface="宋体"/>
                <a:cs typeface="Weibei SC Bold"/>
              </a:rPr>
              <a:t>上</a:t>
            </a: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粒子物理研究</a:t>
            </a:r>
            <a:endParaRPr lang="en-US" altLang="zh-CN" dirty="0" smtClean="0">
              <a:solidFill>
                <a:schemeClr val="tx1"/>
              </a:solidFill>
              <a:latin typeface="Weibei SC Bold"/>
              <a:ea typeface="宋体"/>
              <a:cs typeface="Weibei SC Bold"/>
            </a:endParaRPr>
          </a:p>
          <a:p>
            <a:pPr>
              <a:spcBef>
                <a:spcPts val="1400"/>
              </a:spcBef>
              <a:defRPr/>
            </a:pP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粒子同费米子的耦合的测量</a:t>
            </a:r>
            <a:endParaRPr lang="en-US" altLang="zh-CN" dirty="0" smtClean="0">
              <a:solidFill>
                <a:schemeClr val="tx1"/>
              </a:solidFill>
              <a:latin typeface="Weibei SC Bold"/>
              <a:ea typeface="宋体"/>
              <a:cs typeface="Weibei SC Bold"/>
            </a:endParaRPr>
          </a:p>
          <a:p>
            <a:pPr lvl="1">
              <a:spcBef>
                <a:spcPts val="1400"/>
              </a:spcBef>
              <a:defRPr/>
            </a:pPr>
            <a:r>
              <a:rPr lang="en-US" altLang="zh-CN" dirty="0" smtClean="0">
                <a:solidFill>
                  <a:schemeClr val="tx1"/>
                </a:solidFill>
                <a:latin typeface="Weibei SC Bold"/>
                <a:cs typeface="Weibei SC Bold"/>
              </a:rPr>
              <a:t>H-&gt;bb</a:t>
            </a:r>
            <a:r>
              <a:rPr lang="zh-CN" altLang="en-US" dirty="0" smtClean="0">
                <a:solidFill>
                  <a:schemeClr val="tx1"/>
                </a:solidFill>
                <a:latin typeface="Weibei SC Bold"/>
                <a:cs typeface="Weibei SC Bold"/>
              </a:rPr>
              <a:t>，</a:t>
            </a:r>
            <a:r>
              <a:rPr lang="en-US" altLang="zh-CN" dirty="0" smtClean="0">
                <a:solidFill>
                  <a:schemeClr val="tx1"/>
                </a:solidFill>
                <a:latin typeface="Weibei SC Bold"/>
                <a:cs typeface="Weibei SC Bold"/>
              </a:rPr>
              <a:t>H</a:t>
            </a:r>
            <a:r>
              <a:rPr lang="en-US" altLang="zh-CN" dirty="0">
                <a:solidFill>
                  <a:schemeClr val="tx1"/>
                </a:solidFill>
                <a:latin typeface="Weibei SC Bold"/>
                <a:cs typeface="Weibei SC Bold"/>
              </a:rPr>
              <a:t>-</a:t>
            </a:r>
            <a:r>
              <a:rPr lang="en-US" altLang="zh-CN" dirty="0" smtClean="0">
                <a:solidFill>
                  <a:schemeClr val="tx1"/>
                </a:solidFill>
                <a:latin typeface="Weibei SC Bold"/>
                <a:cs typeface="Weibei SC Bold"/>
              </a:rPr>
              <a:t>&gt;</a:t>
            </a:r>
            <a:r>
              <a:rPr lang="en-US" altLang="zh-CN" dirty="0" err="1" smtClean="0">
                <a:solidFill>
                  <a:schemeClr val="tx1"/>
                </a:solidFill>
                <a:latin typeface="Calibri"/>
                <a:cs typeface="Calibri"/>
              </a:rPr>
              <a:t>ττ</a:t>
            </a:r>
            <a:r>
              <a:rPr lang="en-US" altLang="zh-CN" dirty="0" smtClean="0">
                <a:solidFill>
                  <a:schemeClr val="tx1"/>
                </a:solidFill>
                <a:latin typeface="Calibri"/>
                <a:cs typeface="Calibri"/>
              </a:rPr>
              <a:t> </a:t>
            </a:r>
            <a:r>
              <a:rPr lang="zh-CN" altLang="en-US" dirty="0" smtClean="0">
                <a:solidFill>
                  <a:schemeClr val="tx1"/>
                </a:solidFill>
                <a:latin typeface="Calibri"/>
                <a:cs typeface="Calibri"/>
              </a:rPr>
              <a:t>及其他费米子道</a:t>
            </a:r>
            <a:endParaRPr lang="en-US" altLang="zh-CN" dirty="0" smtClean="0">
              <a:solidFill>
                <a:schemeClr val="tx1"/>
              </a:solidFill>
              <a:latin typeface="Calibri"/>
              <a:cs typeface="Calibri"/>
            </a:endParaRPr>
          </a:p>
          <a:p>
            <a:pPr>
              <a:spcBef>
                <a:spcPts val="1400"/>
              </a:spcBef>
              <a:defRPr/>
            </a:pPr>
            <a:r>
              <a:rPr lang="zh-CN" altLang="en-US" dirty="0">
                <a:solidFill>
                  <a:schemeClr val="tx1"/>
                </a:solidFill>
                <a:latin typeface="Weibei SC Bold"/>
                <a:cs typeface="Weibei SC Bold"/>
              </a:rPr>
              <a:t>高质量新物理粒子的寻找</a:t>
            </a:r>
            <a:endParaRPr lang="en-US" altLang="zh-CN" dirty="0">
              <a:solidFill>
                <a:schemeClr val="tx1"/>
              </a:solidFill>
              <a:latin typeface="Weibei SC Bold"/>
              <a:cs typeface="Weibei SC Bold"/>
            </a:endParaRPr>
          </a:p>
          <a:p>
            <a:pPr lvl="1">
              <a:spcBef>
                <a:spcPts val="1400"/>
              </a:spcBef>
              <a:defRPr/>
            </a:pPr>
            <a:r>
              <a:rPr lang="zh-CN" altLang="en-US" i="1" dirty="0">
                <a:solidFill>
                  <a:schemeClr val="tx1"/>
                </a:solidFill>
                <a:latin typeface="Weibei SC Bold"/>
                <a:cs typeface="Weibei SC Bold"/>
              </a:rPr>
              <a:t>玻色子对</a:t>
            </a:r>
            <a:r>
              <a:rPr lang="en-US" altLang="zh-CN" i="1" dirty="0" smtClean="0">
                <a:solidFill>
                  <a:schemeClr val="tx1"/>
                </a:solidFill>
                <a:latin typeface="Weibei SC Bold"/>
                <a:cs typeface="Weibei SC Bold"/>
              </a:rPr>
              <a:t>ZZ</a:t>
            </a:r>
            <a:r>
              <a:rPr lang="en-US" altLang="zh-CN" dirty="0" smtClean="0">
                <a:solidFill>
                  <a:schemeClr val="tx1"/>
                </a:solidFill>
                <a:latin typeface="Weibei SC Bold"/>
                <a:cs typeface="Weibei SC Bold"/>
              </a:rPr>
              <a:t> </a:t>
            </a:r>
            <a:r>
              <a:rPr lang="zh-CN" altLang="en-US" dirty="0" smtClean="0">
                <a:solidFill>
                  <a:schemeClr val="tx1"/>
                </a:solidFill>
                <a:latin typeface="Weibei SC Bold"/>
                <a:cs typeface="Weibei SC Bold"/>
              </a:rPr>
              <a:t>和</a:t>
            </a:r>
            <a:r>
              <a:rPr lang="en-US" altLang="zh-CN" dirty="0">
                <a:solidFill>
                  <a:schemeClr val="tx1"/>
                </a:solidFill>
                <a:latin typeface="Weibei SC Bold"/>
                <a:cs typeface="Weibei SC Bold"/>
              </a:rPr>
              <a:t> </a:t>
            </a:r>
            <a:r>
              <a:rPr lang="zh-CN" altLang="en-US" i="1" dirty="0" smtClean="0">
                <a:solidFill>
                  <a:schemeClr val="tx1"/>
                </a:solidFill>
                <a:latin typeface="Weibei SC Bold"/>
                <a:cs typeface="Weibei SC Bold"/>
              </a:rPr>
              <a:t>费米子对</a:t>
            </a:r>
            <a:r>
              <a:rPr lang="en-US" altLang="zh-CN" i="1" dirty="0" err="1" smtClean="0">
                <a:solidFill>
                  <a:schemeClr val="tx1"/>
                </a:solidFill>
                <a:latin typeface="Calibri"/>
                <a:cs typeface="Calibri"/>
              </a:rPr>
              <a:t>ττ</a:t>
            </a:r>
            <a:endParaRPr lang="en-US" altLang="zh-CN" i="1" dirty="0">
              <a:solidFill>
                <a:schemeClr val="tx1"/>
              </a:solidFill>
              <a:latin typeface="Weibei SC Bold"/>
              <a:cs typeface="Weibei SC Bold"/>
            </a:endParaRPr>
          </a:p>
          <a:p>
            <a:pPr>
              <a:spcBef>
                <a:spcPts val="1400"/>
              </a:spcBef>
              <a:defRPr/>
            </a:pPr>
            <a:r>
              <a:rPr lang="zh-CN" altLang="en-US" dirty="0" smtClean="0">
                <a:solidFill>
                  <a:schemeClr val="tx1"/>
                </a:solidFill>
                <a:latin typeface="Weibei SC Bold"/>
                <a:ea typeface="宋体"/>
                <a:cs typeface="Weibei SC Bold"/>
              </a:rPr>
              <a:t>展望</a:t>
            </a:r>
            <a:endParaRPr lang="en-US" altLang="zh-CN" dirty="0" smtClean="0">
              <a:solidFill>
                <a:schemeClr val="tx1"/>
              </a:solidFill>
              <a:latin typeface="Weibei SC Bold"/>
              <a:ea typeface="宋体"/>
              <a:cs typeface="Weibei SC Bold"/>
            </a:endParaRPr>
          </a:p>
          <a:p>
            <a:pPr>
              <a:defRPr/>
            </a:pPr>
            <a:endParaRPr lang="en-US" altLang="zh-CN" dirty="0">
              <a:solidFill>
                <a:schemeClr val="tx1"/>
              </a:solidFill>
              <a:latin typeface="Weibei SC Bold"/>
              <a:ea typeface="宋体"/>
              <a:cs typeface="Weibei SC Bold"/>
            </a:endParaRPr>
          </a:p>
        </p:txBody>
      </p:sp>
      <p:sp>
        <p:nvSpPr>
          <p:cNvPr id="6"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dirty="0" smtClean="0"/>
              <a:t>􏰎􏰕</a:t>
            </a:r>
            <a:r>
              <a:rPr lang="zh-CN" altLang="en-US" dirty="0" smtClean="0"/>
              <a:t>报告提纲</a:t>
            </a:r>
            <a:endParaRPr lang="en-US" dirty="0"/>
          </a:p>
        </p:txBody>
      </p:sp>
    </p:spTree>
    <p:extLst>
      <p:ext uri="{BB962C8B-B14F-4D97-AF65-F5344CB8AC3E}">
        <p14:creationId xmlns:p14="http://schemas.microsoft.com/office/powerpoint/2010/main" val="14502755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0C913308-F349-4B6D-A68A-DD1791B4A57B}" type="slidenum">
              <a:rPr lang="zh-CN" altLang="en-US" smtClean="0"/>
              <a:t>20</a:t>
            </a:fld>
            <a:endParaRPr lang="zh-CN" altLang="en-US"/>
          </a:p>
        </p:txBody>
      </p:sp>
      <p:sp>
        <p:nvSpPr>
          <p:cNvPr id="9"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sz="3600" dirty="0" smtClean="0"/>
              <a:t>􏰎􏰕</a:t>
            </a:r>
            <a:r>
              <a:rPr lang="en-US" altLang="zh-CN" sz="3600" dirty="0">
                <a:latin typeface="Calibri"/>
                <a:cs typeface="Calibri"/>
              </a:rPr>
              <a:t>ATLAS</a:t>
            </a:r>
            <a:r>
              <a:rPr lang="zh-CN" altLang="en-US" sz="3600" dirty="0">
                <a:latin typeface="Calibri"/>
                <a:cs typeface="Calibri"/>
              </a:rPr>
              <a:t>一期</a:t>
            </a:r>
            <a:r>
              <a:rPr lang="en-US" altLang="zh-CN" sz="3600" dirty="0">
                <a:latin typeface="Calibri"/>
                <a:cs typeface="Calibri"/>
              </a:rPr>
              <a:t> </a:t>
            </a:r>
            <a:r>
              <a:rPr lang="en-US" sz="3600" dirty="0">
                <a:latin typeface="Calibri"/>
                <a:cs typeface="Calibri"/>
              </a:rPr>
              <a:t>VBF (</a:t>
            </a:r>
            <a:r>
              <a:rPr lang="en-US" sz="3600" dirty="0" smtClean="0">
                <a:latin typeface="Calibri"/>
                <a:cs typeface="Calibri"/>
              </a:rPr>
              <a:t>H-&gt;bb</a:t>
            </a:r>
            <a:r>
              <a:rPr lang="en-US" sz="3600" dirty="0">
                <a:latin typeface="Calibri"/>
                <a:cs typeface="Calibri"/>
              </a:rPr>
              <a:t>) </a:t>
            </a:r>
            <a:r>
              <a:rPr lang="zh-CN" altLang="en-US" sz="3600" dirty="0" smtClean="0">
                <a:latin typeface="Calibri"/>
                <a:cs typeface="Calibri"/>
              </a:rPr>
              <a:t>结果</a:t>
            </a:r>
            <a:endParaRPr lang="en-US" sz="3600" dirty="0"/>
          </a:p>
        </p:txBody>
      </p:sp>
      <p:pic>
        <p:nvPicPr>
          <p:cNvPr id="7" name="Picture 6" descr="fig_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340768"/>
            <a:ext cx="2576301" cy="2232248"/>
          </a:xfrm>
          <a:prstGeom prst="rect">
            <a:avLst/>
          </a:prstGeom>
        </p:spPr>
      </p:pic>
      <p:pic>
        <p:nvPicPr>
          <p:cNvPr id="8" name="Picture 7" descr="fig_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992" y="1310402"/>
            <a:ext cx="3744416" cy="2694315"/>
          </a:xfrm>
          <a:prstGeom prst="rect">
            <a:avLst/>
          </a:prstGeom>
        </p:spPr>
      </p:pic>
      <p:pic>
        <p:nvPicPr>
          <p:cNvPr id="10" name="Picture 9"/>
          <p:cNvPicPr>
            <a:picLocks noChangeAspect="1"/>
          </p:cNvPicPr>
          <p:nvPr/>
        </p:nvPicPr>
        <p:blipFill>
          <a:blip r:embed="rId5"/>
          <a:stretch>
            <a:fillRect/>
          </a:stretch>
        </p:blipFill>
        <p:spPr>
          <a:xfrm>
            <a:off x="3600400" y="4293096"/>
            <a:ext cx="4860032" cy="358980"/>
          </a:xfrm>
          <a:prstGeom prst="rect">
            <a:avLst/>
          </a:prstGeom>
        </p:spPr>
      </p:pic>
      <p:sp>
        <p:nvSpPr>
          <p:cNvPr id="12" name="Rectangle 11"/>
          <p:cNvSpPr/>
          <p:nvPr/>
        </p:nvSpPr>
        <p:spPr>
          <a:xfrm>
            <a:off x="4644008" y="5301208"/>
            <a:ext cx="1944216" cy="820738"/>
          </a:xfrm>
          <a:prstGeom prst="rect">
            <a:avLst/>
          </a:prstGeom>
        </p:spPr>
        <p:txBody>
          <a:bodyPr wrap="square">
            <a:spAutoFit/>
          </a:bodyPr>
          <a:lstStyle/>
          <a:p>
            <a:pPr marL="285750" indent="-285750">
              <a:lnSpc>
                <a:spcPct val="120000"/>
              </a:lnSpc>
              <a:buFont typeface="Arial"/>
              <a:buChar char="•"/>
            </a:pPr>
            <a:r>
              <a:rPr lang="zh-CN" altLang="en-US" sz="2000" dirty="0" smtClean="0"/>
              <a:t>观测</a:t>
            </a:r>
            <a:r>
              <a:rPr lang="zh-CN" altLang="en-US" sz="2000" dirty="0" smtClean="0"/>
              <a:t>：</a:t>
            </a:r>
            <a:r>
              <a:rPr lang="en-US" sz="2000" dirty="0" smtClean="0"/>
              <a:t>&lt; </a:t>
            </a:r>
            <a:r>
              <a:rPr lang="en-US" altLang="zh-CN" sz="2000" dirty="0" smtClean="0"/>
              <a:t>4</a:t>
            </a:r>
            <a:r>
              <a:rPr lang="en-US" sz="2000" dirty="0" smtClean="0"/>
              <a:t>.</a:t>
            </a:r>
            <a:r>
              <a:rPr lang="en-US" altLang="zh-CN" sz="2000" dirty="0" smtClean="0"/>
              <a:t>4</a:t>
            </a:r>
            <a:r>
              <a:rPr lang="en-US" sz="2000" dirty="0" smtClean="0"/>
              <a:t> </a:t>
            </a:r>
            <a:endParaRPr lang="en-US" altLang="zh-CN" sz="2000" dirty="0" smtClean="0"/>
          </a:p>
          <a:p>
            <a:pPr marL="285750" indent="-285750">
              <a:lnSpc>
                <a:spcPct val="120000"/>
              </a:lnSpc>
              <a:buFont typeface="Arial"/>
              <a:buChar char="•"/>
            </a:pPr>
            <a:r>
              <a:rPr lang="zh-CN" altLang="en-US" sz="2000" dirty="0" smtClean="0"/>
              <a:t>预期：</a:t>
            </a:r>
            <a:r>
              <a:rPr lang="en-US" sz="2000" dirty="0" smtClean="0"/>
              <a:t>&lt; </a:t>
            </a:r>
            <a:r>
              <a:rPr lang="en-US" altLang="zh-CN" sz="2000" dirty="0" smtClean="0"/>
              <a:t>5</a:t>
            </a:r>
            <a:r>
              <a:rPr lang="en-US" sz="2000" dirty="0" smtClean="0"/>
              <a:t>.</a:t>
            </a:r>
            <a:r>
              <a:rPr lang="en-US" altLang="zh-CN" sz="2000" dirty="0" smtClean="0"/>
              <a:t>4</a:t>
            </a:r>
            <a:endParaRPr lang="en-US" sz="2000" dirty="0"/>
          </a:p>
        </p:txBody>
      </p:sp>
      <p:sp>
        <p:nvSpPr>
          <p:cNvPr id="11" name="Rectangle 10"/>
          <p:cNvSpPr/>
          <p:nvPr/>
        </p:nvSpPr>
        <p:spPr>
          <a:xfrm>
            <a:off x="6216028" y="1052736"/>
            <a:ext cx="1956372" cy="369332"/>
          </a:xfrm>
          <a:prstGeom prst="rect">
            <a:avLst/>
          </a:prstGeom>
          <a:solidFill>
            <a:srgbClr val="FFFF00"/>
          </a:solidFill>
        </p:spPr>
        <p:txBody>
          <a:bodyPr wrap="none">
            <a:spAutoFit/>
          </a:bodyPr>
          <a:lstStyle/>
          <a:p>
            <a:r>
              <a:rPr lang="en-US" b="1" dirty="0" err="1" smtClean="0"/>
              <a:t>arXiv</a:t>
            </a:r>
            <a:r>
              <a:rPr lang="en-US" b="1" dirty="0" smtClean="0"/>
              <a:t>:  1606.02181</a:t>
            </a:r>
            <a:endParaRPr lang="en-US" b="1" dirty="0"/>
          </a:p>
        </p:txBody>
      </p:sp>
      <p:sp>
        <p:nvSpPr>
          <p:cNvPr id="2" name="Rectangle 1"/>
          <p:cNvSpPr/>
          <p:nvPr/>
        </p:nvSpPr>
        <p:spPr>
          <a:xfrm>
            <a:off x="1046734" y="5229200"/>
            <a:ext cx="3582682" cy="523220"/>
          </a:xfrm>
          <a:prstGeom prst="rect">
            <a:avLst/>
          </a:prstGeom>
        </p:spPr>
        <p:txBody>
          <a:bodyPr wrap="none">
            <a:spAutoFit/>
          </a:bodyPr>
          <a:lstStyle/>
          <a:p>
            <a:pPr>
              <a:lnSpc>
                <a:spcPct val="120000"/>
              </a:lnSpc>
            </a:pPr>
            <a:r>
              <a:rPr lang="zh-CN" altLang="en-US" sz="2400" dirty="0"/>
              <a:t>实验上限</a:t>
            </a:r>
            <a:r>
              <a:rPr lang="en-US" altLang="zh-CN" sz="2400" dirty="0"/>
              <a:t> </a:t>
            </a:r>
            <a:r>
              <a:rPr lang="en-US" sz="2400" dirty="0" err="1"/>
              <a:t>σ</a:t>
            </a:r>
            <a:r>
              <a:rPr lang="en-US" sz="2400" dirty="0"/>
              <a:t>*BR/(</a:t>
            </a:r>
            <a:r>
              <a:rPr lang="en-US" sz="2400" dirty="0" err="1"/>
              <a:t>σ</a:t>
            </a:r>
            <a:r>
              <a:rPr lang="en-US" sz="2400" dirty="0"/>
              <a:t>*BR)SM</a:t>
            </a:r>
          </a:p>
        </p:txBody>
      </p:sp>
    </p:spTree>
    <p:extLst>
      <p:ext uri="{BB962C8B-B14F-4D97-AF65-F5344CB8AC3E}">
        <p14:creationId xmlns:p14="http://schemas.microsoft.com/office/powerpoint/2010/main" val="538722647"/>
      </p:ext>
    </p:extLst>
  </p:cSld>
  <p:clrMapOvr>
    <a:masterClrMapping/>
  </p:clrMapOvr>
  <mc:AlternateContent xmlns:mc="http://schemas.openxmlformats.org/markup-compatibility/2006" xmlns:p14="http://schemas.microsoft.com/office/powerpoint/2010/main">
    <mc:Choice Requires="p14">
      <p:transition spd="slow" p14:dur="2000" advTm="76724"/>
    </mc:Choice>
    <mc:Fallback xmlns="">
      <p:transition spd="slow" advTm="76724"/>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0C913308-F349-4B6D-A68A-DD1791B4A57B}" type="slidenum">
              <a:rPr lang="zh-CN" altLang="en-US" smtClean="0"/>
              <a:t>21</a:t>
            </a:fld>
            <a:endParaRPr lang="zh-CN" altLang="en-US"/>
          </a:p>
        </p:txBody>
      </p:sp>
      <p:grpSp>
        <p:nvGrpSpPr>
          <p:cNvPr id="22" name="Group 21"/>
          <p:cNvGrpSpPr/>
          <p:nvPr/>
        </p:nvGrpSpPr>
        <p:grpSpPr>
          <a:xfrm>
            <a:off x="708478" y="1196752"/>
            <a:ext cx="2639386" cy="1356331"/>
            <a:chOff x="827584" y="5313029"/>
            <a:chExt cx="2395662" cy="1212315"/>
          </a:xfrm>
        </p:grpSpPr>
        <p:pic>
          <p:nvPicPr>
            <p:cNvPr id="4" name="Picture 3" descr="fig_07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5313029"/>
              <a:ext cx="2090367" cy="1212315"/>
            </a:xfrm>
            <a:prstGeom prst="rect">
              <a:avLst/>
            </a:prstGeom>
          </p:spPr>
        </p:pic>
        <p:pic>
          <p:nvPicPr>
            <p:cNvPr id="16" name="Picture 15"/>
            <p:cNvPicPr>
              <a:picLocks noChangeAspect="1"/>
            </p:cNvPicPr>
            <p:nvPr/>
          </p:nvPicPr>
          <p:blipFill>
            <a:blip r:embed="rId4"/>
            <a:stretch>
              <a:fillRect/>
            </a:stretch>
          </p:blipFill>
          <p:spPr>
            <a:xfrm>
              <a:off x="2588400" y="5641200"/>
              <a:ext cx="634846" cy="576064"/>
            </a:xfrm>
            <a:prstGeom prst="rect">
              <a:avLst/>
            </a:prstGeom>
          </p:spPr>
        </p:pic>
      </p:grpSp>
      <p:grpSp>
        <p:nvGrpSpPr>
          <p:cNvPr id="23" name="Group 22"/>
          <p:cNvGrpSpPr/>
          <p:nvPr/>
        </p:nvGrpSpPr>
        <p:grpSpPr>
          <a:xfrm>
            <a:off x="5868144" y="1196752"/>
            <a:ext cx="2244496" cy="1415341"/>
            <a:chOff x="3538414" y="5182011"/>
            <a:chExt cx="2244496" cy="1415341"/>
          </a:xfrm>
        </p:grpSpPr>
        <p:pic>
          <p:nvPicPr>
            <p:cNvPr id="7" name="Picture 6" descr="fig_07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8414" y="5182011"/>
              <a:ext cx="1969690" cy="1415341"/>
            </a:xfrm>
            <a:prstGeom prst="rect">
              <a:avLst/>
            </a:prstGeom>
          </p:spPr>
        </p:pic>
        <p:pic>
          <p:nvPicPr>
            <p:cNvPr id="20" name="Picture 19"/>
            <p:cNvPicPr>
              <a:picLocks noChangeAspect="1"/>
            </p:cNvPicPr>
            <p:nvPr/>
          </p:nvPicPr>
          <p:blipFill>
            <a:blip r:embed="rId4"/>
            <a:stretch>
              <a:fillRect/>
            </a:stretch>
          </p:blipFill>
          <p:spPr>
            <a:xfrm>
              <a:off x="5148064" y="5590800"/>
              <a:ext cx="634846" cy="576064"/>
            </a:xfrm>
            <a:prstGeom prst="rect">
              <a:avLst/>
            </a:prstGeom>
          </p:spPr>
        </p:pic>
      </p:grpSp>
      <p:sp>
        <p:nvSpPr>
          <p:cNvPr id="24" name="Rectangle 3"/>
          <p:cNvSpPr txBox="1">
            <a:spLocks noRot="1" noChangeArrowheads="1"/>
          </p:cNvSpPr>
          <p:nvPr/>
        </p:nvSpPr>
        <p:spPr>
          <a:xfrm>
            <a:off x="1763688" y="2253072"/>
            <a:ext cx="4032448" cy="383840"/>
          </a:xfrm>
          <a:prstGeom prst="rect">
            <a:avLst/>
          </a:prstGeom>
          <a:solidFill>
            <a:srgbClr val="CCFFCC"/>
          </a:solidFill>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600"/>
              </a:spcBef>
              <a:buFont typeface="Wingdings" charset="2"/>
              <a:buChar char="v"/>
              <a:defRPr/>
            </a:pPr>
            <a:r>
              <a:rPr lang="en-US" altLang="zh-CN" sz="1800" dirty="0" err="1" smtClean="0">
                <a:solidFill>
                  <a:schemeClr val="tx1"/>
                </a:solidFill>
                <a:latin typeface="Weibei SC Bold"/>
                <a:cs typeface="Weibei SC Bold"/>
              </a:rPr>
              <a:t>ggH</a:t>
            </a:r>
            <a:r>
              <a:rPr lang="zh-CN" altLang="en-US" sz="1800" dirty="0" smtClean="0">
                <a:solidFill>
                  <a:schemeClr val="tx1"/>
                </a:solidFill>
                <a:latin typeface="Weibei SC Bold"/>
                <a:cs typeface="Weibei SC Bold"/>
              </a:rPr>
              <a:t>和</a:t>
            </a:r>
            <a:r>
              <a:rPr lang="en-US" altLang="zh-CN" sz="1800" dirty="0" smtClean="0">
                <a:solidFill>
                  <a:schemeClr val="tx1"/>
                </a:solidFill>
                <a:latin typeface="Weibei SC Bold"/>
                <a:cs typeface="Weibei SC Bold"/>
              </a:rPr>
              <a:t>VBF</a:t>
            </a:r>
            <a:r>
              <a:rPr lang="zh-CN" altLang="en-US" sz="1800" dirty="0" smtClean="0">
                <a:solidFill>
                  <a:schemeClr val="tx1"/>
                </a:solidFill>
                <a:latin typeface="Weibei SC Bold"/>
                <a:cs typeface="Weibei SC Bold"/>
              </a:rPr>
              <a:t>是</a:t>
            </a:r>
            <a:r>
              <a:rPr lang="en-US" altLang="zh-CN" sz="1800" dirty="0" smtClean="0">
                <a:solidFill>
                  <a:schemeClr val="tx1"/>
                </a:solidFill>
                <a:latin typeface="Weibei SC Bold"/>
                <a:cs typeface="Weibei SC Bold"/>
              </a:rPr>
              <a:t>H</a:t>
            </a:r>
            <a:r>
              <a:rPr lang="en-US" altLang="zh-CN" sz="1800" dirty="0">
                <a:solidFill>
                  <a:schemeClr val="tx1"/>
                </a:solidFill>
                <a:latin typeface="Weibei SC Bold"/>
                <a:cs typeface="Weibei SC Bold"/>
              </a:rPr>
              <a:t>-&gt;</a:t>
            </a:r>
            <a:r>
              <a:rPr lang="en-US" altLang="zh-CN" sz="1800" dirty="0" err="1" smtClean="0">
                <a:solidFill>
                  <a:schemeClr val="tx1"/>
                </a:solidFill>
                <a:cs typeface="Calibri"/>
              </a:rPr>
              <a:t>ττ</a:t>
            </a:r>
            <a:r>
              <a:rPr lang="zh-CN" altLang="en-US" sz="1800" dirty="0" smtClean="0">
                <a:solidFill>
                  <a:schemeClr val="tx1"/>
                </a:solidFill>
                <a:cs typeface="Calibri"/>
              </a:rPr>
              <a:t>最敏感的分析道</a:t>
            </a:r>
            <a:endParaRPr lang="en-US" altLang="zh-CN" sz="1800" dirty="0">
              <a:solidFill>
                <a:schemeClr val="tx1"/>
              </a:solidFill>
              <a:latin typeface="Weibei SC Bold"/>
              <a:cs typeface="Weibei SC Bold"/>
            </a:endParaRPr>
          </a:p>
        </p:txBody>
      </p:sp>
      <p:sp>
        <p:nvSpPr>
          <p:cNvPr id="3" name="Rectangle 2"/>
          <p:cNvSpPr/>
          <p:nvPr/>
        </p:nvSpPr>
        <p:spPr>
          <a:xfrm>
            <a:off x="587804" y="2780928"/>
            <a:ext cx="7944636" cy="400110"/>
          </a:xfrm>
          <a:prstGeom prst="rect">
            <a:avLst/>
          </a:prstGeom>
        </p:spPr>
        <p:txBody>
          <a:bodyPr wrap="square">
            <a:spAutoFit/>
          </a:bodyPr>
          <a:lstStyle/>
          <a:p>
            <a:r>
              <a:rPr lang="zh-CN" altLang="en-US" sz="2000" dirty="0" smtClean="0"/>
              <a:t>产生截面和分之比较高，但是</a:t>
            </a:r>
            <a:r>
              <a:rPr lang="en-US" sz="2000" dirty="0" smtClean="0"/>
              <a:t> </a:t>
            </a:r>
            <a:r>
              <a:rPr lang="en-US" sz="2000" dirty="0" err="1" smtClean="0"/>
              <a:t>τ</a:t>
            </a:r>
            <a:r>
              <a:rPr lang="en-US" sz="2000" dirty="0"/>
              <a:t> </a:t>
            </a:r>
            <a:r>
              <a:rPr lang="zh-CN" altLang="en-US" sz="2000" dirty="0" smtClean="0"/>
              <a:t>衰变末态中含有无法探测到的中微子</a:t>
            </a:r>
            <a:endParaRPr lang="en-US" altLang="zh-CN" sz="2000" dirty="0" smtClean="0"/>
          </a:p>
        </p:txBody>
      </p:sp>
      <p:sp>
        <p:nvSpPr>
          <p:cNvPr id="18" name="Content Placeholder 15"/>
          <p:cNvSpPr txBox="1">
            <a:spLocks/>
          </p:cNvSpPr>
          <p:nvPr/>
        </p:nvSpPr>
        <p:spPr>
          <a:xfrm>
            <a:off x="4080842" y="5954918"/>
            <a:ext cx="4739630" cy="930466"/>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800"/>
              </a:spcBef>
            </a:pPr>
            <a:endParaRPr lang="en-US" sz="2000" b="1" dirty="0" smtClean="0">
              <a:solidFill>
                <a:srgbClr val="008000"/>
              </a:solidFill>
              <a:latin typeface="Calibri"/>
              <a:cs typeface="Calibri"/>
            </a:endParaRPr>
          </a:p>
        </p:txBody>
      </p:sp>
      <p:sp>
        <p:nvSpPr>
          <p:cNvPr id="25" name="Content Placeholder 15"/>
          <p:cNvSpPr txBox="1">
            <a:spLocks/>
          </p:cNvSpPr>
          <p:nvPr/>
        </p:nvSpPr>
        <p:spPr>
          <a:xfrm>
            <a:off x="539552" y="3356992"/>
            <a:ext cx="7848872" cy="864096"/>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800"/>
              </a:spcBef>
            </a:pPr>
            <a:r>
              <a:rPr lang="el-GR" sz="2000" dirty="0" smtClean="0">
                <a:solidFill>
                  <a:srgbClr val="000000"/>
                </a:solidFill>
                <a:cs typeface="Calibri"/>
              </a:rPr>
              <a:t>τ</a:t>
            </a:r>
            <a:r>
              <a:rPr lang="zh-CN" altLang="en-US" sz="2000" dirty="0" smtClean="0">
                <a:solidFill>
                  <a:srgbClr val="000000"/>
                </a:solidFill>
                <a:cs typeface="Calibri"/>
              </a:rPr>
              <a:t>轻子衰变末态：</a:t>
            </a:r>
            <a:r>
              <a:rPr lang="el-GR" sz="2000" dirty="0" smtClean="0">
                <a:solidFill>
                  <a:srgbClr val="000000"/>
                </a:solidFill>
                <a:cs typeface="Calibri"/>
              </a:rPr>
              <a:t>τ</a:t>
            </a:r>
            <a:r>
              <a:rPr lang="en-US" altLang="zh-CN" sz="2000" baseline="-25000" dirty="0" err="1" smtClean="0">
                <a:solidFill>
                  <a:srgbClr val="000000"/>
                </a:solidFill>
                <a:cs typeface="Calibri"/>
              </a:rPr>
              <a:t>lep</a:t>
            </a:r>
            <a:r>
              <a:rPr lang="en-US" sz="2000" dirty="0" smtClean="0">
                <a:solidFill>
                  <a:srgbClr val="000000"/>
                </a:solidFill>
                <a:cs typeface="Calibri"/>
              </a:rPr>
              <a:t>-&gt; </a:t>
            </a:r>
            <a:r>
              <a:rPr lang="en-US" sz="2000" dirty="0" err="1" smtClean="0">
                <a:solidFill>
                  <a:srgbClr val="000000"/>
                </a:solidFill>
                <a:cs typeface="Calibri"/>
              </a:rPr>
              <a:t>l+νν</a:t>
            </a:r>
            <a:r>
              <a:rPr lang="en-US" sz="2000" dirty="0" smtClean="0">
                <a:solidFill>
                  <a:srgbClr val="000000"/>
                </a:solidFill>
                <a:cs typeface="Calibri"/>
              </a:rPr>
              <a:t> </a:t>
            </a:r>
            <a:r>
              <a:rPr lang="zh-CN" altLang="en-US" sz="2000" dirty="0" smtClean="0">
                <a:solidFill>
                  <a:srgbClr val="000000"/>
                </a:solidFill>
                <a:cs typeface="Calibri"/>
              </a:rPr>
              <a:t>和</a:t>
            </a:r>
            <a:r>
              <a:rPr lang="el-GR" sz="2000" dirty="0" smtClean="0">
                <a:solidFill>
                  <a:srgbClr val="000000"/>
                </a:solidFill>
                <a:cs typeface="Calibri"/>
              </a:rPr>
              <a:t>τ</a:t>
            </a:r>
            <a:r>
              <a:rPr lang="en-US" altLang="zh-CN" sz="2000" baseline="-25000" dirty="0" smtClean="0">
                <a:solidFill>
                  <a:srgbClr val="000000"/>
                </a:solidFill>
                <a:cs typeface="Calibri"/>
              </a:rPr>
              <a:t>had</a:t>
            </a:r>
            <a:r>
              <a:rPr lang="en-US" sz="2000" dirty="0" smtClean="0">
                <a:solidFill>
                  <a:srgbClr val="000000"/>
                </a:solidFill>
                <a:cs typeface="Calibri"/>
              </a:rPr>
              <a:t> </a:t>
            </a:r>
            <a:r>
              <a:rPr lang="en-US" sz="2000" dirty="0">
                <a:solidFill>
                  <a:srgbClr val="000000"/>
                </a:solidFill>
                <a:cs typeface="Calibri"/>
              </a:rPr>
              <a:t>-&gt; </a:t>
            </a:r>
            <a:r>
              <a:rPr lang="en-US" sz="2000" dirty="0" smtClean="0">
                <a:solidFill>
                  <a:srgbClr val="000000"/>
                </a:solidFill>
                <a:cs typeface="Calibri"/>
              </a:rPr>
              <a:t>π</a:t>
            </a:r>
            <a:r>
              <a:rPr lang="en-US" altLang="zh-CN" sz="2000" dirty="0" err="1" smtClean="0">
                <a:solidFill>
                  <a:srgbClr val="000000"/>
                </a:solidFill>
                <a:cs typeface="Calibri"/>
              </a:rPr>
              <a:t>s+</a:t>
            </a:r>
            <a:r>
              <a:rPr lang="en-US" sz="2000" dirty="0" err="1" smtClean="0">
                <a:solidFill>
                  <a:srgbClr val="000000"/>
                </a:solidFill>
                <a:cs typeface="Calibri"/>
              </a:rPr>
              <a:t>v</a:t>
            </a:r>
            <a:r>
              <a:rPr lang="zh-CN" altLang="en-US" sz="2000" dirty="0" smtClean="0">
                <a:solidFill>
                  <a:srgbClr val="000000"/>
                </a:solidFill>
                <a:cs typeface="Calibri"/>
              </a:rPr>
              <a:t>。</a:t>
            </a:r>
            <a:r>
              <a:rPr lang="el-GR" sz="2000" dirty="0">
                <a:solidFill>
                  <a:srgbClr val="000000"/>
                </a:solidFill>
                <a:cs typeface="Calibri"/>
              </a:rPr>
              <a:t>τ</a:t>
            </a:r>
            <a:r>
              <a:rPr lang="en-US" altLang="zh-CN" sz="2000" baseline="-25000" dirty="0" err="1">
                <a:solidFill>
                  <a:srgbClr val="000000"/>
                </a:solidFill>
                <a:cs typeface="Calibri"/>
              </a:rPr>
              <a:t>lep</a:t>
            </a:r>
            <a:r>
              <a:rPr lang="zh-CN" altLang="en-US" sz="2000" dirty="0">
                <a:solidFill>
                  <a:srgbClr val="000000"/>
                </a:solidFill>
                <a:cs typeface="Calibri"/>
              </a:rPr>
              <a:t>同</a:t>
            </a:r>
            <a:r>
              <a:rPr lang="en-US" altLang="zh-CN" sz="2000" dirty="0">
                <a:solidFill>
                  <a:srgbClr val="000000"/>
                </a:solidFill>
                <a:cs typeface="Calibri"/>
              </a:rPr>
              <a:t>e</a:t>
            </a:r>
            <a:r>
              <a:rPr lang="zh-CN" altLang="en-US" sz="2000" dirty="0">
                <a:solidFill>
                  <a:srgbClr val="000000"/>
                </a:solidFill>
                <a:cs typeface="Calibri"/>
              </a:rPr>
              <a:t>或者</a:t>
            </a:r>
            <a:r>
              <a:rPr lang="en-US" sz="2000" dirty="0">
                <a:solidFill>
                  <a:srgbClr val="000000"/>
                </a:solidFill>
              </a:rPr>
              <a:t>μ</a:t>
            </a:r>
            <a:r>
              <a:rPr lang="zh-CN" altLang="en-US" sz="2000" dirty="0" smtClean="0">
                <a:solidFill>
                  <a:srgbClr val="000000"/>
                </a:solidFill>
                <a:cs typeface="Calibri"/>
              </a:rPr>
              <a:t>无法区别</a:t>
            </a:r>
            <a:endParaRPr lang="en-US" sz="2000" dirty="0">
              <a:solidFill>
                <a:srgbClr val="000000"/>
              </a:solidFill>
              <a:cs typeface="Calibri"/>
            </a:endParaRPr>
          </a:p>
          <a:p>
            <a:pPr>
              <a:spcBef>
                <a:spcPts val="800"/>
              </a:spcBef>
            </a:pPr>
            <a:r>
              <a:rPr lang="zh-CN" altLang="en-US" sz="2000" dirty="0" smtClean="0">
                <a:solidFill>
                  <a:srgbClr val="000000"/>
                </a:solidFill>
                <a:cs typeface="Calibri"/>
              </a:rPr>
              <a:t>如何鉴别</a:t>
            </a:r>
            <a:r>
              <a:rPr lang="el-GR" sz="2000" dirty="0" smtClean="0">
                <a:solidFill>
                  <a:srgbClr val="000000"/>
                </a:solidFill>
                <a:cs typeface="Calibri"/>
              </a:rPr>
              <a:t>τ</a:t>
            </a:r>
            <a:r>
              <a:rPr lang="en-US" altLang="zh-CN" sz="2000" baseline="-25000" dirty="0" smtClean="0">
                <a:solidFill>
                  <a:srgbClr val="000000"/>
                </a:solidFill>
                <a:cs typeface="Calibri"/>
              </a:rPr>
              <a:t>had</a:t>
            </a:r>
            <a:r>
              <a:rPr lang="en-US" altLang="zh-CN" sz="2000" dirty="0" smtClean="0">
                <a:solidFill>
                  <a:srgbClr val="000000"/>
                </a:solidFill>
                <a:cs typeface="Calibri"/>
              </a:rPr>
              <a:t> </a:t>
            </a:r>
            <a:r>
              <a:rPr lang="zh-CN" altLang="en-US" sz="2000" dirty="0" smtClean="0">
                <a:solidFill>
                  <a:srgbClr val="000000"/>
                </a:solidFill>
                <a:cs typeface="Calibri"/>
              </a:rPr>
              <a:t>至关重要</a:t>
            </a:r>
            <a:endParaRPr lang="en-US" altLang="zh-CN" sz="2000" dirty="0" smtClean="0">
              <a:solidFill>
                <a:srgbClr val="000000"/>
              </a:solidFill>
              <a:cs typeface="Calibri"/>
            </a:endParaRPr>
          </a:p>
        </p:txBody>
      </p:sp>
      <p:pic>
        <p:nvPicPr>
          <p:cNvPr id="28"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1575" y="4509120"/>
            <a:ext cx="1774641" cy="17281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 name="Content Placeholder 1"/>
          <p:cNvSpPr txBox="1">
            <a:spLocks/>
          </p:cNvSpPr>
          <p:nvPr/>
        </p:nvSpPr>
        <p:spPr>
          <a:xfrm>
            <a:off x="611560" y="4437112"/>
            <a:ext cx="4176464" cy="1224136"/>
          </a:xfrm>
          <a:prstGeom prst="rect">
            <a:avLst/>
          </a:prstGeom>
        </p:spPr>
        <p:txBody>
          <a:bodyPr vert="horz" lIns="91440" tIns="4680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spcBef>
                <a:spcPts val="800"/>
              </a:spcBef>
              <a:buNone/>
            </a:pPr>
            <a:r>
              <a:rPr lang="el-GR" sz="2000" dirty="0" smtClean="0">
                <a:solidFill>
                  <a:srgbClr val="000000"/>
                </a:solidFill>
                <a:cs typeface="Calibri"/>
              </a:rPr>
              <a:t>τ</a:t>
            </a:r>
            <a:r>
              <a:rPr lang="en-US" altLang="zh-CN" sz="2000" baseline="-25000" dirty="0" smtClean="0">
                <a:solidFill>
                  <a:srgbClr val="000000"/>
                </a:solidFill>
                <a:cs typeface="Calibri"/>
              </a:rPr>
              <a:t>had </a:t>
            </a:r>
            <a:r>
              <a:rPr lang="zh-CN" altLang="en-US" sz="2000" dirty="0" smtClean="0">
                <a:solidFill>
                  <a:srgbClr val="000090"/>
                </a:solidFill>
                <a:latin typeface="Comic Sans MS"/>
                <a:cs typeface="Comic Sans MS"/>
              </a:rPr>
              <a:t>特征</a:t>
            </a:r>
            <a:endParaRPr lang="en-US" altLang="zh-CN" sz="2000" dirty="0" smtClean="0">
              <a:solidFill>
                <a:srgbClr val="000090"/>
              </a:solidFill>
              <a:latin typeface="Comic Sans MS"/>
              <a:cs typeface="Comic Sans MS"/>
            </a:endParaRPr>
          </a:p>
          <a:p>
            <a:pPr>
              <a:spcBef>
                <a:spcPts val="800"/>
              </a:spcBef>
            </a:pPr>
            <a:r>
              <a:rPr lang="zh-CN" altLang="en-US" sz="1800" dirty="0" smtClean="0">
                <a:solidFill>
                  <a:srgbClr val="000090"/>
                </a:solidFill>
                <a:latin typeface="Calibri"/>
                <a:cs typeface="Calibri"/>
              </a:rPr>
              <a:t>径迹室</a:t>
            </a:r>
            <a:r>
              <a:rPr lang="en-US" altLang="zh-CN" sz="1800" dirty="0" smtClean="0">
                <a:solidFill>
                  <a:srgbClr val="000090"/>
                </a:solidFill>
                <a:latin typeface="Calibri"/>
                <a:cs typeface="Calibri"/>
              </a:rPr>
              <a:t>: </a:t>
            </a:r>
            <a:r>
              <a:rPr lang="zh-CN" altLang="zh-CN" sz="1800" dirty="0" smtClean="0">
                <a:solidFill>
                  <a:srgbClr val="000090"/>
                </a:solidFill>
                <a:latin typeface="Calibri"/>
                <a:cs typeface="Calibri"/>
              </a:rPr>
              <a:t>1</a:t>
            </a:r>
            <a:r>
              <a:rPr lang="zh-CN" altLang="en-US" sz="1800" dirty="0" smtClean="0">
                <a:solidFill>
                  <a:srgbClr val="000090"/>
                </a:solidFill>
                <a:latin typeface="Calibri"/>
                <a:cs typeface="Calibri"/>
              </a:rPr>
              <a:t>或</a:t>
            </a:r>
            <a:r>
              <a:rPr lang="en-US" altLang="zh-CN" sz="1800" dirty="0" smtClean="0">
                <a:solidFill>
                  <a:srgbClr val="000090"/>
                </a:solidFill>
                <a:latin typeface="Calibri"/>
                <a:cs typeface="Calibri"/>
              </a:rPr>
              <a:t>3</a:t>
            </a:r>
            <a:r>
              <a:rPr lang="zh-CN" altLang="en-US" sz="1800" dirty="0" smtClean="0">
                <a:solidFill>
                  <a:srgbClr val="000090"/>
                </a:solidFill>
                <a:latin typeface="Calibri"/>
                <a:cs typeface="Calibri"/>
              </a:rPr>
              <a:t>根带电径迹和次级顶点</a:t>
            </a:r>
            <a:endParaRPr lang="en-US" altLang="zh-CN" sz="1800" dirty="0" smtClean="0">
              <a:solidFill>
                <a:srgbClr val="000090"/>
              </a:solidFill>
              <a:latin typeface="Calibri"/>
              <a:cs typeface="Calibri"/>
            </a:endParaRPr>
          </a:p>
          <a:p>
            <a:pPr>
              <a:spcBef>
                <a:spcPts val="800"/>
              </a:spcBef>
            </a:pPr>
            <a:r>
              <a:rPr lang="zh-CN" altLang="en-US" sz="1800" dirty="0">
                <a:solidFill>
                  <a:srgbClr val="000090"/>
                </a:solidFill>
                <a:cs typeface="Calibri"/>
              </a:rPr>
              <a:t>量能器</a:t>
            </a:r>
            <a:r>
              <a:rPr lang="en-US" altLang="zh-CN" sz="1800" dirty="0">
                <a:solidFill>
                  <a:srgbClr val="000090"/>
                </a:solidFill>
                <a:cs typeface="Calibri"/>
              </a:rPr>
              <a:t>: </a:t>
            </a:r>
            <a:r>
              <a:rPr lang="zh-CN" altLang="en-US" sz="1800" dirty="0">
                <a:solidFill>
                  <a:srgbClr val="000090"/>
                </a:solidFill>
                <a:cs typeface="Calibri"/>
              </a:rPr>
              <a:t>窄强子簇</a:t>
            </a:r>
            <a:r>
              <a:rPr lang="zh-CN" altLang="en-US" sz="1800" dirty="0" smtClean="0">
                <a:solidFill>
                  <a:srgbClr val="000090"/>
                </a:solidFill>
                <a:cs typeface="Calibri"/>
              </a:rPr>
              <a:t>射</a:t>
            </a:r>
            <a:endParaRPr lang="en-US" altLang="zh-CN" sz="1800" dirty="0">
              <a:solidFill>
                <a:srgbClr val="000090"/>
              </a:solidFill>
              <a:cs typeface="Calibri"/>
            </a:endParaRPr>
          </a:p>
        </p:txBody>
      </p:sp>
      <p:pic>
        <p:nvPicPr>
          <p:cNvPr id="30" name="Picture 29"/>
          <p:cNvPicPr>
            <a:picLocks noChangeAspect="1"/>
          </p:cNvPicPr>
          <p:nvPr/>
        </p:nvPicPr>
        <p:blipFill>
          <a:blip r:embed="rId7"/>
          <a:stretch>
            <a:fillRect/>
          </a:stretch>
        </p:blipFill>
        <p:spPr>
          <a:xfrm>
            <a:off x="6628134" y="4509120"/>
            <a:ext cx="2264346" cy="2232248"/>
          </a:xfrm>
          <a:prstGeom prst="rect">
            <a:avLst/>
          </a:prstGeom>
        </p:spPr>
      </p:pic>
      <p:sp>
        <p:nvSpPr>
          <p:cNvPr id="31" name="Rectangle 30"/>
          <p:cNvSpPr/>
          <p:nvPr/>
        </p:nvSpPr>
        <p:spPr>
          <a:xfrm>
            <a:off x="683568" y="5812522"/>
            <a:ext cx="3397274" cy="784830"/>
          </a:xfrm>
          <a:prstGeom prst="rect">
            <a:avLst/>
          </a:prstGeom>
        </p:spPr>
        <p:txBody>
          <a:bodyPr wrap="square" lIns="108000">
            <a:spAutoFit/>
          </a:bodyPr>
          <a:lstStyle/>
          <a:p>
            <a:pPr marL="162000" indent="-234000">
              <a:spcBef>
                <a:spcPts val="600"/>
              </a:spcBef>
              <a:buFont typeface="Arial"/>
              <a:buChar char="•"/>
            </a:pPr>
            <a:r>
              <a:rPr lang="zh-CN" altLang="en-US" sz="2000" dirty="0" smtClean="0">
                <a:solidFill>
                  <a:srgbClr val="660066"/>
                </a:solidFill>
                <a:latin typeface="Calibri"/>
                <a:cs typeface="Calibri"/>
              </a:rPr>
              <a:t>工作点</a:t>
            </a:r>
            <a:r>
              <a:rPr lang="en-US" sz="2000" dirty="0" smtClean="0">
                <a:solidFill>
                  <a:srgbClr val="660066"/>
                </a:solidFill>
                <a:latin typeface="Calibri"/>
                <a:cs typeface="Calibri"/>
              </a:rPr>
              <a:t>:  Loose </a:t>
            </a:r>
            <a:r>
              <a:rPr lang="en-US" altLang="zh-CN" sz="2000" dirty="0" smtClean="0">
                <a:solidFill>
                  <a:srgbClr val="660066"/>
                </a:solidFill>
                <a:latin typeface="Calibri"/>
                <a:cs typeface="Calibri"/>
              </a:rPr>
              <a:t> </a:t>
            </a:r>
            <a:r>
              <a:rPr lang="zh-CN" altLang="en-US" sz="2000" dirty="0" smtClean="0">
                <a:solidFill>
                  <a:srgbClr val="660066"/>
                </a:solidFill>
                <a:latin typeface="Calibri"/>
                <a:cs typeface="Calibri"/>
              </a:rPr>
              <a:t>和</a:t>
            </a:r>
            <a:r>
              <a:rPr lang="en-US" sz="2000" dirty="0" smtClean="0">
                <a:solidFill>
                  <a:srgbClr val="660066"/>
                </a:solidFill>
                <a:latin typeface="Calibri"/>
                <a:cs typeface="Calibri"/>
              </a:rPr>
              <a:t> Medium</a:t>
            </a:r>
          </a:p>
          <a:p>
            <a:pPr marL="162000" indent="-234000">
              <a:spcBef>
                <a:spcPts val="600"/>
              </a:spcBef>
              <a:buFont typeface="Arial"/>
              <a:buChar char="•"/>
            </a:pPr>
            <a:r>
              <a:rPr lang="zh-CN" altLang="en-US" sz="2000" dirty="0" smtClean="0">
                <a:solidFill>
                  <a:srgbClr val="000000"/>
                </a:solidFill>
                <a:cs typeface="Calibri"/>
              </a:rPr>
              <a:t>效率</a:t>
            </a:r>
            <a:r>
              <a:rPr lang="en-US" altLang="zh-CN" sz="2000" dirty="0" smtClean="0">
                <a:solidFill>
                  <a:srgbClr val="000000"/>
                </a:solidFill>
                <a:cs typeface="Calibri"/>
              </a:rPr>
              <a:t>:        </a:t>
            </a:r>
            <a:r>
              <a:rPr lang="en-US" sz="2000" dirty="0" smtClean="0">
                <a:solidFill>
                  <a:srgbClr val="660066"/>
                </a:solidFill>
                <a:cs typeface="Calibri"/>
              </a:rPr>
              <a:t>65%           55%</a:t>
            </a:r>
            <a:endParaRPr lang="en-US" sz="2000" dirty="0">
              <a:solidFill>
                <a:srgbClr val="660066"/>
              </a:solidFill>
              <a:latin typeface="Calibri"/>
              <a:cs typeface="Calibri"/>
            </a:endParaRPr>
          </a:p>
        </p:txBody>
      </p:sp>
      <p:sp>
        <p:nvSpPr>
          <p:cNvPr id="19"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altLang="zh-CN" sz="3600" dirty="0" smtClean="0">
                <a:latin typeface="Calibri"/>
                <a:cs typeface="Calibri"/>
              </a:rPr>
              <a:t>Higgs</a:t>
            </a:r>
            <a:r>
              <a:rPr lang="zh-CN" altLang="en-US" sz="3600" dirty="0">
                <a:latin typeface="Weibei SC Bold"/>
                <a:cs typeface="Weibei SC Bold"/>
              </a:rPr>
              <a:t>粒子衰变到</a:t>
            </a:r>
            <a:r>
              <a:rPr lang="en-US" altLang="zh-CN" sz="3600" dirty="0" err="1">
                <a:latin typeface="Calibri"/>
                <a:cs typeface="Calibri"/>
              </a:rPr>
              <a:t>τ</a:t>
            </a:r>
            <a:r>
              <a:rPr lang="zh-CN" altLang="en-US" sz="3600" dirty="0">
                <a:latin typeface="Weibei SC Bold"/>
                <a:cs typeface="Weibei SC Bold"/>
              </a:rPr>
              <a:t>轻子对</a:t>
            </a:r>
            <a:endParaRPr lang="en-US" sz="3600" dirty="0">
              <a:latin typeface="Calibri"/>
              <a:cs typeface="Calibri"/>
            </a:endParaRPr>
          </a:p>
        </p:txBody>
      </p:sp>
    </p:spTree>
    <p:extLst>
      <p:ext uri="{BB962C8B-B14F-4D97-AF65-F5344CB8AC3E}">
        <p14:creationId xmlns:p14="http://schemas.microsoft.com/office/powerpoint/2010/main" val="502549132"/>
      </p:ext>
    </p:extLst>
  </p:cSld>
  <p:clrMapOvr>
    <a:masterClrMapping/>
  </p:clrMapOvr>
  <mc:AlternateContent xmlns:mc="http://schemas.openxmlformats.org/markup-compatibility/2006" xmlns:p14="http://schemas.microsoft.com/office/powerpoint/2010/main">
    <mc:Choice Requires="p14">
      <p:transition spd="slow" p14:dur="2000" advTm="73112"/>
    </mc:Choice>
    <mc:Fallback xmlns="">
      <p:transition spd="slow" advTm="73112"/>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22</a:t>
            </a:fld>
            <a:endParaRPr lang="en-US"/>
          </a:p>
        </p:txBody>
      </p:sp>
      <p:sp>
        <p:nvSpPr>
          <p:cNvPr id="17" name="Rectangle 16"/>
          <p:cNvSpPr/>
          <p:nvPr/>
        </p:nvSpPr>
        <p:spPr>
          <a:xfrm>
            <a:off x="395536" y="2559189"/>
            <a:ext cx="2695632" cy="1461939"/>
          </a:xfrm>
          <a:prstGeom prst="rect">
            <a:avLst/>
          </a:prstGeom>
        </p:spPr>
        <p:txBody>
          <a:bodyPr wrap="none">
            <a:spAutoFit/>
          </a:bodyPr>
          <a:lstStyle/>
          <a:p>
            <a:pPr>
              <a:spcAft>
                <a:spcPts val="600"/>
              </a:spcAft>
            </a:pPr>
            <a:r>
              <a:rPr lang="el-GR" sz="2000" i="1" dirty="0" smtClean="0"/>
              <a:t>τ</a:t>
            </a:r>
            <a:r>
              <a:rPr lang="el-GR" sz="2000" baseline="-25000" dirty="0" smtClean="0"/>
              <a:t>lep</a:t>
            </a:r>
            <a:r>
              <a:rPr lang="el-GR" sz="2000" i="1" dirty="0" smtClean="0"/>
              <a:t>τ</a:t>
            </a:r>
            <a:r>
              <a:rPr lang="el-GR" sz="2000" baseline="-25000" dirty="0" smtClean="0"/>
              <a:t>lep</a:t>
            </a:r>
            <a:endParaRPr lang="en-US" sz="2000" baseline="30000" dirty="0" smtClean="0"/>
          </a:p>
          <a:p>
            <a:pPr marL="285750" indent="-285750">
              <a:buFont typeface="Arial"/>
              <a:buChar char="•"/>
            </a:pPr>
            <a:r>
              <a:rPr lang="en-US" sz="1600" dirty="0" smtClean="0"/>
              <a:t>2 </a:t>
            </a:r>
            <a:r>
              <a:rPr lang="zh-CN" altLang="en-US" sz="1600" dirty="0" smtClean="0"/>
              <a:t>个</a:t>
            </a:r>
            <a:r>
              <a:rPr lang="en-US" sz="1600" dirty="0" smtClean="0"/>
              <a:t> e</a:t>
            </a:r>
            <a:r>
              <a:rPr lang="zh-CN" altLang="en-US" sz="1600" dirty="0" smtClean="0"/>
              <a:t>或</a:t>
            </a:r>
            <a:r>
              <a:rPr lang="en-US" sz="1600" dirty="0" smtClean="0"/>
              <a:t>μ</a:t>
            </a:r>
            <a:r>
              <a:rPr lang="en-US" altLang="zh-CN" sz="1600" dirty="0"/>
              <a:t>(</a:t>
            </a:r>
            <a:r>
              <a:rPr lang="zh-CN" altLang="en-US" sz="1600" dirty="0"/>
              <a:t>反号</a:t>
            </a:r>
            <a:r>
              <a:rPr lang="en-US" altLang="zh-CN" sz="1600" dirty="0"/>
              <a:t>)</a:t>
            </a:r>
            <a:endParaRPr lang="en-US" sz="1600" dirty="0" smtClean="0"/>
          </a:p>
          <a:p>
            <a:pPr marL="285750" indent="-285750">
              <a:buFont typeface="Arial"/>
              <a:buChar char="•"/>
            </a:pPr>
            <a:r>
              <a:rPr lang="zh-CN" altLang="en-US" sz="1600" dirty="0" smtClean="0"/>
              <a:t>不含</a:t>
            </a:r>
            <a:r>
              <a:rPr lang="en-US" sz="1600" i="1" dirty="0" err="1" smtClean="0"/>
              <a:t>τ</a:t>
            </a:r>
            <a:r>
              <a:rPr lang="en-US" sz="1600" baseline="-25000" dirty="0" err="1" smtClean="0"/>
              <a:t>had</a:t>
            </a:r>
            <a:endParaRPr lang="en-US" sz="1600" dirty="0" smtClean="0"/>
          </a:p>
          <a:p>
            <a:pPr marL="285750" indent="-285750">
              <a:buFont typeface="Arial"/>
              <a:buChar char="•"/>
            </a:pPr>
            <a:r>
              <a:rPr lang="zh-CN" altLang="en-US" sz="1600" dirty="0" smtClean="0"/>
              <a:t>要求</a:t>
            </a:r>
            <a:r>
              <a:rPr lang="en-US" sz="1600" i="1" dirty="0" err="1" smtClean="0"/>
              <a:t>m</a:t>
            </a:r>
            <a:r>
              <a:rPr lang="en-US" sz="1600" baseline="-25000" dirty="0" err="1" smtClean="0"/>
              <a:t>vis</a:t>
            </a:r>
            <a:r>
              <a:rPr lang="en-US" sz="1600" dirty="0" smtClean="0"/>
              <a:t> </a:t>
            </a:r>
            <a:r>
              <a:rPr lang="zh-CN" altLang="en-US" sz="1600" dirty="0" smtClean="0"/>
              <a:t>以排除</a:t>
            </a:r>
            <a:r>
              <a:rPr lang="en-US" sz="1600" dirty="0" err="1" smtClean="0"/>
              <a:t>Drell</a:t>
            </a:r>
            <a:r>
              <a:rPr lang="en-US" sz="1600" dirty="0"/>
              <a:t>-</a:t>
            </a:r>
            <a:r>
              <a:rPr lang="en-US" sz="1600" dirty="0" smtClean="0"/>
              <a:t>Yan</a:t>
            </a:r>
            <a:endParaRPr lang="en-US" sz="1600" dirty="0"/>
          </a:p>
          <a:p>
            <a:pPr marL="285750" indent="-285750">
              <a:buFont typeface="Arial"/>
              <a:buChar char="•"/>
            </a:pPr>
            <a:r>
              <a:rPr lang="en-US" sz="1600" i="1" dirty="0" err="1"/>
              <a:t>E</a:t>
            </a:r>
            <a:r>
              <a:rPr lang="en-US" sz="1600" dirty="0" err="1"/>
              <a:t>miss</a:t>
            </a:r>
            <a:r>
              <a:rPr lang="en-US" sz="1600" dirty="0"/>
              <a:t> </a:t>
            </a:r>
            <a:r>
              <a:rPr lang="en-US" sz="1600" i="1" dirty="0"/>
              <a:t>&gt; </a:t>
            </a:r>
            <a:r>
              <a:rPr lang="en-US" sz="1600" dirty="0"/>
              <a:t>20(40) </a:t>
            </a:r>
            <a:r>
              <a:rPr lang="en-US" sz="1600" dirty="0" err="1"/>
              <a:t>GeV</a:t>
            </a:r>
            <a:r>
              <a:rPr lang="en-US" sz="1600" dirty="0"/>
              <a:t> </a:t>
            </a:r>
          </a:p>
        </p:txBody>
      </p:sp>
      <p:sp>
        <p:nvSpPr>
          <p:cNvPr id="20" name="Rectangle 19"/>
          <p:cNvSpPr/>
          <p:nvPr/>
        </p:nvSpPr>
        <p:spPr>
          <a:xfrm>
            <a:off x="3203848" y="2564904"/>
            <a:ext cx="2952328" cy="1031051"/>
          </a:xfrm>
          <a:prstGeom prst="rect">
            <a:avLst/>
          </a:prstGeom>
        </p:spPr>
        <p:txBody>
          <a:bodyPr wrap="square">
            <a:spAutoFit/>
          </a:bodyPr>
          <a:lstStyle/>
          <a:p>
            <a:pPr>
              <a:spcAft>
                <a:spcPts val="600"/>
              </a:spcAft>
            </a:pPr>
            <a:r>
              <a:rPr lang="el-GR" dirty="0" smtClean="0"/>
              <a:t>τ</a:t>
            </a:r>
            <a:r>
              <a:rPr lang="el-GR" sz="2000" baseline="-25000" dirty="0" smtClean="0"/>
              <a:t>lep</a:t>
            </a:r>
            <a:r>
              <a:rPr lang="el-GR" sz="2000" dirty="0" smtClean="0"/>
              <a:t>τ</a:t>
            </a:r>
            <a:r>
              <a:rPr lang="el-GR" sz="2000" baseline="-25000" dirty="0" smtClean="0"/>
              <a:t>had</a:t>
            </a:r>
            <a:endParaRPr lang="en-US" sz="2000" baseline="30000" dirty="0"/>
          </a:p>
          <a:p>
            <a:pPr marL="342900" indent="-342900">
              <a:buFont typeface="Arial"/>
              <a:buChar char="•"/>
            </a:pPr>
            <a:r>
              <a:rPr lang="en-US" dirty="0" smtClean="0"/>
              <a:t>1 </a:t>
            </a:r>
            <a:r>
              <a:rPr lang="en-US" i="1" dirty="0"/>
              <a:t>e</a:t>
            </a:r>
            <a:r>
              <a:rPr lang="en-US" dirty="0"/>
              <a:t>/</a:t>
            </a:r>
            <a:r>
              <a:rPr lang="en-US" i="1" dirty="0"/>
              <a:t>μ </a:t>
            </a:r>
            <a:r>
              <a:rPr lang="en-US" dirty="0"/>
              <a:t>+ </a:t>
            </a:r>
            <a:r>
              <a:rPr lang="en-US" dirty="0" smtClean="0"/>
              <a:t>1 </a:t>
            </a:r>
            <a:r>
              <a:rPr lang="el-GR" i="1" dirty="0" smtClean="0"/>
              <a:t>τ</a:t>
            </a:r>
            <a:r>
              <a:rPr lang="el-GR" baseline="-25000" dirty="0" smtClean="0"/>
              <a:t>had</a:t>
            </a:r>
            <a:r>
              <a:rPr lang="en-US" dirty="0" smtClean="0"/>
              <a:t> </a:t>
            </a:r>
            <a:r>
              <a:rPr lang="en-US" altLang="zh-CN" dirty="0" smtClean="0"/>
              <a:t>(</a:t>
            </a:r>
            <a:r>
              <a:rPr lang="zh-CN" altLang="en-US" dirty="0" smtClean="0"/>
              <a:t>反号</a:t>
            </a:r>
            <a:r>
              <a:rPr lang="en-US" altLang="zh-CN" dirty="0" smtClean="0"/>
              <a:t>)</a:t>
            </a:r>
            <a:endParaRPr lang="en-US" dirty="0" smtClean="0"/>
          </a:p>
          <a:p>
            <a:pPr marL="342900" indent="-342900">
              <a:buFont typeface="Arial"/>
              <a:buChar char="•"/>
            </a:pPr>
            <a:r>
              <a:rPr lang="en-US" dirty="0" smtClean="0"/>
              <a:t> </a:t>
            </a:r>
            <a:r>
              <a:rPr lang="en-US" i="1" dirty="0" err="1" smtClean="0"/>
              <a:t>m</a:t>
            </a:r>
            <a:r>
              <a:rPr lang="en-US" baseline="-25000" dirty="0" err="1" smtClean="0"/>
              <a:t>T</a:t>
            </a:r>
            <a:r>
              <a:rPr lang="en-US" dirty="0" smtClean="0"/>
              <a:t> &lt;40GeV </a:t>
            </a:r>
            <a:r>
              <a:rPr lang="zh-CN" altLang="en-US" dirty="0" smtClean="0"/>
              <a:t>排除</a:t>
            </a:r>
            <a:r>
              <a:rPr lang="en-US" i="1" dirty="0" err="1" smtClean="0"/>
              <a:t>W</a:t>
            </a:r>
            <a:r>
              <a:rPr lang="en-US" dirty="0" err="1"/>
              <a:t>+jets</a:t>
            </a:r>
            <a:r>
              <a:rPr lang="en-US" dirty="0"/>
              <a:t> </a:t>
            </a:r>
          </a:p>
        </p:txBody>
      </p:sp>
      <p:sp>
        <p:nvSpPr>
          <p:cNvPr id="21" name="Rectangle 20"/>
          <p:cNvSpPr/>
          <p:nvPr/>
        </p:nvSpPr>
        <p:spPr>
          <a:xfrm>
            <a:off x="6256386" y="2564904"/>
            <a:ext cx="2564086" cy="1585049"/>
          </a:xfrm>
          <a:prstGeom prst="rect">
            <a:avLst/>
          </a:prstGeom>
        </p:spPr>
        <p:txBody>
          <a:bodyPr wrap="square">
            <a:spAutoFit/>
          </a:bodyPr>
          <a:lstStyle/>
          <a:p>
            <a:pPr>
              <a:spcAft>
                <a:spcPts val="600"/>
              </a:spcAft>
            </a:pPr>
            <a:r>
              <a:rPr lang="el-GR" sz="2000" dirty="0" smtClean="0"/>
              <a:t>τ</a:t>
            </a:r>
            <a:r>
              <a:rPr lang="el-GR" sz="2000" baseline="-25000" dirty="0" smtClean="0"/>
              <a:t>had</a:t>
            </a:r>
            <a:r>
              <a:rPr lang="el-GR" sz="2000" dirty="0" smtClean="0"/>
              <a:t>τ</a:t>
            </a:r>
            <a:r>
              <a:rPr lang="el-GR" sz="2000" baseline="-25000" dirty="0" smtClean="0"/>
              <a:t>had</a:t>
            </a:r>
            <a:endParaRPr lang="en-US" sz="2000" baseline="30000" dirty="0"/>
          </a:p>
          <a:p>
            <a:pPr marL="342900" indent="-342900">
              <a:buFont typeface="Arial"/>
              <a:buChar char="•"/>
            </a:pPr>
            <a:r>
              <a:rPr lang="zh-CN" altLang="en-US" dirty="0" smtClean="0"/>
              <a:t>两高</a:t>
            </a:r>
            <a:r>
              <a:rPr lang="en-US" dirty="0" smtClean="0"/>
              <a:t>-</a:t>
            </a:r>
            <a:r>
              <a:rPr lang="en-US" i="1" dirty="0" err="1"/>
              <a:t>p</a:t>
            </a:r>
            <a:r>
              <a:rPr lang="en-US" dirty="0" err="1"/>
              <a:t>T</a:t>
            </a:r>
            <a:r>
              <a:rPr lang="en-US" dirty="0"/>
              <a:t> </a:t>
            </a:r>
            <a:r>
              <a:rPr lang="en-US" altLang="zh-CN" dirty="0" smtClean="0"/>
              <a:t>(</a:t>
            </a:r>
            <a:r>
              <a:rPr lang="zh-CN" altLang="en-US" dirty="0" smtClean="0"/>
              <a:t>反号</a:t>
            </a:r>
            <a:r>
              <a:rPr lang="en-US" altLang="zh-CN" dirty="0" smtClean="0"/>
              <a:t>) </a:t>
            </a:r>
            <a:r>
              <a:rPr lang="en-US" i="1" dirty="0" err="1" smtClean="0"/>
              <a:t>τ</a:t>
            </a:r>
            <a:r>
              <a:rPr lang="en-US" baseline="-25000" dirty="0" err="1" smtClean="0"/>
              <a:t>had</a:t>
            </a:r>
            <a:endParaRPr lang="en-US" dirty="0" smtClean="0"/>
          </a:p>
          <a:p>
            <a:pPr marL="342900" indent="-342900">
              <a:buFont typeface="Arial"/>
              <a:buChar char="•"/>
            </a:pPr>
            <a:r>
              <a:rPr lang="zh-CN" altLang="en-US" dirty="0" smtClean="0"/>
              <a:t>不含</a:t>
            </a:r>
            <a:r>
              <a:rPr lang="el-GR" i="1" dirty="0" smtClean="0"/>
              <a:t>e</a:t>
            </a:r>
            <a:r>
              <a:rPr lang="el-GR" dirty="0"/>
              <a:t>/</a:t>
            </a:r>
            <a:r>
              <a:rPr lang="el-GR" i="1" dirty="0" smtClean="0"/>
              <a:t>μ</a:t>
            </a:r>
            <a:endParaRPr lang="el-GR" dirty="0"/>
          </a:p>
          <a:p>
            <a:pPr marL="342900" indent="-342900">
              <a:buFont typeface="Arial"/>
              <a:buChar char="•"/>
            </a:pPr>
            <a:r>
              <a:rPr lang="en-US" dirty="0"/>
              <a:t>∆</a:t>
            </a:r>
            <a:r>
              <a:rPr lang="en-US" i="1" dirty="0"/>
              <a:t>R </a:t>
            </a:r>
            <a:r>
              <a:rPr lang="en-US" dirty="0"/>
              <a:t>/ ∆</a:t>
            </a:r>
            <a:r>
              <a:rPr lang="en-US" i="1" dirty="0" err="1"/>
              <a:t>η</a:t>
            </a:r>
            <a:r>
              <a:rPr lang="en-US" i="1" dirty="0"/>
              <a:t> </a:t>
            </a:r>
            <a:r>
              <a:rPr lang="zh-CN" altLang="en-US" dirty="0" smtClean="0"/>
              <a:t>运动学要求</a:t>
            </a:r>
            <a:r>
              <a:rPr lang="en-US" dirty="0" smtClean="0"/>
              <a:t> </a:t>
            </a:r>
            <a:endParaRPr lang="en-US" dirty="0"/>
          </a:p>
          <a:p>
            <a:pPr marL="342900" indent="-342900">
              <a:buFont typeface="Arial"/>
              <a:buChar char="•"/>
            </a:pPr>
            <a:r>
              <a:rPr lang="en-US" i="1" dirty="0" err="1" smtClean="0"/>
              <a:t>E</a:t>
            </a:r>
            <a:r>
              <a:rPr lang="en-US" baseline="-25000" dirty="0" err="1" smtClean="0"/>
              <a:t>miss</a:t>
            </a:r>
            <a:r>
              <a:rPr lang="en-US" dirty="0" smtClean="0"/>
              <a:t> </a:t>
            </a:r>
            <a:r>
              <a:rPr lang="zh-CN" altLang="en-US" dirty="0" smtClean="0"/>
              <a:t>沿着</a:t>
            </a:r>
            <a:r>
              <a:rPr lang="en-US" altLang="zh-CN" dirty="0" smtClean="0"/>
              <a:t> </a:t>
            </a:r>
            <a:r>
              <a:rPr lang="el-GR" i="1" dirty="0" smtClean="0"/>
              <a:t>τ</a:t>
            </a:r>
            <a:r>
              <a:rPr lang="el-GR" baseline="-25000" dirty="0" smtClean="0"/>
              <a:t>had</a:t>
            </a:r>
            <a:r>
              <a:rPr lang="el-GR" dirty="0" smtClean="0"/>
              <a:t> s</a:t>
            </a:r>
            <a:endParaRPr lang="en-US" dirty="0" smtClean="0"/>
          </a:p>
        </p:txBody>
      </p:sp>
      <p:sp>
        <p:nvSpPr>
          <p:cNvPr id="6" name="Rectangle 5"/>
          <p:cNvSpPr/>
          <p:nvPr/>
        </p:nvSpPr>
        <p:spPr>
          <a:xfrm>
            <a:off x="2411760" y="1196752"/>
            <a:ext cx="6550183" cy="461665"/>
          </a:xfrm>
          <a:prstGeom prst="rect">
            <a:avLst/>
          </a:prstGeom>
        </p:spPr>
        <p:txBody>
          <a:bodyPr wrap="square">
            <a:spAutoFit/>
          </a:bodyPr>
          <a:lstStyle/>
          <a:p>
            <a:pPr>
              <a:spcBef>
                <a:spcPts val="800"/>
              </a:spcBef>
            </a:pPr>
            <a:r>
              <a:rPr lang="en-US" altLang="zh-CN" sz="2400" dirty="0">
                <a:solidFill>
                  <a:srgbClr val="000090"/>
                </a:solidFill>
                <a:latin typeface="Calibri"/>
                <a:cs typeface="Calibri"/>
              </a:rPr>
              <a:t>H-</a:t>
            </a:r>
            <a:r>
              <a:rPr lang="en-US" altLang="zh-CN" sz="2400" dirty="0" smtClean="0">
                <a:solidFill>
                  <a:srgbClr val="000090"/>
                </a:solidFill>
                <a:latin typeface="Calibri"/>
                <a:cs typeface="Calibri"/>
              </a:rPr>
              <a:t>&gt;</a:t>
            </a:r>
            <a:r>
              <a:rPr lang="el-GR" sz="2400" dirty="0" smtClean="0">
                <a:solidFill>
                  <a:srgbClr val="000000"/>
                </a:solidFill>
                <a:latin typeface="Calibri"/>
                <a:cs typeface="Calibri"/>
              </a:rPr>
              <a:t>ττ</a:t>
            </a:r>
            <a:r>
              <a:rPr lang="zh-CN" altLang="en-US" sz="2400" dirty="0" smtClean="0">
                <a:solidFill>
                  <a:srgbClr val="000000"/>
                </a:solidFill>
                <a:cs typeface="Calibri"/>
              </a:rPr>
              <a:t>可以三个</a:t>
            </a:r>
            <a:r>
              <a:rPr lang="zh-CN" altLang="en-US" sz="2400" dirty="0">
                <a:solidFill>
                  <a:srgbClr val="000000"/>
                </a:solidFill>
                <a:cs typeface="Calibri"/>
              </a:rPr>
              <a:t>分析道</a:t>
            </a:r>
            <a:r>
              <a:rPr lang="en-US" altLang="zh-CN" sz="2400" dirty="0">
                <a:solidFill>
                  <a:srgbClr val="000000"/>
                </a:solidFill>
                <a:cs typeface="Calibri"/>
              </a:rPr>
              <a:t>: </a:t>
            </a:r>
            <a:r>
              <a:rPr lang="en-US" altLang="zh-CN" sz="2400" dirty="0" err="1">
                <a:solidFill>
                  <a:srgbClr val="000000"/>
                </a:solidFill>
                <a:cs typeface="Calibri"/>
              </a:rPr>
              <a:t>LepLed</a:t>
            </a:r>
            <a:r>
              <a:rPr lang="en-US" altLang="zh-CN" sz="2400" dirty="0">
                <a:solidFill>
                  <a:srgbClr val="000000"/>
                </a:solidFill>
                <a:cs typeface="Calibri"/>
              </a:rPr>
              <a:t>, </a:t>
            </a:r>
            <a:r>
              <a:rPr lang="en-US" altLang="zh-CN" sz="2400" dirty="0" err="1" smtClean="0">
                <a:solidFill>
                  <a:srgbClr val="000000"/>
                </a:solidFill>
                <a:cs typeface="Calibri"/>
              </a:rPr>
              <a:t>LepHad</a:t>
            </a:r>
            <a:r>
              <a:rPr lang="zh-CN" altLang="en-US" sz="2400" dirty="0" smtClean="0">
                <a:solidFill>
                  <a:srgbClr val="000000"/>
                </a:solidFill>
                <a:cs typeface="Calibri"/>
              </a:rPr>
              <a:t>和</a:t>
            </a:r>
            <a:r>
              <a:rPr lang="en-US" altLang="zh-CN" sz="2400" dirty="0" err="1" smtClean="0">
                <a:solidFill>
                  <a:srgbClr val="000000"/>
                </a:solidFill>
                <a:cs typeface="Calibri"/>
              </a:rPr>
              <a:t>HadHad</a:t>
            </a:r>
            <a:endParaRPr lang="en-US" sz="2400" dirty="0">
              <a:solidFill>
                <a:srgbClr val="000000"/>
              </a:solidFill>
              <a:cs typeface="Calibri"/>
            </a:endParaRPr>
          </a:p>
        </p:txBody>
      </p:sp>
      <p:pic>
        <p:nvPicPr>
          <p:cNvPr id="25" name="Picture 24"/>
          <p:cNvPicPr>
            <a:picLocks noChangeAspect="1"/>
          </p:cNvPicPr>
          <p:nvPr/>
        </p:nvPicPr>
        <p:blipFill>
          <a:blip r:embed="rId2"/>
          <a:stretch>
            <a:fillRect/>
          </a:stretch>
        </p:blipFill>
        <p:spPr>
          <a:xfrm>
            <a:off x="251520" y="836712"/>
            <a:ext cx="1836204" cy="1836204"/>
          </a:xfrm>
          <a:prstGeom prst="rect">
            <a:avLst/>
          </a:prstGeom>
        </p:spPr>
      </p:pic>
      <p:sp>
        <p:nvSpPr>
          <p:cNvPr id="26" name="Rectangle 25"/>
          <p:cNvSpPr/>
          <p:nvPr/>
        </p:nvSpPr>
        <p:spPr>
          <a:xfrm>
            <a:off x="2915816" y="3933056"/>
            <a:ext cx="3397654" cy="461665"/>
          </a:xfrm>
          <a:prstGeom prst="rect">
            <a:avLst/>
          </a:prstGeom>
          <a:solidFill>
            <a:srgbClr val="008000"/>
          </a:solidFill>
        </p:spPr>
        <p:txBody>
          <a:bodyPr wrap="square">
            <a:spAutoFit/>
          </a:bodyPr>
          <a:lstStyle/>
          <a:p>
            <a:pPr algn="ctr"/>
            <a:r>
              <a:rPr lang="zh-CN" altLang="en-US" sz="2400" dirty="0" smtClean="0">
                <a:solidFill>
                  <a:schemeClr val="bg1"/>
                </a:solidFill>
              </a:rPr>
              <a:t>进一步分类选择</a:t>
            </a:r>
            <a:endParaRPr lang="en-US" altLang="zh-CN" sz="2400" dirty="0" smtClean="0">
              <a:solidFill>
                <a:schemeClr val="bg1"/>
              </a:solidFill>
            </a:endParaRPr>
          </a:p>
        </p:txBody>
      </p:sp>
      <p:grpSp>
        <p:nvGrpSpPr>
          <p:cNvPr id="30" name="Group 29"/>
          <p:cNvGrpSpPr/>
          <p:nvPr/>
        </p:nvGrpSpPr>
        <p:grpSpPr>
          <a:xfrm>
            <a:off x="971600" y="5169013"/>
            <a:ext cx="2639386" cy="1356331"/>
            <a:chOff x="827584" y="5313029"/>
            <a:chExt cx="2395662" cy="1212315"/>
          </a:xfrm>
        </p:grpSpPr>
        <p:pic>
          <p:nvPicPr>
            <p:cNvPr id="31" name="Picture 30" descr="fig_07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5313029"/>
              <a:ext cx="2090367" cy="1212315"/>
            </a:xfrm>
            <a:prstGeom prst="rect">
              <a:avLst/>
            </a:prstGeom>
          </p:spPr>
        </p:pic>
        <p:pic>
          <p:nvPicPr>
            <p:cNvPr id="32" name="Picture 31"/>
            <p:cNvPicPr>
              <a:picLocks noChangeAspect="1"/>
            </p:cNvPicPr>
            <p:nvPr/>
          </p:nvPicPr>
          <p:blipFill>
            <a:blip r:embed="rId4"/>
            <a:stretch>
              <a:fillRect/>
            </a:stretch>
          </p:blipFill>
          <p:spPr>
            <a:xfrm>
              <a:off x="2588400" y="5641200"/>
              <a:ext cx="634846" cy="576064"/>
            </a:xfrm>
            <a:prstGeom prst="rect">
              <a:avLst/>
            </a:prstGeom>
          </p:spPr>
        </p:pic>
      </p:grpSp>
      <p:pic>
        <p:nvPicPr>
          <p:cNvPr id="34" name="Picture 33" descr="fig_07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5438" y="5254019"/>
            <a:ext cx="1969690" cy="1415341"/>
          </a:xfrm>
          <a:prstGeom prst="rect">
            <a:avLst/>
          </a:prstGeom>
        </p:spPr>
      </p:pic>
      <p:sp>
        <p:nvSpPr>
          <p:cNvPr id="11" name="Rectangle 10"/>
          <p:cNvSpPr/>
          <p:nvPr/>
        </p:nvSpPr>
        <p:spPr>
          <a:xfrm>
            <a:off x="2483768" y="1835532"/>
            <a:ext cx="4878259" cy="400110"/>
          </a:xfrm>
          <a:prstGeom prst="rect">
            <a:avLst/>
          </a:prstGeom>
        </p:spPr>
        <p:txBody>
          <a:bodyPr wrap="none">
            <a:spAutoFit/>
          </a:bodyPr>
          <a:lstStyle/>
          <a:p>
            <a:pPr marL="342900" indent="-342900">
              <a:buFont typeface="Arial"/>
              <a:buChar char="•"/>
            </a:pPr>
            <a:r>
              <a:rPr lang="zh-CN" altLang="en-US" sz="2000" dirty="0" smtClean="0"/>
              <a:t>共同选择：要求</a:t>
            </a:r>
            <a:r>
              <a:rPr lang="en-US" altLang="zh-CN" sz="2000" dirty="0" smtClean="0"/>
              <a:t>0</a:t>
            </a:r>
            <a:r>
              <a:rPr lang="zh-CN" altLang="en-US" sz="2000" dirty="0" smtClean="0"/>
              <a:t>个</a:t>
            </a:r>
            <a:r>
              <a:rPr lang="en-US" sz="2000" dirty="0" smtClean="0"/>
              <a:t>b</a:t>
            </a:r>
            <a:r>
              <a:rPr lang="en-US" sz="2000" dirty="0"/>
              <a:t>-</a:t>
            </a:r>
            <a:r>
              <a:rPr lang="en-US" sz="2000" dirty="0" smtClean="0"/>
              <a:t>jet </a:t>
            </a:r>
            <a:r>
              <a:rPr lang="zh-CN" altLang="en-US" sz="2000" dirty="0" smtClean="0"/>
              <a:t>以排除</a:t>
            </a:r>
            <a:r>
              <a:rPr lang="en-US" altLang="zh-CN" sz="2000" dirty="0" smtClean="0"/>
              <a:t>top</a:t>
            </a:r>
            <a:r>
              <a:rPr lang="zh-CN" altLang="en-US" sz="2000" dirty="0" smtClean="0"/>
              <a:t>本底</a:t>
            </a:r>
            <a:endParaRPr lang="en-US" sz="2000" dirty="0"/>
          </a:p>
        </p:txBody>
      </p:sp>
      <p:sp>
        <p:nvSpPr>
          <p:cNvPr id="12" name="Rectangle 11"/>
          <p:cNvSpPr/>
          <p:nvPr/>
        </p:nvSpPr>
        <p:spPr>
          <a:xfrm>
            <a:off x="4796850" y="4449306"/>
            <a:ext cx="4059118" cy="707886"/>
          </a:xfrm>
          <a:prstGeom prst="rect">
            <a:avLst/>
          </a:prstGeom>
        </p:spPr>
        <p:txBody>
          <a:bodyPr wrap="square">
            <a:spAutoFit/>
          </a:bodyPr>
          <a:lstStyle/>
          <a:p>
            <a:pPr marL="342900" indent="-342900">
              <a:buFont typeface="Arial"/>
              <a:buChar char="•"/>
            </a:pPr>
            <a:r>
              <a:rPr lang="en-US" sz="2000" dirty="0"/>
              <a:t>VBF </a:t>
            </a:r>
            <a:r>
              <a:rPr lang="zh-CN" altLang="en-US" sz="2000" dirty="0"/>
              <a:t>分类：两个分开的</a:t>
            </a:r>
            <a:r>
              <a:rPr lang="en-US" sz="2000" dirty="0"/>
              <a:t>(|∆</a:t>
            </a:r>
            <a:r>
              <a:rPr lang="en-US" sz="2000" dirty="0" err="1"/>
              <a:t>η</a:t>
            </a:r>
            <a:r>
              <a:rPr lang="en-US" sz="2000" dirty="0"/>
              <a:t>| &gt; 2)</a:t>
            </a:r>
            <a:r>
              <a:rPr lang="zh-CN" altLang="en-US" sz="2000" dirty="0"/>
              <a:t>高</a:t>
            </a:r>
            <a:r>
              <a:rPr lang="en-US" altLang="zh-CN" sz="2000" dirty="0"/>
              <a:t> </a:t>
            </a:r>
            <a:r>
              <a:rPr lang="en-US" sz="2000" dirty="0" err="1"/>
              <a:t>pT</a:t>
            </a:r>
            <a:r>
              <a:rPr lang="en-US" sz="2000" dirty="0"/>
              <a:t> </a:t>
            </a:r>
            <a:r>
              <a:rPr lang="hr-HR" sz="2000" dirty="0"/>
              <a:t>(40, 30 GeV) </a:t>
            </a:r>
            <a:r>
              <a:rPr lang="zh-CN" altLang="en-US" sz="2000" dirty="0"/>
              <a:t>喷注</a:t>
            </a:r>
            <a:endParaRPr lang="en-US" altLang="zh-CN" sz="2000" dirty="0"/>
          </a:p>
        </p:txBody>
      </p:sp>
      <p:sp>
        <p:nvSpPr>
          <p:cNvPr id="14" name="Rectangle 13"/>
          <p:cNvSpPr/>
          <p:nvPr/>
        </p:nvSpPr>
        <p:spPr>
          <a:xfrm>
            <a:off x="467544" y="4506978"/>
            <a:ext cx="3456384" cy="400110"/>
          </a:xfrm>
          <a:prstGeom prst="rect">
            <a:avLst/>
          </a:prstGeom>
        </p:spPr>
        <p:txBody>
          <a:bodyPr wrap="square">
            <a:spAutoFit/>
          </a:bodyPr>
          <a:lstStyle/>
          <a:p>
            <a:pPr marL="342900" indent="-342900">
              <a:buFont typeface="Arial"/>
              <a:buChar char="•"/>
            </a:pPr>
            <a:r>
              <a:rPr lang="en-US" sz="2000" dirty="0"/>
              <a:t>Boosted </a:t>
            </a:r>
            <a:r>
              <a:rPr lang="zh-CN" altLang="en-US" sz="2000" dirty="0"/>
              <a:t>分类：</a:t>
            </a:r>
            <a:r>
              <a:rPr lang="en-US" sz="2000" dirty="0"/>
              <a:t>pH&gt;100GeV</a:t>
            </a:r>
          </a:p>
        </p:txBody>
      </p:sp>
      <p:sp>
        <p:nvSpPr>
          <p:cNvPr id="18"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altLang="zh-CN" dirty="0" smtClean="0">
                <a:latin typeface="Calibri"/>
                <a:cs typeface="Calibri"/>
              </a:rPr>
              <a:t>H</a:t>
            </a:r>
            <a:r>
              <a:rPr lang="en-US" dirty="0"/>
              <a:t>→</a:t>
            </a:r>
            <a:r>
              <a:rPr lang="el-GR" dirty="0" smtClean="0">
                <a:latin typeface="Calibri"/>
                <a:cs typeface="Calibri"/>
              </a:rPr>
              <a:t>ττ</a:t>
            </a:r>
            <a:r>
              <a:rPr lang="zh-CN" altLang="en-US" dirty="0" smtClean="0">
                <a:latin typeface="Calibri"/>
                <a:cs typeface="Calibri"/>
              </a:rPr>
              <a:t>事例初选</a:t>
            </a:r>
            <a:endParaRPr lang="en-US" dirty="0">
              <a:latin typeface="Calibri"/>
              <a:cs typeface="Calibri"/>
            </a:endParaRPr>
          </a:p>
        </p:txBody>
      </p:sp>
    </p:spTree>
    <p:extLst>
      <p:ext uri="{BB962C8B-B14F-4D97-AF65-F5344CB8AC3E}">
        <p14:creationId xmlns:p14="http://schemas.microsoft.com/office/powerpoint/2010/main" val="41322101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23</a:t>
            </a:fld>
            <a:endParaRPr lang="en-US"/>
          </a:p>
        </p:txBody>
      </p:sp>
      <p:pic>
        <p:nvPicPr>
          <p:cNvPr id="7" name="Picture 6"/>
          <p:cNvPicPr>
            <a:picLocks noChangeAspect="1"/>
          </p:cNvPicPr>
          <p:nvPr/>
        </p:nvPicPr>
        <p:blipFill>
          <a:blip r:embed="rId2"/>
          <a:stretch>
            <a:fillRect/>
          </a:stretch>
        </p:blipFill>
        <p:spPr>
          <a:xfrm>
            <a:off x="6031690" y="4131082"/>
            <a:ext cx="2656350" cy="2577678"/>
          </a:xfrm>
          <a:prstGeom prst="rect">
            <a:avLst/>
          </a:prstGeom>
        </p:spPr>
      </p:pic>
      <p:pic>
        <p:nvPicPr>
          <p:cNvPr id="9" name="Picture 8"/>
          <p:cNvPicPr>
            <a:picLocks noChangeAspect="1"/>
          </p:cNvPicPr>
          <p:nvPr/>
        </p:nvPicPr>
        <p:blipFill>
          <a:blip r:embed="rId3"/>
          <a:stretch>
            <a:fillRect/>
          </a:stretch>
        </p:blipFill>
        <p:spPr>
          <a:xfrm>
            <a:off x="5868144" y="1316980"/>
            <a:ext cx="3007634" cy="2760092"/>
          </a:xfrm>
          <a:prstGeom prst="rect">
            <a:avLst/>
          </a:prstGeom>
        </p:spPr>
      </p:pic>
      <p:sp>
        <p:nvSpPr>
          <p:cNvPr id="10" name="Rectangle 9"/>
          <p:cNvSpPr/>
          <p:nvPr/>
        </p:nvSpPr>
        <p:spPr>
          <a:xfrm>
            <a:off x="467544" y="2564904"/>
            <a:ext cx="4824536" cy="1412694"/>
          </a:xfrm>
          <a:prstGeom prst="rect">
            <a:avLst/>
          </a:prstGeom>
        </p:spPr>
        <p:txBody>
          <a:bodyPr wrap="square">
            <a:spAutoFit/>
          </a:bodyPr>
          <a:lstStyle/>
          <a:p>
            <a:pPr marL="342900" indent="-342900">
              <a:lnSpc>
                <a:spcPct val="120000"/>
              </a:lnSpc>
              <a:buFont typeface="Wingdings" charset="2"/>
              <a:buChar char="v"/>
            </a:pPr>
            <a:r>
              <a:rPr lang="en-US" altLang="zh-CN" dirty="0" err="1" smtClean="0">
                <a:solidFill>
                  <a:srgbClr val="000000"/>
                </a:solidFill>
                <a:cs typeface="Calibri"/>
              </a:rPr>
              <a:t>Hadhad</a:t>
            </a:r>
            <a:r>
              <a:rPr lang="zh-CN" altLang="en-US" dirty="0" smtClean="0">
                <a:solidFill>
                  <a:srgbClr val="000000"/>
                </a:solidFill>
                <a:cs typeface="Calibri"/>
              </a:rPr>
              <a:t>：</a:t>
            </a:r>
            <a:r>
              <a:rPr lang="en-US" dirty="0" smtClean="0">
                <a:solidFill>
                  <a:srgbClr val="000000"/>
                </a:solidFill>
                <a:cs typeface="Calibri"/>
              </a:rPr>
              <a:t>v</a:t>
            </a:r>
            <a:r>
              <a:rPr lang="el-GR" baseline="-25000" dirty="0" smtClean="0"/>
              <a:t>τ</a:t>
            </a:r>
            <a:r>
              <a:rPr lang="en-US" altLang="zh-CN" baseline="-25000" dirty="0" smtClean="0">
                <a:solidFill>
                  <a:srgbClr val="000000"/>
                </a:solidFill>
                <a:cs typeface="Calibri"/>
              </a:rPr>
              <a:t>1</a:t>
            </a:r>
            <a:r>
              <a:rPr lang="en-US" altLang="zh-CN" dirty="0" smtClean="0">
                <a:solidFill>
                  <a:srgbClr val="000000"/>
                </a:solidFill>
                <a:cs typeface="Calibri"/>
              </a:rPr>
              <a:t> </a:t>
            </a:r>
            <a:r>
              <a:rPr lang="zh-CN" altLang="en-US" dirty="0" smtClean="0">
                <a:solidFill>
                  <a:srgbClr val="000000"/>
                </a:solidFill>
                <a:cs typeface="Calibri"/>
              </a:rPr>
              <a:t>和</a:t>
            </a:r>
            <a:r>
              <a:rPr lang="en-US" dirty="0" smtClean="0">
                <a:solidFill>
                  <a:srgbClr val="000000"/>
                </a:solidFill>
                <a:cs typeface="Calibri"/>
              </a:rPr>
              <a:t>v</a:t>
            </a:r>
            <a:r>
              <a:rPr lang="el-GR" baseline="-25000" dirty="0" smtClean="0"/>
              <a:t>τ</a:t>
            </a:r>
            <a:r>
              <a:rPr lang="en-US" altLang="zh-CN" baseline="-25000" dirty="0" smtClean="0">
                <a:solidFill>
                  <a:srgbClr val="000000"/>
                </a:solidFill>
                <a:cs typeface="Calibri"/>
              </a:rPr>
              <a:t>2</a:t>
            </a:r>
            <a:r>
              <a:rPr lang="en-US" altLang="zh-CN" dirty="0" smtClean="0">
                <a:solidFill>
                  <a:srgbClr val="000000"/>
                </a:solidFill>
                <a:cs typeface="Calibri"/>
              </a:rPr>
              <a:t> </a:t>
            </a:r>
            <a:r>
              <a:rPr lang="zh-CN" altLang="en-US" dirty="0" smtClean="0">
                <a:solidFill>
                  <a:srgbClr val="000000"/>
                </a:solidFill>
                <a:cs typeface="Calibri"/>
              </a:rPr>
              <a:t>的</a:t>
            </a:r>
            <a:r>
              <a:rPr lang="en-US" altLang="zh-CN" dirty="0" smtClean="0">
                <a:solidFill>
                  <a:srgbClr val="000000"/>
                </a:solidFill>
                <a:cs typeface="Calibri"/>
              </a:rPr>
              <a:t>3</a:t>
            </a:r>
            <a:r>
              <a:rPr lang="zh-CN" altLang="en-US" dirty="0" smtClean="0">
                <a:solidFill>
                  <a:srgbClr val="000000"/>
                </a:solidFill>
                <a:cs typeface="Calibri"/>
              </a:rPr>
              <a:t>矢量共</a:t>
            </a:r>
            <a:r>
              <a:rPr lang="en-US" altLang="zh-CN" dirty="0" smtClean="0">
                <a:solidFill>
                  <a:srgbClr val="000000"/>
                </a:solidFill>
                <a:cs typeface="Calibri"/>
              </a:rPr>
              <a:t>6</a:t>
            </a:r>
            <a:r>
              <a:rPr lang="zh-CN" altLang="en-US" dirty="0" smtClean="0">
                <a:solidFill>
                  <a:srgbClr val="000000"/>
                </a:solidFill>
                <a:cs typeface="Calibri"/>
              </a:rPr>
              <a:t>个未知量</a:t>
            </a:r>
            <a:r>
              <a:rPr lang="zh-CN" altLang="zh-CN" dirty="0" smtClean="0">
                <a:solidFill>
                  <a:srgbClr val="000000"/>
                </a:solidFill>
                <a:cs typeface="Calibri"/>
              </a:rPr>
              <a:t>，</a:t>
            </a:r>
            <a:r>
              <a:rPr lang="en-US" altLang="zh-CN" dirty="0" smtClean="0">
                <a:solidFill>
                  <a:srgbClr val="000000"/>
                </a:solidFill>
                <a:cs typeface="Calibri"/>
              </a:rPr>
              <a:t> </a:t>
            </a:r>
            <a:r>
              <a:rPr lang="zh-CN" altLang="en-US" dirty="0" smtClean="0"/>
              <a:t>所以扫描</a:t>
            </a:r>
            <a:r>
              <a:rPr lang="en-US" altLang="zh-CN" dirty="0" smtClean="0"/>
              <a:t> φ</a:t>
            </a:r>
            <a:r>
              <a:rPr lang="en-US" altLang="zh-CN" baseline="-25000" dirty="0" smtClean="0"/>
              <a:t>1</a:t>
            </a:r>
            <a:r>
              <a:rPr lang="en-US" altLang="zh-CN" dirty="0" smtClean="0"/>
              <a:t> </a:t>
            </a:r>
            <a:r>
              <a:rPr lang="zh-CN" altLang="en-US" dirty="0" smtClean="0"/>
              <a:t>和</a:t>
            </a:r>
            <a:r>
              <a:rPr lang="en-US" altLang="zh-CN" dirty="0" smtClean="0"/>
              <a:t> φ</a:t>
            </a:r>
            <a:r>
              <a:rPr lang="en-US" altLang="zh-CN" baseline="-25000" dirty="0" smtClean="0"/>
              <a:t>2</a:t>
            </a:r>
            <a:endParaRPr lang="en-US" altLang="zh-CN" baseline="-25000" dirty="0"/>
          </a:p>
          <a:p>
            <a:pPr marL="342900" indent="-342900">
              <a:lnSpc>
                <a:spcPct val="120000"/>
              </a:lnSpc>
              <a:buFont typeface="Wingdings" charset="2"/>
              <a:buChar char="v"/>
            </a:pPr>
            <a:r>
              <a:rPr lang="en-US" altLang="zh-CN" dirty="0" err="1" smtClean="0">
                <a:solidFill>
                  <a:srgbClr val="000000"/>
                </a:solidFill>
                <a:cs typeface="Calibri"/>
              </a:rPr>
              <a:t>Lephad</a:t>
            </a:r>
            <a:r>
              <a:rPr lang="zh-CN" altLang="en-US" dirty="0" smtClean="0">
                <a:solidFill>
                  <a:srgbClr val="000000"/>
                </a:solidFill>
                <a:cs typeface="Calibri"/>
              </a:rPr>
              <a:t>：加上</a:t>
            </a:r>
            <a:r>
              <a:rPr lang="en-US" dirty="0" smtClean="0">
                <a:solidFill>
                  <a:srgbClr val="000000"/>
                </a:solidFill>
                <a:cs typeface="Calibri"/>
              </a:rPr>
              <a:t>v</a:t>
            </a:r>
            <a:r>
              <a:rPr lang="el-GR" baseline="-25000" dirty="0" smtClean="0"/>
              <a:t>τ</a:t>
            </a:r>
            <a:r>
              <a:rPr lang="en-US" altLang="zh-CN" baseline="-25000" dirty="0" smtClean="0">
                <a:solidFill>
                  <a:srgbClr val="000000"/>
                </a:solidFill>
                <a:cs typeface="Calibri"/>
              </a:rPr>
              <a:t>1</a:t>
            </a:r>
            <a:r>
              <a:rPr lang="en-US" dirty="0" smtClean="0">
                <a:solidFill>
                  <a:srgbClr val="000000"/>
                </a:solidFill>
                <a:cs typeface="Calibri"/>
              </a:rPr>
              <a:t>v</a:t>
            </a:r>
            <a:r>
              <a:rPr lang="en-US" altLang="zh-CN" baseline="-25000" dirty="0" smtClean="0">
                <a:solidFill>
                  <a:srgbClr val="000000"/>
                </a:solidFill>
                <a:cs typeface="Calibri"/>
              </a:rPr>
              <a:t>l1</a:t>
            </a:r>
            <a:r>
              <a:rPr lang="zh-CN" altLang="en-US" dirty="0" smtClean="0">
                <a:solidFill>
                  <a:srgbClr val="000000"/>
                </a:solidFill>
                <a:cs typeface="Calibri"/>
              </a:rPr>
              <a:t>系统质量</a:t>
            </a:r>
            <a:r>
              <a:rPr lang="en-US" altLang="zh-CN" dirty="0"/>
              <a:t> </a:t>
            </a:r>
            <a:r>
              <a:rPr lang="en-US" altLang="zh-CN" dirty="0" err="1" smtClean="0"/>
              <a:t>M</a:t>
            </a:r>
            <a:r>
              <a:rPr lang="en-US" baseline="-25000" dirty="0" err="1" smtClean="0">
                <a:solidFill>
                  <a:srgbClr val="000000"/>
                </a:solidFill>
                <a:cs typeface="Calibri"/>
              </a:rPr>
              <a:t>v</a:t>
            </a:r>
            <a:r>
              <a:rPr lang="el-GR" baseline="-25000" dirty="0" smtClean="0"/>
              <a:t>τ</a:t>
            </a:r>
            <a:r>
              <a:rPr lang="en-US" altLang="zh-CN" baseline="-25000" dirty="0" smtClean="0">
                <a:solidFill>
                  <a:srgbClr val="000000"/>
                </a:solidFill>
                <a:cs typeface="Calibri"/>
              </a:rPr>
              <a:t>1</a:t>
            </a:r>
            <a:r>
              <a:rPr lang="en-US" baseline="-25000" dirty="0" smtClean="0">
                <a:solidFill>
                  <a:srgbClr val="000000"/>
                </a:solidFill>
                <a:cs typeface="Calibri"/>
              </a:rPr>
              <a:t>v</a:t>
            </a:r>
            <a:r>
              <a:rPr lang="en-US" altLang="zh-CN" baseline="-25000" dirty="0" smtClean="0">
                <a:solidFill>
                  <a:srgbClr val="000000"/>
                </a:solidFill>
                <a:cs typeface="Calibri"/>
              </a:rPr>
              <a:t>l1</a:t>
            </a:r>
            <a:endParaRPr lang="en-US" altLang="zh-CN" baseline="-25000" dirty="0" smtClean="0"/>
          </a:p>
          <a:p>
            <a:pPr marL="342900" indent="-342900">
              <a:lnSpc>
                <a:spcPct val="120000"/>
              </a:lnSpc>
              <a:buFont typeface="Wingdings" charset="2"/>
              <a:buChar char="v"/>
            </a:pPr>
            <a:r>
              <a:rPr lang="en-US" altLang="zh-CN" dirty="0" err="1" smtClean="0">
                <a:solidFill>
                  <a:srgbClr val="000000"/>
                </a:solidFill>
                <a:cs typeface="Calibri"/>
              </a:rPr>
              <a:t>Leplep</a:t>
            </a:r>
            <a:r>
              <a:rPr lang="zh-CN" altLang="en-US" dirty="0" smtClean="0">
                <a:solidFill>
                  <a:srgbClr val="000000"/>
                </a:solidFill>
                <a:cs typeface="Calibri"/>
              </a:rPr>
              <a:t>：加上</a:t>
            </a:r>
            <a:r>
              <a:rPr lang="en-US" dirty="0" smtClean="0">
                <a:solidFill>
                  <a:srgbClr val="000000"/>
                </a:solidFill>
                <a:cs typeface="Calibri"/>
              </a:rPr>
              <a:t>v</a:t>
            </a:r>
            <a:r>
              <a:rPr lang="el-GR" baseline="-25000" dirty="0" smtClean="0"/>
              <a:t>τ</a:t>
            </a:r>
            <a:r>
              <a:rPr lang="zh-CN" altLang="zh-CN" baseline="-25000" dirty="0" smtClean="0">
                <a:solidFill>
                  <a:srgbClr val="000000"/>
                </a:solidFill>
                <a:cs typeface="Calibri"/>
              </a:rPr>
              <a:t>2</a:t>
            </a:r>
            <a:r>
              <a:rPr lang="en-US" dirty="0" smtClean="0">
                <a:solidFill>
                  <a:srgbClr val="000000"/>
                </a:solidFill>
                <a:cs typeface="Calibri"/>
              </a:rPr>
              <a:t>v</a:t>
            </a:r>
            <a:r>
              <a:rPr lang="en-US" altLang="zh-CN" baseline="-25000" dirty="0" smtClean="0">
                <a:solidFill>
                  <a:srgbClr val="000000"/>
                </a:solidFill>
                <a:cs typeface="Calibri"/>
              </a:rPr>
              <a:t>l2</a:t>
            </a:r>
            <a:r>
              <a:rPr lang="zh-CN" altLang="en-US" dirty="0" smtClean="0">
                <a:solidFill>
                  <a:srgbClr val="000000"/>
                </a:solidFill>
                <a:cs typeface="Calibri"/>
              </a:rPr>
              <a:t>系统质量</a:t>
            </a:r>
            <a:r>
              <a:rPr lang="en-US" altLang="zh-CN" dirty="0" smtClean="0"/>
              <a:t> </a:t>
            </a:r>
            <a:r>
              <a:rPr lang="en-US" altLang="zh-CN" dirty="0" err="1" smtClean="0"/>
              <a:t>M</a:t>
            </a:r>
            <a:r>
              <a:rPr lang="en-US" baseline="-25000" dirty="0" err="1" smtClean="0">
                <a:solidFill>
                  <a:srgbClr val="000000"/>
                </a:solidFill>
                <a:cs typeface="Calibri"/>
              </a:rPr>
              <a:t>v</a:t>
            </a:r>
            <a:r>
              <a:rPr lang="el-GR" baseline="-25000" dirty="0" smtClean="0"/>
              <a:t>τ</a:t>
            </a:r>
            <a:r>
              <a:rPr lang="zh-CN" altLang="zh-CN" baseline="-25000" dirty="0" smtClean="0">
                <a:solidFill>
                  <a:srgbClr val="000000"/>
                </a:solidFill>
                <a:cs typeface="Calibri"/>
              </a:rPr>
              <a:t>2</a:t>
            </a:r>
            <a:r>
              <a:rPr lang="en-US" baseline="-25000" dirty="0" smtClean="0">
                <a:solidFill>
                  <a:srgbClr val="000000"/>
                </a:solidFill>
                <a:cs typeface="Calibri"/>
              </a:rPr>
              <a:t>v</a:t>
            </a:r>
            <a:r>
              <a:rPr lang="en-US" altLang="zh-CN" baseline="-25000" dirty="0" smtClean="0">
                <a:solidFill>
                  <a:srgbClr val="000000"/>
                </a:solidFill>
                <a:cs typeface="Calibri"/>
              </a:rPr>
              <a:t>l2</a:t>
            </a:r>
            <a:endParaRPr lang="en-US" altLang="zh-CN" baseline="-25000" dirty="0"/>
          </a:p>
        </p:txBody>
      </p:sp>
      <p:pic>
        <p:nvPicPr>
          <p:cNvPr id="11" name="Picture 10"/>
          <p:cNvPicPr>
            <a:picLocks noChangeAspect="1"/>
          </p:cNvPicPr>
          <p:nvPr/>
        </p:nvPicPr>
        <p:blipFill>
          <a:blip r:embed="rId4"/>
          <a:stretch>
            <a:fillRect/>
          </a:stretch>
        </p:blipFill>
        <p:spPr>
          <a:xfrm>
            <a:off x="251520" y="4156571"/>
            <a:ext cx="2653349" cy="2564904"/>
          </a:xfrm>
          <a:prstGeom prst="rect">
            <a:avLst/>
          </a:prstGeom>
        </p:spPr>
      </p:pic>
      <p:sp>
        <p:nvSpPr>
          <p:cNvPr id="12" name="Rectangle 11"/>
          <p:cNvSpPr/>
          <p:nvPr/>
        </p:nvSpPr>
        <p:spPr>
          <a:xfrm>
            <a:off x="3415610" y="4365104"/>
            <a:ext cx="2236510" cy="400110"/>
          </a:xfrm>
          <a:prstGeom prst="rect">
            <a:avLst/>
          </a:prstGeom>
          <a:solidFill>
            <a:srgbClr val="CCFFCC"/>
          </a:solidFill>
        </p:spPr>
        <p:txBody>
          <a:bodyPr wrap="none">
            <a:spAutoFit/>
          </a:bodyPr>
          <a:lstStyle/>
          <a:p>
            <a:r>
              <a:rPr lang="zh-CN" altLang="en-US" sz="2000" dirty="0" smtClean="0"/>
              <a:t>扫描各个参数空间</a:t>
            </a:r>
            <a:r>
              <a:rPr lang="en-US" altLang="zh-CN" sz="2000" dirty="0" smtClean="0"/>
              <a:t> </a:t>
            </a:r>
            <a:endParaRPr lang="en-US" sz="2000" dirty="0"/>
          </a:p>
        </p:txBody>
      </p:sp>
      <p:sp>
        <p:nvSpPr>
          <p:cNvPr id="13" name="Rectangle 12"/>
          <p:cNvSpPr/>
          <p:nvPr/>
        </p:nvSpPr>
        <p:spPr>
          <a:xfrm>
            <a:off x="3059832" y="5405154"/>
            <a:ext cx="2506015" cy="400110"/>
          </a:xfrm>
          <a:prstGeom prst="rect">
            <a:avLst/>
          </a:prstGeom>
          <a:solidFill>
            <a:srgbClr val="CCFFCC"/>
          </a:solidFill>
        </p:spPr>
        <p:txBody>
          <a:bodyPr wrap="none">
            <a:spAutoFit/>
          </a:bodyPr>
          <a:lstStyle/>
          <a:p>
            <a:r>
              <a:rPr lang="zh-CN" altLang="en-US" sz="2000" dirty="0" smtClean="0"/>
              <a:t>取概率最大的质量解</a:t>
            </a:r>
            <a:endParaRPr lang="en-US" sz="2000" dirty="0"/>
          </a:p>
        </p:txBody>
      </p:sp>
      <p:sp>
        <p:nvSpPr>
          <p:cNvPr id="14" name="Left Arrow 13"/>
          <p:cNvSpPr/>
          <p:nvPr/>
        </p:nvSpPr>
        <p:spPr>
          <a:xfrm>
            <a:off x="2987824" y="4325034"/>
            <a:ext cx="360040" cy="400110"/>
          </a:xfrm>
          <a:prstGeom prst="lef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eft Arrow 14"/>
          <p:cNvSpPr/>
          <p:nvPr/>
        </p:nvSpPr>
        <p:spPr>
          <a:xfrm rot="10800000">
            <a:off x="5580113" y="5373216"/>
            <a:ext cx="360040" cy="400110"/>
          </a:xfrm>
          <a:prstGeom prst="lef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sz="3600" dirty="0">
                <a:latin typeface="Calibri"/>
                <a:cs typeface="Calibri"/>
              </a:rPr>
              <a:t>重建</a:t>
            </a:r>
            <a:r>
              <a:rPr lang="el-GR" sz="3600" dirty="0">
                <a:latin typeface="Calibri"/>
                <a:cs typeface="Calibri"/>
              </a:rPr>
              <a:t>ττ</a:t>
            </a:r>
            <a:r>
              <a:rPr lang="zh-CN" altLang="en-US" sz="3600" dirty="0" smtClean="0">
                <a:latin typeface="Calibri"/>
                <a:cs typeface="Calibri"/>
              </a:rPr>
              <a:t>不变质量</a:t>
            </a:r>
            <a:r>
              <a:rPr lang="en-US" altLang="zh-CN" sz="3600" dirty="0" smtClean="0">
                <a:latin typeface="Calibri"/>
                <a:cs typeface="Calibri"/>
              </a:rPr>
              <a:t>M</a:t>
            </a:r>
            <a:r>
              <a:rPr lang="el-GR" sz="3600" baseline="-25000" dirty="0" smtClean="0">
                <a:latin typeface="Calibri"/>
                <a:cs typeface="Calibri"/>
              </a:rPr>
              <a:t>ττ</a:t>
            </a:r>
            <a:endParaRPr lang="en-US" sz="3600" baseline="-25000" dirty="0"/>
          </a:p>
        </p:txBody>
      </p:sp>
      <p:sp>
        <p:nvSpPr>
          <p:cNvPr id="3" name="Rectangle 2"/>
          <p:cNvSpPr/>
          <p:nvPr/>
        </p:nvSpPr>
        <p:spPr>
          <a:xfrm>
            <a:off x="539552" y="868650"/>
            <a:ext cx="4445648" cy="400110"/>
          </a:xfrm>
          <a:prstGeom prst="rect">
            <a:avLst/>
          </a:prstGeom>
          <a:solidFill>
            <a:srgbClr val="FFFF00"/>
          </a:solidFill>
        </p:spPr>
        <p:txBody>
          <a:bodyPr wrap="none">
            <a:spAutoFit/>
          </a:bodyPr>
          <a:lstStyle/>
          <a:p>
            <a:r>
              <a:rPr lang="en-US" sz="2000" b="1" dirty="0" err="1"/>
              <a:t>τ</a:t>
            </a:r>
            <a:r>
              <a:rPr lang="en-US" sz="2000" b="1" dirty="0"/>
              <a:t> </a:t>
            </a:r>
            <a:r>
              <a:rPr lang="zh-CN" altLang="en-US" sz="2000" b="1" dirty="0"/>
              <a:t>衰变末态中含有无法探测到的中微子</a:t>
            </a:r>
            <a:endParaRPr lang="en-US" altLang="zh-CN" sz="2000" b="1" dirty="0"/>
          </a:p>
        </p:txBody>
      </p:sp>
      <p:sp>
        <p:nvSpPr>
          <p:cNvPr id="5" name="Rectangle 4"/>
          <p:cNvSpPr/>
          <p:nvPr/>
        </p:nvSpPr>
        <p:spPr>
          <a:xfrm>
            <a:off x="415333" y="1412776"/>
            <a:ext cx="5236787" cy="1080296"/>
          </a:xfrm>
          <a:prstGeom prst="rect">
            <a:avLst/>
          </a:prstGeom>
        </p:spPr>
        <p:txBody>
          <a:bodyPr wrap="square">
            <a:spAutoFit/>
          </a:bodyPr>
          <a:lstStyle/>
          <a:p>
            <a:pPr marL="342900" indent="-342900">
              <a:lnSpc>
                <a:spcPct val="120000"/>
              </a:lnSpc>
              <a:buFont typeface="Wingdings" charset="2"/>
              <a:buChar char="²"/>
            </a:pPr>
            <a:r>
              <a:rPr lang="en-US" altLang="zh-CN" dirty="0">
                <a:solidFill>
                  <a:srgbClr val="000000"/>
                </a:solidFill>
                <a:cs typeface="Calibri"/>
              </a:rPr>
              <a:t>4</a:t>
            </a:r>
            <a:r>
              <a:rPr lang="zh-CN" altLang="en-US" dirty="0">
                <a:solidFill>
                  <a:srgbClr val="000000"/>
                </a:solidFill>
                <a:cs typeface="Calibri"/>
              </a:rPr>
              <a:t>个已知量：</a:t>
            </a:r>
            <a:r>
              <a:rPr lang="en-US" altLang="zh-CN" dirty="0" err="1">
                <a:solidFill>
                  <a:srgbClr val="000000"/>
                </a:solidFill>
                <a:cs typeface="Calibri"/>
              </a:rPr>
              <a:t>METx</a:t>
            </a:r>
            <a:r>
              <a:rPr lang="en-US" altLang="zh-CN" dirty="0">
                <a:solidFill>
                  <a:srgbClr val="000000"/>
                </a:solidFill>
                <a:cs typeface="Calibri"/>
              </a:rPr>
              <a:t>, </a:t>
            </a:r>
            <a:r>
              <a:rPr lang="en-US" altLang="zh-CN" dirty="0" err="1">
                <a:solidFill>
                  <a:srgbClr val="000000"/>
                </a:solidFill>
                <a:cs typeface="Calibri"/>
              </a:rPr>
              <a:t>METy</a:t>
            </a:r>
            <a:r>
              <a:rPr lang="en-US" altLang="zh-CN" dirty="0">
                <a:solidFill>
                  <a:srgbClr val="000000"/>
                </a:solidFill>
                <a:cs typeface="Calibri"/>
              </a:rPr>
              <a:t>, m</a:t>
            </a:r>
            <a:r>
              <a:rPr lang="el-GR" baseline="-25000" dirty="0">
                <a:solidFill>
                  <a:srgbClr val="000000"/>
                </a:solidFill>
                <a:cs typeface="Calibri"/>
              </a:rPr>
              <a:t>τ</a:t>
            </a:r>
            <a:r>
              <a:rPr lang="en-US" altLang="zh-CN" baseline="-25000" dirty="0">
                <a:solidFill>
                  <a:srgbClr val="000000"/>
                </a:solidFill>
                <a:cs typeface="Calibri"/>
              </a:rPr>
              <a:t>1</a:t>
            </a:r>
            <a:r>
              <a:rPr lang="en-US" altLang="zh-CN" dirty="0">
                <a:solidFill>
                  <a:srgbClr val="000000"/>
                </a:solidFill>
                <a:cs typeface="Calibri"/>
              </a:rPr>
              <a:t>=m</a:t>
            </a:r>
            <a:r>
              <a:rPr lang="el-GR" baseline="-25000" dirty="0">
                <a:solidFill>
                  <a:srgbClr val="000000"/>
                </a:solidFill>
                <a:cs typeface="Calibri"/>
              </a:rPr>
              <a:t>τ</a:t>
            </a:r>
            <a:r>
              <a:rPr lang="en-US" altLang="zh-CN" baseline="-25000" dirty="0">
                <a:solidFill>
                  <a:srgbClr val="000000"/>
                </a:solidFill>
                <a:cs typeface="Calibri"/>
              </a:rPr>
              <a:t>2</a:t>
            </a:r>
            <a:r>
              <a:rPr lang="en-US" altLang="zh-CN" dirty="0">
                <a:solidFill>
                  <a:srgbClr val="000000"/>
                </a:solidFill>
                <a:cs typeface="Calibri"/>
              </a:rPr>
              <a:t> =</a:t>
            </a:r>
            <a:r>
              <a:rPr lang="en-US" altLang="zh-CN" dirty="0" err="1" smtClean="0">
                <a:solidFill>
                  <a:srgbClr val="000000"/>
                </a:solidFill>
                <a:cs typeface="Calibri"/>
              </a:rPr>
              <a:t>m</a:t>
            </a:r>
            <a:r>
              <a:rPr lang="en-US" baseline="-25000" dirty="0" err="1" smtClean="0"/>
              <a:t>τ</a:t>
            </a:r>
            <a:r>
              <a:rPr lang="en-US" altLang="zh-CN" baseline="30000" dirty="0" err="1" smtClean="0">
                <a:solidFill>
                  <a:srgbClr val="000000"/>
                </a:solidFill>
                <a:cs typeface="Calibri"/>
              </a:rPr>
              <a:t>PDG</a:t>
            </a:r>
            <a:endParaRPr lang="en-US" altLang="zh-CN" baseline="30000" dirty="0" smtClean="0">
              <a:solidFill>
                <a:srgbClr val="000000"/>
              </a:solidFill>
              <a:cs typeface="Calibri"/>
            </a:endParaRPr>
          </a:p>
          <a:p>
            <a:pPr marL="342900" indent="-342900">
              <a:lnSpc>
                <a:spcPct val="120000"/>
              </a:lnSpc>
              <a:buFont typeface="Wingdings" charset="2"/>
              <a:buChar char="²"/>
            </a:pPr>
            <a:r>
              <a:rPr lang="zh-CN" altLang="en-US" dirty="0" smtClean="0">
                <a:solidFill>
                  <a:srgbClr val="000000"/>
                </a:solidFill>
                <a:cs typeface="Calibri"/>
              </a:rPr>
              <a:t>未知量数量超过已知量，利用在不同</a:t>
            </a:r>
            <a:r>
              <a:rPr lang="en-US" altLang="zh-CN" dirty="0" err="1" smtClean="0">
                <a:solidFill>
                  <a:srgbClr val="000000"/>
                </a:solidFill>
                <a:cs typeface="Calibri"/>
              </a:rPr>
              <a:t>pT</a:t>
            </a:r>
            <a:r>
              <a:rPr lang="zh-CN" altLang="en-US" dirty="0" smtClean="0">
                <a:solidFill>
                  <a:srgbClr val="000000"/>
                </a:solidFill>
                <a:cs typeface="Calibri"/>
              </a:rPr>
              <a:t>的概率密度函数来得到未知量的最大概率值</a:t>
            </a:r>
            <a:endParaRPr lang="en-US" altLang="zh-CN" dirty="0">
              <a:solidFill>
                <a:srgbClr val="000000"/>
              </a:solidFill>
              <a:cs typeface="Calibri"/>
            </a:endParaRPr>
          </a:p>
        </p:txBody>
      </p:sp>
    </p:spTree>
    <p:extLst>
      <p:ext uri="{BB962C8B-B14F-4D97-AF65-F5344CB8AC3E}">
        <p14:creationId xmlns:p14="http://schemas.microsoft.com/office/powerpoint/2010/main" val="345900056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t>24</a:t>
            </a:fld>
            <a:endParaRPr lang="zh-CN" altLang="en-US" dirty="0"/>
          </a:p>
        </p:txBody>
      </p:sp>
      <p:pic>
        <p:nvPicPr>
          <p:cNvPr id="17" name="Picture 16"/>
          <p:cNvPicPr>
            <a:picLocks noChangeAspect="1"/>
          </p:cNvPicPr>
          <p:nvPr/>
        </p:nvPicPr>
        <p:blipFill>
          <a:blip r:embed="rId3"/>
          <a:stretch>
            <a:fillRect/>
          </a:stretch>
        </p:blipFill>
        <p:spPr>
          <a:xfrm>
            <a:off x="467544" y="1196753"/>
            <a:ext cx="2307793" cy="2246016"/>
          </a:xfrm>
          <a:prstGeom prst="rect">
            <a:avLst/>
          </a:prstGeom>
        </p:spPr>
      </p:pic>
      <p:pic>
        <p:nvPicPr>
          <p:cNvPr id="18" name="Picture 17"/>
          <p:cNvPicPr>
            <a:picLocks noChangeAspect="1"/>
          </p:cNvPicPr>
          <p:nvPr/>
        </p:nvPicPr>
        <p:blipFill>
          <a:blip r:embed="rId4"/>
          <a:stretch>
            <a:fillRect/>
          </a:stretch>
        </p:blipFill>
        <p:spPr>
          <a:xfrm>
            <a:off x="3347544" y="1204421"/>
            <a:ext cx="2294556" cy="2246017"/>
          </a:xfrm>
          <a:prstGeom prst="rect">
            <a:avLst/>
          </a:prstGeom>
        </p:spPr>
      </p:pic>
      <p:pic>
        <p:nvPicPr>
          <p:cNvPr id="20" name="Picture 19"/>
          <p:cNvPicPr>
            <a:picLocks noChangeAspect="1"/>
          </p:cNvPicPr>
          <p:nvPr/>
        </p:nvPicPr>
        <p:blipFill>
          <a:blip r:embed="rId5"/>
          <a:stretch>
            <a:fillRect/>
          </a:stretch>
        </p:blipFill>
        <p:spPr>
          <a:xfrm>
            <a:off x="6171229" y="1200634"/>
            <a:ext cx="2281317" cy="2228366"/>
          </a:xfrm>
          <a:prstGeom prst="rect">
            <a:avLst/>
          </a:prstGeom>
        </p:spPr>
      </p:pic>
      <p:sp>
        <p:nvSpPr>
          <p:cNvPr id="9" name="Rectangle 8"/>
          <p:cNvSpPr/>
          <p:nvPr/>
        </p:nvSpPr>
        <p:spPr>
          <a:xfrm>
            <a:off x="539552" y="3703672"/>
            <a:ext cx="8064896" cy="2677656"/>
          </a:xfrm>
          <a:prstGeom prst="rect">
            <a:avLst/>
          </a:prstGeom>
        </p:spPr>
        <p:txBody>
          <a:bodyPr wrap="square">
            <a:spAutoFit/>
          </a:bodyPr>
          <a:lstStyle/>
          <a:p>
            <a:r>
              <a:rPr lang="zh-CN" altLang="en-US" sz="2000" dirty="0" smtClean="0"/>
              <a:t>主要本底通过数据来估算</a:t>
            </a:r>
            <a:r>
              <a:rPr lang="en-US" altLang="zh-CN" sz="2000" dirty="0" smtClean="0"/>
              <a:t>(Data-Driven)</a:t>
            </a:r>
            <a:endParaRPr lang="en-US" sz="2000" dirty="0"/>
          </a:p>
          <a:p>
            <a:pPr marL="342900" indent="-342900">
              <a:buFont typeface="Arial"/>
              <a:buChar char="•"/>
            </a:pPr>
            <a:r>
              <a:rPr lang="zh-CN" altLang="en-US" sz="2000" dirty="0" smtClean="0"/>
              <a:t>首要本底－</a:t>
            </a:r>
            <a:r>
              <a:rPr lang="en-US" altLang="zh-CN" sz="2000" dirty="0" smtClean="0"/>
              <a:t> </a:t>
            </a:r>
            <a:r>
              <a:rPr lang="en-US" sz="2000" dirty="0" smtClean="0"/>
              <a:t>Z </a:t>
            </a:r>
            <a:r>
              <a:rPr lang="en-US" sz="2000" dirty="0"/>
              <a:t>→ </a:t>
            </a:r>
            <a:r>
              <a:rPr lang="en-US" sz="2000" dirty="0" err="1" smtClean="0"/>
              <a:t>ττ</a:t>
            </a:r>
            <a:endParaRPr lang="en-US" sz="2000" dirty="0"/>
          </a:p>
          <a:p>
            <a:pPr marL="800100" lvl="1" indent="-342900">
              <a:buFont typeface="Arial"/>
              <a:buChar char="•"/>
            </a:pPr>
            <a:r>
              <a:rPr lang="en-US" sz="2000" dirty="0"/>
              <a:t> </a:t>
            </a:r>
            <a:r>
              <a:rPr lang="en-US" altLang="zh-CN" sz="2000" dirty="0" smtClean="0"/>
              <a:t>E</a:t>
            </a:r>
            <a:r>
              <a:rPr lang="en-US" sz="2000" dirty="0" smtClean="0"/>
              <a:t>mbedding</a:t>
            </a:r>
            <a:r>
              <a:rPr lang="zh-CN" altLang="en-US" sz="2000" dirty="0" smtClean="0"/>
              <a:t>：利用数据中</a:t>
            </a:r>
            <a:r>
              <a:rPr lang="en-US" sz="2000" dirty="0" smtClean="0"/>
              <a:t>Z </a:t>
            </a:r>
            <a:r>
              <a:rPr lang="en-US" sz="2000" dirty="0"/>
              <a:t>→ </a:t>
            </a:r>
            <a:r>
              <a:rPr lang="en-US" sz="2000" dirty="0" err="1"/>
              <a:t>μμ</a:t>
            </a:r>
            <a:r>
              <a:rPr lang="en-US" sz="2000" dirty="0"/>
              <a:t> </a:t>
            </a:r>
            <a:r>
              <a:rPr lang="zh-CN" altLang="en-US" sz="2000" dirty="0" smtClean="0"/>
              <a:t>事例</a:t>
            </a:r>
            <a:r>
              <a:rPr lang="en-US" sz="2000" dirty="0" smtClean="0"/>
              <a:t> </a:t>
            </a:r>
            <a:r>
              <a:rPr lang="zh-CN" altLang="en-US" sz="2000" dirty="0" smtClean="0"/>
              <a:t>将</a:t>
            </a:r>
            <a:r>
              <a:rPr lang="en-US" sz="2000" dirty="0"/>
              <a:t>μ</a:t>
            </a:r>
            <a:r>
              <a:rPr lang="zh-CN" altLang="en-US" sz="2000" dirty="0" smtClean="0"/>
              <a:t>替换成</a:t>
            </a:r>
            <a:r>
              <a:rPr lang="en-US" sz="2000" dirty="0" smtClean="0"/>
              <a:t> </a:t>
            </a:r>
            <a:r>
              <a:rPr lang="en-US" sz="2000" dirty="0" err="1" smtClean="0"/>
              <a:t>τ</a:t>
            </a:r>
            <a:endParaRPr lang="en-US" sz="2000" dirty="0" smtClean="0"/>
          </a:p>
          <a:p>
            <a:pPr marL="342900" indent="-342900">
              <a:buFont typeface="Arial"/>
              <a:buChar char="•"/>
            </a:pPr>
            <a:r>
              <a:rPr lang="en-US" sz="2000" dirty="0" err="1" smtClean="0"/>
              <a:t>tt</a:t>
            </a:r>
            <a:r>
              <a:rPr lang="en-US" altLang="zh-CN" sz="2000" dirty="0" err="1" smtClean="0"/>
              <a:t>bar</a:t>
            </a:r>
            <a:r>
              <a:rPr lang="en-US" sz="2000" dirty="0" smtClean="0"/>
              <a:t>, </a:t>
            </a:r>
            <a:r>
              <a:rPr lang="en-US" sz="2000" dirty="0"/>
              <a:t>single top</a:t>
            </a:r>
          </a:p>
          <a:p>
            <a:pPr marL="800100" lvl="1" indent="-342900">
              <a:buFont typeface="Arial"/>
              <a:buChar char="•"/>
            </a:pPr>
            <a:r>
              <a:rPr lang="zh-CN" altLang="en-US" sz="2000" dirty="0" smtClean="0"/>
              <a:t>总预期事例数归一化到</a:t>
            </a:r>
            <a:r>
              <a:rPr lang="en-US" altLang="zh-CN" sz="2000" dirty="0" smtClean="0"/>
              <a:t>b-jet</a:t>
            </a:r>
            <a:r>
              <a:rPr lang="zh-CN" altLang="en-US" sz="2000" dirty="0" smtClean="0"/>
              <a:t>标记选出数据对照组</a:t>
            </a:r>
            <a:r>
              <a:rPr lang="en-US" altLang="zh-CN" sz="2000" dirty="0" smtClean="0"/>
              <a:t>(</a:t>
            </a:r>
            <a:r>
              <a:rPr lang="en-US" sz="2000" dirty="0" smtClean="0"/>
              <a:t>control region)</a:t>
            </a:r>
            <a:endParaRPr lang="en-US" sz="2000" dirty="0"/>
          </a:p>
          <a:p>
            <a:pPr marL="342900" indent="-342900">
              <a:buFont typeface="Arial"/>
              <a:buChar char="•"/>
            </a:pPr>
            <a:r>
              <a:rPr lang="en-US" sz="2000" dirty="0" err="1" smtClean="0"/>
              <a:t>τ</a:t>
            </a:r>
            <a:r>
              <a:rPr lang="en-US" sz="2000" dirty="0" smtClean="0"/>
              <a:t> </a:t>
            </a:r>
            <a:r>
              <a:rPr lang="zh-CN" altLang="en-US" sz="2000" dirty="0" smtClean="0"/>
              <a:t>误鉴别的本底（见下一页）</a:t>
            </a:r>
            <a:endParaRPr lang="en-US" altLang="zh-CN" sz="2000" dirty="0" smtClean="0"/>
          </a:p>
          <a:p>
            <a:pPr marL="800100" lvl="1" indent="-342900">
              <a:buFont typeface="Arial"/>
              <a:buChar char="•"/>
            </a:pPr>
            <a:r>
              <a:rPr lang="en-US" sz="1600" i="1" dirty="0" err="1"/>
              <a:t>τ</a:t>
            </a:r>
            <a:r>
              <a:rPr lang="en-US" sz="1600" baseline="-25000" dirty="0" err="1"/>
              <a:t>lep</a:t>
            </a:r>
            <a:r>
              <a:rPr lang="en-US" sz="1600" i="1" dirty="0" err="1"/>
              <a:t>τ</a:t>
            </a:r>
            <a:r>
              <a:rPr lang="en-US" sz="1600" baseline="-25000" dirty="0" err="1"/>
              <a:t>lep</a:t>
            </a:r>
            <a:r>
              <a:rPr lang="en-US" sz="1600" dirty="0"/>
              <a:t> </a:t>
            </a:r>
            <a:r>
              <a:rPr lang="zh-CN" altLang="en-US" sz="1600" dirty="0"/>
              <a:t>：发转一个轻子的</a:t>
            </a:r>
            <a:r>
              <a:rPr lang="en-US" sz="1600" dirty="0"/>
              <a:t>isolation</a:t>
            </a:r>
            <a:r>
              <a:rPr lang="zh-CN" altLang="en-US" sz="1600" dirty="0"/>
              <a:t>要求，并利用</a:t>
            </a:r>
            <a:r>
              <a:rPr lang="en-US" sz="1600" dirty="0"/>
              <a:t> </a:t>
            </a:r>
            <a:r>
              <a:rPr lang="en-US" sz="1600" i="1" dirty="0"/>
              <a:t>p</a:t>
            </a:r>
            <a:r>
              <a:rPr lang="en-US" sz="1600" i="1" baseline="-25000" dirty="0"/>
              <a:t>l</a:t>
            </a:r>
            <a:r>
              <a:rPr lang="en-US" sz="1600" baseline="-25000" dirty="0"/>
              <a:t>2</a:t>
            </a:r>
            <a:r>
              <a:rPr lang="en-US" sz="1600" dirty="0"/>
              <a:t> </a:t>
            </a:r>
            <a:r>
              <a:rPr lang="zh-CN" altLang="en-US" sz="1600" dirty="0"/>
              <a:t>来归一化</a:t>
            </a:r>
            <a:r>
              <a:rPr lang="en-US" sz="1600" dirty="0"/>
              <a:t> </a:t>
            </a:r>
            <a:endParaRPr lang="en-US" sz="1600" dirty="0" smtClean="0"/>
          </a:p>
          <a:p>
            <a:pPr marL="800100" lvl="1" indent="-342900">
              <a:buFont typeface="Arial"/>
              <a:buChar char="•"/>
            </a:pPr>
            <a:r>
              <a:rPr lang="en-US" sz="1600" dirty="0" err="1"/>
              <a:t>τ</a:t>
            </a:r>
            <a:r>
              <a:rPr lang="en-US" sz="1600" baseline="-25000" dirty="0" err="1"/>
              <a:t>lep</a:t>
            </a:r>
            <a:r>
              <a:rPr lang="en-US" sz="1600" dirty="0" err="1"/>
              <a:t>τ</a:t>
            </a:r>
            <a:r>
              <a:rPr lang="en-US" sz="1600" baseline="-25000" dirty="0" err="1"/>
              <a:t>had</a:t>
            </a:r>
            <a:r>
              <a:rPr lang="zh-CN" altLang="en-US" sz="1600" dirty="0"/>
              <a:t>：选择富含</a:t>
            </a:r>
            <a:r>
              <a:rPr lang="en-US" sz="1600" dirty="0"/>
              <a:t> jets </a:t>
            </a:r>
            <a:r>
              <a:rPr lang="zh-CN" altLang="en-US" sz="1600" dirty="0"/>
              <a:t>的事例来测量</a:t>
            </a:r>
            <a:r>
              <a:rPr lang="en-US" sz="1600" dirty="0"/>
              <a:t>Fake factor</a:t>
            </a:r>
            <a:r>
              <a:rPr lang="zh-CN" altLang="en-US" sz="1600" dirty="0"/>
              <a:t>，然后用到较松</a:t>
            </a:r>
            <a:r>
              <a:rPr lang="en-US" sz="1600" dirty="0"/>
              <a:t> </a:t>
            </a:r>
            <a:r>
              <a:rPr lang="en-US" sz="1600" dirty="0" err="1"/>
              <a:t>τ</a:t>
            </a:r>
            <a:r>
              <a:rPr lang="en-US" sz="1600" dirty="0"/>
              <a:t>-ID</a:t>
            </a:r>
            <a:r>
              <a:rPr lang="zh-CN" altLang="en-US" sz="1600" dirty="0" smtClean="0"/>
              <a:t>事例</a:t>
            </a:r>
            <a:endParaRPr lang="en-US" altLang="zh-CN" sz="1600" dirty="0" smtClean="0"/>
          </a:p>
          <a:p>
            <a:pPr marL="800100" lvl="1" indent="-342900">
              <a:buFont typeface="Arial"/>
              <a:buChar char="•"/>
            </a:pPr>
            <a:r>
              <a:rPr lang="en-US" sz="1600" dirty="0" err="1"/>
              <a:t>τ</a:t>
            </a:r>
            <a:r>
              <a:rPr lang="en-US" sz="1600" baseline="-25000" dirty="0" err="1"/>
              <a:t>had</a:t>
            </a:r>
            <a:r>
              <a:rPr lang="en-US" sz="1600" dirty="0" err="1"/>
              <a:t>τ</a:t>
            </a:r>
            <a:r>
              <a:rPr lang="en-US" sz="1600" baseline="-25000" dirty="0" err="1"/>
              <a:t>had</a:t>
            </a:r>
            <a:r>
              <a:rPr lang="zh-CN" altLang="en-US" sz="1600" dirty="0"/>
              <a:t>：利用</a:t>
            </a:r>
            <a:r>
              <a:rPr lang="en-US" altLang="zh-CN" sz="1600" dirty="0"/>
              <a:t>same</a:t>
            </a:r>
            <a:r>
              <a:rPr lang="en-US" sz="1600" dirty="0"/>
              <a:t>-sign</a:t>
            </a:r>
            <a:r>
              <a:rPr lang="zh-CN" altLang="en-US" sz="1600" dirty="0"/>
              <a:t>事例，联合拟合对</a:t>
            </a:r>
            <a:r>
              <a:rPr lang="en-US" sz="1600" dirty="0"/>
              <a:t> ∆</a:t>
            </a:r>
            <a:r>
              <a:rPr lang="en-US" sz="1600" dirty="0" err="1"/>
              <a:t>η</a:t>
            </a:r>
            <a:r>
              <a:rPr lang="en-US" sz="1600" dirty="0"/>
              <a:t>(</a:t>
            </a:r>
            <a:r>
              <a:rPr lang="en-US" sz="1600" dirty="0" err="1"/>
              <a:t>τ,τ</a:t>
            </a:r>
            <a:r>
              <a:rPr lang="en-US" sz="1600" dirty="0"/>
              <a:t>) </a:t>
            </a:r>
            <a:r>
              <a:rPr lang="zh-CN" altLang="en-US" sz="1600" dirty="0"/>
              <a:t>得到</a:t>
            </a:r>
            <a:r>
              <a:rPr lang="en-US" altLang="zh-CN" sz="1600" dirty="0"/>
              <a:t> </a:t>
            </a:r>
            <a:r>
              <a:rPr lang="en-US" sz="1600" dirty="0" err="1"/>
              <a:t>multijet</a:t>
            </a:r>
            <a:r>
              <a:rPr lang="en-US" sz="1600" dirty="0"/>
              <a:t> </a:t>
            </a:r>
            <a:r>
              <a:rPr lang="zh-CN" altLang="en-US" sz="1600" dirty="0"/>
              <a:t>和</a:t>
            </a:r>
            <a:r>
              <a:rPr lang="en-US" sz="1600" dirty="0"/>
              <a:t> </a:t>
            </a:r>
            <a:r>
              <a:rPr lang="en-US" sz="1600" dirty="0" err="1"/>
              <a:t>Z→</a:t>
            </a:r>
            <a:r>
              <a:rPr lang="en-US" sz="1600" dirty="0" err="1" smtClean="0"/>
              <a:t>ττ</a:t>
            </a:r>
            <a:endParaRPr lang="en-US" sz="1600" dirty="0"/>
          </a:p>
        </p:txBody>
      </p:sp>
      <p:sp>
        <p:nvSpPr>
          <p:cNvPr id="8"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sz="3600" dirty="0" smtClean="0">
                <a:latin typeface="Calibri"/>
                <a:cs typeface="Calibri"/>
              </a:rPr>
              <a:t>分析策略</a:t>
            </a:r>
            <a:r>
              <a:rPr lang="en-US" altLang="zh-CN" sz="3600" dirty="0" smtClean="0">
                <a:latin typeface="Calibri"/>
                <a:cs typeface="Calibri"/>
              </a:rPr>
              <a:t>: </a:t>
            </a:r>
            <a:r>
              <a:rPr lang="zh-CN" altLang="en-US" sz="3600" dirty="0" smtClean="0">
                <a:latin typeface="Calibri"/>
                <a:cs typeface="Calibri"/>
              </a:rPr>
              <a:t>三个</a:t>
            </a:r>
            <a:r>
              <a:rPr lang="zh-CN" altLang="en-US" sz="3600" dirty="0">
                <a:latin typeface="Calibri"/>
                <a:cs typeface="Calibri"/>
              </a:rPr>
              <a:t>分析道</a:t>
            </a:r>
            <a:endParaRPr lang="en-US" sz="3600" dirty="0"/>
          </a:p>
        </p:txBody>
      </p:sp>
    </p:spTree>
    <p:extLst>
      <p:ext uri="{BB962C8B-B14F-4D97-AF65-F5344CB8AC3E}">
        <p14:creationId xmlns:p14="http://schemas.microsoft.com/office/powerpoint/2010/main" val="850547047"/>
      </p:ext>
    </p:extLst>
  </p:cSld>
  <p:clrMapOvr>
    <a:masterClrMapping/>
  </p:clrMapOvr>
  <mc:AlternateContent xmlns:mc="http://schemas.openxmlformats.org/markup-compatibility/2006" xmlns:p14="http://schemas.microsoft.com/office/powerpoint/2010/main">
    <mc:Choice Requires="p14">
      <p:transition spd="slow" p14:dur="2000" advTm="7151"/>
    </mc:Choice>
    <mc:Fallback xmlns="">
      <p:transition spd="slow" advTm="7151"/>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t>25</a:t>
            </a:fld>
            <a:endParaRPr lang="zh-CN" altLang="en-US"/>
          </a:p>
        </p:txBody>
      </p:sp>
      <p:pic>
        <p:nvPicPr>
          <p:cNvPr id="21" name="Picture 20"/>
          <p:cNvPicPr>
            <a:picLocks noChangeAspect="1"/>
          </p:cNvPicPr>
          <p:nvPr/>
        </p:nvPicPr>
        <p:blipFill>
          <a:blip r:embed="rId3"/>
          <a:stretch>
            <a:fillRect/>
          </a:stretch>
        </p:blipFill>
        <p:spPr>
          <a:xfrm>
            <a:off x="3844274" y="1412776"/>
            <a:ext cx="4904190" cy="4680520"/>
          </a:xfrm>
          <a:prstGeom prst="rect">
            <a:avLst/>
          </a:prstGeom>
        </p:spPr>
      </p:pic>
      <p:sp>
        <p:nvSpPr>
          <p:cNvPr id="5" name="Rectangle 4"/>
          <p:cNvSpPr/>
          <p:nvPr/>
        </p:nvSpPr>
        <p:spPr>
          <a:xfrm>
            <a:off x="467544" y="1787332"/>
            <a:ext cx="3376730" cy="1569660"/>
          </a:xfrm>
          <a:prstGeom prst="rect">
            <a:avLst/>
          </a:prstGeom>
        </p:spPr>
        <p:txBody>
          <a:bodyPr wrap="square">
            <a:spAutoFit/>
          </a:bodyPr>
          <a:lstStyle/>
          <a:p>
            <a:r>
              <a:rPr lang="zh-CN" altLang="en-US" sz="2400" dirty="0" smtClean="0">
                <a:cs typeface="Calibri"/>
              </a:rPr>
              <a:t>增强决策树</a:t>
            </a:r>
            <a:r>
              <a:rPr lang="en-US" altLang="zh-CN" sz="2400" dirty="0" smtClean="0">
                <a:cs typeface="Calibri"/>
              </a:rPr>
              <a:t>BDT</a:t>
            </a:r>
            <a:r>
              <a:rPr lang="zh-CN" altLang="en-US" sz="2400" dirty="0" smtClean="0">
                <a:cs typeface="Calibri"/>
              </a:rPr>
              <a:t>：</a:t>
            </a:r>
            <a:endParaRPr lang="en-US" altLang="zh-CN" sz="2400" dirty="0" smtClean="0">
              <a:cs typeface="Calibri"/>
            </a:endParaRPr>
          </a:p>
          <a:p>
            <a:pPr marL="342900" indent="-342900">
              <a:buFont typeface="Arial"/>
              <a:buChar char="•"/>
            </a:pPr>
            <a:r>
              <a:rPr lang="zh-CN" altLang="en-US" sz="2400" dirty="0" smtClean="0"/>
              <a:t>对每个分析道的每个分类的大约</a:t>
            </a:r>
            <a:r>
              <a:rPr lang="en-US" sz="2400" dirty="0" smtClean="0"/>
              <a:t> </a:t>
            </a:r>
            <a:r>
              <a:rPr lang="en-US" sz="2400" dirty="0"/>
              <a:t>6 to 9 </a:t>
            </a:r>
            <a:r>
              <a:rPr lang="zh-CN" altLang="en-US" sz="2400" dirty="0" smtClean="0"/>
              <a:t>运动学变量进行训练</a:t>
            </a:r>
            <a:endParaRPr lang="en-US" sz="2400" dirty="0"/>
          </a:p>
        </p:txBody>
      </p:sp>
      <p:sp>
        <p:nvSpPr>
          <p:cNvPr id="6"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sz="3600" dirty="0" smtClean="0">
                <a:latin typeface="Calibri"/>
                <a:cs typeface="Calibri"/>
              </a:rPr>
              <a:t>多变量</a:t>
            </a:r>
            <a:r>
              <a:rPr lang="zh-CN" altLang="en-US" sz="3600" dirty="0">
                <a:latin typeface="Calibri"/>
                <a:cs typeface="Calibri"/>
              </a:rPr>
              <a:t>分析</a:t>
            </a:r>
            <a:endParaRPr lang="en-US" sz="3600" dirty="0"/>
          </a:p>
        </p:txBody>
      </p:sp>
    </p:spTree>
    <p:extLst>
      <p:ext uri="{BB962C8B-B14F-4D97-AF65-F5344CB8AC3E}">
        <p14:creationId xmlns:p14="http://schemas.microsoft.com/office/powerpoint/2010/main" val="2392124835"/>
      </p:ext>
    </p:extLst>
  </p:cSld>
  <p:clrMapOvr>
    <a:masterClrMapping/>
  </p:clrMapOvr>
  <mc:AlternateContent xmlns:mc="http://schemas.openxmlformats.org/markup-compatibility/2006" xmlns:p14="http://schemas.microsoft.com/office/powerpoint/2010/main">
    <mc:Choice Requires="p14">
      <p:transition spd="slow" p14:dur="2000" advTm="7151"/>
    </mc:Choice>
    <mc:Fallback xmlns="">
      <p:transition spd="slow" advTm="7151"/>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56792"/>
            <a:ext cx="8229600" cy="4525963"/>
          </a:xfrm>
        </p:spPr>
        <p:txBody>
          <a:bodyPr/>
          <a:lstStyle/>
          <a:p>
            <a:r>
              <a:rPr lang="zh-CN" altLang="en-US" sz="2800" dirty="0" smtClean="0"/>
              <a:t>测量误差</a:t>
            </a:r>
            <a:endParaRPr lang="en-US" sz="2800" dirty="0" smtClean="0"/>
          </a:p>
          <a:p>
            <a:pPr lvl="1"/>
            <a:r>
              <a:rPr lang="zh-CN" altLang="en-US" sz="2400" dirty="0" smtClean="0"/>
              <a:t>喷注能量标度</a:t>
            </a:r>
            <a:r>
              <a:rPr lang="en-US" sz="2400" dirty="0" smtClean="0"/>
              <a:t>: </a:t>
            </a:r>
            <a:r>
              <a:rPr lang="zh-CN" altLang="en-US" sz="2400" dirty="0" smtClean="0"/>
              <a:t>对</a:t>
            </a:r>
            <a:r>
              <a:rPr lang="en-US" altLang="zh-CN" sz="2400" dirty="0" smtClean="0"/>
              <a:t>VBF</a:t>
            </a:r>
            <a:r>
              <a:rPr lang="zh-CN" altLang="en-US" sz="2400" dirty="0" smtClean="0"/>
              <a:t>分类影响大</a:t>
            </a:r>
            <a:endParaRPr lang="en-US" altLang="zh-CN" sz="2400" dirty="0" smtClean="0"/>
          </a:p>
          <a:p>
            <a:pPr lvl="1"/>
            <a:r>
              <a:rPr lang="en-US" sz="2400" dirty="0" err="1" smtClean="0"/>
              <a:t>τ</a:t>
            </a:r>
            <a:r>
              <a:rPr lang="en-US" sz="2400" dirty="0" smtClean="0"/>
              <a:t> </a:t>
            </a:r>
            <a:r>
              <a:rPr lang="zh-CN" altLang="en-US" sz="2400" dirty="0" smtClean="0"/>
              <a:t>鉴别效率与能量标度</a:t>
            </a:r>
            <a:endParaRPr lang="en-US" sz="2400" dirty="0"/>
          </a:p>
          <a:p>
            <a:r>
              <a:rPr lang="zh-CN" altLang="en-US" sz="2800" dirty="0" smtClean="0"/>
              <a:t>理论误差</a:t>
            </a:r>
            <a:endParaRPr lang="en-US" sz="2800" dirty="0"/>
          </a:p>
          <a:p>
            <a:pPr lvl="1"/>
            <a:r>
              <a:rPr lang="en-US" altLang="zh-CN" sz="2400" dirty="0" smtClean="0"/>
              <a:t>Higgs </a:t>
            </a:r>
            <a:r>
              <a:rPr lang="zh-CN" altLang="en-US" sz="2400" dirty="0" smtClean="0"/>
              <a:t>横动量</a:t>
            </a:r>
            <a:endParaRPr lang="en-US" sz="2400" dirty="0"/>
          </a:p>
          <a:p>
            <a:pPr lvl="1"/>
            <a:r>
              <a:rPr lang="en-US" sz="2400" dirty="0"/>
              <a:t>QCD </a:t>
            </a:r>
            <a:r>
              <a:rPr lang="zh-CN" altLang="en-US" sz="2400" dirty="0" smtClean="0"/>
              <a:t>标度</a:t>
            </a:r>
            <a:r>
              <a:rPr lang="en-US" altLang="zh-CN" sz="2400" dirty="0" smtClean="0"/>
              <a:t>(</a:t>
            </a:r>
            <a:r>
              <a:rPr lang="en-US" sz="2400" dirty="0" smtClean="0"/>
              <a:t>scales), </a:t>
            </a:r>
            <a:r>
              <a:rPr lang="en-US" sz="2400" dirty="0"/>
              <a:t>PDF </a:t>
            </a:r>
          </a:p>
          <a:p>
            <a:endParaRPr lang="en-US" dirty="0"/>
          </a:p>
        </p:txBody>
      </p:sp>
      <p:sp>
        <p:nvSpPr>
          <p:cNvPr id="4" name="Slide Number Placeholder 3"/>
          <p:cNvSpPr>
            <a:spLocks noGrp="1"/>
          </p:cNvSpPr>
          <p:nvPr>
            <p:ph type="sldNum" sz="quarter" idx="12"/>
          </p:nvPr>
        </p:nvSpPr>
        <p:spPr/>
        <p:txBody>
          <a:bodyPr/>
          <a:lstStyle/>
          <a:p>
            <a:fld id="{8261E5CC-FC79-FB4D-AEEA-BFE143FD367D}" type="slidenum">
              <a:rPr lang="en-US" smtClean="0"/>
              <a:t>26</a:t>
            </a:fld>
            <a:endParaRPr lang="en-US"/>
          </a:p>
        </p:txBody>
      </p:sp>
      <p:sp>
        <p:nvSpPr>
          <p:cNvPr id="5"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dirty="0" smtClean="0"/>
              <a:t>系统误差</a:t>
            </a:r>
            <a:endParaRPr lang="en-US" dirty="0"/>
          </a:p>
        </p:txBody>
      </p:sp>
    </p:spTree>
    <p:extLst>
      <p:ext uri="{BB962C8B-B14F-4D97-AF65-F5344CB8AC3E}">
        <p14:creationId xmlns:p14="http://schemas.microsoft.com/office/powerpoint/2010/main" val="144227707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4690864" cy="1900808"/>
          </a:xfrm>
        </p:spPr>
        <p:txBody>
          <a:bodyPr>
            <a:normAutofit/>
          </a:bodyPr>
          <a:lstStyle/>
          <a:p>
            <a:pPr marL="0" indent="0">
              <a:buNone/>
            </a:pPr>
            <a:r>
              <a:rPr lang="en-US" altLang="zh-CN" sz="2400" dirty="0" smtClean="0"/>
              <a:t>Higgs</a:t>
            </a:r>
            <a:r>
              <a:rPr lang="zh-CN" altLang="en-US" sz="2400" dirty="0" smtClean="0"/>
              <a:t>衰变到费米子的直接证据</a:t>
            </a:r>
            <a:endParaRPr lang="en-US" altLang="zh-CN" sz="2400" dirty="0" smtClean="0"/>
          </a:p>
          <a:p>
            <a:r>
              <a:rPr lang="zh-CN" altLang="en-US" sz="2400" dirty="0"/>
              <a:t>显著性</a:t>
            </a:r>
            <a:r>
              <a:rPr lang="en-US" altLang="zh-CN" sz="2400" dirty="0"/>
              <a:t>: </a:t>
            </a:r>
            <a:r>
              <a:rPr lang="zh-CN" altLang="en-US" sz="2400" dirty="0" smtClean="0"/>
              <a:t>预期</a:t>
            </a:r>
            <a:r>
              <a:rPr lang="en-US" altLang="zh-CN" sz="2400" dirty="0" smtClean="0"/>
              <a:t>3</a:t>
            </a:r>
            <a:r>
              <a:rPr lang="en-US" sz="2400" b="1" dirty="0" smtClean="0"/>
              <a:t>.</a:t>
            </a:r>
            <a:r>
              <a:rPr lang="en-US" altLang="zh-CN" sz="2400" b="1" dirty="0" smtClean="0"/>
              <a:t>2</a:t>
            </a:r>
            <a:r>
              <a:rPr lang="el-GR" sz="2400" b="1" dirty="0" smtClean="0"/>
              <a:t>σ</a:t>
            </a:r>
            <a:r>
              <a:rPr lang="zh-CN" altLang="en-US" sz="2400" b="1" dirty="0"/>
              <a:t>；</a:t>
            </a:r>
            <a:r>
              <a:rPr lang="zh-CN" altLang="en-US" sz="2400" b="1" dirty="0" smtClean="0"/>
              <a:t>观测</a:t>
            </a:r>
            <a:r>
              <a:rPr lang="en-US" altLang="zh-CN" sz="2400" b="1" dirty="0" smtClean="0"/>
              <a:t>4</a:t>
            </a:r>
            <a:r>
              <a:rPr lang="en-US" sz="2400" b="1" dirty="0" smtClean="0"/>
              <a:t>.</a:t>
            </a:r>
            <a:r>
              <a:rPr lang="en-US" altLang="zh-CN" sz="2400" b="1" dirty="0" smtClean="0"/>
              <a:t>1</a:t>
            </a:r>
            <a:r>
              <a:rPr lang="el-GR" sz="2400" b="1" dirty="0" smtClean="0"/>
              <a:t>σ</a:t>
            </a:r>
            <a:endParaRPr lang="en-US" sz="2400" b="1" dirty="0"/>
          </a:p>
          <a:p>
            <a:r>
              <a:rPr lang="zh-CN" altLang="en-US" sz="2400" dirty="0" smtClean="0"/>
              <a:t>信号强度：</a:t>
            </a:r>
            <a:r>
              <a:rPr lang="en-US" altLang="zh-CN" sz="2400" dirty="0" smtClean="0"/>
              <a:t>μ= </a:t>
            </a:r>
            <a:r>
              <a:rPr lang="en-US" altLang="zh-CN" sz="2400" dirty="0"/>
              <a:t>1.5+</a:t>
            </a:r>
            <a:r>
              <a:rPr lang="en-US" altLang="zh-CN" sz="2400" dirty="0" smtClean="0"/>
              <a:t>0.5-0.4 </a:t>
            </a:r>
          </a:p>
          <a:p>
            <a:pPr marL="0" indent="0">
              <a:buNone/>
            </a:pPr>
            <a:r>
              <a:rPr lang="en-US" altLang="zh-CN" sz="2400" dirty="0" err="1" smtClean="0"/>
              <a:t>m</a:t>
            </a:r>
            <a:r>
              <a:rPr lang="en-US" sz="2400" baseline="-25000" dirty="0" err="1"/>
              <a:t>ττ</a:t>
            </a:r>
            <a:r>
              <a:rPr lang="en-US" altLang="zh-CN" sz="2400" baseline="30000" dirty="0" err="1" smtClean="0"/>
              <a:t>MMC</a:t>
            </a:r>
            <a:r>
              <a:rPr lang="en-US" altLang="zh-CN" sz="2400" dirty="0" smtClean="0"/>
              <a:t> </a:t>
            </a:r>
            <a:r>
              <a:rPr lang="zh-CN" altLang="en-US" sz="2400" dirty="0" smtClean="0"/>
              <a:t>与</a:t>
            </a:r>
            <a:r>
              <a:rPr lang="en-US" altLang="zh-CN" sz="2400" dirty="0" smtClean="0"/>
              <a:t>125GeV</a:t>
            </a:r>
            <a:r>
              <a:rPr lang="zh-CN" altLang="en-US" sz="2400" dirty="0" smtClean="0"/>
              <a:t>吻合</a:t>
            </a:r>
            <a:endParaRPr lang="en-US" sz="2400" dirty="0"/>
          </a:p>
          <a:p>
            <a:endParaRPr lang="en-US" sz="2800" dirty="0"/>
          </a:p>
        </p:txBody>
      </p:sp>
      <p:sp>
        <p:nvSpPr>
          <p:cNvPr id="4" name="Slide Number Placeholder 3"/>
          <p:cNvSpPr>
            <a:spLocks noGrp="1"/>
          </p:cNvSpPr>
          <p:nvPr>
            <p:ph type="sldNum" sz="quarter" idx="12"/>
          </p:nvPr>
        </p:nvSpPr>
        <p:spPr/>
        <p:txBody>
          <a:bodyPr/>
          <a:lstStyle/>
          <a:p>
            <a:fld id="{8261E5CC-FC79-FB4D-AEEA-BFE143FD367D}" type="slidenum">
              <a:rPr lang="en-US" smtClean="0"/>
              <a:t>27</a:t>
            </a:fld>
            <a:endParaRPr lang="en-US"/>
          </a:p>
        </p:txBody>
      </p:sp>
      <p:sp>
        <p:nvSpPr>
          <p:cNvPr id="6" name="Title 1"/>
          <p:cNvSpPr txBox="1">
            <a:spLocks/>
          </p:cNvSpPr>
          <p:nvPr/>
        </p:nvSpPr>
        <p:spPr>
          <a:xfrm>
            <a:off x="549275" y="848491"/>
            <a:ext cx="8042276" cy="852317"/>
          </a:xfrm>
          <a:prstGeom prst="rect">
            <a:avLst/>
          </a:prstGeom>
        </p:spPr>
        <p:txBody>
          <a:bodyPr vert="horz" lIns="91440" tIns="45720" rIns="91440" bIns="18720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endParaRPr lang="en-US" sz="3200" dirty="0">
              <a:solidFill>
                <a:srgbClr val="000090"/>
              </a:solidFill>
              <a:latin typeface="Comic Sans MS"/>
              <a:cs typeface="Comic Sans MS"/>
            </a:endParaRPr>
          </a:p>
        </p:txBody>
      </p:sp>
      <p:pic>
        <p:nvPicPr>
          <p:cNvPr id="7" name="Picture 6"/>
          <p:cNvPicPr>
            <a:picLocks noChangeAspect="1"/>
          </p:cNvPicPr>
          <p:nvPr/>
        </p:nvPicPr>
        <p:blipFill>
          <a:blip r:embed="rId2"/>
          <a:stretch>
            <a:fillRect/>
          </a:stretch>
        </p:blipFill>
        <p:spPr>
          <a:xfrm>
            <a:off x="272566" y="3717032"/>
            <a:ext cx="2465017" cy="2380502"/>
          </a:xfrm>
          <a:prstGeom prst="rect">
            <a:avLst/>
          </a:prstGeom>
        </p:spPr>
      </p:pic>
      <p:pic>
        <p:nvPicPr>
          <p:cNvPr id="8" name="Picture 7"/>
          <p:cNvPicPr>
            <a:picLocks noChangeAspect="1"/>
          </p:cNvPicPr>
          <p:nvPr/>
        </p:nvPicPr>
        <p:blipFill>
          <a:blip r:embed="rId3"/>
          <a:stretch>
            <a:fillRect/>
          </a:stretch>
        </p:blipFill>
        <p:spPr>
          <a:xfrm>
            <a:off x="2936862" y="3736366"/>
            <a:ext cx="2355218" cy="2304255"/>
          </a:xfrm>
          <a:prstGeom prst="rect">
            <a:avLst/>
          </a:prstGeom>
        </p:spPr>
      </p:pic>
      <p:pic>
        <p:nvPicPr>
          <p:cNvPr id="9" name="Picture 8"/>
          <p:cNvPicPr>
            <a:picLocks noChangeAspect="1"/>
          </p:cNvPicPr>
          <p:nvPr/>
        </p:nvPicPr>
        <p:blipFill>
          <a:blip r:embed="rId4"/>
          <a:stretch>
            <a:fillRect/>
          </a:stretch>
        </p:blipFill>
        <p:spPr>
          <a:xfrm rot="5400000">
            <a:off x="4903655" y="2017225"/>
            <a:ext cx="4527086" cy="3462204"/>
          </a:xfrm>
          <a:prstGeom prst="rect">
            <a:avLst/>
          </a:prstGeom>
        </p:spPr>
      </p:pic>
      <p:sp>
        <p:nvSpPr>
          <p:cNvPr id="10" name="内容占位符 2"/>
          <p:cNvSpPr txBox="1">
            <a:spLocks/>
          </p:cNvSpPr>
          <p:nvPr/>
        </p:nvSpPr>
        <p:spPr>
          <a:xfrm>
            <a:off x="4716016" y="4427558"/>
            <a:ext cx="3600400" cy="46424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200" b="1" dirty="0" smtClean="0"/>
          </a:p>
        </p:txBody>
      </p:sp>
      <p:sp>
        <p:nvSpPr>
          <p:cNvPr id="11"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altLang="zh-CN" dirty="0" smtClean="0">
                <a:latin typeface="Calibri"/>
                <a:cs typeface="Calibri"/>
              </a:rPr>
              <a:t>H</a:t>
            </a:r>
            <a:r>
              <a:rPr lang="en-US" dirty="0"/>
              <a:t>→</a:t>
            </a:r>
            <a:r>
              <a:rPr lang="el-GR" dirty="0" smtClean="0">
                <a:latin typeface="Calibri"/>
                <a:cs typeface="Calibri"/>
              </a:rPr>
              <a:t>ττ</a:t>
            </a:r>
            <a:r>
              <a:rPr lang="en-US" dirty="0" smtClean="0">
                <a:latin typeface="Calibri"/>
                <a:cs typeface="Calibri"/>
              </a:rPr>
              <a:t> </a:t>
            </a:r>
            <a:r>
              <a:rPr lang="zh-CN" altLang="en-US" dirty="0" smtClean="0"/>
              <a:t>结果</a:t>
            </a:r>
            <a:endParaRPr lang="en-US" dirty="0"/>
          </a:p>
        </p:txBody>
      </p:sp>
    </p:spTree>
    <p:extLst>
      <p:ext uri="{BB962C8B-B14F-4D97-AF65-F5344CB8AC3E}">
        <p14:creationId xmlns:p14="http://schemas.microsoft.com/office/powerpoint/2010/main" val="383565799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28</a:t>
            </a:fld>
            <a:endParaRPr lang="en-US"/>
          </a:p>
        </p:txBody>
      </p:sp>
      <p:sp>
        <p:nvSpPr>
          <p:cNvPr id="9" name="Content Placeholder 15"/>
          <p:cNvSpPr txBox="1">
            <a:spLocks/>
          </p:cNvSpPr>
          <p:nvPr/>
        </p:nvSpPr>
        <p:spPr>
          <a:xfrm>
            <a:off x="489953" y="2996952"/>
            <a:ext cx="7106383" cy="18002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800"/>
              </a:spcBef>
            </a:pPr>
            <a:endParaRPr lang="en-US" sz="2000" dirty="0">
              <a:solidFill>
                <a:srgbClr val="000000"/>
              </a:solidFill>
              <a:latin typeface="Calibri"/>
              <a:cs typeface="Calibri"/>
            </a:endParaRPr>
          </a:p>
        </p:txBody>
      </p:sp>
      <p:sp>
        <p:nvSpPr>
          <p:cNvPr id="16" name="Rectangle 3"/>
          <p:cNvSpPr txBox="1">
            <a:spLocks noRot="1" noChangeArrowheads="1"/>
          </p:cNvSpPr>
          <p:nvPr/>
        </p:nvSpPr>
        <p:spPr>
          <a:xfrm>
            <a:off x="755576" y="1124744"/>
            <a:ext cx="7704856" cy="5112990"/>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1400"/>
              </a:spcBef>
              <a:defRPr/>
            </a:pPr>
            <a:r>
              <a:rPr lang="en-US" dirty="0">
                <a:solidFill>
                  <a:schemeClr val="tx1"/>
                </a:solidFill>
                <a:latin typeface="Weibei SC Bold"/>
                <a:ea typeface="宋体"/>
                <a:cs typeface="Weibei SC Bold"/>
              </a:rPr>
              <a:t>􏳛􏰑􏳜􏳝􏲈􏳞􏱘􏳘􏰎</a:t>
            </a:r>
            <a:r>
              <a:rPr lang="en-US" dirty="0" smtClean="0">
                <a:solidFill>
                  <a:schemeClr val="tx1"/>
                </a:solidFill>
                <a:latin typeface="Weibei SC Bold"/>
                <a:ea typeface="宋体"/>
                <a:cs typeface="Weibei SC Bold"/>
              </a:rPr>
              <a:t>􏰕</a:t>
            </a:r>
            <a:r>
              <a:rPr lang="zh-CN" altLang="en-US" dirty="0" smtClean="0">
                <a:solidFill>
                  <a:schemeClr val="tx1"/>
                </a:solidFill>
                <a:latin typeface="Weibei SC Bold"/>
                <a:ea typeface="宋体"/>
                <a:cs typeface="Weibei SC Bold"/>
              </a:rPr>
              <a:t>本人教育及科研工作经历</a:t>
            </a:r>
            <a:endParaRPr lang="en-US" altLang="zh-CN" dirty="0" smtClean="0">
              <a:solidFill>
                <a:schemeClr val="tx1"/>
              </a:solidFill>
              <a:latin typeface="Weibei SC Bold"/>
              <a:ea typeface="宋体"/>
              <a:cs typeface="Weibei SC Bold"/>
            </a:endParaRPr>
          </a:p>
          <a:p>
            <a:pPr>
              <a:spcBef>
                <a:spcPts val="1400"/>
              </a:spcBef>
              <a:defRPr/>
            </a:pPr>
            <a:r>
              <a:rPr lang="zh-CN" altLang="en-US" dirty="0" smtClean="0">
                <a:solidFill>
                  <a:schemeClr val="tx1"/>
                </a:solidFill>
                <a:latin typeface="Weibei SC Bold"/>
                <a:ea typeface="宋体"/>
                <a:cs typeface="Weibei SC Bold"/>
              </a:rPr>
              <a:t>导言</a:t>
            </a:r>
            <a:endParaRPr lang="en-US" altLang="zh-CN" dirty="0" smtClean="0">
              <a:solidFill>
                <a:schemeClr val="tx1"/>
              </a:solidFill>
              <a:latin typeface="Weibei SC Bold"/>
              <a:ea typeface="宋体"/>
              <a:cs typeface="Weibei SC Bold"/>
            </a:endParaRPr>
          </a:p>
          <a:p>
            <a:pPr lvl="1">
              <a:spcBef>
                <a:spcPts val="1400"/>
              </a:spcBef>
              <a:defRPr/>
            </a:pP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机制与</a:t>
            </a: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粒子</a:t>
            </a:r>
            <a:endParaRPr lang="en-US" altLang="zh-CN" dirty="0" smtClean="0">
              <a:solidFill>
                <a:schemeClr val="tx1"/>
              </a:solidFill>
              <a:latin typeface="Weibei SC Bold"/>
              <a:ea typeface="宋体"/>
              <a:cs typeface="Weibei SC Bold"/>
            </a:endParaRPr>
          </a:p>
          <a:p>
            <a:pPr lvl="1">
              <a:spcBef>
                <a:spcPts val="1400"/>
              </a:spcBef>
              <a:defRPr/>
            </a:pPr>
            <a:r>
              <a:rPr lang="zh-CN" altLang="en-US" dirty="0" smtClean="0">
                <a:solidFill>
                  <a:schemeClr val="tx1"/>
                </a:solidFill>
                <a:latin typeface="Weibei SC Bold"/>
                <a:ea typeface="宋体"/>
                <a:cs typeface="Weibei SC Bold"/>
              </a:rPr>
              <a:t>大型强子对撞机</a:t>
            </a:r>
            <a:r>
              <a:rPr lang="en-US" altLang="zh-CN" dirty="0" smtClean="0">
                <a:solidFill>
                  <a:schemeClr val="tx1"/>
                </a:solidFill>
                <a:latin typeface="Weibei SC Bold"/>
                <a:ea typeface="宋体"/>
                <a:cs typeface="Weibei SC Bold"/>
              </a:rPr>
              <a:t>LHC</a:t>
            </a:r>
            <a:r>
              <a:rPr lang="zh-CN" altLang="en-US" dirty="0" smtClean="0">
                <a:solidFill>
                  <a:schemeClr val="tx1"/>
                </a:solidFill>
                <a:latin typeface="Weibei SC Bold"/>
                <a:ea typeface="宋体"/>
                <a:cs typeface="Weibei SC Bold"/>
              </a:rPr>
              <a:t>及</a:t>
            </a:r>
            <a:r>
              <a:rPr lang="en-US" altLang="zh-CN" dirty="0" smtClean="0">
                <a:solidFill>
                  <a:schemeClr val="tx1"/>
                </a:solidFill>
                <a:latin typeface="Weibei SC Bold"/>
                <a:ea typeface="宋体"/>
                <a:cs typeface="Weibei SC Bold"/>
              </a:rPr>
              <a:t>ATLAS</a:t>
            </a:r>
            <a:r>
              <a:rPr lang="zh-CN" altLang="en-US" dirty="0" smtClean="0">
                <a:solidFill>
                  <a:schemeClr val="tx1"/>
                </a:solidFill>
                <a:latin typeface="Weibei SC Bold"/>
                <a:ea typeface="宋体"/>
                <a:cs typeface="Weibei SC Bold"/>
              </a:rPr>
              <a:t>实验</a:t>
            </a:r>
            <a:endParaRPr lang="en-US" altLang="zh-CN" dirty="0" smtClean="0">
              <a:solidFill>
                <a:schemeClr val="tx1"/>
              </a:solidFill>
              <a:latin typeface="Weibei SC Bold"/>
              <a:ea typeface="宋体"/>
              <a:cs typeface="Weibei SC Bold"/>
            </a:endParaRPr>
          </a:p>
          <a:p>
            <a:pPr lvl="1">
              <a:spcBef>
                <a:spcPts val="1400"/>
              </a:spcBef>
              <a:defRPr/>
            </a:pPr>
            <a:r>
              <a:rPr lang="en-US" altLang="zh-CN" dirty="0" smtClean="0">
                <a:solidFill>
                  <a:schemeClr val="tx1"/>
                </a:solidFill>
                <a:latin typeface="Weibei SC Bold"/>
                <a:ea typeface="宋体"/>
                <a:cs typeface="Weibei SC Bold"/>
              </a:rPr>
              <a:t>LHC</a:t>
            </a:r>
            <a:r>
              <a:rPr lang="zh-CN" altLang="en-US" dirty="0" smtClean="0">
                <a:solidFill>
                  <a:schemeClr val="tx1"/>
                </a:solidFill>
                <a:latin typeface="Weibei SC Bold"/>
                <a:ea typeface="宋体"/>
                <a:cs typeface="Weibei SC Bold"/>
              </a:rPr>
              <a:t>上</a:t>
            </a: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粒子物理研究</a:t>
            </a:r>
            <a:endParaRPr lang="en-US" altLang="zh-CN" dirty="0" smtClean="0">
              <a:solidFill>
                <a:schemeClr val="tx1"/>
              </a:solidFill>
              <a:latin typeface="Weibei SC Bold"/>
              <a:ea typeface="宋体"/>
              <a:cs typeface="Weibei SC Bold"/>
            </a:endParaRPr>
          </a:p>
          <a:p>
            <a:pPr>
              <a:spcBef>
                <a:spcPts val="1400"/>
              </a:spcBef>
              <a:defRPr/>
            </a:pP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粒子同费米子的耦合的测量</a:t>
            </a:r>
            <a:endParaRPr lang="en-US" altLang="zh-CN" dirty="0" smtClean="0">
              <a:solidFill>
                <a:schemeClr val="tx1"/>
              </a:solidFill>
              <a:latin typeface="Weibei SC Bold"/>
              <a:ea typeface="宋体"/>
              <a:cs typeface="Weibei SC Bold"/>
            </a:endParaRPr>
          </a:p>
          <a:p>
            <a:pPr lvl="1">
              <a:spcBef>
                <a:spcPts val="1400"/>
              </a:spcBef>
              <a:defRPr/>
            </a:pPr>
            <a:r>
              <a:rPr lang="en-US" altLang="zh-CN" dirty="0" smtClean="0">
                <a:solidFill>
                  <a:schemeClr val="tx1"/>
                </a:solidFill>
                <a:latin typeface="Weibei SC Bold"/>
                <a:cs typeface="Weibei SC Bold"/>
              </a:rPr>
              <a:t>H-&gt;bb</a:t>
            </a:r>
            <a:r>
              <a:rPr lang="zh-CN" altLang="en-US" dirty="0" smtClean="0">
                <a:solidFill>
                  <a:schemeClr val="tx1"/>
                </a:solidFill>
                <a:latin typeface="Weibei SC Bold"/>
                <a:cs typeface="Weibei SC Bold"/>
              </a:rPr>
              <a:t>，</a:t>
            </a:r>
            <a:r>
              <a:rPr lang="en-US" altLang="zh-CN" dirty="0" smtClean="0">
                <a:solidFill>
                  <a:schemeClr val="tx1"/>
                </a:solidFill>
                <a:latin typeface="Weibei SC Bold"/>
                <a:cs typeface="Weibei SC Bold"/>
              </a:rPr>
              <a:t>H</a:t>
            </a:r>
            <a:r>
              <a:rPr lang="en-US" altLang="zh-CN" dirty="0">
                <a:solidFill>
                  <a:schemeClr val="tx1"/>
                </a:solidFill>
                <a:latin typeface="Weibei SC Bold"/>
                <a:cs typeface="Weibei SC Bold"/>
              </a:rPr>
              <a:t>-</a:t>
            </a:r>
            <a:r>
              <a:rPr lang="en-US" altLang="zh-CN" dirty="0" smtClean="0">
                <a:solidFill>
                  <a:schemeClr val="tx1"/>
                </a:solidFill>
                <a:latin typeface="Weibei SC Bold"/>
                <a:cs typeface="Weibei SC Bold"/>
              </a:rPr>
              <a:t>&gt;</a:t>
            </a:r>
            <a:r>
              <a:rPr lang="en-US" altLang="zh-CN" dirty="0" err="1" smtClean="0">
                <a:solidFill>
                  <a:schemeClr val="tx1"/>
                </a:solidFill>
                <a:latin typeface="Calibri"/>
                <a:cs typeface="Calibri"/>
              </a:rPr>
              <a:t>ττ</a:t>
            </a:r>
            <a:r>
              <a:rPr lang="en-US" altLang="zh-CN" dirty="0" smtClean="0">
                <a:solidFill>
                  <a:schemeClr val="tx1"/>
                </a:solidFill>
                <a:latin typeface="Calibri"/>
                <a:cs typeface="Calibri"/>
              </a:rPr>
              <a:t> </a:t>
            </a:r>
            <a:r>
              <a:rPr lang="zh-CN" altLang="en-US" dirty="0" smtClean="0">
                <a:solidFill>
                  <a:schemeClr val="tx1"/>
                </a:solidFill>
                <a:latin typeface="Calibri"/>
                <a:cs typeface="Calibri"/>
              </a:rPr>
              <a:t>及其他费米子道</a:t>
            </a:r>
            <a:endParaRPr lang="en-US" altLang="zh-CN" dirty="0" smtClean="0">
              <a:solidFill>
                <a:schemeClr val="tx1"/>
              </a:solidFill>
              <a:latin typeface="Calibri"/>
              <a:cs typeface="Calibri"/>
            </a:endParaRPr>
          </a:p>
          <a:p>
            <a:pPr>
              <a:spcBef>
                <a:spcPts val="1400"/>
              </a:spcBef>
              <a:defRPr/>
            </a:pPr>
            <a:r>
              <a:rPr lang="zh-CN" altLang="en-US" dirty="0">
                <a:solidFill>
                  <a:schemeClr val="tx1"/>
                </a:solidFill>
                <a:latin typeface="Weibei SC Bold"/>
                <a:cs typeface="Weibei SC Bold"/>
              </a:rPr>
              <a:t>高质量新物理粒子的寻找</a:t>
            </a:r>
            <a:endParaRPr lang="en-US" altLang="zh-CN" dirty="0">
              <a:solidFill>
                <a:schemeClr val="tx1"/>
              </a:solidFill>
              <a:latin typeface="Weibei SC Bold"/>
              <a:cs typeface="Weibei SC Bold"/>
            </a:endParaRPr>
          </a:p>
          <a:p>
            <a:pPr lvl="1">
              <a:spcBef>
                <a:spcPts val="1400"/>
              </a:spcBef>
              <a:defRPr/>
            </a:pPr>
            <a:r>
              <a:rPr lang="zh-CN" altLang="en-US" i="1" dirty="0">
                <a:solidFill>
                  <a:schemeClr val="tx1"/>
                </a:solidFill>
                <a:latin typeface="Weibei SC Bold"/>
                <a:cs typeface="Weibei SC Bold"/>
              </a:rPr>
              <a:t>玻色子对</a:t>
            </a:r>
            <a:r>
              <a:rPr lang="en-US" altLang="zh-CN" i="1" dirty="0" smtClean="0">
                <a:solidFill>
                  <a:schemeClr val="tx1"/>
                </a:solidFill>
                <a:latin typeface="Weibei SC Bold"/>
                <a:cs typeface="Weibei SC Bold"/>
              </a:rPr>
              <a:t>ZZ</a:t>
            </a:r>
            <a:r>
              <a:rPr lang="en-US" altLang="zh-CN" dirty="0" smtClean="0">
                <a:solidFill>
                  <a:schemeClr val="tx1"/>
                </a:solidFill>
                <a:latin typeface="Weibei SC Bold"/>
                <a:cs typeface="Weibei SC Bold"/>
              </a:rPr>
              <a:t> </a:t>
            </a:r>
            <a:r>
              <a:rPr lang="zh-CN" altLang="en-US" dirty="0" smtClean="0">
                <a:solidFill>
                  <a:schemeClr val="tx1"/>
                </a:solidFill>
                <a:latin typeface="Weibei SC Bold"/>
                <a:cs typeface="Weibei SC Bold"/>
              </a:rPr>
              <a:t>和</a:t>
            </a:r>
            <a:r>
              <a:rPr lang="en-US" altLang="zh-CN" dirty="0">
                <a:solidFill>
                  <a:schemeClr val="tx1"/>
                </a:solidFill>
                <a:latin typeface="Weibei SC Bold"/>
                <a:cs typeface="Weibei SC Bold"/>
              </a:rPr>
              <a:t> </a:t>
            </a:r>
            <a:r>
              <a:rPr lang="zh-CN" altLang="en-US" i="1" dirty="0" smtClean="0">
                <a:solidFill>
                  <a:schemeClr val="tx1"/>
                </a:solidFill>
                <a:latin typeface="Weibei SC Bold"/>
                <a:cs typeface="Weibei SC Bold"/>
              </a:rPr>
              <a:t>费米子对</a:t>
            </a:r>
            <a:r>
              <a:rPr lang="en-US" altLang="zh-CN" i="1" dirty="0" err="1" smtClean="0">
                <a:solidFill>
                  <a:schemeClr val="tx1"/>
                </a:solidFill>
                <a:latin typeface="Calibri"/>
                <a:cs typeface="Calibri"/>
              </a:rPr>
              <a:t>ττ</a:t>
            </a:r>
            <a:endParaRPr lang="en-US" altLang="zh-CN" i="1" dirty="0">
              <a:solidFill>
                <a:schemeClr val="tx1"/>
              </a:solidFill>
              <a:latin typeface="Weibei SC Bold"/>
              <a:cs typeface="Weibei SC Bold"/>
            </a:endParaRPr>
          </a:p>
          <a:p>
            <a:pPr>
              <a:spcBef>
                <a:spcPts val="1400"/>
              </a:spcBef>
              <a:defRPr/>
            </a:pPr>
            <a:r>
              <a:rPr lang="zh-CN" altLang="en-US" dirty="0" smtClean="0">
                <a:solidFill>
                  <a:schemeClr val="tx1"/>
                </a:solidFill>
                <a:latin typeface="Weibei SC Bold"/>
                <a:ea typeface="宋体"/>
                <a:cs typeface="Weibei SC Bold"/>
              </a:rPr>
              <a:t>展望</a:t>
            </a:r>
            <a:endParaRPr lang="en-US" altLang="zh-CN" dirty="0" smtClean="0">
              <a:solidFill>
                <a:schemeClr val="tx1"/>
              </a:solidFill>
              <a:latin typeface="Weibei SC Bold"/>
              <a:ea typeface="宋体"/>
              <a:cs typeface="Weibei SC Bold"/>
            </a:endParaRPr>
          </a:p>
          <a:p>
            <a:pPr>
              <a:defRPr/>
            </a:pPr>
            <a:endParaRPr lang="en-US" altLang="zh-CN" dirty="0">
              <a:solidFill>
                <a:schemeClr val="tx1"/>
              </a:solidFill>
              <a:latin typeface="Weibei SC Bold"/>
              <a:ea typeface="宋体"/>
              <a:cs typeface="Weibei SC Bold"/>
            </a:endParaRPr>
          </a:p>
        </p:txBody>
      </p:sp>
      <p:sp>
        <p:nvSpPr>
          <p:cNvPr id="6"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dirty="0" smtClean="0"/>
              <a:t>􏰎􏰕</a:t>
            </a:r>
            <a:r>
              <a:rPr lang="zh-CN" altLang="en-US" dirty="0" smtClean="0"/>
              <a:t>报告提纲</a:t>
            </a:r>
            <a:endParaRPr lang="en-US" dirty="0"/>
          </a:p>
        </p:txBody>
      </p:sp>
    </p:spTree>
    <p:extLst>
      <p:ext uri="{BB962C8B-B14F-4D97-AF65-F5344CB8AC3E}">
        <p14:creationId xmlns:p14="http://schemas.microsoft.com/office/powerpoint/2010/main" val="348189183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29</a:t>
            </a:fld>
            <a:endParaRPr lang="en-US"/>
          </a:p>
        </p:txBody>
      </p:sp>
      <p:sp>
        <p:nvSpPr>
          <p:cNvPr id="6"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sz="3600" dirty="0" smtClean="0"/>
              <a:t>􏰎􏰕Higgs</a:t>
            </a:r>
            <a:r>
              <a:rPr lang="zh-CN" altLang="en-US" sz="3600" dirty="0" smtClean="0"/>
              <a:t>粒子与顶夸克的耦合</a:t>
            </a:r>
            <a:endParaRPr lang="en-US" sz="3600" dirty="0">
              <a:latin typeface="Calibri"/>
              <a:cs typeface="Calibri"/>
            </a:endParaRPr>
          </a:p>
        </p:txBody>
      </p:sp>
      <p:pic>
        <p:nvPicPr>
          <p:cNvPr id="11" name="Picture 10"/>
          <p:cNvPicPr>
            <a:picLocks noChangeAspect="1"/>
          </p:cNvPicPr>
          <p:nvPr/>
        </p:nvPicPr>
        <p:blipFill>
          <a:blip r:embed="rId2"/>
          <a:stretch>
            <a:fillRect/>
          </a:stretch>
        </p:blipFill>
        <p:spPr>
          <a:xfrm>
            <a:off x="5073243" y="3933056"/>
            <a:ext cx="3344773" cy="2639471"/>
          </a:xfrm>
          <a:prstGeom prst="rect">
            <a:avLst/>
          </a:prstGeom>
        </p:spPr>
      </p:pic>
      <p:grpSp>
        <p:nvGrpSpPr>
          <p:cNvPr id="15" name="Group 14"/>
          <p:cNvGrpSpPr/>
          <p:nvPr/>
        </p:nvGrpSpPr>
        <p:grpSpPr>
          <a:xfrm>
            <a:off x="1010223" y="1844824"/>
            <a:ext cx="2193625" cy="1944216"/>
            <a:chOff x="611560" y="1196752"/>
            <a:chExt cx="2193625" cy="1944216"/>
          </a:xfrm>
        </p:grpSpPr>
        <p:pic>
          <p:nvPicPr>
            <p:cNvPr id="10" name="Picture 9"/>
            <p:cNvPicPr>
              <a:picLocks noChangeAspect="1"/>
            </p:cNvPicPr>
            <p:nvPr/>
          </p:nvPicPr>
          <p:blipFill>
            <a:blip r:embed="rId3"/>
            <a:stretch>
              <a:fillRect/>
            </a:stretch>
          </p:blipFill>
          <p:spPr>
            <a:xfrm>
              <a:off x="611560" y="1196752"/>
              <a:ext cx="2126855" cy="1944216"/>
            </a:xfrm>
            <a:prstGeom prst="rect">
              <a:avLst/>
            </a:prstGeom>
          </p:spPr>
        </p:pic>
        <p:sp>
          <p:nvSpPr>
            <p:cNvPr id="14" name="Rectangle 13"/>
            <p:cNvSpPr/>
            <p:nvPr/>
          </p:nvSpPr>
          <p:spPr>
            <a:xfrm>
              <a:off x="2699792" y="2276872"/>
              <a:ext cx="105393" cy="57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a:blip r:embed="rId4"/>
          <a:stretch>
            <a:fillRect/>
          </a:stretch>
        </p:blipFill>
        <p:spPr>
          <a:xfrm>
            <a:off x="5508104" y="1077249"/>
            <a:ext cx="2909912" cy="2711791"/>
          </a:xfrm>
          <a:prstGeom prst="rect">
            <a:avLst/>
          </a:prstGeom>
        </p:spPr>
      </p:pic>
      <p:sp>
        <p:nvSpPr>
          <p:cNvPr id="18" name="Content Placeholder 2"/>
          <p:cNvSpPr>
            <a:spLocks noGrp="1"/>
          </p:cNvSpPr>
          <p:nvPr>
            <p:ph idx="1"/>
          </p:nvPr>
        </p:nvSpPr>
        <p:spPr>
          <a:xfrm>
            <a:off x="542365" y="4480520"/>
            <a:ext cx="4461683" cy="1396752"/>
          </a:xfrm>
        </p:spPr>
        <p:txBody>
          <a:bodyPr>
            <a:normAutofit/>
          </a:bodyPr>
          <a:lstStyle/>
          <a:p>
            <a:pPr marL="0" indent="0">
              <a:buNone/>
            </a:pPr>
            <a:r>
              <a:rPr lang="zh-CN" altLang="en-US" sz="2400" dirty="0" smtClean="0"/>
              <a:t>利用多个</a:t>
            </a:r>
            <a:r>
              <a:rPr lang="en-US" altLang="zh-CN" sz="2400" dirty="0" smtClean="0"/>
              <a:t>top </a:t>
            </a:r>
            <a:r>
              <a:rPr lang="zh-CN" altLang="en-US" sz="2400" dirty="0" smtClean="0"/>
              <a:t>和</a:t>
            </a:r>
            <a:r>
              <a:rPr lang="en-US" altLang="zh-CN" sz="2400" dirty="0" smtClean="0"/>
              <a:t> Higgs</a:t>
            </a:r>
            <a:r>
              <a:rPr lang="zh-CN" altLang="en-US" sz="2400" dirty="0" smtClean="0"/>
              <a:t>衰变模式</a:t>
            </a:r>
            <a:endParaRPr lang="en-US" altLang="zh-CN" sz="2400" dirty="0" smtClean="0"/>
          </a:p>
          <a:p>
            <a:r>
              <a:rPr lang="en-US" altLang="zh-CN" sz="2000" dirty="0" err="1" smtClean="0"/>
              <a:t>ttbar</a:t>
            </a:r>
            <a:r>
              <a:rPr lang="zh-CN" altLang="zh-CN" sz="2000" dirty="0" smtClean="0"/>
              <a:t>：</a:t>
            </a:r>
            <a:r>
              <a:rPr lang="zh-CN" altLang="en-US" sz="2000" dirty="0" smtClean="0"/>
              <a:t>强子衰变，单轻子，双轻子</a:t>
            </a:r>
            <a:endParaRPr lang="en-US" altLang="zh-CN" sz="2000" dirty="0" smtClean="0"/>
          </a:p>
          <a:p>
            <a:r>
              <a:rPr lang="en-US" altLang="zh-CN" sz="2000" dirty="0" smtClean="0"/>
              <a:t>Higgs</a:t>
            </a:r>
            <a:r>
              <a:rPr lang="zh-CN" altLang="en-US" sz="2000" dirty="0" smtClean="0"/>
              <a:t>：</a:t>
            </a:r>
            <a:r>
              <a:rPr lang="en-US" altLang="zh-CN" sz="2000" dirty="0" smtClean="0">
                <a:latin typeface="Calibri"/>
                <a:cs typeface="Calibri"/>
              </a:rPr>
              <a:t>bb</a:t>
            </a:r>
            <a:r>
              <a:rPr lang="zh-CN" altLang="en-US" sz="2000" dirty="0" smtClean="0">
                <a:latin typeface="Calibri"/>
                <a:cs typeface="Calibri"/>
              </a:rPr>
              <a:t>、</a:t>
            </a:r>
            <a:r>
              <a:rPr lang="en-US" altLang="zh-CN" sz="2000" dirty="0" err="1" smtClean="0">
                <a:latin typeface="Calibri"/>
                <a:cs typeface="Calibri"/>
              </a:rPr>
              <a:t>γγ</a:t>
            </a:r>
            <a:r>
              <a:rPr lang="zh-CN" altLang="zh-CN" sz="2000" dirty="0" smtClean="0">
                <a:latin typeface="Calibri"/>
                <a:cs typeface="Calibri"/>
              </a:rPr>
              <a:t>、</a:t>
            </a:r>
            <a:r>
              <a:rPr lang="en-US" altLang="zh-CN" sz="2000" dirty="0" smtClean="0">
                <a:latin typeface="Calibri"/>
                <a:cs typeface="Calibri"/>
              </a:rPr>
              <a:t>WW</a:t>
            </a:r>
            <a:r>
              <a:rPr lang="zh-CN" altLang="en-US" sz="2000" dirty="0" smtClean="0">
                <a:latin typeface="Calibri"/>
                <a:cs typeface="Calibri"/>
              </a:rPr>
              <a:t>、</a:t>
            </a:r>
            <a:r>
              <a:rPr lang="el-GR" sz="2000" dirty="0" smtClean="0">
                <a:latin typeface="Calibri"/>
                <a:cs typeface="Calibri"/>
              </a:rPr>
              <a:t>ττ</a:t>
            </a:r>
            <a:r>
              <a:rPr lang="zh-CN" altLang="en-US" sz="2000" dirty="0" smtClean="0">
                <a:latin typeface="Calibri"/>
                <a:cs typeface="Calibri"/>
              </a:rPr>
              <a:t>和</a:t>
            </a:r>
            <a:r>
              <a:rPr lang="en-US" altLang="zh-CN" sz="2000" dirty="0" smtClean="0">
                <a:latin typeface="Calibri"/>
                <a:cs typeface="Calibri"/>
              </a:rPr>
              <a:t>ZZ</a:t>
            </a:r>
            <a:endParaRPr lang="en-US" sz="2000" dirty="0">
              <a:latin typeface="Calibri"/>
              <a:cs typeface="Calibri"/>
            </a:endParaRPr>
          </a:p>
        </p:txBody>
      </p:sp>
      <p:sp>
        <p:nvSpPr>
          <p:cNvPr id="19" name="Rectangle 18"/>
          <p:cNvSpPr/>
          <p:nvPr/>
        </p:nvSpPr>
        <p:spPr>
          <a:xfrm>
            <a:off x="755576" y="1052736"/>
            <a:ext cx="3134091" cy="461665"/>
          </a:xfrm>
          <a:prstGeom prst="rect">
            <a:avLst/>
          </a:prstGeom>
          <a:solidFill>
            <a:srgbClr val="FFFF00"/>
          </a:solidFill>
        </p:spPr>
        <p:txBody>
          <a:bodyPr wrap="none">
            <a:spAutoFit/>
          </a:bodyPr>
          <a:lstStyle/>
          <a:p>
            <a:r>
              <a:rPr lang="en-US" altLang="zh-CN" sz="2400" b="1" dirty="0" smtClean="0"/>
              <a:t>LHC</a:t>
            </a:r>
            <a:r>
              <a:rPr lang="zh-CN" altLang="en-US" sz="2400" b="1" dirty="0" smtClean="0"/>
              <a:t>上最具挑战的分析</a:t>
            </a:r>
            <a:endParaRPr lang="en-US" altLang="zh-CN" sz="2400" b="1" dirty="0"/>
          </a:p>
        </p:txBody>
      </p:sp>
    </p:spTree>
    <p:extLst>
      <p:ext uri="{BB962C8B-B14F-4D97-AF65-F5344CB8AC3E}">
        <p14:creationId xmlns:p14="http://schemas.microsoft.com/office/powerpoint/2010/main" val="35432360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3</a:t>
            </a:fld>
            <a:endParaRPr lang="en-US"/>
          </a:p>
        </p:txBody>
      </p:sp>
      <p:sp>
        <p:nvSpPr>
          <p:cNvPr id="18" name="Content Placeholder 15"/>
          <p:cNvSpPr txBox="1">
            <a:spLocks/>
          </p:cNvSpPr>
          <p:nvPr/>
        </p:nvSpPr>
        <p:spPr>
          <a:xfrm>
            <a:off x="467544" y="1340768"/>
            <a:ext cx="8064896" cy="1368152"/>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spcBef>
                <a:spcPts val="800"/>
              </a:spcBef>
              <a:buNone/>
            </a:pPr>
            <a:r>
              <a:rPr lang="zh-CN" altLang="en-US" dirty="0" smtClean="0">
                <a:solidFill>
                  <a:schemeClr val="tx1"/>
                </a:solidFill>
                <a:latin typeface="Calibri"/>
                <a:cs typeface="Calibri"/>
              </a:rPr>
              <a:t>教育经历</a:t>
            </a:r>
            <a:endParaRPr lang="en-US" dirty="0" smtClean="0">
              <a:solidFill>
                <a:schemeClr val="tx1"/>
              </a:solidFill>
              <a:latin typeface="Calibri"/>
              <a:cs typeface="Calibri"/>
            </a:endParaRPr>
          </a:p>
          <a:p>
            <a:pPr>
              <a:spcBef>
                <a:spcPts val="800"/>
              </a:spcBef>
              <a:buFont typeface="Wingdings" charset="2"/>
              <a:buChar char="v"/>
            </a:pPr>
            <a:r>
              <a:rPr lang="en-US" altLang="zh-CN" sz="2000" dirty="0" smtClean="0">
                <a:solidFill>
                  <a:srgbClr val="000000"/>
                </a:solidFill>
                <a:latin typeface="Calibri"/>
                <a:cs typeface="Calibri"/>
              </a:rPr>
              <a:t>2002.9 - 2006.7   </a:t>
            </a:r>
            <a:r>
              <a:rPr lang="zh-CN" altLang="en-US" sz="2000" dirty="0" smtClean="0">
                <a:solidFill>
                  <a:srgbClr val="000000"/>
                </a:solidFill>
                <a:latin typeface="Calibri"/>
                <a:cs typeface="Calibri"/>
              </a:rPr>
              <a:t>西安交通大学电信学院，获学士学位</a:t>
            </a:r>
            <a:endParaRPr lang="en-US" sz="2000" dirty="0" smtClean="0">
              <a:solidFill>
                <a:srgbClr val="000000"/>
              </a:solidFill>
              <a:latin typeface="Calibri"/>
              <a:cs typeface="Calibri"/>
            </a:endParaRPr>
          </a:p>
          <a:p>
            <a:pPr>
              <a:spcBef>
                <a:spcPts val="800"/>
              </a:spcBef>
              <a:buFont typeface="Wingdings" charset="2"/>
              <a:buChar char="v"/>
            </a:pPr>
            <a:r>
              <a:rPr lang="en-US" altLang="zh-CN" sz="2000" dirty="0" smtClean="0">
                <a:solidFill>
                  <a:srgbClr val="000000"/>
                </a:solidFill>
                <a:cs typeface="Calibri"/>
              </a:rPr>
              <a:t>2006.9 - 2011.7   </a:t>
            </a:r>
            <a:r>
              <a:rPr lang="zh-CN" altLang="en-US" sz="2000" dirty="0" smtClean="0">
                <a:solidFill>
                  <a:srgbClr val="000000"/>
                </a:solidFill>
                <a:cs typeface="Calibri"/>
              </a:rPr>
              <a:t>南京大学物理学院，获博士学位</a:t>
            </a:r>
            <a:endParaRPr lang="en-US" altLang="zh-CN" sz="2000" dirty="0" smtClean="0">
              <a:solidFill>
                <a:srgbClr val="000000"/>
              </a:solidFill>
              <a:cs typeface="Calibri"/>
            </a:endParaRPr>
          </a:p>
        </p:txBody>
      </p:sp>
      <p:sp>
        <p:nvSpPr>
          <p:cNvPr id="16" name="Content Placeholder 15"/>
          <p:cNvSpPr txBox="1">
            <a:spLocks/>
          </p:cNvSpPr>
          <p:nvPr/>
        </p:nvSpPr>
        <p:spPr>
          <a:xfrm>
            <a:off x="467544" y="2996952"/>
            <a:ext cx="8219255" cy="2808312"/>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spcBef>
                <a:spcPts val="600"/>
              </a:spcBef>
              <a:buNone/>
            </a:pPr>
            <a:r>
              <a:rPr lang="zh-CN" altLang="en-US" dirty="0" smtClean="0">
                <a:solidFill>
                  <a:schemeClr val="tx1"/>
                </a:solidFill>
                <a:latin typeface="Calibri"/>
                <a:cs typeface="Calibri"/>
              </a:rPr>
              <a:t>科研工作经历</a:t>
            </a:r>
            <a:endParaRPr lang="en-US" dirty="0" smtClean="0">
              <a:solidFill>
                <a:schemeClr val="tx1"/>
              </a:solidFill>
              <a:latin typeface="Calibri"/>
              <a:cs typeface="Calibri"/>
            </a:endParaRPr>
          </a:p>
          <a:p>
            <a:pPr>
              <a:spcBef>
                <a:spcPts val="600"/>
              </a:spcBef>
              <a:buFont typeface="Wingdings" charset="2"/>
              <a:buChar char="v"/>
            </a:pPr>
            <a:r>
              <a:rPr lang="zh-CN" altLang="en-US" sz="2000" b="1" dirty="0">
                <a:solidFill>
                  <a:srgbClr val="0000FF"/>
                </a:solidFill>
                <a:cs typeface="Calibri"/>
              </a:rPr>
              <a:t>北京谱仪</a:t>
            </a:r>
            <a:r>
              <a:rPr lang="en-US" altLang="zh-CN" sz="2000" b="1" dirty="0" smtClean="0">
                <a:solidFill>
                  <a:srgbClr val="0000FF"/>
                </a:solidFill>
                <a:cs typeface="Calibri"/>
              </a:rPr>
              <a:t>III</a:t>
            </a:r>
            <a:r>
              <a:rPr lang="zh-CN" altLang="en-US" sz="2000" b="1" dirty="0" smtClean="0">
                <a:solidFill>
                  <a:srgbClr val="0000FF"/>
                </a:solidFill>
                <a:cs typeface="Calibri"/>
              </a:rPr>
              <a:t>实验物理</a:t>
            </a:r>
            <a:endParaRPr lang="en-US" altLang="zh-CN" sz="2000" dirty="0" smtClean="0">
              <a:solidFill>
                <a:srgbClr val="000000"/>
              </a:solidFill>
              <a:cs typeface="Calibri"/>
            </a:endParaRPr>
          </a:p>
          <a:p>
            <a:pPr lvl="1"/>
            <a:r>
              <a:rPr lang="en-US" altLang="zh-CN" sz="2000" dirty="0" smtClean="0">
                <a:solidFill>
                  <a:srgbClr val="000000"/>
                </a:solidFill>
                <a:cs typeface="Calibri"/>
              </a:rPr>
              <a:t>2007.9 - 2011.7   </a:t>
            </a:r>
            <a:r>
              <a:rPr lang="zh-CN" altLang="en-US" sz="2000" dirty="0" smtClean="0">
                <a:solidFill>
                  <a:srgbClr val="000000"/>
                </a:solidFill>
                <a:cs typeface="Calibri"/>
              </a:rPr>
              <a:t>中科院高能物理研究所</a:t>
            </a:r>
            <a:r>
              <a:rPr lang="zh-CN" altLang="en-US" sz="2000" dirty="0" smtClean="0">
                <a:solidFill>
                  <a:srgbClr val="000000"/>
                </a:solidFill>
                <a:cs typeface="Calibri"/>
              </a:rPr>
              <a:t>，研究</a:t>
            </a:r>
            <a:r>
              <a:rPr lang="zh-CN" altLang="en-US" sz="2000" dirty="0" smtClean="0">
                <a:solidFill>
                  <a:srgbClr val="000000"/>
                </a:solidFill>
                <a:cs typeface="Calibri"/>
              </a:rPr>
              <a:t>助理</a:t>
            </a:r>
            <a:endParaRPr lang="en-US" altLang="zh-CN" sz="2000" dirty="0" smtClean="0">
              <a:solidFill>
                <a:srgbClr val="000000"/>
              </a:solidFill>
              <a:cs typeface="Calibri"/>
            </a:endParaRPr>
          </a:p>
          <a:p>
            <a:pPr>
              <a:spcBef>
                <a:spcPts val="600"/>
              </a:spcBef>
              <a:buFont typeface="Wingdings" charset="2"/>
              <a:buChar char="v"/>
            </a:pPr>
            <a:r>
              <a:rPr lang="en-US" altLang="zh-CN" sz="2000" b="1" dirty="0">
                <a:solidFill>
                  <a:srgbClr val="0000FF"/>
                </a:solidFill>
                <a:cs typeface="Calibri"/>
              </a:rPr>
              <a:t>ATLAS</a:t>
            </a:r>
            <a:r>
              <a:rPr lang="zh-CN" altLang="en-US" sz="2000" b="1" dirty="0">
                <a:solidFill>
                  <a:srgbClr val="0000FF"/>
                </a:solidFill>
                <a:cs typeface="Calibri"/>
              </a:rPr>
              <a:t>实验物理</a:t>
            </a:r>
            <a:r>
              <a:rPr lang="en-US" altLang="zh-CN" sz="2000" b="1" dirty="0">
                <a:solidFill>
                  <a:srgbClr val="0000FF"/>
                </a:solidFill>
                <a:cs typeface="Calibri"/>
              </a:rPr>
              <a:t> </a:t>
            </a:r>
            <a:endParaRPr lang="en-US" altLang="zh-CN" sz="2000" dirty="0" smtClean="0">
              <a:solidFill>
                <a:srgbClr val="000000"/>
              </a:solidFill>
              <a:cs typeface="Calibri"/>
            </a:endParaRPr>
          </a:p>
          <a:p>
            <a:pPr lvl="1"/>
            <a:r>
              <a:rPr lang="en-US" altLang="zh-CN" sz="2000" dirty="0" smtClean="0">
                <a:solidFill>
                  <a:srgbClr val="000000"/>
                </a:solidFill>
                <a:cs typeface="Calibri"/>
              </a:rPr>
              <a:t>2011.8 - 2014.12 </a:t>
            </a:r>
            <a:r>
              <a:rPr lang="zh-CN" altLang="en-US" sz="2000" dirty="0" smtClean="0">
                <a:solidFill>
                  <a:srgbClr val="000000"/>
                </a:solidFill>
                <a:cs typeface="Calibri"/>
              </a:rPr>
              <a:t>台北中央研究院物理所</a:t>
            </a:r>
            <a:r>
              <a:rPr lang="zh-CN" altLang="en-US" sz="2000" dirty="0" smtClean="0">
                <a:solidFill>
                  <a:srgbClr val="000000"/>
                </a:solidFill>
                <a:cs typeface="Calibri"/>
              </a:rPr>
              <a:t>，博士</a:t>
            </a:r>
            <a:r>
              <a:rPr lang="zh-CN" altLang="en-US" sz="2000" dirty="0" smtClean="0">
                <a:solidFill>
                  <a:srgbClr val="000000"/>
                </a:solidFill>
                <a:cs typeface="Calibri"/>
              </a:rPr>
              <a:t>后</a:t>
            </a:r>
            <a:r>
              <a:rPr lang="en-US" altLang="zh-CN" sz="2000" dirty="0" smtClean="0">
                <a:solidFill>
                  <a:srgbClr val="000000"/>
                </a:solidFill>
                <a:cs typeface="Calibri"/>
              </a:rPr>
              <a:t> </a:t>
            </a:r>
          </a:p>
          <a:p>
            <a:pPr marL="349250" lvl="1" indent="0">
              <a:buNone/>
            </a:pPr>
            <a:r>
              <a:rPr lang="en-US" altLang="zh-CN" sz="2000" dirty="0">
                <a:solidFill>
                  <a:srgbClr val="000000"/>
                </a:solidFill>
                <a:cs typeface="Calibri"/>
              </a:rPr>
              <a:t> </a:t>
            </a:r>
            <a:r>
              <a:rPr lang="en-US" altLang="zh-CN" sz="2000" dirty="0" smtClean="0">
                <a:solidFill>
                  <a:srgbClr val="000000"/>
                </a:solidFill>
                <a:cs typeface="Calibri"/>
              </a:rPr>
              <a:t>                                                                  (</a:t>
            </a:r>
            <a:r>
              <a:rPr lang="zh-CN" altLang="en-US" sz="2000" dirty="0" smtClean="0">
                <a:solidFill>
                  <a:srgbClr val="000000"/>
                </a:solidFill>
                <a:cs typeface="Calibri"/>
              </a:rPr>
              <a:t>常驻日内瓦欧洲核子中心</a:t>
            </a:r>
            <a:r>
              <a:rPr lang="en-US" altLang="zh-CN" sz="2000" dirty="0" smtClean="0">
                <a:solidFill>
                  <a:srgbClr val="000000"/>
                </a:solidFill>
                <a:cs typeface="Calibri"/>
              </a:rPr>
              <a:t>CERN)</a:t>
            </a:r>
          </a:p>
          <a:p>
            <a:pPr lvl="1"/>
            <a:r>
              <a:rPr lang="en-US" altLang="zh-CN" sz="2000" dirty="0" smtClean="0">
                <a:solidFill>
                  <a:srgbClr val="000000"/>
                </a:solidFill>
                <a:cs typeface="Calibri"/>
              </a:rPr>
              <a:t>2015.1 - </a:t>
            </a:r>
            <a:r>
              <a:rPr lang="zh-CN" altLang="en-US" sz="2000" dirty="0" smtClean="0">
                <a:solidFill>
                  <a:srgbClr val="000000"/>
                </a:solidFill>
                <a:cs typeface="Calibri"/>
              </a:rPr>
              <a:t>至今</a:t>
            </a:r>
            <a:r>
              <a:rPr lang="en-US" altLang="zh-CN" sz="2000" dirty="0" smtClean="0">
                <a:solidFill>
                  <a:srgbClr val="000000"/>
                </a:solidFill>
                <a:cs typeface="Calibri"/>
              </a:rPr>
              <a:t>  </a:t>
            </a:r>
            <a:r>
              <a:rPr lang="zh-CN" altLang="en-US" sz="2000" dirty="0" smtClean="0">
                <a:solidFill>
                  <a:srgbClr val="000000"/>
                </a:solidFill>
                <a:cs typeface="Calibri"/>
              </a:rPr>
              <a:t>德国弗赖堡大学</a:t>
            </a:r>
            <a:r>
              <a:rPr lang="en-US" altLang="zh-CN" sz="2000" dirty="0" smtClean="0">
                <a:solidFill>
                  <a:srgbClr val="000000"/>
                </a:solidFill>
                <a:cs typeface="Calibri"/>
              </a:rPr>
              <a:t>(University of Freiburg)</a:t>
            </a:r>
            <a:r>
              <a:rPr lang="zh-CN" altLang="en-US" sz="2000" dirty="0" smtClean="0">
                <a:solidFill>
                  <a:srgbClr val="000000"/>
                </a:solidFill>
                <a:cs typeface="Calibri"/>
              </a:rPr>
              <a:t>，博士</a:t>
            </a:r>
            <a:r>
              <a:rPr lang="zh-CN" altLang="en-US" sz="2000" dirty="0" smtClean="0">
                <a:solidFill>
                  <a:srgbClr val="000000"/>
                </a:solidFill>
                <a:cs typeface="Calibri"/>
              </a:rPr>
              <a:t>后</a:t>
            </a:r>
            <a:endParaRPr lang="en-US" altLang="zh-CN" sz="2000" dirty="0" smtClean="0">
              <a:solidFill>
                <a:srgbClr val="000000"/>
              </a:solidFill>
              <a:cs typeface="Calibri"/>
            </a:endParaRPr>
          </a:p>
        </p:txBody>
      </p:sp>
      <p:sp>
        <p:nvSpPr>
          <p:cNvPr id="6"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sz="3600" dirty="0" smtClean="0"/>
              <a:t>􏰎</a:t>
            </a:r>
            <a:r>
              <a:rPr lang="en-US" sz="3600" dirty="0"/>
              <a:t>􏰕</a:t>
            </a:r>
            <a:r>
              <a:rPr lang="zh-CN" altLang="en-US" sz="3600" dirty="0"/>
              <a:t>教育及科研</a:t>
            </a:r>
            <a:r>
              <a:rPr lang="zh-CN" altLang="en-US" sz="3600" dirty="0" smtClean="0"/>
              <a:t>背景</a:t>
            </a:r>
            <a:endParaRPr lang="en-US" altLang="zh-CN" sz="3600" dirty="0"/>
          </a:p>
        </p:txBody>
      </p:sp>
    </p:spTree>
    <p:extLst>
      <p:ext uri="{BB962C8B-B14F-4D97-AF65-F5344CB8AC3E}">
        <p14:creationId xmlns:p14="http://schemas.microsoft.com/office/powerpoint/2010/main" val="2944788119"/>
      </p:ext>
    </p:extLst>
  </p:cSld>
  <p:clrMapOvr>
    <a:masterClrMapping/>
  </p:clrMapOvr>
  <mc:AlternateContent xmlns:mc="http://schemas.openxmlformats.org/markup-compatibility/2006" xmlns:p14="http://schemas.microsoft.com/office/powerpoint/2010/main">
    <mc:Choice Requires="p14">
      <p:transition spd="slow" p14:dur="2000" advTm="59336"/>
    </mc:Choice>
    <mc:Fallback xmlns="">
      <p:transition xmlns:p14="http://schemas.microsoft.com/office/powerpoint/2010/main" spd="slow" advTm="59336"/>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30</a:t>
            </a:fld>
            <a:endParaRPr lang="en-US"/>
          </a:p>
        </p:txBody>
      </p:sp>
      <p:sp>
        <p:nvSpPr>
          <p:cNvPr id="16" name="Rectangle 3"/>
          <p:cNvSpPr txBox="1">
            <a:spLocks noRot="1" noChangeArrowheads="1"/>
          </p:cNvSpPr>
          <p:nvPr/>
        </p:nvSpPr>
        <p:spPr>
          <a:xfrm>
            <a:off x="615931" y="1124744"/>
            <a:ext cx="1939845" cy="430216"/>
          </a:xfrm>
          <a:prstGeom prst="rect">
            <a:avLst/>
          </a:prstGeom>
          <a:solidFill>
            <a:srgbClr val="FFFF00"/>
          </a:solidFill>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buFont typeface="Wingdings" charset="2"/>
              <a:buChar char="v"/>
              <a:defRPr/>
            </a:pPr>
            <a:r>
              <a:rPr lang="en-US" altLang="zh-CN" b="1" dirty="0" err="1" smtClean="0">
                <a:solidFill>
                  <a:schemeClr val="tx1"/>
                </a:solidFill>
                <a:latin typeface="Calibri"/>
                <a:ea typeface="宋体"/>
                <a:cs typeface="Calibri"/>
              </a:rPr>
              <a:t>ttH</a:t>
            </a:r>
            <a:r>
              <a:rPr lang="en-US" altLang="zh-CN" b="1" dirty="0" smtClean="0">
                <a:solidFill>
                  <a:schemeClr val="tx1"/>
                </a:solidFill>
                <a:latin typeface="Calibri"/>
                <a:ea typeface="宋体"/>
                <a:cs typeface="Calibri"/>
              </a:rPr>
              <a:t>, H-&gt;</a:t>
            </a:r>
            <a:r>
              <a:rPr lang="en-US" altLang="zh-CN" b="1" dirty="0" err="1" smtClean="0">
                <a:solidFill>
                  <a:schemeClr val="tx1"/>
                </a:solidFill>
                <a:latin typeface="Calibri"/>
                <a:ea typeface="宋体"/>
                <a:cs typeface="Calibri"/>
              </a:rPr>
              <a:t>γγ</a:t>
            </a:r>
            <a:endParaRPr lang="en-US" altLang="zh-CN" b="1" dirty="0">
              <a:solidFill>
                <a:schemeClr val="tx1"/>
              </a:solidFill>
              <a:latin typeface="Calibri"/>
              <a:ea typeface="宋体"/>
              <a:cs typeface="Calibri"/>
            </a:endParaRPr>
          </a:p>
        </p:txBody>
      </p:sp>
      <p:sp>
        <p:nvSpPr>
          <p:cNvPr id="6"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sz="3600" dirty="0" smtClean="0"/>
              <a:t>􏰎􏰕Higgs</a:t>
            </a:r>
            <a:r>
              <a:rPr lang="zh-CN" altLang="en-US" sz="3600" dirty="0" smtClean="0"/>
              <a:t>粒子与顶夸克的耦合</a:t>
            </a:r>
            <a:endParaRPr lang="en-US" sz="3600" dirty="0">
              <a:latin typeface="Calibri"/>
              <a:cs typeface="Calibri"/>
            </a:endParaRPr>
          </a:p>
        </p:txBody>
      </p:sp>
      <p:pic>
        <p:nvPicPr>
          <p:cNvPr id="12" name="Picture 11"/>
          <p:cNvPicPr>
            <a:picLocks noChangeAspect="1"/>
          </p:cNvPicPr>
          <p:nvPr/>
        </p:nvPicPr>
        <p:blipFill>
          <a:blip r:embed="rId2"/>
          <a:stretch>
            <a:fillRect/>
          </a:stretch>
        </p:blipFill>
        <p:spPr>
          <a:xfrm>
            <a:off x="5055439" y="1280244"/>
            <a:ext cx="3332985" cy="2508796"/>
          </a:xfrm>
          <a:prstGeom prst="rect">
            <a:avLst/>
          </a:prstGeom>
        </p:spPr>
      </p:pic>
      <p:sp>
        <p:nvSpPr>
          <p:cNvPr id="13" name="Rectangle 12"/>
          <p:cNvSpPr/>
          <p:nvPr/>
        </p:nvSpPr>
        <p:spPr>
          <a:xfrm>
            <a:off x="628226" y="1772816"/>
            <a:ext cx="3655742" cy="1263936"/>
          </a:xfrm>
          <a:prstGeom prst="rect">
            <a:avLst/>
          </a:prstGeom>
        </p:spPr>
        <p:txBody>
          <a:bodyPr wrap="square">
            <a:spAutoFit/>
          </a:bodyPr>
          <a:lstStyle/>
          <a:p>
            <a:pPr>
              <a:lnSpc>
                <a:spcPct val="120000"/>
              </a:lnSpc>
            </a:pPr>
            <a:r>
              <a:rPr lang="zh-CN" altLang="en-US" sz="2400" dirty="0" smtClean="0"/>
              <a:t>实验结果</a:t>
            </a:r>
            <a:r>
              <a:rPr lang="en-US" sz="2400" dirty="0" err="1" smtClean="0"/>
              <a:t>σ</a:t>
            </a:r>
            <a:r>
              <a:rPr lang="en-US" sz="2400" dirty="0"/>
              <a:t>*BR/(</a:t>
            </a:r>
            <a:r>
              <a:rPr lang="en-US" sz="2400" dirty="0" err="1"/>
              <a:t>σ</a:t>
            </a:r>
            <a:r>
              <a:rPr lang="en-US" sz="2400" dirty="0"/>
              <a:t>*BR)SM</a:t>
            </a:r>
            <a:endParaRPr lang="en-US" sz="2400" dirty="0" smtClean="0"/>
          </a:p>
          <a:p>
            <a:pPr marL="285750" indent="-285750">
              <a:lnSpc>
                <a:spcPct val="120000"/>
              </a:lnSpc>
              <a:buFont typeface="Arial"/>
              <a:buChar char="•"/>
            </a:pPr>
            <a:r>
              <a:rPr lang="zh-CN" altLang="en-US" sz="2000" dirty="0" smtClean="0"/>
              <a:t>观测：</a:t>
            </a:r>
            <a:r>
              <a:rPr lang="en-US" sz="2000" dirty="0" smtClean="0"/>
              <a:t>&lt; 6.5 </a:t>
            </a:r>
            <a:endParaRPr lang="en-US" altLang="zh-CN" sz="2000" dirty="0" smtClean="0"/>
          </a:p>
          <a:p>
            <a:pPr marL="285750" indent="-285750">
              <a:lnSpc>
                <a:spcPct val="120000"/>
              </a:lnSpc>
              <a:buFont typeface="Arial"/>
              <a:buChar char="•"/>
            </a:pPr>
            <a:r>
              <a:rPr lang="zh-CN" altLang="en-US" sz="2000" dirty="0" smtClean="0"/>
              <a:t>预期：</a:t>
            </a:r>
            <a:r>
              <a:rPr lang="en-US" sz="2000" dirty="0" smtClean="0"/>
              <a:t>&lt; </a:t>
            </a:r>
            <a:r>
              <a:rPr lang="en-US" sz="2000" dirty="0"/>
              <a:t>4.9</a:t>
            </a:r>
          </a:p>
        </p:txBody>
      </p:sp>
      <p:pic>
        <p:nvPicPr>
          <p:cNvPr id="9" name="Picture 8"/>
          <p:cNvPicPr>
            <a:picLocks noChangeAspect="1"/>
          </p:cNvPicPr>
          <p:nvPr/>
        </p:nvPicPr>
        <p:blipFill>
          <a:blip r:embed="rId3"/>
          <a:stretch>
            <a:fillRect/>
          </a:stretch>
        </p:blipFill>
        <p:spPr>
          <a:xfrm>
            <a:off x="5364088" y="4455936"/>
            <a:ext cx="3305976" cy="2265539"/>
          </a:xfrm>
          <a:prstGeom prst="rect">
            <a:avLst/>
          </a:prstGeom>
        </p:spPr>
      </p:pic>
      <p:pic>
        <p:nvPicPr>
          <p:cNvPr id="14" name="Picture 13"/>
          <p:cNvPicPr>
            <a:picLocks noChangeAspect="1"/>
          </p:cNvPicPr>
          <p:nvPr/>
        </p:nvPicPr>
        <p:blipFill>
          <a:blip r:embed="rId4"/>
          <a:stretch>
            <a:fillRect/>
          </a:stretch>
        </p:blipFill>
        <p:spPr>
          <a:xfrm>
            <a:off x="2699792" y="3861048"/>
            <a:ext cx="2495916" cy="2942601"/>
          </a:xfrm>
          <a:prstGeom prst="rect">
            <a:avLst/>
          </a:prstGeom>
        </p:spPr>
      </p:pic>
      <p:sp>
        <p:nvSpPr>
          <p:cNvPr id="18" name="Rectangle 3"/>
          <p:cNvSpPr txBox="1">
            <a:spLocks noRot="1" noChangeArrowheads="1"/>
          </p:cNvSpPr>
          <p:nvPr/>
        </p:nvSpPr>
        <p:spPr>
          <a:xfrm>
            <a:off x="611560" y="3429000"/>
            <a:ext cx="1944216" cy="432048"/>
          </a:xfrm>
          <a:prstGeom prst="rect">
            <a:avLst/>
          </a:prstGeom>
          <a:solidFill>
            <a:srgbClr val="FFFF00"/>
          </a:solidFill>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buFont typeface="Wingdings" charset="2"/>
              <a:buChar char="v"/>
              <a:defRPr/>
            </a:pPr>
            <a:r>
              <a:rPr lang="en-US" altLang="zh-CN" b="1" dirty="0" err="1" smtClean="0">
                <a:solidFill>
                  <a:schemeClr val="tx1"/>
                </a:solidFill>
                <a:latin typeface="Calibri"/>
                <a:ea typeface="宋体"/>
                <a:cs typeface="Calibri"/>
              </a:rPr>
              <a:t>ttH</a:t>
            </a:r>
            <a:r>
              <a:rPr lang="en-US" altLang="zh-CN" b="1" dirty="0" smtClean="0">
                <a:solidFill>
                  <a:schemeClr val="tx1"/>
                </a:solidFill>
                <a:latin typeface="Calibri"/>
                <a:ea typeface="宋体"/>
                <a:cs typeface="Calibri"/>
              </a:rPr>
              <a:t>, H-&gt;bb</a:t>
            </a:r>
            <a:endParaRPr lang="en-US" altLang="zh-CN" b="1" dirty="0">
              <a:solidFill>
                <a:schemeClr val="tx1"/>
              </a:solidFill>
              <a:latin typeface="Calibri"/>
              <a:ea typeface="宋体"/>
              <a:cs typeface="Calibri"/>
            </a:endParaRPr>
          </a:p>
        </p:txBody>
      </p:sp>
    </p:spTree>
    <p:extLst>
      <p:ext uri="{BB962C8B-B14F-4D97-AF65-F5344CB8AC3E}">
        <p14:creationId xmlns:p14="http://schemas.microsoft.com/office/powerpoint/2010/main" val="125001554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31</a:t>
            </a:fld>
            <a:endParaRPr lang="en-US"/>
          </a:p>
        </p:txBody>
      </p:sp>
      <p:sp>
        <p:nvSpPr>
          <p:cNvPr id="6"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sz="3600" dirty="0" smtClean="0"/>
              <a:t>􏰎􏰕Higgs</a:t>
            </a:r>
            <a:r>
              <a:rPr lang="zh-CN" altLang="en-US" sz="3600" dirty="0" smtClean="0"/>
              <a:t>粒子与顶夸克的耦合</a:t>
            </a:r>
            <a:endParaRPr lang="en-US" sz="3600" dirty="0"/>
          </a:p>
        </p:txBody>
      </p:sp>
      <p:pic>
        <p:nvPicPr>
          <p:cNvPr id="2" name="Picture 1"/>
          <p:cNvPicPr>
            <a:picLocks noChangeAspect="1"/>
          </p:cNvPicPr>
          <p:nvPr/>
        </p:nvPicPr>
        <p:blipFill>
          <a:blip r:embed="rId3"/>
          <a:stretch>
            <a:fillRect/>
          </a:stretch>
        </p:blipFill>
        <p:spPr>
          <a:xfrm>
            <a:off x="395536" y="1072031"/>
            <a:ext cx="2611118" cy="1985390"/>
          </a:xfrm>
          <a:prstGeom prst="rect">
            <a:avLst/>
          </a:prstGeom>
        </p:spPr>
      </p:pic>
      <p:pic>
        <p:nvPicPr>
          <p:cNvPr id="3" name="Picture 2"/>
          <p:cNvPicPr>
            <a:picLocks noChangeAspect="1"/>
          </p:cNvPicPr>
          <p:nvPr/>
        </p:nvPicPr>
        <p:blipFill>
          <a:blip r:embed="rId4"/>
          <a:stretch>
            <a:fillRect/>
          </a:stretch>
        </p:blipFill>
        <p:spPr>
          <a:xfrm>
            <a:off x="3347864" y="1059332"/>
            <a:ext cx="2602749" cy="1991996"/>
          </a:xfrm>
          <a:prstGeom prst="rect">
            <a:avLst/>
          </a:prstGeom>
        </p:spPr>
      </p:pic>
      <p:pic>
        <p:nvPicPr>
          <p:cNvPr id="5" name="Picture 4"/>
          <p:cNvPicPr>
            <a:picLocks noChangeAspect="1"/>
          </p:cNvPicPr>
          <p:nvPr/>
        </p:nvPicPr>
        <p:blipFill>
          <a:blip r:embed="rId5"/>
          <a:stretch>
            <a:fillRect/>
          </a:stretch>
        </p:blipFill>
        <p:spPr>
          <a:xfrm>
            <a:off x="6345547" y="1052736"/>
            <a:ext cx="2546933" cy="1979410"/>
          </a:xfrm>
          <a:prstGeom prst="rect">
            <a:avLst/>
          </a:prstGeom>
        </p:spPr>
      </p:pic>
      <p:pic>
        <p:nvPicPr>
          <p:cNvPr id="7" name="Picture 6"/>
          <p:cNvPicPr>
            <a:picLocks noChangeAspect="1"/>
          </p:cNvPicPr>
          <p:nvPr/>
        </p:nvPicPr>
        <p:blipFill>
          <a:blip r:embed="rId6"/>
          <a:stretch>
            <a:fillRect/>
          </a:stretch>
        </p:blipFill>
        <p:spPr>
          <a:xfrm>
            <a:off x="5126311" y="3333626"/>
            <a:ext cx="3993825" cy="3022724"/>
          </a:xfrm>
          <a:prstGeom prst="rect">
            <a:avLst/>
          </a:prstGeom>
        </p:spPr>
      </p:pic>
      <p:pic>
        <p:nvPicPr>
          <p:cNvPr id="8" name="Picture 7"/>
          <p:cNvPicPr>
            <a:picLocks noChangeAspect="1"/>
          </p:cNvPicPr>
          <p:nvPr/>
        </p:nvPicPr>
        <p:blipFill>
          <a:blip r:embed="rId7"/>
          <a:stretch>
            <a:fillRect/>
          </a:stretch>
        </p:blipFill>
        <p:spPr>
          <a:xfrm>
            <a:off x="611560" y="5745783"/>
            <a:ext cx="4067944" cy="419521"/>
          </a:xfrm>
          <a:prstGeom prst="rect">
            <a:avLst/>
          </a:prstGeom>
        </p:spPr>
      </p:pic>
      <p:sp>
        <p:nvSpPr>
          <p:cNvPr id="9" name="Rectangle 8"/>
          <p:cNvSpPr/>
          <p:nvPr/>
        </p:nvSpPr>
        <p:spPr>
          <a:xfrm>
            <a:off x="542092" y="5140102"/>
            <a:ext cx="2661756" cy="461665"/>
          </a:xfrm>
          <a:prstGeom prst="rect">
            <a:avLst/>
          </a:prstGeom>
        </p:spPr>
        <p:txBody>
          <a:bodyPr wrap="none">
            <a:spAutoFit/>
          </a:bodyPr>
          <a:lstStyle/>
          <a:p>
            <a:r>
              <a:rPr lang="zh-CN" altLang="en-US" sz="2400" b="1" dirty="0" smtClean="0"/>
              <a:t>最佳拟合信号强度</a:t>
            </a:r>
            <a:endParaRPr lang="en-US" sz="2400" b="1" dirty="0"/>
          </a:p>
        </p:txBody>
      </p:sp>
      <p:sp>
        <p:nvSpPr>
          <p:cNvPr id="17" name="Rectangle 16"/>
          <p:cNvSpPr/>
          <p:nvPr/>
        </p:nvSpPr>
        <p:spPr>
          <a:xfrm>
            <a:off x="635948" y="3356992"/>
            <a:ext cx="2279868" cy="461665"/>
          </a:xfrm>
          <a:prstGeom prst="rect">
            <a:avLst/>
          </a:prstGeom>
          <a:solidFill>
            <a:srgbClr val="FFFF00"/>
          </a:solidFill>
        </p:spPr>
        <p:txBody>
          <a:bodyPr vert="horz" lIns="91440" tIns="45720" rIns="91440" bIns="45720" rtlCol="0">
            <a:normAutofit/>
          </a:bodyPr>
          <a:lstStyle/>
          <a:p>
            <a:pPr marL="349250" indent="-349250" defTabSz="914400">
              <a:spcBef>
                <a:spcPts val="2000"/>
              </a:spcBef>
              <a:buClr>
                <a:schemeClr val="accent1">
                  <a:lumMod val="60000"/>
                  <a:lumOff val="40000"/>
                </a:schemeClr>
              </a:buClr>
              <a:buSzPct val="110000"/>
              <a:buFont typeface="Wingdings" charset="2"/>
              <a:buChar char="v"/>
            </a:pPr>
            <a:r>
              <a:rPr lang="en-US" altLang="zh-CN" sz="2400" b="1" dirty="0" err="1">
                <a:cs typeface="Calibri"/>
              </a:rPr>
              <a:t>ttH</a:t>
            </a:r>
            <a:r>
              <a:rPr lang="zh-CN" altLang="en-US" sz="2400" b="1" dirty="0" smtClean="0">
                <a:latin typeface="Calibri"/>
                <a:ea typeface="宋体"/>
                <a:cs typeface="Calibri"/>
              </a:rPr>
              <a:t>多轻子</a:t>
            </a:r>
            <a:r>
              <a:rPr lang="zh-CN" altLang="en-US" sz="2400" b="1" dirty="0">
                <a:latin typeface="Calibri"/>
                <a:ea typeface="宋体"/>
                <a:cs typeface="Calibri"/>
              </a:rPr>
              <a:t>道</a:t>
            </a:r>
            <a:endParaRPr lang="en-US" sz="2400" b="1" dirty="0">
              <a:latin typeface="Calibri"/>
              <a:ea typeface="宋体"/>
              <a:cs typeface="Calibri"/>
            </a:endParaRPr>
          </a:p>
        </p:txBody>
      </p:sp>
    </p:spTree>
    <p:extLst>
      <p:ext uri="{BB962C8B-B14F-4D97-AF65-F5344CB8AC3E}">
        <p14:creationId xmlns:p14="http://schemas.microsoft.com/office/powerpoint/2010/main" val="10459571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32</a:t>
            </a:fld>
            <a:endParaRPr lang="en-US"/>
          </a:p>
        </p:txBody>
      </p:sp>
      <p:sp>
        <p:nvSpPr>
          <p:cNvPr id="16" name="Rectangle 3"/>
          <p:cNvSpPr txBox="1">
            <a:spLocks noRot="1" noChangeArrowheads="1"/>
          </p:cNvSpPr>
          <p:nvPr/>
        </p:nvSpPr>
        <p:spPr>
          <a:xfrm>
            <a:off x="971600" y="1340768"/>
            <a:ext cx="5112568" cy="1152128"/>
          </a:xfrm>
          <a:prstGeom prst="rect">
            <a:avLst/>
          </a:prstGeom>
        </p:spPr>
        <p:txBody>
          <a:bodyPr vert="horz" lIns="91440" tIns="45720" rIns="91440" bIns="45720" rtlCol="0">
            <a:normAutofit fontScale="92500"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spcBef>
                <a:spcPts val="600"/>
              </a:spcBef>
              <a:buNone/>
            </a:pPr>
            <a:r>
              <a:rPr lang="zh-CN" altLang="en-US" dirty="0" smtClean="0"/>
              <a:t>主要的事例选择</a:t>
            </a:r>
            <a:endParaRPr lang="en-US" altLang="zh-CN" dirty="0" smtClean="0"/>
          </a:p>
          <a:p>
            <a:pPr>
              <a:spcBef>
                <a:spcPts val="600"/>
              </a:spcBef>
            </a:pPr>
            <a:r>
              <a:rPr lang="zh-CN" altLang="en-US" dirty="0" smtClean="0"/>
              <a:t>两个电荷相反的</a:t>
            </a:r>
            <a:r>
              <a:rPr lang="en-US" dirty="0" smtClean="0"/>
              <a:t> μ</a:t>
            </a:r>
            <a:r>
              <a:rPr lang="en-US" altLang="zh-CN" dirty="0" smtClean="0"/>
              <a:t>: </a:t>
            </a:r>
            <a:r>
              <a:rPr lang="en-US" dirty="0" err="1" smtClean="0"/>
              <a:t>pT</a:t>
            </a:r>
            <a:r>
              <a:rPr lang="en-US" dirty="0" smtClean="0"/>
              <a:t> &gt; 25,15 </a:t>
            </a:r>
            <a:r>
              <a:rPr lang="en-US" dirty="0" err="1" smtClean="0"/>
              <a:t>GeV</a:t>
            </a:r>
            <a:r>
              <a:rPr lang="en-US" altLang="zh-CN" dirty="0" smtClean="0"/>
              <a:t>; </a:t>
            </a:r>
          </a:p>
          <a:p>
            <a:pPr>
              <a:spcBef>
                <a:spcPts val="600"/>
              </a:spcBef>
            </a:pPr>
            <a:r>
              <a:rPr lang="en-US" dirty="0" err="1" smtClean="0"/>
              <a:t>E</a:t>
            </a:r>
            <a:r>
              <a:rPr lang="en-US" baseline="-25000" dirty="0" err="1" smtClean="0"/>
              <a:t>T</a:t>
            </a:r>
            <a:r>
              <a:rPr lang="en-US" baseline="30000" dirty="0" err="1" smtClean="0"/>
              <a:t>miss</a:t>
            </a:r>
            <a:r>
              <a:rPr lang="en-US" baseline="30000" dirty="0" smtClean="0"/>
              <a:t>  </a:t>
            </a:r>
            <a:r>
              <a:rPr lang="en-US" dirty="0" smtClean="0"/>
              <a:t>&lt; 80GeV</a:t>
            </a:r>
            <a:endParaRPr lang="en-US" dirty="0"/>
          </a:p>
        </p:txBody>
      </p:sp>
      <p:sp>
        <p:nvSpPr>
          <p:cNvPr id="6"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sz="3600" dirty="0" smtClean="0"/>
              <a:t>􏰎􏰕Higgs</a:t>
            </a:r>
            <a:r>
              <a:rPr lang="zh-CN" altLang="en-US" sz="3600" dirty="0" smtClean="0"/>
              <a:t>粒子衰变到</a:t>
            </a:r>
            <a:r>
              <a:rPr lang="en-US" sz="3600" dirty="0" smtClean="0"/>
              <a:t>μ</a:t>
            </a:r>
            <a:r>
              <a:rPr lang="zh-CN" altLang="en-US" sz="3600" dirty="0" smtClean="0"/>
              <a:t>轻子</a:t>
            </a:r>
            <a:endParaRPr lang="en-US" sz="3600" dirty="0"/>
          </a:p>
        </p:txBody>
      </p:sp>
      <p:pic>
        <p:nvPicPr>
          <p:cNvPr id="7" name="Picture 6"/>
          <p:cNvPicPr>
            <a:picLocks noChangeAspect="1"/>
          </p:cNvPicPr>
          <p:nvPr/>
        </p:nvPicPr>
        <p:blipFill>
          <a:blip r:embed="rId2"/>
          <a:stretch>
            <a:fillRect/>
          </a:stretch>
        </p:blipFill>
        <p:spPr>
          <a:xfrm>
            <a:off x="4736240" y="2852937"/>
            <a:ext cx="3940216" cy="2664296"/>
          </a:xfrm>
          <a:prstGeom prst="rect">
            <a:avLst/>
          </a:prstGeom>
        </p:spPr>
      </p:pic>
      <p:pic>
        <p:nvPicPr>
          <p:cNvPr id="8" name="Picture 7"/>
          <p:cNvPicPr>
            <a:picLocks noChangeAspect="1"/>
          </p:cNvPicPr>
          <p:nvPr/>
        </p:nvPicPr>
        <p:blipFill>
          <a:blip r:embed="rId3"/>
          <a:stretch>
            <a:fillRect/>
          </a:stretch>
        </p:blipFill>
        <p:spPr>
          <a:xfrm>
            <a:off x="631784" y="2852936"/>
            <a:ext cx="3644210" cy="2676952"/>
          </a:xfrm>
          <a:prstGeom prst="rect">
            <a:avLst/>
          </a:prstGeom>
        </p:spPr>
      </p:pic>
      <p:sp>
        <p:nvSpPr>
          <p:cNvPr id="10" name="Rectangle 9"/>
          <p:cNvSpPr/>
          <p:nvPr/>
        </p:nvSpPr>
        <p:spPr>
          <a:xfrm>
            <a:off x="899592" y="5795972"/>
            <a:ext cx="3126051" cy="400110"/>
          </a:xfrm>
          <a:prstGeom prst="rect">
            <a:avLst/>
          </a:prstGeom>
        </p:spPr>
        <p:txBody>
          <a:bodyPr wrap="none">
            <a:spAutoFit/>
          </a:bodyPr>
          <a:lstStyle/>
          <a:p>
            <a:pPr>
              <a:spcBef>
                <a:spcPts val="600"/>
              </a:spcBef>
            </a:pPr>
            <a:r>
              <a:rPr lang="zh-CN" altLang="en-US" sz="2000" dirty="0"/>
              <a:t>主要挑战包括：控制</a:t>
            </a:r>
            <a:r>
              <a:rPr lang="en-US" altLang="zh-CN" sz="2000" dirty="0"/>
              <a:t>Z</a:t>
            </a:r>
            <a:r>
              <a:rPr lang="zh-CN" altLang="en-US" sz="2000" dirty="0"/>
              <a:t>本地</a:t>
            </a:r>
            <a:endParaRPr lang="en-US" altLang="zh-CN" sz="2000" dirty="0">
              <a:latin typeface="Weibei SC Bold"/>
              <a:cs typeface="Weibei SC Bold"/>
            </a:endParaRPr>
          </a:p>
        </p:txBody>
      </p:sp>
    </p:spTree>
    <p:extLst>
      <p:ext uri="{BB962C8B-B14F-4D97-AF65-F5344CB8AC3E}">
        <p14:creationId xmlns:p14="http://schemas.microsoft.com/office/powerpoint/2010/main" val="20701275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358766" y="7553103"/>
            <a:ext cx="887826" cy="139170"/>
          </a:xfrm>
        </p:spPr>
        <p:txBody>
          <a:bodyPr/>
          <a:lstStyle/>
          <a:p>
            <a:fld id="{8261E5CC-FC79-FB4D-AEEA-BFE143FD367D}" type="slidenum">
              <a:rPr lang="en-US" smtClean="0"/>
              <a:t>33</a:t>
            </a:fld>
            <a:endParaRPr lang="en-US"/>
          </a:p>
        </p:txBody>
      </p:sp>
      <p:sp>
        <p:nvSpPr>
          <p:cNvPr id="6"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sz="3600" dirty="0" smtClean="0"/>
              <a:t>􏰎􏰕Higgs</a:t>
            </a:r>
            <a:r>
              <a:rPr lang="zh-CN" altLang="en-US" sz="3600" dirty="0" smtClean="0"/>
              <a:t>粒子同费米子耦合的总结</a:t>
            </a:r>
            <a:endParaRPr lang="en-US" sz="3600" dirty="0"/>
          </a:p>
        </p:txBody>
      </p:sp>
      <p:grpSp>
        <p:nvGrpSpPr>
          <p:cNvPr id="5" name="Group 4"/>
          <p:cNvGrpSpPr/>
          <p:nvPr/>
        </p:nvGrpSpPr>
        <p:grpSpPr>
          <a:xfrm>
            <a:off x="395536" y="2564904"/>
            <a:ext cx="4104456" cy="2524884"/>
            <a:chOff x="467544" y="2564904"/>
            <a:chExt cx="4104456" cy="2524884"/>
          </a:xfrm>
        </p:grpSpPr>
        <p:pic>
          <p:nvPicPr>
            <p:cNvPr id="16" name="Picture 15"/>
            <p:cNvPicPr>
              <a:picLocks noChangeAspect="1"/>
            </p:cNvPicPr>
            <p:nvPr/>
          </p:nvPicPr>
          <p:blipFill>
            <a:blip r:embed="rId2"/>
            <a:stretch>
              <a:fillRect/>
            </a:stretch>
          </p:blipFill>
          <p:spPr>
            <a:xfrm>
              <a:off x="579858" y="2564904"/>
              <a:ext cx="3894178" cy="2524884"/>
            </a:xfrm>
            <a:prstGeom prst="rect">
              <a:avLst/>
            </a:prstGeom>
          </p:spPr>
        </p:pic>
        <p:sp>
          <p:nvSpPr>
            <p:cNvPr id="2" name="Rectangle 1"/>
            <p:cNvSpPr/>
            <p:nvPr/>
          </p:nvSpPr>
          <p:spPr>
            <a:xfrm>
              <a:off x="467544" y="4293096"/>
              <a:ext cx="4104456" cy="288032"/>
            </a:xfrm>
            <a:prstGeom prst="rect">
              <a:avLst/>
            </a:prstGeom>
            <a:noFill/>
            <a:ln w="28575" cmpd="sng">
              <a:solidFill>
                <a:srgbClr val="80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4974572" y="1556792"/>
            <a:ext cx="3629876" cy="4680522"/>
            <a:chOff x="4860032" y="1628798"/>
            <a:chExt cx="3629876" cy="4680522"/>
          </a:xfrm>
        </p:grpSpPr>
        <p:pic>
          <p:nvPicPr>
            <p:cNvPr id="18" name="Picture 17"/>
            <p:cNvPicPr>
              <a:picLocks noChangeAspect="1"/>
            </p:cNvPicPr>
            <p:nvPr/>
          </p:nvPicPr>
          <p:blipFill>
            <a:blip r:embed="rId3"/>
            <a:stretch>
              <a:fillRect/>
            </a:stretch>
          </p:blipFill>
          <p:spPr>
            <a:xfrm rot="5400000">
              <a:off x="4370713" y="2190125"/>
              <a:ext cx="4680522" cy="3557867"/>
            </a:xfrm>
            <a:prstGeom prst="rect">
              <a:avLst/>
            </a:prstGeom>
          </p:spPr>
        </p:pic>
        <p:sp>
          <p:nvSpPr>
            <p:cNvPr id="7" name="Rectangle 6"/>
            <p:cNvSpPr/>
            <p:nvPr/>
          </p:nvSpPr>
          <p:spPr>
            <a:xfrm>
              <a:off x="4860032" y="3356992"/>
              <a:ext cx="3629876" cy="1368152"/>
            </a:xfrm>
            <a:prstGeom prst="rect">
              <a:avLst/>
            </a:prstGeom>
            <a:noFill/>
            <a:ln w="28575" cmpd="sng">
              <a:solidFill>
                <a:srgbClr val="80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extBox 2"/>
          <p:cNvSpPr txBox="1"/>
          <p:nvPr/>
        </p:nvSpPr>
        <p:spPr>
          <a:xfrm>
            <a:off x="467544" y="1455167"/>
            <a:ext cx="4020752" cy="461665"/>
          </a:xfrm>
          <a:prstGeom prst="rect">
            <a:avLst/>
          </a:prstGeom>
          <a:solidFill>
            <a:srgbClr val="FFFF00"/>
          </a:solidFill>
        </p:spPr>
        <p:txBody>
          <a:bodyPr wrap="none" rtlCol="0">
            <a:spAutoFit/>
          </a:bodyPr>
          <a:lstStyle/>
          <a:p>
            <a:r>
              <a:rPr lang="en-US" altLang="zh-CN" sz="2400" b="1" dirty="0" smtClean="0"/>
              <a:t>ATLAS</a:t>
            </a:r>
            <a:r>
              <a:rPr lang="zh-CN" altLang="en-US" sz="2400" b="1" dirty="0" smtClean="0"/>
              <a:t>一期最终</a:t>
            </a:r>
            <a:r>
              <a:rPr lang="en-US" altLang="zh-CN" sz="2400" b="1" dirty="0" smtClean="0"/>
              <a:t> (Legacy) </a:t>
            </a:r>
            <a:r>
              <a:rPr lang="zh-CN" altLang="en-US" sz="2400" b="1" dirty="0" smtClean="0"/>
              <a:t>结果</a:t>
            </a:r>
            <a:endParaRPr lang="en-US" sz="2400" b="1" dirty="0"/>
          </a:p>
        </p:txBody>
      </p:sp>
    </p:spTree>
    <p:extLst>
      <p:ext uri="{BB962C8B-B14F-4D97-AF65-F5344CB8AC3E}">
        <p14:creationId xmlns:p14="http://schemas.microsoft.com/office/powerpoint/2010/main" val="227924225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34</a:t>
            </a:fld>
            <a:endParaRPr lang="en-US"/>
          </a:p>
        </p:txBody>
      </p:sp>
      <p:sp>
        <p:nvSpPr>
          <p:cNvPr id="9" name="Content Placeholder 15"/>
          <p:cNvSpPr txBox="1">
            <a:spLocks/>
          </p:cNvSpPr>
          <p:nvPr/>
        </p:nvSpPr>
        <p:spPr>
          <a:xfrm>
            <a:off x="489953" y="2996952"/>
            <a:ext cx="7106383" cy="18002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800"/>
              </a:spcBef>
            </a:pPr>
            <a:endParaRPr lang="en-US" sz="2000" dirty="0">
              <a:solidFill>
                <a:srgbClr val="000000"/>
              </a:solidFill>
              <a:latin typeface="Calibri"/>
              <a:cs typeface="Calibri"/>
            </a:endParaRPr>
          </a:p>
        </p:txBody>
      </p:sp>
      <p:sp>
        <p:nvSpPr>
          <p:cNvPr id="16" name="Rectangle 3"/>
          <p:cNvSpPr txBox="1">
            <a:spLocks noRot="1" noChangeArrowheads="1"/>
          </p:cNvSpPr>
          <p:nvPr/>
        </p:nvSpPr>
        <p:spPr>
          <a:xfrm>
            <a:off x="755576" y="1124744"/>
            <a:ext cx="7704856" cy="5112990"/>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1400"/>
              </a:spcBef>
              <a:defRPr/>
            </a:pPr>
            <a:r>
              <a:rPr lang="en-US" dirty="0">
                <a:solidFill>
                  <a:schemeClr val="tx1"/>
                </a:solidFill>
                <a:latin typeface="Weibei SC Bold"/>
                <a:ea typeface="宋体"/>
                <a:cs typeface="Weibei SC Bold"/>
              </a:rPr>
              <a:t>􏳛􏰑􏳜􏳝􏲈􏳞􏱘􏳘􏰎</a:t>
            </a:r>
            <a:r>
              <a:rPr lang="en-US" dirty="0" smtClean="0">
                <a:solidFill>
                  <a:schemeClr val="tx1"/>
                </a:solidFill>
                <a:latin typeface="Weibei SC Bold"/>
                <a:ea typeface="宋体"/>
                <a:cs typeface="Weibei SC Bold"/>
              </a:rPr>
              <a:t>􏰕</a:t>
            </a:r>
            <a:r>
              <a:rPr lang="zh-CN" altLang="en-US" dirty="0" smtClean="0">
                <a:solidFill>
                  <a:schemeClr val="tx1"/>
                </a:solidFill>
                <a:latin typeface="Weibei SC Bold"/>
                <a:ea typeface="宋体"/>
                <a:cs typeface="Weibei SC Bold"/>
              </a:rPr>
              <a:t>本人教育及科研工作经历</a:t>
            </a:r>
            <a:endParaRPr lang="en-US" altLang="zh-CN" dirty="0" smtClean="0">
              <a:solidFill>
                <a:schemeClr val="tx1"/>
              </a:solidFill>
              <a:latin typeface="Weibei SC Bold"/>
              <a:ea typeface="宋体"/>
              <a:cs typeface="Weibei SC Bold"/>
            </a:endParaRPr>
          </a:p>
          <a:p>
            <a:pPr>
              <a:spcBef>
                <a:spcPts val="1400"/>
              </a:spcBef>
              <a:defRPr/>
            </a:pPr>
            <a:r>
              <a:rPr lang="zh-CN" altLang="en-US" dirty="0" smtClean="0">
                <a:solidFill>
                  <a:schemeClr val="tx1"/>
                </a:solidFill>
                <a:latin typeface="Weibei SC Bold"/>
                <a:ea typeface="宋体"/>
                <a:cs typeface="Weibei SC Bold"/>
              </a:rPr>
              <a:t>导言</a:t>
            </a:r>
            <a:endParaRPr lang="en-US" altLang="zh-CN" dirty="0" smtClean="0">
              <a:solidFill>
                <a:schemeClr val="tx1"/>
              </a:solidFill>
              <a:latin typeface="Weibei SC Bold"/>
              <a:ea typeface="宋体"/>
              <a:cs typeface="Weibei SC Bold"/>
            </a:endParaRPr>
          </a:p>
          <a:p>
            <a:pPr lvl="1">
              <a:spcBef>
                <a:spcPts val="1400"/>
              </a:spcBef>
              <a:defRPr/>
            </a:pP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机制与</a:t>
            </a: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粒子</a:t>
            </a:r>
            <a:endParaRPr lang="en-US" altLang="zh-CN" dirty="0" smtClean="0">
              <a:solidFill>
                <a:schemeClr val="tx1"/>
              </a:solidFill>
              <a:latin typeface="Weibei SC Bold"/>
              <a:ea typeface="宋体"/>
              <a:cs typeface="Weibei SC Bold"/>
            </a:endParaRPr>
          </a:p>
          <a:p>
            <a:pPr lvl="1">
              <a:spcBef>
                <a:spcPts val="1400"/>
              </a:spcBef>
              <a:defRPr/>
            </a:pPr>
            <a:r>
              <a:rPr lang="zh-CN" altLang="en-US" dirty="0" smtClean="0">
                <a:solidFill>
                  <a:schemeClr val="tx1"/>
                </a:solidFill>
                <a:latin typeface="Weibei SC Bold"/>
                <a:ea typeface="宋体"/>
                <a:cs typeface="Weibei SC Bold"/>
              </a:rPr>
              <a:t>大型强子对撞机</a:t>
            </a:r>
            <a:r>
              <a:rPr lang="en-US" altLang="zh-CN" dirty="0" smtClean="0">
                <a:solidFill>
                  <a:schemeClr val="tx1"/>
                </a:solidFill>
                <a:latin typeface="Weibei SC Bold"/>
                <a:ea typeface="宋体"/>
                <a:cs typeface="Weibei SC Bold"/>
              </a:rPr>
              <a:t>LHC</a:t>
            </a:r>
            <a:r>
              <a:rPr lang="zh-CN" altLang="en-US" dirty="0" smtClean="0">
                <a:solidFill>
                  <a:schemeClr val="tx1"/>
                </a:solidFill>
                <a:latin typeface="Weibei SC Bold"/>
                <a:ea typeface="宋体"/>
                <a:cs typeface="Weibei SC Bold"/>
              </a:rPr>
              <a:t>及</a:t>
            </a:r>
            <a:r>
              <a:rPr lang="en-US" altLang="zh-CN" dirty="0" smtClean="0">
                <a:solidFill>
                  <a:schemeClr val="tx1"/>
                </a:solidFill>
                <a:latin typeface="Weibei SC Bold"/>
                <a:ea typeface="宋体"/>
                <a:cs typeface="Weibei SC Bold"/>
              </a:rPr>
              <a:t>ATLAS</a:t>
            </a:r>
            <a:r>
              <a:rPr lang="zh-CN" altLang="en-US" dirty="0" smtClean="0">
                <a:solidFill>
                  <a:schemeClr val="tx1"/>
                </a:solidFill>
                <a:latin typeface="Weibei SC Bold"/>
                <a:ea typeface="宋体"/>
                <a:cs typeface="Weibei SC Bold"/>
              </a:rPr>
              <a:t>实验</a:t>
            </a:r>
            <a:endParaRPr lang="en-US" altLang="zh-CN" dirty="0" smtClean="0">
              <a:solidFill>
                <a:schemeClr val="tx1"/>
              </a:solidFill>
              <a:latin typeface="Weibei SC Bold"/>
              <a:ea typeface="宋体"/>
              <a:cs typeface="Weibei SC Bold"/>
            </a:endParaRPr>
          </a:p>
          <a:p>
            <a:pPr lvl="1">
              <a:spcBef>
                <a:spcPts val="1400"/>
              </a:spcBef>
              <a:defRPr/>
            </a:pPr>
            <a:r>
              <a:rPr lang="en-US" altLang="zh-CN" dirty="0" smtClean="0">
                <a:solidFill>
                  <a:schemeClr val="tx1"/>
                </a:solidFill>
                <a:latin typeface="Weibei SC Bold"/>
                <a:ea typeface="宋体"/>
                <a:cs typeface="Weibei SC Bold"/>
              </a:rPr>
              <a:t>LHC</a:t>
            </a:r>
            <a:r>
              <a:rPr lang="zh-CN" altLang="en-US" dirty="0" smtClean="0">
                <a:solidFill>
                  <a:schemeClr val="tx1"/>
                </a:solidFill>
                <a:latin typeface="Weibei SC Bold"/>
                <a:ea typeface="宋体"/>
                <a:cs typeface="Weibei SC Bold"/>
              </a:rPr>
              <a:t>上</a:t>
            </a: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粒子物理研究</a:t>
            </a:r>
            <a:endParaRPr lang="en-US" altLang="zh-CN" dirty="0" smtClean="0">
              <a:solidFill>
                <a:schemeClr val="tx1"/>
              </a:solidFill>
              <a:latin typeface="Weibei SC Bold"/>
              <a:ea typeface="宋体"/>
              <a:cs typeface="Weibei SC Bold"/>
            </a:endParaRPr>
          </a:p>
          <a:p>
            <a:pPr>
              <a:spcBef>
                <a:spcPts val="1400"/>
              </a:spcBef>
              <a:defRPr/>
            </a:pP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粒子同费米子的耦合的测量</a:t>
            </a:r>
            <a:endParaRPr lang="en-US" altLang="zh-CN" dirty="0" smtClean="0">
              <a:solidFill>
                <a:schemeClr val="tx1"/>
              </a:solidFill>
              <a:latin typeface="Weibei SC Bold"/>
              <a:ea typeface="宋体"/>
              <a:cs typeface="Weibei SC Bold"/>
            </a:endParaRPr>
          </a:p>
          <a:p>
            <a:pPr lvl="1">
              <a:spcBef>
                <a:spcPts val="1400"/>
              </a:spcBef>
              <a:defRPr/>
            </a:pPr>
            <a:r>
              <a:rPr lang="en-US" altLang="zh-CN" dirty="0" smtClean="0">
                <a:solidFill>
                  <a:schemeClr val="tx1"/>
                </a:solidFill>
                <a:latin typeface="Weibei SC Bold"/>
                <a:cs typeface="Weibei SC Bold"/>
              </a:rPr>
              <a:t>H-&gt;bb</a:t>
            </a:r>
            <a:r>
              <a:rPr lang="zh-CN" altLang="en-US" dirty="0" smtClean="0">
                <a:solidFill>
                  <a:schemeClr val="tx1"/>
                </a:solidFill>
                <a:latin typeface="Weibei SC Bold"/>
                <a:cs typeface="Weibei SC Bold"/>
              </a:rPr>
              <a:t>，</a:t>
            </a:r>
            <a:r>
              <a:rPr lang="en-US" altLang="zh-CN" dirty="0" smtClean="0">
                <a:solidFill>
                  <a:schemeClr val="tx1"/>
                </a:solidFill>
                <a:latin typeface="Weibei SC Bold"/>
                <a:cs typeface="Weibei SC Bold"/>
              </a:rPr>
              <a:t>H</a:t>
            </a:r>
            <a:r>
              <a:rPr lang="en-US" altLang="zh-CN" dirty="0">
                <a:solidFill>
                  <a:schemeClr val="tx1"/>
                </a:solidFill>
                <a:latin typeface="Weibei SC Bold"/>
                <a:cs typeface="Weibei SC Bold"/>
              </a:rPr>
              <a:t>-</a:t>
            </a:r>
            <a:r>
              <a:rPr lang="en-US" altLang="zh-CN" dirty="0" smtClean="0">
                <a:solidFill>
                  <a:schemeClr val="tx1"/>
                </a:solidFill>
                <a:latin typeface="Weibei SC Bold"/>
                <a:cs typeface="Weibei SC Bold"/>
              </a:rPr>
              <a:t>&gt;</a:t>
            </a:r>
            <a:r>
              <a:rPr lang="en-US" altLang="zh-CN" dirty="0" err="1" smtClean="0">
                <a:solidFill>
                  <a:schemeClr val="tx1"/>
                </a:solidFill>
                <a:latin typeface="Calibri"/>
                <a:cs typeface="Calibri"/>
              </a:rPr>
              <a:t>ττ</a:t>
            </a:r>
            <a:r>
              <a:rPr lang="en-US" altLang="zh-CN" dirty="0" smtClean="0">
                <a:solidFill>
                  <a:schemeClr val="tx1"/>
                </a:solidFill>
                <a:latin typeface="Calibri"/>
                <a:cs typeface="Calibri"/>
              </a:rPr>
              <a:t> </a:t>
            </a:r>
            <a:r>
              <a:rPr lang="zh-CN" altLang="en-US" dirty="0" smtClean="0">
                <a:solidFill>
                  <a:schemeClr val="tx1"/>
                </a:solidFill>
                <a:latin typeface="Calibri"/>
                <a:cs typeface="Calibri"/>
              </a:rPr>
              <a:t>及其他费米子道</a:t>
            </a:r>
            <a:endParaRPr lang="en-US" altLang="zh-CN" dirty="0" smtClean="0">
              <a:solidFill>
                <a:schemeClr val="tx1"/>
              </a:solidFill>
              <a:latin typeface="Calibri"/>
              <a:cs typeface="Calibri"/>
            </a:endParaRPr>
          </a:p>
          <a:p>
            <a:pPr>
              <a:spcBef>
                <a:spcPts val="1400"/>
              </a:spcBef>
              <a:defRPr/>
            </a:pPr>
            <a:r>
              <a:rPr lang="zh-CN" altLang="en-US" b="1" dirty="0">
                <a:solidFill>
                  <a:srgbClr val="0000FF"/>
                </a:solidFill>
                <a:latin typeface="Weibei SC Bold"/>
                <a:cs typeface="Weibei SC Bold"/>
              </a:rPr>
              <a:t>高质量新物理粒子的寻找</a:t>
            </a:r>
            <a:endParaRPr lang="en-US" altLang="zh-CN" b="1" dirty="0">
              <a:solidFill>
                <a:srgbClr val="0000FF"/>
              </a:solidFill>
              <a:latin typeface="Weibei SC Bold"/>
              <a:cs typeface="Weibei SC Bold"/>
            </a:endParaRPr>
          </a:p>
          <a:p>
            <a:pPr lvl="1">
              <a:spcBef>
                <a:spcPts val="1400"/>
              </a:spcBef>
              <a:defRPr/>
            </a:pPr>
            <a:r>
              <a:rPr lang="zh-CN" altLang="en-US" i="1" dirty="0">
                <a:solidFill>
                  <a:schemeClr val="tx1"/>
                </a:solidFill>
                <a:latin typeface="Weibei SC Bold"/>
                <a:cs typeface="Weibei SC Bold"/>
              </a:rPr>
              <a:t>玻色子对</a:t>
            </a:r>
            <a:r>
              <a:rPr lang="en-US" altLang="zh-CN" i="1" dirty="0" smtClean="0">
                <a:solidFill>
                  <a:schemeClr val="tx1"/>
                </a:solidFill>
                <a:latin typeface="Weibei SC Bold"/>
                <a:cs typeface="Weibei SC Bold"/>
              </a:rPr>
              <a:t>ZZ</a:t>
            </a:r>
            <a:r>
              <a:rPr lang="en-US" altLang="zh-CN" dirty="0" smtClean="0">
                <a:solidFill>
                  <a:schemeClr val="tx1"/>
                </a:solidFill>
                <a:latin typeface="Weibei SC Bold"/>
                <a:cs typeface="Weibei SC Bold"/>
              </a:rPr>
              <a:t> </a:t>
            </a:r>
            <a:r>
              <a:rPr lang="zh-CN" altLang="en-US" dirty="0" smtClean="0">
                <a:solidFill>
                  <a:schemeClr val="tx1"/>
                </a:solidFill>
                <a:latin typeface="Weibei SC Bold"/>
                <a:cs typeface="Weibei SC Bold"/>
              </a:rPr>
              <a:t>和</a:t>
            </a:r>
            <a:r>
              <a:rPr lang="en-US" altLang="zh-CN" dirty="0">
                <a:solidFill>
                  <a:schemeClr val="tx1"/>
                </a:solidFill>
                <a:latin typeface="Weibei SC Bold"/>
                <a:cs typeface="Weibei SC Bold"/>
              </a:rPr>
              <a:t> </a:t>
            </a:r>
            <a:r>
              <a:rPr lang="zh-CN" altLang="en-US" i="1" dirty="0" smtClean="0">
                <a:solidFill>
                  <a:schemeClr val="tx1"/>
                </a:solidFill>
                <a:latin typeface="Weibei SC Bold"/>
                <a:cs typeface="Weibei SC Bold"/>
              </a:rPr>
              <a:t>费米子对</a:t>
            </a:r>
            <a:r>
              <a:rPr lang="en-US" altLang="zh-CN" i="1" dirty="0" err="1" smtClean="0">
                <a:solidFill>
                  <a:schemeClr val="tx1"/>
                </a:solidFill>
                <a:latin typeface="Calibri"/>
                <a:cs typeface="Calibri"/>
              </a:rPr>
              <a:t>ττ</a:t>
            </a:r>
            <a:endParaRPr lang="en-US" altLang="zh-CN" i="1" dirty="0">
              <a:solidFill>
                <a:schemeClr val="tx1"/>
              </a:solidFill>
              <a:latin typeface="Weibei SC Bold"/>
              <a:cs typeface="Weibei SC Bold"/>
            </a:endParaRPr>
          </a:p>
          <a:p>
            <a:pPr>
              <a:spcBef>
                <a:spcPts val="1400"/>
              </a:spcBef>
              <a:defRPr/>
            </a:pPr>
            <a:r>
              <a:rPr lang="zh-CN" altLang="en-US" dirty="0" smtClean="0">
                <a:solidFill>
                  <a:schemeClr val="tx1"/>
                </a:solidFill>
                <a:latin typeface="Weibei SC Bold"/>
                <a:ea typeface="宋体"/>
                <a:cs typeface="Weibei SC Bold"/>
              </a:rPr>
              <a:t>展望</a:t>
            </a:r>
            <a:endParaRPr lang="en-US" altLang="zh-CN" dirty="0" smtClean="0">
              <a:solidFill>
                <a:schemeClr val="tx1"/>
              </a:solidFill>
              <a:latin typeface="Weibei SC Bold"/>
              <a:ea typeface="宋体"/>
              <a:cs typeface="Weibei SC Bold"/>
            </a:endParaRPr>
          </a:p>
          <a:p>
            <a:pPr>
              <a:defRPr/>
            </a:pPr>
            <a:endParaRPr lang="en-US" altLang="zh-CN" dirty="0">
              <a:solidFill>
                <a:schemeClr val="tx1"/>
              </a:solidFill>
              <a:latin typeface="Weibei SC Bold"/>
              <a:ea typeface="宋体"/>
              <a:cs typeface="Weibei SC Bold"/>
            </a:endParaRPr>
          </a:p>
        </p:txBody>
      </p:sp>
      <p:sp>
        <p:nvSpPr>
          <p:cNvPr id="6"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dirty="0" smtClean="0"/>
              <a:t>􏰎􏰕</a:t>
            </a:r>
            <a:r>
              <a:rPr lang="zh-CN" altLang="en-US" dirty="0" smtClean="0"/>
              <a:t>报告提纲</a:t>
            </a:r>
            <a:endParaRPr lang="en-US" dirty="0"/>
          </a:p>
        </p:txBody>
      </p:sp>
    </p:spTree>
    <p:extLst>
      <p:ext uri="{BB962C8B-B14F-4D97-AF65-F5344CB8AC3E}">
        <p14:creationId xmlns:p14="http://schemas.microsoft.com/office/powerpoint/2010/main" val="348189183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89852" y="1052736"/>
            <a:ext cx="8186604" cy="1080120"/>
          </a:xfrm>
        </p:spPr>
        <p:txBody>
          <a:bodyPr>
            <a:normAutofit/>
          </a:bodyPr>
          <a:lstStyle/>
          <a:p>
            <a:pPr>
              <a:spcBef>
                <a:spcPts val="1080"/>
              </a:spcBef>
            </a:pPr>
            <a:r>
              <a:rPr lang="zh-CN" altLang="en-US" sz="2000" dirty="0"/>
              <a:t>在</a:t>
            </a:r>
            <a:r>
              <a:rPr lang="en-US" altLang="zh-CN" sz="2000" dirty="0"/>
              <a:t>125GeV</a:t>
            </a:r>
            <a:r>
              <a:rPr lang="zh-CN" altLang="en-US" sz="2000" dirty="0" smtClean="0"/>
              <a:t>希格斯粒子发现之</a:t>
            </a:r>
            <a:r>
              <a:rPr lang="zh-CN" altLang="en-US" sz="2000" dirty="0"/>
              <a:t>后，粒子物理学界的另一重要课题是寻找</a:t>
            </a:r>
            <a:r>
              <a:rPr lang="zh-CN" altLang="en-US" sz="2000" dirty="0" smtClean="0"/>
              <a:t>新的高质量共振态。很</a:t>
            </a:r>
            <a:r>
              <a:rPr lang="zh-CN" altLang="en-US" sz="2000" dirty="0"/>
              <a:t>多新物理</a:t>
            </a:r>
            <a:r>
              <a:rPr lang="zh-CN" altLang="en-US" sz="2000" dirty="0" smtClean="0"/>
              <a:t>模型，如</a:t>
            </a:r>
            <a:r>
              <a:rPr lang="en-US" sz="2000" dirty="0" smtClean="0"/>
              <a:t>MSSM</a:t>
            </a:r>
            <a:r>
              <a:rPr lang="zh-CN" altLang="en-US" sz="2000" dirty="0" smtClean="0"/>
              <a:t>和</a:t>
            </a:r>
            <a:r>
              <a:rPr lang="en-US" sz="2000" dirty="0" smtClean="0"/>
              <a:t>2HDM</a:t>
            </a:r>
            <a:r>
              <a:rPr lang="zh-CN" altLang="en-US" sz="2000" dirty="0" smtClean="0"/>
              <a:t>，预言了额外希格斯</a:t>
            </a:r>
            <a:r>
              <a:rPr lang="zh-CN" altLang="en-US" sz="2000" dirty="0"/>
              <a:t>粒子或其他的高质</a:t>
            </a:r>
            <a:r>
              <a:rPr lang="zh-CN" altLang="en-US" sz="2000" dirty="0" smtClean="0"/>
              <a:t>量新粒子衰变到</a:t>
            </a:r>
            <a:r>
              <a:rPr lang="en-US" sz="2000" dirty="0" smtClean="0"/>
              <a:t>ZZ</a:t>
            </a:r>
            <a:r>
              <a:rPr lang="zh-CN" altLang="en-US" sz="2000" dirty="0" smtClean="0"/>
              <a:t>。</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t>35</a:t>
            </a:fld>
            <a:endParaRPr lang="zh-CN" altLang="en-US"/>
          </a:p>
        </p:txBody>
      </p:sp>
      <p:sp>
        <p:nvSpPr>
          <p:cNvPr id="11" name="Rectangle 10"/>
          <p:cNvSpPr/>
          <p:nvPr/>
        </p:nvSpPr>
        <p:spPr>
          <a:xfrm>
            <a:off x="539552" y="2239704"/>
            <a:ext cx="5472608" cy="1107996"/>
          </a:xfrm>
          <a:prstGeom prst="rect">
            <a:avLst/>
          </a:prstGeom>
        </p:spPr>
        <p:txBody>
          <a:bodyPr wrap="square">
            <a:spAutoFit/>
          </a:bodyPr>
          <a:lstStyle/>
          <a:p>
            <a:pPr>
              <a:spcBef>
                <a:spcPts val="600"/>
              </a:spcBef>
            </a:pPr>
            <a:r>
              <a:rPr lang="en-US" altLang="zh-CN" sz="2000" dirty="0">
                <a:solidFill>
                  <a:srgbClr val="000000"/>
                </a:solidFill>
              </a:rPr>
              <a:t>ATLAS </a:t>
            </a:r>
            <a:r>
              <a:rPr lang="zh-CN" altLang="en-US" sz="2000" dirty="0" smtClean="0">
                <a:solidFill>
                  <a:srgbClr val="000000"/>
                </a:solidFill>
              </a:rPr>
              <a:t>高质量</a:t>
            </a:r>
            <a:r>
              <a:rPr lang="en-US" altLang="zh-CN" sz="2000" dirty="0">
                <a:solidFill>
                  <a:srgbClr val="000000"/>
                </a:solidFill>
                <a:cs typeface="Calibri"/>
              </a:rPr>
              <a:t>H</a:t>
            </a:r>
            <a:r>
              <a:rPr lang="en-US" sz="2000" dirty="0">
                <a:solidFill>
                  <a:srgbClr val="000000"/>
                </a:solidFill>
                <a:latin typeface="Comic Sans MS" pitchFamily="66" charset="0"/>
              </a:rPr>
              <a:t>→</a:t>
            </a:r>
            <a:r>
              <a:rPr lang="en-US" sz="2000" dirty="0" smtClean="0">
                <a:solidFill>
                  <a:srgbClr val="000000"/>
                </a:solidFill>
              </a:rPr>
              <a:t>ZZ</a:t>
            </a:r>
            <a:r>
              <a:rPr lang="zh-CN" altLang="en-US" sz="2000" dirty="0" smtClean="0"/>
              <a:t>在多个末态道中展开寻找</a:t>
            </a:r>
            <a:endParaRPr lang="en-US" sz="2000" dirty="0"/>
          </a:p>
          <a:p>
            <a:pPr marL="285750" indent="-285750">
              <a:spcBef>
                <a:spcPts val="600"/>
              </a:spcBef>
              <a:buFont typeface="Arial"/>
              <a:buChar char="•"/>
            </a:pPr>
            <a:r>
              <a:rPr lang="en-US" dirty="0" err="1" smtClean="0"/>
              <a:t>llll</a:t>
            </a:r>
            <a:r>
              <a:rPr lang="en-US" dirty="0" smtClean="0"/>
              <a:t>: </a:t>
            </a:r>
            <a:r>
              <a:rPr lang="zh-CN" altLang="en-US" dirty="0" smtClean="0"/>
              <a:t>质量重建精度高，适合窄共振态寻找</a:t>
            </a:r>
            <a:endParaRPr lang="en-US" dirty="0"/>
          </a:p>
          <a:p>
            <a:pPr marL="285750" indent="-285750">
              <a:spcBef>
                <a:spcPts val="600"/>
              </a:spcBef>
              <a:buFont typeface="Arial"/>
              <a:buChar char="•"/>
            </a:pPr>
            <a:r>
              <a:rPr lang="en-US" dirty="0" err="1" smtClean="0"/>
              <a:t>llνν</a:t>
            </a:r>
            <a:r>
              <a:rPr lang="en-US" dirty="0" smtClean="0"/>
              <a:t> </a:t>
            </a:r>
            <a:r>
              <a:rPr lang="en-US" dirty="0"/>
              <a:t>, </a:t>
            </a:r>
            <a:r>
              <a:rPr lang="en-US" dirty="0" err="1"/>
              <a:t>llqq</a:t>
            </a:r>
            <a:r>
              <a:rPr lang="en-US" dirty="0"/>
              <a:t>, </a:t>
            </a:r>
            <a:r>
              <a:rPr lang="en-US" dirty="0" err="1"/>
              <a:t>ννqq</a:t>
            </a:r>
            <a:r>
              <a:rPr lang="en-US" dirty="0"/>
              <a:t> : </a:t>
            </a:r>
            <a:r>
              <a:rPr lang="zh-CN" altLang="en-US" dirty="0" smtClean="0"/>
              <a:t>高分支比在高质量区间显著性高</a:t>
            </a:r>
            <a:endParaRPr lang="en-US" dirty="0"/>
          </a:p>
        </p:txBody>
      </p:sp>
      <p:pic>
        <p:nvPicPr>
          <p:cNvPr id="5" name="Picture 4" descr="screen-shot-2013-11-26-at-8-09-22-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522" y="4262395"/>
            <a:ext cx="4499990" cy="2622989"/>
          </a:xfrm>
          <a:prstGeom prst="rect">
            <a:avLst/>
          </a:prstGeom>
        </p:spPr>
      </p:pic>
      <p:sp>
        <p:nvSpPr>
          <p:cNvPr id="13" name="Rectangle 12"/>
          <p:cNvSpPr/>
          <p:nvPr/>
        </p:nvSpPr>
        <p:spPr>
          <a:xfrm>
            <a:off x="577859" y="3563724"/>
            <a:ext cx="3850125" cy="369332"/>
          </a:xfrm>
          <a:prstGeom prst="rect">
            <a:avLst/>
          </a:prstGeom>
        </p:spPr>
        <p:txBody>
          <a:bodyPr wrap="square">
            <a:spAutoFit/>
          </a:bodyPr>
          <a:lstStyle/>
          <a:p>
            <a:pPr marL="285750" indent="-285750">
              <a:spcBef>
                <a:spcPts val="600"/>
              </a:spcBef>
              <a:buFont typeface="Arial"/>
              <a:buChar char="•"/>
            </a:pPr>
            <a:r>
              <a:rPr lang="en-US" dirty="0" err="1" smtClean="0"/>
              <a:t>llll</a:t>
            </a:r>
            <a:r>
              <a:rPr lang="en-US" dirty="0" smtClean="0"/>
              <a:t>, </a:t>
            </a:r>
            <a:r>
              <a:rPr lang="en-US" dirty="0" err="1" smtClean="0"/>
              <a:t>llνν</a:t>
            </a:r>
            <a:r>
              <a:rPr lang="en-US" dirty="0" smtClean="0"/>
              <a:t> </a:t>
            </a:r>
            <a:r>
              <a:rPr lang="zh-CN" altLang="en-US" dirty="0" smtClean="0"/>
              <a:t>和</a:t>
            </a:r>
            <a:r>
              <a:rPr lang="en-US" dirty="0" smtClean="0"/>
              <a:t> </a:t>
            </a:r>
            <a:r>
              <a:rPr lang="en-US" dirty="0" err="1" smtClean="0"/>
              <a:t>llqq</a:t>
            </a:r>
            <a:r>
              <a:rPr lang="en-US" dirty="0" smtClean="0"/>
              <a:t> </a:t>
            </a:r>
            <a:r>
              <a:rPr lang="zh-CN" altLang="en-US" dirty="0" smtClean="0"/>
              <a:t>有</a:t>
            </a:r>
            <a:r>
              <a:rPr lang="en-US" altLang="zh-CN" dirty="0" smtClean="0"/>
              <a:t>VBF</a:t>
            </a:r>
            <a:r>
              <a:rPr lang="zh-CN" altLang="en-US" dirty="0" smtClean="0"/>
              <a:t>和非</a:t>
            </a:r>
            <a:r>
              <a:rPr lang="en-US" altLang="zh-CN" dirty="0" smtClean="0"/>
              <a:t>VBF</a:t>
            </a:r>
            <a:r>
              <a:rPr lang="zh-CN" altLang="en-US" dirty="0" smtClean="0"/>
              <a:t>分类</a:t>
            </a:r>
            <a:endParaRPr lang="en-US" dirty="0"/>
          </a:p>
        </p:txBody>
      </p:sp>
      <p:pic>
        <p:nvPicPr>
          <p:cNvPr id="14" name="Picture 13" descr="fig_07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44" y="4149080"/>
            <a:ext cx="2296896" cy="1650458"/>
          </a:xfrm>
          <a:prstGeom prst="rect">
            <a:avLst/>
          </a:prstGeom>
        </p:spPr>
      </p:pic>
      <p:sp>
        <p:nvSpPr>
          <p:cNvPr id="15" name="TextBox 14"/>
          <p:cNvSpPr txBox="1"/>
          <p:nvPr/>
        </p:nvSpPr>
        <p:spPr>
          <a:xfrm>
            <a:off x="1711244" y="5733256"/>
            <a:ext cx="556500" cy="369332"/>
          </a:xfrm>
          <a:prstGeom prst="rect">
            <a:avLst/>
          </a:prstGeom>
          <a:noFill/>
        </p:spPr>
        <p:txBody>
          <a:bodyPr wrap="none" rtlCol="0">
            <a:spAutoFit/>
          </a:bodyPr>
          <a:lstStyle/>
          <a:p>
            <a:r>
              <a:rPr lang="en-US" b="1" dirty="0" smtClean="0">
                <a:solidFill>
                  <a:srgbClr val="0000FF"/>
                </a:solidFill>
              </a:rPr>
              <a:t>VBF</a:t>
            </a:r>
            <a:endParaRPr lang="en-US" b="1" dirty="0">
              <a:solidFill>
                <a:srgbClr val="0000FF"/>
              </a:solidFill>
            </a:endParaRPr>
          </a:p>
        </p:txBody>
      </p:sp>
      <p:sp>
        <p:nvSpPr>
          <p:cNvPr id="16" name="Rectangle 15"/>
          <p:cNvSpPr/>
          <p:nvPr/>
        </p:nvSpPr>
        <p:spPr>
          <a:xfrm>
            <a:off x="611560" y="6084004"/>
            <a:ext cx="3888432" cy="369332"/>
          </a:xfrm>
          <a:prstGeom prst="rect">
            <a:avLst/>
          </a:prstGeom>
        </p:spPr>
        <p:txBody>
          <a:bodyPr wrap="square">
            <a:spAutoFit/>
          </a:bodyPr>
          <a:lstStyle/>
          <a:p>
            <a:pPr>
              <a:spcBef>
                <a:spcPts val="600"/>
              </a:spcBef>
            </a:pPr>
            <a:r>
              <a:rPr lang="en-US" altLang="zh-CN" dirty="0" smtClean="0"/>
              <a:t>VBF</a:t>
            </a:r>
            <a:r>
              <a:rPr lang="zh-CN" altLang="en-US" dirty="0" smtClean="0"/>
              <a:t>特征：在前冲区有</a:t>
            </a:r>
            <a:r>
              <a:rPr lang="en-US" altLang="zh-CN" dirty="0" smtClean="0"/>
              <a:t>2</a:t>
            </a:r>
            <a:r>
              <a:rPr lang="zh-CN" altLang="en-US" dirty="0" smtClean="0"/>
              <a:t>个高动量喷注</a:t>
            </a:r>
            <a:endParaRPr lang="en-US" dirty="0"/>
          </a:p>
        </p:txBody>
      </p:sp>
      <p:sp>
        <p:nvSpPr>
          <p:cNvPr id="17"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sz="3600" dirty="0" smtClean="0"/>
              <a:t>寻找高质量</a:t>
            </a:r>
            <a:r>
              <a:rPr lang="en-US" altLang="zh-CN" sz="3600" dirty="0" smtClean="0">
                <a:latin typeface="Calibri"/>
                <a:cs typeface="Calibri"/>
              </a:rPr>
              <a:t>H</a:t>
            </a:r>
            <a:r>
              <a:rPr lang="en-US" sz="3600" dirty="0"/>
              <a:t>→</a:t>
            </a:r>
            <a:r>
              <a:rPr lang="en-US" altLang="zh-CN" sz="3600" dirty="0" smtClean="0">
                <a:latin typeface="Calibri"/>
                <a:cs typeface="Calibri"/>
              </a:rPr>
              <a:t>ZZ</a:t>
            </a:r>
            <a:endParaRPr lang="en-US" sz="3600" dirty="0">
              <a:latin typeface="Calibri"/>
              <a:cs typeface="Calibri"/>
            </a:endParaRPr>
          </a:p>
        </p:txBody>
      </p:sp>
    </p:spTree>
    <p:extLst>
      <p:ext uri="{BB962C8B-B14F-4D97-AF65-F5344CB8AC3E}">
        <p14:creationId xmlns:p14="http://schemas.microsoft.com/office/powerpoint/2010/main" val="108164668"/>
      </p:ext>
    </p:extLst>
  </p:cSld>
  <p:clrMapOvr>
    <a:masterClrMapping/>
  </p:clrMapOvr>
  <mc:AlternateContent xmlns:mc="http://schemas.openxmlformats.org/markup-compatibility/2006" xmlns:p14="http://schemas.microsoft.com/office/powerpoint/2010/main">
    <mc:Choice Requires="p14">
      <p:transition spd="slow" p14:dur="2000" advTm="66564"/>
    </mc:Choice>
    <mc:Fallback xmlns="">
      <p:transition spd="slow" advTm="66564"/>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913308-F349-4B6D-A68A-DD1791B4A57B}" type="slidenum">
              <a:rPr lang="zh-CN" altLang="en-US" smtClean="0"/>
              <a:t>36</a:t>
            </a:fld>
            <a:endParaRPr lang="zh-CN" altLang="en-US"/>
          </a:p>
        </p:txBody>
      </p:sp>
      <p:sp>
        <p:nvSpPr>
          <p:cNvPr id="6" name="Rectangle 5"/>
          <p:cNvSpPr/>
          <p:nvPr/>
        </p:nvSpPr>
        <p:spPr>
          <a:xfrm>
            <a:off x="611560" y="1700808"/>
            <a:ext cx="4320480" cy="1523494"/>
          </a:xfrm>
          <a:prstGeom prst="rect">
            <a:avLst/>
          </a:prstGeom>
        </p:spPr>
        <p:txBody>
          <a:bodyPr wrap="square">
            <a:spAutoFit/>
          </a:bodyPr>
          <a:lstStyle/>
          <a:p>
            <a:pPr>
              <a:spcBef>
                <a:spcPts val="600"/>
              </a:spcBef>
            </a:pPr>
            <a:r>
              <a:rPr lang="en-US" sz="2400" dirty="0" smtClean="0"/>
              <a:t>H</a:t>
            </a:r>
            <a:r>
              <a:rPr lang="en-US" sz="2400" dirty="0">
                <a:latin typeface="Comic Sans MS" pitchFamily="66" charset="0"/>
              </a:rPr>
              <a:t>→</a:t>
            </a:r>
            <a:r>
              <a:rPr lang="en-US" sz="2400" dirty="0" smtClean="0"/>
              <a:t>ZZ</a:t>
            </a:r>
            <a:r>
              <a:rPr lang="en-US" sz="2400" dirty="0" smtClean="0">
                <a:latin typeface="Comic Sans MS" pitchFamily="66" charset="0"/>
              </a:rPr>
              <a:t>→</a:t>
            </a:r>
            <a:r>
              <a:rPr lang="en-US" sz="2400" dirty="0" smtClean="0"/>
              <a:t>2l2l</a:t>
            </a:r>
            <a:endParaRPr lang="en-US" sz="2400" dirty="0"/>
          </a:p>
          <a:p>
            <a:pPr marL="285750" indent="-285750">
              <a:spcBef>
                <a:spcPts val="600"/>
              </a:spcBef>
              <a:buFont typeface="Arial"/>
              <a:buChar char="•"/>
            </a:pPr>
            <a:r>
              <a:rPr lang="zh-CN" altLang="en-US" dirty="0" smtClean="0"/>
              <a:t>要求</a:t>
            </a:r>
            <a:r>
              <a:rPr lang="en-US" dirty="0" smtClean="0"/>
              <a:t>4</a:t>
            </a:r>
            <a:r>
              <a:rPr lang="zh-CN" altLang="en-US" dirty="0" smtClean="0"/>
              <a:t>个轻子</a:t>
            </a:r>
            <a:r>
              <a:rPr lang="en-US" dirty="0" smtClean="0"/>
              <a:t>(</a:t>
            </a:r>
            <a:r>
              <a:rPr lang="en-US" dirty="0"/>
              <a:t>l=e or µ</a:t>
            </a:r>
            <a:r>
              <a:rPr lang="en-US" dirty="0" smtClean="0"/>
              <a:t>), </a:t>
            </a:r>
            <a:r>
              <a:rPr lang="zh-CN" altLang="en-US" dirty="0" smtClean="0"/>
              <a:t>高</a:t>
            </a:r>
            <a:r>
              <a:rPr lang="en-US" dirty="0" smtClean="0"/>
              <a:t>S</a:t>
            </a:r>
            <a:r>
              <a:rPr lang="en-US" dirty="0"/>
              <a:t>/B</a:t>
            </a:r>
          </a:p>
          <a:p>
            <a:pPr marL="285750" indent="-285750">
              <a:spcBef>
                <a:spcPts val="600"/>
              </a:spcBef>
              <a:buFont typeface="Arial"/>
              <a:buChar char="•"/>
            </a:pPr>
            <a:r>
              <a:rPr lang="zh-CN" altLang="en-US" dirty="0" smtClean="0"/>
              <a:t>最终鉴别量：四体不变质量</a:t>
            </a:r>
            <a:r>
              <a:rPr lang="en-US" dirty="0" smtClean="0"/>
              <a:t>m</a:t>
            </a:r>
            <a:r>
              <a:rPr lang="en-US" baseline="-25000" dirty="0" smtClean="0"/>
              <a:t>4l </a:t>
            </a:r>
            <a:endParaRPr lang="en-US" dirty="0" smtClean="0"/>
          </a:p>
          <a:p>
            <a:pPr marL="285750" indent="-285750">
              <a:spcBef>
                <a:spcPts val="600"/>
              </a:spcBef>
              <a:buFont typeface="Arial"/>
              <a:buChar char="•"/>
            </a:pPr>
            <a:r>
              <a:rPr lang="zh-CN" altLang="en-US" dirty="0" smtClean="0"/>
              <a:t>主要本底</a:t>
            </a:r>
            <a:r>
              <a:rPr lang="en-US" dirty="0" smtClean="0"/>
              <a:t>:  </a:t>
            </a:r>
            <a:r>
              <a:rPr lang="en-US" dirty="0"/>
              <a:t>Continuum ZZ, </a:t>
            </a:r>
            <a:r>
              <a:rPr lang="en-US" dirty="0" err="1"/>
              <a:t>Z+</a:t>
            </a:r>
            <a:r>
              <a:rPr lang="en-US" dirty="0" err="1" smtClean="0"/>
              <a:t>jets</a:t>
            </a:r>
            <a:endParaRPr lang="en-US" dirty="0" smtClean="0"/>
          </a:p>
        </p:txBody>
      </p:sp>
      <p:sp>
        <p:nvSpPr>
          <p:cNvPr id="11" name="Rectangle 10"/>
          <p:cNvSpPr/>
          <p:nvPr/>
        </p:nvSpPr>
        <p:spPr>
          <a:xfrm>
            <a:off x="4860032" y="4933617"/>
            <a:ext cx="3491880" cy="1169551"/>
          </a:xfrm>
          <a:prstGeom prst="rect">
            <a:avLst/>
          </a:prstGeom>
        </p:spPr>
        <p:txBody>
          <a:bodyPr wrap="square">
            <a:spAutoFit/>
          </a:bodyPr>
          <a:lstStyle/>
          <a:p>
            <a:r>
              <a:rPr lang="en-US" sz="2400" dirty="0" err="1" smtClean="0"/>
              <a:t>H</a:t>
            </a:r>
            <a:r>
              <a:rPr lang="en-US" sz="2400" dirty="0" err="1">
                <a:latin typeface="Comic Sans MS" pitchFamily="66" charset="0"/>
              </a:rPr>
              <a:t>→</a:t>
            </a:r>
            <a:r>
              <a:rPr lang="en-US" sz="2400" dirty="0" err="1" smtClean="0"/>
              <a:t>ZZ</a:t>
            </a:r>
            <a:r>
              <a:rPr lang="en-US" sz="2400" dirty="0" err="1" smtClean="0">
                <a:latin typeface="Comic Sans MS" pitchFamily="66" charset="0"/>
              </a:rPr>
              <a:t>→</a:t>
            </a:r>
            <a:r>
              <a:rPr lang="en-US" sz="2400" dirty="0" err="1" smtClean="0"/>
              <a:t>llνν</a:t>
            </a:r>
            <a:endParaRPr lang="en-US" sz="2400" dirty="0"/>
          </a:p>
          <a:p>
            <a:pPr marL="285750" indent="-285750">
              <a:spcBef>
                <a:spcPts val="600"/>
              </a:spcBef>
              <a:buFont typeface="Arial"/>
              <a:buChar char="•"/>
            </a:pPr>
            <a:r>
              <a:rPr lang="zh-CN" altLang="en-US" dirty="0" smtClean="0"/>
              <a:t>要求两轻子，以及高</a:t>
            </a:r>
            <a:r>
              <a:rPr lang="en-US" dirty="0" smtClean="0"/>
              <a:t> </a:t>
            </a:r>
            <a:r>
              <a:rPr lang="en-US" dirty="0"/>
              <a:t>MET</a:t>
            </a:r>
          </a:p>
          <a:p>
            <a:pPr marL="285750" indent="-285750">
              <a:spcBef>
                <a:spcPts val="600"/>
              </a:spcBef>
              <a:buFont typeface="Arial"/>
              <a:buChar char="•"/>
            </a:pPr>
            <a:r>
              <a:rPr lang="zh-CN" altLang="en-US" dirty="0" smtClean="0"/>
              <a:t>排除含</a:t>
            </a:r>
            <a:r>
              <a:rPr lang="en-US" altLang="zh-CN" dirty="0" smtClean="0"/>
              <a:t>b-jet</a:t>
            </a:r>
            <a:r>
              <a:rPr lang="zh-CN" altLang="en-US" dirty="0" smtClean="0"/>
              <a:t>或多余轻子的事例</a:t>
            </a:r>
          </a:p>
        </p:txBody>
      </p:sp>
      <p:pic>
        <p:nvPicPr>
          <p:cNvPr id="12" name="Picture 11"/>
          <p:cNvPicPr>
            <a:picLocks noChangeAspect="1"/>
          </p:cNvPicPr>
          <p:nvPr/>
        </p:nvPicPr>
        <p:blipFill>
          <a:blip r:embed="rId3"/>
          <a:stretch>
            <a:fillRect/>
          </a:stretch>
        </p:blipFill>
        <p:spPr>
          <a:xfrm>
            <a:off x="5076055" y="1340768"/>
            <a:ext cx="3197155" cy="2939393"/>
          </a:xfrm>
          <a:prstGeom prst="rect">
            <a:avLst/>
          </a:prstGeom>
        </p:spPr>
      </p:pic>
      <p:pic>
        <p:nvPicPr>
          <p:cNvPr id="15" name="Picture 14"/>
          <p:cNvPicPr>
            <a:picLocks noChangeAspect="1"/>
          </p:cNvPicPr>
          <p:nvPr/>
        </p:nvPicPr>
        <p:blipFill>
          <a:blip r:embed="rId4"/>
          <a:stretch>
            <a:fillRect/>
          </a:stretch>
        </p:blipFill>
        <p:spPr>
          <a:xfrm>
            <a:off x="899592" y="3472704"/>
            <a:ext cx="3168352" cy="2980632"/>
          </a:xfrm>
          <a:prstGeom prst="rect">
            <a:avLst/>
          </a:prstGeom>
        </p:spPr>
      </p:pic>
      <p:sp>
        <p:nvSpPr>
          <p:cNvPr id="2" name="Rectangle 1"/>
          <p:cNvSpPr/>
          <p:nvPr/>
        </p:nvSpPr>
        <p:spPr>
          <a:xfrm>
            <a:off x="539552" y="1023119"/>
            <a:ext cx="3877985" cy="461665"/>
          </a:xfrm>
          <a:prstGeom prst="rect">
            <a:avLst/>
          </a:prstGeom>
          <a:solidFill>
            <a:schemeClr val="bg1"/>
          </a:solidFill>
        </p:spPr>
        <p:txBody>
          <a:bodyPr wrap="none">
            <a:spAutoFit/>
          </a:bodyPr>
          <a:lstStyle/>
          <a:p>
            <a:pPr marL="342900" indent="-342900">
              <a:buFont typeface="Wingdings" charset="2"/>
              <a:buChar char="²"/>
            </a:pPr>
            <a:r>
              <a:rPr lang="zh-CN" altLang="en-US" sz="2400" b="1" dirty="0" smtClean="0">
                <a:solidFill>
                  <a:srgbClr val="008000"/>
                </a:solidFill>
              </a:rPr>
              <a:t>基于</a:t>
            </a:r>
            <a:r>
              <a:rPr lang="en-US" altLang="zh-CN" sz="2400" b="1" dirty="0" smtClean="0">
                <a:solidFill>
                  <a:srgbClr val="008000"/>
                </a:solidFill>
              </a:rPr>
              <a:t>ATLAS 8TeV</a:t>
            </a:r>
            <a:r>
              <a:rPr lang="zh-CN" altLang="en-US" sz="2400" b="1" dirty="0">
                <a:solidFill>
                  <a:srgbClr val="008000"/>
                </a:solidFill>
              </a:rPr>
              <a:t>数据结果</a:t>
            </a:r>
            <a:endParaRPr lang="en-US" sz="2400" b="1" dirty="0">
              <a:solidFill>
                <a:srgbClr val="008000"/>
              </a:solidFill>
            </a:endParaRPr>
          </a:p>
        </p:txBody>
      </p:sp>
      <p:sp>
        <p:nvSpPr>
          <p:cNvPr id="10"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sz="3600" dirty="0" smtClean="0"/>
              <a:t>寻找高质量</a:t>
            </a:r>
            <a:r>
              <a:rPr lang="en-US" altLang="zh-CN" sz="3600" dirty="0" smtClean="0">
                <a:latin typeface="Calibri"/>
                <a:cs typeface="Calibri"/>
              </a:rPr>
              <a:t>H</a:t>
            </a:r>
            <a:r>
              <a:rPr lang="en-US" sz="3600" dirty="0"/>
              <a:t>→</a:t>
            </a:r>
            <a:r>
              <a:rPr lang="en-US" altLang="zh-CN" sz="3600" dirty="0" smtClean="0">
                <a:latin typeface="Calibri"/>
                <a:cs typeface="Calibri"/>
              </a:rPr>
              <a:t>ZZ</a:t>
            </a:r>
            <a:endParaRPr lang="en-US" sz="3600" dirty="0">
              <a:latin typeface="Calibri"/>
              <a:cs typeface="Calibri"/>
            </a:endParaRPr>
          </a:p>
        </p:txBody>
      </p:sp>
    </p:spTree>
    <p:extLst>
      <p:ext uri="{BB962C8B-B14F-4D97-AF65-F5344CB8AC3E}">
        <p14:creationId xmlns:p14="http://schemas.microsoft.com/office/powerpoint/2010/main" val="2498222378"/>
      </p:ext>
    </p:extLst>
  </p:cSld>
  <p:clrMapOvr>
    <a:masterClrMapping/>
  </p:clrMapOvr>
  <mc:AlternateContent xmlns:mc="http://schemas.openxmlformats.org/markup-compatibility/2006" xmlns:p14="http://schemas.microsoft.com/office/powerpoint/2010/main">
    <mc:Choice Requires="p14">
      <p:transition spd="slow" p14:dur="2000" advTm="83837"/>
    </mc:Choice>
    <mc:Fallback xmlns="">
      <p:transition spd="slow" advTm="83837"/>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37</a:t>
            </a:fld>
            <a:endParaRPr lang="en-US"/>
          </a:p>
        </p:txBody>
      </p:sp>
      <p:pic>
        <p:nvPicPr>
          <p:cNvPr id="9" name="Content Placeholder 8"/>
          <p:cNvPicPr>
            <a:picLocks noGrp="1" noChangeAspect="1"/>
          </p:cNvPicPr>
          <p:nvPr>
            <p:ph idx="1"/>
          </p:nvPr>
        </p:nvPicPr>
        <p:blipFill rotWithShape="1">
          <a:blip r:embed="rId2"/>
          <a:srcRect l="-1212" r="-853"/>
          <a:stretch/>
        </p:blipFill>
        <p:spPr>
          <a:xfrm>
            <a:off x="430314" y="4083344"/>
            <a:ext cx="2566065" cy="2502463"/>
          </a:xfrm>
        </p:spPr>
      </p:pic>
      <p:pic>
        <p:nvPicPr>
          <p:cNvPr id="10" name="Picture 9"/>
          <p:cNvPicPr>
            <a:picLocks noChangeAspect="1"/>
          </p:cNvPicPr>
          <p:nvPr/>
        </p:nvPicPr>
        <p:blipFill>
          <a:blip r:embed="rId3"/>
          <a:stretch>
            <a:fillRect/>
          </a:stretch>
        </p:blipFill>
        <p:spPr>
          <a:xfrm>
            <a:off x="3245399" y="4077896"/>
            <a:ext cx="2492280" cy="2519456"/>
          </a:xfrm>
          <a:prstGeom prst="rect">
            <a:avLst/>
          </a:prstGeom>
        </p:spPr>
      </p:pic>
      <p:pic>
        <p:nvPicPr>
          <p:cNvPr id="11" name="Picture 10"/>
          <p:cNvPicPr>
            <a:picLocks noChangeAspect="1"/>
          </p:cNvPicPr>
          <p:nvPr/>
        </p:nvPicPr>
        <p:blipFill>
          <a:blip r:embed="rId4"/>
          <a:stretch>
            <a:fillRect/>
          </a:stretch>
        </p:blipFill>
        <p:spPr>
          <a:xfrm>
            <a:off x="6050485" y="4082860"/>
            <a:ext cx="2495302" cy="2495302"/>
          </a:xfrm>
          <a:prstGeom prst="rect">
            <a:avLst/>
          </a:prstGeom>
        </p:spPr>
      </p:pic>
      <p:sp>
        <p:nvSpPr>
          <p:cNvPr id="18" name="Rectangle 17"/>
          <p:cNvSpPr/>
          <p:nvPr/>
        </p:nvSpPr>
        <p:spPr>
          <a:xfrm>
            <a:off x="463998" y="1218525"/>
            <a:ext cx="5620170" cy="2354491"/>
          </a:xfrm>
          <a:prstGeom prst="rect">
            <a:avLst/>
          </a:prstGeom>
        </p:spPr>
        <p:txBody>
          <a:bodyPr wrap="square">
            <a:spAutoFit/>
          </a:bodyPr>
          <a:lstStyle/>
          <a:p>
            <a:r>
              <a:rPr lang="en-US" sz="2400" dirty="0" err="1"/>
              <a:t>H</a:t>
            </a:r>
            <a:r>
              <a:rPr lang="en-US" sz="2400" dirty="0" err="1">
                <a:latin typeface="Comic Sans MS" pitchFamily="66" charset="0"/>
              </a:rPr>
              <a:t>→</a:t>
            </a:r>
            <a:r>
              <a:rPr lang="en-US" sz="2400" dirty="0" err="1"/>
              <a:t>ZZ</a:t>
            </a:r>
            <a:r>
              <a:rPr lang="en-US" sz="2400" dirty="0" err="1">
                <a:latin typeface="Comic Sans MS" pitchFamily="66" charset="0"/>
              </a:rPr>
              <a:t>→</a:t>
            </a:r>
            <a:r>
              <a:rPr lang="en-US" sz="2400" dirty="0" err="1" smtClean="0"/>
              <a:t>llqq</a:t>
            </a:r>
            <a:endParaRPr lang="en-US" sz="2400" dirty="0"/>
          </a:p>
          <a:p>
            <a:pPr marL="285750" indent="-285750">
              <a:spcBef>
                <a:spcPts val="600"/>
              </a:spcBef>
              <a:buFont typeface="Arial"/>
              <a:buChar char="•"/>
            </a:pPr>
            <a:r>
              <a:rPr lang="zh-CN" altLang="en-US" dirty="0" smtClean="0"/>
              <a:t>2轻子和</a:t>
            </a:r>
            <a:r>
              <a:rPr lang="en-US" altLang="zh-CN" dirty="0" smtClean="0"/>
              <a:t>2</a:t>
            </a:r>
            <a:r>
              <a:rPr lang="zh-CN" altLang="en-US" dirty="0" smtClean="0"/>
              <a:t>喷注，且</a:t>
            </a:r>
            <a:r>
              <a:rPr lang="en-US" altLang="zh-CN" i="1" dirty="0" err="1" smtClean="0"/>
              <a:t>m</a:t>
            </a:r>
            <a:r>
              <a:rPr lang="en-US" altLang="zh-CN" i="1" baseline="-25000" dirty="0" err="1" smtClean="0"/>
              <a:t>qq</a:t>
            </a:r>
            <a:r>
              <a:rPr lang="zh-CN" altLang="en-US" dirty="0" smtClean="0"/>
              <a:t>都在</a:t>
            </a:r>
            <a:r>
              <a:rPr lang="en-US" dirty="0" smtClean="0"/>
              <a:t> </a:t>
            </a:r>
            <a:r>
              <a:rPr lang="en-US" dirty="0"/>
              <a:t>Z </a:t>
            </a:r>
            <a:r>
              <a:rPr lang="zh-CN" altLang="en-US" dirty="0"/>
              <a:t>质量</a:t>
            </a:r>
            <a:r>
              <a:rPr lang="zh-CN" altLang="en-US" dirty="0" smtClean="0"/>
              <a:t>附近</a:t>
            </a:r>
            <a:endParaRPr lang="en-US" dirty="0"/>
          </a:p>
          <a:p>
            <a:pPr marL="285750" indent="-285750">
              <a:spcBef>
                <a:spcPts val="600"/>
              </a:spcBef>
              <a:buFont typeface="Arial"/>
              <a:buChar char="•"/>
            </a:pPr>
            <a:r>
              <a:rPr lang="zh-CN" altLang="en-US" dirty="0" smtClean="0"/>
              <a:t>当动量很高，</a:t>
            </a:r>
            <a:r>
              <a:rPr lang="en-US" dirty="0" err="1" smtClean="0"/>
              <a:t>Z</a:t>
            </a:r>
            <a:r>
              <a:rPr lang="en-US" dirty="0" err="1" smtClean="0">
                <a:latin typeface="Comic Sans MS" pitchFamily="66" charset="0"/>
              </a:rPr>
              <a:t>→</a:t>
            </a:r>
            <a:r>
              <a:rPr lang="en-US" dirty="0" err="1" smtClean="0"/>
              <a:t>qq</a:t>
            </a:r>
            <a:r>
              <a:rPr lang="en-US" dirty="0" smtClean="0"/>
              <a:t> </a:t>
            </a:r>
            <a:r>
              <a:rPr lang="zh-CN" altLang="en-US" dirty="0" smtClean="0"/>
              <a:t>的两个喷注会合并在一起，该分析进一步细分为</a:t>
            </a:r>
            <a:r>
              <a:rPr lang="en-US" dirty="0" smtClean="0"/>
              <a:t>“</a:t>
            </a:r>
            <a:r>
              <a:rPr lang="en-US" dirty="0"/>
              <a:t>resolved” </a:t>
            </a:r>
            <a:r>
              <a:rPr lang="zh-CN" altLang="en-US" dirty="0" smtClean="0"/>
              <a:t>和</a:t>
            </a:r>
            <a:r>
              <a:rPr lang="en-US" dirty="0" smtClean="0"/>
              <a:t> </a:t>
            </a:r>
            <a:r>
              <a:rPr lang="en-US" dirty="0"/>
              <a:t>“merged” </a:t>
            </a:r>
            <a:r>
              <a:rPr lang="zh-CN" altLang="en-US" dirty="0" smtClean="0"/>
              <a:t>分析道。</a:t>
            </a:r>
            <a:endParaRPr lang="en-US" altLang="zh-CN" dirty="0" smtClean="0"/>
          </a:p>
          <a:p>
            <a:pPr marL="285750" indent="-285750">
              <a:spcBef>
                <a:spcPts val="600"/>
              </a:spcBef>
              <a:buFont typeface="Arial"/>
              <a:buChar char="•"/>
            </a:pPr>
            <a:r>
              <a:rPr lang="zh-CN" altLang="en-US" dirty="0"/>
              <a:t>主要本底为</a:t>
            </a:r>
            <a:r>
              <a:rPr lang="en-US" altLang="zh-CN" dirty="0" err="1"/>
              <a:t>Z+jets</a:t>
            </a:r>
            <a:r>
              <a:rPr lang="zh-CN" altLang="en-US" dirty="0"/>
              <a:t>，利用底夸克喷注在信号中的概率</a:t>
            </a:r>
            <a:r>
              <a:rPr lang="en-US" dirty="0"/>
              <a:t>(~21%) </a:t>
            </a:r>
            <a:r>
              <a:rPr lang="zh-CN" altLang="en-US" dirty="0"/>
              <a:t>远大于</a:t>
            </a:r>
            <a:r>
              <a:rPr lang="en-US" dirty="0" err="1"/>
              <a:t>Z+jets</a:t>
            </a:r>
            <a:r>
              <a:rPr lang="en-US" dirty="0"/>
              <a:t> (~2%)</a:t>
            </a:r>
            <a:r>
              <a:rPr lang="zh-CN" altLang="en-US" dirty="0"/>
              <a:t>，进一步将事例分为</a:t>
            </a:r>
            <a:r>
              <a:rPr lang="en-US" dirty="0"/>
              <a:t> b-tagged </a:t>
            </a:r>
            <a:r>
              <a:rPr lang="zh-CN" altLang="en-US" dirty="0"/>
              <a:t>和非</a:t>
            </a:r>
            <a:r>
              <a:rPr lang="en-US" altLang="zh-CN" dirty="0"/>
              <a:t>b-tagged</a:t>
            </a:r>
            <a:r>
              <a:rPr lang="zh-CN" altLang="en-US" dirty="0" smtClean="0"/>
              <a:t>。</a:t>
            </a:r>
            <a:endParaRPr lang="en-US" dirty="0"/>
          </a:p>
        </p:txBody>
      </p:sp>
      <p:grpSp>
        <p:nvGrpSpPr>
          <p:cNvPr id="20" name="Group 19"/>
          <p:cNvGrpSpPr/>
          <p:nvPr/>
        </p:nvGrpSpPr>
        <p:grpSpPr>
          <a:xfrm>
            <a:off x="6156176" y="754667"/>
            <a:ext cx="1944216" cy="3178389"/>
            <a:chOff x="6444208" y="0"/>
            <a:chExt cx="1848626" cy="3545632"/>
          </a:xfrm>
        </p:grpSpPr>
        <p:pic>
          <p:nvPicPr>
            <p:cNvPr id="16" name="Picture 15" descr="JetSubstru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flipV="1">
              <a:off x="5823128" y="1075926"/>
              <a:ext cx="3356992" cy="1582420"/>
            </a:xfrm>
            <a:prstGeom prst="rect">
              <a:avLst/>
            </a:prstGeom>
          </p:spPr>
        </p:pic>
        <p:sp>
          <p:nvSpPr>
            <p:cNvPr id="19" name="Rectangle 18"/>
            <p:cNvSpPr/>
            <p:nvPr/>
          </p:nvSpPr>
          <p:spPr>
            <a:xfrm>
              <a:off x="6444208" y="0"/>
              <a:ext cx="1512168" cy="2606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21" name="Rectangle 20"/>
          <p:cNvSpPr/>
          <p:nvPr/>
        </p:nvSpPr>
        <p:spPr>
          <a:xfrm>
            <a:off x="7596336" y="2965594"/>
            <a:ext cx="1509848" cy="461665"/>
          </a:xfrm>
          <a:prstGeom prst="rect">
            <a:avLst/>
          </a:prstGeom>
          <a:solidFill>
            <a:srgbClr val="CCFFCC"/>
          </a:solidFill>
        </p:spPr>
        <p:txBody>
          <a:bodyPr wrap="none">
            <a:spAutoFit/>
          </a:bodyPr>
          <a:lstStyle/>
          <a:p>
            <a:r>
              <a:rPr lang="en-US" sz="2400" dirty="0"/>
              <a:t>“resolved” </a:t>
            </a:r>
          </a:p>
        </p:txBody>
      </p:sp>
      <p:sp>
        <p:nvSpPr>
          <p:cNvPr id="22" name="Rectangle 21"/>
          <p:cNvSpPr/>
          <p:nvPr/>
        </p:nvSpPr>
        <p:spPr>
          <a:xfrm>
            <a:off x="7574096" y="1484784"/>
            <a:ext cx="1408258" cy="461665"/>
          </a:xfrm>
          <a:prstGeom prst="rect">
            <a:avLst/>
          </a:prstGeom>
          <a:solidFill>
            <a:srgbClr val="FFFF00"/>
          </a:solidFill>
        </p:spPr>
        <p:txBody>
          <a:bodyPr wrap="none">
            <a:spAutoFit/>
          </a:bodyPr>
          <a:lstStyle/>
          <a:p>
            <a:r>
              <a:rPr lang="en-US" sz="2400" dirty="0"/>
              <a:t>“merged” </a:t>
            </a:r>
          </a:p>
        </p:txBody>
      </p:sp>
      <p:sp>
        <p:nvSpPr>
          <p:cNvPr id="14"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sz="3600" dirty="0" smtClean="0"/>
              <a:t>寻找高质量</a:t>
            </a:r>
            <a:r>
              <a:rPr lang="en-US" altLang="zh-CN" sz="3600" dirty="0" smtClean="0">
                <a:latin typeface="Calibri"/>
                <a:cs typeface="Calibri"/>
              </a:rPr>
              <a:t>H</a:t>
            </a:r>
            <a:r>
              <a:rPr lang="en-US" sz="3600" dirty="0"/>
              <a:t>→</a:t>
            </a:r>
            <a:r>
              <a:rPr lang="en-US" altLang="zh-CN" sz="3600" dirty="0" smtClean="0">
                <a:latin typeface="Calibri"/>
                <a:cs typeface="Calibri"/>
              </a:rPr>
              <a:t>ZZ</a:t>
            </a:r>
            <a:endParaRPr lang="en-US" sz="3600" dirty="0">
              <a:latin typeface="Calibri"/>
              <a:cs typeface="Calibri"/>
            </a:endParaRPr>
          </a:p>
        </p:txBody>
      </p:sp>
    </p:spTree>
    <p:extLst>
      <p:ext uri="{BB962C8B-B14F-4D97-AF65-F5344CB8AC3E}">
        <p14:creationId xmlns:p14="http://schemas.microsoft.com/office/powerpoint/2010/main" val="161085313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38</a:t>
            </a:fld>
            <a:endParaRPr lang="en-US"/>
          </a:p>
        </p:txBody>
      </p:sp>
      <p:pic>
        <p:nvPicPr>
          <p:cNvPr id="8" name="Content Placeholder 7"/>
          <p:cNvPicPr>
            <a:picLocks noGrp="1" noChangeAspect="1"/>
          </p:cNvPicPr>
          <p:nvPr>
            <p:ph idx="1"/>
          </p:nvPr>
        </p:nvPicPr>
        <p:blipFill rotWithShape="1">
          <a:blip r:embed="rId2"/>
          <a:srcRect l="492" r="-629"/>
          <a:stretch/>
        </p:blipFill>
        <p:spPr>
          <a:xfrm>
            <a:off x="5299811" y="3474314"/>
            <a:ext cx="2872589" cy="2835006"/>
          </a:xfrm>
        </p:spPr>
      </p:pic>
      <p:pic>
        <p:nvPicPr>
          <p:cNvPr id="14" name="Picture 13"/>
          <p:cNvPicPr>
            <a:picLocks noChangeAspect="1"/>
          </p:cNvPicPr>
          <p:nvPr/>
        </p:nvPicPr>
        <p:blipFill>
          <a:blip r:embed="rId3"/>
          <a:stretch>
            <a:fillRect/>
          </a:stretch>
        </p:blipFill>
        <p:spPr>
          <a:xfrm>
            <a:off x="1376994" y="3439027"/>
            <a:ext cx="2869561" cy="2869561"/>
          </a:xfrm>
          <a:prstGeom prst="rect">
            <a:avLst/>
          </a:prstGeom>
        </p:spPr>
      </p:pic>
      <p:sp>
        <p:nvSpPr>
          <p:cNvPr id="15" name="Rectangle 14"/>
          <p:cNvSpPr/>
          <p:nvPr/>
        </p:nvSpPr>
        <p:spPr>
          <a:xfrm>
            <a:off x="539552" y="1052736"/>
            <a:ext cx="8064896" cy="1877437"/>
          </a:xfrm>
          <a:prstGeom prst="rect">
            <a:avLst/>
          </a:prstGeom>
        </p:spPr>
        <p:txBody>
          <a:bodyPr wrap="square">
            <a:spAutoFit/>
          </a:bodyPr>
          <a:lstStyle/>
          <a:p>
            <a:pPr>
              <a:spcBef>
                <a:spcPts val="600"/>
              </a:spcBef>
            </a:pPr>
            <a:r>
              <a:rPr lang="en-US" sz="2400" dirty="0"/>
              <a:t>H</a:t>
            </a:r>
            <a:r>
              <a:rPr lang="en-US" sz="2400" dirty="0">
                <a:latin typeface="Comic Sans MS" pitchFamily="66" charset="0"/>
              </a:rPr>
              <a:t>→</a:t>
            </a:r>
            <a:r>
              <a:rPr lang="en-US" sz="2400" dirty="0"/>
              <a:t>ZZ</a:t>
            </a:r>
            <a:r>
              <a:rPr lang="en-US" sz="2400" dirty="0" smtClean="0">
                <a:latin typeface="Comic Sans MS" pitchFamily="66" charset="0"/>
              </a:rPr>
              <a:t>→</a:t>
            </a:r>
            <a:r>
              <a:rPr lang="el-GR" sz="2400" dirty="0" smtClean="0"/>
              <a:t>νν</a:t>
            </a:r>
            <a:r>
              <a:rPr lang="en-US" sz="2400" dirty="0" err="1" smtClean="0"/>
              <a:t>qq</a:t>
            </a:r>
            <a:endParaRPr lang="en-US" sz="2400" dirty="0"/>
          </a:p>
          <a:p>
            <a:pPr marL="285750" indent="-285750">
              <a:spcBef>
                <a:spcPts val="600"/>
              </a:spcBef>
              <a:buFont typeface="Arial"/>
              <a:buChar char="•"/>
            </a:pPr>
            <a:r>
              <a:rPr lang="zh-CN" altLang="en-US" dirty="0" smtClean="0"/>
              <a:t>分之比高，但本底也高。</a:t>
            </a:r>
            <a:endParaRPr lang="en-US" dirty="0"/>
          </a:p>
          <a:p>
            <a:pPr marL="285750" indent="-285750">
              <a:spcBef>
                <a:spcPts val="600"/>
              </a:spcBef>
              <a:buFont typeface="Arial"/>
              <a:buChar char="•"/>
            </a:pPr>
            <a:r>
              <a:rPr lang="zh-CN" altLang="en-US" dirty="0" smtClean="0"/>
              <a:t>事例不含轻子，大</a:t>
            </a:r>
            <a:r>
              <a:rPr lang="en-US" dirty="0" smtClean="0"/>
              <a:t> </a:t>
            </a:r>
            <a:r>
              <a:rPr lang="en-US" dirty="0" err="1"/>
              <a:t>E</a:t>
            </a:r>
            <a:r>
              <a:rPr lang="en-US" altLang="zh-CN" baseline="-25000" dirty="0" err="1"/>
              <a:t>T</a:t>
            </a:r>
            <a:r>
              <a:rPr lang="en-US" baseline="30000" dirty="0" err="1"/>
              <a:t>miss</a:t>
            </a:r>
            <a:r>
              <a:rPr lang="zh-CN" altLang="en-US" dirty="0" smtClean="0"/>
              <a:t>，</a:t>
            </a:r>
            <a:r>
              <a:rPr lang="zh-CN" altLang="en-US" dirty="0"/>
              <a:t>两个以上喷注</a:t>
            </a:r>
            <a:r>
              <a:rPr lang="zh-CN" altLang="en-US" dirty="0" smtClean="0"/>
              <a:t>，且双喷</a:t>
            </a:r>
            <a:r>
              <a:rPr lang="zh-CN" altLang="en-US" dirty="0"/>
              <a:t>注不变质量在</a:t>
            </a:r>
            <a:r>
              <a:rPr lang="en-US" dirty="0"/>
              <a:t> Z </a:t>
            </a:r>
            <a:r>
              <a:rPr lang="zh-CN" altLang="en-US" dirty="0"/>
              <a:t>质量</a:t>
            </a:r>
            <a:r>
              <a:rPr lang="zh-CN" altLang="en-US" dirty="0" smtClean="0"/>
              <a:t>附近。</a:t>
            </a:r>
            <a:endParaRPr lang="en-US" dirty="0"/>
          </a:p>
          <a:p>
            <a:pPr marL="285750" indent="-285750">
              <a:spcBef>
                <a:spcPts val="600"/>
              </a:spcBef>
              <a:buFont typeface="Arial"/>
              <a:buChar char="•"/>
            </a:pPr>
            <a:r>
              <a:rPr lang="zh-CN" altLang="en-US" dirty="0" smtClean="0"/>
              <a:t>进一步将事例分为</a:t>
            </a:r>
            <a:r>
              <a:rPr lang="en-US" dirty="0" smtClean="0"/>
              <a:t> </a:t>
            </a:r>
            <a:r>
              <a:rPr lang="en-US" dirty="0"/>
              <a:t>b-tagged </a:t>
            </a:r>
            <a:r>
              <a:rPr lang="zh-CN" altLang="en-US" dirty="0"/>
              <a:t>和非</a:t>
            </a:r>
            <a:r>
              <a:rPr lang="en-US" altLang="zh-CN" dirty="0"/>
              <a:t>b-tagged</a:t>
            </a:r>
            <a:r>
              <a:rPr lang="zh-CN" altLang="en-US" dirty="0" smtClean="0"/>
              <a:t>。</a:t>
            </a:r>
            <a:endParaRPr lang="en-US" dirty="0"/>
          </a:p>
          <a:p>
            <a:pPr marL="285750" indent="-285750">
              <a:spcBef>
                <a:spcPts val="600"/>
              </a:spcBef>
              <a:buFont typeface="Arial"/>
              <a:buChar char="•"/>
            </a:pPr>
            <a:r>
              <a:rPr lang="zh-CN" altLang="en-US" dirty="0" smtClean="0"/>
              <a:t>主要本底为</a:t>
            </a:r>
            <a:r>
              <a:rPr lang="en-US" altLang="zh-CN" dirty="0" err="1" smtClean="0"/>
              <a:t>Z+jets</a:t>
            </a:r>
            <a:r>
              <a:rPr lang="zh-CN" altLang="en-US" dirty="0" smtClean="0"/>
              <a:t>，</a:t>
            </a:r>
            <a:r>
              <a:rPr lang="en-US" altLang="zh-CN" dirty="0" err="1" smtClean="0"/>
              <a:t>W+jets</a:t>
            </a:r>
            <a:r>
              <a:rPr lang="zh-CN" altLang="en-US" dirty="0" smtClean="0"/>
              <a:t>，</a:t>
            </a:r>
            <a:r>
              <a:rPr lang="en-US" altLang="zh-CN" dirty="0" smtClean="0"/>
              <a:t>top</a:t>
            </a:r>
            <a:r>
              <a:rPr lang="zh-CN" altLang="en-US" dirty="0" smtClean="0"/>
              <a:t>，</a:t>
            </a:r>
            <a:r>
              <a:rPr lang="en-US" altLang="zh-CN" dirty="0" err="1" smtClean="0"/>
              <a:t>diboson</a:t>
            </a:r>
            <a:r>
              <a:rPr lang="zh-CN" altLang="en-US" dirty="0" smtClean="0"/>
              <a:t>。</a:t>
            </a:r>
            <a:endParaRPr lang="en-US" dirty="0"/>
          </a:p>
        </p:txBody>
      </p:sp>
      <p:sp>
        <p:nvSpPr>
          <p:cNvPr id="9"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sz="3600" dirty="0" smtClean="0"/>
              <a:t>寻找高质量</a:t>
            </a:r>
            <a:r>
              <a:rPr lang="en-US" altLang="zh-CN" sz="3600" dirty="0" smtClean="0">
                <a:latin typeface="Calibri"/>
                <a:cs typeface="Calibri"/>
              </a:rPr>
              <a:t>H</a:t>
            </a:r>
            <a:r>
              <a:rPr lang="en-US" sz="3600" dirty="0"/>
              <a:t>→</a:t>
            </a:r>
            <a:r>
              <a:rPr lang="en-US" altLang="zh-CN" sz="3600" dirty="0" smtClean="0">
                <a:latin typeface="Calibri"/>
                <a:cs typeface="Calibri"/>
              </a:rPr>
              <a:t>ZZ</a:t>
            </a:r>
            <a:endParaRPr lang="en-US" sz="3600" dirty="0">
              <a:latin typeface="Calibri"/>
              <a:cs typeface="Calibri"/>
            </a:endParaRPr>
          </a:p>
        </p:txBody>
      </p:sp>
    </p:spTree>
    <p:extLst>
      <p:ext uri="{BB962C8B-B14F-4D97-AF65-F5344CB8AC3E}">
        <p14:creationId xmlns:p14="http://schemas.microsoft.com/office/powerpoint/2010/main" val="253878697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913308-F349-4B6D-A68A-DD1791B4A57B}" type="slidenum">
              <a:rPr lang="zh-CN" altLang="en-US" smtClean="0"/>
              <a:t>39</a:t>
            </a:fld>
            <a:endParaRPr lang="zh-CN" altLang="en-US"/>
          </a:p>
        </p:txBody>
      </p:sp>
      <p:sp>
        <p:nvSpPr>
          <p:cNvPr id="8" name="Rectangle 7"/>
          <p:cNvSpPr/>
          <p:nvPr/>
        </p:nvSpPr>
        <p:spPr>
          <a:xfrm>
            <a:off x="755576" y="4948426"/>
            <a:ext cx="7931224" cy="784830"/>
          </a:xfrm>
          <a:prstGeom prst="rect">
            <a:avLst/>
          </a:prstGeom>
        </p:spPr>
        <p:txBody>
          <a:bodyPr wrap="square">
            <a:spAutoFit/>
          </a:bodyPr>
          <a:lstStyle/>
          <a:p>
            <a:pPr marL="342900" indent="-342900">
              <a:spcBef>
                <a:spcPts val="600"/>
              </a:spcBef>
              <a:buFont typeface="Arial"/>
              <a:buChar char="•"/>
            </a:pPr>
            <a:r>
              <a:rPr lang="zh-CN" altLang="en-US" sz="2000" dirty="0" smtClean="0"/>
              <a:t>零宽度近似：</a:t>
            </a:r>
            <a:r>
              <a:rPr lang="en-US" sz="2000" dirty="0" smtClean="0"/>
              <a:t>Higgs </a:t>
            </a:r>
            <a:r>
              <a:rPr lang="zh-CN" altLang="en-US" sz="2000" dirty="0" smtClean="0"/>
              <a:t>宽度远小于探测器分辨率</a:t>
            </a:r>
            <a:r>
              <a:rPr lang="en-US" sz="2000" dirty="0" smtClean="0"/>
              <a:t>~</a:t>
            </a:r>
            <a:r>
              <a:rPr lang="en-US" sz="2000" dirty="0"/>
              <a:t>1.5-3.5</a:t>
            </a:r>
            <a:r>
              <a:rPr lang="en-US" sz="2000" dirty="0" smtClean="0"/>
              <a:t>% × </a:t>
            </a:r>
            <a:r>
              <a:rPr lang="en-US" sz="2000" dirty="0" err="1" smtClean="0"/>
              <a:t>σ</a:t>
            </a:r>
            <a:r>
              <a:rPr lang="en-US" sz="2000" dirty="0"/>
              <a:t>(4l</a:t>
            </a:r>
            <a:r>
              <a:rPr lang="en-US" sz="2000" dirty="0" smtClean="0"/>
              <a:t>)</a:t>
            </a:r>
            <a:endParaRPr lang="en-US" sz="2000" dirty="0"/>
          </a:p>
          <a:p>
            <a:pPr marL="342900" indent="-342900">
              <a:spcBef>
                <a:spcPts val="600"/>
              </a:spcBef>
              <a:buFont typeface="Arial"/>
              <a:buChar char="•"/>
            </a:pPr>
            <a:r>
              <a:rPr lang="zh-CN" altLang="en-US" sz="2000" dirty="0" smtClean="0"/>
              <a:t>最佳显著性：低质量区间</a:t>
            </a:r>
            <a:r>
              <a:rPr lang="zh-CN" altLang="zh-CN" sz="2000" dirty="0" smtClean="0"/>
              <a:t>－</a:t>
            </a:r>
            <a:r>
              <a:rPr lang="en-US" sz="2000" dirty="0" smtClean="0"/>
              <a:t>4l</a:t>
            </a:r>
            <a:r>
              <a:rPr lang="zh-CN" altLang="en-US" sz="2000" dirty="0"/>
              <a:t>，</a:t>
            </a:r>
            <a:r>
              <a:rPr lang="zh-CN" altLang="en-US" sz="2000" dirty="0" smtClean="0"/>
              <a:t>高质量区间</a:t>
            </a:r>
            <a:r>
              <a:rPr lang="zh-CN" altLang="zh-CN" sz="2000" dirty="0" smtClean="0"/>
              <a:t>－</a:t>
            </a:r>
            <a:r>
              <a:rPr lang="en-US" sz="2000" dirty="0" err="1" smtClean="0"/>
              <a:t>llqq</a:t>
            </a:r>
            <a:r>
              <a:rPr lang="en-US" sz="2000" dirty="0" smtClean="0"/>
              <a:t> +</a:t>
            </a:r>
            <a:r>
              <a:rPr lang="en-US" sz="2000" dirty="0" err="1"/>
              <a:t>vvqq</a:t>
            </a:r>
            <a:endParaRPr lang="en-US" sz="2000" dirty="0"/>
          </a:p>
        </p:txBody>
      </p:sp>
      <p:pic>
        <p:nvPicPr>
          <p:cNvPr id="9" name="Picture 8"/>
          <p:cNvPicPr>
            <a:picLocks noChangeAspect="1"/>
          </p:cNvPicPr>
          <p:nvPr/>
        </p:nvPicPr>
        <p:blipFill>
          <a:blip r:embed="rId3"/>
          <a:stretch>
            <a:fillRect/>
          </a:stretch>
        </p:blipFill>
        <p:spPr>
          <a:xfrm>
            <a:off x="827584" y="1412776"/>
            <a:ext cx="3433543" cy="3068960"/>
          </a:xfrm>
          <a:prstGeom prst="rect">
            <a:avLst/>
          </a:prstGeom>
        </p:spPr>
      </p:pic>
      <p:pic>
        <p:nvPicPr>
          <p:cNvPr id="10" name="Picture 9"/>
          <p:cNvPicPr>
            <a:picLocks noChangeAspect="1"/>
          </p:cNvPicPr>
          <p:nvPr/>
        </p:nvPicPr>
        <p:blipFill>
          <a:blip r:embed="rId4"/>
          <a:stretch>
            <a:fillRect/>
          </a:stretch>
        </p:blipFill>
        <p:spPr>
          <a:xfrm>
            <a:off x="5021284" y="1412776"/>
            <a:ext cx="3367140" cy="3068960"/>
          </a:xfrm>
          <a:prstGeom prst="rect">
            <a:avLst/>
          </a:prstGeom>
        </p:spPr>
      </p:pic>
      <p:sp>
        <p:nvSpPr>
          <p:cNvPr id="7"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sz="3600" dirty="0" smtClean="0"/>
              <a:t>寻找高质量</a:t>
            </a:r>
            <a:r>
              <a:rPr lang="en-US" altLang="zh-CN" sz="3600" dirty="0" smtClean="0">
                <a:latin typeface="Calibri"/>
                <a:cs typeface="Calibri"/>
              </a:rPr>
              <a:t>H</a:t>
            </a:r>
            <a:r>
              <a:rPr lang="en-US" sz="3600" dirty="0"/>
              <a:t>→</a:t>
            </a:r>
            <a:r>
              <a:rPr lang="en-US" altLang="zh-CN" sz="3600" dirty="0" smtClean="0">
                <a:latin typeface="Calibri"/>
                <a:cs typeface="Calibri"/>
              </a:rPr>
              <a:t>ZZ</a:t>
            </a:r>
            <a:endParaRPr lang="en-US" sz="3600" dirty="0">
              <a:latin typeface="Calibri"/>
              <a:cs typeface="Calibri"/>
            </a:endParaRPr>
          </a:p>
        </p:txBody>
      </p:sp>
    </p:spTree>
    <p:extLst>
      <p:ext uri="{BB962C8B-B14F-4D97-AF65-F5344CB8AC3E}">
        <p14:creationId xmlns:p14="http://schemas.microsoft.com/office/powerpoint/2010/main" val="3990914141"/>
      </p:ext>
    </p:extLst>
  </p:cSld>
  <p:clrMapOvr>
    <a:masterClrMapping/>
  </p:clrMapOvr>
  <mc:AlternateContent xmlns:mc="http://schemas.openxmlformats.org/markup-compatibility/2006" xmlns:p14="http://schemas.microsoft.com/office/powerpoint/2010/main">
    <mc:Choice Requires="p14">
      <p:transition spd="slow" p14:dur="2000" advTm="55396"/>
    </mc:Choice>
    <mc:Fallback xmlns="">
      <p:transition spd="slow" advTm="55396"/>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4</a:t>
            </a:fld>
            <a:endParaRPr lang="en-US"/>
          </a:p>
        </p:txBody>
      </p:sp>
      <p:sp>
        <p:nvSpPr>
          <p:cNvPr id="16" name="Content Placeholder 15"/>
          <p:cNvSpPr txBox="1">
            <a:spLocks/>
          </p:cNvSpPr>
          <p:nvPr/>
        </p:nvSpPr>
        <p:spPr>
          <a:xfrm>
            <a:off x="467545" y="1124743"/>
            <a:ext cx="8219255" cy="5231607"/>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800"/>
              </a:spcBef>
              <a:buFont typeface="Wingdings" charset="2"/>
              <a:buChar char="v"/>
            </a:pPr>
            <a:r>
              <a:rPr lang="en-US" altLang="zh-CN" b="1" dirty="0">
                <a:solidFill>
                  <a:srgbClr val="0000FF"/>
                </a:solidFill>
                <a:cs typeface="Calibri"/>
              </a:rPr>
              <a:t>ATLAS</a:t>
            </a:r>
            <a:r>
              <a:rPr lang="zh-CN" altLang="en-US" b="1" dirty="0">
                <a:solidFill>
                  <a:srgbClr val="0000FF"/>
                </a:solidFill>
                <a:cs typeface="Calibri"/>
              </a:rPr>
              <a:t>实验物理</a:t>
            </a:r>
            <a:endParaRPr lang="en-US" altLang="zh-CN" dirty="0">
              <a:solidFill>
                <a:srgbClr val="000000"/>
              </a:solidFill>
              <a:cs typeface="Calibri"/>
            </a:endParaRPr>
          </a:p>
          <a:p>
            <a:pPr lvl="1">
              <a:spcBef>
                <a:spcPts val="800"/>
              </a:spcBef>
            </a:pPr>
            <a:r>
              <a:rPr lang="en-US" altLang="zh-CN" sz="2000" dirty="0">
                <a:solidFill>
                  <a:srgbClr val="000000"/>
                </a:solidFill>
                <a:cs typeface="Calibri"/>
              </a:rPr>
              <a:t>Higgs</a:t>
            </a:r>
            <a:r>
              <a:rPr lang="zh-CN" altLang="en-US" sz="2000" dirty="0">
                <a:solidFill>
                  <a:srgbClr val="000000"/>
                </a:solidFill>
                <a:latin typeface="Weibei SC Bold"/>
                <a:cs typeface="Weibei SC Bold"/>
              </a:rPr>
              <a:t>粒子同底夸克耦合的测量</a:t>
            </a:r>
            <a:endParaRPr lang="en-US" altLang="zh-CN" sz="2000" dirty="0">
              <a:solidFill>
                <a:srgbClr val="000000"/>
              </a:solidFill>
              <a:latin typeface="Weibei SC Bold"/>
              <a:cs typeface="Weibei SC Bold"/>
            </a:endParaRPr>
          </a:p>
          <a:p>
            <a:pPr lvl="2">
              <a:spcBef>
                <a:spcPts val="800"/>
              </a:spcBef>
              <a:buFont typeface="Wingdings" charset="2"/>
              <a:buChar char="Ø"/>
            </a:pPr>
            <a:r>
              <a:rPr lang="en-US" sz="1600" b="1" dirty="0">
                <a:solidFill>
                  <a:srgbClr val="000000"/>
                </a:solidFill>
              </a:rPr>
              <a:t>J. High Energy Phys. 01 069 (2015), </a:t>
            </a:r>
            <a:r>
              <a:rPr lang="en-US" sz="1600" b="1" dirty="0">
                <a:solidFill>
                  <a:srgbClr val="000000"/>
                </a:solidFill>
                <a:latin typeface="Weibei SC Bold"/>
                <a:cs typeface="Weibei SC Bold"/>
              </a:rPr>
              <a:t> </a:t>
            </a:r>
            <a:r>
              <a:rPr lang="en-US" sz="1600" b="1" dirty="0">
                <a:solidFill>
                  <a:srgbClr val="000000"/>
                </a:solidFill>
              </a:rPr>
              <a:t>ATLAS-CONF-2013-079, ATLAS-CONF-2012-161</a:t>
            </a:r>
          </a:p>
          <a:p>
            <a:pPr lvl="1">
              <a:spcBef>
                <a:spcPts val="800"/>
              </a:spcBef>
            </a:pPr>
            <a:r>
              <a:rPr lang="zh-CN" altLang="en-US" sz="2000" dirty="0">
                <a:solidFill>
                  <a:srgbClr val="000000"/>
                </a:solidFill>
                <a:cs typeface="Calibri"/>
              </a:rPr>
              <a:t>超出标准模型</a:t>
            </a:r>
            <a:r>
              <a:rPr lang="en-US" altLang="zh-CN" sz="2000" dirty="0">
                <a:solidFill>
                  <a:srgbClr val="000000"/>
                </a:solidFill>
                <a:cs typeface="Calibri"/>
              </a:rPr>
              <a:t>Higgs</a:t>
            </a:r>
            <a:r>
              <a:rPr lang="zh-CN" altLang="en-US" sz="2000" dirty="0">
                <a:solidFill>
                  <a:srgbClr val="000000"/>
                </a:solidFill>
                <a:cs typeface="Calibri"/>
              </a:rPr>
              <a:t>衰变到</a:t>
            </a:r>
            <a:r>
              <a:rPr lang="en-US" sz="2000" dirty="0">
                <a:solidFill>
                  <a:srgbClr val="000000"/>
                </a:solidFill>
                <a:cs typeface="Calibri"/>
              </a:rPr>
              <a:t>Z</a:t>
            </a:r>
            <a:r>
              <a:rPr lang="zh-CN" altLang="en-US" sz="2000" dirty="0">
                <a:solidFill>
                  <a:srgbClr val="000000"/>
                </a:solidFill>
                <a:cs typeface="Calibri"/>
              </a:rPr>
              <a:t>玻色子对的</a:t>
            </a:r>
            <a:r>
              <a:rPr lang="zh-CN" altLang="en-US" sz="2000" dirty="0">
                <a:solidFill>
                  <a:srgbClr val="000000"/>
                </a:solidFill>
              </a:rPr>
              <a:t>寻找</a:t>
            </a:r>
            <a:endParaRPr lang="en-US" altLang="zh-CN" sz="2000" dirty="0">
              <a:solidFill>
                <a:srgbClr val="000000"/>
              </a:solidFill>
              <a:cs typeface="Calibri"/>
            </a:endParaRPr>
          </a:p>
          <a:p>
            <a:pPr lvl="2">
              <a:spcBef>
                <a:spcPts val="800"/>
              </a:spcBef>
              <a:buFont typeface="Wingdings" charset="2"/>
              <a:buChar char="Ø"/>
            </a:pPr>
            <a:r>
              <a:rPr lang="en-US" sz="1600" b="1" dirty="0">
                <a:solidFill>
                  <a:srgbClr val="000000"/>
                </a:solidFill>
              </a:rPr>
              <a:t>Eur. Phys. J. C76  1, 45 (2016) </a:t>
            </a:r>
            <a:endParaRPr lang="en-US" altLang="zh-CN" sz="1600" b="1" dirty="0">
              <a:solidFill>
                <a:srgbClr val="000000"/>
              </a:solidFill>
              <a:cs typeface="Calibri"/>
            </a:endParaRPr>
          </a:p>
          <a:p>
            <a:pPr lvl="1">
              <a:spcBef>
                <a:spcPts val="800"/>
              </a:spcBef>
            </a:pPr>
            <a:r>
              <a:rPr lang="zh-CN" altLang="en-US" sz="2000" dirty="0">
                <a:solidFill>
                  <a:srgbClr val="000000"/>
                </a:solidFill>
                <a:cs typeface="Calibri"/>
              </a:rPr>
              <a:t>超出标准模型</a:t>
            </a:r>
            <a:r>
              <a:rPr lang="en-US" altLang="zh-CN" sz="2000" dirty="0">
                <a:solidFill>
                  <a:srgbClr val="000000"/>
                </a:solidFill>
                <a:cs typeface="Calibri"/>
              </a:rPr>
              <a:t>Higgs</a:t>
            </a:r>
            <a:r>
              <a:rPr lang="zh-CN" altLang="en-US" sz="2000" dirty="0">
                <a:solidFill>
                  <a:srgbClr val="000000"/>
                </a:solidFill>
                <a:cs typeface="Calibri"/>
              </a:rPr>
              <a:t>衰变到</a:t>
            </a:r>
            <a:r>
              <a:rPr lang="el-GR" sz="2000" dirty="0">
                <a:solidFill>
                  <a:srgbClr val="000000"/>
                </a:solidFill>
                <a:cs typeface="Calibri"/>
              </a:rPr>
              <a:t>τ</a:t>
            </a:r>
            <a:r>
              <a:rPr lang="zh-CN" altLang="en-US" sz="2000" dirty="0">
                <a:solidFill>
                  <a:srgbClr val="000000"/>
                </a:solidFill>
                <a:cs typeface="Calibri"/>
              </a:rPr>
              <a:t>轻子对的</a:t>
            </a:r>
            <a:r>
              <a:rPr lang="zh-CN" altLang="en-US" sz="2000" dirty="0">
                <a:solidFill>
                  <a:srgbClr val="000000"/>
                </a:solidFill>
              </a:rPr>
              <a:t>寻找</a:t>
            </a:r>
            <a:endParaRPr lang="en-US" altLang="zh-CN" sz="2000" dirty="0">
              <a:solidFill>
                <a:srgbClr val="000000"/>
              </a:solidFill>
              <a:cs typeface="Calibri"/>
            </a:endParaRPr>
          </a:p>
          <a:p>
            <a:pPr lvl="2">
              <a:spcBef>
                <a:spcPts val="800"/>
              </a:spcBef>
              <a:buFont typeface="Wingdings" charset="2"/>
              <a:buChar char="Ø"/>
            </a:pPr>
            <a:r>
              <a:rPr lang="zh-CN" altLang="en-US" sz="1800" dirty="0">
                <a:solidFill>
                  <a:srgbClr val="000000"/>
                </a:solidFill>
              </a:rPr>
              <a:t>初步结果见</a:t>
            </a:r>
            <a:r>
              <a:rPr lang="en-US" sz="1800" dirty="0">
                <a:solidFill>
                  <a:srgbClr val="000000"/>
                </a:solidFill>
              </a:rPr>
              <a:t>ATLAS-CONF-2015-061, </a:t>
            </a:r>
            <a:r>
              <a:rPr lang="zh-CN" altLang="en-US" sz="1800" dirty="0">
                <a:solidFill>
                  <a:srgbClr val="000000"/>
                </a:solidFill>
              </a:rPr>
              <a:t>正式</a:t>
            </a:r>
            <a:r>
              <a:rPr lang="zh-CN" altLang="en-US" sz="1800" dirty="0">
                <a:solidFill>
                  <a:srgbClr val="000000"/>
                </a:solidFill>
                <a:latin typeface="Weibei SC Bold"/>
                <a:cs typeface="Weibei SC Bold"/>
              </a:rPr>
              <a:t>文章在合作组内部最后评审</a:t>
            </a:r>
            <a:endParaRPr lang="en-US" altLang="zh-CN" sz="1800" dirty="0">
              <a:solidFill>
                <a:srgbClr val="000000"/>
              </a:solidFill>
              <a:latin typeface="Weibei SC Bold"/>
              <a:cs typeface="Weibei SC Bold"/>
            </a:endParaRPr>
          </a:p>
          <a:p>
            <a:pPr lvl="1">
              <a:spcBef>
                <a:spcPts val="800"/>
              </a:spcBef>
              <a:buFont typeface="Wingdings" charset="2"/>
              <a:buChar char="v"/>
            </a:pPr>
            <a:endParaRPr lang="en-US" altLang="zh-CN" sz="700" b="1" dirty="0" smtClean="0">
              <a:solidFill>
                <a:srgbClr val="0000FF"/>
              </a:solidFill>
              <a:cs typeface="Calibri"/>
            </a:endParaRPr>
          </a:p>
          <a:p>
            <a:pPr lvl="1">
              <a:spcBef>
                <a:spcPts val="800"/>
              </a:spcBef>
              <a:buFont typeface="Wingdings" charset="2"/>
              <a:buChar char="v"/>
            </a:pPr>
            <a:endParaRPr lang="en-US" altLang="zh-CN" sz="700" b="1" dirty="0" smtClean="0">
              <a:solidFill>
                <a:srgbClr val="0000FF"/>
              </a:solidFill>
              <a:cs typeface="Calibri"/>
            </a:endParaRPr>
          </a:p>
          <a:p>
            <a:pPr>
              <a:spcBef>
                <a:spcPts val="800"/>
              </a:spcBef>
              <a:buFont typeface="Wingdings" charset="2"/>
              <a:buChar char="v"/>
            </a:pPr>
            <a:r>
              <a:rPr lang="zh-CN" altLang="en-US" b="1" dirty="0" smtClean="0">
                <a:solidFill>
                  <a:srgbClr val="0000FF"/>
                </a:solidFill>
                <a:cs typeface="Calibri"/>
              </a:rPr>
              <a:t>北京谱仪</a:t>
            </a:r>
            <a:r>
              <a:rPr lang="en-US" altLang="zh-CN" b="1" dirty="0" smtClean="0">
                <a:solidFill>
                  <a:srgbClr val="0000FF"/>
                </a:solidFill>
                <a:cs typeface="Calibri"/>
              </a:rPr>
              <a:t>III</a:t>
            </a:r>
            <a:r>
              <a:rPr lang="zh-CN" altLang="en-US" b="1" dirty="0" smtClean="0">
                <a:solidFill>
                  <a:srgbClr val="0000FF"/>
                </a:solidFill>
                <a:cs typeface="Calibri"/>
              </a:rPr>
              <a:t>实验物理</a:t>
            </a:r>
            <a:endParaRPr lang="en-US" altLang="zh-CN" dirty="0" smtClean="0">
              <a:solidFill>
                <a:srgbClr val="000000"/>
              </a:solidFill>
              <a:cs typeface="Calibri"/>
            </a:endParaRPr>
          </a:p>
          <a:p>
            <a:pPr lvl="1">
              <a:spcBef>
                <a:spcPts val="800"/>
              </a:spcBef>
            </a:pPr>
            <a:r>
              <a:rPr lang="zh-CN" altLang="en-US" sz="2000" dirty="0" smtClean="0">
                <a:solidFill>
                  <a:schemeClr val="tx1"/>
                </a:solidFill>
                <a:latin typeface="Weibei SC Bold"/>
                <a:cs typeface="Weibei SC Bold"/>
              </a:rPr>
              <a:t>粲偶素辐射衰变到轻赝标量介子的</a:t>
            </a:r>
            <a:r>
              <a:rPr lang="zh-CN" altLang="en-US" sz="2000" dirty="0">
                <a:solidFill>
                  <a:schemeClr val="tx1"/>
                </a:solidFill>
                <a:latin typeface="Weibei SC Bold"/>
                <a:cs typeface="Weibei SC Bold"/>
              </a:rPr>
              <a:t>研究</a:t>
            </a:r>
            <a:endParaRPr lang="en-US" sz="2000" dirty="0">
              <a:solidFill>
                <a:schemeClr val="tx1"/>
              </a:solidFill>
              <a:latin typeface="Weibei SC Bold"/>
              <a:cs typeface="Weibei SC Bold"/>
            </a:endParaRPr>
          </a:p>
          <a:p>
            <a:pPr lvl="2">
              <a:spcBef>
                <a:spcPts val="800"/>
              </a:spcBef>
              <a:buFont typeface="Wingdings" charset="2"/>
              <a:buChar char="Ø"/>
            </a:pPr>
            <a:r>
              <a:rPr lang="en-US" altLang="zh-CN" sz="1800" dirty="0" smtClean="0">
                <a:solidFill>
                  <a:srgbClr val="000000"/>
                </a:solidFill>
              </a:rPr>
              <a:t> </a:t>
            </a:r>
            <a:r>
              <a:rPr lang="en-US" sz="1800" b="1" dirty="0">
                <a:solidFill>
                  <a:srgbClr val="000000"/>
                </a:solidFill>
                <a:latin typeface="Times New Roman" pitchFamily="18" charset="0"/>
                <a:ea typeface="宋体" charset="-122"/>
              </a:rPr>
              <a:t>P</a:t>
            </a:r>
            <a:r>
              <a:rPr lang="en-US" altLang="zh-CN" sz="1800" b="1" dirty="0">
                <a:solidFill>
                  <a:srgbClr val="000000"/>
                </a:solidFill>
                <a:latin typeface="Times New Roman" pitchFamily="18" charset="0"/>
                <a:ea typeface="宋体" charset="-122"/>
              </a:rPr>
              <a:t>hys. </a:t>
            </a:r>
            <a:r>
              <a:rPr lang="en-US" sz="1800" b="1" dirty="0">
                <a:solidFill>
                  <a:srgbClr val="000000"/>
                </a:solidFill>
                <a:latin typeface="Times New Roman" pitchFamily="18" charset="0"/>
                <a:ea typeface="宋体" charset="-122"/>
              </a:rPr>
              <a:t>Rev. </a:t>
            </a:r>
            <a:r>
              <a:rPr lang="en-US" sz="1800" b="1" dirty="0" err="1">
                <a:solidFill>
                  <a:srgbClr val="000000"/>
                </a:solidFill>
                <a:latin typeface="Times New Roman" pitchFamily="18" charset="0"/>
                <a:ea typeface="宋体" charset="-122"/>
              </a:rPr>
              <a:t>Lett</a:t>
            </a:r>
            <a:r>
              <a:rPr lang="en-US" sz="1800" b="1" dirty="0">
                <a:solidFill>
                  <a:srgbClr val="000000"/>
                </a:solidFill>
                <a:latin typeface="Times New Roman" pitchFamily="18" charset="0"/>
                <a:ea typeface="宋体" charset="-122"/>
              </a:rPr>
              <a:t>. 105, 261801 (2010</a:t>
            </a:r>
            <a:r>
              <a:rPr lang="en-US" sz="1800" b="1" dirty="0" smtClean="0">
                <a:solidFill>
                  <a:srgbClr val="000000"/>
                </a:solidFill>
                <a:latin typeface="Times New Roman" pitchFamily="18" charset="0"/>
                <a:ea typeface="宋体" charset="-122"/>
              </a:rPr>
              <a:t>)</a:t>
            </a:r>
            <a:endParaRPr lang="en-US" altLang="zh-CN" sz="1800" b="1" dirty="0" smtClean="0">
              <a:solidFill>
                <a:srgbClr val="000000"/>
              </a:solidFill>
              <a:cs typeface="Calibri"/>
            </a:endParaRPr>
          </a:p>
        </p:txBody>
      </p:sp>
      <p:sp>
        <p:nvSpPr>
          <p:cNvPr id="6"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dirty="0" smtClean="0"/>
              <a:t>主要学术成就</a:t>
            </a:r>
            <a:endParaRPr lang="en-US" altLang="zh-CN" dirty="0"/>
          </a:p>
        </p:txBody>
      </p:sp>
    </p:spTree>
    <p:extLst>
      <p:ext uri="{BB962C8B-B14F-4D97-AF65-F5344CB8AC3E}">
        <p14:creationId xmlns:p14="http://schemas.microsoft.com/office/powerpoint/2010/main" val="351650067"/>
      </p:ext>
    </p:extLst>
  </p:cSld>
  <p:clrMapOvr>
    <a:masterClrMapping/>
  </p:clrMapOvr>
  <mc:AlternateContent xmlns:mc="http://schemas.openxmlformats.org/markup-compatibility/2006" xmlns:p14="http://schemas.microsoft.com/office/powerpoint/2010/main">
    <mc:Choice Requires="p14">
      <p:transition spd="slow" p14:dur="2000" advTm="6281"/>
    </mc:Choice>
    <mc:Fallback xmlns="">
      <p:transition xmlns:p14="http://schemas.microsoft.com/office/powerpoint/2010/main" spd="slow" advTm="6281"/>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913308-F349-4B6D-A68A-DD1791B4A57B}" type="slidenum">
              <a:rPr lang="zh-CN" altLang="en-US" smtClean="0"/>
              <a:t>40</a:t>
            </a:fld>
            <a:endParaRPr lang="zh-CN" altLang="en-US"/>
          </a:p>
        </p:txBody>
      </p:sp>
      <p:pic>
        <p:nvPicPr>
          <p:cNvPr id="2" name="Picture 1"/>
          <p:cNvPicPr>
            <a:picLocks noChangeAspect="1"/>
          </p:cNvPicPr>
          <p:nvPr/>
        </p:nvPicPr>
        <p:blipFill>
          <a:blip r:embed="rId3"/>
          <a:stretch>
            <a:fillRect/>
          </a:stretch>
        </p:blipFill>
        <p:spPr>
          <a:xfrm>
            <a:off x="4669053" y="1366823"/>
            <a:ext cx="3071299" cy="3070289"/>
          </a:xfrm>
          <a:prstGeom prst="rect">
            <a:avLst/>
          </a:prstGeom>
        </p:spPr>
      </p:pic>
      <p:pic>
        <p:nvPicPr>
          <p:cNvPr id="3" name="Picture 2"/>
          <p:cNvPicPr>
            <a:picLocks noChangeAspect="1"/>
          </p:cNvPicPr>
          <p:nvPr/>
        </p:nvPicPr>
        <p:blipFill>
          <a:blip r:embed="rId4"/>
          <a:stretch>
            <a:fillRect/>
          </a:stretch>
        </p:blipFill>
        <p:spPr>
          <a:xfrm>
            <a:off x="1115616" y="1366823"/>
            <a:ext cx="3071299" cy="3070289"/>
          </a:xfrm>
          <a:prstGeom prst="rect">
            <a:avLst/>
          </a:prstGeom>
        </p:spPr>
      </p:pic>
      <p:sp>
        <p:nvSpPr>
          <p:cNvPr id="5" name="Rectangle 4"/>
          <p:cNvSpPr/>
          <p:nvPr/>
        </p:nvSpPr>
        <p:spPr>
          <a:xfrm>
            <a:off x="683568" y="4757082"/>
            <a:ext cx="7776864" cy="400110"/>
          </a:xfrm>
          <a:prstGeom prst="rect">
            <a:avLst/>
          </a:prstGeom>
        </p:spPr>
        <p:txBody>
          <a:bodyPr wrap="square">
            <a:spAutoFit/>
          </a:bodyPr>
          <a:lstStyle/>
          <a:p>
            <a:pPr marL="285750" indent="-285750">
              <a:spcBef>
                <a:spcPts val="600"/>
              </a:spcBef>
              <a:buFont typeface="Arial"/>
              <a:buChar char="•"/>
            </a:pPr>
            <a:r>
              <a:rPr lang="zh-CN" altLang="en-US" sz="2000" dirty="0" smtClean="0"/>
              <a:t>探索一型和二型</a:t>
            </a:r>
            <a:r>
              <a:rPr lang="zh-CN" altLang="zh-CN" sz="2000" dirty="0" smtClean="0"/>
              <a:t>2</a:t>
            </a:r>
            <a:r>
              <a:rPr lang="en-US" altLang="zh-CN" sz="2000" dirty="0" smtClean="0"/>
              <a:t>HDM</a:t>
            </a:r>
            <a:r>
              <a:rPr lang="zh-CN" altLang="en-US" sz="2000" dirty="0" smtClean="0"/>
              <a:t>模型，对于低</a:t>
            </a:r>
            <a:r>
              <a:rPr lang="en-US" altLang="zh-CN" sz="2000" dirty="0" smtClean="0"/>
              <a:t>tan </a:t>
            </a:r>
            <a:r>
              <a:rPr lang="en-US" sz="2000" dirty="0" smtClean="0"/>
              <a:t>β</a:t>
            </a:r>
            <a:r>
              <a:rPr lang="zh-CN" altLang="en-US" sz="2000" dirty="0" smtClean="0"/>
              <a:t>进行了有效的排除。</a:t>
            </a:r>
            <a:endParaRPr lang="en-US" altLang="zh-CN" sz="2000" dirty="0" smtClean="0"/>
          </a:p>
        </p:txBody>
      </p:sp>
      <p:sp>
        <p:nvSpPr>
          <p:cNvPr id="7"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sz="3600" dirty="0" smtClean="0"/>
              <a:t>寻找高质量</a:t>
            </a:r>
            <a:r>
              <a:rPr lang="en-US" altLang="zh-CN" sz="3600" dirty="0" smtClean="0">
                <a:latin typeface="Calibri"/>
                <a:cs typeface="Calibri"/>
              </a:rPr>
              <a:t>H</a:t>
            </a:r>
            <a:r>
              <a:rPr lang="en-US" sz="3600" dirty="0"/>
              <a:t>→</a:t>
            </a:r>
            <a:r>
              <a:rPr lang="en-US" altLang="zh-CN" sz="3600" dirty="0" smtClean="0">
                <a:latin typeface="Calibri"/>
                <a:cs typeface="Calibri"/>
              </a:rPr>
              <a:t>ZZ</a:t>
            </a:r>
            <a:endParaRPr lang="en-US" sz="3600" dirty="0">
              <a:latin typeface="Calibri"/>
              <a:cs typeface="Calibri"/>
            </a:endParaRPr>
          </a:p>
        </p:txBody>
      </p:sp>
      <p:sp>
        <p:nvSpPr>
          <p:cNvPr id="8" name="Rectangle 7"/>
          <p:cNvSpPr/>
          <p:nvPr/>
        </p:nvSpPr>
        <p:spPr>
          <a:xfrm>
            <a:off x="2123728" y="5445224"/>
            <a:ext cx="3504385" cy="461665"/>
          </a:xfrm>
          <a:prstGeom prst="rect">
            <a:avLst/>
          </a:prstGeom>
          <a:solidFill>
            <a:srgbClr val="FFFF00"/>
          </a:solidFill>
        </p:spPr>
        <p:txBody>
          <a:bodyPr wrap="none">
            <a:spAutoFit/>
          </a:bodyPr>
          <a:lstStyle/>
          <a:p>
            <a:pPr>
              <a:spcBef>
                <a:spcPts val="600"/>
              </a:spcBef>
            </a:pPr>
            <a:r>
              <a:rPr lang="zh-CN" altLang="en-US" sz="2400" dirty="0"/>
              <a:t>如何更有效地对高</a:t>
            </a:r>
            <a:r>
              <a:rPr lang="en-US" altLang="zh-CN" sz="2400" dirty="0"/>
              <a:t>tan </a:t>
            </a:r>
            <a:r>
              <a:rPr lang="en-US" sz="2400" dirty="0"/>
              <a:t>β ? </a:t>
            </a:r>
          </a:p>
        </p:txBody>
      </p:sp>
    </p:spTree>
    <p:extLst>
      <p:ext uri="{BB962C8B-B14F-4D97-AF65-F5344CB8AC3E}">
        <p14:creationId xmlns:p14="http://schemas.microsoft.com/office/powerpoint/2010/main" val="3592515821"/>
      </p:ext>
    </p:extLst>
  </p:cSld>
  <p:clrMapOvr>
    <a:masterClrMapping/>
  </p:clrMapOvr>
  <mc:AlternateContent xmlns:mc="http://schemas.openxmlformats.org/markup-compatibility/2006" xmlns:p14="http://schemas.microsoft.com/office/powerpoint/2010/main">
    <mc:Choice Requires="p14">
      <p:transition spd="slow" p14:dur="2000" advTm="55396"/>
    </mc:Choice>
    <mc:Fallback xmlns="">
      <p:transition spd="slow" advTm="55396"/>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41</a:t>
            </a:fld>
            <a:endParaRPr lang="en-US"/>
          </a:p>
        </p:txBody>
      </p:sp>
      <p:sp>
        <p:nvSpPr>
          <p:cNvPr id="14" name="Title 1"/>
          <p:cNvSpPr txBox="1">
            <a:spLocks/>
          </p:cNvSpPr>
          <p:nvPr/>
        </p:nvSpPr>
        <p:spPr>
          <a:xfrm>
            <a:off x="549275" y="958020"/>
            <a:ext cx="8042276" cy="958812"/>
          </a:xfrm>
          <a:prstGeom prst="rect">
            <a:avLst/>
          </a:prstGeom>
        </p:spPr>
        <p:txBody>
          <a:bodyPr vert="horz" lIns="91440" tIns="45720" rIns="91440" bIns="18720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endParaRPr lang="en-US" sz="3200" dirty="0">
              <a:solidFill>
                <a:srgbClr val="000090"/>
              </a:solidFill>
              <a:latin typeface="Comic Sans MS"/>
              <a:cs typeface="Comic Sans MS"/>
            </a:endParaRPr>
          </a:p>
        </p:txBody>
      </p:sp>
      <p:sp>
        <p:nvSpPr>
          <p:cNvPr id="16" name="Content Placeholder 15"/>
          <p:cNvSpPr>
            <a:spLocks noGrp="1"/>
          </p:cNvSpPr>
          <p:nvPr>
            <p:ph idx="1"/>
          </p:nvPr>
        </p:nvSpPr>
        <p:spPr>
          <a:xfrm>
            <a:off x="539553" y="1196752"/>
            <a:ext cx="5616623" cy="1584176"/>
          </a:xfrm>
        </p:spPr>
        <p:txBody>
          <a:bodyPr>
            <a:normAutofit/>
          </a:bodyPr>
          <a:lstStyle/>
          <a:p>
            <a:pPr>
              <a:lnSpc>
                <a:spcPct val="120000"/>
              </a:lnSpc>
              <a:spcBef>
                <a:spcPts val="600"/>
              </a:spcBef>
            </a:pPr>
            <a:r>
              <a:rPr lang="zh-CN" altLang="en-US" sz="1800" dirty="0" smtClean="0">
                <a:latin typeface="Calibri"/>
                <a:cs typeface="Calibri"/>
              </a:rPr>
              <a:t>最小超对称模型</a:t>
            </a:r>
            <a:r>
              <a:rPr lang="en-US" altLang="zh-CN" sz="1800" dirty="0" smtClean="0">
                <a:latin typeface="Calibri"/>
                <a:cs typeface="Calibri"/>
              </a:rPr>
              <a:t>(MSSM)</a:t>
            </a:r>
            <a:r>
              <a:rPr lang="zh-CN" altLang="en-US" sz="1800" dirty="0" smtClean="0">
                <a:latin typeface="Calibri"/>
                <a:cs typeface="Calibri"/>
              </a:rPr>
              <a:t>不但可以解决</a:t>
            </a:r>
            <a:r>
              <a:rPr lang="en-US" altLang="zh-CN" sz="1800" dirty="0" smtClean="0">
                <a:latin typeface="Calibri"/>
                <a:cs typeface="Calibri"/>
              </a:rPr>
              <a:t>Higgs</a:t>
            </a:r>
            <a:r>
              <a:rPr lang="zh-CN" altLang="en-US" sz="1800" dirty="0" smtClean="0">
                <a:latin typeface="Calibri"/>
                <a:cs typeface="Calibri"/>
              </a:rPr>
              <a:t>质量的微调问题，而且引入的新参数相对较少。</a:t>
            </a:r>
          </a:p>
          <a:p>
            <a:pPr>
              <a:lnSpc>
                <a:spcPct val="120000"/>
              </a:lnSpc>
              <a:spcBef>
                <a:spcPts val="600"/>
              </a:spcBef>
            </a:pPr>
            <a:r>
              <a:rPr lang="en-US" altLang="zh-CN" sz="1800" dirty="0" smtClean="0">
                <a:cs typeface="Calibri"/>
              </a:rPr>
              <a:t>MSSM</a:t>
            </a:r>
            <a:r>
              <a:rPr lang="zh-CN" altLang="en-US" sz="1800" dirty="0" smtClean="0">
                <a:cs typeface="Calibri"/>
              </a:rPr>
              <a:t>，</a:t>
            </a:r>
            <a:r>
              <a:rPr lang="zh-CN" altLang="en-US" sz="1800" dirty="0" smtClean="0">
                <a:solidFill>
                  <a:schemeClr val="tx1"/>
                </a:solidFill>
                <a:latin typeface="Calibri"/>
                <a:cs typeface="Calibri"/>
              </a:rPr>
              <a:t>以及很多其他的新物理模型，预言了两个希格斯二重态。</a:t>
            </a:r>
            <a:endParaRPr lang="zh-CN" altLang="en-US" sz="1800" dirty="0" smtClean="0">
              <a:latin typeface="Calibri"/>
              <a:cs typeface="Calibri"/>
            </a:endParaRPr>
          </a:p>
        </p:txBody>
      </p:sp>
      <p:sp>
        <p:nvSpPr>
          <p:cNvPr id="9" name="Content Placeholder 15"/>
          <p:cNvSpPr txBox="1">
            <a:spLocks/>
          </p:cNvSpPr>
          <p:nvPr/>
        </p:nvSpPr>
        <p:spPr>
          <a:xfrm>
            <a:off x="489954" y="2996952"/>
            <a:ext cx="5306182" cy="1512168"/>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800"/>
              </a:spcBef>
            </a:pPr>
            <a:r>
              <a:rPr lang="en-US" altLang="zh-CN" sz="2000" dirty="0" smtClean="0">
                <a:solidFill>
                  <a:srgbClr val="000000"/>
                </a:solidFill>
                <a:latin typeface="Calibri"/>
                <a:cs typeface="Calibri"/>
              </a:rPr>
              <a:t>MSSM </a:t>
            </a:r>
            <a:r>
              <a:rPr lang="zh-CN" altLang="en-US" sz="2000" dirty="0" smtClean="0">
                <a:solidFill>
                  <a:srgbClr val="000000"/>
                </a:solidFill>
                <a:latin typeface="Calibri"/>
                <a:cs typeface="Calibri"/>
              </a:rPr>
              <a:t>希格斯领域</a:t>
            </a:r>
            <a:r>
              <a:rPr lang="en-US" sz="2000" dirty="0" smtClean="0">
                <a:solidFill>
                  <a:srgbClr val="000000"/>
                </a:solidFill>
                <a:latin typeface="Calibri"/>
                <a:cs typeface="Calibri"/>
              </a:rPr>
              <a:t>:</a:t>
            </a:r>
          </a:p>
          <a:p>
            <a:pPr lvl="1">
              <a:lnSpc>
                <a:spcPct val="90000"/>
              </a:lnSpc>
              <a:spcBef>
                <a:spcPts val="800"/>
              </a:spcBef>
            </a:pPr>
            <a:r>
              <a:rPr lang="zh-CN" altLang="en-US" sz="1800" dirty="0" smtClean="0">
                <a:solidFill>
                  <a:srgbClr val="000000"/>
                </a:solidFill>
                <a:latin typeface="Calibri"/>
                <a:cs typeface="Calibri"/>
              </a:rPr>
              <a:t>五个希格斯粒子</a:t>
            </a:r>
            <a:r>
              <a:rPr lang="en-US" sz="1800" dirty="0" smtClean="0">
                <a:solidFill>
                  <a:srgbClr val="000000"/>
                </a:solidFill>
                <a:latin typeface="Calibri"/>
                <a:cs typeface="Calibri"/>
              </a:rPr>
              <a:t>: h</a:t>
            </a:r>
            <a:r>
              <a:rPr lang="en-US" sz="1800" dirty="0">
                <a:solidFill>
                  <a:srgbClr val="000000"/>
                </a:solidFill>
                <a:latin typeface="Calibri"/>
                <a:cs typeface="Calibri"/>
              </a:rPr>
              <a:t>, H, A, H</a:t>
            </a:r>
            <a:r>
              <a:rPr lang="en-US" sz="1800" baseline="30000" dirty="0">
                <a:solidFill>
                  <a:srgbClr val="000000"/>
                </a:solidFill>
                <a:latin typeface="Calibri"/>
                <a:cs typeface="Calibri"/>
              </a:rPr>
              <a:t>+</a:t>
            </a:r>
            <a:r>
              <a:rPr lang="en-US" sz="1800" dirty="0">
                <a:solidFill>
                  <a:srgbClr val="000000"/>
                </a:solidFill>
                <a:latin typeface="Calibri"/>
                <a:cs typeface="Calibri"/>
              </a:rPr>
              <a:t> and H</a:t>
            </a:r>
            <a:r>
              <a:rPr lang="en-US" sz="1800" baseline="30000" dirty="0" smtClean="0">
                <a:solidFill>
                  <a:srgbClr val="000000"/>
                </a:solidFill>
                <a:latin typeface="Calibri"/>
                <a:cs typeface="Calibri"/>
              </a:rPr>
              <a:t>-</a:t>
            </a:r>
          </a:p>
          <a:p>
            <a:pPr lvl="1">
              <a:lnSpc>
                <a:spcPct val="90000"/>
              </a:lnSpc>
              <a:spcBef>
                <a:spcPts val="800"/>
              </a:spcBef>
            </a:pPr>
            <a:r>
              <a:rPr lang="zh-CN" altLang="en-US" sz="1800" dirty="0" smtClean="0">
                <a:solidFill>
                  <a:srgbClr val="000000"/>
                </a:solidFill>
                <a:latin typeface="Calibri"/>
                <a:cs typeface="Calibri"/>
              </a:rPr>
              <a:t>两个自由参数</a:t>
            </a:r>
            <a:r>
              <a:rPr lang="en-US" sz="1800" dirty="0" smtClean="0">
                <a:solidFill>
                  <a:srgbClr val="000000"/>
                </a:solidFill>
                <a:latin typeface="Calibri"/>
                <a:cs typeface="Calibri"/>
              </a:rPr>
              <a:t>: tanβ=</a:t>
            </a:r>
            <a:r>
              <a:rPr lang="en-US" sz="1800" dirty="0" err="1" smtClean="0">
                <a:solidFill>
                  <a:srgbClr val="000000"/>
                </a:solidFill>
                <a:latin typeface="Calibri"/>
                <a:cs typeface="Calibri"/>
              </a:rPr>
              <a:t>υ</a:t>
            </a:r>
            <a:r>
              <a:rPr lang="en-US" sz="1800" baseline="-25000" dirty="0" err="1" smtClean="0">
                <a:solidFill>
                  <a:srgbClr val="000000"/>
                </a:solidFill>
                <a:latin typeface="Calibri"/>
                <a:cs typeface="Calibri"/>
              </a:rPr>
              <a:t>u</a:t>
            </a:r>
            <a:r>
              <a:rPr lang="en-US" sz="1800" dirty="0" smtClean="0">
                <a:solidFill>
                  <a:srgbClr val="000000"/>
                </a:solidFill>
                <a:latin typeface="Calibri"/>
                <a:cs typeface="Calibri"/>
              </a:rPr>
              <a:t>/</a:t>
            </a:r>
            <a:r>
              <a:rPr lang="en-US" sz="1800" dirty="0" err="1" smtClean="0">
                <a:solidFill>
                  <a:srgbClr val="000000"/>
                </a:solidFill>
                <a:latin typeface="Calibri"/>
                <a:cs typeface="Calibri"/>
              </a:rPr>
              <a:t>υ</a:t>
            </a:r>
            <a:r>
              <a:rPr lang="en-US" sz="1800" baseline="-25000" dirty="0" err="1" smtClean="0">
                <a:solidFill>
                  <a:srgbClr val="000000"/>
                </a:solidFill>
                <a:latin typeface="Calibri"/>
                <a:cs typeface="Calibri"/>
              </a:rPr>
              <a:t>d</a:t>
            </a:r>
            <a:r>
              <a:rPr lang="en-US" sz="1800" dirty="0" smtClean="0">
                <a:solidFill>
                  <a:srgbClr val="000000"/>
                </a:solidFill>
                <a:latin typeface="Calibri"/>
                <a:cs typeface="Calibri"/>
              </a:rPr>
              <a:t> </a:t>
            </a:r>
            <a:r>
              <a:rPr lang="en-US" sz="1800" dirty="0">
                <a:solidFill>
                  <a:srgbClr val="000000"/>
                </a:solidFill>
                <a:latin typeface="Calibri"/>
                <a:cs typeface="Calibri"/>
              </a:rPr>
              <a:t>and mA</a:t>
            </a:r>
          </a:p>
          <a:p>
            <a:pPr lvl="1">
              <a:lnSpc>
                <a:spcPct val="90000"/>
              </a:lnSpc>
              <a:spcBef>
                <a:spcPts val="800"/>
              </a:spcBef>
            </a:pPr>
            <a:r>
              <a:rPr lang="zh-CN" altLang="en-US" sz="1800" dirty="0" smtClean="0">
                <a:solidFill>
                  <a:srgbClr val="000000"/>
                </a:solidFill>
                <a:latin typeface="Calibri"/>
                <a:cs typeface="Calibri"/>
              </a:rPr>
              <a:t>在高</a:t>
            </a:r>
            <a:r>
              <a:rPr lang="en-US" sz="1800" dirty="0" smtClean="0">
                <a:solidFill>
                  <a:srgbClr val="000000"/>
                </a:solidFill>
                <a:cs typeface="Calibri"/>
              </a:rPr>
              <a:t>tan β</a:t>
            </a:r>
            <a:r>
              <a:rPr lang="en-US" altLang="zh-CN" sz="1800" dirty="0" smtClean="0">
                <a:solidFill>
                  <a:srgbClr val="000000"/>
                </a:solidFill>
                <a:cs typeface="Calibri"/>
              </a:rPr>
              <a:t>, </a:t>
            </a:r>
            <a:r>
              <a:rPr lang="zh-CN" altLang="en-US" sz="1800" dirty="0" smtClean="0">
                <a:solidFill>
                  <a:srgbClr val="000000"/>
                </a:solidFill>
                <a:latin typeface="Calibri"/>
                <a:cs typeface="Calibri"/>
              </a:rPr>
              <a:t>底夸克伴随产生为主导产生模式</a:t>
            </a:r>
            <a:endParaRPr lang="en-US" sz="1800" dirty="0">
              <a:solidFill>
                <a:srgbClr val="000000"/>
              </a:solidFill>
              <a:latin typeface="Calibri"/>
              <a:cs typeface="Calibri"/>
            </a:endParaRPr>
          </a:p>
        </p:txBody>
      </p:sp>
      <p:pic>
        <p:nvPicPr>
          <p:cNvPr id="8" name="Content Placeholder 5" descr="fig_01a.pdf"/>
          <p:cNvPicPr>
            <a:picLocks noChangeAspect="1"/>
          </p:cNvPicPr>
          <p:nvPr/>
        </p:nvPicPr>
        <p:blipFill rotWithShape="1">
          <a:blip r:embed="rId2">
            <a:extLst>
              <a:ext uri="{28A0092B-C50C-407E-A947-70E740481C1C}">
                <a14:useLocalDpi xmlns:a14="http://schemas.microsoft.com/office/drawing/2010/main" val="0"/>
              </a:ext>
            </a:extLst>
          </a:blip>
          <a:srcRect l="6616" r="750"/>
          <a:stretch/>
        </p:blipFill>
        <p:spPr>
          <a:xfrm>
            <a:off x="6669744" y="3501008"/>
            <a:ext cx="1574664" cy="1813193"/>
          </a:xfrm>
          <a:prstGeom prst="rect">
            <a:avLst/>
          </a:prstGeom>
        </p:spPr>
      </p:pic>
      <p:pic>
        <p:nvPicPr>
          <p:cNvPr id="11" name="Picture 10" descr="fig_01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56" y="4856167"/>
            <a:ext cx="1699868" cy="1813193"/>
          </a:xfrm>
          <a:prstGeom prst="rect">
            <a:avLst/>
          </a:prstGeom>
        </p:spPr>
      </p:pic>
      <p:pic>
        <p:nvPicPr>
          <p:cNvPr id="13" name="Picture 12" descr="fig_01c.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5311" y="4928175"/>
            <a:ext cx="1813193" cy="1813193"/>
          </a:xfrm>
          <a:prstGeom prst="rect">
            <a:avLst/>
          </a:prstGeom>
        </p:spPr>
      </p:pic>
      <p:pic>
        <p:nvPicPr>
          <p:cNvPr id="2" name="Picture 1" descr="higgs_loop_fermion.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4664" y="862289"/>
            <a:ext cx="2463800" cy="1270000"/>
          </a:xfrm>
          <a:prstGeom prst="rect">
            <a:avLst/>
          </a:prstGeom>
        </p:spPr>
      </p:pic>
      <p:pic>
        <p:nvPicPr>
          <p:cNvPr id="3" name="Picture 2" descr="higgs_loop_scalar.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0128" y="2311276"/>
            <a:ext cx="2463800" cy="901700"/>
          </a:xfrm>
          <a:prstGeom prst="rect">
            <a:avLst/>
          </a:prstGeom>
        </p:spPr>
      </p:pic>
      <p:grpSp>
        <p:nvGrpSpPr>
          <p:cNvPr id="17" name="Group 16"/>
          <p:cNvGrpSpPr/>
          <p:nvPr/>
        </p:nvGrpSpPr>
        <p:grpSpPr>
          <a:xfrm>
            <a:off x="827584" y="5185590"/>
            <a:ext cx="2808312" cy="1123730"/>
            <a:chOff x="827584" y="1196752"/>
            <a:chExt cx="2808312" cy="1123730"/>
          </a:xfrm>
        </p:grpSpPr>
        <p:pic>
          <p:nvPicPr>
            <p:cNvPr id="18" name="Picture 17"/>
            <p:cNvPicPr>
              <a:picLocks noChangeAspect="1"/>
            </p:cNvPicPr>
            <p:nvPr/>
          </p:nvPicPr>
          <p:blipFill>
            <a:blip r:embed="rId7"/>
            <a:stretch>
              <a:fillRect/>
            </a:stretch>
          </p:blipFill>
          <p:spPr>
            <a:xfrm>
              <a:off x="827584" y="1196752"/>
              <a:ext cx="2703026" cy="1123730"/>
            </a:xfrm>
            <a:prstGeom prst="rect">
              <a:avLst/>
            </a:prstGeom>
          </p:spPr>
        </p:pic>
        <p:sp>
          <p:nvSpPr>
            <p:cNvPr id="19" name="Rectangle 18"/>
            <p:cNvSpPr/>
            <p:nvPr/>
          </p:nvSpPr>
          <p:spPr>
            <a:xfrm>
              <a:off x="1907704" y="1628800"/>
              <a:ext cx="1728192" cy="360040"/>
            </a:xfrm>
            <a:prstGeom prst="rect">
              <a:avLst/>
            </a:prstGeom>
            <a:noFill/>
            <a:ln w="38100" cmpd="sng">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755576" y="4685074"/>
            <a:ext cx="1296144" cy="400110"/>
          </a:xfrm>
          <a:prstGeom prst="rect">
            <a:avLst/>
          </a:prstGeom>
          <a:solidFill>
            <a:srgbClr val="CCFFCC"/>
          </a:solidFill>
        </p:spPr>
        <p:txBody>
          <a:bodyPr wrap="square" rtlCol="0">
            <a:spAutoFit/>
          </a:bodyPr>
          <a:lstStyle/>
          <a:p>
            <a:r>
              <a:rPr lang="zh-CN" altLang="en-US" sz="2000" b="1" dirty="0" smtClean="0">
                <a:solidFill>
                  <a:srgbClr val="800000"/>
                </a:solidFill>
              </a:rPr>
              <a:t>耦合强度</a:t>
            </a:r>
            <a:endParaRPr lang="en-US" sz="2000" b="1" dirty="0">
              <a:solidFill>
                <a:srgbClr val="800000"/>
              </a:solidFill>
            </a:endParaRPr>
          </a:p>
        </p:txBody>
      </p:sp>
      <p:sp>
        <p:nvSpPr>
          <p:cNvPr id="20"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sz="3600" dirty="0" smtClean="0"/>
              <a:t>最小超对称希格斯</a:t>
            </a:r>
            <a:r>
              <a:rPr lang="zh-CN" altLang="en-US" sz="3600" dirty="0"/>
              <a:t>粒子</a:t>
            </a:r>
            <a:endParaRPr lang="en-US" sz="3600" dirty="0"/>
          </a:p>
        </p:txBody>
      </p:sp>
      <p:sp>
        <p:nvSpPr>
          <p:cNvPr id="21" name="TextBox 20"/>
          <p:cNvSpPr txBox="1"/>
          <p:nvPr/>
        </p:nvSpPr>
        <p:spPr>
          <a:xfrm>
            <a:off x="755577" y="6372036"/>
            <a:ext cx="2304255" cy="369332"/>
          </a:xfrm>
          <a:prstGeom prst="rect">
            <a:avLst/>
          </a:prstGeom>
          <a:solidFill>
            <a:srgbClr val="FFFF00"/>
          </a:solidFill>
        </p:spPr>
        <p:txBody>
          <a:bodyPr wrap="square" rtlCol="0">
            <a:spAutoFit/>
          </a:bodyPr>
          <a:lstStyle/>
          <a:p>
            <a:r>
              <a:rPr lang="en-US" altLang="zh-CN" b="1" i="1" dirty="0" smtClean="0"/>
              <a:t>d</a:t>
            </a:r>
            <a:r>
              <a:rPr lang="en-US" altLang="zh-CN" sz="1600" b="1" dirty="0" smtClean="0"/>
              <a:t>: </a:t>
            </a:r>
            <a:r>
              <a:rPr lang="zh-CN" altLang="en-US" sz="1600" b="1" dirty="0" smtClean="0"/>
              <a:t>下型夸克和带电轻子</a:t>
            </a:r>
            <a:endParaRPr lang="en-US" sz="1600" b="1" dirty="0"/>
          </a:p>
        </p:txBody>
      </p:sp>
    </p:spTree>
    <p:extLst>
      <p:ext uri="{BB962C8B-B14F-4D97-AF65-F5344CB8AC3E}">
        <p14:creationId xmlns:p14="http://schemas.microsoft.com/office/powerpoint/2010/main" val="183465067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42</a:t>
            </a:fld>
            <a:endParaRPr lang="en-US"/>
          </a:p>
        </p:txBody>
      </p:sp>
      <p:sp>
        <p:nvSpPr>
          <p:cNvPr id="15" name="Title 1"/>
          <p:cNvSpPr txBox="1">
            <a:spLocks/>
          </p:cNvSpPr>
          <p:nvPr/>
        </p:nvSpPr>
        <p:spPr>
          <a:xfrm>
            <a:off x="549275" y="272427"/>
            <a:ext cx="8042276" cy="852317"/>
          </a:xfrm>
          <a:prstGeom prst="rect">
            <a:avLst/>
          </a:prstGeom>
        </p:spPr>
        <p:txBody>
          <a:bodyPr vert="horz" lIns="91440" tIns="45720" rIns="91440" bIns="18720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endParaRPr lang="en-US" sz="3200" dirty="0">
              <a:solidFill>
                <a:srgbClr val="000090"/>
              </a:solidFill>
              <a:latin typeface="Comic Sans MS"/>
              <a:cs typeface="Comic Sans MS"/>
            </a:endParaRPr>
          </a:p>
        </p:txBody>
      </p:sp>
      <p:sp>
        <p:nvSpPr>
          <p:cNvPr id="18" name="Title 1"/>
          <p:cNvSpPr txBox="1">
            <a:spLocks/>
          </p:cNvSpPr>
          <p:nvPr/>
        </p:nvSpPr>
        <p:spPr>
          <a:xfrm>
            <a:off x="611560" y="3212976"/>
            <a:ext cx="1728192" cy="523220"/>
          </a:xfrm>
          <a:prstGeom prst="rect">
            <a:avLst/>
          </a:prstGeom>
          <a:solidFill>
            <a:schemeClr val="accent5">
              <a:lumMod val="40000"/>
              <a:lumOff val="60000"/>
            </a:schemeClr>
          </a:solidFill>
        </p:spPr>
        <p:txBody>
          <a:bodyPr wrap="square">
            <a:spAutoFit/>
          </a:bodyPr>
          <a:lstStyle>
            <a:defPPr>
              <a:defRPr lang="en-US"/>
            </a:defPPr>
            <a:lvl1pPr>
              <a:defRPr sz="2800" b="1">
                <a:solidFill>
                  <a:srgbClr val="0000FF"/>
                </a:solidFill>
                <a:latin typeface="Comic Sans MS"/>
                <a:cs typeface="Comic Sans MS"/>
              </a:defRPr>
            </a:lvl1pPr>
          </a:lstStyle>
          <a:p>
            <a:r>
              <a:rPr lang="zh-CN" altLang="en-US" dirty="0"/>
              <a:t>事例初选</a:t>
            </a:r>
            <a:endParaRPr lang="en-US" dirty="0"/>
          </a:p>
        </p:txBody>
      </p:sp>
      <p:sp>
        <p:nvSpPr>
          <p:cNvPr id="19" name="Content Placeholder 1"/>
          <p:cNvSpPr>
            <a:spLocks noGrp="1"/>
          </p:cNvSpPr>
          <p:nvPr>
            <p:ph idx="1"/>
          </p:nvPr>
        </p:nvSpPr>
        <p:spPr>
          <a:xfrm>
            <a:off x="1547664" y="3897815"/>
            <a:ext cx="3096344" cy="720080"/>
          </a:xfrm>
        </p:spPr>
        <p:txBody>
          <a:bodyPr tIns="93600">
            <a:noAutofit/>
          </a:bodyPr>
          <a:lstStyle/>
          <a:p>
            <a:pPr marL="234000" indent="-198000">
              <a:spcBef>
                <a:spcPts val="200"/>
              </a:spcBef>
            </a:pPr>
            <a:r>
              <a:rPr lang="zh-CN" altLang="en-US" sz="1800" dirty="0" smtClean="0">
                <a:solidFill>
                  <a:schemeClr val="tx1"/>
                </a:solidFill>
                <a:latin typeface="Calibri"/>
                <a:cs typeface="Calibri"/>
              </a:rPr>
              <a:t>一个轻子和一个</a:t>
            </a:r>
            <a:r>
              <a:rPr lang="el-GR" sz="1800" dirty="0" smtClean="0">
                <a:solidFill>
                  <a:srgbClr val="000000"/>
                </a:solidFill>
                <a:cs typeface="Calibri"/>
              </a:rPr>
              <a:t>τ</a:t>
            </a:r>
            <a:r>
              <a:rPr lang="en-US" altLang="zh-CN" sz="1800" baseline="-25000" dirty="0" smtClean="0">
                <a:solidFill>
                  <a:srgbClr val="000000"/>
                </a:solidFill>
                <a:cs typeface="Calibri"/>
              </a:rPr>
              <a:t>had</a:t>
            </a:r>
            <a:r>
              <a:rPr lang="zh-CN" altLang="en-US" sz="1800" dirty="0" smtClean="0">
                <a:solidFill>
                  <a:schemeClr val="tx1"/>
                </a:solidFill>
                <a:latin typeface="Calibri"/>
                <a:cs typeface="Calibri"/>
              </a:rPr>
              <a:t>候选者</a:t>
            </a:r>
            <a:endParaRPr lang="en-US" sz="1800" dirty="0">
              <a:solidFill>
                <a:schemeClr val="tx1"/>
              </a:solidFill>
              <a:latin typeface="Calibri"/>
              <a:cs typeface="Calibri"/>
            </a:endParaRPr>
          </a:p>
          <a:p>
            <a:pPr marL="234000" indent="-198000">
              <a:spcBef>
                <a:spcPts val="200"/>
              </a:spcBef>
            </a:pPr>
            <a:r>
              <a:rPr lang="zh-CN" altLang="en-US" sz="1800" dirty="0" smtClean="0">
                <a:solidFill>
                  <a:schemeClr val="tx1"/>
                </a:solidFill>
                <a:latin typeface="Calibri"/>
                <a:cs typeface="Calibri"/>
              </a:rPr>
              <a:t>轻子和</a:t>
            </a:r>
            <a:r>
              <a:rPr lang="el-GR" sz="1800" dirty="0">
                <a:solidFill>
                  <a:srgbClr val="000000"/>
                </a:solidFill>
                <a:cs typeface="Calibri"/>
              </a:rPr>
              <a:t>τ</a:t>
            </a:r>
            <a:r>
              <a:rPr lang="en-US" altLang="zh-CN" sz="1800" baseline="-25000" dirty="0">
                <a:solidFill>
                  <a:srgbClr val="000000"/>
                </a:solidFill>
                <a:cs typeface="Calibri"/>
              </a:rPr>
              <a:t>had</a:t>
            </a:r>
            <a:r>
              <a:rPr lang="zh-CN" altLang="en-US" sz="1800" dirty="0" smtClean="0">
                <a:solidFill>
                  <a:schemeClr val="tx1"/>
                </a:solidFill>
                <a:latin typeface="Calibri"/>
                <a:cs typeface="Calibri"/>
              </a:rPr>
              <a:t>的电荷相反</a:t>
            </a:r>
            <a:endParaRPr lang="en-US" sz="1800" dirty="0" smtClean="0">
              <a:solidFill>
                <a:schemeClr val="tx1"/>
              </a:solidFill>
              <a:latin typeface="Calibri"/>
              <a:cs typeface="Calibri"/>
            </a:endParaRPr>
          </a:p>
        </p:txBody>
      </p:sp>
      <p:sp>
        <p:nvSpPr>
          <p:cNvPr id="22" name="Content Placeholder 1"/>
          <p:cNvSpPr txBox="1">
            <a:spLocks/>
          </p:cNvSpPr>
          <p:nvPr/>
        </p:nvSpPr>
        <p:spPr>
          <a:xfrm>
            <a:off x="4940424" y="3861048"/>
            <a:ext cx="1007008" cy="500121"/>
          </a:xfrm>
          <a:prstGeom prst="rect">
            <a:avLst/>
          </a:prstGeom>
        </p:spPr>
        <p:txBody>
          <a:bodyPr vert="horz" lIns="91440" tIns="93600" rIns="91440" bIns="45720" rtlCol="0">
            <a:noAutofit/>
          </a:bodyPr>
          <a:lstStyle>
            <a:lvl1pPr marL="349250" indent="-349250" defTabSz="914400">
              <a:lnSpc>
                <a:spcPts val="1200"/>
              </a:lnSpc>
              <a:spcBef>
                <a:spcPts val="1400"/>
              </a:spcBef>
              <a:buClr>
                <a:schemeClr val="accent1">
                  <a:lumMod val="60000"/>
                  <a:lumOff val="40000"/>
                </a:schemeClr>
              </a:buClr>
              <a:buSzPct val="110000"/>
              <a:buFont typeface="Wingdings 2" pitchFamily="18" charset="2"/>
              <a:buChar char=""/>
              <a:defRPr sz="2000">
                <a:solidFill>
                  <a:srgbClr val="000090"/>
                </a:solidFill>
                <a:latin typeface="Calibri"/>
                <a:cs typeface="Calibri"/>
              </a:defRPr>
            </a:lvl1pPr>
            <a:lvl2pPr marL="685800" indent="-336550" defTabSz="914400">
              <a:spcBef>
                <a:spcPts val="600"/>
              </a:spcBef>
              <a:buClr>
                <a:schemeClr val="accent1">
                  <a:lumMod val="75000"/>
                </a:schemeClr>
              </a:buClr>
              <a:buSzPct val="110000"/>
              <a:buFont typeface="Wingdings 2" pitchFamily="18" charset="2"/>
              <a:buChar char=""/>
              <a:defRPr sz="2200">
                <a:solidFill>
                  <a:schemeClr val="tx1">
                    <a:lumMod val="65000"/>
                    <a:lumOff val="35000"/>
                  </a:schemeClr>
                </a:solidFill>
              </a:defRPr>
            </a:lvl2pPr>
            <a:lvl3pPr marL="968375" indent="-282575" defTabSz="914400">
              <a:spcBef>
                <a:spcPts val="600"/>
              </a:spcBef>
              <a:buClr>
                <a:schemeClr val="accent1">
                  <a:lumMod val="60000"/>
                  <a:lumOff val="40000"/>
                </a:schemeClr>
              </a:buClr>
              <a:buSzPct val="110000"/>
              <a:buFont typeface="Wingdings 2" pitchFamily="18" charset="2"/>
              <a:buChar char=""/>
              <a:defRPr sz="2000">
                <a:solidFill>
                  <a:schemeClr val="tx1">
                    <a:lumMod val="65000"/>
                    <a:lumOff val="35000"/>
                  </a:schemeClr>
                </a:solidFill>
              </a:defRPr>
            </a:lvl3pPr>
            <a:lvl4pPr marL="1263650" indent="-295275" defTabSz="914400">
              <a:spcBef>
                <a:spcPts val="600"/>
              </a:spcBef>
              <a:buClr>
                <a:schemeClr val="accent1">
                  <a:lumMod val="75000"/>
                </a:schemeClr>
              </a:buClr>
              <a:buSzPct val="110000"/>
              <a:buFont typeface="Wingdings 2" pitchFamily="18" charset="2"/>
              <a:buChar char=""/>
              <a:defRPr>
                <a:solidFill>
                  <a:schemeClr val="tx1">
                    <a:lumMod val="65000"/>
                    <a:lumOff val="35000"/>
                  </a:schemeClr>
                </a:solidFill>
              </a:defRPr>
            </a:lvl4pPr>
            <a:lvl5pPr marL="1546225" indent="-282575" defTabSz="914400">
              <a:spcBef>
                <a:spcPts val="600"/>
              </a:spcBef>
              <a:buClr>
                <a:schemeClr val="accent1">
                  <a:lumMod val="60000"/>
                  <a:lumOff val="40000"/>
                </a:schemeClr>
              </a:buClr>
              <a:buSzPct val="110000"/>
              <a:buFont typeface="Wingdings 2" pitchFamily="18" charset="2"/>
              <a:buChar char=""/>
              <a:defRPr>
                <a:solidFill>
                  <a:schemeClr val="tx1">
                    <a:lumMod val="65000"/>
                    <a:lumOff val="35000"/>
                  </a:schemeClr>
                </a:solidFill>
              </a:defRPr>
            </a:lvl5pPr>
            <a:lvl6pPr marL="1828800" indent="-282575" defTabSz="914400">
              <a:spcBef>
                <a:spcPct val="20000"/>
              </a:spcBef>
              <a:buClr>
                <a:schemeClr val="accent2"/>
              </a:buClr>
              <a:buSzPct val="110000"/>
              <a:buFont typeface="Wingdings 2" pitchFamily="18" charset="2"/>
              <a:buChar char=""/>
              <a:defRPr lang="en-US" dirty="0" smtClean="0">
                <a:solidFill>
                  <a:schemeClr val="tx1">
                    <a:lumMod val="65000"/>
                    <a:lumOff val="35000"/>
                  </a:schemeClr>
                </a:solidFill>
              </a:defRPr>
            </a:lvl6pPr>
            <a:lvl7pPr marL="2117725" indent="-282575" defTabSz="914400">
              <a:spcBef>
                <a:spcPct val="20000"/>
              </a:spcBef>
              <a:buClr>
                <a:schemeClr val="accent1">
                  <a:lumMod val="60000"/>
                  <a:lumOff val="40000"/>
                </a:schemeClr>
              </a:buClr>
              <a:buSzPct val="110000"/>
              <a:buFont typeface="Wingdings 2" pitchFamily="18" charset="2"/>
              <a:buChar char=""/>
              <a:defRPr lang="en-US" dirty="0" smtClean="0">
                <a:solidFill>
                  <a:schemeClr val="tx1">
                    <a:lumMod val="65000"/>
                    <a:lumOff val="35000"/>
                  </a:schemeClr>
                </a:solidFill>
              </a:defRPr>
            </a:lvl7pPr>
            <a:lvl8pPr marL="2398713" indent="-282575" defTabSz="914400">
              <a:spcBef>
                <a:spcPct val="20000"/>
              </a:spcBef>
              <a:buClr>
                <a:schemeClr val="accent2"/>
              </a:buClr>
              <a:buSzPct val="110000"/>
              <a:buFont typeface="Wingdings 2" pitchFamily="18" charset="2"/>
              <a:buChar char=""/>
              <a:defRPr lang="en-US" dirty="0" smtClean="0">
                <a:solidFill>
                  <a:schemeClr val="tx1">
                    <a:lumMod val="65000"/>
                    <a:lumOff val="35000"/>
                  </a:schemeClr>
                </a:solidFill>
              </a:defRPr>
            </a:lvl8pPr>
            <a:lvl9pPr marL="2689225" indent="-282575" defTabSz="914400">
              <a:spcBef>
                <a:spcPct val="20000"/>
              </a:spcBef>
              <a:buClr>
                <a:schemeClr val="accent1">
                  <a:lumMod val="60000"/>
                  <a:lumOff val="40000"/>
                </a:schemeClr>
              </a:buClr>
              <a:buSzPct val="110000"/>
              <a:buFont typeface="Wingdings 2" pitchFamily="18" charset="2"/>
              <a:buChar char=""/>
              <a:defRPr lang="en-US" dirty="0">
                <a:solidFill>
                  <a:schemeClr val="tx1">
                    <a:lumMod val="65000"/>
                    <a:lumOff val="35000"/>
                  </a:schemeClr>
                </a:solidFill>
              </a:defRPr>
            </a:lvl9pPr>
          </a:lstStyle>
          <a:p>
            <a:pPr marL="0" indent="0">
              <a:lnSpc>
                <a:spcPct val="100000"/>
              </a:lnSpc>
              <a:spcBef>
                <a:spcPts val="200"/>
              </a:spcBef>
              <a:buNone/>
            </a:pPr>
            <a:r>
              <a:rPr lang="en-US" b="1" dirty="0" err="1" smtClean="0">
                <a:solidFill>
                  <a:srgbClr val="800000"/>
                </a:solidFill>
              </a:rPr>
              <a:t>Hadhad</a:t>
            </a:r>
            <a:endParaRPr lang="en-US" dirty="0" smtClean="0"/>
          </a:p>
        </p:txBody>
      </p:sp>
      <p:sp>
        <p:nvSpPr>
          <p:cNvPr id="23" name="Content Placeholder 1"/>
          <p:cNvSpPr txBox="1">
            <a:spLocks/>
          </p:cNvSpPr>
          <p:nvPr/>
        </p:nvSpPr>
        <p:spPr>
          <a:xfrm>
            <a:off x="611560" y="3861048"/>
            <a:ext cx="1080120" cy="541221"/>
          </a:xfrm>
          <a:prstGeom prst="rect">
            <a:avLst/>
          </a:prstGeom>
        </p:spPr>
        <p:txBody>
          <a:bodyPr vert="horz" lIns="91440" tIns="9360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spcBef>
                <a:spcPts val="200"/>
              </a:spcBef>
              <a:buFont typeface="Wingdings 2" pitchFamily="18" charset="2"/>
              <a:buNone/>
            </a:pPr>
            <a:r>
              <a:rPr lang="en-US" sz="2000" b="1" dirty="0" err="1" smtClean="0">
                <a:solidFill>
                  <a:srgbClr val="800000"/>
                </a:solidFill>
                <a:latin typeface="Calibri"/>
                <a:cs typeface="Calibri"/>
              </a:rPr>
              <a:t>LepHad</a:t>
            </a:r>
            <a:endParaRPr lang="en-US" sz="1800" b="1" dirty="0" smtClean="0">
              <a:solidFill>
                <a:srgbClr val="800000"/>
              </a:solidFill>
              <a:latin typeface="Calibri"/>
              <a:cs typeface="Calibri"/>
            </a:endParaRPr>
          </a:p>
        </p:txBody>
      </p:sp>
      <p:sp>
        <p:nvSpPr>
          <p:cNvPr id="24" name="Content Placeholder 1"/>
          <p:cNvSpPr txBox="1">
            <a:spLocks/>
          </p:cNvSpPr>
          <p:nvPr/>
        </p:nvSpPr>
        <p:spPr>
          <a:xfrm>
            <a:off x="5940152" y="3897815"/>
            <a:ext cx="2664296" cy="720080"/>
          </a:xfrm>
          <a:prstGeom prst="rect">
            <a:avLst/>
          </a:prstGeom>
        </p:spPr>
        <p:txBody>
          <a:bodyPr vert="horz" lIns="91440" tIns="93600" rIns="91440" bIns="45720" rtlCol="0">
            <a:noAutofit/>
          </a:bodyPr>
          <a:lstStyle>
            <a:lvl1pPr marL="234000" indent="-198000">
              <a:spcBef>
                <a:spcPts val="200"/>
              </a:spcBef>
              <a:buFont typeface="Arial"/>
              <a:buChar char="•"/>
              <a:defRPr>
                <a:latin typeface="Calibri"/>
                <a:cs typeface="Calibri"/>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zh-CN" altLang="en-US" dirty="0" smtClean="0"/>
              <a:t>两个</a:t>
            </a:r>
            <a:r>
              <a:rPr lang="el-GR" dirty="0">
                <a:solidFill>
                  <a:srgbClr val="000000"/>
                </a:solidFill>
              </a:rPr>
              <a:t>τ</a:t>
            </a:r>
            <a:r>
              <a:rPr lang="en-US" altLang="zh-CN" baseline="-25000" dirty="0">
                <a:solidFill>
                  <a:srgbClr val="000000"/>
                </a:solidFill>
              </a:rPr>
              <a:t>had</a:t>
            </a:r>
            <a:r>
              <a:rPr lang="zh-CN" altLang="en-US" dirty="0" smtClean="0"/>
              <a:t>候选者</a:t>
            </a:r>
            <a:endParaRPr lang="en-US" dirty="0"/>
          </a:p>
          <a:p>
            <a:r>
              <a:rPr lang="zh-CN" altLang="en-US" dirty="0" smtClean="0"/>
              <a:t>轻子和</a:t>
            </a:r>
            <a:r>
              <a:rPr lang="el-GR" dirty="0">
                <a:solidFill>
                  <a:srgbClr val="000000"/>
                </a:solidFill>
              </a:rPr>
              <a:t>τ</a:t>
            </a:r>
            <a:r>
              <a:rPr lang="en-US" altLang="zh-CN" baseline="-25000" dirty="0">
                <a:solidFill>
                  <a:srgbClr val="000000"/>
                </a:solidFill>
              </a:rPr>
              <a:t>had</a:t>
            </a:r>
            <a:r>
              <a:rPr lang="zh-CN" altLang="en-US" dirty="0" smtClean="0"/>
              <a:t>的电</a:t>
            </a:r>
            <a:r>
              <a:rPr lang="zh-CN" altLang="en-US" dirty="0"/>
              <a:t>荷相反</a:t>
            </a:r>
            <a:endParaRPr lang="en-US" dirty="0"/>
          </a:p>
        </p:txBody>
      </p:sp>
      <p:pic>
        <p:nvPicPr>
          <p:cNvPr id="9" name="Picture 8" descr="fig_02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4617991"/>
            <a:ext cx="2161918" cy="2119313"/>
          </a:xfrm>
          <a:prstGeom prst="rect">
            <a:avLst/>
          </a:prstGeom>
        </p:spPr>
      </p:pic>
      <p:pic>
        <p:nvPicPr>
          <p:cNvPr id="29" name="Picture 28" descr="fig_03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301" y="4617991"/>
            <a:ext cx="2321091" cy="2118669"/>
          </a:xfrm>
          <a:prstGeom prst="rect">
            <a:avLst/>
          </a:prstGeom>
        </p:spPr>
      </p:pic>
      <p:sp>
        <p:nvSpPr>
          <p:cNvPr id="16" name="Title 1"/>
          <p:cNvSpPr txBox="1">
            <a:spLocks/>
          </p:cNvSpPr>
          <p:nvPr/>
        </p:nvSpPr>
        <p:spPr>
          <a:xfrm>
            <a:off x="-36512" y="-27384"/>
            <a:ext cx="9180512"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l-GR" sz="3600" dirty="0" smtClean="0">
                <a:latin typeface="Calibri"/>
                <a:cs typeface="Calibri"/>
              </a:rPr>
              <a:t>ττ</a:t>
            </a:r>
            <a:r>
              <a:rPr lang="zh-CN" altLang="en-US" sz="3600" dirty="0" smtClean="0"/>
              <a:t>末态寻找</a:t>
            </a:r>
            <a:r>
              <a:rPr lang="en-US" altLang="zh-CN" sz="3600" dirty="0" smtClean="0">
                <a:latin typeface="Calibri"/>
                <a:cs typeface="Calibri"/>
              </a:rPr>
              <a:t>MSSM</a:t>
            </a:r>
            <a:r>
              <a:rPr lang="zh-CN" altLang="en-US" sz="3600" dirty="0" smtClean="0"/>
              <a:t>希格斯粒子</a:t>
            </a:r>
            <a:endParaRPr lang="en-US" sz="3600" dirty="0"/>
          </a:p>
        </p:txBody>
      </p:sp>
      <p:grpSp>
        <p:nvGrpSpPr>
          <p:cNvPr id="17" name="Group 16"/>
          <p:cNvGrpSpPr/>
          <p:nvPr/>
        </p:nvGrpSpPr>
        <p:grpSpPr>
          <a:xfrm>
            <a:off x="5364088" y="980728"/>
            <a:ext cx="3336684" cy="2592288"/>
            <a:chOff x="563707" y="3555123"/>
            <a:chExt cx="3667631" cy="2982221"/>
          </a:xfrm>
        </p:grpSpPr>
        <p:pic>
          <p:nvPicPr>
            <p:cNvPr id="20" name="Content Placeholder 6" descr="fig_06.eps"/>
            <p:cNvPicPr>
              <a:picLocks noChangeAspect="1"/>
            </p:cNvPicPr>
            <p:nvPr/>
          </p:nvPicPr>
          <p:blipFill rotWithShape="1">
            <a:blip r:embed="rId4">
              <a:extLst>
                <a:ext uri="{28A0092B-C50C-407E-A947-70E740481C1C}">
                  <a14:useLocalDpi xmlns:a14="http://schemas.microsoft.com/office/drawing/2010/main" val="0"/>
                </a:ext>
              </a:extLst>
            </a:blip>
            <a:srcRect l="106" r="-98"/>
            <a:stretch/>
          </p:blipFill>
          <p:spPr>
            <a:xfrm>
              <a:off x="563707" y="3555123"/>
              <a:ext cx="3667631" cy="2982221"/>
            </a:xfrm>
            <a:prstGeom prst="rect">
              <a:avLst/>
            </a:prstGeom>
          </p:spPr>
        </p:pic>
        <p:sp>
          <p:nvSpPr>
            <p:cNvPr id="21" name="Rectangle 20"/>
            <p:cNvSpPr/>
            <p:nvPr/>
          </p:nvSpPr>
          <p:spPr>
            <a:xfrm>
              <a:off x="2589379" y="4541278"/>
              <a:ext cx="1336323" cy="400110"/>
            </a:xfrm>
            <a:prstGeom prst="rect">
              <a:avLst/>
            </a:prstGeom>
          </p:spPr>
          <p:txBody>
            <a:bodyPr wrap="none">
              <a:spAutoFit/>
            </a:bodyPr>
            <a:lstStyle/>
            <a:p>
              <a:r>
                <a:rPr lang="en-US" sz="1000" b="1" dirty="0"/>
                <a:t>JHEP11(2015)</a:t>
              </a:r>
              <a:r>
                <a:rPr lang="en-US" sz="1000" b="1" dirty="0" smtClean="0"/>
                <a:t>206</a:t>
              </a:r>
            </a:p>
            <a:p>
              <a:r>
                <a:rPr lang="en-US" sz="1000" b="1" dirty="0" smtClean="0"/>
                <a:t>arXiv</a:t>
              </a:r>
              <a:r>
                <a:rPr lang="en-US" sz="1000" b="1" dirty="0"/>
                <a:t>:1509.00672</a:t>
              </a:r>
            </a:p>
          </p:txBody>
        </p:sp>
      </p:grpSp>
      <p:sp>
        <p:nvSpPr>
          <p:cNvPr id="25" name="Content Placeholder 15"/>
          <p:cNvSpPr txBox="1">
            <a:spLocks/>
          </p:cNvSpPr>
          <p:nvPr/>
        </p:nvSpPr>
        <p:spPr>
          <a:xfrm>
            <a:off x="467544" y="1268760"/>
            <a:ext cx="4752528" cy="432048"/>
          </a:xfrm>
          <a:prstGeom prst="rect">
            <a:avLst/>
          </a:prstGeom>
          <a:solidFill>
            <a:srgbClr val="FFFF00"/>
          </a:solidFill>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spcBef>
                <a:spcPts val="800"/>
              </a:spcBef>
              <a:buNone/>
            </a:pPr>
            <a:r>
              <a:rPr lang="el-GR" sz="2000" dirty="0" smtClean="0">
                <a:solidFill>
                  <a:srgbClr val="000000"/>
                </a:solidFill>
                <a:cs typeface="Calibri"/>
              </a:rPr>
              <a:t>τ</a:t>
            </a:r>
            <a:r>
              <a:rPr lang="en-US" sz="2000" dirty="0" smtClean="0">
                <a:solidFill>
                  <a:srgbClr val="000000"/>
                </a:solidFill>
                <a:cs typeface="Calibri"/>
              </a:rPr>
              <a:t> </a:t>
            </a:r>
            <a:r>
              <a:rPr lang="zh-CN" altLang="en-US" sz="2000" dirty="0" smtClean="0">
                <a:solidFill>
                  <a:srgbClr val="000000"/>
                </a:solidFill>
                <a:cs typeface="Calibri"/>
              </a:rPr>
              <a:t>轻子对末态是高</a:t>
            </a:r>
            <a:r>
              <a:rPr lang="en-US" sz="2000" dirty="0" smtClean="0">
                <a:solidFill>
                  <a:srgbClr val="000000"/>
                </a:solidFill>
                <a:latin typeface="Calibri"/>
                <a:cs typeface="Calibri"/>
              </a:rPr>
              <a:t>tanβ</a:t>
            </a:r>
            <a:r>
              <a:rPr lang="en-US" altLang="zh-CN" sz="2000" dirty="0" smtClean="0">
                <a:solidFill>
                  <a:srgbClr val="000000"/>
                </a:solidFill>
                <a:latin typeface="Calibri"/>
                <a:cs typeface="Calibri"/>
              </a:rPr>
              <a:t> </a:t>
            </a:r>
            <a:r>
              <a:rPr lang="zh-CN" altLang="en-US" sz="2000" dirty="0" smtClean="0">
                <a:solidFill>
                  <a:srgbClr val="000000"/>
                </a:solidFill>
                <a:latin typeface="Calibri"/>
                <a:cs typeface="Calibri"/>
              </a:rPr>
              <a:t>区间最佳的分析道</a:t>
            </a:r>
            <a:endParaRPr lang="en-US" sz="2000" dirty="0">
              <a:solidFill>
                <a:srgbClr val="000000"/>
              </a:solidFill>
              <a:latin typeface="Calibri"/>
              <a:cs typeface="Calibri"/>
            </a:endParaRPr>
          </a:p>
        </p:txBody>
      </p:sp>
      <p:sp>
        <p:nvSpPr>
          <p:cNvPr id="26" name="Content Placeholder 1"/>
          <p:cNvSpPr txBox="1">
            <a:spLocks/>
          </p:cNvSpPr>
          <p:nvPr/>
        </p:nvSpPr>
        <p:spPr>
          <a:xfrm>
            <a:off x="467544" y="2132856"/>
            <a:ext cx="4752528" cy="720080"/>
          </a:xfrm>
          <a:prstGeom prst="rect">
            <a:avLst/>
          </a:prstGeom>
        </p:spPr>
        <p:txBody>
          <a:bodyPr vert="horz" lIns="91440" tIns="9360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4000" indent="-198000">
              <a:spcBef>
                <a:spcPts val="200"/>
              </a:spcBef>
            </a:pPr>
            <a:r>
              <a:rPr lang="zh-CN" altLang="en-US" sz="2400" dirty="0" smtClean="0">
                <a:latin typeface="Calibri"/>
                <a:cs typeface="Calibri"/>
              </a:rPr>
              <a:t>基于</a:t>
            </a:r>
            <a:r>
              <a:rPr lang="en-US" altLang="zh-CN" sz="2400" dirty="0" smtClean="0">
                <a:latin typeface="Calibri"/>
                <a:cs typeface="Calibri"/>
              </a:rPr>
              <a:t>2015</a:t>
            </a:r>
            <a:r>
              <a:rPr lang="zh-CN" altLang="en-US" sz="2400" dirty="0" smtClean="0">
                <a:latin typeface="Calibri"/>
                <a:cs typeface="Calibri"/>
              </a:rPr>
              <a:t>年</a:t>
            </a:r>
            <a:r>
              <a:rPr lang="en-US" altLang="zh-CN" sz="2400" dirty="0" smtClean="0">
                <a:latin typeface="Calibri"/>
                <a:cs typeface="Calibri"/>
              </a:rPr>
              <a:t> 3.2fb-1 13TeV</a:t>
            </a:r>
            <a:r>
              <a:rPr lang="zh-CN" altLang="en-US" sz="2400" dirty="0" smtClean="0">
                <a:latin typeface="Calibri"/>
                <a:cs typeface="Calibri"/>
              </a:rPr>
              <a:t>数据</a:t>
            </a:r>
            <a:endParaRPr lang="en-US" sz="2400" dirty="0" smtClean="0">
              <a:latin typeface="Calibri"/>
              <a:cs typeface="Calibri"/>
            </a:endParaRPr>
          </a:p>
        </p:txBody>
      </p:sp>
    </p:spTree>
    <p:extLst>
      <p:ext uri="{BB962C8B-B14F-4D97-AF65-F5344CB8AC3E}">
        <p14:creationId xmlns:p14="http://schemas.microsoft.com/office/powerpoint/2010/main" val="337773969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43</a:t>
            </a:fld>
            <a:endParaRPr lang="en-US"/>
          </a:p>
        </p:txBody>
      </p:sp>
      <p:sp>
        <p:nvSpPr>
          <p:cNvPr id="22" name="Rectangle 21"/>
          <p:cNvSpPr/>
          <p:nvPr/>
        </p:nvSpPr>
        <p:spPr>
          <a:xfrm>
            <a:off x="581710" y="2607295"/>
            <a:ext cx="8094746" cy="461665"/>
          </a:xfrm>
          <a:prstGeom prst="rect">
            <a:avLst/>
          </a:prstGeom>
        </p:spPr>
        <p:txBody>
          <a:bodyPr wrap="square">
            <a:spAutoFit/>
          </a:bodyPr>
          <a:lstStyle/>
          <a:p>
            <a:r>
              <a:rPr lang="zh-CN" altLang="en-US" sz="2400" dirty="0" smtClean="0">
                <a:solidFill>
                  <a:srgbClr val="0000FF"/>
                </a:solidFill>
                <a:latin typeface="Comic Sans MS"/>
                <a:cs typeface="Comic Sans MS"/>
              </a:rPr>
              <a:t>主要本底</a:t>
            </a:r>
            <a:r>
              <a:rPr lang="en-US" altLang="zh-CN" sz="2400" dirty="0">
                <a:solidFill>
                  <a:srgbClr val="0000FF"/>
                </a:solidFill>
                <a:latin typeface="Comic Sans MS"/>
                <a:cs typeface="Comic Sans MS"/>
              </a:rPr>
              <a:t> </a:t>
            </a:r>
            <a:r>
              <a:rPr lang="en-US" sz="2000" b="1" dirty="0" smtClean="0">
                <a:solidFill>
                  <a:srgbClr val="660066"/>
                </a:solidFill>
                <a:cs typeface="Calibri"/>
              </a:rPr>
              <a:t>Z</a:t>
            </a:r>
            <a:r>
              <a:rPr lang="en-US" sz="2000" b="1" dirty="0">
                <a:solidFill>
                  <a:srgbClr val="660066"/>
                </a:solidFill>
                <a:cs typeface="Calibri"/>
              </a:rPr>
              <a:t>(</a:t>
            </a:r>
            <a:r>
              <a:rPr lang="en-US" sz="2000" b="1" dirty="0" err="1">
                <a:solidFill>
                  <a:srgbClr val="660066"/>
                </a:solidFill>
                <a:cs typeface="Calibri"/>
              </a:rPr>
              <a:t>ττ</a:t>
            </a:r>
            <a:r>
              <a:rPr lang="en-US" sz="2000" b="1" dirty="0">
                <a:solidFill>
                  <a:srgbClr val="660066"/>
                </a:solidFill>
                <a:cs typeface="Calibri"/>
              </a:rPr>
              <a:t>)+</a:t>
            </a:r>
            <a:r>
              <a:rPr lang="en-US" sz="2000" b="1" dirty="0" smtClean="0">
                <a:solidFill>
                  <a:srgbClr val="660066"/>
                </a:solidFill>
                <a:cs typeface="Calibri"/>
              </a:rPr>
              <a:t>jets </a:t>
            </a:r>
            <a:r>
              <a:rPr lang="zh-CN" altLang="en-US" sz="2000" b="1" dirty="0" smtClean="0">
                <a:solidFill>
                  <a:srgbClr val="660066"/>
                </a:solidFill>
                <a:cs typeface="Calibri"/>
              </a:rPr>
              <a:t>和</a:t>
            </a:r>
            <a:r>
              <a:rPr lang="en-US" altLang="zh-CN" sz="2000" b="1" dirty="0" smtClean="0">
                <a:solidFill>
                  <a:srgbClr val="660066"/>
                </a:solidFill>
                <a:cs typeface="Calibri"/>
              </a:rPr>
              <a:t> QCD </a:t>
            </a:r>
            <a:r>
              <a:rPr lang="el-GR" sz="2000" dirty="0" smtClean="0">
                <a:solidFill>
                  <a:srgbClr val="660066"/>
                </a:solidFill>
                <a:cs typeface="Calibri"/>
              </a:rPr>
              <a:t>Multi</a:t>
            </a:r>
            <a:r>
              <a:rPr lang="el-GR" sz="2000" dirty="0">
                <a:solidFill>
                  <a:srgbClr val="660066"/>
                </a:solidFill>
                <a:cs typeface="Calibri"/>
              </a:rPr>
              <a:t>-jet</a:t>
            </a:r>
            <a:r>
              <a:rPr lang="en-US" sz="2000" dirty="0">
                <a:solidFill>
                  <a:srgbClr val="660066"/>
                </a:solidFill>
                <a:cs typeface="Calibri"/>
              </a:rPr>
              <a:t>, </a:t>
            </a:r>
            <a:r>
              <a:rPr lang="en-US" sz="2000" dirty="0" err="1">
                <a:solidFill>
                  <a:srgbClr val="660066"/>
                </a:solidFill>
                <a:cs typeface="Calibri"/>
              </a:rPr>
              <a:t>W+jets</a:t>
            </a:r>
            <a:r>
              <a:rPr lang="en-US" sz="2000" dirty="0">
                <a:solidFill>
                  <a:srgbClr val="660066"/>
                </a:solidFill>
                <a:cs typeface="Calibri"/>
              </a:rPr>
              <a:t>, </a:t>
            </a:r>
            <a:r>
              <a:rPr lang="en-US" sz="2000" dirty="0" smtClean="0">
                <a:solidFill>
                  <a:srgbClr val="660066"/>
                </a:solidFill>
                <a:cs typeface="Calibri"/>
              </a:rPr>
              <a:t>top</a:t>
            </a:r>
            <a:r>
              <a:rPr lang="zh-CN" altLang="en-US" sz="2000" dirty="0" smtClean="0">
                <a:solidFill>
                  <a:srgbClr val="660066"/>
                </a:solidFill>
                <a:cs typeface="Calibri"/>
              </a:rPr>
              <a:t>中的喷注为鉴别为</a:t>
            </a:r>
            <a:r>
              <a:rPr lang="en-US" altLang="zh-CN" sz="2000" dirty="0" smtClean="0">
                <a:solidFill>
                  <a:srgbClr val="660066"/>
                </a:solidFill>
                <a:cs typeface="Calibri"/>
              </a:rPr>
              <a:t>tau</a:t>
            </a:r>
            <a:endParaRPr lang="en-US" sz="2000" dirty="0">
              <a:solidFill>
                <a:srgbClr val="660066"/>
              </a:solidFill>
              <a:cs typeface="Calibri"/>
            </a:endParaRPr>
          </a:p>
        </p:txBody>
      </p:sp>
      <p:sp>
        <p:nvSpPr>
          <p:cNvPr id="20" name="Content Placeholder 1"/>
          <p:cNvSpPr txBox="1">
            <a:spLocks/>
          </p:cNvSpPr>
          <p:nvPr/>
        </p:nvSpPr>
        <p:spPr>
          <a:xfrm>
            <a:off x="539552" y="1484784"/>
            <a:ext cx="3075989" cy="864096"/>
          </a:xfrm>
          <a:prstGeom prst="rect">
            <a:avLst/>
          </a:prstGeom>
        </p:spPr>
        <p:txBody>
          <a:bodyPr vert="horz" lIns="91440" tIns="9360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200"/>
              </a:spcBef>
            </a:pPr>
            <a:r>
              <a:rPr lang="en-US" sz="2000" dirty="0" smtClean="0">
                <a:solidFill>
                  <a:schemeClr val="tx1"/>
                </a:solidFill>
                <a:latin typeface="Calibri"/>
                <a:cs typeface="Calibri"/>
              </a:rPr>
              <a:t>∆</a:t>
            </a:r>
            <a:r>
              <a:rPr lang="en-US" sz="2000" dirty="0" err="1" smtClean="0">
                <a:solidFill>
                  <a:schemeClr val="tx1"/>
                </a:solidFill>
                <a:latin typeface="Calibri"/>
                <a:cs typeface="Calibri"/>
              </a:rPr>
              <a:t>φ</a:t>
            </a:r>
            <a:r>
              <a:rPr lang="en-US" sz="2000" dirty="0" smtClean="0">
                <a:solidFill>
                  <a:schemeClr val="tx1"/>
                </a:solidFill>
                <a:latin typeface="Calibri"/>
                <a:cs typeface="Calibri"/>
              </a:rPr>
              <a:t>(tau, </a:t>
            </a:r>
            <a:r>
              <a:rPr lang="en-US" sz="2000" dirty="0" err="1" smtClean="0">
                <a:solidFill>
                  <a:schemeClr val="tx1"/>
                </a:solidFill>
                <a:latin typeface="Calibri"/>
                <a:cs typeface="Calibri"/>
              </a:rPr>
              <a:t>lep</a:t>
            </a:r>
            <a:r>
              <a:rPr lang="en-US" sz="2000" dirty="0" smtClean="0">
                <a:solidFill>
                  <a:schemeClr val="tx1"/>
                </a:solidFill>
                <a:latin typeface="Calibri"/>
                <a:cs typeface="Calibri"/>
              </a:rPr>
              <a:t>) &gt; 2.4, </a:t>
            </a:r>
          </a:p>
          <a:p>
            <a:pPr>
              <a:spcBef>
                <a:spcPts val="200"/>
              </a:spcBef>
            </a:pPr>
            <a:r>
              <a:rPr lang="en-US" sz="2000" dirty="0" err="1" smtClean="0">
                <a:solidFill>
                  <a:schemeClr val="tx1"/>
                </a:solidFill>
                <a:latin typeface="Calibri"/>
                <a:cs typeface="Calibri"/>
              </a:rPr>
              <a:t>m</a:t>
            </a:r>
            <a:r>
              <a:rPr lang="en-US" sz="2000" baseline="-25000" dirty="0" err="1" smtClean="0">
                <a:solidFill>
                  <a:schemeClr val="tx1"/>
                </a:solidFill>
                <a:latin typeface="Calibri"/>
                <a:cs typeface="Calibri"/>
              </a:rPr>
              <a:t>T</a:t>
            </a:r>
            <a:r>
              <a:rPr lang="en-US" sz="2000" dirty="0" smtClean="0">
                <a:solidFill>
                  <a:schemeClr val="tx1"/>
                </a:solidFill>
                <a:latin typeface="Calibri"/>
                <a:cs typeface="Calibri"/>
              </a:rPr>
              <a:t> (</a:t>
            </a:r>
            <a:r>
              <a:rPr lang="en-US" sz="2000" dirty="0" err="1" smtClean="0">
                <a:solidFill>
                  <a:schemeClr val="tx1"/>
                </a:solidFill>
                <a:latin typeface="Calibri"/>
                <a:cs typeface="Calibri"/>
              </a:rPr>
              <a:t>lep</a:t>
            </a:r>
            <a:r>
              <a:rPr lang="en-US" sz="2000" dirty="0" smtClean="0">
                <a:solidFill>
                  <a:schemeClr val="tx1"/>
                </a:solidFill>
                <a:latin typeface="Calibri"/>
                <a:cs typeface="Calibri"/>
              </a:rPr>
              <a:t>, </a:t>
            </a:r>
            <a:r>
              <a:rPr lang="en-US" sz="2000" dirty="0" err="1" smtClean="0">
                <a:solidFill>
                  <a:schemeClr val="tx1"/>
                </a:solidFill>
                <a:latin typeface="Calibri"/>
                <a:cs typeface="Calibri"/>
              </a:rPr>
              <a:t>E</a:t>
            </a:r>
            <a:r>
              <a:rPr lang="en-US" sz="2000" baseline="-25000" dirty="0" err="1" smtClean="0">
                <a:solidFill>
                  <a:schemeClr val="tx1"/>
                </a:solidFill>
                <a:latin typeface="Calibri"/>
                <a:cs typeface="Calibri"/>
              </a:rPr>
              <a:t>T</a:t>
            </a:r>
            <a:r>
              <a:rPr lang="en-US" sz="2000" baseline="30000" dirty="0" err="1" smtClean="0">
                <a:solidFill>
                  <a:schemeClr val="tx1"/>
                </a:solidFill>
                <a:latin typeface="Calibri"/>
                <a:cs typeface="Calibri"/>
              </a:rPr>
              <a:t>miss</a:t>
            </a:r>
            <a:r>
              <a:rPr lang="en-US" sz="2000" dirty="0" smtClean="0">
                <a:solidFill>
                  <a:schemeClr val="tx1"/>
                </a:solidFill>
                <a:latin typeface="Calibri"/>
                <a:cs typeface="Calibri"/>
              </a:rPr>
              <a:t> ) &lt; 40 </a:t>
            </a:r>
            <a:r>
              <a:rPr lang="en-US" sz="2000" dirty="0" err="1" smtClean="0">
                <a:solidFill>
                  <a:schemeClr val="tx1"/>
                </a:solidFill>
                <a:latin typeface="Calibri"/>
                <a:cs typeface="Calibri"/>
              </a:rPr>
              <a:t>GeV</a:t>
            </a:r>
            <a:endParaRPr lang="en-US" sz="2000" dirty="0">
              <a:solidFill>
                <a:schemeClr val="tx1"/>
              </a:solidFill>
              <a:latin typeface="Calibri"/>
              <a:cs typeface="Calibri"/>
            </a:endParaRPr>
          </a:p>
        </p:txBody>
      </p:sp>
      <p:sp>
        <p:nvSpPr>
          <p:cNvPr id="26" name="Content Placeholder 1"/>
          <p:cNvSpPr txBox="1">
            <a:spLocks/>
          </p:cNvSpPr>
          <p:nvPr/>
        </p:nvSpPr>
        <p:spPr>
          <a:xfrm>
            <a:off x="4788024" y="1484784"/>
            <a:ext cx="3844526" cy="814696"/>
          </a:xfrm>
          <a:prstGeom prst="rect">
            <a:avLst/>
          </a:prstGeom>
        </p:spPr>
        <p:txBody>
          <a:bodyPr vert="horz" lIns="91440" tIns="93600" rIns="91440" bIns="45720" rtlCol="0">
            <a:noAutofit/>
          </a:bodyPr>
          <a:lstStyle>
            <a:lvl1pPr marL="349250" indent="-349250" defTabSz="914400">
              <a:lnSpc>
                <a:spcPts val="1200"/>
              </a:lnSpc>
              <a:spcBef>
                <a:spcPts val="1400"/>
              </a:spcBef>
              <a:buClr>
                <a:schemeClr val="accent1">
                  <a:lumMod val="60000"/>
                  <a:lumOff val="40000"/>
                </a:schemeClr>
              </a:buClr>
              <a:buSzPct val="110000"/>
              <a:buFont typeface="Wingdings 2" pitchFamily="18" charset="2"/>
              <a:buChar char=""/>
              <a:defRPr sz="2000">
                <a:solidFill>
                  <a:srgbClr val="000090"/>
                </a:solidFill>
                <a:latin typeface="Calibri"/>
                <a:cs typeface="Calibri"/>
              </a:defRPr>
            </a:lvl1pPr>
            <a:lvl2pPr marL="685800" indent="-336550" defTabSz="914400">
              <a:spcBef>
                <a:spcPts val="600"/>
              </a:spcBef>
              <a:buClr>
                <a:schemeClr val="accent1">
                  <a:lumMod val="75000"/>
                </a:schemeClr>
              </a:buClr>
              <a:buSzPct val="110000"/>
              <a:buFont typeface="Wingdings 2" pitchFamily="18" charset="2"/>
              <a:buChar char=""/>
              <a:defRPr sz="2200">
                <a:solidFill>
                  <a:schemeClr val="tx1">
                    <a:lumMod val="65000"/>
                    <a:lumOff val="35000"/>
                  </a:schemeClr>
                </a:solidFill>
              </a:defRPr>
            </a:lvl2pPr>
            <a:lvl3pPr marL="968375" indent="-282575" defTabSz="914400">
              <a:spcBef>
                <a:spcPts val="600"/>
              </a:spcBef>
              <a:buClr>
                <a:schemeClr val="accent1">
                  <a:lumMod val="60000"/>
                  <a:lumOff val="40000"/>
                </a:schemeClr>
              </a:buClr>
              <a:buSzPct val="110000"/>
              <a:buFont typeface="Wingdings 2" pitchFamily="18" charset="2"/>
              <a:buChar char=""/>
              <a:defRPr sz="2000">
                <a:solidFill>
                  <a:schemeClr val="tx1">
                    <a:lumMod val="65000"/>
                    <a:lumOff val="35000"/>
                  </a:schemeClr>
                </a:solidFill>
              </a:defRPr>
            </a:lvl3pPr>
            <a:lvl4pPr marL="1263650" indent="-295275" defTabSz="914400">
              <a:spcBef>
                <a:spcPts val="600"/>
              </a:spcBef>
              <a:buClr>
                <a:schemeClr val="accent1">
                  <a:lumMod val="75000"/>
                </a:schemeClr>
              </a:buClr>
              <a:buSzPct val="110000"/>
              <a:buFont typeface="Wingdings 2" pitchFamily="18" charset="2"/>
              <a:buChar char=""/>
              <a:defRPr>
                <a:solidFill>
                  <a:schemeClr val="tx1">
                    <a:lumMod val="65000"/>
                    <a:lumOff val="35000"/>
                  </a:schemeClr>
                </a:solidFill>
              </a:defRPr>
            </a:lvl4pPr>
            <a:lvl5pPr marL="1546225" indent="-282575" defTabSz="914400">
              <a:spcBef>
                <a:spcPts val="600"/>
              </a:spcBef>
              <a:buClr>
                <a:schemeClr val="accent1">
                  <a:lumMod val="60000"/>
                  <a:lumOff val="40000"/>
                </a:schemeClr>
              </a:buClr>
              <a:buSzPct val="110000"/>
              <a:buFont typeface="Wingdings 2" pitchFamily="18" charset="2"/>
              <a:buChar char=""/>
              <a:defRPr>
                <a:solidFill>
                  <a:schemeClr val="tx1">
                    <a:lumMod val="65000"/>
                    <a:lumOff val="35000"/>
                  </a:schemeClr>
                </a:solidFill>
              </a:defRPr>
            </a:lvl5pPr>
            <a:lvl6pPr marL="1828800" indent="-282575" defTabSz="914400">
              <a:spcBef>
                <a:spcPct val="20000"/>
              </a:spcBef>
              <a:buClr>
                <a:schemeClr val="accent2"/>
              </a:buClr>
              <a:buSzPct val="110000"/>
              <a:buFont typeface="Wingdings 2" pitchFamily="18" charset="2"/>
              <a:buChar char=""/>
              <a:defRPr lang="en-US" dirty="0" smtClean="0">
                <a:solidFill>
                  <a:schemeClr val="tx1">
                    <a:lumMod val="65000"/>
                    <a:lumOff val="35000"/>
                  </a:schemeClr>
                </a:solidFill>
              </a:defRPr>
            </a:lvl6pPr>
            <a:lvl7pPr marL="2117725" indent="-282575" defTabSz="914400">
              <a:spcBef>
                <a:spcPct val="20000"/>
              </a:spcBef>
              <a:buClr>
                <a:schemeClr val="accent1">
                  <a:lumMod val="60000"/>
                  <a:lumOff val="40000"/>
                </a:schemeClr>
              </a:buClr>
              <a:buSzPct val="110000"/>
              <a:buFont typeface="Wingdings 2" pitchFamily="18" charset="2"/>
              <a:buChar char=""/>
              <a:defRPr lang="en-US" dirty="0" smtClean="0">
                <a:solidFill>
                  <a:schemeClr val="tx1">
                    <a:lumMod val="65000"/>
                    <a:lumOff val="35000"/>
                  </a:schemeClr>
                </a:solidFill>
              </a:defRPr>
            </a:lvl7pPr>
            <a:lvl8pPr marL="2398713" indent="-282575" defTabSz="914400">
              <a:spcBef>
                <a:spcPct val="20000"/>
              </a:spcBef>
              <a:buClr>
                <a:schemeClr val="accent2"/>
              </a:buClr>
              <a:buSzPct val="110000"/>
              <a:buFont typeface="Wingdings 2" pitchFamily="18" charset="2"/>
              <a:buChar char=""/>
              <a:defRPr lang="en-US" dirty="0" smtClean="0">
                <a:solidFill>
                  <a:schemeClr val="tx1">
                    <a:lumMod val="65000"/>
                    <a:lumOff val="35000"/>
                  </a:schemeClr>
                </a:solidFill>
              </a:defRPr>
            </a:lvl8pPr>
            <a:lvl9pPr marL="2689225" indent="-282575" defTabSz="914400">
              <a:spcBef>
                <a:spcPct val="20000"/>
              </a:spcBef>
              <a:buClr>
                <a:schemeClr val="accent1">
                  <a:lumMod val="60000"/>
                  <a:lumOff val="40000"/>
                </a:schemeClr>
              </a:buClr>
              <a:buSzPct val="110000"/>
              <a:buFont typeface="Wingdings 2" pitchFamily="18" charset="2"/>
              <a:buChar char=""/>
              <a:defRPr lang="en-US" dirty="0">
                <a:solidFill>
                  <a:schemeClr val="tx1">
                    <a:lumMod val="65000"/>
                    <a:lumOff val="35000"/>
                  </a:schemeClr>
                </a:solidFill>
              </a:defRPr>
            </a:lvl9pPr>
          </a:lstStyle>
          <a:p>
            <a:pPr>
              <a:lnSpc>
                <a:spcPct val="100000"/>
              </a:lnSpc>
              <a:spcBef>
                <a:spcPts val="200"/>
              </a:spcBef>
            </a:pPr>
            <a:r>
              <a:rPr lang="en-US" dirty="0" smtClean="0">
                <a:solidFill>
                  <a:schemeClr val="tx1"/>
                </a:solidFill>
              </a:rPr>
              <a:t>p</a:t>
            </a:r>
            <a:r>
              <a:rPr lang="en-US" baseline="-25000" dirty="0" smtClean="0">
                <a:solidFill>
                  <a:schemeClr val="tx1"/>
                </a:solidFill>
              </a:rPr>
              <a:t>T</a:t>
            </a:r>
            <a:r>
              <a:rPr lang="en-US" baseline="30000" dirty="0" smtClean="0">
                <a:solidFill>
                  <a:schemeClr val="tx1"/>
                </a:solidFill>
              </a:rPr>
              <a:t>τ1 </a:t>
            </a:r>
            <a:r>
              <a:rPr lang="en-US" dirty="0" smtClean="0">
                <a:solidFill>
                  <a:schemeClr val="tx1"/>
                </a:solidFill>
              </a:rPr>
              <a:t>&gt; 135 </a:t>
            </a:r>
            <a:r>
              <a:rPr lang="en-US" dirty="0" err="1" smtClean="0">
                <a:solidFill>
                  <a:schemeClr val="tx1"/>
                </a:solidFill>
              </a:rPr>
              <a:t>GeV</a:t>
            </a:r>
            <a:r>
              <a:rPr lang="en-US" dirty="0" smtClean="0">
                <a:solidFill>
                  <a:schemeClr val="tx1"/>
                </a:solidFill>
              </a:rPr>
              <a:t> </a:t>
            </a:r>
            <a:r>
              <a:rPr lang="en-US" altLang="zh-CN" dirty="0" smtClean="0">
                <a:solidFill>
                  <a:schemeClr val="tx1"/>
                </a:solidFill>
              </a:rPr>
              <a:t>and</a:t>
            </a:r>
            <a:r>
              <a:rPr lang="en-US" dirty="0" smtClean="0">
                <a:solidFill>
                  <a:schemeClr val="tx1"/>
                </a:solidFill>
              </a:rPr>
              <a:t> p</a:t>
            </a:r>
            <a:r>
              <a:rPr lang="en-US" baseline="-25000" dirty="0" smtClean="0">
                <a:solidFill>
                  <a:schemeClr val="tx1"/>
                </a:solidFill>
              </a:rPr>
              <a:t>T</a:t>
            </a:r>
            <a:r>
              <a:rPr lang="en-US" baseline="30000" dirty="0" smtClean="0">
                <a:solidFill>
                  <a:schemeClr val="tx1"/>
                </a:solidFill>
              </a:rPr>
              <a:t>τ2</a:t>
            </a:r>
            <a:r>
              <a:rPr lang="en-US" dirty="0" smtClean="0">
                <a:solidFill>
                  <a:schemeClr val="tx1"/>
                </a:solidFill>
              </a:rPr>
              <a:t> </a:t>
            </a:r>
            <a:r>
              <a:rPr lang="en-US" dirty="0">
                <a:solidFill>
                  <a:schemeClr val="tx1"/>
                </a:solidFill>
              </a:rPr>
              <a:t>&gt;55 </a:t>
            </a:r>
            <a:r>
              <a:rPr lang="en-US" dirty="0" err="1" smtClean="0">
                <a:solidFill>
                  <a:schemeClr val="tx1"/>
                </a:solidFill>
              </a:rPr>
              <a:t>GeV</a:t>
            </a:r>
            <a:r>
              <a:rPr lang="en-US" dirty="0" smtClean="0">
                <a:solidFill>
                  <a:schemeClr val="tx1"/>
                </a:solidFill>
              </a:rPr>
              <a:t> </a:t>
            </a:r>
          </a:p>
          <a:p>
            <a:pPr>
              <a:lnSpc>
                <a:spcPct val="100000"/>
              </a:lnSpc>
              <a:spcBef>
                <a:spcPts val="200"/>
              </a:spcBef>
            </a:pPr>
            <a:r>
              <a:rPr lang="en-US" dirty="0">
                <a:solidFill>
                  <a:schemeClr val="tx1"/>
                </a:solidFill>
              </a:rPr>
              <a:t>∆</a:t>
            </a:r>
            <a:r>
              <a:rPr lang="en-US" dirty="0" err="1">
                <a:solidFill>
                  <a:schemeClr val="tx1"/>
                </a:solidFill>
              </a:rPr>
              <a:t>φ</a:t>
            </a:r>
            <a:r>
              <a:rPr lang="en-US" dirty="0">
                <a:solidFill>
                  <a:schemeClr val="tx1"/>
                </a:solidFill>
              </a:rPr>
              <a:t>(τ1, τ1) &gt; 2.7 </a:t>
            </a:r>
          </a:p>
        </p:txBody>
      </p:sp>
      <p:sp>
        <p:nvSpPr>
          <p:cNvPr id="35" name="Title 1"/>
          <p:cNvSpPr txBox="1">
            <a:spLocks/>
          </p:cNvSpPr>
          <p:nvPr/>
        </p:nvSpPr>
        <p:spPr>
          <a:xfrm>
            <a:off x="683568" y="3337828"/>
            <a:ext cx="1656184" cy="523220"/>
          </a:xfrm>
          <a:prstGeom prst="rect">
            <a:avLst/>
          </a:prstGeom>
          <a:solidFill>
            <a:schemeClr val="accent5">
              <a:lumMod val="40000"/>
              <a:lumOff val="60000"/>
            </a:schemeClr>
          </a:solidFill>
        </p:spPr>
        <p:txBody>
          <a:bodyPr wrap="square">
            <a:spAutoFit/>
          </a:bodyPr>
          <a:lstStyle>
            <a:defPPr>
              <a:defRPr lang="en-US"/>
            </a:defPPr>
            <a:lvl1pPr algn="ctr">
              <a:defRPr sz="2000">
                <a:solidFill>
                  <a:srgbClr val="0000FF"/>
                </a:solidFill>
                <a:latin typeface="Comic Sans MS"/>
                <a:cs typeface="Comic Sans MS"/>
              </a:defRPr>
            </a:lvl1pPr>
          </a:lstStyle>
          <a:p>
            <a:pPr algn="l"/>
            <a:r>
              <a:rPr lang="zh-CN" altLang="en-US" sz="2800" b="1" dirty="0"/>
              <a:t>本底估计</a:t>
            </a:r>
            <a:endParaRPr lang="en-US" altLang="zh-CN" sz="2800" b="1" dirty="0"/>
          </a:p>
        </p:txBody>
      </p:sp>
      <p:sp>
        <p:nvSpPr>
          <p:cNvPr id="36" name="Rectangle 35"/>
          <p:cNvSpPr/>
          <p:nvPr/>
        </p:nvSpPr>
        <p:spPr>
          <a:xfrm>
            <a:off x="564223" y="4035549"/>
            <a:ext cx="7968217" cy="1769715"/>
          </a:xfrm>
          <a:prstGeom prst="rect">
            <a:avLst/>
          </a:prstGeom>
        </p:spPr>
        <p:txBody>
          <a:bodyPr wrap="square">
            <a:spAutoFit/>
          </a:bodyPr>
          <a:lstStyle/>
          <a:p>
            <a:pPr marL="342900" indent="-342900">
              <a:spcBef>
                <a:spcPts val="600"/>
              </a:spcBef>
              <a:buFont typeface="Arial"/>
              <a:buChar char="•"/>
            </a:pPr>
            <a:r>
              <a:rPr lang="zh-CN" altLang="en-US" sz="2000" dirty="0">
                <a:cs typeface="Calibri"/>
              </a:rPr>
              <a:t>两个</a:t>
            </a:r>
            <a:r>
              <a:rPr lang="en-US" sz="2000" dirty="0">
                <a:cs typeface="Calibri"/>
              </a:rPr>
              <a:t> </a:t>
            </a:r>
            <a:r>
              <a:rPr lang="en-US" sz="2000" dirty="0" err="1">
                <a:cs typeface="Calibri"/>
              </a:rPr>
              <a:t>τ</a:t>
            </a:r>
            <a:r>
              <a:rPr lang="en-US" sz="2000" dirty="0">
                <a:cs typeface="Calibri"/>
              </a:rPr>
              <a:t> </a:t>
            </a:r>
            <a:r>
              <a:rPr lang="zh-CN" altLang="en-US" sz="2000" dirty="0">
                <a:cs typeface="Calibri"/>
              </a:rPr>
              <a:t>候选者都是</a:t>
            </a:r>
            <a:r>
              <a:rPr lang="en-US" altLang="zh-CN" sz="2000" dirty="0">
                <a:cs typeface="Calibri"/>
              </a:rPr>
              <a:t>e</a:t>
            </a:r>
            <a:r>
              <a:rPr lang="en-US" altLang="zh-CN" sz="2000" dirty="0" smtClean="0">
                <a:cs typeface="Calibri"/>
              </a:rPr>
              <a:t>/μ</a:t>
            </a:r>
            <a:r>
              <a:rPr lang="zh-CN" altLang="en-US" sz="2000" dirty="0" smtClean="0">
                <a:cs typeface="Calibri"/>
              </a:rPr>
              <a:t>或者</a:t>
            </a:r>
            <a:r>
              <a:rPr lang="en-US" sz="2000" dirty="0" smtClean="0">
                <a:cs typeface="Calibri"/>
              </a:rPr>
              <a:t> </a:t>
            </a:r>
            <a:r>
              <a:rPr lang="en-US" sz="2000" dirty="0" err="1" smtClean="0">
                <a:cs typeface="Calibri"/>
              </a:rPr>
              <a:t>τ</a:t>
            </a:r>
            <a:r>
              <a:rPr lang="en-US" altLang="zh-CN" sz="2000" baseline="-25000" dirty="0" err="1" smtClean="0">
                <a:cs typeface="Calibri"/>
              </a:rPr>
              <a:t>had</a:t>
            </a:r>
            <a:r>
              <a:rPr lang="zh-CN" altLang="en-US" sz="2000" dirty="0" smtClean="0">
                <a:cs typeface="Calibri"/>
              </a:rPr>
              <a:t>用</a:t>
            </a:r>
            <a:r>
              <a:rPr lang="en-US" altLang="zh-CN" sz="2000" dirty="0">
                <a:cs typeface="Calibri"/>
              </a:rPr>
              <a:t>MC</a:t>
            </a:r>
            <a:r>
              <a:rPr lang="zh-CN" altLang="en-US" sz="2000" dirty="0" smtClean="0">
                <a:cs typeface="Calibri"/>
              </a:rPr>
              <a:t>模拟来描述</a:t>
            </a:r>
            <a:endParaRPr lang="en-US" altLang="zh-CN" sz="2000" dirty="0" smtClean="0">
              <a:latin typeface="Calibri"/>
              <a:cs typeface="Calibri"/>
            </a:endParaRPr>
          </a:p>
          <a:p>
            <a:pPr marL="342900" indent="-342900">
              <a:spcBef>
                <a:spcPts val="600"/>
              </a:spcBef>
              <a:buFont typeface="Arial"/>
              <a:buChar char="•"/>
            </a:pPr>
            <a:r>
              <a:rPr lang="zh-CN" altLang="en-US" sz="2000" dirty="0" smtClean="0">
                <a:latin typeface="Calibri"/>
                <a:cs typeface="Calibri"/>
              </a:rPr>
              <a:t>喷注被误鉴别为</a:t>
            </a:r>
            <a:r>
              <a:rPr lang="en-US" sz="2000" dirty="0" err="1" smtClean="0">
                <a:cs typeface="Calibri"/>
              </a:rPr>
              <a:t>τ</a:t>
            </a:r>
            <a:r>
              <a:rPr lang="en-US" altLang="zh-CN" sz="2000" baseline="-25000" dirty="0" err="1" smtClean="0">
                <a:cs typeface="Calibri"/>
              </a:rPr>
              <a:t>had</a:t>
            </a:r>
            <a:endParaRPr lang="en-US" altLang="zh-CN" sz="2000" baseline="-25000" dirty="0">
              <a:cs typeface="Calibri"/>
            </a:endParaRPr>
          </a:p>
          <a:p>
            <a:pPr marL="800100" lvl="1" indent="-342900">
              <a:spcBef>
                <a:spcPts val="600"/>
              </a:spcBef>
              <a:buFont typeface="Arial"/>
              <a:buChar char="•"/>
            </a:pPr>
            <a:r>
              <a:rPr lang="zh-CN" altLang="en-US" dirty="0" smtClean="0">
                <a:cs typeface="Calibri"/>
              </a:rPr>
              <a:t>依赖喷注的形状，</a:t>
            </a:r>
            <a:r>
              <a:rPr lang="en-US" altLang="zh-CN" dirty="0" smtClean="0">
                <a:cs typeface="Calibri"/>
              </a:rPr>
              <a:t>MC</a:t>
            </a:r>
            <a:r>
              <a:rPr lang="zh-CN" altLang="en-US" dirty="0" smtClean="0">
                <a:cs typeface="Calibri"/>
              </a:rPr>
              <a:t>模拟很难描述准确</a:t>
            </a:r>
            <a:endParaRPr lang="en-US" altLang="zh-CN" dirty="0" smtClean="0">
              <a:cs typeface="Calibri"/>
            </a:endParaRPr>
          </a:p>
          <a:p>
            <a:pPr marL="800100" lvl="1" indent="-342900">
              <a:spcBef>
                <a:spcPts val="600"/>
              </a:spcBef>
              <a:buFont typeface="Arial"/>
              <a:buChar char="•"/>
            </a:pPr>
            <a:r>
              <a:rPr lang="zh-CN" altLang="en-US" dirty="0" smtClean="0">
                <a:cs typeface="Calibri"/>
              </a:rPr>
              <a:t>利用数据控制组</a:t>
            </a:r>
            <a:r>
              <a:rPr lang="en-US" altLang="zh-CN" dirty="0" smtClean="0">
                <a:cs typeface="Calibri"/>
              </a:rPr>
              <a:t>(Control Region)</a:t>
            </a:r>
            <a:r>
              <a:rPr lang="zh-CN" altLang="en-US" smtClean="0">
                <a:cs typeface="Calibri"/>
              </a:rPr>
              <a:t>计算误鉴率</a:t>
            </a:r>
            <a:r>
              <a:rPr lang="en-US" altLang="zh-CN" dirty="0" smtClean="0">
                <a:cs typeface="Calibri"/>
              </a:rPr>
              <a:t>(Fake Factor)</a:t>
            </a:r>
            <a:r>
              <a:rPr lang="zh-CN" altLang="en-US" dirty="0" smtClean="0">
                <a:cs typeface="Calibri"/>
              </a:rPr>
              <a:t>，并作为事例的权重用的</a:t>
            </a:r>
            <a:r>
              <a:rPr lang="en-US" altLang="zh-CN" dirty="0" smtClean="0">
                <a:cs typeface="Calibri"/>
              </a:rPr>
              <a:t> anti Tau-ID </a:t>
            </a:r>
            <a:r>
              <a:rPr lang="zh-CN" altLang="en-US" dirty="0" smtClean="0">
                <a:cs typeface="Calibri"/>
              </a:rPr>
              <a:t>信号区</a:t>
            </a:r>
            <a:endParaRPr lang="en-US" dirty="0" smtClean="0">
              <a:latin typeface="Calibri"/>
              <a:cs typeface="Calibri"/>
            </a:endParaRPr>
          </a:p>
        </p:txBody>
      </p:sp>
      <p:sp>
        <p:nvSpPr>
          <p:cNvPr id="13" name="Title 1"/>
          <p:cNvSpPr txBox="1">
            <a:spLocks/>
          </p:cNvSpPr>
          <p:nvPr/>
        </p:nvSpPr>
        <p:spPr>
          <a:xfrm>
            <a:off x="-36512" y="-27384"/>
            <a:ext cx="9180512"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sz="3600" dirty="0" smtClean="0"/>
              <a:t>最终事例选择</a:t>
            </a:r>
            <a:endParaRPr lang="en-US" sz="3600" dirty="0"/>
          </a:p>
        </p:txBody>
      </p:sp>
      <p:sp>
        <p:nvSpPr>
          <p:cNvPr id="14" name="Content Placeholder 1"/>
          <p:cNvSpPr txBox="1">
            <a:spLocks/>
          </p:cNvSpPr>
          <p:nvPr/>
        </p:nvSpPr>
        <p:spPr>
          <a:xfrm>
            <a:off x="4796408" y="1052736"/>
            <a:ext cx="1287760" cy="500121"/>
          </a:xfrm>
          <a:prstGeom prst="rect">
            <a:avLst/>
          </a:prstGeom>
        </p:spPr>
        <p:txBody>
          <a:bodyPr vert="horz" lIns="91440" tIns="46800" rIns="91440" bIns="45720" rtlCol="0">
            <a:noAutofit/>
          </a:bodyPr>
          <a:lstStyle>
            <a:lvl1pPr marL="349250" indent="-349250" defTabSz="914400">
              <a:lnSpc>
                <a:spcPts val="1200"/>
              </a:lnSpc>
              <a:spcBef>
                <a:spcPts val="1400"/>
              </a:spcBef>
              <a:buClr>
                <a:schemeClr val="accent1">
                  <a:lumMod val="60000"/>
                  <a:lumOff val="40000"/>
                </a:schemeClr>
              </a:buClr>
              <a:buSzPct val="110000"/>
              <a:buFont typeface="Wingdings 2" pitchFamily="18" charset="2"/>
              <a:buChar char=""/>
              <a:defRPr sz="2000">
                <a:solidFill>
                  <a:srgbClr val="000090"/>
                </a:solidFill>
                <a:latin typeface="Calibri"/>
                <a:cs typeface="Calibri"/>
              </a:defRPr>
            </a:lvl1pPr>
            <a:lvl2pPr marL="685800" indent="-336550" defTabSz="914400">
              <a:spcBef>
                <a:spcPts val="600"/>
              </a:spcBef>
              <a:buClr>
                <a:schemeClr val="accent1">
                  <a:lumMod val="75000"/>
                </a:schemeClr>
              </a:buClr>
              <a:buSzPct val="110000"/>
              <a:buFont typeface="Wingdings 2" pitchFamily="18" charset="2"/>
              <a:buChar char=""/>
              <a:defRPr sz="2200">
                <a:solidFill>
                  <a:schemeClr val="tx1">
                    <a:lumMod val="65000"/>
                    <a:lumOff val="35000"/>
                  </a:schemeClr>
                </a:solidFill>
              </a:defRPr>
            </a:lvl2pPr>
            <a:lvl3pPr marL="968375" indent="-282575" defTabSz="914400">
              <a:spcBef>
                <a:spcPts val="600"/>
              </a:spcBef>
              <a:buClr>
                <a:schemeClr val="accent1">
                  <a:lumMod val="60000"/>
                  <a:lumOff val="40000"/>
                </a:schemeClr>
              </a:buClr>
              <a:buSzPct val="110000"/>
              <a:buFont typeface="Wingdings 2" pitchFamily="18" charset="2"/>
              <a:buChar char=""/>
              <a:defRPr sz="2000">
                <a:solidFill>
                  <a:schemeClr val="tx1">
                    <a:lumMod val="65000"/>
                    <a:lumOff val="35000"/>
                  </a:schemeClr>
                </a:solidFill>
              </a:defRPr>
            </a:lvl3pPr>
            <a:lvl4pPr marL="1263650" indent="-295275" defTabSz="914400">
              <a:spcBef>
                <a:spcPts val="600"/>
              </a:spcBef>
              <a:buClr>
                <a:schemeClr val="accent1">
                  <a:lumMod val="75000"/>
                </a:schemeClr>
              </a:buClr>
              <a:buSzPct val="110000"/>
              <a:buFont typeface="Wingdings 2" pitchFamily="18" charset="2"/>
              <a:buChar char=""/>
              <a:defRPr>
                <a:solidFill>
                  <a:schemeClr val="tx1">
                    <a:lumMod val="65000"/>
                    <a:lumOff val="35000"/>
                  </a:schemeClr>
                </a:solidFill>
              </a:defRPr>
            </a:lvl4pPr>
            <a:lvl5pPr marL="1546225" indent="-282575" defTabSz="914400">
              <a:spcBef>
                <a:spcPts val="600"/>
              </a:spcBef>
              <a:buClr>
                <a:schemeClr val="accent1">
                  <a:lumMod val="60000"/>
                  <a:lumOff val="40000"/>
                </a:schemeClr>
              </a:buClr>
              <a:buSzPct val="110000"/>
              <a:buFont typeface="Wingdings 2" pitchFamily="18" charset="2"/>
              <a:buChar char=""/>
              <a:defRPr>
                <a:solidFill>
                  <a:schemeClr val="tx1">
                    <a:lumMod val="65000"/>
                    <a:lumOff val="35000"/>
                  </a:schemeClr>
                </a:solidFill>
              </a:defRPr>
            </a:lvl5pPr>
            <a:lvl6pPr marL="1828800" indent="-282575" defTabSz="914400">
              <a:spcBef>
                <a:spcPct val="20000"/>
              </a:spcBef>
              <a:buClr>
                <a:schemeClr val="accent2"/>
              </a:buClr>
              <a:buSzPct val="110000"/>
              <a:buFont typeface="Wingdings 2" pitchFamily="18" charset="2"/>
              <a:buChar char=""/>
              <a:defRPr lang="en-US" dirty="0" smtClean="0">
                <a:solidFill>
                  <a:schemeClr val="tx1">
                    <a:lumMod val="65000"/>
                    <a:lumOff val="35000"/>
                  </a:schemeClr>
                </a:solidFill>
              </a:defRPr>
            </a:lvl6pPr>
            <a:lvl7pPr marL="2117725" indent="-282575" defTabSz="914400">
              <a:spcBef>
                <a:spcPct val="20000"/>
              </a:spcBef>
              <a:buClr>
                <a:schemeClr val="accent1">
                  <a:lumMod val="60000"/>
                  <a:lumOff val="40000"/>
                </a:schemeClr>
              </a:buClr>
              <a:buSzPct val="110000"/>
              <a:buFont typeface="Wingdings 2" pitchFamily="18" charset="2"/>
              <a:buChar char=""/>
              <a:defRPr lang="en-US" dirty="0" smtClean="0">
                <a:solidFill>
                  <a:schemeClr val="tx1">
                    <a:lumMod val="65000"/>
                    <a:lumOff val="35000"/>
                  </a:schemeClr>
                </a:solidFill>
              </a:defRPr>
            </a:lvl7pPr>
            <a:lvl8pPr marL="2398713" indent="-282575" defTabSz="914400">
              <a:spcBef>
                <a:spcPct val="20000"/>
              </a:spcBef>
              <a:buClr>
                <a:schemeClr val="accent2"/>
              </a:buClr>
              <a:buSzPct val="110000"/>
              <a:buFont typeface="Wingdings 2" pitchFamily="18" charset="2"/>
              <a:buChar char=""/>
              <a:defRPr lang="en-US" dirty="0" smtClean="0">
                <a:solidFill>
                  <a:schemeClr val="tx1">
                    <a:lumMod val="65000"/>
                    <a:lumOff val="35000"/>
                  </a:schemeClr>
                </a:solidFill>
              </a:defRPr>
            </a:lvl8pPr>
            <a:lvl9pPr marL="2689225" indent="-282575" defTabSz="914400">
              <a:spcBef>
                <a:spcPct val="20000"/>
              </a:spcBef>
              <a:buClr>
                <a:schemeClr val="accent1">
                  <a:lumMod val="60000"/>
                  <a:lumOff val="40000"/>
                </a:schemeClr>
              </a:buClr>
              <a:buSzPct val="110000"/>
              <a:buFont typeface="Wingdings 2" pitchFamily="18" charset="2"/>
              <a:buChar char=""/>
              <a:defRPr lang="en-US" dirty="0">
                <a:solidFill>
                  <a:schemeClr val="tx1">
                    <a:lumMod val="65000"/>
                    <a:lumOff val="35000"/>
                  </a:schemeClr>
                </a:solidFill>
              </a:defRPr>
            </a:lvl9pPr>
          </a:lstStyle>
          <a:p>
            <a:pPr marL="0" indent="0">
              <a:lnSpc>
                <a:spcPct val="100000"/>
              </a:lnSpc>
              <a:spcBef>
                <a:spcPts val="200"/>
              </a:spcBef>
              <a:buNone/>
            </a:pPr>
            <a:r>
              <a:rPr lang="en-US" sz="2400" b="1" dirty="0" err="1" smtClean="0">
                <a:solidFill>
                  <a:srgbClr val="800000"/>
                </a:solidFill>
              </a:rPr>
              <a:t>Hadhad</a:t>
            </a:r>
            <a:endParaRPr lang="en-US" sz="2400" dirty="0" smtClean="0"/>
          </a:p>
        </p:txBody>
      </p:sp>
      <p:sp>
        <p:nvSpPr>
          <p:cNvPr id="15" name="Content Placeholder 1"/>
          <p:cNvSpPr txBox="1">
            <a:spLocks/>
          </p:cNvSpPr>
          <p:nvPr/>
        </p:nvSpPr>
        <p:spPr>
          <a:xfrm>
            <a:off x="539551" y="1052736"/>
            <a:ext cx="1152129" cy="541221"/>
          </a:xfrm>
          <a:prstGeom prst="rect">
            <a:avLst/>
          </a:prstGeom>
        </p:spPr>
        <p:txBody>
          <a:bodyPr vert="horz" lIns="91440" tIns="4680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spcBef>
                <a:spcPts val="200"/>
              </a:spcBef>
              <a:buFont typeface="Wingdings 2" pitchFamily="18" charset="2"/>
              <a:buNone/>
            </a:pPr>
            <a:r>
              <a:rPr lang="en-US" b="1" dirty="0" err="1" smtClean="0">
                <a:solidFill>
                  <a:srgbClr val="800000"/>
                </a:solidFill>
                <a:latin typeface="Calibri"/>
                <a:cs typeface="Calibri"/>
              </a:rPr>
              <a:t>LepHad</a:t>
            </a:r>
            <a:endParaRPr lang="en-US" sz="2000" b="1" dirty="0" smtClean="0">
              <a:solidFill>
                <a:srgbClr val="800000"/>
              </a:solidFill>
              <a:latin typeface="Calibri"/>
              <a:cs typeface="Calibri"/>
            </a:endParaRPr>
          </a:p>
        </p:txBody>
      </p:sp>
      <p:pic>
        <p:nvPicPr>
          <p:cNvPr id="2" name="Picture 1"/>
          <p:cNvPicPr>
            <a:picLocks noChangeAspect="1"/>
          </p:cNvPicPr>
          <p:nvPr/>
        </p:nvPicPr>
        <p:blipFill>
          <a:blip r:embed="rId2"/>
          <a:stretch>
            <a:fillRect/>
          </a:stretch>
        </p:blipFill>
        <p:spPr>
          <a:xfrm>
            <a:off x="2411760" y="6021288"/>
            <a:ext cx="3528392" cy="546652"/>
          </a:xfrm>
          <a:prstGeom prst="rect">
            <a:avLst/>
          </a:prstGeom>
          <a:ln>
            <a:solidFill>
              <a:srgbClr val="800000"/>
            </a:solidFill>
          </a:ln>
        </p:spPr>
      </p:pic>
    </p:spTree>
    <p:extLst>
      <p:ext uri="{BB962C8B-B14F-4D97-AF65-F5344CB8AC3E}">
        <p14:creationId xmlns:p14="http://schemas.microsoft.com/office/powerpoint/2010/main" val="313807240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611560" y="1181820"/>
            <a:ext cx="4608513" cy="446980"/>
          </a:xfrm>
          <a:prstGeom prst="rect">
            <a:avLst/>
          </a:prstGeom>
          <a:solidFill>
            <a:srgbClr val="000090"/>
          </a:solidFill>
          <a:ln>
            <a:solidFill>
              <a:srgbClr val="660066"/>
            </a:solidFill>
          </a:ln>
        </p:spPr>
      </p:pic>
      <p:grpSp>
        <p:nvGrpSpPr>
          <p:cNvPr id="23" name="Group 22"/>
          <p:cNvGrpSpPr/>
          <p:nvPr/>
        </p:nvGrpSpPr>
        <p:grpSpPr>
          <a:xfrm>
            <a:off x="5436096" y="1124744"/>
            <a:ext cx="3047009" cy="648072"/>
            <a:chOff x="5652120" y="2852936"/>
            <a:chExt cx="3312368" cy="648072"/>
          </a:xfrm>
        </p:grpSpPr>
        <p:pic>
          <p:nvPicPr>
            <p:cNvPr id="24" name="Picture 23"/>
            <p:cNvPicPr>
              <a:picLocks noChangeAspect="1"/>
            </p:cNvPicPr>
            <p:nvPr/>
          </p:nvPicPr>
          <p:blipFill>
            <a:blip r:embed="rId3"/>
            <a:stretch>
              <a:fillRect/>
            </a:stretch>
          </p:blipFill>
          <p:spPr>
            <a:xfrm>
              <a:off x="5702406" y="3183166"/>
              <a:ext cx="3186100" cy="222847"/>
            </a:xfrm>
            <a:prstGeom prst="rect">
              <a:avLst/>
            </a:prstGeom>
          </p:spPr>
        </p:pic>
        <p:sp>
          <p:nvSpPr>
            <p:cNvPr id="25" name="TextBox 24"/>
            <p:cNvSpPr txBox="1"/>
            <p:nvPr/>
          </p:nvSpPr>
          <p:spPr>
            <a:xfrm>
              <a:off x="5652120" y="2852936"/>
              <a:ext cx="1235134" cy="338554"/>
            </a:xfrm>
            <a:prstGeom prst="rect">
              <a:avLst/>
            </a:prstGeom>
            <a:noFill/>
          </p:spPr>
          <p:txBody>
            <a:bodyPr wrap="none" rtlCol="0">
              <a:spAutoFit/>
            </a:bodyPr>
            <a:lstStyle/>
            <a:p>
              <a:r>
                <a:rPr lang="en-US" sz="1600" b="1" dirty="0" smtClean="0">
                  <a:solidFill>
                    <a:srgbClr val="000090"/>
                  </a:solidFill>
                </a:rPr>
                <a:t>Definition:</a:t>
              </a:r>
              <a:endParaRPr lang="en-US" sz="1600" b="1" dirty="0">
                <a:solidFill>
                  <a:srgbClr val="000090"/>
                </a:solidFill>
              </a:endParaRPr>
            </a:p>
          </p:txBody>
        </p:sp>
        <p:sp>
          <p:nvSpPr>
            <p:cNvPr id="26" name="Rectangle 25"/>
            <p:cNvSpPr/>
            <p:nvPr/>
          </p:nvSpPr>
          <p:spPr>
            <a:xfrm>
              <a:off x="5702406" y="2900119"/>
              <a:ext cx="3262082" cy="600889"/>
            </a:xfrm>
            <a:prstGeom prst="rect">
              <a:avLst/>
            </a:prstGeom>
            <a:noFill/>
            <a:ln>
              <a:solidFill>
                <a:srgbClr val="3366FF"/>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Content Placeholder 1"/>
          <p:cNvSpPr txBox="1">
            <a:spLocks/>
          </p:cNvSpPr>
          <p:nvPr/>
        </p:nvSpPr>
        <p:spPr>
          <a:xfrm>
            <a:off x="6711041" y="5805264"/>
            <a:ext cx="1173327" cy="500121"/>
          </a:xfrm>
          <a:prstGeom prst="rect">
            <a:avLst/>
          </a:prstGeom>
        </p:spPr>
        <p:txBody>
          <a:bodyPr vert="horz" lIns="91440" tIns="93600" rIns="91440" bIns="45720" rtlCol="0">
            <a:noAutofit/>
          </a:bodyPr>
          <a:lstStyle>
            <a:lvl1pPr marL="349250" indent="-349250" defTabSz="914400">
              <a:lnSpc>
                <a:spcPts val="1200"/>
              </a:lnSpc>
              <a:spcBef>
                <a:spcPts val="1400"/>
              </a:spcBef>
              <a:buClr>
                <a:schemeClr val="accent1">
                  <a:lumMod val="60000"/>
                  <a:lumOff val="40000"/>
                </a:schemeClr>
              </a:buClr>
              <a:buSzPct val="110000"/>
              <a:buFont typeface="Wingdings 2" pitchFamily="18" charset="2"/>
              <a:buChar char=""/>
              <a:defRPr sz="2000">
                <a:solidFill>
                  <a:srgbClr val="000090"/>
                </a:solidFill>
                <a:latin typeface="Calibri"/>
                <a:cs typeface="Calibri"/>
              </a:defRPr>
            </a:lvl1pPr>
            <a:lvl2pPr marL="685800" indent="-336550" defTabSz="914400">
              <a:spcBef>
                <a:spcPts val="600"/>
              </a:spcBef>
              <a:buClr>
                <a:schemeClr val="accent1">
                  <a:lumMod val="75000"/>
                </a:schemeClr>
              </a:buClr>
              <a:buSzPct val="110000"/>
              <a:buFont typeface="Wingdings 2" pitchFamily="18" charset="2"/>
              <a:buChar char=""/>
              <a:defRPr sz="2200">
                <a:solidFill>
                  <a:schemeClr val="tx1">
                    <a:lumMod val="65000"/>
                    <a:lumOff val="35000"/>
                  </a:schemeClr>
                </a:solidFill>
              </a:defRPr>
            </a:lvl2pPr>
            <a:lvl3pPr marL="968375" indent="-282575" defTabSz="914400">
              <a:spcBef>
                <a:spcPts val="600"/>
              </a:spcBef>
              <a:buClr>
                <a:schemeClr val="accent1">
                  <a:lumMod val="60000"/>
                  <a:lumOff val="40000"/>
                </a:schemeClr>
              </a:buClr>
              <a:buSzPct val="110000"/>
              <a:buFont typeface="Wingdings 2" pitchFamily="18" charset="2"/>
              <a:buChar char=""/>
              <a:defRPr sz="2000">
                <a:solidFill>
                  <a:schemeClr val="tx1">
                    <a:lumMod val="65000"/>
                    <a:lumOff val="35000"/>
                  </a:schemeClr>
                </a:solidFill>
              </a:defRPr>
            </a:lvl3pPr>
            <a:lvl4pPr marL="1263650" indent="-295275" defTabSz="914400">
              <a:spcBef>
                <a:spcPts val="600"/>
              </a:spcBef>
              <a:buClr>
                <a:schemeClr val="accent1">
                  <a:lumMod val="75000"/>
                </a:schemeClr>
              </a:buClr>
              <a:buSzPct val="110000"/>
              <a:buFont typeface="Wingdings 2" pitchFamily="18" charset="2"/>
              <a:buChar char=""/>
              <a:defRPr>
                <a:solidFill>
                  <a:schemeClr val="tx1">
                    <a:lumMod val="65000"/>
                    <a:lumOff val="35000"/>
                  </a:schemeClr>
                </a:solidFill>
              </a:defRPr>
            </a:lvl4pPr>
            <a:lvl5pPr marL="1546225" indent="-282575" defTabSz="914400">
              <a:spcBef>
                <a:spcPts val="600"/>
              </a:spcBef>
              <a:buClr>
                <a:schemeClr val="accent1">
                  <a:lumMod val="60000"/>
                  <a:lumOff val="40000"/>
                </a:schemeClr>
              </a:buClr>
              <a:buSzPct val="110000"/>
              <a:buFont typeface="Wingdings 2" pitchFamily="18" charset="2"/>
              <a:buChar char=""/>
              <a:defRPr>
                <a:solidFill>
                  <a:schemeClr val="tx1">
                    <a:lumMod val="65000"/>
                    <a:lumOff val="35000"/>
                  </a:schemeClr>
                </a:solidFill>
              </a:defRPr>
            </a:lvl5pPr>
            <a:lvl6pPr marL="1828800" indent="-282575" defTabSz="914400">
              <a:spcBef>
                <a:spcPct val="20000"/>
              </a:spcBef>
              <a:buClr>
                <a:schemeClr val="accent2"/>
              </a:buClr>
              <a:buSzPct val="110000"/>
              <a:buFont typeface="Wingdings 2" pitchFamily="18" charset="2"/>
              <a:buChar char=""/>
              <a:defRPr lang="en-US" dirty="0" smtClean="0">
                <a:solidFill>
                  <a:schemeClr val="tx1">
                    <a:lumMod val="65000"/>
                    <a:lumOff val="35000"/>
                  </a:schemeClr>
                </a:solidFill>
              </a:defRPr>
            </a:lvl6pPr>
            <a:lvl7pPr marL="2117725" indent="-282575" defTabSz="914400">
              <a:spcBef>
                <a:spcPct val="20000"/>
              </a:spcBef>
              <a:buClr>
                <a:schemeClr val="accent1">
                  <a:lumMod val="60000"/>
                  <a:lumOff val="40000"/>
                </a:schemeClr>
              </a:buClr>
              <a:buSzPct val="110000"/>
              <a:buFont typeface="Wingdings 2" pitchFamily="18" charset="2"/>
              <a:buChar char=""/>
              <a:defRPr lang="en-US" dirty="0" smtClean="0">
                <a:solidFill>
                  <a:schemeClr val="tx1">
                    <a:lumMod val="65000"/>
                    <a:lumOff val="35000"/>
                  </a:schemeClr>
                </a:solidFill>
              </a:defRPr>
            </a:lvl7pPr>
            <a:lvl8pPr marL="2398713" indent="-282575" defTabSz="914400">
              <a:spcBef>
                <a:spcPct val="20000"/>
              </a:spcBef>
              <a:buClr>
                <a:schemeClr val="accent2"/>
              </a:buClr>
              <a:buSzPct val="110000"/>
              <a:buFont typeface="Wingdings 2" pitchFamily="18" charset="2"/>
              <a:buChar char=""/>
              <a:defRPr lang="en-US" dirty="0" smtClean="0">
                <a:solidFill>
                  <a:schemeClr val="tx1">
                    <a:lumMod val="65000"/>
                    <a:lumOff val="35000"/>
                  </a:schemeClr>
                </a:solidFill>
              </a:defRPr>
            </a:lvl8pPr>
            <a:lvl9pPr marL="2689225" indent="-282575" defTabSz="914400">
              <a:spcBef>
                <a:spcPct val="20000"/>
              </a:spcBef>
              <a:buClr>
                <a:schemeClr val="accent1">
                  <a:lumMod val="60000"/>
                  <a:lumOff val="40000"/>
                </a:schemeClr>
              </a:buClr>
              <a:buSzPct val="110000"/>
              <a:buFont typeface="Wingdings 2" pitchFamily="18" charset="2"/>
              <a:buChar char=""/>
              <a:defRPr lang="en-US" dirty="0">
                <a:solidFill>
                  <a:schemeClr val="tx1">
                    <a:lumMod val="65000"/>
                    <a:lumOff val="35000"/>
                  </a:schemeClr>
                </a:solidFill>
              </a:defRPr>
            </a:lvl9pPr>
          </a:lstStyle>
          <a:p>
            <a:pPr marL="0" indent="0">
              <a:lnSpc>
                <a:spcPct val="100000"/>
              </a:lnSpc>
              <a:spcBef>
                <a:spcPts val="200"/>
              </a:spcBef>
              <a:buNone/>
            </a:pPr>
            <a:r>
              <a:rPr lang="en-US" sz="2400" b="1" dirty="0" err="1" smtClean="0">
                <a:solidFill>
                  <a:srgbClr val="800000"/>
                </a:solidFill>
              </a:rPr>
              <a:t>Hadhad</a:t>
            </a:r>
            <a:endParaRPr lang="en-US" sz="2400" dirty="0" smtClean="0"/>
          </a:p>
        </p:txBody>
      </p:sp>
      <p:sp>
        <p:nvSpPr>
          <p:cNvPr id="28" name="Content Placeholder 1"/>
          <p:cNvSpPr txBox="1">
            <a:spLocks/>
          </p:cNvSpPr>
          <p:nvPr/>
        </p:nvSpPr>
        <p:spPr>
          <a:xfrm>
            <a:off x="2030521" y="5805264"/>
            <a:ext cx="1258515" cy="541221"/>
          </a:xfrm>
          <a:prstGeom prst="rect">
            <a:avLst/>
          </a:prstGeom>
        </p:spPr>
        <p:txBody>
          <a:bodyPr vert="horz" lIns="91440" tIns="9360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spcBef>
                <a:spcPts val="200"/>
              </a:spcBef>
              <a:buFont typeface="Wingdings 2" pitchFamily="18" charset="2"/>
              <a:buNone/>
            </a:pPr>
            <a:r>
              <a:rPr lang="en-US" b="1" dirty="0" err="1" smtClean="0">
                <a:solidFill>
                  <a:srgbClr val="800000"/>
                </a:solidFill>
                <a:latin typeface="Calibri"/>
                <a:cs typeface="Calibri"/>
              </a:rPr>
              <a:t>LepHad</a:t>
            </a:r>
            <a:endParaRPr lang="en-US" sz="2000" b="1" dirty="0" smtClean="0">
              <a:solidFill>
                <a:srgbClr val="800000"/>
              </a:solidFill>
              <a:latin typeface="Calibri"/>
              <a:cs typeface="Calibri"/>
            </a:endParaRPr>
          </a:p>
        </p:txBody>
      </p:sp>
      <p:sp>
        <p:nvSpPr>
          <p:cNvPr id="16" name="Title 1"/>
          <p:cNvSpPr txBox="1">
            <a:spLocks/>
          </p:cNvSpPr>
          <p:nvPr/>
        </p:nvSpPr>
        <p:spPr>
          <a:xfrm>
            <a:off x="-36512" y="-27384"/>
            <a:ext cx="9180512"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dirty="0" smtClean="0"/>
              <a:t>最终鉴别量</a:t>
            </a:r>
            <a:endParaRPr lang="en-US" dirty="0"/>
          </a:p>
        </p:txBody>
      </p:sp>
      <p:pic>
        <p:nvPicPr>
          <p:cNvPr id="3" name="Picture 2"/>
          <p:cNvPicPr>
            <a:picLocks noChangeAspect="1"/>
          </p:cNvPicPr>
          <p:nvPr/>
        </p:nvPicPr>
        <p:blipFill>
          <a:blip r:embed="rId4"/>
          <a:stretch>
            <a:fillRect/>
          </a:stretch>
        </p:blipFill>
        <p:spPr>
          <a:xfrm>
            <a:off x="5076056" y="2120516"/>
            <a:ext cx="3694944" cy="3573016"/>
          </a:xfrm>
          <a:prstGeom prst="rect">
            <a:avLst/>
          </a:prstGeom>
        </p:spPr>
      </p:pic>
      <p:pic>
        <p:nvPicPr>
          <p:cNvPr id="4" name="Picture 3"/>
          <p:cNvPicPr>
            <a:picLocks noChangeAspect="1"/>
          </p:cNvPicPr>
          <p:nvPr/>
        </p:nvPicPr>
        <p:blipFill>
          <a:blip r:embed="rId5"/>
          <a:stretch>
            <a:fillRect/>
          </a:stretch>
        </p:blipFill>
        <p:spPr>
          <a:xfrm>
            <a:off x="611560" y="2120516"/>
            <a:ext cx="3704764" cy="3573016"/>
          </a:xfrm>
          <a:prstGeom prst="rect">
            <a:avLst/>
          </a:prstGeom>
        </p:spPr>
      </p:pic>
    </p:spTree>
    <p:extLst>
      <p:ext uri="{BB962C8B-B14F-4D97-AF65-F5344CB8AC3E}">
        <p14:creationId xmlns:p14="http://schemas.microsoft.com/office/powerpoint/2010/main" val="11042904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1979712" y="323944"/>
            <a:ext cx="5472608" cy="800800"/>
          </a:xfrm>
          <a:prstGeom prst="rect">
            <a:avLst/>
          </a:prstGeom>
        </p:spPr>
        <p:txBody>
          <a:bodyPr vert="horz" lIns="91440" tIns="45720" rIns="91440" bIns="187200" rtlCol="0" anchor="b" anchorCtr="0">
            <a:noAutofit/>
          </a:bodyPr>
          <a:lstStyle>
            <a:defPPr>
              <a:defRPr lang="en-US"/>
            </a:defPPr>
            <a:lvl1pPr algn="ctr" defTabSz="914400">
              <a:spcBef>
                <a:spcPct val="0"/>
              </a:spcBef>
              <a:buNone/>
              <a:defRPr sz="3200">
                <a:solidFill>
                  <a:srgbClr val="000090"/>
                </a:solidFill>
                <a:latin typeface="Comic Sans MS"/>
                <a:ea typeface="+mj-ea"/>
                <a:cs typeface="Comic Sans MS"/>
              </a:defRPr>
            </a:lvl1pPr>
          </a:lstStyle>
          <a:p>
            <a:endParaRPr lang="en-US" dirty="0"/>
          </a:p>
        </p:txBody>
      </p:sp>
      <p:sp>
        <p:nvSpPr>
          <p:cNvPr id="8" name="Title 1"/>
          <p:cNvSpPr txBox="1">
            <a:spLocks/>
          </p:cNvSpPr>
          <p:nvPr/>
        </p:nvSpPr>
        <p:spPr>
          <a:xfrm>
            <a:off x="-36512" y="-27384"/>
            <a:ext cx="9180512"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altLang="zh-CN" dirty="0" smtClean="0">
                <a:latin typeface="Calibri"/>
                <a:cs typeface="Calibri"/>
              </a:rPr>
              <a:t>MSSM</a:t>
            </a:r>
            <a:r>
              <a:rPr lang="zh-CN" altLang="en-US" dirty="0" smtClean="0"/>
              <a:t>结果</a:t>
            </a:r>
            <a:endParaRPr lang="en-US" dirty="0"/>
          </a:p>
        </p:txBody>
      </p:sp>
      <p:pic>
        <p:nvPicPr>
          <p:cNvPr id="2" name="Picture 1"/>
          <p:cNvPicPr>
            <a:picLocks noChangeAspect="1"/>
          </p:cNvPicPr>
          <p:nvPr/>
        </p:nvPicPr>
        <p:blipFill>
          <a:blip r:embed="rId2"/>
          <a:stretch>
            <a:fillRect/>
          </a:stretch>
        </p:blipFill>
        <p:spPr>
          <a:xfrm>
            <a:off x="4860032" y="1084839"/>
            <a:ext cx="2952328" cy="2702835"/>
          </a:xfrm>
          <a:prstGeom prst="rect">
            <a:avLst/>
          </a:prstGeom>
        </p:spPr>
      </p:pic>
      <p:pic>
        <p:nvPicPr>
          <p:cNvPr id="5" name="Picture 4"/>
          <p:cNvPicPr>
            <a:picLocks noChangeAspect="1"/>
          </p:cNvPicPr>
          <p:nvPr/>
        </p:nvPicPr>
        <p:blipFill>
          <a:blip r:embed="rId3"/>
          <a:stretch>
            <a:fillRect/>
          </a:stretch>
        </p:blipFill>
        <p:spPr>
          <a:xfrm>
            <a:off x="774701" y="1101011"/>
            <a:ext cx="2967251" cy="2688029"/>
          </a:xfrm>
          <a:prstGeom prst="rect">
            <a:avLst/>
          </a:prstGeom>
        </p:spPr>
      </p:pic>
      <p:pic>
        <p:nvPicPr>
          <p:cNvPr id="9" name="Picture 8"/>
          <p:cNvPicPr>
            <a:picLocks noChangeAspect="1"/>
          </p:cNvPicPr>
          <p:nvPr/>
        </p:nvPicPr>
        <p:blipFill>
          <a:blip r:embed="rId4"/>
          <a:stretch>
            <a:fillRect/>
          </a:stretch>
        </p:blipFill>
        <p:spPr>
          <a:xfrm>
            <a:off x="827584" y="3933056"/>
            <a:ext cx="2933328" cy="2698871"/>
          </a:xfrm>
          <a:prstGeom prst="rect">
            <a:avLst/>
          </a:prstGeom>
        </p:spPr>
      </p:pic>
      <p:sp>
        <p:nvSpPr>
          <p:cNvPr id="10" name="Rectangle 9"/>
          <p:cNvSpPr/>
          <p:nvPr/>
        </p:nvSpPr>
        <p:spPr>
          <a:xfrm>
            <a:off x="3760912" y="4172887"/>
            <a:ext cx="5059560" cy="1200329"/>
          </a:xfrm>
          <a:prstGeom prst="rect">
            <a:avLst/>
          </a:prstGeom>
        </p:spPr>
        <p:txBody>
          <a:bodyPr wrap="square">
            <a:spAutoFit/>
          </a:bodyPr>
          <a:lstStyle/>
          <a:p>
            <a:pPr marL="285750" indent="-285750">
              <a:buFont typeface="Arial"/>
              <a:buChar char="•"/>
            </a:pPr>
            <a:r>
              <a:rPr lang="zh-CN" altLang="en-US" dirty="0" smtClean="0"/>
              <a:t>未发现数据超出预期的本底</a:t>
            </a:r>
            <a:endParaRPr lang="en-US" dirty="0" smtClean="0"/>
          </a:p>
          <a:p>
            <a:pPr marL="285750" indent="-285750">
              <a:buFont typeface="Arial"/>
              <a:buChar char="•"/>
            </a:pPr>
            <a:r>
              <a:rPr lang="en-US" dirty="0" smtClean="0"/>
              <a:t>95</a:t>
            </a:r>
            <a:r>
              <a:rPr lang="en-US" dirty="0"/>
              <a:t>% </a:t>
            </a:r>
            <a:r>
              <a:rPr lang="zh-CN" altLang="en-US" dirty="0" smtClean="0"/>
              <a:t>置信度的上限在</a:t>
            </a:r>
            <a:r>
              <a:rPr lang="en-US" dirty="0"/>
              <a:t>mA = 200 </a:t>
            </a:r>
            <a:r>
              <a:rPr lang="en-US" dirty="0" err="1" smtClean="0"/>
              <a:t>GeV</a:t>
            </a:r>
            <a:r>
              <a:rPr lang="zh-CN" altLang="en-US" dirty="0" smtClean="0"/>
              <a:t>处排除了</a:t>
            </a:r>
            <a:r>
              <a:rPr lang="en-US" dirty="0" smtClean="0"/>
              <a:t> </a:t>
            </a:r>
            <a:r>
              <a:rPr lang="en-US" dirty="0"/>
              <a:t>tan β &gt; </a:t>
            </a:r>
            <a:r>
              <a:rPr lang="en-US" dirty="0" smtClean="0"/>
              <a:t>10 </a:t>
            </a:r>
            <a:r>
              <a:rPr lang="zh-CN" altLang="en-US" dirty="0" smtClean="0"/>
              <a:t>参数空间</a:t>
            </a:r>
            <a:endParaRPr lang="en-US" dirty="0" smtClean="0"/>
          </a:p>
          <a:p>
            <a:pPr marL="285750" indent="-285750">
              <a:buFont typeface="Arial"/>
              <a:buChar char="•"/>
            </a:pPr>
            <a:r>
              <a:rPr lang="zh-CN" altLang="en-US" dirty="0" smtClean="0"/>
              <a:t>在大于</a:t>
            </a:r>
            <a:r>
              <a:rPr lang="en-US" altLang="zh-CN" dirty="0" smtClean="0"/>
              <a:t>700GeV</a:t>
            </a:r>
            <a:r>
              <a:rPr lang="zh-CN" altLang="en-US" dirty="0" smtClean="0"/>
              <a:t>处，结果优于</a:t>
            </a:r>
            <a:r>
              <a:rPr lang="en-US" altLang="zh-CN" dirty="0" smtClean="0"/>
              <a:t>ATLAS Run</a:t>
            </a:r>
            <a:r>
              <a:rPr lang="en-US" altLang="zh-CN" dirty="0"/>
              <a:t> </a:t>
            </a:r>
            <a:r>
              <a:rPr lang="en-US" altLang="zh-CN" dirty="0" smtClean="0"/>
              <a:t>-1</a:t>
            </a:r>
            <a:r>
              <a:rPr lang="zh-CN" altLang="en-US" dirty="0" smtClean="0"/>
              <a:t>结果</a:t>
            </a:r>
            <a:endParaRPr lang="en-US" altLang="zh-CN" dirty="0" smtClean="0"/>
          </a:p>
        </p:txBody>
      </p:sp>
    </p:spTree>
    <p:extLst>
      <p:ext uri="{BB962C8B-B14F-4D97-AF65-F5344CB8AC3E}">
        <p14:creationId xmlns:p14="http://schemas.microsoft.com/office/powerpoint/2010/main" val="79844017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46</a:t>
            </a:fld>
            <a:endParaRPr lang="en-US"/>
          </a:p>
        </p:txBody>
      </p:sp>
      <p:sp>
        <p:nvSpPr>
          <p:cNvPr id="6" name="Content Placeholder 2"/>
          <p:cNvSpPr txBox="1">
            <a:spLocks/>
          </p:cNvSpPr>
          <p:nvPr/>
        </p:nvSpPr>
        <p:spPr>
          <a:xfrm>
            <a:off x="467544" y="5805264"/>
            <a:ext cx="8420962" cy="648072"/>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lvl="1" indent="0">
              <a:spcBef>
                <a:spcPts val="400"/>
              </a:spcBef>
              <a:buClr>
                <a:schemeClr val="accent1">
                  <a:lumMod val="60000"/>
                  <a:lumOff val="40000"/>
                </a:schemeClr>
              </a:buClr>
              <a:buNone/>
            </a:pPr>
            <a:endParaRPr lang="en-US" sz="2000" dirty="0" smtClean="0">
              <a:solidFill>
                <a:schemeClr val="tx1"/>
              </a:solidFill>
              <a:latin typeface="Calibri"/>
              <a:cs typeface="Calibri"/>
            </a:endParaRPr>
          </a:p>
        </p:txBody>
      </p:sp>
      <p:sp>
        <p:nvSpPr>
          <p:cNvPr id="8" name="Content Placeholder 2"/>
          <p:cNvSpPr txBox="1">
            <a:spLocks/>
          </p:cNvSpPr>
          <p:nvPr/>
        </p:nvSpPr>
        <p:spPr>
          <a:xfrm>
            <a:off x="529208" y="1196752"/>
            <a:ext cx="8219256" cy="4248472"/>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nSpc>
                <a:spcPct val="120000"/>
              </a:lnSpc>
              <a:spcBef>
                <a:spcPts val="600"/>
              </a:spcBef>
            </a:pPr>
            <a:r>
              <a:rPr lang="en-US" altLang="zh-CN" sz="2000" dirty="0" smtClean="0">
                <a:solidFill>
                  <a:schemeClr val="tx1"/>
                </a:solidFill>
                <a:latin typeface="Calibri"/>
                <a:cs typeface="Calibri"/>
              </a:rPr>
              <a:t>LHC</a:t>
            </a:r>
            <a:r>
              <a:rPr lang="zh-CN" altLang="en-US" sz="2000" dirty="0" smtClean="0">
                <a:solidFill>
                  <a:schemeClr val="tx1"/>
                </a:solidFill>
                <a:latin typeface="Calibri"/>
                <a:cs typeface="Calibri"/>
              </a:rPr>
              <a:t>是世界上唯一运行在高能区的对撞机，运行在其上的</a:t>
            </a:r>
            <a:r>
              <a:rPr lang="en-US" altLang="zh-CN" sz="2000" dirty="0" smtClean="0">
                <a:solidFill>
                  <a:schemeClr val="tx1"/>
                </a:solidFill>
                <a:latin typeface="Calibri"/>
                <a:cs typeface="Calibri"/>
              </a:rPr>
              <a:t>ATLAS</a:t>
            </a:r>
            <a:r>
              <a:rPr lang="zh-CN" altLang="en-US" sz="2000" dirty="0" smtClean="0">
                <a:solidFill>
                  <a:schemeClr val="tx1"/>
                </a:solidFill>
                <a:latin typeface="Calibri"/>
                <a:cs typeface="Calibri"/>
              </a:rPr>
              <a:t>可以展开丰富的物理研究。其中</a:t>
            </a:r>
            <a:r>
              <a:rPr lang="en-US" altLang="zh-CN" sz="2000" dirty="0" smtClean="0">
                <a:solidFill>
                  <a:schemeClr val="tx1"/>
                </a:solidFill>
                <a:latin typeface="Calibri"/>
                <a:cs typeface="Calibri"/>
              </a:rPr>
              <a:t>Higgs</a:t>
            </a:r>
            <a:r>
              <a:rPr lang="zh-CN" altLang="en-US" sz="2000" dirty="0" smtClean="0">
                <a:solidFill>
                  <a:schemeClr val="tx1"/>
                </a:solidFill>
                <a:latin typeface="Calibri"/>
                <a:cs typeface="Calibri"/>
              </a:rPr>
              <a:t>粒子性质的研究和新物理粒子的寻找是当今基础物理的重要课题之一。</a:t>
            </a:r>
            <a:endParaRPr lang="en-US" altLang="zh-CN" sz="2000" dirty="0" smtClean="0">
              <a:solidFill>
                <a:schemeClr val="tx1"/>
              </a:solidFill>
              <a:latin typeface="Calibri"/>
              <a:cs typeface="Calibri"/>
            </a:endParaRPr>
          </a:p>
          <a:p>
            <a:pPr>
              <a:lnSpc>
                <a:spcPct val="120000"/>
              </a:lnSpc>
              <a:spcBef>
                <a:spcPts val="600"/>
              </a:spcBef>
            </a:pPr>
            <a:endParaRPr lang="en-US" altLang="zh-CN" sz="2000" dirty="0" smtClean="0">
              <a:solidFill>
                <a:schemeClr val="tx1"/>
              </a:solidFill>
              <a:latin typeface="Calibri"/>
              <a:cs typeface="Calibri"/>
            </a:endParaRPr>
          </a:p>
          <a:p>
            <a:pPr>
              <a:lnSpc>
                <a:spcPct val="120000"/>
              </a:lnSpc>
              <a:spcBef>
                <a:spcPts val="600"/>
              </a:spcBef>
            </a:pPr>
            <a:r>
              <a:rPr lang="en-US" altLang="zh-CN" sz="2000" dirty="0" smtClean="0">
                <a:solidFill>
                  <a:schemeClr val="tx1"/>
                </a:solidFill>
                <a:latin typeface="Calibri"/>
                <a:cs typeface="Calibri"/>
              </a:rPr>
              <a:t>LHC</a:t>
            </a:r>
            <a:r>
              <a:rPr lang="zh-CN" altLang="en-US" sz="2000" dirty="0" smtClean="0">
                <a:solidFill>
                  <a:schemeClr val="tx1"/>
                </a:solidFill>
                <a:latin typeface="Calibri"/>
                <a:cs typeface="Calibri"/>
              </a:rPr>
              <a:t>二期在约</a:t>
            </a:r>
            <a:r>
              <a:rPr lang="en-US" altLang="zh-CN" sz="2000" dirty="0" smtClean="0">
                <a:solidFill>
                  <a:schemeClr val="tx1"/>
                </a:solidFill>
                <a:latin typeface="Calibri"/>
                <a:cs typeface="Calibri"/>
              </a:rPr>
              <a:t>2</a:t>
            </a:r>
            <a:r>
              <a:rPr lang="zh-CN" altLang="en-US" sz="2000" dirty="0" smtClean="0">
                <a:solidFill>
                  <a:schemeClr val="tx1"/>
                </a:solidFill>
                <a:latin typeface="Calibri"/>
                <a:cs typeface="Calibri"/>
              </a:rPr>
              <a:t>倍于一期的能量上取近有</a:t>
            </a:r>
            <a:r>
              <a:rPr lang="en-US" altLang="zh-CN" sz="2000" dirty="0" smtClean="0">
                <a:solidFill>
                  <a:schemeClr val="tx1"/>
                </a:solidFill>
                <a:latin typeface="Calibri"/>
                <a:cs typeface="Calibri"/>
              </a:rPr>
              <a:t>4</a:t>
            </a:r>
            <a:r>
              <a:rPr lang="zh-CN" altLang="en-US" sz="2000" dirty="0" smtClean="0">
                <a:solidFill>
                  <a:schemeClr val="tx1"/>
                </a:solidFill>
                <a:latin typeface="Calibri"/>
                <a:cs typeface="Calibri"/>
              </a:rPr>
              <a:t>倍多的数据，这将会使人类对自然的理解极大的加深。</a:t>
            </a:r>
            <a:endParaRPr lang="en-US" sz="2000" dirty="0" smtClean="0">
              <a:solidFill>
                <a:schemeClr val="tx1"/>
              </a:solidFill>
              <a:latin typeface="Calibri"/>
              <a:cs typeface="Calibri"/>
            </a:endParaRPr>
          </a:p>
        </p:txBody>
      </p:sp>
      <p:sp>
        <p:nvSpPr>
          <p:cNvPr id="7" name="Title 1"/>
          <p:cNvSpPr txBox="1">
            <a:spLocks/>
          </p:cNvSpPr>
          <p:nvPr/>
        </p:nvSpPr>
        <p:spPr>
          <a:xfrm>
            <a:off x="-36512" y="-27384"/>
            <a:ext cx="9180512"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sz="4400" dirty="0" smtClean="0"/>
              <a:t>总结</a:t>
            </a:r>
            <a:endParaRPr lang="en-US" sz="4400" dirty="0"/>
          </a:p>
        </p:txBody>
      </p:sp>
    </p:spTree>
    <p:extLst>
      <p:ext uri="{BB962C8B-B14F-4D97-AF65-F5344CB8AC3E}">
        <p14:creationId xmlns:p14="http://schemas.microsoft.com/office/powerpoint/2010/main" val="74235346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420888"/>
            <a:ext cx="8042276" cy="2160240"/>
          </a:xfrm>
        </p:spPr>
        <p:txBody>
          <a:bodyPr tIns="0" bIns="0">
            <a:normAutofit/>
          </a:bodyPr>
          <a:lstStyle/>
          <a:p>
            <a:pPr>
              <a:lnSpc>
                <a:spcPct val="200000"/>
              </a:lnSpc>
              <a:spcBef>
                <a:spcPts val="600"/>
              </a:spcBef>
              <a:spcAft>
                <a:spcPts val="600"/>
              </a:spcAft>
            </a:pPr>
            <a:r>
              <a:rPr lang="zh-CN" altLang="en-US" sz="6000" dirty="0" smtClean="0">
                <a:solidFill>
                  <a:srgbClr val="FF0000"/>
                </a:solidFill>
                <a:latin typeface="Weibei SC Bold"/>
                <a:cs typeface="Weibei SC Bold"/>
              </a:rPr>
              <a:t>谢谢</a:t>
            </a:r>
            <a:endParaRPr lang="en-US" sz="6000" dirty="0">
              <a:solidFill>
                <a:srgbClr val="FF0000"/>
              </a:solidFill>
              <a:latin typeface="Weibei SC Bold"/>
              <a:cs typeface="Weibei SC Bold"/>
            </a:endParaRPr>
          </a:p>
        </p:txBody>
      </p:sp>
      <p:sp>
        <p:nvSpPr>
          <p:cNvPr id="4" name="Slide Number Placeholder 3"/>
          <p:cNvSpPr>
            <a:spLocks noGrp="1"/>
          </p:cNvSpPr>
          <p:nvPr>
            <p:ph type="sldNum" sz="quarter" idx="12"/>
          </p:nvPr>
        </p:nvSpPr>
        <p:spPr/>
        <p:txBody>
          <a:bodyPr/>
          <a:lstStyle/>
          <a:p>
            <a:fld id="{8261E5CC-FC79-FB4D-AEEA-BFE143FD367D}" type="slidenum">
              <a:rPr lang="en-US" smtClean="0"/>
              <a:t>47</a:t>
            </a:fld>
            <a:endParaRPr lang="en-US"/>
          </a:p>
        </p:txBody>
      </p:sp>
    </p:spTree>
    <p:extLst>
      <p:ext uri="{BB962C8B-B14F-4D97-AF65-F5344CB8AC3E}">
        <p14:creationId xmlns:p14="http://schemas.microsoft.com/office/powerpoint/2010/main" val="76861072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0C913308-F349-4B6D-A68A-DD1791B4A57B}" type="slidenum">
              <a:rPr lang="zh-CN" altLang="en-US" smtClean="0"/>
              <a:t>48</a:t>
            </a:fld>
            <a:endParaRPr lang="zh-CN" altLang="en-US"/>
          </a:p>
        </p:txBody>
      </p:sp>
      <p:pic>
        <p:nvPicPr>
          <p:cNvPr id="15" name="Picture 14" descr="the-latest-update-in-the--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4149080"/>
            <a:ext cx="4617864" cy="2736304"/>
          </a:xfrm>
          <a:prstGeom prst="rect">
            <a:avLst/>
          </a:prstGeom>
        </p:spPr>
      </p:pic>
      <p:pic>
        <p:nvPicPr>
          <p:cNvPr id="16" name="Picture 15" descr="figaux_06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2400950"/>
            <a:ext cx="2535671" cy="1820138"/>
          </a:xfrm>
          <a:prstGeom prst="rect">
            <a:avLst/>
          </a:prstGeom>
        </p:spPr>
      </p:pic>
      <p:sp>
        <p:nvSpPr>
          <p:cNvPr id="19" name="Content Placeholder 15"/>
          <p:cNvSpPr txBox="1">
            <a:spLocks/>
          </p:cNvSpPr>
          <p:nvPr/>
        </p:nvSpPr>
        <p:spPr>
          <a:xfrm>
            <a:off x="323528" y="1288698"/>
            <a:ext cx="7488832" cy="844158"/>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800"/>
              </a:spcBef>
            </a:pPr>
            <a:r>
              <a:rPr lang="en-US" sz="2000" dirty="0" smtClean="0">
                <a:solidFill>
                  <a:srgbClr val="000000"/>
                </a:solidFill>
              </a:rPr>
              <a:t>201</a:t>
            </a:r>
            <a:r>
              <a:rPr lang="en-US" altLang="zh-CN" sz="2000" dirty="0" smtClean="0">
                <a:solidFill>
                  <a:srgbClr val="000000"/>
                </a:solidFill>
              </a:rPr>
              <a:t>2</a:t>
            </a:r>
            <a:r>
              <a:rPr lang="zh-CN" altLang="en-US" sz="2000" dirty="0" smtClean="0">
                <a:solidFill>
                  <a:srgbClr val="000000"/>
                </a:solidFill>
              </a:rPr>
              <a:t>年</a:t>
            </a:r>
            <a:r>
              <a:rPr lang="en-US" altLang="zh-CN" sz="2000" dirty="0" smtClean="0">
                <a:solidFill>
                  <a:srgbClr val="000000"/>
                </a:solidFill>
              </a:rPr>
              <a:t>7</a:t>
            </a:r>
            <a:r>
              <a:rPr lang="zh-CN" altLang="en-US" sz="2000" dirty="0" smtClean="0">
                <a:solidFill>
                  <a:srgbClr val="000000"/>
                </a:solidFill>
              </a:rPr>
              <a:t>月，</a:t>
            </a:r>
            <a:r>
              <a:rPr lang="en-US" altLang="zh-CN" sz="2000" dirty="0" smtClean="0">
                <a:solidFill>
                  <a:srgbClr val="000000"/>
                </a:solidFill>
              </a:rPr>
              <a:t>LHC</a:t>
            </a:r>
            <a:r>
              <a:rPr lang="zh-CN" altLang="en-US" sz="2000" dirty="0" smtClean="0">
                <a:solidFill>
                  <a:srgbClr val="000000"/>
                </a:solidFill>
              </a:rPr>
              <a:t>上的</a:t>
            </a:r>
            <a:r>
              <a:rPr lang="en-US" altLang="zh-CN" sz="2000" dirty="0" smtClean="0">
                <a:solidFill>
                  <a:srgbClr val="000000"/>
                </a:solidFill>
              </a:rPr>
              <a:t>ATLAS</a:t>
            </a:r>
            <a:r>
              <a:rPr lang="zh-CN" altLang="en-US" sz="2000" dirty="0" smtClean="0">
                <a:solidFill>
                  <a:srgbClr val="000000"/>
                </a:solidFill>
              </a:rPr>
              <a:t>和</a:t>
            </a:r>
            <a:r>
              <a:rPr lang="en-US" altLang="zh-CN" sz="2000" dirty="0" smtClean="0">
                <a:solidFill>
                  <a:srgbClr val="000000"/>
                </a:solidFill>
              </a:rPr>
              <a:t>CMS</a:t>
            </a:r>
            <a:r>
              <a:rPr lang="zh-CN" altLang="en-US" sz="2000" dirty="0" smtClean="0">
                <a:solidFill>
                  <a:srgbClr val="000000"/>
                </a:solidFill>
              </a:rPr>
              <a:t>实验发现了</a:t>
            </a:r>
            <a:r>
              <a:rPr lang="en-US" altLang="zh-CN" sz="2000" dirty="0" smtClean="0">
                <a:solidFill>
                  <a:srgbClr val="000000"/>
                </a:solidFill>
              </a:rPr>
              <a:t>125GeV</a:t>
            </a:r>
            <a:r>
              <a:rPr lang="zh-CN" altLang="en-US" sz="2000" dirty="0" smtClean="0">
                <a:solidFill>
                  <a:srgbClr val="000000"/>
                </a:solidFill>
              </a:rPr>
              <a:t>的玻色子</a:t>
            </a:r>
          </a:p>
          <a:p>
            <a:pPr>
              <a:spcBef>
                <a:spcPts val="800"/>
              </a:spcBef>
            </a:pPr>
            <a:r>
              <a:rPr lang="zh-CN" altLang="en-US" sz="2000" dirty="0" smtClean="0">
                <a:solidFill>
                  <a:srgbClr val="000000"/>
                </a:solidFill>
              </a:rPr>
              <a:t>显著性</a:t>
            </a:r>
            <a:r>
              <a:rPr lang="en-US" altLang="zh-CN" sz="2000" dirty="0" smtClean="0">
                <a:solidFill>
                  <a:srgbClr val="000000"/>
                </a:solidFill>
              </a:rPr>
              <a:t>: 5.9σ@ATLAS, 5</a:t>
            </a:r>
            <a:r>
              <a:rPr lang="en-US" altLang="zh-CN" sz="2000" dirty="0">
                <a:solidFill>
                  <a:srgbClr val="000000"/>
                </a:solidFill>
              </a:rPr>
              <a:t>σ</a:t>
            </a:r>
            <a:r>
              <a:rPr lang="en-US" altLang="zh-CN" sz="2000" dirty="0" smtClean="0">
                <a:solidFill>
                  <a:srgbClr val="000000"/>
                </a:solidFill>
              </a:rPr>
              <a:t>@CMS (PLB, 716, 2012)</a:t>
            </a:r>
            <a:endParaRPr lang="zh-CN" altLang="en-US" sz="2000" dirty="0" smtClean="0">
              <a:solidFill>
                <a:srgbClr val="000000"/>
              </a:solidFill>
            </a:endParaRPr>
          </a:p>
        </p:txBody>
      </p:sp>
      <p:grpSp>
        <p:nvGrpSpPr>
          <p:cNvPr id="4" name="Group 3"/>
          <p:cNvGrpSpPr/>
          <p:nvPr/>
        </p:nvGrpSpPr>
        <p:grpSpPr>
          <a:xfrm>
            <a:off x="5148064" y="2708921"/>
            <a:ext cx="3672408" cy="2736304"/>
            <a:chOff x="5148064" y="2852936"/>
            <a:chExt cx="3920400" cy="2873845"/>
          </a:xfrm>
        </p:grpSpPr>
        <p:pic>
          <p:nvPicPr>
            <p:cNvPr id="14" name="Picture 13" descr="1382624387_530410_1382624636_noticia_normal.png"/>
            <p:cNvPicPr>
              <a:picLocks noChangeAspect="1"/>
            </p:cNvPicPr>
            <p:nvPr/>
          </p:nvPicPr>
          <p:blipFill rotWithShape="1">
            <a:blip r:embed="rId5">
              <a:extLst>
                <a:ext uri="{28A0092B-C50C-407E-A947-70E740481C1C}">
                  <a14:useLocalDpi xmlns:a14="http://schemas.microsoft.com/office/drawing/2010/main" val="0"/>
                </a:ext>
              </a:extLst>
            </a:blip>
            <a:srcRect l="9204" r="-67"/>
            <a:stretch/>
          </p:blipFill>
          <p:spPr>
            <a:xfrm>
              <a:off x="5148064" y="2852936"/>
              <a:ext cx="3920400" cy="2873845"/>
            </a:xfrm>
            <a:prstGeom prst="rect">
              <a:avLst/>
            </a:prstGeom>
          </p:spPr>
        </p:pic>
        <p:pic>
          <p:nvPicPr>
            <p:cNvPr id="20" name="Picture 19" descr="Nobel_med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6096" y="2852936"/>
              <a:ext cx="1114470" cy="1114470"/>
            </a:xfrm>
            <a:prstGeom prst="rect">
              <a:avLst/>
            </a:prstGeom>
          </p:spPr>
        </p:pic>
      </p:grpSp>
      <p:sp>
        <p:nvSpPr>
          <p:cNvPr id="21" name="Content Placeholder 15"/>
          <p:cNvSpPr txBox="1">
            <a:spLocks/>
          </p:cNvSpPr>
          <p:nvPr/>
        </p:nvSpPr>
        <p:spPr>
          <a:xfrm>
            <a:off x="5148062" y="2235004"/>
            <a:ext cx="3888434" cy="473916"/>
          </a:xfrm>
          <a:prstGeom prst="rect">
            <a:avLst/>
          </a:prstGeom>
        </p:spPr>
        <p:txBody>
          <a:bodyPr vert="horz" lIns="3600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spcBef>
                <a:spcPts val="600"/>
              </a:spcBef>
              <a:buNone/>
            </a:pPr>
            <a:r>
              <a:rPr lang="en-US" sz="1800" dirty="0" smtClean="0">
                <a:solidFill>
                  <a:srgbClr val="000000"/>
                </a:solidFill>
              </a:rPr>
              <a:t>2013 </a:t>
            </a:r>
            <a:r>
              <a:rPr lang="zh-CN" altLang="en-US" sz="1800" dirty="0" smtClean="0">
                <a:solidFill>
                  <a:srgbClr val="000000"/>
                </a:solidFill>
              </a:rPr>
              <a:t>诺贝尔奖授予了</a:t>
            </a:r>
            <a:r>
              <a:rPr lang="en-US" sz="1800" dirty="0" smtClean="0">
                <a:solidFill>
                  <a:srgbClr val="000000"/>
                </a:solidFill>
              </a:rPr>
              <a:t> </a:t>
            </a:r>
            <a:r>
              <a:rPr lang="en-US" sz="1800" dirty="0" err="1" smtClean="0">
                <a:solidFill>
                  <a:srgbClr val="000000"/>
                </a:solidFill>
              </a:rPr>
              <a:t>Englert</a:t>
            </a:r>
            <a:r>
              <a:rPr lang="en-US" sz="1800" dirty="0" smtClean="0">
                <a:solidFill>
                  <a:srgbClr val="000000"/>
                </a:solidFill>
              </a:rPr>
              <a:t> </a:t>
            </a:r>
            <a:r>
              <a:rPr lang="zh-CN" altLang="en-US" sz="1800" dirty="0" smtClean="0">
                <a:solidFill>
                  <a:srgbClr val="000000"/>
                </a:solidFill>
              </a:rPr>
              <a:t>和</a:t>
            </a:r>
            <a:r>
              <a:rPr lang="en-US" sz="1800" dirty="0" smtClean="0">
                <a:solidFill>
                  <a:srgbClr val="000000"/>
                </a:solidFill>
              </a:rPr>
              <a:t> </a:t>
            </a:r>
            <a:r>
              <a:rPr lang="en-US" sz="1800" dirty="0">
                <a:solidFill>
                  <a:srgbClr val="000000"/>
                </a:solidFill>
              </a:rPr>
              <a:t>Higgs </a:t>
            </a:r>
            <a:endParaRPr lang="en-US" sz="1800" dirty="0" smtClean="0">
              <a:solidFill>
                <a:srgbClr val="000000"/>
              </a:solidFill>
            </a:endParaRPr>
          </a:p>
        </p:txBody>
      </p:sp>
      <p:sp>
        <p:nvSpPr>
          <p:cNvPr id="3" name="Rectangle 2"/>
          <p:cNvSpPr/>
          <p:nvPr/>
        </p:nvSpPr>
        <p:spPr>
          <a:xfrm>
            <a:off x="4824537" y="5763712"/>
            <a:ext cx="4211959" cy="646331"/>
          </a:xfrm>
          <a:prstGeom prst="rect">
            <a:avLst/>
          </a:prstGeom>
        </p:spPr>
        <p:txBody>
          <a:bodyPr wrap="square">
            <a:spAutoFit/>
          </a:bodyPr>
          <a:lstStyle/>
          <a:p>
            <a:pPr marL="285750" indent="-285750">
              <a:spcBef>
                <a:spcPts val="600"/>
              </a:spcBef>
              <a:buFont typeface="Wingdings" charset="2"/>
              <a:buChar char="v"/>
            </a:pPr>
            <a:r>
              <a:rPr lang="zh-CN" altLang="en-US" dirty="0">
                <a:solidFill>
                  <a:srgbClr val="000000"/>
                </a:solidFill>
              </a:rPr>
              <a:t>仔细研究</a:t>
            </a:r>
            <a:r>
              <a:rPr lang="en-US" altLang="zh-CN" dirty="0">
                <a:solidFill>
                  <a:srgbClr val="000000"/>
                </a:solidFill>
              </a:rPr>
              <a:t>Higgs</a:t>
            </a:r>
            <a:r>
              <a:rPr lang="zh-CN" altLang="en-US" dirty="0">
                <a:solidFill>
                  <a:srgbClr val="000000"/>
                </a:solidFill>
              </a:rPr>
              <a:t>粒子的性质和寻找新物理粒子是未来几十年高能物理的重心。</a:t>
            </a:r>
            <a:endParaRPr lang="en-US" altLang="zh-CN" dirty="0">
              <a:solidFill>
                <a:srgbClr val="000000"/>
              </a:solidFill>
            </a:endParaRPr>
          </a:p>
        </p:txBody>
      </p:sp>
      <p:pic>
        <p:nvPicPr>
          <p:cNvPr id="13" name="Picture 12" descr="fig_0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9" y="2370810"/>
            <a:ext cx="2270893" cy="1848068"/>
          </a:xfrm>
          <a:prstGeom prst="rect">
            <a:avLst/>
          </a:prstGeom>
        </p:spPr>
      </p:pic>
      <p:sp>
        <p:nvSpPr>
          <p:cNvPr id="17" name="Title 1"/>
          <p:cNvSpPr txBox="1">
            <a:spLocks/>
          </p:cNvSpPr>
          <p:nvPr/>
        </p:nvSpPr>
        <p:spPr>
          <a:xfrm>
            <a:off x="-36512"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altLang="zh-CN" sz="3600" dirty="0" smtClean="0">
                <a:latin typeface="Calibri"/>
                <a:cs typeface="Calibri"/>
              </a:rPr>
              <a:t>LHC</a:t>
            </a:r>
            <a:r>
              <a:rPr lang="zh-CN" altLang="en-US" sz="3600" dirty="0">
                <a:latin typeface="Weibei SC Bold"/>
                <a:cs typeface="Weibei SC Bold"/>
              </a:rPr>
              <a:t>上</a:t>
            </a:r>
            <a:r>
              <a:rPr lang="en-US" altLang="zh-CN" sz="3600" dirty="0">
                <a:latin typeface="Calibri"/>
                <a:cs typeface="Calibri"/>
              </a:rPr>
              <a:t>Higgs</a:t>
            </a:r>
            <a:r>
              <a:rPr lang="zh-CN" altLang="en-US" sz="3600" dirty="0">
                <a:latin typeface="Weibei SC Bold"/>
                <a:cs typeface="Weibei SC Bold"/>
              </a:rPr>
              <a:t>粒子物理研究</a:t>
            </a:r>
            <a:endParaRPr lang="en-US" sz="3600" dirty="0"/>
          </a:p>
        </p:txBody>
      </p:sp>
    </p:spTree>
    <p:extLst>
      <p:ext uri="{BB962C8B-B14F-4D97-AF65-F5344CB8AC3E}">
        <p14:creationId xmlns:p14="http://schemas.microsoft.com/office/powerpoint/2010/main" val="2363851404"/>
      </p:ext>
    </p:extLst>
  </p:cSld>
  <p:clrMapOvr>
    <a:masterClrMapping/>
  </p:clrMapOvr>
  <mc:AlternateContent xmlns:mc="http://schemas.openxmlformats.org/markup-compatibility/2006" xmlns:p14="http://schemas.microsoft.com/office/powerpoint/2010/main">
    <mc:Choice Requires="p14">
      <p:transition spd="slow" p14:dur="2000" advTm="73112"/>
    </mc:Choice>
    <mc:Fallback xmlns="">
      <p:transition spd="slow" advTm="73112"/>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5</a:t>
            </a:fld>
            <a:endParaRPr lang="en-US"/>
          </a:p>
        </p:txBody>
      </p:sp>
      <p:sp>
        <p:nvSpPr>
          <p:cNvPr id="9" name="Content Placeholder 15"/>
          <p:cNvSpPr txBox="1">
            <a:spLocks/>
          </p:cNvSpPr>
          <p:nvPr/>
        </p:nvSpPr>
        <p:spPr>
          <a:xfrm>
            <a:off x="489953" y="2996952"/>
            <a:ext cx="7106383" cy="18002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800"/>
              </a:spcBef>
            </a:pPr>
            <a:endParaRPr lang="en-US" sz="2000" dirty="0">
              <a:solidFill>
                <a:srgbClr val="000000"/>
              </a:solidFill>
              <a:latin typeface="Calibri"/>
              <a:cs typeface="Calibri"/>
            </a:endParaRPr>
          </a:p>
        </p:txBody>
      </p:sp>
      <p:sp>
        <p:nvSpPr>
          <p:cNvPr id="16" name="Rectangle 3"/>
          <p:cNvSpPr txBox="1">
            <a:spLocks noRot="1" noChangeArrowheads="1"/>
          </p:cNvSpPr>
          <p:nvPr/>
        </p:nvSpPr>
        <p:spPr>
          <a:xfrm>
            <a:off x="755576" y="1124744"/>
            <a:ext cx="7704856" cy="5112990"/>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1400"/>
              </a:spcBef>
              <a:defRPr/>
            </a:pPr>
            <a:r>
              <a:rPr lang="en-US" dirty="0">
                <a:solidFill>
                  <a:schemeClr val="tx1"/>
                </a:solidFill>
                <a:latin typeface="Weibei SC Bold"/>
                <a:ea typeface="宋体"/>
                <a:cs typeface="Weibei SC Bold"/>
              </a:rPr>
              <a:t>􏳛􏰑􏳜􏳝􏲈􏳞􏱘􏳘􏰎</a:t>
            </a:r>
            <a:r>
              <a:rPr lang="en-US" dirty="0" smtClean="0">
                <a:solidFill>
                  <a:schemeClr val="tx1"/>
                </a:solidFill>
                <a:latin typeface="Weibei SC Bold"/>
                <a:ea typeface="宋体"/>
                <a:cs typeface="Weibei SC Bold"/>
              </a:rPr>
              <a:t>􏰕</a:t>
            </a:r>
            <a:r>
              <a:rPr lang="zh-CN" altLang="en-US" dirty="0" smtClean="0">
                <a:solidFill>
                  <a:schemeClr val="tx1"/>
                </a:solidFill>
                <a:latin typeface="Weibei SC Bold"/>
                <a:ea typeface="宋体"/>
                <a:cs typeface="Weibei SC Bold"/>
              </a:rPr>
              <a:t>本人教育及科研工作经历</a:t>
            </a:r>
            <a:endParaRPr lang="en-US" altLang="zh-CN" dirty="0" smtClean="0">
              <a:solidFill>
                <a:schemeClr val="tx1"/>
              </a:solidFill>
              <a:latin typeface="Weibei SC Bold"/>
              <a:ea typeface="宋体"/>
              <a:cs typeface="Weibei SC Bold"/>
            </a:endParaRPr>
          </a:p>
          <a:p>
            <a:pPr>
              <a:spcBef>
                <a:spcPts val="1400"/>
              </a:spcBef>
              <a:defRPr/>
            </a:pPr>
            <a:r>
              <a:rPr lang="zh-CN" altLang="en-US" b="1" dirty="0" smtClean="0">
                <a:solidFill>
                  <a:srgbClr val="0000FF"/>
                </a:solidFill>
                <a:latin typeface="Weibei SC Bold"/>
                <a:ea typeface="宋体"/>
                <a:cs typeface="Weibei SC Bold"/>
              </a:rPr>
              <a:t>导言</a:t>
            </a:r>
            <a:endParaRPr lang="en-US" altLang="zh-CN" b="1" dirty="0" smtClean="0">
              <a:solidFill>
                <a:srgbClr val="0000FF"/>
              </a:solidFill>
              <a:latin typeface="Weibei SC Bold"/>
              <a:ea typeface="宋体"/>
              <a:cs typeface="Weibei SC Bold"/>
            </a:endParaRPr>
          </a:p>
          <a:p>
            <a:pPr lvl="1">
              <a:spcBef>
                <a:spcPts val="1400"/>
              </a:spcBef>
              <a:defRPr/>
            </a:pP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机制与</a:t>
            </a: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粒子</a:t>
            </a:r>
            <a:endParaRPr lang="en-US" altLang="zh-CN" dirty="0" smtClean="0">
              <a:solidFill>
                <a:schemeClr val="tx1"/>
              </a:solidFill>
              <a:latin typeface="Weibei SC Bold"/>
              <a:ea typeface="宋体"/>
              <a:cs typeface="Weibei SC Bold"/>
            </a:endParaRPr>
          </a:p>
          <a:p>
            <a:pPr lvl="1">
              <a:spcBef>
                <a:spcPts val="1400"/>
              </a:spcBef>
              <a:defRPr/>
            </a:pPr>
            <a:r>
              <a:rPr lang="zh-CN" altLang="en-US" dirty="0" smtClean="0">
                <a:solidFill>
                  <a:schemeClr val="tx1"/>
                </a:solidFill>
                <a:latin typeface="Weibei SC Bold"/>
                <a:ea typeface="宋体"/>
                <a:cs typeface="Weibei SC Bold"/>
              </a:rPr>
              <a:t>大型强子对撞机</a:t>
            </a:r>
            <a:r>
              <a:rPr lang="en-US" altLang="zh-CN" dirty="0" smtClean="0">
                <a:solidFill>
                  <a:schemeClr val="tx1"/>
                </a:solidFill>
                <a:latin typeface="Weibei SC Bold"/>
                <a:ea typeface="宋体"/>
                <a:cs typeface="Weibei SC Bold"/>
              </a:rPr>
              <a:t>LHC</a:t>
            </a:r>
            <a:r>
              <a:rPr lang="zh-CN" altLang="en-US" dirty="0" smtClean="0">
                <a:solidFill>
                  <a:schemeClr val="tx1"/>
                </a:solidFill>
                <a:latin typeface="Weibei SC Bold"/>
                <a:ea typeface="宋体"/>
                <a:cs typeface="Weibei SC Bold"/>
              </a:rPr>
              <a:t>及</a:t>
            </a:r>
            <a:r>
              <a:rPr lang="en-US" altLang="zh-CN" dirty="0" smtClean="0">
                <a:solidFill>
                  <a:schemeClr val="tx1"/>
                </a:solidFill>
                <a:latin typeface="Weibei SC Bold"/>
                <a:ea typeface="宋体"/>
                <a:cs typeface="Weibei SC Bold"/>
              </a:rPr>
              <a:t>ATLAS</a:t>
            </a:r>
            <a:r>
              <a:rPr lang="zh-CN" altLang="en-US" dirty="0" smtClean="0">
                <a:solidFill>
                  <a:schemeClr val="tx1"/>
                </a:solidFill>
                <a:latin typeface="Weibei SC Bold"/>
                <a:ea typeface="宋体"/>
                <a:cs typeface="Weibei SC Bold"/>
              </a:rPr>
              <a:t>实验</a:t>
            </a:r>
            <a:endParaRPr lang="en-US" altLang="zh-CN" dirty="0" smtClean="0">
              <a:solidFill>
                <a:schemeClr val="tx1"/>
              </a:solidFill>
              <a:latin typeface="Weibei SC Bold"/>
              <a:ea typeface="宋体"/>
              <a:cs typeface="Weibei SC Bold"/>
            </a:endParaRPr>
          </a:p>
          <a:p>
            <a:pPr lvl="1">
              <a:spcBef>
                <a:spcPts val="1400"/>
              </a:spcBef>
              <a:defRPr/>
            </a:pPr>
            <a:r>
              <a:rPr lang="en-US" altLang="zh-CN" dirty="0" smtClean="0">
                <a:solidFill>
                  <a:schemeClr val="tx1"/>
                </a:solidFill>
                <a:latin typeface="Weibei SC Bold"/>
                <a:ea typeface="宋体"/>
                <a:cs typeface="Weibei SC Bold"/>
              </a:rPr>
              <a:t>LHC</a:t>
            </a:r>
            <a:r>
              <a:rPr lang="zh-CN" altLang="en-US" dirty="0" smtClean="0">
                <a:solidFill>
                  <a:schemeClr val="tx1"/>
                </a:solidFill>
                <a:latin typeface="Weibei SC Bold"/>
                <a:ea typeface="宋体"/>
                <a:cs typeface="Weibei SC Bold"/>
              </a:rPr>
              <a:t>上</a:t>
            </a: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粒子物理研究</a:t>
            </a:r>
            <a:endParaRPr lang="en-US" altLang="zh-CN" dirty="0" smtClean="0">
              <a:solidFill>
                <a:schemeClr val="tx1"/>
              </a:solidFill>
              <a:latin typeface="Weibei SC Bold"/>
              <a:ea typeface="宋体"/>
              <a:cs typeface="Weibei SC Bold"/>
            </a:endParaRPr>
          </a:p>
          <a:p>
            <a:pPr>
              <a:spcBef>
                <a:spcPts val="1400"/>
              </a:spcBef>
              <a:defRPr/>
            </a:pPr>
            <a:r>
              <a:rPr lang="en-US" altLang="zh-CN" dirty="0" smtClean="0">
                <a:solidFill>
                  <a:schemeClr val="tx1"/>
                </a:solidFill>
                <a:latin typeface="Weibei SC Bold"/>
                <a:ea typeface="宋体"/>
                <a:cs typeface="Weibei SC Bold"/>
              </a:rPr>
              <a:t>Higgs</a:t>
            </a:r>
            <a:r>
              <a:rPr lang="zh-CN" altLang="en-US" dirty="0" smtClean="0">
                <a:solidFill>
                  <a:schemeClr val="tx1"/>
                </a:solidFill>
                <a:latin typeface="Weibei SC Bold"/>
                <a:ea typeface="宋体"/>
                <a:cs typeface="Weibei SC Bold"/>
              </a:rPr>
              <a:t>粒子同费米子的耦合的测量</a:t>
            </a:r>
            <a:endParaRPr lang="en-US" altLang="zh-CN" dirty="0" smtClean="0">
              <a:solidFill>
                <a:schemeClr val="tx1"/>
              </a:solidFill>
              <a:latin typeface="Weibei SC Bold"/>
              <a:ea typeface="宋体"/>
              <a:cs typeface="Weibei SC Bold"/>
            </a:endParaRPr>
          </a:p>
          <a:p>
            <a:pPr lvl="1">
              <a:spcBef>
                <a:spcPts val="1400"/>
              </a:spcBef>
              <a:defRPr/>
            </a:pPr>
            <a:r>
              <a:rPr lang="en-US" altLang="zh-CN" dirty="0" smtClean="0">
                <a:solidFill>
                  <a:schemeClr val="tx1"/>
                </a:solidFill>
                <a:latin typeface="Weibei SC Bold"/>
                <a:cs typeface="Weibei SC Bold"/>
              </a:rPr>
              <a:t>H-&gt;bb</a:t>
            </a:r>
            <a:r>
              <a:rPr lang="zh-CN" altLang="en-US" dirty="0" smtClean="0">
                <a:solidFill>
                  <a:schemeClr val="tx1"/>
                </a:solidFill>
                <a:latin typeface="Weibei SC Bold"/>
                <a:cs typeface="Weibei SC Bold"/>
              </a:rPr>
              <a:t>，</a:t>
            </a:r>
            <a:r>
              <a:rPr lang="en-US" altLang="zh-CN" dirty="0" smtClean="0">
                <a:solidFill>
                  <a:schemeClr val="tx1"/>
                </a:solidFill>
                <a:latin typeface="Weibei SC Bold"/>
                <a:cs typeface="Weibei SC Bold"/>
              </a:rPr>
              <a:t>H</a:t>
            </a:r>
            <a:r>
              <a:rPr lang="en-US" altLang="zh-CN" dirty="0">
                <a:solidFill>
                  <a:schemeClr val="tx1"/>
                </a:solidFill>
                <a:latin typeface="Weibei SC Bold"/>
                <a:cs typeface="Weibei SC Bold"/>
              </a:rPr>
              <a:t>-</a:t>
            </a:r>
            <a:r>
              <a:rPr lang="en-US" altLang="zh-CN" dirty="0" smtClean="0">
                <a:solidFill>
                  <a:schemeClr val="tx1"/>
                </a:solidFill>
                <a:latin typeface="Weibei SC Bold"/>
                <a:cs typeface="Weibei SC Bold"/>
              </a:rPr>
              <a:t>&gt;</a:t>
            </a:r>
            <a:r>
              <a:rPr lang="en-US" altLang="zh-CN" dirty="0" err="1" smtClean="0">
                <a:solidFill>
                  <a:schemeClr val="tx1"/>
                </a:solidFill>
                <a:latin typeface="Calibri"/>
                <a:cs typeface="Calibri"/>
              </a:rPr>
              <a:t>ττ</a:t>
            </a:r>
            <a:r>
              <a:rPr lang="en-US" altLang="zh-CN" dirty="0" smtClean="0">
                <a:solidFill>
                  <a:schemeClr val="tx1"/>
                </a:solidFill>
                <a:latin typeface="Calibri"/>
                <a:cs typeface="Calibri"/>
              </a:rPr>
              <a:t> </a:t>
            </a:r>
            <a:r>
              <a:rPr lang="zh-CN" altLang="en-US" dirty="0" smtClean="0">
                <a:solidFill>
                  <a:schemeClr val="tx1"/>
                </a:solidFill>
                <a:latin typeface="Calibri"/>
                <a:cs typeface="Calibri"/>
              </a:rPr>
              <a:t>及其他费米子道</a:t>
            </a:r>
            <a:endParaRPr lang="en-US" altLang="zh-CN" dirty="0" smtClean="0">
              <a:solidFill>
                <a:schemeClr val="tx1"/>
              </a:solidFill>
              <a:latin typeface="Calibri"/>
              <a:cs typeface="Calibri"/>
            </a:endParaRPr>
          </a:p>
          <a:p>
            <a:pPr>
              <a:spcBef>
                <a:spcPts val="1400"/>
              </a:spcBef>
              <a:defRPr/>
            </a:pPr>
            <a:r>
              <a:rPr lang="zh-CN" altLang="en-US" dirty="0">
                <a:solidFill>
                  <a:schemeClr val="tx1"/>
                </a:solidFill>
                <a:latin typeface="Weibei SC Bold"/>
                <a:cs typeface="Weibei SC Bold"/>
              </a:rPr>
              <a:t>高质量新物理粒子的寻找</a:t>
            </a:r>
            <a:endParaRPr lang="en-US" altLang="zh-CN" dirty="0">
              <a:solidFill>
                <a:schemeClr val="tx1"/>
              </a:solidFill>
              <a:latin typeface="Weibei SC Bold"/>
              <a:cs typeface="Weibei SC Bold"/>
            </a:endParaRPr>
          </a:p>
          <a:p>
            <a:pPr lvl="1">
              <a:spcBef>
                <a:spcPts val="1400"/>
              </a:spcBef>
              <a:defRPr/>
            </a:pPr>
            <a:r>
              <a:rPr lang="zh-CN" altLang="en-US" i="1" dirty="0">
                <a:solidFill>
                  <a:schemeClr val="tx1"/>
                </a:solidFill>
                <a:latin typeface="Weibei SC Bold"/>
                <a:cs typeface="Weibei SC Bold"/>
              </a:rPr>
              <a:t>玻色子对</a:t>
            </a:r>
            <a:r>
              <a:rPr lang="en-US" altLang="zh-CN" i="1" dirty="0" smtClean="0">
                <a:solidFill>
                  <a:schemeClr val="tx1"/>
                </a:solidFill>
                <a:latin typeface="Weibei SC Bold"/>
                <a:cs typeface="Weibei SC Bold"/>
              </a:rPr>
              <a:t>ZZ</a:t>
            </a:r>
            <a:r>
              <a:rPr lang="en-US" altLang="zh-CN" dirty="0" smtClean="0">
                <a:solidFill>
                  <a:schemeClr val="tx1"/>
                </a:solidFill>
                <a:latin typeface="Weibei SC Bold"/>
                <a:cs typeface="Weibei SC Bold"/>
              </a:rPr>
              <a:t> </a:t>
            </a:r>
            <a:r>
              <a:rPr lang="zh-CN" altLang="en-US" dirty="0" smtClean="0">
                <a:solidFill>
                  <a:schemeClr val="tx1"/>
                </a:solidFill>
                <a:latin typeface="Weibei SC Bold"/>
                <a:cs typeface="Weibei SC Bold"/>
              </a:rPr>
              <a:t>和</a:t>
            </a:r>
            <a:r>
              <a:rPr lang="en-US" altLang="zh-CN" dirty="0">
                <a:solidFill>
                  <a:schemeClr val="tx1"/>
                </a:solidFill>
                <a:latin typeface="Weibei SC Bold"/>
                <a:cs typeface="Weibei SC Bold"/>
              </a:rPr>
              <a:t> </a:t>
            </a:r>
            <a:r>
              <a:rPr lang="zh-CN" altLang="en-US" i="1" dirty="0" smtClean="0">
                <a:solidFill>
                  <a:schemeClr val="tx1"/>
                </a:solidFill>
                <a:latin typeface="Weibei SC Bold"/>
                <a:cs typeface="Weibei SC Bold"/>
              </a:rPr>
              <a:t>费米子对</a:t>
            </a:r>
            <a:r>
              <a:rPr lang="en-US" altLang="zh-CN" i="1" dirty="0" err="1" smtClean="0">
                <a:solidFill>
                  <a:schemeClr val="tx1"/>
                </a:solidFill>
                <a:latin typeface="Calibri"/>
                <a:cs typeface="Calibri"/>
              </a:rPr>
              <a:t>ττ</a:t>
            </a:r>
            <a:endParaRPr lang="en-US" altLang="zh-CN" i="1" dirty="0">
              <a:solidFill>
                <a:schemeClr val="tx1"/>
              </a:solidFill>
              <a:latin typeface="Weibei SC Bold"/>
              <a:cs typeface="Weibei SC Bold"/>
            </a:endParaRPr>
          </a:p>
          <a:p>
            <a:pPr>
              <a:spcBef>
                <a:spcPts val="1400"/>
              </a:spcBef>
              <a:defRPr/>
            </a:pPr>
            <a:r>
              <a:rPr lang="zh-CN" altLang="en-US" dirty="0" smtClean="0">
                <a:solidFill>
                  <a:schemeClr val="tx1"/>
                </a:solidFill>
                <a:latin typeface="Weibei SC Bold"/>
                <a:ea typeface="宋体"/>
                <a:cs typeface="Weibei SC Bold"/>
              </a:rPr>
              <a:t>展望</a:t>
            </a:r>
            <a:endParaRPr lang="en-US" altLang="zh-CN" dirty="0" smtClean="0">
              <a:solidFill>
                <a:schemeClr val="tx1"/>
              </a:solidFill>
              <a:latin typeface="Weibei SC Bold"/>
              <a:ea typeface="宋体"/>
              <a:cs typeface="Weibei SC Bold"/>
            </a:endParaRPr>
          </a:p>
          <a:p>
            <a:pPr>
              <a:defRPr/>
            </a:pPr>
            <a:endParaRPr lang="en-US" altLang="zh-CN" dirty="0">
              <a:solidFill>
                <a:schemeClr val="tx1"/>
              </a:solidFill>
              <a:latin typeface="Weibei SC Bold"/>
              <a:ea typeface="宋体"/>
              <a:cs typeface="Weibei SC Bold"/>
            </a:endParaRPr>
          </a:p>
        </p:txBody>
      </p:sp>
      <p:sp>
        <p:nvSpPr>
          <p:cNvPr id="6"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dirty="0" smtClean="0"/>
              <a:t>􏰎􏰕</a:t>
            </a:r>
            <a:r>
              <a:rPr lang="zh-CN" altLang="en-US" dirty="0" smtClean="0"/>
              <a:t>报告提纲</a:t>
            </a:r>
            <a:endParaRPr lang="en-US" dirty="0"/>
          </a:p>
        </p:txBody>
      </p:sp>
    </p:spTree>
    <p:extLst>
      <p:ext uri="{BB962C8B-B14F-4D97-AF65-F5344CB8AC3E}">
        <p14:creationId xmlns:p14="http://schemas.microsoft.com/office/powerpoint/2010/main" val="26664674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6</a:t>
            </a:fld>
            <a:endParaRPr lang="en-US"/>
          </a:p>
        </p:txBody>
      </p:sp>
      <p:pic>
        <p:nvPicPr>
          <p:cNvPr id="6" name="Picture 5"/>
          <p:cNvPicPr>
            <a:picLocks noChangeAspect="1"/>
          </p:cNvPicPr>
          <p:nvPr/>
        </p:nvPicPr>
        <p:blipFill>
          <a:blip r:embed="rId2"/>
          <a:stretch>
            <a:fillRect/>
          </a:stretch>
        </p:blipFill>
        <p:spPr>
          <a:xfrm>
            <a:off x="1043608" y="4365104"/>
            <a:ext cx="3168352" cy="1018897"/>
          </a:xfrm>
          <a:prstGeom prst="rect">
            <a:avLst/>
          </a:prstGeom>
        </p:spPr>
      </p:pic>
      <p:pic>
        <p:nvPicPr>
          <p:cNvPr id="12" name="Picture 11"/>
          <p:cNvPicPr>
            <a:picLocks noChangeAspect="1"/>
          </p:cNvPicPr>
          <p:nvPr/>
        </p:nvPicPr>
        <p:blipFill>
          <a:blip r:embed="rId3"/>
          <a:stretch>
            <a:fillRect/>
          </a:stretch>
        </p:blipFill>
        <p:spPr>
          <a:xfrm>
            <a:off x="1043608" y="2852936"/>
            <a:ext cx="5544616" cy="1331486"/>
          </a:xfrm>
          <a:prstGeom prst="rect">
            <a:avLst/>
          </a:prstGeom>
        </p:spPr>
      </p:pic>
      <p:sp>
        <p:nvSpPr>
          <p:cNvPr id="15" name="Content Placeholder 15"/>
          <p:cNvSpPr txBox="1">
            <a:spLocks/>
          </p:cNvSpPr>
          <p:nvPr/>
        </p:nvSpPr>
        <p:spPr>
          <a:xfrm>
            <a:off x="467544" y="1124744"/>
            <a:ext cx="5737637" cy="1512168"/>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800"/>
              </a:spcBef>
            </a:pPr>
            <a:r>
              <a:rPr lang="en-US" altLang="zh-CN" sz="2000" dirty="0" smtClean="0">
                <a:solidFill>
                  <a:srgbClr val="000000"/>
                </a:solidFill>
                <a:cs typeface="Calibri"/>
              </a:rPr>
              <a:t>2012</a:t>
            </a:r>
            <a:r>
              <a:rPr lang="zh-CN" altLang="en-US" sz="2000" dirty="0" smtClean="0">
                <a:solidFill>
                  <a:srgbClr val="000000"/>
                </a:solidFill>
                <a:cs typeface="Calibri"/>
              </a:rPr>
              <a:t>年</a:t>
            </a:r>
            <a:r>
              <a:rPr lang="en-US" altLang="zh-CN" sz="2000" dirty="0" smtClean="0">
                <a:solidFill>
                  <a:srgbClr val="000000"/>
                </a:solidFill>
                <a:cs typeface="Calibri"/>
              </a:rPr>
              <a:t>Higgs</a:t>
            </a:r>
            <a:r>
              <a:rPr lang="zh-CN" altLang="en-US" sz="2000" dirty="0" smtClean="0">
                <a:solidFill>
                  <a:srgbClr val="000000"/>
                </a:solidFill>
                <a:cs typeface="Calibri"/>
              </a:rPr>
              <a:t>粒子的发现至今证明了自发对称性破缺质量产生机制，即</a:t>
            </a:r>
            <a:r>
              <a:rPr lang="en-US" altLang="zh-CN" sz="2000" dirty="0" smtClean="0">
                <a:solidFill>
                  <a:srgbClr val="000000"/>
                </a:solidFill>
                <a:cs typeface="Calibri"/>
              </a:rPr>
              <a:t>Higgs</a:t>
            </a:r>
            <a:r>
              <a:rPr lang="zh-CN" altLang="en-US" sz="2000" dirty="0" smtClean="0">
                <a:solidFill>
                  <a:srgbClr val="000000"/>
                </a:solidFill>
                <a:cs typeface="Calibri"/>
              </a:rPr>
              <a:t>机制。</a:t>
            </a:r>
            <a:endParaRPr lang="en-US" altLang="zh-CN" sz="2000" dirty="0" smtClean="0">
              <a:solidFill>
                <a:srgbClr val="000000"/>
              </a:solidFill>
              <a:cs typeface="Calibri"/>
            </a:endParaRPr>
          </a:p>
          <a:p>
            <a:pPr>
              <a:spcBef>
                <a:spcPts val="800"/>
              </a:spcBef>
            </a:pPr>
            <a:r>
              <a:rPr lang="zh-CN" altLang="en-US" sz="2000" dirty="0" smtClean="0">
                <a:solidFill>
                  <a:srgbClr val="000000"/>
                </a:solidFill>
                <a:cs typeface="Calibri"/>
              </a:rPr>
              <a:t>精细研究</a:t>
            </a:r>
            <a:r>
              <a:rPr lang="en-US" altLang="zh-CN" sz="2000" dirty="0" smtClean="0">
                <a:solidFill>
                  <a:srgbClr val="000000"/>
                </a:solidFill>
                <a:cs typeface="Calibri"/>
              </a:rPr>
              <a:t>Higgs</a:t>
            </a:r>
            <a:r>
              <a:rPr lang="zh-CN" altLang="en-US" sz="2000" dirty="0" smtClean="0">
                <a:solidFill>
                  <a:srgbClr val="000000"/>
                </a:solidFill>
                <a:cs typeface="Calibri"/>
              </a:rPr>
              <a:t>粒子的性质，对于深入理解</a:t>
            </a:r>
            <a:r>
              <a:rPr lang="en-US" altLang="zh-CN" sz="2000" dirty="0" smtClean="0">
                <a:solidFill>
                  <a:srgbClr val="000000"/>
                </a:solidFill>
                <a:cs typeface="Calibri"/>
              </a:rPr>
              <a:t>Higgs</a:t>
            </a:r>
            <a:r>
              <a:rPr lang="zh-CN" altLang="en-US" sz="2000" dirty="0" smtClean="0">
                <a:solidFill>
                  <a:srgbClr val="000000"/>
                </a:solidFill>
                <a:cs typeface="Calibri"/>
              </a:rPr>
              <a:t>机制，以及探索新物理，有重要的意义。</a:t>
            </a:r>
            <a:endParaRPr lang="en-US" altLang="zh-CN" sz="2000" dirty="0" smtClean="0">
              <a:solidFill>
                <a:srgbClr val="000000"/>
              </a:solidFill>
              <a:cs typeface="Calibri"/>
            </a:endParaRPr>
          </a:p>
        </p:txBody>
      </p:sp>
      <p:pic>
        <p:nvPicPr>
          <p:cNvPr id="16" name="Content Placeholder 4"/>
          <p:cNvPicPr>
            <a:picLocks noChangeAspect="1"/>
          </p:cNvPicPr>
          <p:nvPr/>
        </p:nvPicPr>
        <p:blipFill rotWithShape="1">
          <a:blip r:embed="rId4"/>
          <a:srcRect l="-1708" r="-1708"/>
          <a:stretch/>
        </p:blipFill>
        <p:spPr>
          <a:xfrm>
            <a:off x="6228184" y="980728"/>
            <a:ext cx="2664296" cy="1588269"/>
          </a:xfrm>
          <a:prstGeom prst="rect">
            <a:avLst/>
          </a:prstGeom>
        </p:spPr>
      </p:pic>
      <p:sp>
        <p:nvSpPr>
          <p:cNvPr id="17" name="Content Placeholder 15"/>
          <p:cNvSpPr txBox="1">
            <a:spLocks/>
          </p:cNvSpPr>
          <p:nvPr/>
        </p:nvSpPr>
        <p:spPr>
          <a:xfrm>
            <a:off x="611560" y="5877272"/>
            <a:ext cx="8075240" cy="792088"/>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800"/>
              </a:spcBef>
            </a:pPr>
            <a:r>
              <a:rPr lang="en-US" altLang="zh-CN" sz="2000" dirty="0" smtClean="0">
                <a:solidFill>
                  <a:srgbClr val="000000"/>
                </a:solidFill>
                <a:cs typeface="Calibri"/>
              </a:rPr>
              <a:t>Higgs</a:t>
            </a:r>
            <a:r>
              <a:rPr lang="zh-CN" altLang="en-US" sz="2000" dirty="0" smtClean="0">
                <a:solidFill>
                  <a:srgbClr val="000000"/>
                </a:solidFill>
                <a:cs typeface="Calibri"/>
              </a:rPr>
              <a:t>粒子衰变到费米子的过程的测量精度相对较低，而且很多新物理模型预言了与标准模型不同的</a:t>
            </a:r>
            <a:r>
              <a:rPr lang="en-US" altLang="zh-CN" sz="2000" dirty="0" smtClean="0">
                <a:solidFill>
                  <a:srgbClr val="000000"/>
                </a:solidFill>
                <a:cs typeface="Calibri"/>
              </a:rPr>
              <a:t>Higgs</a:t>
            </a:r>
            <a:r>
              <a:rPr lang="zh-CN" altLang="en-US" sz="2000" dirty="0" smtClean="0">
                <a:solidFill>
                  <a:srgbClr val="000000"/>
                </a:solidFill>
                <a:cs typeface="Calibri"/>
              </a:rPr>
              <a:t>粒子同费米子的耦合。</a:t>
            </a:r>
            <a:endParaRPr lang="en-US" altLang="zh-CN" sz="2000" dirty="0" smtClean="0">
              <a:solidFill>
                <a:srgbClr val="000000"/>
              </a:solidFill>
              <a:cs typeface="Calibri"/>
            </a:endParaRPr>
          </a:p>
        </p:txBody>
      </p:sp>
      <p:pic>
        <p:nvPicPr>
          <p:cNvPr id="19" name="Picture 18"/>
          <p:cNvPicPr>
            <a:picLocks noChangeAspect="1"/>
          </p:cNvPicPr>
          <p:nvPr/>
        </p:nvPicPr>
        <p:blipFill>
          <a:blip r:embed="rId5"/>
          <a:stretch>
            <a:fillRect/>
          </a:stretch>
        </p:blipFill>
        <p:spPr>
          <a:xfrm>
            <a:off x="6693679" y="4108766"/>
            <a:ext cx="1622737" cy="1696498"/>
          </a:xfrm>
          <a:prstGeom prst="rect">
            <a:avLst/>
          </a:prstGeom>
          <a:solidFill>
            <a:srgbClr val="660066"/>
          </a:solidFill>
          <a:effectLst>
            <a:outerShdw blurRad="50800" dist="38100" dir="2700000" algn="tl" rotWithShape="0">
              <a:srgbClr val="000000">
                <a:alpha val="43000"/>
              </a:srgbClr>
            </a:outerShdw>
          </a:effectLst>
        </p:spPr>
      </p:pic>
      <p:pic>
        <p:nvPicPr>
          <p:cNvPr id="20" name="Picture 19"/>
          <p:cNvPicPr>
            <a:picLocks noChangeAspect="1"/>
          </p:cNvPicPr>
          <p:nvPr/>
        </p:nvPicPr>
        <p:blipFill>
          <a:blip r:embed="rId6"/>
          <a:stretch>
            <a:fillRect/>
          </a:stretch>
        </p:blipFill>
        <p:spPr>
          <a:xfrm>
            <a:off x="7380312" y="2794820"/>
            <a:ext cx="1592870" cy="1714300"/>
          </a:xfrm>
          <a:prstGeom prst="rect">
            <a:avLst/>
          </a:prstGeom>
          <a:solidFill>
            <a:srgbClr val="660066"/>
          </a:solidFill>
          <a:effectLst>
            <a:outerShdw blurRad="50800" dist="38100" dir="2700000" algn="tl" rotWithShape="0">
              <a:srgbClr val="000000">
                <a:alpha val="43000"/>
              </a:srgbClr>
            </a:outerShdw>
          </a:effectLst>
        </p:spPr>
      </p:pic>
      <p:sp>
        <p:nvSpPr>
          <p:cNvPr id="11"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altLang="zh-CN" sz="3600" dirty="0" smtClean="0"/>
              <a:t>Higgs</a:t>
            </a:r>
            <a:r>
              <a:rPr lang="zh-CN" altLang="en-US" sz="3600" dirty="0"/>
              <a:t>机制和</a:t>
            </a:r>
            <a:r>
              <a:rPr lang="en-US" altLang="zh-CN" sz="3600" dirty="0"/>
              <a:t>Higgs</a:t>
            </a:r>
            <a:r>
              <a:rPr lang="zh-CN" altLang="en-US" sz="3600" dirty="0"/>
              <a:t>粒子</a:t>
            </a:r>
            <a:endParaRPr lang="en-US" altLang="zh-CN" sz="3600" dirty="0"/>
          </a:p>
        </p:txBody>
      </p:sp>
      <p:sp>
        <p:nvSpPr>
          <p:cNvPr id="2" name="Rounded Rectangle 1"/>
          <p:cNvSpPr/>
          <p:nvPr/>
        </p:nvSpPr>
        <p:spPr>
          <a:xfrm>
            <a:off x="1259632" y="3717032"/>
            <a:ext cx="1224136" cy="46739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1619672" y="4869160"/>
            <a:ext cx="1368152" cy="514841"/>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708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etectorl.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24" r="-113"/>
          <a:stretch/>
        </p:blipFill>
        <p:spPr>
          <a:xfrm>
            <a:off x="-40712" y="836712"/>
            <a:ext cx="9184712" cy="6048672"/>
          </a:xfrm>
        </p:spPr>
      </p:pic>
      <p:sp>
        <p:nvSpPr>
          <p:cNvPr id="4" name="Slide Number Placeholder 3"/>
          <p:cNvSpPr>
            <a:spLocks noGrp="1"/>
          </p:cNvSpPr>
          <p:nvPr>
            <p:ph type="sldNum" sz="quarter" idx="12"/>
          </p:nvPr>
        </p:nvSpPr>
        <p:spPr/>
        <p:txBody>
          <a:bodyPr/>
          <a:lstStyle/>
          <a:p>
            <a:fld id="{8261E5CC-FC79-FB4D-AEEA-BFE143FD367D}" type="slidenum">
              <a:rPr lang="en-US" smtClean="0"/>
              <a:t>7</a:t>
            </a:fld>
            <a:endParaRPr lang="en-US"/>
          </a:p>
        </p:txBody>
      </p:sp>
      <p:sp>
        <p:nvSpPr>
          <p:cNvPr id="7" name="TextBox 6"/>
          <p:cNvSpPr txBox="1"/>
          <p:nvPr/>
        </p:nvSpPr>
        <p:spPr>
          <a:xfrm>
            <a:off x="13804" y="836712"/>
            <a:ext cx="5710324" cy="1231106"/>
          </a:xfrm>
          <a:prstGeom prst="rect">
            <a:avLst/>
          </a:prstGeom>
          <a:solidFill>
            <a:schemeClr val="accent5">
              <a:lumMod val="40000"/>
              <a:lumOff val="60000"/>
            </a:schemeClr>
          </a:solidFill>
        </p:spPr>
        <p:txBody>
          <a:bodyPr wrap="square" rtlCol="0">
            <a:spAutoFit/>
          </a:bodyPr>
          <a:lstStyle/>
          <a:p>
            <a:pPr>
              <a:spcBef>
                <a:spcPts val="600"/>
              </a:spcBef>
            </a:pPr>
            <a:r>
              <a:rPr lang="en-US" altLang="zh-CN" sz="2400" dirty="0" smtClean="0">
                <a:latin typeface="Calibri"/>
                <a:ea typeface="宋体"/>
                <a:cs typeface="Calibri"/>
              </a:rPr>
              <a:t>LHC </a:t>
            </a:r>
            <a:r>
              <a:rPr lang="zh-CN" altLang="en-US" sz="2400" dirty="0" smtClean="0">
                <a:latin typeface="宋体"/>
                <a:ea typeface="宋体"/>
                <a:cs typeface="宋体"/>
              </a:rPr>
              <a:t>位于欧洲核子中心</a:t>
            </a:r>
            <a:r>
              <a:rPr lang="en-US" altLang="zh-CN" sz="2400" dirty="0" smtClean="0">
                <a:latin typeface="Calibri"/>
                <a:ea typeface="宋体"/>
                <a:cs typeface="Calibri"/>
              </a:rPr>
              <a:t>(CERN)</a:t>
            </a:r>
          </a:p>
          <a:p>
            <a:pPr marL="342900" indent="-342900">
              <a:spcBef>
                <a:spcPts val="600"/>
              </a:spcBef>
              <a:buFont typeface="Arial"/>
              <a:buChar char="•"/>
            </a:pPr>
            <a:r>
              <a:rPr lang="zh-CN" altLang="en-US" sz="2000" dirty="0" smtClean="0">
                <a:latin typeface="宋体"/>
                <a:ea typeface="宋体"/>
                <a:cs typeface="宋体"/>
              </a:rPr>
              <a:t>周长</a:t>
            </a:r>
            <a:r>
              <a:rPr lang="en-US" altLang="zh-CN" sz="2000" dirty="0" smtClean="0">
                <a:latin typeface="Calibri"/>
                <a:ea typeface="宋体"/>
                <a:cs typeface="Calibri"/>
              </a:rPr>
              <a:t>27</a:t>
            </a:r>
            <a:r>
              <a:rPr lang="zh-CN" altLang="en-US" sz="2000" dirty="0" smtClean="0">
                <a:latin typeface="宋体"/>
                <a:ea typeface="宋体"/>
                <a:cs typeface="宋体"/>
              </a:rPr>
              <a:t>公里，跨越瑞士法国，总投资</a:t>
            </a:r>
            <a:r>
              <a:rPr lang="en-US" altLang="zh-CN" sz="2000" dirty="0" smtClean="0">
                <a:latin typeface="宋体"/>
                <a:ea typeface="宋体"/>
                <a:cs typeface="宋体"/>
              </a:rPr>
              <a:t>40</a:t>
            </a:r>
            <a:r>
              <a:rPr lang="zh-CN" altLang="en-US" sz="2000" dirty="0" smtClean="0">
                <a:latin typeface="宋体"/>
                <a:ea typeface="宋体"/>
                <a:cs typeface="宋体"/>
              </a:rPr>
              <a:t>亿美金</a:t>
            </a:r>
            <a:endParaRPr lang="en-US" altLang="zh-CN" sz="2000" dirty="0" smtClean="0">
              <a:latin typeface="宋体"/>
              <a:ea typeface="宋体"/>
              <a:cs typeface="宋体"/>
            </a:endParaRPr>
          </a:p>
          <a:p>
            <a:pPr marL="342900" indent="-342900">
              <a:spcBef>
                <a:spcPts val="600"/>
              </a:spcBef>
              <a:buFont typeface="Arial"/>
              <a:buChar char="•"/>
            </a:pPr>
            <a:r>
              <a:rPr lang="zh-CN" altLang="en-US" sz="2000" dirty="0">
                <a:latin typeface="宋体"/>
                <a:ea typeface="宋体"/>
                <a:cs typeface="宋体"/>
              </a:rPr>
              <a:t>质心能量</a:t>
            </a:r>
            <a:r>
              <a:rPr lang="en-US" altLang="zh-CN" sz="2000" dirty="0" smtClean="0">
                <a:latin typeface="Calibri"/>
                <a:ea typeface="宋体"/>
                <a:cs typeface="Calibri"/>
              </a:rPr>
              <a:t>14TeV</a:t>
            </a:r>
            <a:r>
              <a:rPr lang="zh-CN" altLang="en-US" sz="2000" dirty="0" smtClean="0">
                <a:latin typeface="宋体"/>
                <a:ea typeface="宋体"/>
                <a:cs typeface="宋体"/>
              </a:rPr>
              <a:t>，世界上能量最高的对撞机</a:t>
            </a:r>
            <a:endParaRPr lang="en-US" sz="2000" dirty="0">
              <a:latin typeface="宋体"/>
              <a:ea typeface="宋体"/>
              <a:cs typeface="宋体"/>
            </a:endParaRPr>
          </a:p>
        </p:txBody>
      </p:sp>
      <p:sp>
        <p:nvSpPr>
          <p:cNvPr id="6"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zh-CN" altLang="en-US" dirty="0"/>
              <a:t>大型强子</a:t>
            </a:r>
            <a:r>
              <a:rPr lang="zh-CN" altLang="en-US" dirty="0" smtClean="0">
                <a:latin typeface="Calibri"/>
                <a:cs typeface="Calibri"/>
              </a:rPr>
              <a:t>对撞机</a:t>
            </a:r>
            <a:r>
              <a:rPr lang="en-US" altLang="zh-CN" dirty="0" smtClean="0">
                <a:latin typeface="Calibri"/>
                <a:cs typeface="Calibri"/>
              </a:rPr>
              <a:t>LHC</a:t>
            </a:r>
            <a:endParaRPr lang="en-US" altLang="zh-CN" dirty="0">
              <a:latin typeface="Calibri"/>
              <a:cs typeface="Calibri"/>
            </a:endParaRPr>
          </a:p>
        </p:txBody>
      </p:sp>
    </p:spTree>
    <p:extLst>
      <p:ext uri="{BB962C8B-B14F-4D97-AF65-F5344CB8AC3E}">
        <p14:creationId xmlns:p14="http://schemas.microsoft.com/office/powerpoint/2010/main" val="21063727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8</a:t>
            </a:fld>
            <a:endParaRPr lang="en-US"/>
          </a:p>
        </p:txBody>
      </p:sp>
      <p:pic>
        <p:nvPicPr>
          <p:cNvPr id="2" name="Picture 1" descr="figures_AtlasDetectorLabel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692696"/>
            <a:ext cx="6948263" cy="4465819"/>
          </a:xfrm>
          <a:prstGeom prst="rect">
            <a:avLst/>
          </a:prstGeom>
        </p:spPr>
      </p:pic>
      <p:sp>
        <p:nvSpPr>
          <p:cNvPr id="8" name="Rectangle 7"/>
          <p:cNvSpPr/>
          <p:nvPr/>
        </p:nvSpPr>
        <p:spPr>
          <a:xfrm>
            <a:off x="35496" y="5013176"/>
            <a:ext cx="5760640" cy="754053"/>
          </a:xfrm>
          <a:prstGeom prst="rect">
            <a:avLst/>
          </a:prstGeom>
          <a:solidFill>
            <a:srgbClr val="BBFF14"/>
          </a:solidFill>
        </p:spPr>
        <p:txBody>
          <a:bodyPr wrap="square">
            <a:spAutoFit/>
          </a:bodyPr>
          <a:lstStyle/>
          <a:p>
            <a:pPr>
              <a:spcBef>
                <a:spcPts val="600"/>
              </a:spcBef>
            </a:pPr>
            <a:r>
              <a:rPr lang="en-US" altLang="zh-CN" sz="2000" b="1" dirty="0" smtClean="0"/>
              <a:t>ATLAS</a:t>
            </a:r>
            <a:r>
              <a:rPr lang="zh-CN" altLang="en-US" sz="2000" b="1" dirty="0" smtClean="0"/>
              <a:t>合作组</a:t>
            </a:r>
            <a:endParaRPr lang="en-US" altLang="zh-CN" sz="2000" b="1" dirty="0" smtClean="0"/>
          </a:p>
          <a:p>
            <a:pPr marL="285750" indent="-285750">
              <a:spcBef>
                <a:spcPts val="600"/>
              </a:spcBef>
              <a:buFont typeface="Arial"/>
              <a:buChar char="•"/>
            </a:pPr>
            <a:r>
              <a:rPr lang="zh-CN" altLang="en-US" dirty="0" smtClean="0"/>
              <a:t>由</a:t>
            </a:r>
            <a:r>
              <a:rPr lang="en-US" altLang="zh-CN" dirty="0" smtClean="0"/>
              <a:t>38</a:t>
            </a:r>
            <a:r>
              <a:rPr lang="zh-CN" altLang="en-US" dirty="0"/>
              <a:t>个国家</a:t>
            </a:r>
            <a:r>
              <a:rPr lang="en-US" altLang="zh-CN" dirty="0"/>
              <a:t>180</a:t>
            </a:r>
            <a:r>
              <a:rPr lang="zh-CN" altLang="en-US" dirty="0"/>
              <a:t>个单位</a:t>
            </a:r>
            <a:r>
              <a:rPr lang="zh-CN" altLang="en-US" dirty="0" smtClean="0"/>
              <a:t>的</a:t>
            </a:r>
            <a:r>
              <a:rPr lang="en-US" altLang="zh-CN" dirty="0" smtClean="0"/>
              <a:t>3</a:t>
            </a:r>
            <a:r>
              <a:rPr lang="zh-CN" altLang="en-US" dirty="0" smtClean="0"/>
              <a:t>千多名科学家组成</a:t>
            </a:r>
            <a:endParaRPr lang="en-US" altLang="zh-CN" dirty="0" smtClean="0">
              <a:solidFill>
                <a:srgbClr val="000000"/>
              </a:solidFill>
              <a:cs typeface="Calibri"/>
            </a:endParaRPr>
          </a:p>
        </p:txBody>
      </p:sp>
      <p:sp>
        <p:nvSpPr>
          <p:cNvPr id="10"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altLang="zh-CN" dirty="0" smtClean="0">
                <a:latin typeface="Calibri"/>
                <a:cs typeface="Calibri"/>
              </a:rPr>
              <a:t>ATLAS</a:t>
            </a:r>
            <a:r>
              <a:rPr lang="zh-CN" altLang="en-US" dirty="0" smtClean="0">
                <a:latin typeface="Calibri"/>
                <a:cs typeface="Calibri"/>
              </a:rPr>
              <a:t>实验</a:t>
            </a:r>
            <a:endParaRPr lang="en-US" altLang="zh-CN" dirty="0">
              <a:latin typeface="Calibri"/>
              <a:cs typeface="Calibri"/>
            </a:endParaRPr>
          </a:p>
        </p:txBody>
      </p:sp>
    </p:spTree>
    <p:extLst>
      <p:ext uri="{BB962C8B-B14F-4D97-AF65-F5344CB8AC3E}">
        <p14:creationId xmlns:p14="http://schemas.microsoft.com/office/powerpoint/2010/main" val="1823507032"/>
      </p:ext>
    </p:extLst>
  </p:cSld>
  <p:clrMapOvr>
    <a:masterClrMapping/>
  </p:clrMapOvr>
  <mc:AlternateContent xmlns:mc="http://schemas.openxmlformats.org/markup-compatibility/2006" xmlns:p14="http://schemas.microsoft.com/office/powerpoint/2010/main">
    <mc:Choice Requires="p14">
      <p:transition spd="slow" p14:dur="2000" advTm="14940"/>
    </mc:Choice>
    <mc:Fallback xmlns="">
      <p:transition xmlns:p14="http://schemas.microsoft.com/office/powerpoint/2010/main" spd="slow" advTm="1494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61E5CC-FC79-FB4D-AEEA-BFE143FD367D}" type="slidenum">
              <a:rPr lang="en-US" smtClean="0"/>
              <a:t>9</a:t>
            </a:fld>
            <a:endParaRPr lang="en-US"/>
          </a:p>
        </p:txBody>
      </p:sp>
      <p:pic>
        <p:nvPicPr>
          <p:cNvPr id="2" name="Picture 1" descr="figures_AtlasDetectorLabel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692696"/>
            <a:ext cx="6948263" cy="4465819"/>
          </a:xfrm>
          <a:prstGeom prst="rect">
            <a:avLst/>
          </a:prstGeom>
        </p:spPr>
      </p:pic>
      <p:sp>
        <p:nvSpPr>
          <p:cNvPr id="8" name="Rectangle 7"/>
          <p:cNvSpPr/>
          <p:nvPr/>
        </p:nvSpPr>
        <p:spPr>
          <a:xfrm>
            <a:off x="35496" y="5013176"/>
            <a:ext cx="5760640" cy="1815882"/>
          </a:xfrm>
          <a:prstGeom prst="rect">
            <a:avLst/>
          </a:prstGeom>
          <a:solidFill>
            <a:srgbClr val="BBFF14"/>
          </a:solidFill>
        </p:spPr>
        <p:txBody>
          <a:bodyPr wrap="square">
            <a:spAutoFit/>
          </a:bodyPr>
          <a:lstStyle/>
          <a:p>
            <a:pPr>
              <a:spcBef>
                <a:spcPts val="600"/>
              </a:spcBef>
            </a:pPr>
            <a:r>
              <a:rPr lang="en-US" altLang="zh-CN" sz="2000" b="1" dirty="0" smtClean="0"/>
              <a:t>ATLAS</a:t>
            </a:r>
            <a:r>
              <a:rPr lang="zh-CN" altLang="en-US" sz="2000" b="1" dirty="0" smtClean="0"/>
              <a:t>合作组</a:t>
            </a:r>
            <a:endParaRPr lang="en-US" altLang="zh-CN" sz="2000" b="1" dirty="0" smtClean="0"/>
          </a:p>
          <a:p>
            <a:pPr marL="285750" indent="-285750">
              <a:spcBef>
                <a:spcPts val="600"/>
              </a:spcBef>
              <a:buFont typeface="Arial"/>
              <a:buChar char="•"/>
            </a:pPr>
            <a:r>
              <a:rPr lang="zh-CN" altLang="en-US" dirty="0" smtClean="0"/>
              <a:t>由</a:t>
            </a:r>
            <a:r>
              <a:rPr lang="en-US" altLang="zh-CN" dirty="0" smtClean="0"/>
              <a:t>38</a:t>
            </a:r>
            <a:r>
              <a:rPr lang="zh-CN" altLang="en-US" dirty="0"/>
              <a:t>个国家</a:t>
            </a:r>
            <a:r>
              <a:rPr lang="en-US" altLang="zh-CN" dirty="0"/>
              <a:t>180</a:t>
            </a:r>
            <a:r>
              <a:rPr lang="zh-CN" altLang="en-US" dirty="0"/>
              <a:t>个单位</a:t>
            </a:r>
            <a:r>
              <a:rPr lang="zh-CN" altLang="en-US" dirty="0" smtClean="0"/>
              <a:t>的</a:t>
            </a:r>
            <a:r>
              <a:rPr lang="en-US" altLang="zh-CN" dirty="0" smtClean="0"/>
              <a:t>3</a:t>
            </a:r>
            <a:r>
              <a:rPr lang="zh-CN" altLang="en-US" dirty="0" smtClean="0"/>
              <a:t>千多名科学家组成</a:t>
            </a:r>
            <a:endParaRPr lang="en-US" altLang="zh-CN" dirty="0" smtClean="0">
              <a:solidFill>
                <a:srgbClr val="000000"/>
              </a:solidFill>
              <a:cs typeface="Calibri"/>
            </a:endParaRPr>
          </a:p>
          <a:p>
            <a:pPr marL="285750" indent="-285750">
              <a:spcBef>
                <a:spcPts val="600"/>
              </a:spcBef>
              <a:buFont typeface="Wingdings" charset="2"/>
              <a:buChar char="v"/>
            </a:pPr>
            <a:r>
              <a:rPr lang="zh-CN" altLang="en-US" dirty="0" smtClean="0">
                <a:solidFill>
                  <a:srgbClr val="000000"/>
                </a:solidFill>
                <a:cs typeface="Calibri"/>
              </a:rPr>
              <a:t>本人所在单位发挥着重要的作用</a:t>
            </a:r>
            <a:endParaRPr lang="en-US" altLang="zh-CN" dirty="0" smtClean="0">
              <a:solidFill>
                <a:srgbClr val="000000"/>
              </a:solidFill>
              <a:cs typeface="Calibri"/>
            </a:endParaRPr>
          </a:p>
          <a:p>
            <a:pPr marL="562950" lvl="1" indent="-285750">
              <a:spcBef>
                <a:spcPts val="600"/>
              </a:spcBef>
              <a:buFont typeface="Wingdings" charset="2"/>
              <a:buChar char="Ø"/>
            </a:pPr>
            <a:r>
              <a:rPr lang="zh-CN" altLang="en-US" sz="1600" dirty="0" smtClean="0"/>
              <a:t>中央研究院建造网格计算中心一级站点</a:t>
            </a:r>
            <a:r>
              <a:rPr lang="en-US" altLang="zh-CN" sz="1600" dirty="0" smtClean="0"/>
              <a:t> (</a:t>
            </a:r>
            <a:r>
              <a:rPr lang="zh-CN" altLang="en-US" sz="1600" dirty="0" smtClean="0"/>
              <a:t>全球总共</a:t>
            </a:r>
            <a:r>
              <a:rPr lang="en-US" altLang="zh-CN" sz="1600" dirty="0" smtClean="0"/>
              <a:t>13</a:t>
            </a:r>
            <a:r>
              <a:rPr lang="zh-CN" altLang="en-US" sz="1600" dirty="0" smtClean="0"/>
              <a:t>个</a:t>
            </a:r>
            <a:r>
              <a:rPr lang="en-US" altLang="zh-CN" sz="1600" dirty="0"/>
              <a:t>)</a:t>
            </a:r>
            <a:endParaRPr lang="en-US" altLang="zh-CN" sz="1600" dirty="0" smtClean="0"/>
          </a:p>
          <a:p>
            <a:pPr marL="562950" lvl="1" indent="-285750">
              <a:spcBef>
                <a:spcPts val="600"/>
              </a:spcBef>
              <a:buFont typeface="Wingdings" charset="2"/>
              <a:buChar char="Ø"/>
            </a:pPr>
            <a:r>
              <a:rPr lang="zh-CN" altLang="en-US" sz="1600" dirty="0" smtClean="0">
                <a:solidFill>
                  <a:srgbClr val="000000"/>
                </a:solidFill>
                <a:cs typeface="Calibri"/>
              </a:rPr>
              <a:t>弗赖堡大学负责硅径迹室的研发和建造</a:t>
            </a:r>
            <a:endParaRPr lang="en-US" sz="1600" dirty="0"/>
          </a:p>
        </p:txBody>
      </p:sp>
      <p:sp>
        <p:nvSpPr>
          <p:cNvPr id="10" name="Title 1"/>
          <p:cNvSpPr txBox="1">
            <a:spLocks/>
          </p:cNvSpPr>
          <p:nvPr/>
        </p:nvSpPr>
        <p:spPr>
          <a:xfrm>
            <a:off x="0" y="-27384"/>
            <a:ext cx="9144000" cy="864096"/>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4000" b="1">
                <a:solidFill>
                  <a:srgbClr val="FFFF99"/>
                </a:solidFill>
                <a:latin typeface="宋体"/>
                <a:ea typeface="宋体"/>
                <a:cs typeface="宋体"/>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charset="0"/>
                <a:ea typeface="宋体" pitchFamily="2" charset="-122"/>
              </a:defRPr>
            </a:lvl6pPr>
            <a:lvl7pPr marL="914400" algn="ctr" fontAlgn="base">
              <a:spcBef>
                <a:spcPct val="0"/>
              </a:spcBef>
              <a:spcAft>
                <a:spcPct val="0"/>
              </a:spcAft>
              <a:defRPr sz="4400">
                <a:solidFill>
                  <a:schemeClr val="tx2"/>
                </a:solidFill>
                <a:latin typeface="Arial" charset="0"/>
                <a:ea typeface="宋体" pitchFamily="2" charset="-122"/>
              </a:defRPr>
            </a:lvl7pPr>
            <a:lvl8pPr marL="1371600" algn="ctr" fontAlgn="base">
              <a:spcBef>
                <a:spcPct val="0"/>
              </a:spcBef>
              <a:spcAft>
                <a:spcPct val="0"/>
              </a:spcAft>
              <a:defRPr sz="4400">
                <a:solidFill>
                  <a:schemeClr val="tx2"/>
                </a:solidFill>
                <a:latin typeface="Arial" charset="0"/>
                <a:ea typeface="宋体" pitchFamily="2" charset="-122"/>
              </a:defRPr>
            </a:lvl8pPr>
            <a:lvl9pPr marL="1828800" algn="ctr" fontAlgn="base">
              <a:spcBef>
                <a:spcPct val="0"/>
              </a:spcBef>
              <a:spcAft>
                <a:spcPct val="0"/>
              </a:spcAft>
              <a:defRPr sz="4400">
                <a:solidFill>
                  <a:schemeClr val="tx2"/>
                </a:solidFill>
                <a:latin typeface="Arial" charset="0"/>
                <a:ea typeface="宋体" pitchFamily="2" charset="-122"/>
              </a:defRPr>
            </a:lvl9pPr>
          </a:lstStyle>
          <a:p>
            <a:r>
              <a:rPr lang="en-US" altLang="zh-CN" dirty="0" smtClean="0">
                <a:latin typeface="Calibri"/>
                <a:cs typeface="Calibri"/>
              </a:rPr>
              <a:t>ATLAS</a:t>
            </a:r>
            <a:r>
              <a:rPr lang="zh-CN" altLang="en-US" dirty="0" smtClean="0">
                <a:latin typeface="Calibri"/>
                <a:cs typeface="Calibri"/>
              </a:rPr>
              <a:t>实验</a:t>
            </a:r>
            <a:endParaRPr lang="en-US" altLang="zh-CN" dirty="0">
              <a:latin typeface="Calibri"/>
              <a:cs typeface="Calibri"/>
            </a:endParaRPr>
          </a:p>
        </p:txBody>
      </p:sp>
    </p:spTree>
    <p:extLst>
      <p:ext uri="{BB962C8B-B14F-4D97-AF65-F5344CB8AC3E}">
        <p14:creationId xmlns:p14="http://schemas.microsoft.com/office/powerpoint/2010/main" val="4204173980"/>
      </p:ext>
    </p:extLst>
  </p:cSld>
  <p:clrMapOvr>
    <a:masterClrMapping/>
  </p:clrMapOvr>
  <mc:AlternateContent xmlns:mc="http://schemas.openxmlformats.org/markup-compatibility/2006" xmlns:p14="http://schemas.microsoft.com/office/powerpoint/2010/main">
    <mc:Choice Requires="p14">
      <p:transition spd="slow" p14:dur="2000" advTm="17218"/>
    </mc:Choice>
    <mc:Fallback xmlns="">
      <p:transition xmlns:p14="http://schemas.microsoft.com/office/powerpoint/2010/main" spd="slow" advTm="17218"/>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58607</TotalTime>
  <Words>2279</Words>
  <Application>Microsoft Macintosh PowerPoint</Application>
  <PresentationFormat>On-screen Show (4:3)</PresentationFormat>
  <Paragraphs>402</Paragraphs>
  <Slides>48</Slides>
  <Notes>22</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谢谢</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 Zhang</dc:creator>
  <cp:lastModifiedBy>Lei Zhang</cp:lastModifiedBy>
  <cp:revision>1243</cp:revision>
  <dcterms:created xsi:type="dcterms:W3CDTF">2015-05-20T14:28:12Z</dcterms:created>
  <dcterms:modified xsi:type="dcterms:W3CDTF">2016-06-15T09:59:48Z</dcterms:modified>
</cp:coreProperties>
</file>