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6" r:id="rId3"/>
    <p:sldId id="257" r:id="rId4"/>
    <p:sldId id="258" r:id="rId5"/>
    <p:sldId id="306" r:id="rId6"/>
    <p:sldId id="326" r:id="rId7"/>
    <p:sldId id="327" r:id="rId8"/>
    <p:sldId id="307" r:id="rId9"/>
    <p:sldId id="305" r:id="rId10"/>
    <p:sldId id="310" r:id="rId11"/>
    <p:sldId id="311" r:id="rId12"/>
    <p:sldId id="331" r:id="rId13"/>
    <p:sldId id="330" r:id="rId14"/>
    <p:sldId id="328" r:id="rId15"/>
    <p:sldId id="313" r:id="rId16"/>
    <p:sldId id="314" r:id="rId17"/>
    <p:sldId id="315" r:id="rId18"/>
    <p:sldId id="316" r:id="rId19"/>
    <p:sldId id="333" r:id="rId20"/>
    <p:sldId id="312" r:id="rId21"/>
    <p:sldId id="318" r:id="rId22"/>
    <p:sldId id="320" r:id="rId23"/>
    <p:sldId id="319" r:id="rId24"/>
    <p:sldId id="321" r:id="rId25"/>
    <p:sldId id="322" r:id="rId26"/>
    <p:sldId id="323" r:id="rId27"/>
    <p:sldId id="325" r:id="rId28"/>
    <p:sldId id="289" r:id="rId29"/>
    <p:sldId id="286" r:id="rId30"/>
    <p:sldId id="261" r:id="rId31"/>
    <p:sldId id="262" r:id="rId32"/>
    <p:sldId id="292" r:id="rId33"/>
    <p:sldId id="297" r:id="rId34"/>
    <p:sldId id="298" r:id="rId35"/>
    <p:sldId id="329"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4507" autoAdjust="0"/>
  </p:normalViewPr>
  <p:slideViewPr>
    <p:cSldViewPr snapToGrid="0">
      <p:cViewPr varScale="1">
        <p:scale>
          <a:sx n="67" d="100"/>
          <a:sy n="67" d="100"/>
        </p:scale>
        <p:origin x="1305"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37950-DAB1-4077-82D3-FB78F7EFD4B6}" type="datetimeFigureOut">
              <a:rPr lang="zh-CN" altLang="en-US" smtClean="0"/>
              <a:t>2018/3/21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B8740-C3E8-4F36-9AA1-3227B6A0893C}" type="slidenum">
              <a:rPr lang="zh-CN" altLang="en-US" smtClean="0"/>
              <a:t>‹#›</a:t>
            </a:fld>
            <a:endParaRPr lang="zh-CN" altLang="en-US"/>
          </a:p>
        </p:txBody>
      </p:sp>
    </p:spTree>
    <p:extLst>
      <p:ext uri="{BB962C8B-B14F-4D97-AF65-F5344CB8AC3E}">
        <p14:creationId xmlns:p14="http://schemas.microsoft.com/office/powerpoint/2010/main" val="387886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td.inp.nsk.su/c-tau/Project/CDR_en_ScTau.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td.inp.nsk.su/c-tau/Project/CDR_en_ScTau.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td.inp.nsk.su/c-tau/Project/CDR_en_ScTau.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rxiv.org/pdf/physics/0509016.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en-US" altLang="zh-CN" dirty="0" smtClean="0"/>
              </a:p>
            </p:txBody>
          </p:sp>
        </mc:Choice>
        <mc:Fallback xmlns="">
          <p:sp>
            <p:nvSpPr>
              <p:cNvPr id="3" name="备注占位符 2"/>
              <p:cNvSpPr>
                <a:spLocks noGrp="1"/>
              </p:cNvSpPr>
              <p:nvPr>
                <p:ph type="body" idx="1"/>
              </p:nvPr>
            </p:nvSpPr>
            <p:spPr/>
            <p:txBody>
              <a:bodyPr/>
              <a:lstStyle/>
              <a:p>
                <a:r>
                  <a:rPr lang="en-US" altLang="zh-CN" dirty="0" smtClean="0"/>
                  <a:t>N1</a:t>
                </a:r>
                <a:r>
                  <a:rPr lang="zh-CN" altLang="en-US" dirty="0" smtClean="0"/>
                  <a:t>，</a:t>
                </a:r>
                <a:r>
                  <a:rPr lang="en-US" altLang="zh-CN" dirty="0" smtClean="0"/>
                  <a:t>N2 are the number of particles in the two colliding bunches.</a:t>
                </a:r>
              </a:p>
              <a:p>
                <a:r>
                  <a:rPr lang="en-US" altLang="zh-CN" dirty="0" smtClean="0"/>
                  <a:t>Σ</a:t>
                </a:r>
                <a:r>
                  <a:rPr lang="zh-CN" altLang="en-US" dirty="0" smtClean="0"/>
                  <a:t>，</a:t>
                </a:r>
                <a:r>
                  <a:rPr lang="en-US" altLang="zh-CN" dirty="0" smtClean="0"/>
                  <a:t>respectively, the convoluted horizontal and vertical bunch size at the IP</a:t>
                </a:r>
                <a:r>
                  <a:rPr lang="en-US" altLang="zh-CN" dirty="0" smtClean="0"/>
                  <a:t>. </a:t>
                </a:r>
                <a:r>
                  <a:rPr lang="zh-CN" altLang="en-US" dirty="0" smtClean="0"/>
                  <a:t>卷积尺寸，两束团分别尺寸的平方和的平方根</a:t>
                </a:r>
                <a:endParaRPr lang="en-US" altLang="zh-CN" dirty="0" smtClean="0"/>
              </a:p>
              <a:p>
                <a:endParaRPr lang="en-US" altLang="zh-CN" dirty="0" smtClean="0"/>
              </a:p>
              <a:p>
                <a:r>
                  <a:rPr lang="en-US" altLang="zh-CN" dirty="0" smtClean="0"/>
                  <a:t>[1]</a:t>
                </a:r>
                <a:r>
                  <a:rPr lang="en-US" altLang="zh-CN" dirty="0" smtClean="0"/>
                  <a:t>The hourglass effect and the measurement of the transverse size of colliding beams by luminosity scans, M. </a:t>
                </a:r>
                <a:r>
                  <a:rPr lang="en-US" altLang="zh-CN" dirty="0" err="1" smtClean="0"/>
                  <a:t>Venturini</a:t>
                </a:r>
                <a:r>
                  <a:rPr lang="en-US" altLang="zh-CN" dirty="0" smtClean="0"/>
                  <a:t> and W. </a:t>
                </a:r>
                <a:r>
                  <a:rPr lang="en-US" altLang="zh-CN" dirty="0" err="1" smtClean="0"/>
                  <a:t>Kozanecki</a:t>
                </a:r>
                <a:r>
                  <a:rPr lang="en-US" altLang="zh-CN" dirty="0" smtClean="0"/>
                  <a:t> , Stanford Linear Accelerator Center, Stanford University, Stanford, CA 94309</a:t>
                </a:r>
              </a:p>
              <a:p>
                <a:endParaRPr lang="en-US" altLang="zh-CN" dirty="0" smtClean="0"/>
              </a:p>
              <a:p>
                <a:r>
                  <a:rPr lang="en-US" altLang="zh-CN" dirty="0" smtClean="0"/>
                  <a:t>[2]</a:t>
                </a:r>
                <a:r>
                  <a:rPr lang="en-US" altLang="zh-CN" dirty="0" smtClean="0"/>
                  <a:t>Concept of luminosity, Werner Herr and Bruno </a:t>
                </a:r>
                <a:r>
                  <a:rPr lang="en-US" altLang="zh-CN" dirty="0" err="1" smtClean="0"/>
                  <a:t>Muratori</a:t>
                </a:r>
                <a:r>
                  <a:rPr lang="en-US" altLang="zh-CN" dirty="0" smtClean="0"/>
                  <a:t>∗ CERN, Geneva, Switzerland ∗ now at Daresbury Laboratory, United Kingdom</a:t>
                </a:r>
              </a:p>
              <a:p>
                <a:endParaRPr lang="en-US" altLang="zh-CN" dirty="0" smtClean="0"/>
              </a:p>
              <a:p>
                <a:pPr marL="254812" lvl="1" indent="0">
                  <a:lnSpc>
                    <a:spcPct val="100000"/>
                  </a:lnSpc>
                  <a:buNone/>
                </a:pPr>
                <a:r>
                  <a:rPr lang="zh-CN" altLang="en-US" dirty="0" smtClean="0"/>
                  <a:t>优化在特定能量下的对称环形对撞机</a:t>
                </a:r>
                <a:r>
                  <a:rPr lang="en-US" altLang="zh-CN" baseline="0" dirty="0" smtClean="0"/>
                  <a:t> </a:t>
                </a:r>
                <a:r>
                  <a:rPr lang="en-US" altLang="zh-CN" sz="2000" i="0">
                    <a:latin typeface="Cambria Math" panose="02040503050406030204" pitchFamily="18" charset="0"/>
                    <a:ea typeface="Cambria Math" panose="02040503050406030204" pitchFamily="18" charset="0"/>
                  </a:rPr>
                  <a:t>ℒ^</a:t>
                </a:r>
                <a:r>
                  <a:rPr lang="en-US" altLang="zh-CN" sz="2000" i="0">
                    <a:latin typeface="Cambria Math" panose="02040503050406030204" pitchFamily="18" charset="0"/>
                  </a:rPr>
                  <a:t>∗=</a:t>
                </a:r>
                <a:r>
                  <a:rPr lang="zh-CN" altLang="zh-CN" sz="2000" i="0">
                    <a:latin typeface="Cambria Math" panose="02040503050406030204" pitchFamily="18" charset="0"/>
                  </a:rPr>
                  <a:t>(</a:t>
                </a:r>
                <a:r>
                  <a:rPr lang="en-US" altLang="zh-CN" sz="2000" i="0">
                    <a:latin typeface="Cambria Math" panose="02040503050406030204" pitchFamily="18" charset="0"/>
                  </a:rPr>
                  <a:t>γ𝑛</a:t>
                </a:r>
                <a:r>
                  <a:rPr lang="zh-CN" altLang="zh-CN" sz="2000" i="0">
                    <a:latin typeface="Cambria Math" panose="02040503050406030204" pitchFamily="18" charset="0"/>
                  </a:rPr>
                  <a:t>_</a:t>
                </a:r>
                <a:r>
                  <a:rPr lang="en-US" altLang="zh-CN" sz="2000" i="0">
                    <a:latin typeface="Cambria Math" panose="02040503050406030204" pitchFamily="18" charset="0"/>
                  </a:rPr>
                  <a:t>𝑏</a:t>
                </a:r>
                <a:r>
                  <a:rPr lang="zh-CN" altLang="zh-CN" sz="2000" i="0">
                    <a:latin typeface="Cambria Math" panose="02040503050406030204" pitchFamily="18" charset="0"/>
                  </a:rPr>
                  <a:t> </a:t>
                </a:r>
                <a:r>
                  <a:rPr lang="en-US" altLang="zh-CN" sz="2000" i="0">
                    <a:latin typeface="Cambria Math" panose="02040503050406030204" pitchFamily="18" charset="0"/>
                  </a:rPr>
                  <a:t>𝐼</a:t>
                </a:r>
                <a:r>
                  <a:rPr lang="zh-CN" altLang="zh-CN" sz="2000" i="0">
                    <a:latin typeface="Cambria Math" panose="02040503050406030204" pitchFamily="18" charset="0"/>
                  </a:rPr>
                  <a:t>_</a:t>
                </a:r>
                <a:r>
                  <a:rPr lang="en-US" altLang="zh-CN" sz="2000" i="0">
                    <a:latin typeface="Cambria Math" panose="02040503050406030204" pitchFamily="18" charset="0"/>
                  </a:rPr>
                  <a:t>𝑏</a:t>
                </a:r>
                <a:r>
                  <a:rPr lang="zh-CN" altLang="zh-CN" sz="2000" i="0">
                    <a:latin typeface="Cambria Math" panose="02040503050406030204" pitchFamily="18" charset="0"/>
                  </a:rPr>
                  <a:t>)/(</a:t>
                </a:r>
                <a:r>
                  <a:rPr lang="en-US" altLang="zh-CN" sz="2000" i="0">
                    <a:latin typeface="Cambria Math" panose="02040503050406030204" pitchFamily="18" charset="0"/>
                  </a:rPr>
                  <a:t>2𝑒𝑟</a:t>
                </a:r>
                <a:r>
                  <a:rPr lang="zh-CN" altLang="zh-CN" sz="2000" i="0">
                    <a:latin typeface="Cambria Math" panose="02040503050406030204" pitchFamily="18" charset="0"/>
                  </a:rPr>
                  <a:t>_</a:t>
                </a:r>
                <a:r>
                  <a:rPr lang="en-US" altLang="zh-CN" sz="2000" i="0">
                    <a:latin typeface="Cambria Math" panose="02040503050406030204" pitchFamily="18" charset="0"/>
                  </a:rPr>
                  <a:t>𝑒</a:t>
                </a:r>
                <a:r>
                  <a:rPr lang="zh-CN" altLang="zh-CN" sz="2000" i="0">
                    <a:latin typeface="Cambria Math" panose="02040503050406030204" pitchFamily="18" charset="0"/>
                  </a:rPr>
                  <a:t> </a:t>
                </a:r>
                <a:r>
                  <a:rPr lang="en-US" altLang="zh-CN" sz="2000" i="0">
                    <a:latin typeface="Cambria Math" panose="02040503050406030204" pitchFamily="18" charset="0"/>
                  </a:rPr>
                  <a:t>𝛽</a:t>
                </a:r>
                <a:r>
                  <a:rPr lang="zh-CN" altLang="zh-CN" sz="2000" i="0">
                    <a:latin typeface="Cambria Math" panose="02040503050406030204" pitchFamily="18" charset="0"/>
                  </a:rPr>
                  <a:t>_</a:t>
                </a:r>
                <a:r>
                  <a:rPr lang="en-US" altLang="zh-CN" sz="2000" i="0">
                    <a:latin typeface="Cambria Math" panose="02040503050406030204" pitchFamily="18" charset="0"/>
                  </a:rPr>
                  <a:t>𝑦^∗ </a:t>
                </a:r>
                <a:r>
                  <a:rPr lang="zh-CN" altLang="zh-CN" sz="2000" i="0">
                    <a:latin typeface="Cambria Math" panose="02040503050406030204" pitchFamily="18" charset="0"/>
                  </a:rPr>
                  <a:t>) </a:t>
                </a:r>
                <a:r>
                  <a:rPr lang="en-US" altLang="zh-CN" sz="2000" i="0">
                    <a:latin typeface="Cambria Math" panose="02040503050406030204" pitchFamily="18" charset="0"/>
                  </a:rPr>
                  <a:t>𝜉</a:t>
                </a:r>
                <a:r>
                  <a:rPr lang="zh-CN" altLang="zh-CN" sz="2000" i="0">
                    <a:latin typeface="Cambria Math" panose="02040503050406030204" pitchFamily="18" charset="0"/>
                  </a:rPr>
                  <a:t>_</a:t>
                </a:r>
                <a:r>
                  <a:rPr lang="en-US" altLang="zh-CN" sz="2000" i="0">
                    <a:latin typeface="Cambria Math" panose="02040503050406030204" pitchFamily="18" charset="0"/>
                  </a:rPr>
                  <a:t>𝑦 𝐻</a:t>
                </a:r>
                <a:endParaRPr lang="en-US" altLang="zh-CN" sz="2000" dirty="0" smtClean="0"/>
              </a:p>
              <a:p>
                <a:endParaRPr lang="en-US" altLang="zh-CN" dirty="0" smtClean="0"/>
              </a:p>
            </p:txBody>
          </p:sp>
        </mc:Fallback>
      </mc:AlternateContent>
      <p:sp>
        <p:nvSpPr>
          <p:cNvPr id="4" name="灯片编号占位符 3"/>
          <p:cNvSpPr>
            <a:spLocks noGrp="1"/>
          </p:cNvSpPr>
          <p:nvPr>
            <p:ph type="sldNum" sz="quarter" idx="10"/>
          </p:nvPr>
        </p:nvSpPr>
        <p:spPr/>
        <p:txBody>
          <a:bodyPr/>
          <a:lstStyle/>
          <a:p>
            <a:fld id="{D11B8740-C3E8-4F36-9AA1-3227B6A0893C}" type="slidenum">
              <a:rPr lang="zh-CN" altLang="en-US" smtClean="0"/>
              <a:t>3</a:t>
            </a:fld>
            <a:endParaRPr lang="zh-CN" altLang="en-US"/>
          </a:p>
        </p:txBody>
      </p:sp>
    </p:spTree>
    <p:extLst>
      <p:ext uri="{BB962C8B-B14F-4D97-AF65-F5344CB8AC3E}">
        <p14:creationId xmlns:p14="http://schemas.microsoft.com/office/powerpoint/2010/main" val="4078731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t>18</a:t>
            </a:fld>
            <a:endParaRPr lang="zh-CN" altLang="en-US"/>
          </a:p>
        </p:txBody>
      </p:sp>
    </p:spTree>
    <p:extLst>
      <p:ext uri="{BB962C8B-B14F-4D97-AF65-F5344CB8AC3E}">
        <p14:creationId xmlns:p14="http://schemas.microsoft.com/office/powerpoint/2010/main" val="2781912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buFont typeface="Wingdings" panose="05000000000000000000" pitchFamily="2" charset="2"/>
              <a:buChar char="Ø"/>
              <a:defRPr/>
            </a:pPr>
            <a:r>
              <a:rPr lang="zh-CN" altLang="en-US" sz="2800" kern="0" dirty="0" smtClean="0">
                <a:solidFill>
                  <a:srgbClr val="002060"/>
                </a:solidFill>
                <a:latin typeface="华文楷体" panose="02010600040101010101" pitchFamily="2" charset="-122"/>
                <a:ea typeface="华文楷体" panose="02010600040101010101" pitchFamily="2" charset="-122"/>
              </a:rPr>
              <a:t>注入器</a:t>
            </a:r>
            <a:endParaRPr lang="en-US" altLang="zh-CN" sz="2800" kern="0" dirty="0" smtClean="0">
              <a:solidFill>
                <a:srgbClr val="002060"/>
              </a:solidFill>
              <a:latin typeface="华文楷体" panose="02010600040101010101" pitchFamily="2" charset="-122"/>
              <a:ea typeface="华文楷体" panose="02010600040101010101" pitchFamily="2" charset="-122"/>
            </a:endParaRPr>
          </a:p>
          <a:p>
            <a:pPr lvl="1" eaLnBrk="1" hangingPunct="1">
              <a:buFont typeface="Arial" panose="020B0604020202020204" pitchFamily="34" charset="0"/>
              <a:buChar char="•"/>
              <a:defRPr/>
            </a:pPr>
            <a:r>
              <a:rPr lang="zh-CN" altLang="en-US" sz="2400" kern="0" dirty="0" smtClean="0">
                <a:solidFill>
                  <a:srgbClr val="002060"/>
                </a:solidFill>
                <a:latin typeface="华文楷体" panose="02010600040101010101" pitchFamily="2" charset="-122"/>
                <a:ea typeface="华文楷体" panose="02010600040101010101" pitchFamily="2" charset="-122"/>
              </a:rPr>
              <a:t>由直线加速器和输运线组成</a:t>
            </a:r>
            <a:endParaRPr lang="en-US" altLang="zh-CN" sz="2400" kern="0" dirty="0" smtClean="0">
              <a:solidFill>
                <a:srgbClr val="002060"/>
              </a:solidFill>
              <a:latin typeface="华文楷体" panose="02010600040101010101" pitchFamily="2" charset="-122"/>
              <a:ea typeface="华文楷体" panose="02010600040101010101" pitchFamily="2" charset="-122"/>
            </a:endParaRPr>
          </a:p>
          <a:p>
            <a:pPr lvl="1" eaLnBrk="1" hangingPunct="1">
              <a:buFont typeface="Arial" panose="020B0604020202020204" pitchFamily="34" charset="0"/>
              <a:buChar char="•"/>
              <a:defRPr/>
            </a:pPr>
            <a:r>
              <a:rPr lang="zh-CN" altLang="en-US" sz="2400" kern="0" dirty="0" smtClean="0">
                <a:solidFill>
                  <a:srgbClr val="002060"/>
                </a:solidFill>
                <a:latin typeface="华文楷体" panose="02010600040101010101" pitchFamily="2" charset="-122"/>
                <a:ea typeface="华文楷体" panose="02010600040101010101" pitchFamily="2" charset="-122"/>
              </a:rPr>
              <a:t>加速结构：等梯度</a:t>
            </a:r>
            <a:endParaRPr lang="en-US" altLang="zh-CN" sz="2400" kern="0" dirty="0" smtClean="0">
              <a:solidFill>
                <a:srgbClr val="002060"/>
              </a:solidFill>
              <a:latin typeface="华文楷体" panose="02010600040101010101" pitchFamily="2" charset="-122"/>
              <a:ea typeface="华文楷体" panose="02010600040101010101" pitchFamily="2" charset="-122"/>
            </a:endParaRPr>
          </a:p>
          <a:p>
            <a:pPr lvl="1" eaLnBrk="1" hangingPunct="1">
              <a:buFont typeface="Arial" panose="020B0604020202020204" pitchFamily="34" charset="0"/>
              <a:buChar char="•"/>
              <a:defRPr/>
            </a:pPr>
            <a:r>
              <a:rPr lang="zh-CN" altLang="en-US" sz="2400" kern="0" dirty="0" smtClean="0">
                <a:solidFill>
                  <a:srgbClr val="002060"/>
                </a:solidFill>
                <a:latin typeface="华文楷体" panose="02010600040101010101" pitchFamily="2" charset="-122"/>
                <a:ea typeface="华文楷体" panose="02010600040101010101" pitchFamily="2" charset="-122"/>
              </a:rPr>
              <a:t>能量为</a:t>
            </a:r>
            <a:r>
              <a:rPr lang="en-US" altLang="zh-CN" sz="2400" kern="0" dirty="0" smtClean="0">
                <a:solidFill>
                  <a:srgbClr val="002060"/>
                </a:solidFill>
                <a:latin typeface="华文楷体" panose="02010600040101010101" pitchFamily="2" charset="-122"/>
                <a:ea typeface="华文楷体" panose="02010600040101010101" pitchFamily="2" charset="-122"/>
              </a:rPr>
              <a:t>800MeV</a:t>
            </a:r>
          </a:p>
          <a:p>
            <a:pPr eaLnBrk="1" hangingPunct="1">
              <a:buFont typeface="Wingdings" panose="05000000000000000000" pitchFamily="2" charset="2"/>
              <a:buChar char="Ø"/>
              <a:defRPr/>
            </a:pPr>
            <a:r>
              <a:rPr lang="zh-CN" altLang="en-US" sz="2800" kern="0" dirty="0" smtClean="0">
                <a:solidFill>
                  <a:srgbClr val="002060"/>
                </a:solidFill>
                <a:latin typeface="华文楷体" panose="02010600040101010101" pitchFamily="2" charset="-122"/>
                <a:ea typeface="华文楷体" panose="02010600040101010101" pitchFamily="2" charset="-122"/>
              </a:rPr>
              <a:t>储存环</a:t>
            </a:r>
            <a:endParaRPr lang="en-US" altLang="zh-CN" sz="2800" kern="0" dirty="0" smtClean="0">
              <a:solidFill>
                <a:srgbClr val="002060"/>
              </a:solidFill>
              <a:latin typeface="华文楷体" panose="02010600040101010101" pitchFamily="2" charset="-122"/>
              <a:ea typeface="华文楷体" panose="02010600040101010101" pitchFamily="2" charset="-122"/>
            </a:endParaRPr>
          </a:p>
          <a:p>
            <a:pPr lvl="1" eaLnBrk="1" hangingPunct="1">
              <a:buFont typeface="Arial" panose="020B0604020202020204" pitchFamily="34" charset="0"/>
              <a:buChar char="•"/>
              <a:defRPr/>
            </a:pPr>
            <a:r>
              <a:rPr lang="zh-CN" altLang="en-US" sz="2400" kern="0" dirty="0" smtClean="0">
                <a:solidFill>
                  <a:srgbClr val="002060"/>
                </a:solidFill>
                <a:latin typeface="华文楷体" panose="02010600040101010101" pitchFamily="2" charset="-122"/>
                <a:ea typeface="华文楷体" panose="02010600040101010101" pitchFamily="2" charset="-122"/>
              </a:rPr>
              <a:t>能量为</a:t>
            </a:r>
            <a:r>
              <a:rPr lang="en-US" altLang="zh-CN" sz="2400" kern="0" dirty="0" smtClean="0">
                <a:solidFill>
                  <a:srgbClr val="002060"/>
                </a:solidFill>
                <a:latin typeface="华文楷体" panose="02010600040101010101" pitchFamily="2" charset="-122"/>
                <a:ea typeface="华文楷体" panose="02010600040101010101" pitchFamily="2" charset="-122"/>
              </a:rPr>
              <a:t>800MeV</a:t>
            </a:r>
          </a:p>
          <a:p>
            <a:pPr lvl="1" eaLnBrk="1" hangingPunct="1">
              <a:buFont typeface="Arial" panose="020B0604020202020204" pitchFamily="34" charset="0"/>
              <a:buChar char="•"/>
              <a:defRPr/>
            </a:pPr>
            <a:r>
              <a:rPr lang="zh-CN" altLang="en-US" sz="2400" kern="0" dirty="0" smtClean="0">
                <a:solidFill>
                  <a:srgbClr val="002060"/>
                </a:solidFill>
                <a:latin typeface="华文楷体" panose="02010600040101010101" pitchFamily="2" charset="-122"/>
                <a:ea typeface="华文楷体" panose="02010600040101010101" pitchFamily="2" charset="-122"/>
              </a:rPr>
              <a:t>发射度</a:t>
            </a:r>
            <a:r>
              <a:rPr lang="en-US" altLang="zh-CN" sz="2400" kern="0" dirty="0" smtClean="0">
                <a:solidFill>
                  <a:srgbClr val="002060"/>
                </a:solidFill>
                <a:latin typeface="华文楷体" panose="02010600040101010101" pitchFamily="2" charset="-122"/>
                <a:ea typeface="华文楷体" panose="02010600040101010101" pitchFamily="2" charset="-122"/>
              </a:rPr>
              <a:t>38nm·rad</a:t>
            </a:r>
            <a:endParaRPr lang="zh-CN" altLang="en-US" sz="2400" kern="0" dirty="0" smtClean="0">
              <a:solidFill>
                <a:srgbClr val="002060"/>
              </a:solidFill>
              <a:latin typeface="华文楷体" panose="02010600040101010101" pitchFamily="2" charset="-122"/>
              <a:ea typeface="华文楷体" panose="02010600040101010101" pitchFamily="2" charset="-122"/>
            </a:endParaRPr>
          </a:p>
          <a:p>
            <a:pPr lvl="1" eaLnBrk="1" hangingPunct="1">
              <a:buFont typeface="Arial" panose="020B0604020202020204" pitchFamily="34" charset="0"/>
              <a:buChar char="•"/>
              <a:defRPr/>
            </a:pPr>
            <a:r>
              <a:rPr lang="zh-CN" altLang="en-US" sz="2400" kern="0" dirty="0" smtClean="0">
                <a:solidFill>
                  <a:srgbClr val="002060"/>
                </a:solidFill>
                <a:latin typeface="华文楷体" panose="02010600040101010101" pitchFamily="2" charset="-122"/>
                <a:ea typeface="华文楷体" panose="02010600040101010101" pitchFamily="2" charset="-122"/>
              </a:rPr>
              <a:t>八个直线段，现安装</a:t>
            </a:r>
            <a:r>
              <a:rPr lang="en-US" altLang="zh-CN" sz="2400" kern="0" dirty="0" smtClean="0">
                <a:solidFill>
                  <a:srgbClr val="002060"/>
                </a:solidFill>
                <a:latin typeface="华文楷体" panose="02010600040101010101" pitchFamily="2" charset="-122"/>
                <a:ea typeface="华文楷体" panose="02010600040101010101" pitchFamily="2" charset="-122"/>
              </a:rPr>
              <a:t>5</a:t>
            </a:r>
            <a:r>
              <a:rPr lang="zh-CN" altLang="en-US" sz="2400" kern="0" dirty="0" smtClean="0">
                <a:solidFill>
                  <a:srgbClr val="002060"/>
                </a:solidFill>
                <a:latin typeface="华文楷体" panose="02010600040101010101" pitchFamily="2" charset="-122"/>
                <a:ea typeface="华文楷体" panose="02010600040101010101" pitchFamily="2" charset="-122"/>
              </a:rPr>
              <a:t>台插入件</a:t>
            </a:r>
            <a:endParaRPr lang="en-US" altLang="zh-CN" sz="2400" kern="0" dirty="0" smtClean="0">
              <a:solidFill>
                <a:srgbClr val="002060"/>
              </a:solidFill>
              <a:latin typeface="华文楷体" panose="02010600040101010101" pitchFamily="2" charset="-122"/>
              <a:ea typeface="华文楷体" panose="02010600040101010101" pitchFamily="2" charset="-122"/>
            </a:endParaRPr>
          </a:p>
          <a:p>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t>21</a:t>
            </a:fld>
            <a:endParaRPr lang="zh-CN" altLang="en-US"/>
          </a:p>
        </p:txBody>
      </p:sp>
    </p:spTree>
    <p:extLst>
      <p:ext uri="{BB962C8B-B14F-4D97-AF65-F5344CB8AC3E}">
        <p14:creationId xmlns:p14="http://schemas.microsoft.com/office/powerpoint/2010/main" val="355946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t>22</a:t>
            </a:fld>
            <a:endParaRPr lang="zh-CN" altLang="en-US"/>
          </a:p>
        </p:txBody>
      </p:sp>
    </p:spTree>
    <p:extLst>
      <p:ext uri="{BB962C8B-B14F-4D97-AF65-F5344CB8AC3E}">
        <p14:creationId xmlns:p14="http://schemas.microsoft.com/office/powerpoint/2010/main" val="2602375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LEPD low energy positron diffraction</a:t>
            </a:r>
          </a:p>
          <a:p>
            <a:r>
              <a:rPr lang="en-US" altLang="zh-CN" dirty="0" smtClean="0"/>
              <a:t>RHEPD</a:t>
            </a:r>
            <a:r>
              <a:rPr lang="en-US" altLang="zh-CN" baseline="0" dirty="0" smtClean="0"/>
              <a:t> Reflection High Energy Positron Diffraction</a:t>
            </a:r>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t>24</a:t>
            </a:fld>
            <a:endParaRPr lang="zh-CN" altLang="en-US"/>
          </a:p>
        </p:txBody>
      </p:sp>
    </p:spTree>
    <p:extLst>
      <p:ext uri="{BB962C8B-B14F-4D97-AF65-F5344CB8AC3E}">
        <p14:creationId xmlns:p14="http://schemas.microsoft.com/office/powerpoint/2010/main" val="2518119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t>25</a:t>
            </a:fld>
            <a:endParaRPr lang="zh-CN" altLang="en-US"/>
          </a:p>
        </p:txBody>
      </p:sp>
    </p:spTree>
    <p:extLst>
      <p:ext uri="{BB962C8B-B14F-4D97-AF65-F5344CB8AC3E}">
        <p14:creationId xmlns:p14="http://schemas.microsoft.com/office/powerpoint/2010/main" val="3496086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[1]Analysis of Beam-Beam Interactions with a Large Crossing Angle, Kohji Hirata </a:t>
            </a:r>
            <a:r>
              <a:rPr lang="zh-CN" altLang="en-US" dirty="0" smtClean="0"/>
              <a:t>平田光司</a:t>
            </a:r>
            <a:r>
              <a:rPr lang="en-US" altLang="zh-CN" dirty="0" smtClean="0"/>
              <a:t>* Stanford Linear Accelerator Center, Stanford University, Stanford, California 94309, Volume 74, Number 12 Physical Review Letters 20 March 1995 </a:t>
            </a:r>
          </a:p>
          <a:p>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[2]Test of ‘‘Crab-Waist’’ Collisions at the DA</a:t>
            </a:r>
            <a:r>
              <a:rPr lang="az-Cyrl-AZ" altLang="zh-CN" dirty="0" smtClean="0"/>
              <a:t>Ф</a:t>
            </a:r>
            <a:r>
              <a:rPr lang="en-US" altLang="zh-CN" dirty="0" smtClean="0"/>
              <a:t>NE  </a:t>
            </a:r>
            <a:r>
              <a:rPr lang="az-Cyrl-AZ" altLang="zh-CN" dirty="0" smtClean="0"/>
              <a:t>Ф</a:t>
            </a:r>
            <a:r>
              <a:rPr lang="en-US" altLang="zh-CN" dirty="0" smtClean="0"/>
              <a:t> Factory,</a:t>
            </a:r>
            <a:r>
              <a:rPr lang="en-US" altLang="zh-CN" baseline="0" dirty="0" smtClean="0"/>
              <a:t> lots of authors, </a:t>
            </a:r>
            <a:r>
              <a:rPr lang="en-US" altLang="zh-CN" dirty="0" smtClean="0"/>
              <a:t>PRL 104, 174801 (2010) PHYSICAL REVIEW LETTERS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t>28</a:t>
            </a:fld>
            <a:endParaRPr lang="zh-CN" altLang="en-US"/>
          </a:p>
        </p:txBody>
      </p:sp>
    </p:spTree>
    <p:extLst>
      <p:ext uri="{BB962C8B-B14F-4D97-AF65-F5344CB8AC3E}">
        <p14:creationId xmlns:p14="http://schemas.microsoft.com/office/powerpoint/2010/main" val="3056992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高能所张源：</a:t>
            </a:r>
            <a:r>
              <a:rPr lang="zh-CN" altLang="en-US" sz="1200" b="1" i="0" kern="1200" dirty="0" smtClean="0">
                <a:solidFill>
                  <a:schemeClr val="tx1"/>
                </a:solidFill>
                <a:effectLst/>
                <a:latin typeface="+mn-lt"/>
                <a:ea typeface="+mn-ea"/>
                <a:cs typeface="+mn-cs"/>
              </a:rPr>
              <a:t>正负电子储存环对撞机中的束束效应研究</a:t>
            </a:r>
            <a:endParaRPr lang="zh-CN" altLang="en-US" sz="1200" b="1"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D11B8740-C3E8-4F36-9AA1-3227B6A0893C}" type="slidenum">
              <a:rPr lang="zh-CN" altLang="en-US" smtClean="0"/>
              <a:t>29</a:t>
            </a:fld>
            <a:endParaRPr lang="zh-CN" altLang="en-US"/>
          </a:p>
        </p:txBody>
      </p:sp>
    </p:spTree>
    <p:extLst>
      <p:ext uri="{BB962C8B-B14F-4D97-AF65-F5344CB8AC3E}">
        <p14:creationId xmlns:p14="http://schemas.microsoft.com/office/powerpoint/2010/main" val="3391519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altLang="zh-CN" sz="1200" kern="1200" dirty="0" smtClean="0">
                <a:solidFill>
                  <a:schemeClr val="tx1"/>
                </a:solidFill>
                <a:effectLst/>
                <a:latin typeface="+mn-lt"/>
                <a:ea typeface="+mn-ea"/>
                <a:cs typeface="+mn-cs"/>
              </a:rPr>
              <a:t>V. V. </a:t>
            </a:r>
            <a:r>
              <a:rPr lang="en-US" altLang="zh-CN" sz="1200" kern="1200" dirty="0" err="1" smtClean="0">
                <a:solidFill>
                  <a:schemeClr val="tx1"/>
                </a:solidFill>
                <a:effectLst/>
                <a:latin typeface="+mn-lt"/>
                <a:ea typeface="+mn-ea"/>
                <a:cs typeface="+mn-cs"/>
              </a:rPr>
              <a:t>Anashin</a:t>
            </a:r>
            <a:r>
              <a:rPr lang="en-US" altLang="zh-CN" sz="1200" kern="1200" dirty="0" smtClean="0">
                <a:solidFill>
                  <a:schemeClr val="tx1"/>
                </a:solidFill>
                <a:effectLst/>
                <a:latin typeface="+mn-lt"/>
                <a:ea typeface="+mn-ea"/>
                <a:cs typeface="+mn-cs"/>
              </a:rPr>
              <a:t>, V.M. </a:t>
            </a:r>
            <a:r>
              <a:rPr lang="en-US" altLang="zh-CN" sz="1200" kern="1200" dirty="0" err="1" smtClean="0">
                <a:solidFill>
                  <a:schemeClr val="tx1"/>
                </a:solidFill>
                <a:effectLst/>
                <a:latin typeface="+mn-lt"/>
                <a:ea typeface="+mn-ea"/>
                <a:cs typeface="+mn-cs"/>
              </a:rPr>
              <a:t>Aulchenko</a:t>
            </a:r>
            <a:r>
              <a:rPr lang="en-US" altLang="zh-CN" sz="1200" kern="1200" dirty="0" smtClean="0">
                <a:solidFill>
                  <a:schemeClr val="tx1"/>
                </a:solidFill>
                <a:effectLst/>
                <a:latin typeface="+mn-lt"/>
                <a:ea typeface="+mn-ea"/>
                <a:cs typeface="+mn-cs"/>
              </a:rPr>
              <a:t>, et al., A project of super c-τ factory in Novosibirsk, 2011</a:t>
            </a:r>
            <a:endParaRPr lang="zh-CN" altLang="zh-CN" sz="1200" kern="1200" dirty="0" smtClean="0">
              <a:solidFill>
                <a:schemeClr val="tx1"/>
              </a:solidFill>
              <a:effectLst/>
              <a:latin typeface="+mn-lt"/>
              <a:ea typeface="+mn-ea"/>
              <a:cs typeface="+mn-cs"/>
            </a:endParaRPr>
          </a:p>
          <a:p>
            <a:r>
              <a:rPr lang="en-US" altLang="zh-CN" sz="1200" u="sng" kern="1200" dirty="0" smtClean="0">
                <a:solidFill>
                  <a:schemeClr val="tx1"/>
                </a:solidFill>
                <a:effectLst/>
                <a:latin typeface="+mn-lt"/>
                <a:ea typeface="+mn-ea"/>
                <a:cs typeface="+mn-cs"/>
                <a:hlinkClick r:id="rId3"/>
              </a:rPr>
              <a:t>https://ctd.inp.nsk.su/c-tau/Project/CDR_en_ScTau.pdf</a:t>
            </a:r>
            <a:endParaRPr lang="en-US" altLang="zh-CN" sz="1200" u="sng" kern="1200" dirty="0" smtClean="0">
              <a:solidFill>
                <a:schemeClr val="tx1"/>
              </a:solidFill>
              <a:effectLst/>
              <a:latin typeface="+mn-lt"/>
              <a:ea typeface="+mn-ea"/>
              <a:cs typeface="+mn-cs"/>
            </a:endParaRPr>
          </a:p>
          <a:p>
            <a:endParaRPr lang="en-US" altLang="zh-CN" sz="1200" u="sng"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M.E. </a:t>
            </a:r>
            <a:r>
              <a:rPr lang="en-US" altLang="zh-CN" sz="1200" kern="1200" dirty="0" err="1" smtClean="0">
                <a:solidFill>
                  <a:schemeClr val="tx1"/>
                </a:solidFill>
                <a:effectLst/>
                <a:latin typeface="+mn-lt"/>
                <a:ea typeface="+mn-ea"/>
                <a:cs typeface="+mn-cs"/>
              </a:rPr>
              <a:t>Biagini</a:t>
            </a:r>
            <a:r>
              <a:rPr lang="en-US" altLang="zh-CN" sz="1200" kern="1200" dirty="0" smtClean="0">
                <a:solidFill>
                  <a:schemeClr val="tx1"/>
                </a:solidFill>
                <a:effectLst/>
                <a:latin typeface="+mn-lt"/>
                <a:ea typeface="+mn-ea"/>
                <a:cs typeface="+mn-cs"/>
              </a:rPr>
              <a:t>, R. </a:t>
            </a:r>
            <a:r>
              <a:rPr lang="en-US" altLang="zh-CN" sz="1200" kern="1200" dirty="0" err="1" smtClean="0">
                <a:solidFill>
                  <a:schemeClr val="tx1"/>
                </a:solidFill>
                <a:effectLst/>
                <a:latin typeface="+mn-lt"/>
                <a:ea typeface="+mn-ea"/>
                <a:cs typeface="+mn-cs"/>
              </a:rPr>
              <a:t>Boni</a:t>
            </a:r>
            <a:r>
              <a:rPr lang="en-US" altLang="zh-CN" sz="1200" kern="1200" dirty="0" smtClean="0">
                <a:solidFill>
                  <a:schemeClr val="tx1"/>
                </a:solidFill>
                <a:effectLst/>
                <a:latin typeface="+mn-lt"/>
                <a:ea typeface="+mn-ea"/>
                <a:cs typeface="+mn-cs"/>
              </a:rPr>
              <a:t>, et al., Tau/Charm Factory Accelerator Report, INFN Report INFN-REPORT-INFN-13-13-LNF (INFN, 2013) arXiv:1310.6944 [</a:t>
            </a:r>
            <a:r>
              <a:rPr lang="en-US" altLang="zh-CN" sz="1200" kern="1200" dirty="0" err="1" smtClean="0">
                <a:solidFill>
                  <a:schemeClr val="tx1"/>
                </a:solidFill>
                <a:effectLst/>
                <a:latin typeface="+mn-lt"/>
                <a:ea typeface="+mn-ea"/>
                <a:cs typeface="+mn-cs"/>
              </a:rPr>
              <a:t>physics.acc-ph</a:t>
            </a:r>
            <a:r>
              <a:rPr lang="en-US" altLang="zh-CN" sz="1200" kern="1200" dirty="0" smtClean="0">
                <a:solidFill>
                  <a:schemeClr val="tx1"/>
                </a:solidFill>
                <a:effectLst/>
                <a:latin typeface="+mn-lt"/>
                <a:ea typeface="+mn-ea"/>
                <a:cs typeface="+mn-cs"/>
              </a:rPr>
              <a:t>]. 2013</a:t>
            </a:r>
          </a:p>
          <a:p>
            <a:endParaRPr lang="en-US"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t>30</a:t>
            </a:fld>
            <a:endParaRPr lang="zh-CN" altLang="en-US"/>
          </a:p>
        </p:txBody>
      </p:sp>
    </p:spTree>
    <p:extLst>
      <p:ext uri="{BB962C8B-B14F-4D97-AF65-F5344CB8AC3E}">
        <p14:creationId xmlns:p14="http://schemas.microsoft.com/office/powerpoint/2010/main" val="724377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altLang="zh-CN" sz="1200" kern="1200" dirty="0" smtClean="0">
                <a:solidFill>
                  <a:schemeClr val="tx1"/>
                </a:solidFill>
                <a:effectLst/>
                <a:latin typeface="+mn-lt"/>
                <a:ea typeface="+mn-ea"/>
                <a:cs typeface="+mn-cs"/>
              </a:rPr>
              <a:t>V. V. </a:t>
            </a:r>
            <a:r>
              <a:rPr lang="en-US" altLang="zh-CN" sz="1200" kern="1200" dirty="0" err="1" smtClean="0">
                <a:solidFill>
                  <a:schemeClr val="tx1"/>
                </a:solidFill>
                <a:effectLst/>
                <a:latin typeface="+mn-lt"/>
                <a:ea typeface="+mn-ea"/>
                <a:cs typeface="+mn-cs"/>
              </a:rPr>
              <a:t>Anashin</a:t>
            </a:r>
            <a:r>
              <a:rPr lang="en-US" altLang="zh-CN" sz="1200" kern="1200" dirty="0" smtClean="0">
                <a:solidFill>
                  <a:schemeClr val="tx1"/>
                </a:solidFill>
                <a:effectLst/>
                <a:latin typeface="+mn-lt"/>
                <a:ea typeface="+mn-ea"/>
                <a:cs typeface="+mn-cs"/>
              </a:rPr>
              <a:t>, V.M. </a:t>
            </a:r>
            <a:r>
              <a:rPr lang="en-US" altLang="zh-CN" sz="1200" kern="1200" dirty="0" err="1" smtClean="0">
                <a:solidFill>
                  <a:schemeClr val="tx1"/>
                </a:solidFill>
                <a:effectLst/>
                <a:latin typeface="+mn-lt"/>
                <a:ea typeface="+mn-ea"/>
                <a:cs typeface="+mn-cs"/>
              </a:rPr>
              <a:t>Aulchenko</a:t>
            </a:r>
            <a:r>
              <a:rPr lang="en-US" altLang="zh-CN" sz="1200" kern="1200" dirty="0" smtClean="0">
                <a:solidFill>
                  <a:schemeClr val="tx1"/>
                </a:solidFill>
                <a:effectLst/>
                <a:latin typeface="+mn-lt"/>
                <a:ea typeface="+mn-ea"/>
                <a:cs typeface="+mn-cs"/>
              </a:rPr>
              <a:t>, et al., A project of super c-τ factory in Novosibirsk, 2011</a:t>
            </a:r>
            <a:endParaRPr lang="zh-CN" altLang="zh-CN" sz="1200" kern="1200" dirty="0" smtClean="0">
              <a:solidFill>
                <a:schemeClr val="tx1"/>
              </a:solidFill>
              <a:effectLst/>
              <a:latin typeface="+mn-lt"/>
              <a:ea typeface="+mn-ea"/>
              <a:cs typeface="+mn-cs"/>
            </a:endParaRPr>
          </a:p>
          <a:p>
            <a:r>
              <a:rPr lang="en-US" altLang="zh-CN" sz="1200" u="sng" kern="1200" dirty="0" smtClean="0">
                <a:solidFill>
                  <a:schemeClr val="tx1"/>
                </a:solidFill>
                <a:effectLst/>
                <a:latin typeface="+mn-lt"/>
                <a:ea typeface="+mn-ea"/>
                <a:cs typeface="+mn-cs"/>
                <a:hlinkClick r:id="rId3"/>
              </a:rPr>
              <a:t>https://ctd.inp.nsk.su/c-tau/Project/CDR_en_ScTau.pdf</a:t>
            </a:r>
            <a:endParaRPr lang="en-US" altLang="zh-CN" sz="1200" u="sng" kern="1200" dirty="0" smtClean="0">
              <a:solidFill>
                <a:schemeClr val="tx1"/>
              </a:solidFill>
              <a:effectLst/>
              <a:latin typeface="+mn-lt"/>
              <a:ea typeface="+mn-ea"/>
              <a:cs typeface="+mn-cs"/>
            </a:endParaRPr>
          </a:p>
          <a:p>
            <a:endParaRPr lang="en-US" altLang="zh-CN" sz="1200" u="sng"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M.E. </a:t>
            </a:r>
            <a:r>
              <a:rPr lang="en-US" altLang="zh-CN" sz="1200" kern="1200" dirty="0" err="1" smtClean="0">
                <a:solidFill>
                  <a:schemeClr val="tx1"/>
                </a:solidFill>
                <a:effectLst/>
                <a:latin typeface="+mn-lt"/>
                <a:ea typeface="+mn-ea"/>
                <a:cs typeface="+mn-cs"/>
              </a:rPr>
              <a:t>Biagini</a:t>
            </a:r>
            <a:r>
              <a:rPr lang="en-US" altLang="zh-CN" sz="1200" kern="1200" dirty="0" smtClean="0">
                <a:solidFill>
                  <a:schemeClr val="tx1"/>
                </a:solidFill>
                <a:effectLst/>
                <a:latin typeface="+mn-lt"/>
                <a:ea typeface="+mn-ea"/>
                <a:cs typeface="+mn-cs"/>
              </a:rPr>
              <a:t>, R. </a:t>
            </a:r>
            <a:r>
              <a:rPr lang="en-US" altLang="zh-CN" sz="1200" kern="1200" dirty="0" err="1" smtClean="0">
                <a:solidFill>
                  <a:schemeClr val="tx1"/>
                </a:solidFill>
                <a:effectLst/>
                <a:latin typeface="+mn-lt"/>
                <a:ea typeface="+mn-ea"/>
                <a:cs typeface="+mn-cs"/>
              </a:rPr>
              <a:t>Boni</a:t>
            </a:r>
            <a:r>
              <a:rPr lang="en-US" altLang="zh-CN" sz="1200" kern="1200" dirty="0" smtClean="0">
                <a:solidFill>
                  <a:schemeClr val="tx1"/>
                </a:solidFill>
                <a:effectLst/>
                <a:latin typeface="+mn-lt"/>
                <a:ea typeface="+mn-ea"/>
                <a:cs typeface="+mn-cs"/>
              </a:rPr>
              <a:t>, et al., Tau/Charm Factory Accelerator Report, INFN Report INFN-REPORT-INFN-13-13-LNF (INFN, 2013) arXiv:1310.6944 [</a:t>
            </a:r>
            <a:r>
              <a:rPr lang="en-US" altLang="zh-CN" sz="1200" kern="1200" dirty="0" err="1" smtClean="0">
                <a:solidFill>
                  <a:schemeClr val="tx1"/>
                </a:solidFill>
                <a:effectLst/>
                <a:latin typeface="+mn-lt"/>
                <a:ea typeface="+mn-ea"/>
                <a:cs typeface="+mn-cs"/>
              </a:rPr>
              <a:t>physics.acc-ph</a:t>
            </a:r>
            <a:r>
              <a:rPr lang="en-US" altLang="zh-CN" sz="1200" kern="1200" dirty="0" smtClean="0">
                <a:solidFill>
                  <a:schemeClr val="tx1"/>
                </a:solidFill>
                <a:effectLst/>
                <a:latin typeface="+mn-lt"/>
                <a:ea typeface="+mn-ea"/>
                <a:cs typeface="+mn-cs"/>
              </a:rPr>
              <a:t>]. 2013</a:t>
            </a:r>
          </a:p>
          <a:p>
            <a:endParaRPr lang="en-US"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t>31</a:t>
            </a:fld>
            <a:endParaRPr lang="zh-CN" altLang="en-US"/>
          </a:p>
        </p:txBody>
      </p:sp>
    </p:spTree>
    <p:extLst>
      <p:ext uri="{BB962C8B-B14F-4D97-AF65-F5344CB8AC3E}">
        <p14:creationId xmlns:p14="http://schemas.microsoft.com/office/powerpoint/2010/main" val="2469470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t>4</a:t>
            </a:fld>
            <a:endParaRPr lang="zh-CN" altLang="en-US"/>
          </a:p>
        </p:txBody>
      </p:sp>
    </p:spTree>
    <p:extLst>
      <p:ext uri="{BB962C8B-B14F-4D97-AF65-F5344CB8AC3E}">
        <p14:creationId xmlns:p14="http://schemas.microsoft.com/office/powerpoint/2010/main" val="277741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t>5</a:t>
            </a:fld>
            <a:endParaRPr lang="zh-CN" altLang="en-US"/>
          </a:p>
        </p:txBody>
      </p:sp>
    </p:spTree>
    <p:extLst>
      <p:ext uri="{BB962C8B-B14F-4D97-AF65-F5344CB8AC3E}">
        <p14:creationId xmlns:p14="http://schemas.microsoft.com/office/powerpoint/2010/main" val="341230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thousandth</a:t>
            </a:r>
            <a:endParaRPr lang="zh-CN" altLang="en-US" dirty="0"/>
          </a:p>
        </p:txBody>
      </p:sp>
      <p:sp>
        <p:nvSpPr>
          <p:cNvPr id="4" name="灯片编号占位符 3"/>
          <p:cNvSpPr>
            <a:spLocks noGrp="1"/>
          </p:cNvSpPr>
          <p:nvPr>
            <p:ph type="sldNum" sz="quarter" idx="10"/>
          </p:nvPr>
        </p:nvSpPr>
        <p:spPr/>
        <p:txBody>
          <a:bodyPr/>
          <a:lstStyle/>
          <a:p>
            <a:fld id="{D11B8740-C3E8-4F36-9AA1-3227B6A0893C}" type="slidenum">
              <a:rPr lang="zh-CN" altLang="en-US" smtClean="0"/>
              <a:t>6</a:t>
            </a:fld>
            <a:endParaRPr lang="zh-CN" altLang="en-US"/>
          </a:p>
        </p:txBody>
      </p:sp>
    </p:spTree>
    <p:extLst>
      <p:ext uri="{BB962C8B-B14F-4D97-AF65-F5344CB8AC3E}">
        <p14:creationId xmlns:p14="http://schemas.microsoft.com/office/powerpoint/2010/main" val="143181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A.W. Chao, Problems in obtaining polarized e+ and e- beams and perspectives for PEP, High-Energy Physics with Polarized Beams and Polarized Targets Volume 38 of the series EXS 38: </a:t>
                </a:r>
                <a:r>
                  <a:rPr lang="en-US" altLang="zh-CN" sz="1200" kern="1200" dirty="0" err="1" smtClean="0">
                    <a:solidFill>
                      <a:schemeClr val="tx1"/>
                    </a:solidFill>
                    <a:effectLst/>
                    <a:latin typeface="+mn-lt"/>
                    <a:ea typeface="+mn-ea"/>
                    <a:cs typeface="+mn-cs"/>
                  </a:rPr>
                  <a:t>Experientia</a:t>
                </a:r>
                <a:r>
                  <a:rPr lang="en-US" altLang="zh-CN" sz="1200" kern="1200" dirty="0" smtClean="0">
                    <a:solidFill>
                      <a:schemeClr val="tx1"/>
                    </a:solidFill>
                    <a:effectLst/>
                    <a:latin typeface="+mn-lt"/>
                    <a:ea typeface="+mn-ea"/>
                    <a:cs typeface="+mn-cs"/>
                  </a:rPr>
                  <a:t> </a:t>
                </a:r>
                <a:r>
                  <a:rPr lang="en-US" altLang="zh-CN" sz="1200" kern="1200" dirty="0" err="1" smtClean="0">
                    <a:solidFill>
                      <a:schemeClr val="tx1"/>
                    </a:solidFill>
                    <a:effectLst/>
                    <a:latin typeface="+mn-lt"/>
                    <a:ea typeface="+mn-ea"/>
                    <a:cs typeface="+mn-cs"/>
                  </a:rPr>
                  <a:t>Supplementum</a:t>
                </a:r>
                <a:r>
                  <a:rPr lang="en-US" altLang="zh-CN" sz="1200" kern="1200" dirty="0" smtClean="0">
                    <a:solidFill>
                      <a:schemeClr val="tx1"/>
                    </a:solidFill>
                    <a:effectLst/>
                    <a:latin typeface="+mn-lt"/>
                    <a:ea typeface="+mn-ea"/>
                    <a:cs typeface="+mn-cs"/>
                  </a:rPr>
                  <a:t>, p. 15-26, 1981</a:t>
                </a:r>
              </a:p>
              <a:p>
                <a:pPr lvl="0"/>
                <a:r>
                  <a:rPr lang="en-US" altLang="zh-CN" sz="1200" kern="1200" dirty="0" smtClean="0">
                    <a:solidFill>
                      <a:schemeClr val="tx1"/>
                    </a:solidFill>
                    <a:effectLst/>
                    <a:latin typeface="+mn-lt"/>
                    <a:ea typeface="+mn-ea"/>
                    <a:cs typeface="+mn-cs"/>
                  </a:rPr>
                  <a:t>V. V. </a:t>
                </a:r>
                <a:r>
                  <a:rPr lang="en-US" altLang="zh-CN" sz="1200" kern="1200" dirty="0" err="1" smtClean="0">
                    <a:solidFill>
                      <a:schemeClr val="tx1"/>
                    </a:solidFill>
                    <a:effectLst/>
                    <a:latin typeface="+mn-lt"/>
                    <a:ea typeface="+mn-ea"/>
                    <a:cs typeface="+mn-cs"/>
                  </a:rPr>
                  <a:t>Anashin</a:t>
                </a:r>
                <a:r>
                  <a:rPr lang="en-US" altLang="zh-CN" sz="1200" kern="1200" dirty="0" smtClean="0">
                    <a:solidFill>
                      <a:schemeClr val="tx1"/>
                    </a:solidFill>
                    <a:effectLst/>
                    <a:latin typeface="+mn-lt"/>
                    <a:ea typeface="+mn-ea"/>
                    <a:cs typeface="+mn-cs"/>
                  </a:rPr>
                  <a:t>, V.M. </a:t>
                </a:r>
                <a:r>
                  <a:rPr lang="en-US" altLang="zh-CN" sz="1200" kern="1200" dirty="0" err="1" smtClean="0">
                    <a:solidFill>
                      <a:schemeClr val="tx1"/>
                    </a:solidFill>
                    <a:effectLst/>
                    <a:latin typeface="+mn-lt"/>
                    <a:ea typeface="+mn-ea"/>
                    <a:cs typeface="+mn-cs"/>
                  </a:rPr>
                  <a:t>Aulchenko</a:t>
                </a:r>
                <a:r>
                  <a:rPr lang="en-US" altLang="zh-CN" sz="1200" kern="1200" dirty="0" smtClean="0">
                    <a:solidFill>
                      <a:schemeClr val="tx1"/>
                    </a:solidFill>
                    <a:effectLst/>
                    <a:latin typeface="+mn-lt"/>
                    <a:ea typeface="+mn-ea"/>
                    <a:cs typeface="+mn-cs"/>
                  </a:rPr>
                  <a:t>, et al., A project of super c-τ factory in Novosibirsk, 2011</a:t>
                </a:r>
                <a:endParaRPr lang="zh-CN" altLang="zh-CN" sz="1200" kern="1200" dirty="0" smtClean="0">
                  <a:solidFill>
                    <a:schemeClr val="tx1"/>
                  </a:solidFill>
                  <a:effectLst/>
                  <a:latin typeface="+mn-lt"/>
                  <a:ea typeface="+mn-ea"/>
                  <a:cs typeface="+mn-cs"/>
                </a:endParaRPr>
              </a:p>
              <a:p>
                <a:r>
                  <a:rPr lang="en-US" altLang="zh-CN" sz="1200" u="sng" kern="1200" dirty="0" smtClean="0">
                    <a:solidFill>
                      <a:schemeClr val="tx1"/>
                    </a:solidFill>
                    <a:effectLst/>
                    <a:latin typeface="+mn-lt"/>
                    <a:ea typeface="+mn-ea"/>
                    <a:cs typeface="+mn-cs"/>
                    <a:hlinkClick r:id="rId3"/>
                  </a:rPr>
                  <a:t>https://ctd.inp.nsk.su/c-tau/Project/CDR_en_ScTau.pdf</a:t>
                </a:r>
                <a:endParaRPr lang="en-US" altLang="zh-CN" dirty="0" smtClean="0"/>
              </a:p>
            </p:txBody>
          </p:sp>
        </mc:Choice>
        <mc:Fallback xmlns="">
          <p:sp>
            <p:nvSpPr>
              <p:cNvPr id="3" name="备注占位符 2"/>
              <p:cNvSpPr>
                <a:spLocks noGrp="1"/>
              </p:cNvSpPr>
              <p:nvPr>
                <p:ph type="body" idx="1"/>
              </p:nvPr>
            </p:nvSpPr>
            <p:spPr/>
            <p:txBody>
              <a:bodyPr/>
              <a:lstStyle/>
              <a:p>
                <a:r>
                  <a:rPr lang="en-US" altLang="zh-CN" dirty="0" smtClean="0"/>
                  <a:t>N1</a:t>
                </a:r>
                <a:r>
                  <a:rPr lang="zh-CN" altLang="en-US" dirty="0" smtClean="0"/>
                  <a:t>，</a:t>
                </a:r>
                <a:r>
                  <a:rPr lang="en-US" altLang="zh-CN" dirty="0" smtClean="0"/>
                  <a:t>N2 are the number of particles in the two colliding bunches.</a:t>
                </a:r>
              </a:p>
              <a:p>
                <a:r>
                  <a:rPr lang="en-US" altLang="zh-CN" dirty="0" smtClean="0"/>
                  <a:t>Σ</a:t>
                </a:r>
                <a:r>
                  <a:rPr lang="zh-CN" altLang="en-US" dirty="0" smtClean="0"/>
                  <a:t>，</a:t>
                </a:r>
                <a:r>
                  <a:rPr lang="en-US" altLang="zh-CN" dirty="0" smtClean="0"/>
                  <a:t>respectively, the convoluted horizontal and vertical bunch size at the IP</a:t>
                </a:r>
                <a:r>
                  <a:rPr lang="en-US" altLang="zh-CN" dirty="0" smtClean="0"/>
                  <a:t>. </a:t>
                </a:r>
                <a:r>
                  <a:rPr lang="zh-CN" altLang="en-US" dirty="0" smtClean="0"/>
                  <a:t>卷积尺寸，两束团分别尺寸的平方和的平方根</a:t>
                </a:r>
                <a:endParaRPr lang="en-US" altLang="zh-CN" dirty="0" smtClean="0"/>
              </a:p>
              <a:p>
                <a:endParaRPr lang="en-US" altLang="zh-CN" dirty="0" smtClean="0"/>
              </a:p>
              <a:p>
                <a:r>
                  <a:rPr lang="en-US" altLang="zh-CN" dirty="0" smtClean="0"/>
                  <a:t>[1]</a:t>
                </a:r>
                <a:r>
                  <a:rPr lang="en-US" altLang="zh-CN" dirty="0" smtClean="0"/>
                  <a:t>The hourglass effect and the measurement of the transverse size of colliding beams by luminosity scans, M. </a:t>
                </a:r>
                <a:r>
                  <a:rPr lang="en-US" altLang="zh-CN" dirty="0" err="1" smtClean="0"/>
                  <a:t>Venturini</a:t>
                </a:r>
                <a:r>
                  <a:rPr lang="en-US" altLang="zh-CN" dirty="0" smtClean="0"/>
                  <a:t> and W. </a:t>
                </a:r>
                <a:r>
                  <a:rPr lang="en-US" altLang="zh-CN" dirty="0" err="1" smtClean="0"/>
                  <a:t>Kozanecki</a:t>
                </a:r>
                <a:r>
                  <a:rPr lang="en-US" altLang="zh-CN" dirty="0" smtClean="0"/>
                  <a:t> , Stanford Linear Accelerator Center, Stanford University, Stanford, CA 94309</a:t>
                </a:r>
              </a:p>
              <a:p>
                <a:endParaRPr lang="en-US" altLang="zh-CN" dirty="0" smtClean="0"/>
              </a:p>
              <a:p>
                <a:r>
                  <a:rPr lang="en-US" altLang="zh-CN" dirty="0" smtClean="0"/>
                  <a:t>[2]</a:t>
                </a:r>
                <a:r>
                  <a:rPr lang="en-US" altLang="zh-CN" dirty="0" smtClean="0"/>
                  <a:t>Concept of luminosity, Werner Herr and Bruno </a:t>
                </a:r>
                <a:r>
                  <a:rPr lang="en-US" altLang="zh-CN" dirty="0" err="1" smtClean="0"/>
                  <a:t>Muratori</a:t>
                </a:r>
                <a:r>
                  <a:rPr lang="en-US" altLang="zh-CN" dirty="0" smtClean="0"/>
                  <a:t>∗ CERN, Geneva, Switzerland ∗ now at Daresbury Laboratory, United Kingdom</a:t>
                </a:r>
              </a:p>
              <a:p>
                <a:endParaRPr lang="en-US" altLang="zh-CN" dirty="0" smtClean="0"/>
              </a:p>
              <a:p>
                <a:pPr marL="254812" lvl="1" indent="0">
                  <a:lnSpc>
                    <a:spcPct val="100000"/>
                  </a:lnSpc>
                  <a:buNone/>
                </a:pPr>
                <a:r>
                  <a:rPr lang="zh-CN" altLang="en-US" dirty="0" smtClean="0"/>
                  <a:t>优化在特定能量下的对称环形对撞机</a:t>
                </a:r>
                <a:r>
                  <a:rPr lang="en-US" altLang="zh-CN" baseline="0" dirty="0" smtClean="0"/>
                  <a:t> </a:t>
                </a:r>
                <a:r>
                  <a:rPr lang="en-US" altLang="zh-CN" sz="2000" i="0">
                    <a:latin typeface="Cambria Math" panose="02040503050406030204" pitchFamily="18" charset="0"/>
                    <a:ea typeface="Cambria Math" panose="02040503050406030204" pitchFamily="18" charset="0"/>
                  </a:rPr>
                  <a:t>ℒ^</a:t>
                </a:r>
                <a:r>
                  <a:rPr lang="en-US" altLang="zh-CN" sz="2000" i="0">
                    <a:latin typeface="Cambria Math" panose="02040503050406030204" pitchFamily="18" charset="0"/>
                  </a:rPr>
                  <a:t>∗=</a:t>
                </a:r>
                <a:r>
                  <a:rPr lang="zh-CN" altLang="zh-CN" sz="2000" i="0">
                    <a:latin typeface="Cambria Math" panose="02040503050406030204" pitchFamily="18" charset="0"/>
                  </a:rPr>
                  <a:t>(</a:t>
                </a:r>
                <a:r>
                  <a:rPr lang="en-US" altLang="zh-CN" sz="2000" i="0">
                    <a:latin typeface="Cambria Math" panose="02040503050406030204" pitchFamily="18" charset="0"/>
                  </a:rPr>
                  <a:t>γ𝑛</a:t>
                </a:r>
                <a:r>
                  <a:rPr lang="zh-CN" altLang="zh-CN" sz="2000" i="0">
                    <a:latin typeface="Cambria Math" panose="02040503050406030204" pitchFamily="18" charset="0"/>
                  </a:rPr>
                  <a:t>_</a:t>
                </a:r>
                <a:r>
                  <a:rPr lang="en-US" altLang="zh-CN" sz="2000" i="0">
                    <a:latin typeface="Cambria Math" panose="02040503050406030204" pitchFamily="18" charset="0"/>
                  </a:rPr>
                  <a:t>𝑏</a:t>
                </a:r>
                <a:r>
                  <a:rPr lang="zh-CN" altLang="zh-CN" sz="2000" i="0">
                    <a:latin typeface="Cambria Math" panose="02040503050406030204" pitchFamily="18" charset="0"/>
                  </a:rPr>
                  <a:t> </a:t>
                </a:r>
                <a:r>
                  <a:rPr lang="en-US" altLang="zh-CN" sz="2000" i="0">
                    <a:latin typeface="Cambria Math" panose="02040503050406030204" pitchFamily="18" charset="0"/>
                  </a:rPr>
                  <a:t>𝐼</a:t>
                </a:r>
                <a:r>
                  <a:rPr lang="zh-CN" altLang="zh-CN" sz="2000" i="0">
                    <a:latin typeface="Cambria Math" panose="02040503050406030204" pitchFamily="18" charset="0"/>
                  </a:rPr>
                  <a:t>_</a:t>
                </a:r>
                <a:r>
                  <a:rPr lang="en-US" altLang="zh-CN" sz="2000" i="0">
                    <a:latin typeface="Cambria Math" panose="02040503050406030204" pitchFamily="18" charset="0"/>
                  </a:rPr>
                  <a:t>𝑏</a:t>
                </a:r>
                <a:r>
                  <a:rPr lang="zh-CN" altLang="zh-CN" sz="2000" i="0">
                    <a:latin typeface="Cambria Math" panose="02040503050406030204" pitchFamily="18" charset="0"/>
                  </a:rPr>
                  <a:t>)/(</a:t>
                </a:r>
                <a:r>
                  <a:rPr lang="en-US" altLang="zh-CN" sz="2000" i="0">
                    <a:latin typeface="Cambria Math" panose="02040503050406030204" pitchFamily="18" charset="0"/>
                  </a:rPr>
                  <a:t>2𝑒𝑟</a:t>
                </a:r>
                <a:r>
                  <a:rPr lang="zh-CN" altLang="zh-CN" sz="2000" i="0">
                    <a:latin typeface="Cambria Math" panose="02040503050406030204" pitchFamily="18" charset="0"/>
                  </a:rPr>
                  <a:t>_</a:t>
                </a:r>
                <a:r>
                  <a:rPr lang="en-US" altLang="zh-CN" sz="2000" i="0">
                    <a:latin typeface="Cambria Math" panose="02040503050406030204" pitchFamily="18" charset="0"/>
                  </a:rPr>
                  <a:t>𝑒</a:t>
                </a:r>
                <a:r>
                  <a:rPr lang="zh-CN" altLang="zh-CN" sz="2000" i="0">
                    <a:latin typeface="Cambria Math" panose="02040503050406030204" pitchFamily="18" charset="0"/>
                  </a:rPr>
                  <a:t> </a:t>
                </a:r>
                <a:r>
                  <a:rPr lang="en-US" altLang="zh-CN" sz="2000" i="0">
                    <a:latin typeface="Cambria Math" panose="02040503050406030204" pitchFamily="18" charset="0"/>
                  </a:rPr>
                  <a:t>𝛽</a:t>
                </a:r>
                <a:r>
                  <a:rPr lang="zh-CN" altLang="zh-CN" sz="2000" i="0">
                    <a:latin typeface="Cambria Math" panose="02040503050406030204" pitchFamily="18" charset="0"/>
                  </a:rPr>
                  <a:t>_</a:t>
                </a:r>
                <a:r>
                  <a:rPr lang="en-US" altLang="zh-CN" sz="2000" i="0">
                    <a:latin typeface="Cambria Math" panose="02040503050406030204" pitchFamily="18" charset="0"/>
                  </a:rPr>
                  <a:t>𝑦^∗ </a:t>
                </a:r>
                <a:r>
                  <a:rPr lang="zh-CN" altLang="zh-CN" sz="2000" i="0">
                    <a:latin typeface="Cambria Math" panose="02040503050406030204" pitchFamily="18" charset="0"/>
                  </a:rPr>
                  <a:t>) </a:t>
                </a:r>
                <a:r>
                  <a:rPr lang="en-US" altLang="zh-CN" sz="2000" i="0">
                    <a:latin typeface="Cambria Math" panose="02040503050406030204" pitchFamily="18" charset="0"/>
                  </a:rPr>
                  <a:t>𝜉</a:t>
                </a:r>
                <a:r>
                  <a:rPr lang="zh-CN" altLang="zh-CN" sz="2000" i="0">
                    <a:latin typeface="Cambria Math" panose="02040503050406030204" pitchFamily="18" charset="0"/>
                  </a:rPr>
                  <a:t>_</a:t>
                </a:r>
                <a:r>
                  <a:rPr lang="en-US" altLang="zh-CN" sz="2000" i="0">
                    <a:latin typeface="Cambria Math" panose="02040503050406030204" pitchFamily="18" charset="0"/>
                  </a:rPr>
                  <a:t>𝑦 𝐻</a:t>
                </a:r>
                <a:endParaRPr lang="en-US" altLang="zh-CN" sz="2000" dirty="0" smtClean="0"/>
              </a:p>
              <a:p>
                <a:endParaRPr lang="en-US" altLang="zh-CN" dirty="0" smtClean="0"/>
              </a:p>
            </p:txBody>
          </p:sp>
        </mc:Fallback>
      </mc:AlternateContent>
      <p:sp>
        <p:nvSpPr>
          <p:cNvPr id="4" name="灯片编号占位符 3"/>
          <p:cNvSpPr>
            <a:spLocks noGrp="1"/>
          </p:cNvSpPr>
          <p:nvPr>
            <p:ph type="sldNum" sz="quarter" idx="10"/>
          </p:nvPr>
        </p:nvSpPr>
        <p:spPr/>
        <p:txBody>
          <a:bodyPr/>
          <a:lstStyle/>
          <a:p>
            <a:fld id="{D11B8740-C3E8-4F36-9AA1-3227B6A0893C}" type="slidenum">
              <a:rPr lang="zh-CN" altLang="en-US" smtClean="0"/>
              <a:t>8</a:t>
            </a:fld>
            <a:endParaRPr lang="zh-CN" altLang="en-US"/>
          </a:p>
        </p:txBody>
      </p:sp>
    </p:spTree>
    <p:extLst>
      <p:ext uri="{BB962C8B-B14F-4D97-AF65-F5344CB8AC3E}">
        <p14:creationId xmlns:p14="http://schemas.microsoft.com/office/powerpoint/2010/main" val="412215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Negative electron affinity</a:t>
                </a:r>
                <a:endParaRPr lang="en-US" altLang="zh-CN" dirty="0" smtClean="0"/>
              </a:p>
            </p:txBody>
          </p:sp>
        </mc:Choice>
        <mc:Fallback xmlns="">
          <p:sp>
            <p:nvSpPr>
              <p:cNvPr id="3" name="备注占位符 2"/>
              <p:cNvSpPr>
                <a:spLocks noGrp="1"/>
              </p:cNvSpPr>
              <p:nvPr>
                <p:ph type="body" idx="1"/>
              </p:nvPr>
            </p:nvSpPr>
            <p:spPr/>
            <p:txBody>
              <a:bodyPr/>
              <a:lstStyle/>
              <a:p>
                <a:r>
                  <a:rPr lang="en-US" altLang="zh-CN" dirty="0" smtClean="0"/>
                  <a:t>N1</a:t>
                </a:r>
                <a:r>
                  <a:rPr lang="zh-CN" altLang="en-US" dirty="0" smtClean="0"/>
                  <a:t>，</a:t>
                </a:r>
                <a:r>
                  <a:rPr lang="en-US" altLang="zh-CN" dirty="0" smtClean="0"/>
                  <a:t>N2 are the number of particles in the two colliding bunches.</a:t>
                </a:r>
              </a:p>
              <a:p>
                <a:r>
                  <a:rPr lang="en-US" altLang="zh-CN" dirty="0" smtClean="0"/>
                  <a:t>Σ</a:t>
                </a:r>
                <a:r>
                  <a:rPr lang="zh-CN" altLang="en-US" dirty="0" smtClean="0"/>
                  <a:t>，</a:t>
                </a:r>
                <a:r>
                  <a:rPr lang="en-US" altLang="zh-CN" dirty="0" smtClean="0"/>
                  <a:t>respectively, the convoluted horizontal and vertical bunch size at the IP</a:t>
                </a:r>
                <a:r>
                  <a:rPr lang="en-US" altLang="zh-CN" dirty="0" smtClean="0"/>
                  <a:t>. </a:t>
                </a:r>
                <a:r>
                  <a:rPr lang="zh-CN" altLang="en-US" dirty="0" smtClean="0"/>
                  <a:t>卷积尺寸，两束团分别尺寸的平方和的平方根</a:t>
                </a:r>
                <a:endParaRPr lang="en-US" altLang="zh-CN" dirty="0" smtClean="0"/>
              </a:p>
              <a:p>
                <a:endParaRPr lang="en-US" altLang="zh-CN" dirty="0" smtClean="0"/>
              </a:p>
              <a:p>
                <a:r>
                  <a:rPr lang="en-US" altLang="zh-CN" dirty="0" smtClean="0"/>
                  <a:t>[1]</a:t>
                </a:r>
                <a:r>
                  <a:rPr lang="en-US" altLang="zh-CN" dirty="0" smtClean="0"/>
                  <a:t>The hourglass effect and the measurement of the transverse size of colliding beams by luminosity scans, M. </a:t>
                </a:r>
                <a:r>
                  <a:rPr lang="en-US" altLang="zh-CN" dirty="0" err="1" smtClean="0"/>
                  <a:t>Venturini</a:t>
                </a:r>
                <a:r>
                  <a:rPr lang="en-US" altLang="zh-CN" dirty="0" smtClean="0"/>
                  <a:t> and W. </a:t>
                </a:r>
                <a:r>
                  <a:rPr lang="en-US" altLang="zh-CN" dirty="0" err="1" smtClean="0"/>
                  <a:t>Kozanecki</a:t>
                </a:r>
                <a:r>
                  <a:rPr lang="en-US" altLang="zh-CN" dirty="0" smtClean="0"/>
                  <a:t> , Stanford Linear Accelerator Center, Stanford University, Stanford, CA 94309</a:t>
                </a:r>
              </a:p>
              <a:p>
                <a:endParaRPr lang="en-US" altLang="zh-CN" dirty="0" smtClean="0"/>
              </a:p>
              <a:p>
                <a:r>
                  <a:rPr lang="en-US" altLang="zh-CN" dirty="0" smtClean="0"/>
                  <a:t>[2]</a:t>
                </a:r>
                <a:r>
                  <a:rPr lang="en-US" altLang="zh-CN" dirty="0" smtClean="0"/>
                  <a:t>Concept of luminosity, Werner Herr and Bruno </a:t>
                </a:r>
                <a:r>
                  <a:rPr lang="en-US" altLang="zh-CN" dirty="0" err="1" smtClean="0"/>
                  <a:t>Muratori</a:t>
                </a:r>
                <a:r>
                  <a:rPr lang="en-US" altLang="zh-CN" dirty="0" smtClean="0"/>
                  <a:t>∗ CERN, Geneva, Switzerland ∗ now at Daresbury Laboratory, United Kingdom</a:t>
                </a:r>
              </a:p>
              <a:p>
                <a:endParaRPr lang="en-US" altLang="zh-CN" dirty="0" smtClean="0"/>
              </a:p>
              <a:p>
                <a:pPr marL="254812" lvl="1" indent="0">
                  <a:lnSpc>
                    <a:spcPct val="100000"/>
                  </a:lnSpc>
                  <a:buNone/>
                </a:pPr>
                <a:r>
                  <a:rPr lang="zh-CN" altLang="en-US" dirty="0" smtClean="0"/>
                  <a:t>优化在特定能量下的对称环形对撞机</a:t>
                </a:r>
                <a:r>
                  <a:rPr lang="en-US" altLang="zh-CN" baseline="0" dirty="0" smtClean="0"/>
                  <a:t> </a:t>
                </a:r>
                <a:r>
                  <a:rPr lang="en-US" altLang="zh-CN" sz="2000" i="0">
                    <a:latin typeface="Cambria Math" panose="02040503050406030204" pitchFamily="18" charset="0"/>
                    <a:ea typeface="Cambria Math" panose="02040503050406030204" pitchFamily="18" charset="0"/>
                  </a:rPr>
                  <a:t>ℒ^</a:t>
                </a:r>
                <a:r>
                  <a:rPr lang="en-US" altLang="zh-CN" sz="2000" i="0">
                    <a:latin typeface="Cambria Math" panose="02040503050406030204" pitchFamily="18" charset="0"/>
                  </a:rPr>
                  <a:t>∗=</a:t>
                </a:r>
                <a:r>
                  <a:rPr lang="zh-CN" altLang="zh-CN" sz="2000" i="0">
                    <a:latin typeface="Cambria Math" panose="02040503050406030204" pitchFamily="18" charset="0"/>
                  </a:rPr>
                  <a:t>(</a:t>
                </a:r>
                <a:r>
                  <a:rPr lang="en-US" altLang="zh-CN" sz="2000" i="0">
                    <a:latin typeface="Cambria Math" panose="02040503050406030204" pitchFamily="18" charset="0"/>
                  </a:rPr>
                  <a:t>γ𝑛</a:t>
                </a:r>
                <a:r>
                  <a:rPr lang="zh-CN" altLang="zh-CN" sz="2000" i="0">
                    <a:latin typeface="Cambria Math" panose="02040503050406030204" pitchFamily="18" charset="0"/>
                  </a:rPr>
                  <a:t>_</a:t>
                </a:r>
                <a:r>
                  <a:rPr lang="en-US" altLang="zh-CN" sz="2000" i="0">
                    <a:latin typeface="Cambria Math" panose="02040503050406030204" pitchFamily="18" charset="0"/>
                  </a:rPr>
                  <a:t>𝑏</a:t>
                </a:r>
                <a:r>
                  <a:rPr lang="zh-CN" altLang="zh-CN" sz="2000" i="0">
                    <a:latin typeface="Cambria Math" panose="02040503050406030204" pitchFamily="18" charset="0"/>
                  </a:rPr>
                  <a:t> </a:t>
                </a:r>
                <a:r>
                  <a:rPr lang="en-US" altLang="zh-CN" sz="2000" i="0">
                    <a:latin typeface="Cambria Math" panose="02040503050406030204" pitchFamily="18" charset="0"/>
                  </a:rPr>
                  <a:t>𝐼</a:t>
                </a:r>
                <a:r>
                  <a:rPr lang="zh-CN" altLang="zh-CN" sz="2000" i="0">
                    <a:latin typeface="Cambria Math" panose="02040503050406030204" pitchFamily="18" charset="0"/>
                  </a:rPr>
                  <a:t>_</a:t>
                </a:r>
                <a:r>
                  <a:rPr lang="en-US" altLang="zh-CN" sz="2000" i="0">
                    <a:latin typeface="Cambria Math" panose="02040503050406030204" pitchFamily="18" charset="0"/>
                  </a:rPr>
                  <a:t>𝑏</a:t>
                </a:r>
                <a:r>
                  <a:rPr lang="zh-CN" altLang="zh-CN" sz="2000" i="0">
                    <a:latin typeface="Cambria Math" panose="02040503050406030204" pitchFamily="18" charset="0"/>
                  </a:rPr>
                  <a:t>)/(</a:t>
                </a:r>
                <a:r>
                  <a:rPr lang="en-US" altLang="zh-CN" sz="2000" i="0">
                    <a:latin typeface="Cambria Math" panose="02040503050406030204" pitchFamily="18" charset="0"/>
                  </a:rPr>
                  <a:t>2𝑒𝑟</a:t>
                </a:r>
                <a:r>
                  <a:rPr lang="zh-CN" altLang="zh-CN" sz="2000" i="0">
                    <a:latin typeface="Cambria Math" panose="02040503050406030204" pitchFamily="18" charset="0"/>
                  </a:rPr>
                  <a:t>_</a:t>
                </a:r>
                <a:r>
                  <a:rPr lang="en-US" altLang="zh-CN" sz="2000" i="0">
                    <a:latin typeface="Cambria Math" panose="02040503050406030204" pitchFamily="18" charset="0"/>
                  </a:rPr>
                  <a:t>𝑒</a:t>
                </a:r>
                <a:r>
                  <a:rPr lang="zh-CN" altLang="zh-CN" sz="2000" i="0">
                    <a:latin typeface="Cambria Math" panose="02040503050406030204" pitchFamily="18" charset="0"/>
                  </a:rPr>
                  <a:t> </a:t>
                </a:r>
                <a:r>
                  <a:rPr lang="en-US" altLang="zh-CN" sz="2000" i="0">
                    <a:latin typeface="Cambria Math" panose="02040503050406030204" pitchFamily="18" charset="0"/>
                  </a:rPr>
                  <a:t>𝛽</a:t>
                </a:r>
                <a:r>
                  <a:rPr lang="zh-CN" altLang="zh-CN" sz="2000" i="0">
                    <a:latin typeface="Cambria Math" panose="02040503050406030204" pitchFamily="18" charset="0"/>
                  </a:rPr>
                  <a:t>_</a:t>
                </a:r>
                <a:r>
                  <a:rPr lang="en-US" altLang="zh-CN" sz="2000" i="0">
                    <a:latin typeface="Cambria Math" panose="02040503050406030204" pitchFamily="18" charset="0"/>
                  </a:rPr>
                  <a:t>𝑦^∗ </a:t>
                </a:r>
                <a:r>
                  <a:rPr lang="zh-CN" altLang="zh-CN" sz="2000" i="0">
                    <a:latin typeface="Cambria Math" panose="02040503050406030204" pitchFamily="18" charset="0"/>
                  </a:rPr>
                  <a:t>) </a:t>
                </a:r>
                <a:r>
                  <a:rPr lang="en-US" altLang="zh-CN" sz="2000" i="0">
                    <a:latin typeface="Cambria Math" panose="02040503050406030204" pitchFamily="18" charset="0"/>
                  </a:rPr>
                  <a:t>𝜉</a:t>
                </a:r>
                <a:r>
                  <a:rPr lang="zh-CN" altLang="zh-CN" sz="2000" i="0">
                    <a:latin typeface="Cambria Math" panose="02040503050406030204" pitchFamily="18" charset="0"/>
                  </a:rPr>
                  <a:t>_</a:t>
                </a:r>
                <a:r>
                  <a:rPr lang="en-US" altLang="zh-CN" sz="2000" i="0">
                    <a:latin typeface="Cambria Math" panose="02040503050406030204" pitchFamily="18" charset="0"/>
                  </a:rPr>
                  <a:t>𝑦 𝐻</a:t>
                </a:r>
                <a:endParaRPr lang="en-US" altLang="zh-CN" sz="2000" dirty="0" smtClean="0"/>
              </a:p>
              <a:p>
                <a:endParaRPr lang="en-US" altLang="zh-CN" dirty="0" smtClean="0"/>
              </a:p>
            </p:txBody>
          </p:sp>
        </mc:Fallback>
      </mc:AlternateContent>
      <p:sp>
        <p:nvSpPr>
          <p:cNvPr id="4" name="灯片编号占位符 3"/>
          <p:cNvSpPr>
            <a:spLocks noGrp="1"/>
          </p:cNvSpPr>
          <p:nvPr>
            <p:ph type="sldNum" sz="quarter" idx="10"/>
          </p:nvPr>
        </p:nvSpPr>
        <p:spPr/>
        <p:txBody>
          <a:bodyPr/>
          <a:lstStyle/>
          <a:p>
            <a:fld id="{D11B8740-C3E8-4F36-9AA1-3227B6A0893C}" type="slidenum">
              <a:rPr lang="zh-CN" altLang="en-US" smtClean="0"/>
              <a:t>9</a:t>
            </a:fld>
            <a:endParaRPr lang="zh-CN" altLang="en-US"/>
          </a:p>
        </p:txBody>
      </p:sp>
    </p:spTree>
    <p:extLst>
      <p:ext uri="{BB962C8B-B14F-4D97-AF65-F5344CB8AC3E}">
        <p14:creationId xmlns:p14="http://schemas.microsoft.com/office/powerpoint/2010/main" val="295153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1979</a:t>
                </a:r>
                <a:r>
                  <a:rPr lang="zh-CN" altLang="zh-CN" sz="1200" kern="1200" dirty="0" smtClean="0">
                    <a:solidFill>
                      <a:schemeClr val="tx1"/>
                    </a:solidFill>
                    <a:effectLst/>
                    <a:latin typeface="+mn-lt"/>
                    <a:ea typeface="+mn-ea"/>
                    <a:cs typeface="+mn-cs"/>
                  </a:rPr>
                  <a:t>年，前苏联科学家</a:t>
                </a:r>
                <a:r>
                  <a:rPr lang="en-US" altLang="zh-CN" sz="1200" kern="1200" dirty="0" err="1" smtClean="0">
                    <a:solidFill>
                      <a:schemeClr val="tx1"/>
                    </a:solidFill>
                    <a:effectLst/>
                    <a:latin typeface="+mn-lt"/>
                    <a:ea typeface="+mn-ea"/>
                    <a:cs typeface="+mn-cs"/>
                  </a:rPr>
                  <a:t>Balakin</a:t>
                </a:r>
                <a:r>
                  <a:rPr lang="zh-CN" altLang="zh-CN" sz="1200" kern="1200" dirty="0" smtClean="0">
                    <a:solidFill>
                      <a:schemeClr val="tx1"/>
                    </a:solidFill>
                    <a:effectLst/>
                    <a:latin typeface="+mn-lt"/>
                    <a:ea typeface="+mn-ea"/>
                    <a:cs typeface="+mn-cs"/>
                  </a:rPr>
                  <a:t>和</a:t>
                </a:r>
                <a:r>
                  <a:rPr lang="en-US" altLang="zh-CN" sz="1200" kern="1200" dirty="0" err="1" smtClean="0">
                    <a:solidFill>
                      <a:schemeClr val="tx1"/>
                    </a:solidFill>
                    <a:effectLst/>
                    <a:latin typeface="+mn-lt"/>
                    <a:ea typeface="+mn-ea"/>
                    <a:cs typeface="+mn-cs"/>
                  </a:rPr>
                  <a:t>Mikhailichenko</a:t>
                </a:r>
                <a:r>
                  <a:rPr lang="zh-CN" altLang="zh-CN" sz="1200" kern="1200" dirty="0" smtClean="0">
                    <a:solidFill>
                      <a:schemeClr val="tx1"/>
                    </a:solidFill>
                    <a:effectLst/>
                    <a:latin typeface="+mn-lt"/>
                    <a:ea typeface="+mn-ea"/>
                    <a:cs typeface="+mn-cs"/>
                  </a:rPr>
                  <a:t>提出，可以由非极化的电子束通过螺旋型波荡器辐射来获得圆极化</a:t>
                </a:r>
                <a:r>
                  <a:rPr lang="en-US" altLang="zh-CN" sz="1200" kern="1200" dirty="0" smtClean="0">
                    <a:solidFill>
                      <a:schemeClr val="tx1"/>
                    </a:solidFill>
                    <a:effectLst/>
                    <a:latin typeface="+mn-lt"/>
                    <a:ea typeface="+mn-ea"/>
                    <a:cs typeface="+mn-cs"/>
                  </a:rPr>
                  <a:t>γ</a:t>
                </a:r>
                <a:r>
                  <a:rPr lang="zh-CN" altLang="zh-CN" sz="1200" kern="1200" dirty="0" smtClean="0">
                    <a:solidFill>
                      <a:schemeClr val="tx1"/>
                    </a:solidFill>
                    <a:effectLst/>
                    <a:latin typeface="+mn-lt"/>
                    <a:ea typeface="+mn-ea"/>
                    <a:cs typeface="+mn-cs"/>
                  </a:rPr>
                  <a:t>光，并打靶产生极化束流</a:t>
                </a:r>
                <a:r>
                  <a:rPr lang="en-US" altLang="zh-CN" sz="1200" kern="1200" dirty="0" smtClean="0">
                    <a:solidFill>
                      <a:schemeClr val="tx1"/>
                    </a:solidFill>
                    <a:effectLst/>
                    <a:latin typeface="+mn-lt"/>
                    <a:ea typeface="+mn-ea"/>
                    <a:cs typeface="+mn-cs"/>
                  </a:rPr>
                  <a:t>[25]</a:t>
                </a:r>
                <a:r>
                  <a:rPr lang="zh-CN" altLang="zh-CN" sz="1200" kern="1200" dirty="0" smtClean="0">
                    <a:solidFill>
                      <a:schemeClr val="tx1"/>
                    </a:solidFill>
                    <a:effectLst/>
                    <a:latin typeface="+mn-lt"/>
                    <a:ea typeface="+mn-ea"/>
                    <a:cs typeface="+mn-cs"/>
                  </a:rPr>
                  <a:t>。这种办法可以充分利用光源领域不断发展的前沿技术，能够获得高亮度的极化束流，因此很快为大家接受。</a:t>
                </a:r>
                <a:r>
                  <a:rPr lang="en-US" altLang="zh-CN" sz="1200" kern="1200" dirty="0" smtClean="0">
                    <a:solidFill>
                      <a:schemeClr val="tx1"/>
                    </a:solidFill>
                    <a:effectLst/>
                    <a:latin typeface="+mn-lt"/>
                    <a:ea typeface="+mn-ea"/>
                    <a:cs typeface="+mn-cs"/>
                  </a:rPr>
                  <a:t>2008</a:t>
                </a:r>
                <a:r>
                  <a:rPr lang="zh-CN" altLang="zh-CN" sz="1200" kern="1200" dirty="0" smtClean="0">
                    <a:solidFill>
                      <a:schemeClr val="tx1"/>
                    </a:solidFill>
                    <a:effectLst/>
                    <a:latin typeface="+mn-lt"/>
                    <a:ea typeface="+mn-ea"/>
                    <a:cs typeface="+mn-cs"/>
                  </a:rPr>
                  <a:t>年，国际科学家合作在</a:t>
                </a:r>
                <a:r>
                  <a:rPr lang="en-US" altLang="zh-CN" sz="1200" kern="1200" dirty="0" smtClean="0">
                    <a:solidFill>
                      <a:schemeClr val="tx1"/>
                    </a:solidFill>
                    <a:effectLst/>
                    <a:latin typeface="+mn-lt"/>
                    <a:ea typeface="+mn-ea"/>
                    <a:cs typeface="+mn-cs"/>
                  </a:rPr>
                  <a:t>SLAC</a:t>
                </a:r>
                <a:r>
                  <a:rPr lang="zh-CN" altLang="zh-CN" sz="1200" kern="1200" dirty="0" smtClean="0">
                    <a:solidFill>
                      <a:schemeClr val="tx1"/>
                    </a:solidFill>
                    <a:effectLst/>
                    <a:latin typeface="+mn-lt"/>
                    <a:ea typeface="+mn-ea"/>
                    <a:cs typeface="+mn-cs"/>
                  </a:rPr>
                  <a:t>直线加速器和</a:t>
                </a:r>
                <a:r>
                  <a:rPr lang="en-US" altLang="zh-CN" sz="1200" kern="1200" dirty="0" smtClean="0">
                    <a:solidFill>
                      <a:schemeClr val="tx1"/>
                    </a:solidFill>
                    <a:effectLst/>
                    <a:latin typeface="+mn-lt"/>
                    <a:ea typeface="+mn-ea"/>
                    <a:cs typeface="+mn-cs"/>
                  </a:rPr>
                  <a:t>FFTB</a:t>
                </a:r>
                <a:r>
                  <a:rPr lang="zh-CN" altLang="zh-CN" sz="1200" kern="1200" dirty="0" smtClean="0">
                    <a:solidFill>
                      <a:schemeClr val="tx1"/>
                    </a:solidFill>
                    <a:effectLst/>
                    <a:latin typeface="+mn-lt"/>
                    <a:ea typeface="+mn-ea"/>
                    <a:cs typeface="+mn-cs"/>
                  </a:rPr>
                  <a:t>验证装置上利用</a:t>
                </a:r>
                <a:r>
                  <a:rPr lang="en-US" altLang="zh-CN" sz="1200" kern="1200" dirty="0" smtClean="0">
                    <a:solidFill>
                      <a:schemeClr val="tx1"/>
                    </a:solidFill>
                    <a:effectLst/>
                    <a:latin typeface="+mn-lt"/>
                    <a:ea typeface="+mn-ea"/>
                    <a:cs typeface="+mn-cs"/>
                  </a:rPr>
                  <a:t>46.6</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0.1GeV</a:t>
                </a:r>
                <a:r>
                  <a:rPr lang="zh-CN" altLang="zh-CN" sz="1200" kern="1200" dirty="0" smtClean="0">
                    <a:solidFill>
                      <a:schemeClr val="tx1"/>
                    </a:solidFill>
                    <a:effectLst/>
                    <a:latin typeface="+mn-lt"/>
                    <a:ea typeface="+mn-ea"/>
                    <a:cs typeface="+mn-cs"/>
                  </a:rPr>
                  <a:t>的电子束获得了纵向极化度达到</a:t>
                </a:r>
                <a:r>
                  <a:rPr lang="en-US" altLang="zh-CN" sz="1200" kern="1200" dirty="0" smtClean="0">
                    <a:solidFill>
                      <a:schemeClr val="tx1"/>
                    </a:solidFill>
                    <a:effectLst/>
                    <a:latin typeface="+mn-lt"/>
                    <a:ea typeface="+mn-ea"/>
                    <a:cs typeface="+mn-cs"/>
                  </a:rPr>
                  <a:t>80%</a:t>
                </a:r>
                <a:r>
                  <a:rPr lang="zh-CN" altLang="zh-CN" sz="1200" kern="1200" dirty="0" smtClean="0">
                    <a:solidFill>
                      <a:schemeClr val="tx1"/>
                    </a:solidFill>
                    <a:effectLst/>
                    <a:latin typeface="+mn-lt"/>
                    <a:ea typeface="+mn-ea"/>
                    <a:cs typeface="+mn-cs"/>
                  </a:rPr>
                  <a:t>以上的</a:t>
                </a:r>
                <a:r>
                  <a:rPr lang="en-US" altLang="zh-CN" sz="1200" kern="1200" dirty="0" smtClean="0">
                    <a:solidFill>
                      <a:schemeClr val="tx1"/>
                    </a:solidFill>
                    <a:effectLst/>
                    <a:latin typeface="+mn-lt"/>
                    <a:ea typeface="+mn-ea"/>
                    <a:cs typeface="+mn-cs"/>
                  </a:rPr>
                  <a:t>6MeV</a:t>
                </a:r>
                <a:r>
                  <a:rPr lang="zh-CN" altLang="zh-CN" sz="1200" kern="1200" dirty="0" smtClean="0">
                    <a:solidFill>
                      <a:schemeClr val="tx1"/>
                    </a:solidFill>
                    <a:effectLst/>
                    <a:latin typeface="+mn-lt"/>
                    <a:ea typeface="+mn-ea"/>
                    <a:cs typeface="+mn-cs"/>
                  </a:rPr>
                  <a:t>正电子（以及电子）</a:t>
                </a:r>
                <a:r>
                  <a:rPr lang="en-US" altLang="zh-CN" sz="1200" kern="1200" dirty="0" smtClean="0">
                    <a:solidFill>
                      <a:schemeClr val="tx1"/>
                    </a:solidFill>
                    <a:effectLst/>
                    <a:latin typeface="+mn-lt"/>
                    <a:ea typeface="+mn-ea"/>
                    <a:cs typeface="+mn-cs"/>
                  </a:rPr>
                  <a:t>[26]</a:t>
                </a:r>
                <a:r>
                  <a:rPr lang="zh-CN" altLang="zh-CN" sz="1200" kern="1200" dirty="0" smtClean="0">
                    <a:solidFill>
                      <a:schemeClr val="tx1"/>
                    </a:solidFill>
                    <a:effectLst/>
                    <a:latin typeface="+mn-lt"/>
                    <a:ea typeface="+mn-ea"/>
                    <a:cs typeface="+mn-cs"/>
                  </a:rPr>
                  <a:t>，证明这种方法完全适用于</a:t>
                </a:r>
                <a:r>
                  <a:rPr lang="en-US" altLang="zh-CN" sz="1200" kern="1200" dirty="0" smtClean="0">
                    <a:solidFill>
                      <a:schemeClr val="tx1"/>
                    </a:solidFill>
                    <a:effectLst/>
                    <a:latin typeface="+mn-lt"/>
                    <a:ea typeface="+mn-ea"/>
                    <a:cs typeface="+mn-cs"/>
                  </a:rPr>
                  <a:t>ILC</a:t>
                </a:r>
                <a:r>
                  <a:rPr lang="zh-CN" altLang="zh-CN" sz="1200" kern="1200" dirty="0" smtClean="0">
                    <a:solidFill>
                      <a:schemeClr val="tx1"/>
                    </a:solidFill>
                    <a:effectLst/>
                    <a:latin typeface="+mn-lt"/>
                    <a:ea typeface="+mn-ea"/>
                    <a:cs typeface="+mn-cs"/>
                  </a:rPr>
                  <a:t>计划，</a:t>
                </a:r>
                <a:r>
                  <a:rPr lang="en-US" altLang="zh-CN" sz="1200" kern="1200" dirty="0" smtClean="0">
                    <a:solidFill>
                      <a:schemeClr val="tx1"/>
                    </a:solidFill>
                    <a:effectLst/>
                    <a:latin typeface="+mn-lt"/>
                    <a:ea typeface="+mn-ea"/>
                    <a:cs typeface="+mn-cs"/>
                  </a:rPr>
                  <a:t>2016</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DESY</a:t>
                </a:r>
                <a:r>
                  <a:rPr lang="zh-CN" altLang="zh-CN" sz="1200" kern="1200" dirty="0" smtClean="0">
                    <a:solidFill>
                      <a:schemeClr val="tx1"/>
                    </a:solidFill>
                    <a:effectLst/>
                    <a:latin typeface="+mn-lt"/>
                    <a:ea typeface="+mn-ea"/>
                    <a:cs typeface="+mn-cs"/>
                  </a:rPr>
                  <a:t>为</a:t>
                </a:r>
                <a:r>
                  <a:rPr lang="en-US" altLang="zh-CN" sz="1200" kern="1200" dirty="0" smtClean="0">
                    <a:solidFill>
                      <a:schemeClr val="tx1"/>
                    </a:solidFill>
                    <a:effectLst/>
                    <a:latin typeface="+mn-lt"/>
                    <a:ea typeface="+mn-ea"/>
                    <a:cs typeface="+mn-cs"/>
                  </a:rPr>
                  <a:t>ILC</a:t>
                </a:r>
                <a:r>
                  <a:rPr lang="zh-CN" altLang="zh-CN" sz="1200" kern="1200" dirty="0" smtClean="0">
                    <a:solidFill>
                      <a:schemeClr val="tx1"/>
                    </a:solidFill>
                    <a:effectLst/>
                    <a:latin typeface="+mn-lt"/>
                    <a:ea typeface="+mn-ea"/>
                    <a:cs typeface="+mn-cs"/>
                  </a:rPr>
                  <a:t>考虑的</a:t>
                </a:r>
                <a:r>
                  <a:rPr lang="en-US" altLang="zh-CN" sz="1200" kern="1200" dirty="0" smtClean="0">
                    <a:solidFill>
                      <a:schemeClr val="tx1"/>
                    </a:solidFill>
                    <a:effectLst/>
                    <a:latin typeface="+mn-lt"/>
                    <a:ea typeface="+mn-ea"/>
                    <a:cs typeface="+mn-cs"/>
                  </a:rPr>
                  <a:t>150GeV</a:t>
                </a:r>
                <a:r>
                  <a:rPr lang="zh-CN" altLang="zh-CN" sz="1200" kern="1200" dirty="0" smtClean="0">
                    <a:solidFill>
                      <a:schemeClr val="tx1"/>
                    </a:solidFill>
                    <a:effectLst/>
                    <a:latin typeface="+mn-lt"/>
                    <a:ea typeface="+mn-ea"/>
                    <a:cs typeface="+mn-cs"/>
                  </a:rPr>
                  <a:t>驱动极化电子束配置就采用了这一方案，将</a:t>
                </a:r>
                <a:r>
                  <a:rPr lang="en-US" altLang="zh-CN" sz="1200" kern="1200" dirty="0" smtClean="0">
                    <a:solidFill>
                      <a:schemeClr val="tx1"/>
                    </a:solidFill>
                    <a:effectLst/>
                    <a:latin typeface="+mn-lt"/>
                    <a:ea typeface="+mn-ea"/>
                    <a:cs typeface="+mn-cs"/>
                  </a:rPr>
                  <a:t>ILC baseline</a:t>
                </a:r>
                <a:r>
                  <a:rPr lang="zh-CN" altLang="zh-CN" sz="1200" kern="1200" dirty="0" smtClean="0">
                    <a:solidFill>
                      <a:schemeClr val="tx1"/>
                    </a:solidFill>
                    <a:effectLst/>
                    <a:latin typeface="+mn-lt"/>
                    <a:ea typeface="+mn-ea"/>
                    <a:cs typeface="+mn-cs"/>
                  </a:rPr>
                  <a:t>设计中的</a:t>
                </a:r>
                <a:r>
                  <a:rPr lang="en-US" altLang="zh-CN" sz="1200" kern="1200" dirty="0" smtClean="0">
                    <a:solidFill>
                      <a:schemeClr val="tx1"/>
                    </a:solidFill>
                    <a:effectLst/>
                    <a:latin typeface="+mn-lt"/>
                    <a:ea typeface="+mn-ea"/>
                    <a:cs typeface="+mn-cs"/>
                  </a:rPr>
                  <a:t>147m</a:t>
                </a:r>
                <a:r>
                  <a:rPr lang="zh-CN" altLang="zh-CN" sz="1200" kern="1200" dirty="0" smtClean="0">
                    <a:solidFill>
                      <a:schemeClr val="tx1"/>
                    </a:solidFill>
                    <a:effectLst/>
                    <a:latin typeface="+mn-lt"/>
                    <a:ea typeface="+mn-ea"/>
                    <a:cs typeface="+mn-cs"/>
                  </a:rPr>
                  <a:t>超导螺旋波荡器再延长</a:t>
                </a:r>
                <a:r>
                  <a:rPr lang="en-US" altLang="zh-CN" sz="1200" kern="1200" dirty="0" smtClean="0">
                    <a:solidFill>
                      <a:schemeClr val="tx1"/>
                    </a:solidFill>
                    <a:effectLst/>
                    <a:latin typeface="+mn-lt"/>
                    <a:ea typeface="+mn-ea"/>
                    <a:cs typeface="+mn-cs"/>
                  </a:rPr>
                  <a:t>73.5m</a:t>
                </a:r>
                <a:r>
                  <a:rPr lang="zh-CN" altLang="zh-CN" sz="1200" kern="1200" dirty="0" smtClean="0">
                    <a:solidFill>
                      <a:schemeClr val="tx1"/>
                    </a:solidFill>
                    <a:effectLst/>
                    <a:latin typeface="+mn-lt"/>
                    <a:ea typeface="+mn-ea"/>
                    <a:cs typeface="+mn-cs"/>
                  </a:rPr>
                  <a:t>，可以将极化度提高到</a:t>
                </a:r>
                <a:r>
                  <a:rPr lang="en-US" altLang="zh-CN" sz="1200" kern="1200" dirty="0" smtClean="0">
                    <a:solidFill>
                      <a:schemeClr val="tx1"/>
                    </a:solidFill>
                    <a:effectLst/>
                    <a:latin typeface="+mn-lt"/>
                    <a:ea typeface="+mn-ea"/>
                    <a:cs typeface="+mn-cs"/>
                  </a:rPr>
                  <a:t>60%</a:t>
                </a:r>
                <a:r>
                  <a:rPr lang="zh-CN" altLang="zh-CN" sz="1200" kern="1200" dirty="0" smtClean="0">
                    <a:solidFill>
                      <a:schemeClr val="tx1"/>
                    </a:solidFill>
                    <a:effectLst/>
                    <a:latin typeface="+mn-lt"/>
                    <a:ea typeface="+mn-ea"/>
                    <a:cs typeface="+mn-cs"/>
                  </a:rPr>
                  <a:t>，且满足平均每个驱动电子可以产生</a:t>
                </a:r>
                <a:r>
                  <a:rPr lang="en-US" altLang="zh-CN" sz="1200" kern="1200" dirty="0" smtClean="0">
                    <a:solidFill>
                      <a:schemeClr val="tx1"/>
                    </a:solidFill>
                    <a:effectLst/>
                    <a:latin typeface="+mn-lt"/>
                    <a:ea typeface="+mn-ea"/>
                    <a:cs typeface="+mn-cs"/>
                  </a:rPr>
                  <a:t>1.5</a:t>
                </a:r>
                <a:r>
                  <a:rPr lang="zh-CN" altLang="zh-CN" sz="1200" kern="1200" dirty="0" smtClean="0">
                    <a:solidFill>
                      <a:schemeClr val="tx1"/>
                    </a:solidFill>
                    <a:effectLst/>
                    <a:latin typeface="+mn-lt"/>
                    <a:ea typeface="+mn-ea"/>
                    <a:cs typeface="+mn-cs"/>
                  </a:rPr>
                  <a:t>个正电子的需求；另外，其正电子产额随能量下降而降低，且能量降低到</a:t>
                </a:r>
                <a:r>
                  <a:rPr lang="en-US" altLang="zh-CN" sz="1200" kern="1200" dirty="0" smtClean="0">
                    <a:solidFill>
                      <a:schemeClr val="tx1"/>
                    </a:solidFill>
                    <a:effectLst/>
                    <a:latin typeface="+mn-lt"/>
                    <a:ea typeface="+mn-ea"/>
                    <a:cs typeface="+mn-cs"/>
                  </a:rPr>
                  <a:t>120GeV</a:t>
                </a:r>
                <a:r>
                  <a:rPr lang="zh-CN" altLang="zh-CN" sz="1200" kern="1200" dirty="0" smtClean="0">
                    <a:solidFill>
                      <a:schemeClr val="tx1"/>
                    </a:solidFill>
                    <a:effectLst/>
                    <a:latin typeface="+mn-lt"/>
                    <a:ea typeface="+mn-ea"/>
                    <a:cs typeface="+mn-cs"/>
                  </a:rPr>
                  <a:t>时极化度也下降到</a:t>
                </a:r>
                <a:r>
                  <a:rPr lang="en-US" altLang="zh-CN" sz="1200" kern="1200" dirty="0" smtClean="0">
                    <a:solidFill>
                      <a:schemeClr val="tx1"/>
                    </a:solidFill>
                    <a:effectLst/>
                    <a:latin typeface="+mn-lt"/>
                    <a:ea typeface="+mn-ea"/>
                    <a:cs typeface="+mn-cs"/>
                  </a:rPr>
                  <a:t>30-40%[27]</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上述方法要求电子束的能量达到几十乃至上百</a:t>
                </a:r>
                <a:r>
                  <a:rPr lang="en-US" altLang="zh-CN" sz="1200" kern="1200" dirty="0" smtClean="0">
                    <a:solidFill>
                      <a:schemeClr val="tx1"/>
                    </a:solidFill>
                    <a:effectLst/>
                    <a:latin typeface="+mn-lt"/>
                    <a:ea typeface="+mn-ea"/>
                    <a:cs typeface="+mn-cs"/>
                  </a:rPr>
                  <a:t>GeV</a:t>
                </a:r>
                <a:r>
                  <a:rPr lang="zh-CN" altLang="zh-CN" sz="1200" kern="1200" dirty="0" smtClean="0">
                    <a:solidFill>
                      <a:schemeClr val="tx1"/>
                    </a:solidFill>
                    <a:effectLst/>
                    <a:latin typeface="+mn-lt"/>
                    <a:ea typeface="+mn-ea"/>
                    <a:cs typeface="+mn-cs"/>
                  </a:rPr>
                  <a:t>，建设这样的巨型直线加速器成本很高。对</a:t>
                </a:r>
                <a:r>
                  <a:rPr lang="en-US" altLang="zh-CN" sz="1200" kern="1200" dirty="0" err="1" smtClean="0">
                    <a:solidFill>
                      <a:schemeClr val="tx1"/>
                    </a:solidFill>
                    <a:effectLst/>
                    <a:latin typeface="+mn-lt"/>
                    <a:ea typeface="+mn-ea"/>
                    <a:cs typeface="+mn-cs"/>
                  </a:rPr>
                  <a:t>TeV</a:t>
                </a:r>
                <a:r>
                  <a:rPr lang="zh-CN" altLang="zh-CN" sz="1200" kern="1200" dirty="0" smtClean="0">
                    <a:solidFill>
                      <a:schemeClr val="tx1"/>
                    </a:solidFill>
                    <a:effectLst/>
                    <a:latin typeface="+mn-lt"/>
                    <a:ea typeface="+mn-ea"/>
                    <a:cs typeface="+mn-cs"/>
                  </a:rPr>
                  <a:t>级的巨型对撞机，这个做法有其合理性；但对于几个</a:t>
                </a:r>
                <a:r>
                  <a:rPr lang="en-US" altLang="zh-CN" sz="1200" kern="1200" dirty="0" smtClean="0">
                    <a:solidFill>
                      <a:schemeClr val="tx1"/>
                    </a:solidFill>
                    <a:effectLst/>
                    <a:latin typeface="+mn-lt"/>
                    <a:ea typeface="+mn-ea"/>
                    <a:cs typeface="+mn-cs"/>
                  </a:rPr>
                  <a:t>GeV</a:t>
                </a:r>
                <a:r>
                  <a:rPr lang="zh-CN" altLang="zh-CN" sz="1200" kern="1200" dirty="0" smtClean="0">
                    <a:solidFill>
                      <a:schemeClr val="tx1"/>
                    </a:solidFill>
                    <a:effectLst/>
                    <a:latin typeface="+mn-lt"/>
                    <a:ea typeface="+mn-ea"/>
                    <a:cs typeface="+mn-cs"/>
                  </a:rPr>
                  <a:t>、周长几百米级别的对撞机就不适宜了。</a:t>
                </a:r>
                <a:r>
                  <a:rPr lang="en-US" altLang="zh-CN" sz="1200" kern="1200" dirty="0" smtClean="0">
                    <a:solidFill>
                      <a:schemeClr val="tx1"/>
                    </a:solidFill>
                    <a:effectLst/>
                    <a:latin typeface="+mn-lt"/>
                    <a:ea typeface="+mn-ea"/>
                    <a:cs typeface="+mn-cs"/>
                  </a:rPr>
                  <a:t>1996</a:t>
                </a:r>
                <a:r>
                  <a:rPr lang="zh-CN" altLang="zh-CN" sz="1200" kern="1200" dirty="0" smtClean="0">
                    <a:solidFill>
                      <a:schemeClr val="tx1"/>
                    </a:solidFill>
                    <a:effectLst/>
                    <a:latin typeface="+mn-lt"/>
                    <a:ea typeface="+mn-ea"/>
                    <a:cs typeface="+mn-cs"/>
                  </a:rPr>
                  <a:t>年，日本的东京都立大学的</a:t>
                </a:r>
                <a:r>
                  <a:rPr lang="en-US" altLang="zh-CN" sz="1200" kern="1200" dirty="0" err="1" smtClean="0">
                    <a:solidFill>
                      <a:schemeClr val="tx1"/>
                    </a:solidFill>
                    <a:effectLst/>
                    <a:latin typeface="+mn-lt"/>
                    <a:ea typeface="+mn-ea"/>
                    <a:cs typeface="+mn-cs"/>
                  </a:rPr>
                  <a:t>Okugi</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KEK</a:t>
                </a:r>
                <a:r>
                  <a:rPr lang="zh-CN" altLang="zh-CN" sz="1200" kern="1200" dirty="0" smtClean="0">
                    <a:solidFill>
                      <a:schemeClr val="tx1"/>
                    </a:solidFill>
                    <a:effectLst/>
                    <a:latin typeface="+mn-lt"/>
                    <a:ea typeface="+mn-ea"/>
                    <a:cs typeface="+mn-cs"/>
                  </a:rPr>
                  <a:t>的</a:t>
                </a:r>
                <a:r>
                  <a:rPr lang="en-US" altLang="zh-CN" sz="1200" kern="1200" dirty="0" err="1" smtClean="0">
                    <a:solidFill>
                      <a:schemeClr val="tx1"/>
                    </a:solidFill>
                    <a:effectLst/>
                    <a:latin typeface="+mn-lt"/>
                    <a:ea typeface="+mn-ea"/>
                    <a:cs typeface="+mn-cs"/>
                  </a:rPr>
                  <a:t>Kurihara</a:t>
                </a:r>
                <a:r>
                  <a:rPr lang="zh-CN" altLang="zh-CN" sz="1200" kern="1200" dirty="0" smtClean="0">
                    <a:solidFill>
                      <a:schemeClr val="tx1"/>
                    </a:solidFill>
                    <a:effectLst/>
                    <a:latin typeface="+mn-lt"/>
                    <a:ea typeface="+mn-ea"/>
                    <a:cs typeface="+mn-cs"/>
                  </a:rPr>
                  <a:t>等提出可以利用非极化的电子束与圆极化激光进行逆康普顿散射（</a:t>
                </a:r>
                <a:r>
                  <a:rPr lang="en-US" altLang="zh-CN" sz="1200" kern="1200" dirty="0" smtClean="0">
                    <a:solidFill>
                      <a:schemeClr val="tx1"/>
                    </a:solidFill>
                    <a:effectLst/>
                    <a:latin typeface="+mn-lt"/>
                    <a:ea typeface="+mn-ea"/>
                    <a:cs typeface="+mn-cs"/>
                  </a:rPr>
                  <a:t>inverse Compton scattering</a:t>
                </a:r>
                <a:r>
                  <a:rPr lang="zh-CN" altLang="zh-CN" sz="1200" kern="1200" dirty="0" smtClean="0">
                    <a:solidFill>
                      <a:schemeClr val="tx1"/>
                    </a:solidFill>
                    <a:effectLst/>
                    <a:latin typeface="+mn-lt"/>
                    <a:ea typeface="+mn-ea"/>
                    <a:cs typeface="+mn-cs"/>
                  </a:rPr>
                  <a:t>，又称康普顿背散射或反散射，</a:t>
                </a:r>
                <a:r>
                  <a:rPr lang="en-US" altLang="zh-CN" sz="1200" kern="1200" dirty="0" smtClean="0">
                    <a:solidFill>
                      <a:schemeClr val="tx1"/>
                    </a:solidFill>
                    <a:effectLst/>
                    <a:latin typeface="+mn-lt"/>
                    <a:ea typeface="+mn-ea"/>
                    <a:cs typeface="+mn-cs"/>
                  </a:rPr>
                  <a:t>Compton backscattering</a:t>
                </a:r>
                <a:r>
                  <a:rPr lang="zh-CN" altLang="zh-CN" sz="1200" kern="1200" dirty="0" smtClean="0">
                    <a:solidFill>
                      <a:schemeClr val="tx1"/>
                    </a:solidFill>
                    <a:effectLst/>
                    <a:latin typeface="+mn-lt"/>
                    <a:ea typeface="+mn-ea"/>
                    <a:cs typeface="+mn-cs"/>
                  </a:rPr>
                  <a:t>）来获得圆极化的γ光，从而在</a:t>
                </a:r>
                <a:r>
                  <a:rPr lang="en-US" altLang="zh-CN" sz="1200" kern="1200" dirty="0" smtClean="0">
                    <a:solidFill>
                      <a:schemeClr val="tx1"/>
                    </a:solidFill>
                    <a:effectLst/>
                    <a:latin typeface="+mn-lt"/>
                    <a:ea typeface="+mn-ea"/>
                    <a:cs typeface="+mn-cs"/>
                  </a:rPr>
                  <a:t>KEK</a:t>
                </a:r>
                <a:r>
                  <a:rPr lang="zh-CN" altLang="zh-CN" sz="1200" kern="1200" dirty="0" smtClean="0">
                    <a:solidFill>
                      <a:schemeClr val="tx1"/>
                    </a:solidFill>
                    <a:effectLst/>
                    <a:latin typeface="+mn-lt"/>
                    <a:ea typeface="+mn-ea"/>
                    <a:cs typeface="+mn-cs"/>
                  </a:rPr>
                  <a:t>的</a:t>
                </a:r>
                <a:r>
                  <a:rPr lang="en-US" altLang="zh-CN" sz="1200" kern="1200" dirty="0" smtClean="0">
                    <a:solidFill>
                      <a:schemeClr val="tx1"/>
                    </a:solidFill>
                    <a:effectLst/>
                    <a:latin typeface="+mn-lt"/>
                    <a:ea typeface="+mn-ea"/>
                    <a:cs typeface="+mn-cs"/>
                  </a:rPr>
                  <a:t>ATF</a:t>
                </a:r>
                <a:r>
                  <a:rPr lang="zh-CN" altLang="zh-CN" sz="1200" kern="1200" dirty="0" smtClean="0">
                    <a:solidFill>
                      <a:schemeClr val="tx1"/>
                    </a:solidFill>
                    <a:effectLst/>
                    <a:latin typeface="+mn-lt"/>
                    <a:ea typeface="+mn-ea"/>
                    <a:cs typeface="+mn-cs"/>
                  </a:rPr>
                  <a:t>验证装置上打靶获得极化正电子</a:t>
                </a:r>
                <a:r>
                  <a:rPr lang="en-US" altLang="zh-CN" sz="1200" kern="1200" dirty="0" smtClean="0">
                    <a:solidFill>
                      <a:schemeClr val="tx1"/>
                    </a:solidFill>
                    <a:effectLst/>
                    <a:latin typeface="+mn-lt"/>
                    <a:ea typeface="+mn-ea"/>
                    <a:cs typeface="+mn-cs"/>
                  </a:rPr>
                  <a:t>[28]</a:t>
                </a:r>
                <a:r>
                  <a:rPr lang="zh-CN" altLang="zh-CN" sz="1200" kern="1200" dirty="0" smtClean="0">
                    <a:solidFill>
                      <a:schemeClr val="tx1"/>
                    </a:solidFill>
                    <a:effectLst/>
                    <a:latin typeface="+mn-lt"/>
                    <a:ea typeface="+mn-ea"/>
                    <a:cs typeface="+mn-cs"/>
                  </a:rPr>
                  <a:t>，这对电子束能量的要求大为降低，为紧凑型的正电子源指出了一个重要方向。</a:t>
                </a:r>
                <a:r>
                  <a:rPr lang="en-US" altLang="zh-CN" sz="1200" kern="1200" dirty="0" smtClean="0">
                    <a:solidFill>
                      <a:schemeClr val="tx1"/>
                    </a:solidFill>
                    <a:effectLst/>
                    <a:latin typeface="+mn-lt"/>
                    <a:ea typeface="+mn-ea"/>
                    <a:cs typeface="+mn-cs"/>
                  </a:rPr>
                  <a:t>KEK</a:t>
                </a:r>
                <a:r>
                  <a:rPr lang="zh-CN" altLang="zh-CN" sz="1200" kern="1200" dirty="0" smtClean="0">
                    <a:solidFill>
                      <a:schemeClr val="tx1"/>
                    </a:solidFill>
                    <a:effectLst/>
                    <a:latin typeface="+mn-lt"/>
                    <a:ea typeface="+mn-ea"/>
                    <a:cs typeface="+mn-cs"/>
                  </a:rPr>
                  <a:t>之后又提出，为了进一步提高产额，可以将逆康普顿散射腔安装在储存环中，并进行多次碰撞</a:t>
                </a:r>
                <a:r>
                  <a:rPr lang="en-US" altLang="zh-CN" sz="1200" kern="1200" dirty="0" smtClean="0">
                    <a:solidFill>
                      <a:schemeClr val="tx1"/>
                    </a:solidFill>
                    <a:effectLst/>
                    <a:latin typeface="+mn-lt"/>
                    <a:ea typeface="+mn-ea"/>
                    <a:cs typeface="+mn-cs"/>
                  </a:rPr>
                  <a:t>[29]</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2008</a:t>
                </a:r>
                <a:r>
                  <a:rPr lang="zh-CN" altLang="zh-CN" sz="1200" kern="1200" dirty="0" smtClean="0">
                    <a:solidFill>
                      <a:schemeClr val="tx1"/>
                    </a:solidFill>
                    <a:effectLst/>
                    <a:latin typeface="+mn-lt"/>
                    <a:ea typeface="+mn-ea"/>
                    <a:cs typeface="+mn-cs"/>
                  </a:rPr>
                  <a:t>年，法国</a:t>
                </a:r>
                <a:r>
                  <a:rPr lang="en-US" altLang="zh-CN" sz="1200" kern="1200" dirty="0" smtClean="0">
                    <a:solidFill>
                      <a:schemeClr val="tx1"/>
                    </a:solidFill>
                    <a:effectLst/>
                    <a:latin typeface="+mn-lt"/>
                    <a:ea typeface="+mn-ea"/>
                    <a:cs typeface="+mn-cs"/>
                  </a:rPr>
                  <a:t>LPNL</a:t>
                </a:r>
                <a:r>
                  <a:rPr lang="zh-CN" altLang="zh-CN" sz="1200" kern="1200" dirty="0" smtClean="0">
                    <a:solidFill>
                      <a:schemeClr val="tx1"/>
                    </a:solidFill>
                    <a:effectLst/>
                    <a:latin typeface="+mn-lt"/>
                    <a:ea typeface="+mn-ea"/>
                    <a:cs typeface="+mn-cs"/>
                  </a:rPr>
                  <a:t>和俄罗斯</a:t>
                </a:r>
                <a:r>
                  <a:rPr lang="en-US" altLang="zh-CN" sz="1200" kern="1200" dirty="0" smtClean="0">
                    <a:solidFill>
                      <a:schemeClr val="tx1"/>
                    </a:solidFill>
                    <a:effectLst/>
                    <a:latin typeface="+mn-lt"/>
                    <a:ea typeface="+mn-ea"/>
                    <a:cs typeface="+mn-cs"/>
                  </a:rPr>
                  <a:t>BINP</a:t>
                </a:r>
                <a:r>
                  <a:rPr lang="zh-CN" altLang="zh-CN" sz="1200" kern="1200" dirty="0" smtClean="0">
                    <a:solidFill>
                      <a:schemeClr val="tx1"/>
                    </a:solidFill>
                    <a:effectLst/>
                    <a:latin typeface="+mn-lt"/>
                    <a:ea typeface="+mn-ea"/>
                    <a:cs typeface="+mn-cs"/>
                  </a:rPr>
                  <a:t>合作，为</a:t>
                </a:r>
                <a:r>
                  <a:rPr lang="en-US" altLang="zh-CN" sz="1200" kern="1200" dirty="0" smtClean="0">
                    <a:solidFill>
                      <a:schemeClr val="tx1"/>
                    </a:solidFill>
                    <a:effectLst/>
                    <a:latin typeface="+mn-lt"/>
                    <a:ea typeface="+mn-ea"/>
                    <a:cs typeface="+mn-cs"/>
                  </a:rPr>
                  <a:t>ILC</a:t>
                </a:r>
                <a:r>
                  <a:rPr lang="zh-CN" altLang="zh-CN" sz="1200" kern="1200" dirty="0" smtClean="0">
                    <a:solidFill>
                      <a:schemeClr val="tx1"/>
                    </a:solidFill>
                    <a:effectLst/>
                    <a:latin typeface="+mn-lt"/>
                    <a:ea typeface="+mn-ea"/>
                    <a:cs typeface="+mn-cs"/>
                  </a:rPr>
                  <a:t>和</a:t>
                </a:r>
                <a:r>
                  <a:rPr lang="en-US" altLang="zh-CN" sz="1200" kern="1200" dirty="0" err="1" smtClean="0">
                    <a:solidFill>
                      <a:schemeClr val="tx1"/>
                    </a:solidFill>
                    <a:effectLst/>
                    <a:latin typeface="+mn-lt"/>
                    <a:ea typeface="+mn-ea"/>
                    <a:cs typeface="+mn-cs"/>
                  </a:rPr>
                  <a:t>SuperB</a:t>
                </a:r>
                <a:r>
                  <a:rPr lang="zh-CN" altLang="zh-CN" sz="1200" kern="1200" dirty="0" smtClean="0">
                    <a:solidFill>
                      <a:schemeClr val="tx1"/>
                    </a:solidFill>
                    <a:effectLst/>
                    <a:latin typeface="+mn-lt"/>
                    <a:ea typeface="+mn-ea"/>
                    <a:cs typeface="+mn-cs"/>
                  </a:rPr>
                  <a:t>按照这一原理设计了（极化）正电子源，其超导直线加速器可使用</a:t>
                </a:r>
                <a:r>
                  <a:rPr lang="en-US" altLang="zh-CN" sz="1200" kern="1200" dirty="0" smtClean="0">
                    <a:solidFill>
                      <a:schemeClr val="tx1"/>
                    </a:solidFill>
                    <a:effectLst/>
                    <a:latin typeface="+mn-lt"/>
                    <a:ea typeface="+mn-ea"/>
                    <a:cs typeface="+mn-cs"/>
                  </a:rPr>
                  <a:t>ERL</a:t>
                </a:r>
                <a:r>
                  <a:rPr lang="zh-CN" altLang="zh-CN" sz="1200" kern="1200" dirty="0" smtClean="0">
                    <a:solidFill>
                      <a:schemeClr val="tx1"/>
                    </a:solidFill>
                    <a:effectLst/>
                    <a:latin typeface="+mn-lt"/>
                    <a:ea typeface="+mn-ea"/>
                    <a:cs typeface="+mn-cs"/>
                  </a:rPr>
                  <a:t>，用于产生γ光的</a:t>
                </a:r>
                <a:r>
                  <a:rPr lang="en-US" altLang="zh-CN" sz="1200" kern="1200" dirty="0" smtClean="0">
                    <a:solidFill>
                      <a:schemeClr val="tx1"/>
                    </a:solidFill>
                    <a:effectLst/>
                    <a:latin typeface="+mn-lt"/>
                    <a:ea typeface="+mn-ea"/>
                    <a:cs typeface="+mn-cs"/>
                  </a:rPr>
                  <a:t>Radiator</a:t>
                </a:r>
                <a:r>
                  <a:rPr lang="zh-CN" altLang="zh-CN" sz="1200" kern="1200" dirty="0" smtClean="0">
                    <a:solidFill>
                      <a:schemeClr val="tx1"/>
                    </a:solidFill>
                    <a:effectLst/>
                    <a:latin typeface="+mn-lt"/>
                    <a:ea typeface="+mn-ea"/>
                    <a:cs typeface="+mn-cs"/>
                  </a:rPr>
                  <a:t>既可以是晶体，也可以是康普顿腔；当利用</a:t>
                </a:r>
                <a:r>
                  <a:rPr lang="en-US" altLang="zh-CN" sz="1200" kern="1200" dirty="0" smtClean="0">
                    <a:solidFill>
                      <a:schemeClr val="tx1"/>
                    </a:solidFill>
                    <a:effectLst/>
                    <a:latin typeface="+mn-lt"/>
                    <a:ea typeface="+mn-ea"/>
                    <a:cs typeface="+mn-cs"/>
                  </a:rPr>
                  <a:t>ERL</a:t>
                </a:r>
                <a:r>
                  <a:rPr lang="zh-CN" altLang="zh-CN" sz="1200" kern="1200" dirty="0" smtClean="0">
                    <a:solidFill>
                      <a:schemeClr val="tx1"/>
                    </a:solidFill>
                    <a:effectLst/>
                    <a:latin typeface="+mn-lt"/>
                    <a:ea typeface="+mn-ea"/>
                    <a:cs typeface="+mn-cs"/>
                  </a:rPr>
                  <a:t>为逆康普顿散射提供</a:t>
                </a:r>
                <a:r>
                  <a:rPr lang="en-US" altLang="zh-CN" sz="1200" kern="1200" dirty="0" smtClean="0">
                    <a:solidFill>
                      <a:schemeClr val="tx1"/>
                    </a:solidFill>
                    <a:effectLst/>
                    <a:latin typeface="+mn-lt"/>
                    <a:ea typeface="+mn-ea"/>
                    <a:cs typeface="+mn-cs"/>
                  </a:rPr>
                  <a:t>1.3GeV</a:t>
                </a:r>
                <a:r>
                  <a:rPr lang="zh-CN" altLang="zh-CN" sz="1200" kern="1200" dirty="0" smtClean="0">
                    <a:solidFill>
                      <a:schemeClr val="tx1"/>
                    </a:solidFill>
                    <a:effectLst/>
                    <a:latin typeface="+mn-lt"/>
                    <a:ea typeface="+mn-ea"/>
                    <a:cs typeface="+mn-cs"/>
                  </a:rPr>
                  <a:t>电子束，可以获得平均纵向极化度</a:t>
                </a:r>
                <a:r>
                  <a:rPr lang="en-US" altLang="zh-CN" sz="1200" kern="1200" dirty="0" smtClean="0">
                    <a:solidFill>
                      <a:schemeClr val="tx1"/>
                    </a:solidFill>
                    <a:effectLst/>
                    <a:latin typeface="+mn-lt"/>
                    <a:ea typeface="+mn-ea"/>
                    <a:cs typeface="+mn-cs"/>
                  </a:rPr>
                  <a:t>47%</a:t>
                </a:r>
                <a:r>
                  <a:rPr lang="zh-CN" altLang="zh-CN" sz="1200" kern="1200" dirty="0" smtClean="0">
                    <a:solidFill>
                      <a:schemeClr val="tx1"/>
                    </a:solidFill>
                    <a:effectLst/>
                    <a:latin typeface="+mn-lt"/>
                    <a:ea typeface="+mn-ea"/>
                    <a:cs typeface="+mn-cs"/>
                  </a:rPr>
                  <a:t>、平均能量</a:t>
                </a:r>
                <a:r>
                  <a:rPr lang="en-US" altLang="zh-CN" sz="1200" kern="1200" dirty="0" smtClean="0">
                    <a:solidFill>
                      <a:schemeClr val="tx1"/>
                    </a:solidFill>
                    <a:effectLst/>
                    <a:latin typeface="+mn-lt"/>
                    <a:ea typeface="+mn-ea"/>
                    <a:cs typeface="+mn-cs"/>
                  </a:rPr>
                  <a:t>12MeV</a:t>
                </a:r>
                <a:r>
                  <a:rPr lang="zh-CN" altLang="zh-CN" sz="1200" kern="1200" dirty="0" smtClean="0">
                    <a:solidFill>
                      <a:schemeClr val="tx1"/>
                    </a:solidFill>
                    <a:effectLst/>
                    <a:latin typeface="+mn-lt"/>
                    <a:ea typeface="+mn-ea"/>
                    <a:cs typeface="+mn-cs"/>
                  </a:rPr>
                  <a:t>的正电子</a:t>
                </a:r>
                <a:r>
                  <a:rPr lang="en-US" altLang="zh-CN" sz="1200" kern="1200" dirty="0" smtClean="0">
                    <a:solidFill>
                      <a:schemeClr val="tx1"/>
                    </a:solidFill>
                    <a:effectLst/>
                    <a:latin typeface="+mn-lt"/>
                    <a:ea typeface="+mn-ea"/>
                    <a:cs typeface="+mn-cs"/>
                  </a:rPr>
                  <a:t>[30]</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2014</a:t>
                </a:r>
                <a:r>
                  <a:rPr lang="zh-CN" altLang="zh-CN" sz="1200" kern="1200" dirty="0" smtClean="0">
                    <a:solidFill>
                      <a:schemeClr val="tx1"/>
                    </a:solidFill>
                    <a:effectLst/>
                    <a:latin typeface="+mn-lt"/>
                    <a:ea typeface="+mn-ea"/>
                    <a:cs typeface="+mn-cs"/>
                  </a:rPr>
                  <a:t>年，法国</a:t>
                </a:r>
                <a:r>
                  <a:rPr lang="en-US" altLang="zh-CN" sz="1200" kern="1200" dirty="0" smtClean="0">
                    <a:solidFill>
                      <a:schemeClr val="tx1"/>
                    </a:solidFill>
                    <a:effectLst/>
                    <a:latin typeface="+mn-lt"/>
                    <a:ea typeface="+mn-ea"/>
                    <a:cs typeface="+mn-cs"/>
                  </a:rPr>
                  <a:t>LAL</a:t>
                </a:r>
                <a:r>
                  <a:rPr lang="zh-CN" altLang="zh-CN" sz="1200" kern="1200" dirty="0" smtClean="0">
                    <a:solidFill>
                      <a:schemeClr val="tx1"/>
                    </a:solidFill>
                    <a:effectLst/>
                    <a:latin typeface="+mn-lt"/>
                    <a:ea typeface="+mn-ea"/>
                    <a:cs typeface="+mn-cs"/>
                  </a:rPr>
                  <a:t>利用</a:t>
                </a:r>
                <a:r>
                  <a:rPr lang="en-US" altLang="zh-CN" sz="1200" kern="1200" dirty="0" smtClean="0">
                    <a:solidFill>
                      <a:schemeClr val="tx1"/>
                    </a:solidFill>
                    <a:effectLst/>
                    <a:latin typeface="+mn-lt"/>
                    <a:ea typeface="+mn-ea"/>
                    <a:cs typeface="+mn-cs"/>
                  </a:rPr>
                  <a:t>2GeV</a:t>
                </a:r>
                <a:r>
                  <a:rPr lang="zh-CN" altLang="zh-CN" sz="1200" kern="1200" dirty="0" smtClean="0">
                    <a:solidFill>
                      <a:schemeClr val="tx1"/>
                    </a:solidFill>
                    <a:effectLst/>
                    <a:latin typeface="+mn-lt"/>
                    <a:ea typeface="+mn-ea"/>
                    <a:cs typeface="+mn-cs"/>
                  </a:rPr>
                  <a:t>的电子束获得了</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的γ光子</a:t>
                </a:r>
                <a:r>
                  <a:rPr lang="en-US" altLang="zh-CN" sz="1200" kern="1200" dirty="0" smtClean="0">
                    <a:solidFill>
                      <a:schemeClr val="tx1"/>
                    </a:solidFill>
                    <a:effectLst/>
                    <a:latin typeface="+mn-lt"/>
                    <a:ea typeface="+mn-ea"/>
                    <a:cs typeface="+mn-cs"/>
                  </a:rPr>
                  <a:t>-&gt;</a:t>
                </a:r>
                <a:r>
                  <a:rPr lang="zh-CN" altLang="zh-CN" sz="1200" kern="1200" dirty="0" smtClean="0">
                    <a:solidFill>
                      <a:schemeClr val="tx1"/>
                    </a:solidFill>
                    <a:effectLst/>
                    <a:latin typeface="+mn-lt"/>
                    <a:ea typeface="+mn-ea"/>
                    <a:cs typeface="+mn-cs"/>
                  </a:rPr>
                  <a:t>正电子产额和总计</a:t>
                </a:r>
                <a:r>
                  <a:rPr lang="en-US" altLang="zh-CN" sz="1200" kern="1200" dirty="0" smtClean="0">
                    <a:solidFill>
                      <a:schemeClr val="tx1"/>
                    </a:solidFill>
                    <a:effectLst/>
                    <a:latin typeface="+mn-lt"/>
                    <a:ea typeface="+mn-ea"/>
                    <a:cs typeface="+mn-cs"/>
                  </a:rPr>
                  <a:t>5.1</a:t>
                </a:r>
                <a:r>
                  <a:rPr lang="zh-CN" altLang="zh-CN" sz="1200" kern="1200" dirty="0" smtClean="0">
                    <a:solidFill>
                      <a:schemeClr val="tx1"/>
                    </a:solidFill>
                    <a:effectLst/>
                    <a:latin typeface="+mn-lt"/>
                    <a:ea typeface="+mn-ea"/>
                    <a:cs typeface="+mn-cs"/>
                  </a:rPr>
                  <a:t>‰的</a:t>
                </a:r>
                <a:r>
                  <a:rPr lang="en-US" altLang="zh-CN" sz="1200" kern="1200" dirty="0" smtClean="0">
                    <a:solidFill>
                      <a:schemeClr val="tx1"/>
                    </a:solidFill>
                    <a:effectLst/>
                    <a:latin typeface="+mn-lt"/>
                    <a:ea typeface="+mn-ea"/>
                    <a:cs typeface="+mn-cs"/>
                  </a:rPr>
                  <a:t>e+/e-</a:t>
                </a:r>
                <a:r>
                  <a:rPr lang="zh-CN" altLang="zh-CN" sz="1200" kern="1200" dirty="0" smtClean="0">
                    <a:solidFill>
                      <a:schemeClr val="tx1"/>
                    </a:solidFill>
                    <a:effectLst/>
                    <a:latin typeface="+mn-lt"/>
                    <a:ea typeface="+mn-ea"/>
                    <a:cs typeface="+mn-cs"/>
                  </a:rPr>
                  <a:t>产额，正电子平均能量</a:t>
                </a:r>
                <a:r>
                  <a:rPr lang="en-US" altLang="zh-CN" sz="1200" kern="1200" dirty="0" smtClean="0">
                    <a:solidFill>
                      <a:schemeClr val="tx1"/>
                    </a:solidFill>
                    <a:effectLst/>
                    <a:latin typeface="+mn-lt"/>
                    <a:ea typeface="+mn-ea"/>
                    <a:cs typeface="+mn-cs"/>
                  </a:rPr>
                  <a:t>18.9MeV</a:t>
                </a:r>
                <a:r>
                  <a:rPr lang="zh-CN" altLang="zh-CN" sz="1200" kern="1200" dirty="0" smtClean="0">
                    <a:solidFill>
                      <a:schemeClr val="tx1"/>
                    </a:solidFill>
                    <a:effectLst/>
                    <a:latin typeface="+mn-lt"/>
                    <a:ea typeface="+mn-ea"/>
                    <a:cs typeface="+mn-cs"/>
                  </a:rPr>
                  <a:t>，平均极化度</a:t>
                </a:r>
                <a:r>
                  <a:rPr lang="en-US" altLang="zh-CN" sz="1200" kern="1200" dirty="0" smtClean="0">
                    <a:solidFill>
                      <a:schemeClr val="tx1"/>
                    </a:solidFill>
                    <a:effectLst/>
                    <a:latin typeface="+mn-lt"/>
                    <a:ea typeface="+mn-ea"/>
                    <a:cs typeface="+mn-cs"/>
                  </a:rPr>
                  <a:t>35.6%[31]</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pPr lvl="0"/>
                <a:r>
                  <a:rPr lang="en-US" altLang="zh-CN" sz="1200" kern="1200" dirty="0" smtClean="0">
                    <a:solidFill>
                      <a:schemeClr val="tx1"/>
                    </a:solidFill>
                    <a:effectLst/>
                    <a:latin typeface="+mn-lt"/>
                    <a:ea typeface="+mn-ea"/>
                    <a:cs typeface="+mn-cs"/>
                  </a:rPr>
                  <a:t>G. Alexander, J. Barley, Observation of polarized positrons from an undulator-based source, Physical Review Letters, Vol 100, 210801, May 2008</a:t>
                </a:r>
                <a:endParaRPr lang="zh-CN" altLang="zh-CN" sz="1200" kern="1200" dirty="0" smtClean="0">
                  <a:solidFill>
                    <a:schemeClr val="tx1"/>
                  </a:solidFill>
                  <a:effectLst/>
                  <a:latin typeface="+mn-lt"/>
                  <a:ea typeface="+mn-ea"/>
                  <a:cs typeface="+mn-cs"/>
                </a:endParaRPr>
              </a:p>
              <a:p>
                <a:pPr lvl="0"/>
                <a:r>
                  <a:rPr lang="en-US" altLang="zh-CN" sz="1200" kern="1200" dirty="0" smtClean="0">
                    <a:solidFill>
                      <a:schemeClr val="tx1"/>
                    </a:solidFill>
                    <a:effectLst/>
                    <a:latin typeface="+mn-lt"/>
                    <a:ea typeface="+mn-ea"/>
                    <a:cs typeface="+mn-cs"/>
                  </a:rPr>
                  <a:t>A. </a:t>
                </a:r>
                <a:r>
                  <a:rPr lang="en-US" altLang="zh-CN" sz="1200" kern="1200" dirty="0" err="1" smtClean="0">
                    <a:solidFill>
                      <a:schemeClr val="tx1"/>
                    </a:solidFill>
                    <a:effectLst/>
                    <a:latin typeface="+mn-lt"/>
                    <a:ea typeface="+mn-ea"/>
                    <a:cs typeface="+mn-cs"/>
                  </a:rPr>
                  <a:t>Vauth</a:t>
                </a:r>
                <a:r>
                  <a:rPr lang="en-US" altLang="zh-CN" sz="1200" kern="1200" dirty="0" smtClean="0">
                    <a:solidFill>
                      <a:schemeClr val="tx1"/>
                    </a:solidFill>
                    <a:effectLst/>
                    <a:latin typeface="+mn-lt"/>
                    <a:ea typeface="+mn-ea"/>
                    <a:cs typeface="+mn-cs"/>
                  </a:rPr>
                  <a:t>, J. List, Beam polarization at the ILC: physics case and realization, Spin Physics (SPIN2014) International Journal of Modern Physics: Conference Series Vol. 40 (2016) 1660003, DOI: 10.1142/S201019451660003X</a:t>
                </a:r>
              </a:p>
              <a:p>
                <a:pPr lvl="0"/>
                <a:r>
                  <a:rPr lang="en-US" altLang="zh-CN" sz="1200" kern="1200" dirty="0" smtClean="0">
                    <a:solidFill>
                      <a:schemeClr val="tx1"/>
                    </a:solidFill>
                    <a:effectLst/>
                    <a:latin typeface="+mn-lt"/>
                    <a:ea typeface="+mn-ea"/>
                    <a:cs typeface="+mn-cs"/>
                  </a:rPr>
                  <a:t>T. </a:t>
                </a:r>
                <a:r>
                  <a:rPr lang="en-US" altLang="zh-CN" sz="1200" kern="1200" dirty="0" err="1" smtClean="0">
                    <a:solidFill>
                      <a:schemeClr val="tx1"/>
                    </a:solidFill>
                    <a:effectLst/>
                    <a:latin typeface="+mn-lt"/>
                    <a:ea typeface="+mn-ea"/>
                    <a:cs typeface="+mn-cs"/>
                  </a:rPr>
                  <a:t>Okugi</a:t>
                </a:r>
                <a:r>
                  <a:rPr lang="en-US" altLang="zh-CN" sz="1200" kern="1200" dirty="0" smtClean="0">
                    <a:solidFill>
                      <a:schemeClr val="tx1"/>
                    </a:solidFill>
                    <a:effectLst/>
                    <a:latin typeface="+mn-lt"/>
                    <a:ea typeface="+mn-ea"/>
                    <a:cs typeface="+mn-cs"/>
                  </a:rPr>
                  <a:t>, Y. </a:t>
                </a:r>
                <a:r>
                  <a:rPr lang="en-US" altLang="zh-CN" sz="1200" kern="1200" dirty="0" err="1" smtClean="0">
                    <a:solidFill>
                      <a:schemeClr val="tx1"/>
                    </a:solidFill>
                    <a:effectLst/>
                    <a:latin typeface="+mn-lt"/>
                    <a:ea typeface="+mn-ea"/>
                    <a:cs typeface="+mn-cs"/>
                  </a:rPr>
                  <a:t>Kurihara</a:t>
                </a:r>
                <a:r>
                  <a:rPr lang="en-US" altLang="zh-CN" sz="1200" kern="1200" dirty="0" smtClean="0">
                    <a:solidFill>
                      <a:schemeClr val="tx1"/>
                    </a:solidFill>
                    <a:effectLst/>
                    <a:latin typeface="+mn-lt"/>
                    <a:ea typeface="+mn-ea"/>
                    <a:cs typeface="+mn-cs"/>
                  </a:rPr>
                  <a:t>, et al. Proposed method to produce a highly polarized e+ beam for future linear colliders. </a:t>
                </a:r>
                <a:r>
                  <a:rPr lang="en-US" altLang="zh-CN" sz="1200" kern="1200" dirty="0" err="1" smtClean="0">
                    <a:solidFill>
                      <a:schemeClr val="tx1"/>
                    </a:solidFill>
                    <a:effectLst/>
                    <a:latin typeface="+mn-lt"/>
                    <a:ea typeface="+mn-ea"/>
                    <a:cs typeface="+mn-cs"/>
                  </a:rPr>
                  <a:t>Jpn</a:t>
                </a:r>
                <a:r>
                  <a:rPr lang="en-US" altLang="zh-CN" sz="1200" kern="1200" dirty="0" smtClean="0">
                    <a:solidFill>
                      <a:schemeClr val="tx1"/>
                    </a:solidFill>
                    <a:effectLst/>
                    <a:latin typeface="+mn-lt"/>
                    <a:ea typeface="+mn-ea"/>
                    <a:cs typeface="+mn-cs"/>
                  </a:rPr>
                  <a:t>. J. Appl. Phys. Vol 35 Part 1, No.6A, Jun 1996, p.3677-3680</a:t>
                </a:r>
                <a:r>
                  <a:rPr lang="zh-CN" altLang="zh-CN" sz="1200" kern="1200" dirty="0" smtClean="0">
                    <a:solidFill>
                      <a:schemeClr val="tx1"/>
                    </a:solidFill>
                    <a:effectLst/>
                    <a:latin typeface="+mn-lt"/>
                    <a:ea typeface="+mn-ea"/>
                    <a:cs typeface="+mn-cs"/>
                  </a:rPr>
                  <a:t>康普顿背散射产生</a:t>
                </a:r>
                <a:r>
                  <a:rPr lang="en-US" altLang="zh-CN" sz="1200" kern="1200" dirty="0" smtClean="0">
                    <a:solidFill>
                      <a:schemeClr val="tx1"/>
                    </a:solidFill>
                    <a:effectLst/>
                    <a:latin typeface="+mn-lt"/>
                    <a:ea typeface="+mn-ea"/>
                    <a:cs typeface="+mn-cs"/>
                  </a:rPr>
                  <a:t>γ</a:t>
                </a:r>
                <a:r>
                  <a:rPr lang="zh-CN" altLang="zh-CN" sz="1200" kern="1200" dirty="0" smtClean="0">
                    <a:solidFill>
                      <a:schemeClr val="tx1"/>
                    </a:solidFill>
                    <a:effectLst/>
                    <a:latin typeface="+mn-lt"/>
                    <a:ea typeface="+mn-ea"/>
                    <a:cs typeface="+mn-cs"/>
                  </a:rPr>
                  <a:t>，再产生纵向极化正电子</a:t>
                </a:r>
              </a:p>
              <a:p>
                <a:pPr lvl="0"/>
                <a:r>
                  <a:rPr lang="en-US" altLang="zh-CN" sz="1200" kern="1200" dirty="0" smtClean="0">
                    <a:solidFill>
                      <a:schemeClr val="tx1"/>
                    </a:solidFill>
                    <a:effectLst/>
                    <a:latin typeface="+mn-lt"/>
                    <a:ea typeface="+mn-ea"/>
                    <a:cs typeface="+mn-cs"/>
                  </a:rPr>
                  <a:t>S. Araki, Y. Higashi, et al. Conceptual design of a </a:t>
                </a:r>
                <a:r>
                  <a:rPr lang="en-US" altLang="zh-CN" sz="1200" kern="1200" dirty="0" err="1" smtClean="0">
                    <a:solidFill>
                      <a:schemeClr val="tx1"/>
                    </a:solidFill>
                    <a:effectLst/>
                    <a:latin typeface="+mn-lt"/>
                    <a:ea typeface="+mn-ea"/>
                    <a:cs typeface="+mn-cs"/>
                  </a:rPr>
                  <a:t>polarised</a:t>
                </a:r>
                <a:r>
                  <a:rPr lang="en-US" altLang="zh-CN" sz="1200" kern="1200" dirty="0" smtClean="0">
                    <a:solidFill>
                      <a:schemeClr val="tx1"/>
                    </a:solidFill>
                    <a:effectLst/>
                    <a:latin typeface="+mn-lt"/>
                    <a:ea typeface="+mn-ea"/>
                    <a:cs typeface="+mn-cs"/>
                  </a:rPr>
                  <a:t> positron source based on laser Compton scattering</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a proposal submitted to Snowmass 2005</a:t>
                </a:r>
                <a:endParaRPr lang="zh-CN" altLang="zh-CN" sz="1200" kern="1200" dirty="0" smtClean="0">
                  <a:solidFill>
                    <a:schemeClr val="tx1"/>
                  </a:solidFill>
                  <a:effectLst/>
                  <a:latin typeface="+mn-lt"/>
                  <a:ea typeface="+mn-ea"/>
                  <a:cs typeface="+mn-cs"/>
                </a:endParaRPr>
              </a:p>
              <a:p>
                <a:r>
                  <a:rPr lang="en-US" altLang="zh-CN" sz="1200" u="sng" kern="1200" dirty="0" smtClean="0">
                    <a:solidFill>
                      <a:schemeClr val="tx1"/>
                    </a:solidFill>
                    <a:effectLst/>
                    <a:latin typeface="+mn-lt"/>
                    <a:ea typeface="+mn-ea"/>
                    <a:cs typeface="+mn-cs"/>
                    <a:hlinkClick r:id="rId3"/>
                  </a:rPr>
                  <a:t>https://arxiv.org/pdf/physics/0509016.pdf</a:t>
                </a:r>
                <a:endParaRPr lang="zh-CN" altLang="zh-CN" sz="1200" kern="1200" dirty="0" smtClean="0">
                  <a:solidFill>
                    <a:schemeClr val="tx1"/>
                  </a:solidFill>
                  <a:effectLst/>
                  <a:latin typeface="+mn-lt"/>
                  <a:ea typeface="+mn-ea"/>
                  <a:cs typeface="+mn-cs"/>
                </a:endParaRPr>
              </a:p>
              <a:p>
                <a:pPr lvl="0"/>
                <a:r>
                  <a:rPr lang="en-US" altLang="zh-CN" sz="1200" kern="1200" dirty="0" smtClean="0">
                    <a:solidFill>
                      <a:schemeClr val="tx1"/>
                    </a:solidFill>
                    <a:effectLst/>
                    <a:latin typeface="+mn-lt"/>
                    <a:ea typeface="+mn-ea"/>
                    <a:cs typeface="+mn-cs"/>
                  </a:rPr>
                  <a:t>X. </a:t>
                </a:r>
                <a:r>
                  <a:rPr lang="en-US" altLang="zh-CN" sz="1200" kern="1200" dirty="0" err="1" smtClean="0">
                    <a:solidFill>
                      <a:schemeClr val="tx1"/>
                    </a:solidFill>
                    <a:effectLst/>
                    <a:latin typeface="+mn-lt"/>
                    <a:ea typeface="+mn-ea"/>
                    <a:cs typeface="+mn-cs"/>
                  </a:rPr>
                  <a:t>Artrua</a:t>
                </a:r>
                <a:r>
                  <a:rPr lang="en-US" altLang="zh-CN" sz="1200" kern="1200" dirty="0" smtClean="0">
                    <a:solidFill>
                      <a:schemeClr val="tx1"/>
                    </a:solidFill>
                    <a:effectLst/>
                    <a:latin typeface="+mn-lt"/>
                    <a:ea typeface="+mn-ea"/>
                    <a:cs typeface="+mn-cs"/>
                  </a:rPr>
                  <a:t>, R. </a:t>
                </a:r>
                <a:r>
                  <a:rPr lang="en-US" altLang="zh-CN" sz="1200" kern="1200" dirty="0" err="1" smtClean="0">
                    <a:solidFill>
                      <a:schemeClr val="tx1"/>
                    </a:solidFill>
                    <a:effectLst/>
                    <a:latin typeface="+mn-lt"/>
                    <a:ea typeface="+mn-ea"/>
                    <a:cs typeface="+mn-cs"/>
                  </a:rPr>
                  <a:t>Chehab</a:t>
                </a:r>
                <a:r>
                  <a:rPr lang="en-US" altLang="zh-CN" sz="1200" kern="1200" dirty="0" smtClean="0">
                    <a:solidFill>
                      <a:schemeClr val="tx1"/>
                    </a:solidFill>
                    <a:effectLst/>
                    <a:latin typeface="+mn-lt"/>
                    <a:ea typeface="+mn-ea"/>
                    <a:cs typeface="+mn-cs"/>
                  </a:rPr>
                  <a:t>, et al., Polarized and </a:t>
                </a:r>
                <a:r>
                  <a:rPr lang="en-US" altLang="zh-CN" sz="1200" kern="1200" dirty="0" err="1" smtClean="0">
                    <a:solidFill>
                      <a:schemeClr val="tx1"/>
                    </a:solidFill>
                    <a:effectLst/>
                    <a:latin typeface="+mn-lt"/>
                    <a:ea typeface="+mn-ea"/>
                    <a:cs typeface="+mn-cs"/>
                  </a:rPr>
                  <a:t>unpolarized</a:t>
                </a:r>
                <a:r>
                  <a:rPr lang="en-US" altLang="zh-CN" sz="1200" kern="1200" dirty="0" smtClean="0">
                    <a:solidFill>
                      <a:schemeClr val="tx1"/>
                    </a:solidFill>
                    <a:effectLst/>
                    <a:latin typeface="+mn-lt"/>
                    <a:ea typeface="+mn-ea"/>
                    <a:cs typeface="+mn-cs"/>
                  </a:rPr>
                  <a:t> positron sources for electron–positron colliders, Nuclear Instruments and Methods in Physics Research Section B: Beam Interactions with Materials and Atoms, Vol 266, Issue7, Sept 2008, p. 3868–3875</a:t>
                </a:r>
                <a:endParaRPr lang="zh-CN" altLang="zh-CN" sz="1200" kern="1200" dirty="0" smtClean="0">
                  <a:solidFill>
                    <a:schemeClr val="tx1"/>
                  </a:solidFill>
                  <a:effectLst/>
                  <a:latin typeface="+mn-lt"/>
                  <a:ea typeface="+mn-ea"/>
                  <a:cs typeface="+mn-cs"/>
                </a:endParaRPr>
              </a:p>
              <a:p>
                <a:endParaRPr lang="en-US" altLang="zh-CN" dirty="0" smtClean="0"/>
              </a:p>
            </p:txBody>
          </p:sp>
        </mc:Choice>
        <mc:Fallback xmlns="">
          <p:sp>
            <p:nvSpPr>
              <p:cNvPr id="3" name="备注占位符 2"/>
              <p:cNvSpPr>
                <a:spLocks noGrp="1"/>
              </p:cNvSpPr>
              <p:nvPr>
                <p:ph type="body" idx="1"/>
              </p:nvPr>
            </p:nvSpPr>
            <p:spPr/>
            <p:txBody>
              <a:bodyPr/>
              <a:lstStyle/>
              <a:p>
                <a:r>
                  <a:rPr lang="en-US" altLang="zh-CN" dirty="0" smtClean="0"/>
                  <a:t>N1</a:t>
                </a:r>
                <a:r>
                  <a:rPr lang="zh-CN" altLang="en-US" dirty="0" smtClean="0"/>
                  <a:t>，</a:t>
                </a:r>
                <a:r>
                  <a:rPr lang="en-US" altLang="zh-CN" dirty="0" smtClean="0"/>
                  <a:t>N2 are the number of particles in the two colliding bunches.</a:t>
                </a:r>
              </a:p>
              <a:p>
                <a:r>
                  <a:rPr lang="en-US" altLang="zh-CN" dirty="0" smtClean="0"/>
                  <a:t>Σ</a:t>
                </a:r>
                <a:r>
                  <a:rPr lang="zh-CN" altLang="en-US" dirty="0" smtClean="0"/>
                  <a:t>，</a:t>
                </a:r>
                <a:r>
                  <a:rPr lang="en-US" altLang="zh-CN" dirty="0" smtClean="0"/>
                  <a:t>respectively, the convoluted horizontal and vertical bunch size at the IP</a:t>
                </a:r>
                <a:r>
                  <a:rPr lang="en-US" altLang="zh-CN" dirty="0" smtClean="0"/>
                  <a:t>. </a:t>
                </a:r>
                <a:r>
                  <a:rPr lang="zh-CN" altLang="en-US" dirty="0" smtClean="0"/>
                  <a:t>卷积尺寸，两束团分别尺寸的平方和的平方根</a:t>
                </a:r>
                <a:endParaRPr lang="en-US" altLang="zh-CN" dirty="0" smtClean="0"/>
              </a:p>
              <a:p>
                <a:endParaRPr lang="en-US" altLang="zh-CN" dirty="0" smtClean="0"/>
              </a:p>
              <a:p>
                <a:r>
                  <a:rPr lang="en-US" altLang="zh-CN" dirty="0" smtClean="0"/>
                  <a:t>[1]</a:t>
                </a:r>
                <a:r>
                  <a:rPr lang="en-US" altLang="zh-CN" dirty="0" smtClean="0"/>
                  <a:t>The hourglass effect and the measurement of the transverse size of colliding beams by luminosity scans, M. </a:t>
                </a:r>
                <a:r>
                  <a:rPr lang="en-US" altLang="zh-CN" dirty="0" err="1" smtClean="0"/>
                  <a:t>Venturini</a:t>
                </a:r>
                <a:r>
                  <a:rPr lang="en-US" altLang="zh-CN" dirty="0" smtClean="0"/>
                  <a:t> and W. </a:t>
                </a:r>
                <a:r>
                  <a:rPr lang="en-US" altLang="zh-CN" dirty="0" err="1" smtClean="0"/>
                  <a:t>Kozanecki</a:t>
                </a:r>
                <a:r>
                  <a:rPr lang="en-US" altLang="zh-CN" dirty="0" smtClean="0"/>
                  <a:t> , Stanford Linear Accelerator Center, Stanford University, Stanford, CA 94309</a:t>
                </a:r>
              </a:p>
              <a:p>
                <a:endParaRPr lang="en-US" altLang="zh-CN" dirty="0" smtClean="0"/>
              </a:p>
              <a:p>
                <a:r>
                  <a:rPr lang="en-US" altLang="zh-CN" dirty="0" smtClean="0"/>
                  <a:t>[2]</a:t>
                </a:r>
                <a:r>
                  <a:rPr lang="en-US" altLang="zh-CN" dirty="0" smtClean="0"/>
                  <a:t>Concept of luminosity, Werner Herr and Bruno </a:t>
                </a:r>
                <a:r>
                  <a:rPr lang="en-US" altLang="zh-CN" dirty="0" err="1" smtClean="0"/>
                  <a:t>Muratori</a:t>
                </a:r>
                <a:r>
                  <a:rPr lang="en-US" altLang="zh-CN" dirty="0" smtClean="0"/>
                  <a:t>∗ CERN, Geneva, Switzerland ∗ now at Daresbury Laboratory, United Kingdom</a:t>
                </a:r>
              </a:p>
              <a:p>
                <a:endParaRPr lang="en-US" altLang="zh-CN" dirty="0" smtClean="0"/>
              </a:p>
              <a:p>
                <a:pPr marL="254812" lvl="1" indent="0">
                  <a:lnSpc>
                    <a:spcPct val="100000"/>
                  </a:lnSpc>
                  <a:buNone/>
                </a:pPr>
                <a:r>
                  <a:rPr lang="zh-CN" altLang="en-US" dirty="0" smtClean="0"/>
                  <a:t>优化在特定能量下的对称环形对撞机</a:t>
                </a:r>
                <a:r>
                  <a:rPr lang="en-US" altLang="zh-CN" baseline="0" dirty="0" smtClean="0"/>
                  <a:t> </a:t>
                </a:r>
                <a:r>
                  <a:rPr lang="en-US" altLang="zh-CN" sz="2000" i="0">
                    <a:latin typeface="Cambria Math" panose="02040503050406030204" pitchFamily="18" charset="0"/>
                    <a:ea typeface="Cambria Math" panose="02040503050406030204" pitchFamily="18" charset="0"/>
                  </a:rPr>
                  <a:t>ℒ^</a:t>
                </a:r>
                <a:r>
                  <a:rPr lang="en-US" altLang="zh-CN" sz="2000" i="0">
                    <a:latin typeface="Cambria Math" panose="02040503050406030204" pitchFamily="18" charset="0"/>
                  </a:rPr>
                  <a:t>∗=</a:t>
                </a:r>
                <a:r>
                  <a:rPr lang="zh-CN" altLang="zh-CN" sz="2000" i="0">
                    <a:latin typeface="Cambria Math" panose="02040503050406030204" pitchFamily="18" charset="0"/>
                  </a:rPr>
                  <a:t>(</a:t>
                </a:r>
                <a:r>
                  <a:rPr lang="en-US" altLang="zh-CN" sz="2000" i="0">
                    <a:latin typeface="Cambria Math" panose="02040503050406030204" pitchFamily="18" charset="0"/>
                  </a:rPr>
                  <a:t>γ𝑛</a:t>
                </a:r>
                <a:r>
                  <a:rPr lang="zh-CN" altLang="zh-CN" sz="2000" i="0">
                    <a:latin typeface="Cambria Math" panose="02040503050406030204" pitchFamily="18" charset="0"/>
                  </a:rPr>
                  <a:t>_</a:t>
                </a:r>
                <a:r>
                  <a:rPr lang="en-US" altLang="zh-CN" sz="2000" i="0">
                    <a:latin typeface="Cambria Math" panose="02040503050406030204" pitchFamily="18" charset="0"/>
                  </a:rPr>
                  <a:t>𝑏</a:t>
                </a:r>
                <a:r>
                  <a:rPr lang="zh-CN" altLang="zh-CN" sz="2000" i="0">
                    <a:latin typeface="Cambria Math" panose="02040503050406030204" pitchFamily="18" charset="0"/>
                  </a:rPr>
                  <a:t> </a:t>
                </a:r>
                <a:r>
                  <a:rPr lang="en-US" altLang="zh-CN" sz="2000" i="0">
                    <a:latin typeface="Cambria Math" panose="02040503050406030204" pitchFamily="18" charset="0"/>
                  </a:rPr>
                  <a:t>𝐼</a:t>
                </a:r>
                <a:r>
                  <a:rPr lang="zh-CN" altLang="zh-CN" sz="2000" i="0">
                    <a:latin typeface="Cambria Math" panose="02040503050406030204" pitchFamily="18" charset="0"/>
                  </a:rPr>
                  <a:t>_</a:t>
                </a:r>
                <a:r>
                  <a:rPr lang="en-US" altLang="zh-CN" sz="2000" i="0">
                    <a:latin typeface="Cambria Math" panose="02040503050406030204" pitchFamily="18" charset="0"/>
                  </a:rPr>
                  <a:t>𝑏</a:t>
                </a:r>
                <a:r>
                  <a:rPr lang="zh-CN" altLang="zh-CN" sz="2000" i="0">
                    <a:latin typeface="Cambria Math" panose="02040503050406030204" pitchFamily="18" charset="0"/>
                  </a:rPr>
                  <a:t>)/(</a:t>
                </a:r>
                <a:r>
                  <a:rPr lang="en-US" altLang="zh-CN" sz="2000" i="0">
                    <a:latin typeface="Cambria Math" panose="02040503050406030204" pitchFamily="18" charset="0"/>
                  </a:rPr>
                  <a:t>2𝑒𝑟</a:t>
                </a:r>
                <a:r>
                  <a:rPr lang="zh-CN" altLang="zh-CN" sz="2000" i="0">
                    <a:latin typeface="Cambria Math" panose="02040503050406030204" pitchFamily="18" charset="0"/>
                  </a:rPr>
                  <a:t>_</a:t>
                </a:r>
                <a:r>
                  <a:rPr lang="en-US" altLang="zh-CN" sz="2000" i="0">
                    <a:latin typeface="Cambria Math" panose="02040503050406030204" pitchFamily="18" charset="0"/>
                  </a:rPr>
                  <a:t>𝑒</a:t>
                </a:r>
                <a:r>
                  <a:rPr lang="zh-CN" altLang="zh-CN" sz="2000" i="0">
                    <a:latin typeface="Cambria Math" panose="02040503050406030204" pitchFamily="18" charset="0"/>
                  </a:rPr>
                  <a:t> </a:t>
                </a:r>
                <a:r>
                  <a:rPr lang="en-US" altLang="zh-CN" sz="2000" i="0">
                    <a:latin typeface="Cambria Math" panose="02040503050406030204" pitchFamily="18" charset="0"/>
                  </a:rPr>
                  <a:t>𝛽</a:t>
                </a:r>
                <a:r>
                  <a:rPr lang="zh-CN" altLang="zh-CN" sz="2000" i="0">
                    <a:latin typeface="Cambria Math" panose="02040503050406030204" pitchFamily="18" charset="0"/>
                  </a:rPr>
                  <a:t>_</a:t>
                </a:r>
                <a:r>
                  <a:rPr lang="en-US" altLang="zh-CN" sz="2000" i="0">
                    <a:latin typeface="Cambria Math" panose="02040503050406030204" pitchFamily="18" charset="0"/>
                  </a:rPr>
                  <a:t>𝑦^∗ </a:t>
                </a:r>
                <a:r>
                  <a:rPr lang="zh-CN" altLang="zh-CN" sz="2000" i="0">
                    <a:latin typeface="Cambria Math" panose="02040503050406030204" pitchFamily="18" charset="0"/>
                  </a:rPr>
                  <a:t>) </a:t>
                </a:r>
                <a:r>
                  <a:rPr lang="en-US" altLang="zh-CN" sz="2000" i="0">
                    <a:latin typeface="Cambria Math" panose="02040503050406030204" pitchFamily="18" charset="0"/>
                  </a:rPr>
                  <a:t>𝜉</a:t>
                </a:r>
                <a:r>
                  <a:rPr lang="zh-CN" altLang="zh-CN" sz="2000" i="0">
                    <a:latin typeface="Cambria Math" panose="02040503050406030204" pitchFamily="18" charset="0"/>
                  </a:rPr>
                  <a:t>_</a:t>
                </a:r>
                <a:r>
                  <a:rPr lang="en-US" altLang="zh-CN" sz="2000" i="0">
                    <a:latin typeface="Cambria Math" panose="02040503050406030204" pitchFamily="18" charset="0"/>
                  </a:rPr>
                  <a:t>𝑦 𝐻</a:t>
                </a:r>
                <a:endParaRPr lang="en-US" altLang="zh-CN" sz="2000" dirty="0" smtClean="0"/>
              </a:p>
              <a:p>
                <a:endParaRPr lang="en-US" altLang="zh-CN" dirty="0" smtClean="0"/>
              </a:p>
            </p:txBody>
          </p:sp>
        </mc:Fallback>
      </mc:AlternateContent>
      <p:sp>
        <p:nvSpPr>
          <p:cNvPr id="4" name="灯片编号占位符 3"/>
          <p:cNvSpPr>
            <a:spLocks noGrp="1"/>
          </p:cNvSpPr>
          <p:nvPr>
            <p:ph type="sldNum" sz="quarter" idx="10"/>
          </p:nvPr>
        </p:nvSpPr>
        <p:spPr/>
        <p:txBody>
          <a:bodyPr/>
          <a:lstStyle/>
          <a:p>
            <a:fld id="{D11B8740-C3E8-4F36-9AA1-3227B6A0893C}" type="slidenum">
              <a:rPr lang="zh-CN" altLang="en-US" smtClean="0"/>
              <a:t>10</a:t>
            </a:fld>
            <a:endParaRPr lang="zh-CN" altLang="en-US"/>
          </a:p>
        </p:txBody>
      </p:sp>
    </p:spTree>
    <p:extLst>
      <p:ext uri="{BB962C8B-B14F-4D97-AF65-F5344CB8AC3E}">
        <p14:creationId xmlns:p14="http://schemas.microsoft.com/office/powerpoint/2010/main" val="2575913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第三种产生圆极化γ光子的途径是极化电子束打高</a:t>
                </a:r>
                <a:r>
                  <a:rPr lang="en-US" altLang="zh-CN" sz="1200" kern="1200" dirty="0" smtClean="0">
                    <a:solidFill>
                      <a:schemeClr val="tx1"/>
                    </a:solidFill>
                    <a:effectLst/>
                    <a:latin typeface="+mn-lt"/>
                    <a:ea typeface="+mn-ea"/>
                    <a:cs typeface="+mn-cs"/>
                  </a:rPr>
                  <a:t>Z</a:t>
                </a:r>
                <a:r>
                  <a:rPr lang="zh-CN" altLang="zh-CN" sz="1200" kern="1200" dirty="0" smtClean="0">
                    <a:solidFill>
                      <a:schemeClr val="tx1"/>
                    </a:solidFill>
                    <a:effectLst/>
                    <a:latin typeface="+mn-lt"/>
                    <a:ea typeface="+mn-ea"/>
                    <a:cs typeface="+mn-cs"/>
                  </a:rPr>
                  <a:t>材料靶产生的轫致辐射（</a:t>
                </a:r>
                <a:r>
                  <a:rPr lang="en-US" altLang="zh-CN" sz="1200" kern="1200" dirty="0" smtClean="0">
                    <a:solidFill>
                      <a:schemeClr val="tx1"/>
                    </a:solidFill>
                    <a:effectLst/>
                    <a:latin typeface="+mn-lt"/>
                    <a:ea typeface="+mn-ea"/>
                    <a:cs typeface="+mn-cs"/>
                  </a:rPr>
                  <a:t>bremsstrahlung</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1997</a:t>
                </a:r>
                <a:r>
                  <a:rPr lang="zh-CN" altLang="zh-CN" sz="1200" kern="1200" dirty="0" smtClean="0">
                    <a:solidFill>
                      <a:schemeClr val="tx1"/>
                    </a:solidFill>
                    <a:effectLst/>
                    <a:latin typeface="+mn-lt"/>
                    <a:ea typeface="+mn-ea"/>
                    <a:cs typeface="+mn-cs"/>
                  </a:rPr>
                  <a:t>年，俄国的</a:t>
                </a:r>
                <a:r>
                  <a:rPr lang="en-US" altLang="zh-CN" sz="1200" kern="1200" dirty="0" err="1" smtClean="0">
                    <a:solidFill>
                      <a:schemeClr val="tx1"/>
                    </a:solidFill>
                    <a:effectLst/>
                    <a:latin typeface="+mn-lt"/>
                    <a:ea typeface="+mn-ea"/>
                    <a:cs typeface="+mn-cs"/>
                  </a:rPr>
                  <a:t>Potylitsin</a:t>
                </a:r>
                <a:r>
                  <a:rPr lang="zh-CN" altLang="zh-CN" sz="1200" kern="1200" dirty="0" smtClean="0">
                    <a:solidFill>
                      <a:schemeClr val="tx1"/>
                    </a:solidFill>
                    <a:effectLst/>
                    <a:latin typeface="+mn-lt"/>
                    <a:ea typeface="+mn-ea"/>
                    <a:cs typeface="+mn-cs"/>
                  </a:rPr>
                  <a:t>结合</a:t>
                </a:r>
                <a:r>
                  <a:rPr lang="en-US" altLang="zh-CN" sz="1200" kern="1200" dirty="0" smtClean="0">
                    <a:solidFill>
                      <a:schemeClr val="tx1"/>
                    </a:solidFill>
                    <a:effectLst/>
                    <a:latin typeface="+mn-lt"/>
                    <a:ea typeface="+mn-ea"/>
                    <a:cs typeface="+mn-cs"/>
                  </a:rPr>
                  <a:t>1959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Olsen</a:t>
                </a:r>
                <a:r>
                  <a:rPr lang="zh-CN" altLang="zh-CN" sz="1200" kern="1200" dirty="0" smtClean="0">
                    <a:solidFill>
                      <a:schemeClr val="tx1"/>
                    </a:solidFill>
                    <a:effectLst/>
                    <a:latin typeface="+mn-lt"/>
                    <a:ea typeface="+mn-ea"/>
                    <a:cs typeface="+mn-cs"/>
                  </a:rPr>
                  <a:t>等人的研究结果，指出纵向极化的电子束打薄非晶体靶的轫致辐射中包含圆极化的γ光子，而圆极化的</a:t>
                </a:r>
                <a:r>
                  <a:rPr lang="en-US" altLang="zh-CN" sz="1200" kern="1200" dirty="0" smtClean="0">
                    <a:solidFill>
                      <a:schemeClr val="tx1"/>
                    </a:solidFill>
                    <a:effectLst/>
                    <a:latin typeface="+mn-lt"/>
                    <a:ea typeface="+mn-ea"/>
                    <a:cs typeface="+mn-cs"/>
                  </a:rPr>
                  <a:t>γ</a:t>
                </a:r>
                <a:r>
                  <a:rPr lang="zh-CN" altLang="zh-CN" sz="1200" kern="1200" dirty="0" smtClean="0">
                    <a:solidFill>
                      <a:schemeClr val="tx1"/>
                    </a:solidFill>
                    <a:effectLst/>
                    <a:latin typeface="+mn-lt"/>
                    <a:ea typeface="+mn-ea"/>
                    <a:cs typeface="+mn-cs"/>
                  </a:rPr>
                  <a:t>光子在同一靶上可以产生正负电子对，这些正负电子对中的高能成分拥有与光子圆极化度接近的纵向极化度，因此可以直接利用极化电子束</a:t>
                </a:r>
                <a:r>
                  <a:rPr lang="en-US" altLang="zh-CN" sz="1200" kern="1200" dirty="0" smtClean="0">
                    <a:solidFill>
                      <a:schemeClr val="tx1"/>
                    </a:solidFill>
                    <a:effectLst/>
                    <a:latin typeface="+mn-lt"/>
                    <a:ea typeface="+mn-ea"/>
                    <a:cs typeface="+mn-cs"/>
                  </a:rPr>
                  <a:t>[32]</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2011</a:t>
                </a:r>
                <a:r>
                  <a:rPr lang="zh-CN" altLang="zh-CN" sz="1200" kern="1200" dirty="0" smtClean="0">
                    <a:solidFill>
                      <a:schemeClr val="tx1"/>
                    </a:solidFill>
                    <a:effectLst/>
                    <a:latin typeface="+mn-lt"/>
                    <a:ea typeface="+mn-ea"/>
                    <a:cs typeface="+mn-cs"/>
                  </a:rPr>
                  <a:t>年，</a:t>
                </a:r>
                <a:r>
                  <a:rPr lang="en-US" altLang="zh-CN" sz="1200" kern="1200" dirty="0" err="1" smtClean="0">
                    <a:solidFill>
                      <a:schemeClr val="tx1"/>
                    </a:solidFill>
                    <a:effectLst/>
                    <a:latin typeface="+mn-lt"/>
                    <a:ea typeface="+mn-ea"/>
                    <a:cs typeface="+mn-cs"/>
                  </a:rPr>
                  <a:t>JLab</a:t>
                </a:r>
                <a:r>
                  <a:rPr lang="zh-CN" altLang="zh-CN" sz="1200" kern="1200" dirty="0" smtClean="0">
                    <a:solidFill>
                      <a:schemeClr val="tx1"/>
                    </a:solidFill>
                    <a:effectLst/>
                    <a:latin typeface="+mn-lt"/>
                    <a:ea typeface="+mn-ea"/>
                    <a:cs typeface="+mn-cs"/>
                  </a:rPr>
                  <a:t>提出根据这种办法在</a:t>
                </a:r>
                <a:r>
                  <a:rPr lang="en-US" altLang="zh-CN" sz="1200" kern="1200" dirty="0" smtClean="0">
                    <a:solidFill>
                      <a:schemeClr val="tx1"/>
                    </a:solidFill>
                    <a:effectLst/>
                    <a:latin typeface="+mn-lt"/>
                    <a:ea typeface="+mn-ea"/>
                    <a:cs typeface="+mn-cs"/>
                  </a:rPr>
                  <a:t>CEBAF</a:t>
                </a:r>
                <a:r>
                  <a:rPr lang="zh-CN" altLang="zh-CN" sz="1200" kern="1200" dirty="0" smtClean="0">
                    <a:solidFill>
                      <a:schemeClr val="tx1"/>
                    </a:solidFill>
                    <a:effectLst/>
                    <a:latin typeface="+mn-lt"/>
                    <a:ea typeface="+mn-ea"/>
                    <a:cs typeface="+mn-cs"/>
                  </a:rPr>
                  <a:t>注入器上进行验证工作</a:t>
                </a:r>
                <a:r>
                  <a:rPr lang="en-US" altLang="zh-CN" sz="1200" kern="1200" dirty="0" smtClean="0">
                    <a:solidFill>
                      <a:schemeClr val="tx1"/>
                    </a:solidFill>
                    <a:effectLst/>
                    <a:latin typeface="+mn-lt"/>
                    <a:ea typeface="+mn-ea"/>
                    <a:cs typeface="+mn-cs"/>
                  </a:rPr>
                  <a:t>[33]</a:t>
                </a:r>
                <a:r>
                  <a:rPr lang="zh-CN" altLang="zh-CN" sz="1200" kern="1200" dirty="0" smtClean="0">
                    <a:solidFill>
                      <a:schemeClr val="tx1"/>
                    </a:solidFill>
                    <a:effectLst/>
                    <a:latin typeface="+mn-lt"/>
                    <a:ea typeface="+mn-ea"/>
                    <a:cs typeface="+mn-cs"/>
                  </a:rPr>
                  <a:t>，随后发起了称为</a:t>
                </a:r>
                <a:r>
                  <a:rPr lang="en-US" altLang="zh-CN" sz="1200" kern="1200" dirty="0" err="1" smtClean="0">
                    <a:solidFill>
                      <a:schemeClr val="tx1"/>
                    </a:solidFill>
                    <a:effectLst/>
                    <a:latin typeface="+mn-lt"/>
                    <a:ea typeface="+mn-ea"/>
                    <a:cs typeface="+mn-cs"/>
                  </a:rPr>
                  <a:t>PEPPo</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The Polarized Electrons for Polarized Positrons</a:t>
                </a:r>
                <a:r>
                  <a:rPr lang="zh-CN" altLang="zh-CN" sz="1200" kern="1200" dirty="0" smtClean="0">
                    <a:solidFill>
                      <a:schemeClr val="tx1"/>
                    </a:solidFill>
                    <a:effectLst/>
                    <a:latin typeface="+mn-lt"/>
                    <a:ea typeface="+mn-ea"/>
                    <a:cs typeface="+mn-cs"/>
                  </a:rPr>
                  <a:t>）的合作计划，该合作计划涉及美、法多个研究单位，到</a:t>
                </a:r>
                <a:r>
                  <a:rPr lang="en-US" altLang="zh-CN" sz="1200" kern="1200" dirty="0" smtClean="0">
                    <a:solidFill>
                      <a:schemeClr val="tx1"/>
                    </a:solidFill>
                    <a:effectLst/>
                    <a:latin typeface="+mn-lt"/>
                    <a:ea typeface="+mn-ea"/>
                    <a:cs typeface="+mn-cs"/>
                  </a:rPr>
                  <a:t>2016</a:t>
                </a:r>
                <a:r>
                  <a:rPr lang="zh-CN" altLang="zh-CN" sz="1200" kern="1200" dirty="0" smtClean="0">
                    <a:solidFill>
                      <a:schemeClr val="tx1"/>
                    </a:solidFill>
                    <a:effectLst/>
                    <a:latin typeface="+mn-lt"/>
                    <a:ea typeface="+mn-ea"/>
                    <a:cs typeface="+mn-cs"/>
                  </a:rPr>
                  <a:t>年，报道了由</a:t>
                </a:r>
                <a:r>
                  <a:rPr lang="en-US" altLang="zh-CN" sz="1200" kern="1200" dirty="0" smtClean="0">
                    <a:solidFill>
                      <a:schemeClr val="tx1"/>
                    </a:solidFill>
                    <a:effectLst/>
                    <a:latin typeface="+mn-lt"/>
                    <a:ea typeface="+mn-ea"/>
                    <a:cs typeface="+mn-cs"/>
                  </a:rPr>
                  <a:t>8.19MeV</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85.2%</a:t>
                </a:r>
                <a:r>
                  <a:rPr lang="zh-CN" altLang="zh-CN" sz="1200" kern="1200" dirty="0" smtClean="0">
                    <a:solidFill>
                      <a:schemeClr val="tx1"/>
                    </a:solidFill>
                    <a:effectLst/>
                    <a:latin typeface="+mn-lt"/>
                    <a:ea typeface="+mn-ea"/>
                    <a:cs typeface="+mn-cs"/>
                  </a:rPr>
                  <a:t>极化度的电子束打</a:t>
                </a:r>
                <a:r>
                  <a:rPr lang="en-US" altLang="zh-CN" sz="1200" kern="1200" dirty="0" smtClean="0">
                    <a:solidFill>
                      <a:schemeClr val="tx1"/>
                    </a:solidFill>
                    <a:effectLst/>
                    <a:latin typeface="+mn-lt"/>
                    <a:ea typeface="+mn-ea"/>
                    <a:cs typeface="+mn-cs"/>
                  </a:rPr>
                  <a:t>1mm</a:t>
                </a:r>
                <a:r>
                  <a:rPr lang="zh-CN" altLang="zh-CN" sz="1200" kern="1200" dirty="0" smtClean="0">
                    <a:solidFill>
                      <a:schemeClr val="tx1"/>
                    </a:solidFill>
                    <a:effectLst/>
                    <a:latin typeface="+mn-lt"/>
                    <a:ea typeface="+mn-ea"/>
                    <a:cs typeface="+mn-cs"/>
                  </a:rPr>
                  <a:t>钨靶，产生</a:t>
                </a:r>
                <a:r>
                  <a:rPr lang="en-US" altLang="zh-CN" sz="1200" kern="1200" dirty="0" smtClean="0">
                    <a:solidFill>
                      <a:schemeClr val="tx1"/>
                    </a:solidFill>
                    <a:effectLst/>
                    <a:latin typeface="+mn-lt"/>
                    <a:ea typeface="+mn-ea"/>
                    <a:cs typeface="+mn-cs"/>
                  </a:rPr>
                  <a:t>6.25MeV</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82%</a:t>
                </a:r>
                <a:r>
                  <a:rPr lang="zh-CN" altLang="zh-CN" sz="1200" kern="1200" dirty="0" smtClean="0">
                    <a:solidFill>
                      <a:schemeClr val="tx1"/>
                    </a:solidFill>
                    <a:effectLst/>
                    <a:latin typeface="+mn-lt"/>
                    <a:ea typeface="+mn-ea"/>
                    <a:cs typeface="+mn-cs"/>
                  </a:rPr>
                  <a:t>极化度的正电子的实验结果，并推测可以用</a:t>
                </a:r>
                <a:r>
                  <a:rPr lang="en-US" altLang="zh-CN" sz="1200" kern="1200" dirty="0" smtClean="0">
                    <a:solidFill>
                      <a:schemeClr val="tx1"/>
                    </a:solidFill>
                    <a:effectLst/>
                    <a:latin typeface="+mn-lt"/>
                    <a:ea typeface="+mn-ea"/>
                    <a:cs typeface="+mn-cs"/>
                  </a:rPr>
                  <a:t>100MeV</a:t>
                </a:r>
                <a:r>
                  <a:rPr lang="zh-CN" altLang="zh-CN" sz="1200" kern="1200" dirty="0" smtClean="0">
                    <a:solidFill>
                      <a:schemeClr val="tx1"/>
                    </a:solidFill>
                    <a:effectLst/>
                    <a:latin typeface="+mn-lt"/>
                    <a:ea typeface="+mn-ea"/>
                    <a:cs typeface="+mn-cs"/>
                  </a:rPr>
                  <a:t>的电子束获得</a:t>
                </a:r>
                <a:r>
                  <a:rPr lang="en-US" altLang="zh-CN" sz="1200" kern="1200" dirty="0" smtClean="0">
                    <a:solidFill>
                      <a:schemeClr val="tx1"/>
                    </a:solidFill>
                    <a:effectLst/>
                    <a:latin typeface="+mn-lt"/>
                    <a:ea typeface="+mn-ea"/>
                    <a:cs typeface="+mn-cs"/>
                  </a:rPr>
                  <a:t>75%</a:t>
                </a:r>
                <a:r>
                  <a:rPr lang="zh-CN" altLang="zh-CN" sz="1200" kern="1200" dirty="0" smtClean="0">
                    <a:solidFill>
                      <a:schemeClr val="tx1"/>
                    </a:solidFill>
                    <a:effectLst/>
                    <a:latin typeface="+mn-lt"/>
                    <a:ea typeface="+mn-ea"/>
                    <a:cs typeface="+mn-cs"/>
                  </a:rPr>
                  <a:t>的极化传递效果和</a:t>
                </a:r>
                <a:r>
                  <a:rPr lang="en-US" altLang="zh-CN" sz="1200" kern="1200" dirty="0" smtClean="0">
                    <a:solidFill>
                      <a:schemeClr val="tx1"/>
                    </a:solidFill>
                    <a:effectLst/>
                    <a:latin typeface="+mn-lt"/>
                    <a:ea typeface="+mn-ea"/>
                    <a:cs typeface="+mn-cs"/>
                  </a:rPr>
                  <a:t>10</a:t>
                </a:r>
                <a:r>
                  <a:rPr lang="en-US" altLang="zh-CN" sz="1200" kern="1200" baseline="30000" dirty="0" smtClean="0">
                    <a:solidFill>
                      <a:schemeClr val="tx1"/>
                    </a:solidFill>
                    <a:effectLst/>
                    <a:latin typeface="+mn-lt"/>
                    <a:ea typeface="+mn-ea"/>
                    <a:cs typeface="+mn-cs"/>
                  </a:rPr>
                  <a:t>-4</a:t>
                </a:r>
                <a:r>
                  <a:rPr lang="en-US" altLang="zh-CN" sz="1200" kern="1200" dirty="0" smtClean="0">
                    <a:solidFill>
                      <a:schemeClr val="tx1"/>
                    </a:solidFill>
                    <a:effectLst/>
                    <a:latin typeface="+mn-lt"/>
                    <a:ea typeface="+mn-ea"/>
                    <a:cs typeface="+mn-cs"/>
                  </a:rPr>
                  <a:t>e+/e-</a:t>
                </a:r>
                <a:r>
                  <a:rPr lang="zh-CN" altLang="zh-CN" sz="1200" kern="1200" dirty="0" smtClean="0">
                    <a:solidFill>
                      <a:schemeClr val="tx1"/>
                    </a:solidFill>
                    <a:effectLst/>
                    <a:latin typeface="+mn-lt"/>
                    <a:ea typeface="+mn-ea"/>
                    <a:cs typeface="+mn-cs"/>
                  </a:rPr>
                  <a:t>的产额</a:t>
                </a:r>
                <a:r>
                  <a:rPr lang="en-US" altLang="zh-CN" sz="1200" kern="1200" dirty="0" smtClean="0">
                    <a:solidFill>
                      <a:schemeClr val="tx1"/>
                    </a:solidFill>
                    <a:effectLst/>
                    <a:latin typeface="+mn-lt"/>
                    <a:ea typeface="+mn-ea"/>
                    <a:cs typeface="+mn-cs"/>
                  </a:rPr>
                  <a:t>[34]</a:t>
                </a:r>
                <a:r>
                  <a:rPr lang="zh-CN" altLang="zh-CN" sz="1200" kern="1200" dirty="0" smtClean="0">
                    <a:solidFill>
                      <a:schemeClr val="tx1"/>
                    </a:solidFill>
                    <a:effectLst/>
                    <a:latin typeface="+mn-lt"/>
                    <a:ea typeface="+mn-ea"/>
                    <a:cs typeface="+mn-cs"/>
                  </a:rPr>
                  <a:t>。显然，这个方法需要的电子束能量更低，装置更紧凑，是一个非常有潜力的选项。</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D. Abbott, P. Adderley, et al., Production of highly polarized positrons using polarized electrons at MeV energies, Physical Review Letter, Vol116, 214801, 27 May 2016</a:t>
                </a:r>
                <a:endParaRPr lang="en-US" altLang="zh-CN" dirty="0" smtClean="0"/>
              </a:p>
            </p:txBody>
          </p:sp>
        </mc:Choice>
        <mc:Fallback xmlns="">
          <p:sp>
            <p:nvSpPr>
              <p:cNvPr id="3" name="备注占位符 2"/>
              <p:cNvSpPr>
                <a:spLocks noGrp="1"/>
              </p:cNvSpPr>
              <p:nvPr>
                <p:ph type="body" idx="1"/>
              </p:nvPr>
            </p:nvSpPr>
            <p:spPr/>
            <p:txBody>
              <a:bodyPr/>
              <a:lstStyle/>
              <a:p>
                <a:r>
                  <a:rPr lang="en-US" altLang="zh-CN" dirty="0" smtClean="0"/>
                  <a:t>N1</a:t>
                </a:r>
                <a:r>
                  <a:rPr lang="zh-CN" altLang="en-US" dirty="0" smtClean="0"/>
                  <a:t>，</a:t>
                </a:r>
                <a:r>
                  <a:rPr lang="en-US" altLang="zh-CN" dirty="0" smtClean="0"/>
                  <a:t>N2 are the number of particles in the two colliding bunches.</a:t>
                </a:r>
              </a:p>
              <a:p>
                <a:r>
                  <a:rPr lang="en-US" altLang="zh-CN" dirty="0" smtClean="0"/>
                  <a:t>Σ</a:t>
                </a:r>
                <a:r>
                  <a:rPr lang="zh-CN" altLang="en-US" dirty="0" smtClean="0"/>
                  <a:t>，</a:t>
                </a:r>
                <a:r>
                  <a:rPr lang="en-US" altLang="zh-CN" dirty="0" smtClean="0"/>
                  <a:t>respectively, the convoluted horizontal and vertical bunch size at the IP</a:t>
                </a:r>
                <a:r>
                  <a:rPr lang="en-US" altLang="zh-CN" dirty="0" smtClean="0"/>
                  <a:t>. </a:t>
                </a:r>
                <a:r>
                  <a:rPr lang="zh-CN" altLang="en-US" dirty="0" smtClean="0"/>
                  <a:t>卷积尺寸，两束团分别尺寸的平方和的平方根</a:t>
                </a:r>
                <a:endParaRPr lang="en-US" altLang="zh-CN" dirty="0" smtClean="0"/>
              </a:p>
              <a:p>
                <a:endParaRPr lang="en-US" altLang="zh-CN" dirty="0" smtClean="0"/>
              </a:p>
              <a:p>
                <a:r>
                  <a:rPr lang="en-US" altLang="zh-CN" dirty="0" smtClean="0"/>
                  <a:t>[1]</a:t>
                </a:r>
                <a:r>
                  <a:rPr lang="en-US" altLang="zh-CN" dirty="0" smtClean="0"/>
                  <a:t>The hourglass effect and the measurement of the transverse size of colliding beams by luminosity scans, M. </a:t>
                </a:r>
                <a:r>
                  <a:rPr lang="en-US" altLang="zh-CN" dirty="0" err="1" smtClean="0"/>
                  <a:t>Venturini</a:t>
                </a:r>
                <a:r>
                  <a:rPr lang="en-US" altLang="zh-CN" dirty="0" smtClean="0"/>
                  <a:t> and W. </a:t>
                </a:r>
                <a:r>
                  <a:rPr lang="en-US" altLang="zh-CN" dirty="0" err="1" smtClean="0"/>
                  <a:t>Kozanecki</a:t>
                </a:r>
                <a:r>
                  <a:rPr lang="en-US" altLang="zh-CN" dirty="0" smtClean="0"/>
                  <a:t> , Stanford Linear Accelerator Center, Stanford University, Stanford, CA 94309</a:t>
                </a:r>
              </a:p>
              <a:p>
                <a:endParaRPr lang="en-US" altLang="zh-CN" dirty="0" smtClean="0"/>
              </a:p>
              <a:p>
                <a:r>
                  <a:rPr lang="en-US" altLang="zh-CN" dirty="0" smtClean="0"/>
                  <a:t>[2]</a:t>
                </a:r>
                <a:r>
                  <a:rPr lang="en-US" altLang="zh-CN" dirty="0" smtClean="0"/>
                  <a:t>Concept of luminosity, Werner Herr and Bruno </a:t>
                </a:r>
                <a:r>
                  <a:rPr lang="en-US" altLang="zh-CN" dirty="0" err="1" smtClean="0"/>
                  <a:t>Muratori</a:t>
                </a:r>
                <a:r>
                  <a:rPr lang="en-US" altLang="zh-CN" dirty="0" smtClean="0"/>
                  <a:t>∗ CERN, Geneva, Switzerland ∗ now at Daresbury Laboratory, United Kingdom</a:t>
                </a:r>
              </a:p>
              <a:p>
                <a:endParaRPr lang="en-US" altLang="zh-CN" dirty="0" smtClean="0"/>
              </a:p>
              <a:p>
                <a:pPr marL="254812" lvl="1" indent="0">
                  <a:lnSpc>
                    <a:spcPct val="100000"/>
                  </a:lnSpc>
                  <a:buNone/>
                </a:pPr>
                <a:r>
                  <a:rPr lang="zh-CN" altLang="en-US" dirty="0" smtClean="0"/>
                  <a:t>优化在特定能量下的对称环形对撞机</a:t>
                </a:r>
                <a:r>
                  <a:rPr lang="en-US" altLang="zh-CN" baseline="0" dirty="0" smtClean="0"/>
                  <a:t> </a:t>
                </a:r>
                <a:r>
                  <a:rPr lang="en-US" altLang="zh-CN" sz="2000" i="0">
                    <a:latin typeface="Cambria Math" panose="02040503050406030204" pitchFamily="18" charset="0"/>
                    <a:ea typeface="Cambria Math" panose="02040503050406030204" pitchFamily="18" charset="0"/>
                  </a:rPr>
                  <a:t>ℒ^</a:t>
                </a:r>
                <a:r>
                  <a:rPr lang="en-US" altLang="zh-CN" sz="2000" i="0">
                    <a:latin typeface="Cambria Math" panose="02040503050406030204" pitchFamily="18" charset="0"/>
                  </a:rPr>
                  <a:t>∗=</a:t>
                </a:r>
                <a:r>
                  <a:rPr lang="zh-CN" altLang="zh-CN" sz="2000" i="0">
                    <a:latin typeface="Cambria Math" panose="02040503050406030204" pitchFamily="18" charset="0"/>
                  </a:rPr>
                  <a:t>(</a:t>
                </a:r>
                <a:r>
                  <a:rPr lang="en-US" altLang="zh-CN" sz="2000" i="0">
                    <a:latin typeface="Cambria Math" panose="02040503050406030204" pitchFamily="18" charset="0"/>
                  </a:rPr>
                  <a:t>γ𝑛</a:t>
                </a:r>
                <a:r>
                  <a:rPr lang="zh-CN" altLang="zh-CN" sz="2000" i="0">
                    <a:latin typeface="Cambria Math" panose="02040503050406030204" pitchFamily="18" charset="0"/>
                  </a:rPr>
                  <a:t>_</a:t>
                </a:r>
                <a:r>
                  <a:rPr lang="en-US" altLang="zh-CN" sz="2000" i="0">
                    <a:latin typeface="Cambria Math" panose="02040503050406030204" pitchFamily="18" charset="0"/>
                  </a:rPr>
                  <a:t>𝑏</a:t>
                </a:r>
                <a:r>
                  <a:rPr lang="zh-CN" altLang="zh-CN" sz="2000" i="0">
                    <a:latin typeface="Cambria Math" panose="02040503050406030204" pitchFamily="18" charset="0"/>
                  </a:rPr>
                  <a:t> </a:t>
                </a:r>
                <a:r>
                  <a:rPr lang="en-US" altLang="zh-CN" sz="2000" i="0">
                    <a:latin typeface="Cambria Math" panose="02040503050406030204" pitchFamily="18" charset="0"/>
                  </a:rPr>
                  <a:t>𝐼</a:t>
                </a:r>
                <a:r>
                  <a:rPr lang="zh-CN" altLang="zh-CN" sz="2000" i="0">
                    <a:latin typeface="Cambria Math" panose="02040503050406030204" pitchFamily="18" charset="0"/>
                  </a:rPr>
                  <a:t>_</a:t>
                </a:r>
                <a:r>
                  <a:rPr lang="en-US" altLang="zh-CN" sz="2000" i="0">
                    <a:latin typeface="Cambria Math" panose="02040503050406030204" pitchFamily="18" charset="0"/>
                  </a:rPr>
                  <a:t>𝑏</a:t>
                </a:r>
                <a:r>
                  <a:rPr lang="zh-CN" altLang="zh-CN" sz="2000" i="0">
                    <a:latin typeface="Cambria Math" panose="02040503050406030204" pitchFamily="18" charset="0"/>
                  </a:rPr>
                  <a:t>)/(</a:t>
                </a:r>
                <a:r>
                  <a:rPr lang="en-US" altLang="zh-CN" sz="2000" i="0">
                    <a:latin typeface="Cambria Math" panose="02040503050406030204" pitchFamily="18" charset="0"/>
                  </a:rPr>
                  <a:t>2𝑒𝑟</a:t>
                </a:r>
                <a:r>
                  <a:rPr lang="zh-CN" altLang="zh-CN" sz="2000" i="0">
                    <a:latin typeface="Cambria Math" panose="02040503050406030204" pitchFamily="18" charset="0"/>
                  </a:rPr>
                  <a:t>_</a:t>
                </a:r>
                <a:r>
                  <a:rPr lang="en-US" altLang="zh-CN" sz="2000" i="0">
                    <a:latin typeface="Cambria Math" panose="02040503050406030204" pitchFamily="18" charset="0"/>
                  </a:rPr>
                  <a:t>𝑒</a:t>
                </a:r>
                <a:r>
                  <a:rPr lang="zh-CN" altLang="zh-CN" sz="2000" i="0">
                    <a:latin typeface="Cambria Math" panose="02040503050406030204" pitchFamily="18" charset="0"/>
                  </a:rPr>
                  <a:t> </a:t>
                </a:r>
                <a:r>
                  <a:rPr lang="en-US" altLang="zh-CN" sz="2000" i="0">
                    <a:latin typeface="Cambria Math" panose="02040503050406030204" pitchFamily="18" charset="0"/>
                  </a:rPr>
                  <a:t>𝛽</a:t>
                </a:r>
                <a:r>
                  <a:rPr lang="zh-CN" altLang="zh-CN" sz="2000" i="0">
                    <a:latin typeface="Cambria Math" panose="02040503050406030204" pitchFamily="18" charset="0"/>
                  </a:rPr>
                  <a:t>_</a:t>
                </a:r>
                <a:r>
                  <a:rPr lang="en-US" altLang="zh-CN" sz="2000" i="0">
                    <a:latin typeface="Cambria Math" panose="02040503050406030204" pitchFamily="18" charset="0"/>
                  </a:rPr>
                  <a:t>𝑦^∗ </a:t>
                </a:r>
                <a:r>
                  <a:rPr lang="zh-CN" altLang="zh-CN" sz="2000" i="0">
                    <a:latin typeface="Cambria Math" panose="02040503050406030204" pitchFamily="18" charset="0"/>
                  </a:rPr>
                  <a:t>) </a:t>
                </a:r>
                <a:r>
                  <a:rPr lang="en-US" altLang="zh-CN" sz="2000" i="0">
                    <a:latin typeface="Cambria Math" panose="02040503050406030204" pitchFamily="18" charset="0"/>
                  </a:rPr>
                  <a:t>𝜉</a:t>
                </a:r>
                <a:r>
                  <a:rPr lang="zh-CN" altLang="zh-CN" sz="2000" i="0">
                    <a:latin typeface="Cambria Math" panose="02040503050406030204" pitchFamily="18" charset="0"/>
                  </a:rPr>
                  <a:t>_</a:t>
                </a:r>
                <a:r>
                  <a:rPr lang="en-US" altLang="zh-CN" sz="2000" i="0">
                    <a:latin typeface="Cambria Math" panose="02040503050406030204" pitchFamily="18" charset="0"/>
                  </a:rPr>
                  <a:t>𝑦 𝐻</a:t>
                </a:r>
                <a:endParaRPr lang="en-US" altLang="zh-CN" sz="2000" dirty="0" smtClean="0"/>
              </a:p>
              <a:p>
                <a:endParaRPr lang="en-US" altLang="zh-CN" dirty="0" smtClean="0"/>
              </a:p>
            </p:txBody>
          </p:sp>
        </mc:Fallback>
      </mc:AlternateContent>
      <p:sp>
        <p:nvSpPr>
          <p:cNvPr id="4" name="灯片编号占位符 3"/>
          <p:cNvSpPr>
            <a:spLocks noGrp="1"/>
          </p:cNvSpPr>
          <p:nvPr>
            <p:ph type="sldNum" sz="quarter" idx="10"/>
          </p:nvPr>
        </p:nvSpPr>
        <p:spPr/>
        <p:txBody>
          <a:bodyPr/>
          <a:lstStyle/>
          <a:p>
            <a:fld id="{D11B8740-C3E8-4F36-9AA1-3227B6A0893C}" type="slidenum">
              <a:rPr lang="zh-CN" altLang="en-US" smtClean="0"/>
              <a:t>11</a:t>
            </a:fld>
            <a:endParaRPr lang="zh-CN" altLang="en-US"/>
          </a:p>
        </p:txBody>
      </p:sp>
    </p:spTree>
    <p:extLst>
      <p:ext uri="{BB962C8B-B14F-4D97-AF65-F5344CB8AC3E}">
        <p14:creationId xmlns:p14="http://schemas.microsoft.com/office/powerpoint/2010/main" val="3506455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en-US" altLang="zh-CN" dirty="0" smtClean="0"/>
              </a:p>
            </p:txBody>
          </p:sp>
        </mc:Choice>
        <mc:Fallback xmlns="">
          <p:sp>
            <p:nvSpPr>
              <p:cNvPr id="3" name="备注占位符 2"/>
              <p:cNvSpPr>
                <a:spLocks noGrp="1"/>
              </p:cNvSpPr>
              <p:nvPr>
                <p:ph type="body" idx="1"/>
              </p:nvPr>
            </p:nvSpPr>
            <p:spPr/>
            <p:txBody>
              <a:bodyPr/>
              <a:lstStyle/>
              <a:p>
                <a:r>
                  <a:rPr lang="en-US" altLang="zh-CN" dirty="0" smtClean="0"/>
                  <a:t>N1</a:t>
                </a:r>
                <a:r>
                  <a:rPr lang="zh-CN" altLang="en-US" dirty="0" smtClean="0"/>
                  <a:t>，</a:t>
                </a:r>
                <a:r>
                  <a:rPr lang="en-US" altLang="zh-CN" dirty="0" smtClean="0"/>
                  <a:t>N2 are the number of particles in the two colliding bunches.</a:t>
                </a:r>
              </a:p>
              <a:p>
                <a:r>
                  <a:rPr lang="en-US" altLang="zh-CN" dirty="0" smtClean="0"/>
                  <a:t>Σ</a:t>
                </a:r>
                <a:r>
                  <a:rPr lang="zh-CN" altLang="en-US" dirty="0" smtClean="0"/>
                  <a:t>，</a:t>
                </a:r>
                <a:r>
                  <a:rPr lang="en-US" altLang="zh-CN" dirty="0" smtClean="0"/>
                  <a:t>respectively, the convoluted horizontal and vertical bunch size at the IP</a:t>
                </a:r>
                <a:r>
                  <a:rPr lang="en-US" altLang="zh-CN" dirty="0" smtClean="0"/>
                  <a:t>. </a:t>
                </a:r>
                <a:r>
                  <a:rPr lang="zh-CN" altLang="en-US" dirty="0" smtClean="0"/>
                  <a:t>卷积尺寸，两束团分别尺寸的平方和的平方根</a:t>
                </a:r>
                <a:endParaRPr lang="en-US" altLang="zh-CN" dirty="0" smtClean="0"/>
              </a:p>
              <a:p>
                <a:endParaRPr lang="en-US" altLang="zh-CN" dirty="0" smtClean="0"/>
              </a:p>
              <a:p>
                <a:r>
                  <a:rPr lang="en-US" altLang="zh-CN" dirty="0" smtClean="0"/>
                  <a:t>[1]</a:t>
                </a:r>
                <a:r>
                  <a:rPr lang="en-US" altLang="zh-CN" dirty="0" smtClean="0"/>
                  <a:t>The hourglass effect and the measurement of the transverse size of colliding beams by luminosity scans, M. </a:t>
                </a:r>
                <a:r>
                  <a:rPr lang="en-US" altLang="zh-CN" dirty="0" err="1" smtClean="0"/>
                  <a:t>Venturini</a:t>
                </a:r>
                <a:r>
                  <a:rPr lang="en-US" altLang="zh-CN" dirty="0" smtClean="0"/>
                  <a:t> and W. </a:t>
                </a:r>
                <a:r>
                  <a:rPr lang="en-US" altLang="zh-CN" dirty="0" err="1" smtClean="0"/>
                  <a:t>Kozanecki</a:t>
                </a:r>
                <a:r>
                  <a:rPr lang="en-US" altLang="zh-CN" dirty="0" smtClean="0"/>
                  <a:t> , Stanford Linear Accelerator Center, Stanford University, Stanford, CA 94309</a:t>
                </a:r>
              </a:p>
              <a:p>
                <a:endParaRPr lang="en-US" altLang="zh-CN" dirty="0" smtClean="0"/>
              </a:p>
              <a:p>
                <a:r>
                  <a:rPr lang="en-US" altLang="zh-CN" dirty="0" smtClean="0"/>
                  <a:t>[2]</a:t>
                </a:r>
                <a:r>
                  <a:rPr lang="en-US" altLang="zh-CN" dirty="0" smtClean="0"/>
                  <a:t>Concept of luminosity, Werner Herr and Bruno </a:t>
                </a:r>
                <a:r>
                  <a:rPr lang="en-US" altLang="zh-CN" dirty="0" err="1" smtClean="0"/>
                  <a:t>Muratori</a:t>
                </a:r>
                <a:r>
                  <a:rPr lang="en-US" altLang="zh-CN" dirty="0" smtClean="0"/>
                  <a:t>∗ CERN, Geneva, Switzerland ∗ now at Daresbury Laboratory, United Kingdom</a:t>
                </a:r>
              </a:p>
              <a:p>
                <a:endParaRPr lang="en-US" altLang="zh-CN" dirty="0" smtClean="0"/>
              </a:p>
              <a:p>
                <a:pPr marL="254812" lvl="1" indent="0">
                  <a:lnSpc>
                    <a:spcPct val="100000"/>
                  </a:lnSpc>
                  <a:buNone/>
                </a:pPr>
                <a:r>
                  <a:rPr lang="zh-CN" altLang="en-US" dirty="0" smtClean="0"/>
                  <a:t>优化在特定能量下的对称环形对撞机</a:t>
                </a:r>
                <a:r>
                  <a:rPr lang="en-US" altLang="zh-CN" baseline="0" dirty="0" smtClean="0"/>
                  <a:t> </a:t>
                </a:r>
                <a:r>
                  <a:rPr lang="en-US" altLang="zh-CN" sz="2000" i="0">
                    <a:latin typeface="Cambria Math" panose="02040503050406030204" pitchFamily="18" charset="0"/>
                    <a:ea typeface="Cambria Math" panose="02040503050406030204" pitchFamily="18" charset="0"/>
                  </a:rPr>
                  <a:t>ℒ^</a:t>
                </a:r>
                <a:r>
                  <a:rPr lang="en-US" altLang="zh-CN" sz="2000" i="0">
                    <a:latin typeface="Cambria Math" panose="02040503050406030204" pitchFamily="18" charset="0"/>
                  </a:rPr>
                  <a:t>∗=</a:t>
                </a:r>
                <a:r>
                  <a:rPr lang="zh-CN" altLang="zh-CN" sz="2000" i="0">
                    <a:latin typeface="Cambria Math" panose="02040503050406030204" pitchFamily="18" charset="0"/>
                  </a:rPr>
                  <a:t>(</a:t>
                </a:r>
                <a:r>
                  <a:rPr lang="en-US" altLang="zh-CN" sz="2000" i="0">
                    <a:latin typeface="Cambria Math" panose="02040503050406030204" pitchFamily="18" charset="0"/>
                  </a:rPr>
                  <a:t>γ𝑛</a:t>
                </a:r>
                <a:r>
                  <a:rPr lang="zh-CN" altLang="zh-CN" sz="2000" i="0">
                    <a:latin typeface="Cambria Math" panose="02040503050406030204" pitchFamily="18" charset="0"/>
                  </a:rPr>
                  <a:t>_</a:t>
                </a:r>
                <a:r>
                  <a:rPr lang="en-US" altLang="zh-CN" sz="2000" i="0">
                    <a:latin typeface="Cambria Math" panose="02040503050406030204" pitchFamily="18" charset="0"/>
                  </a:rPr>
                  <a:t>𝑏</a:t>
                </a:r>
                <a:r>
                  <a:rPr lang="zh-CN" altLang="zh-CN" sz="2000" i="0">
                    <a:latin typeface="Cambria Math" panose="02040503050406030204" pitchFamily="18" charset="0"/>
                  </a:rPr>
                  <a:t> </a:t>
                </a:r>
                <a:r>
                  <a:rPr lang="en-US" altLang="zh-CN" sz="2000" i="0">
                    <a:latin typeface="Cambria Math" panose="02040503050406030204" pitchFamily="18" charset="0"/>
                  </a:rPr>
                  <a:t>𝐼</a:t>
                </a:r>
                <a:r>
                  <a:rPr lang="zh-CN" altLang="zh-CN" sz="2000" i="0">
                    <a:latin typeface="Cambria Math" panose="02040503050406030204" pitchFamily="18" charset="0"/>
                  </a:rPr>
                  <a:t>_</a:t>
                </a:r>
                <a:r>
                  <a:rPr lang="en-US" altLang="zh-CN" sz="2000" i="0">
                    <a:latin typeface="Cambria Math" panose="02040503050406030204" pitchFamily="18" charset="0"/>
                  </a:rPr>
                  <a:t>𝑏</a:t>
                </a:r>
                <a:r>
                  <a:rPr lang="zh-CN" altLang="zh-CN" sz="2000" i="0">
                    <a:latin typeface="Cambria Math" panose="02040503050406030204" pitchFamily="18" charset="0"/>
                  </a:rPr>
                  <a:t>)/(</a:t>
                </a:r>
                <a:r>
                  <a:rPr lang="en-US" altLang="zh-CN" sz="2000" i="0">
                    <a:latin typeface="Cambria Math" panose="02040503050406030204" pitchFamily="18" charset="0"/>
                  </a:rPr>
                  <a:t>2𝑒𝑟</a:t>
                </a:r>
                <a:r>
                  <a:rPr lang="zh-CN" altLang="zh-CN" sz="2000" i="0">
                    <a:latin typeface="Cambria Math" panose="02040503050406030204" pitchFamily="18" charset="0"/>
                  </a:rPr>
                  <a:t>_</a:t>
                </a:r>
                <a:r>
                  <a:rPr lang="en-US" altLang="zh-CN" sz="2000" i="0">
                    <a:latin typeface="Cambria Math" panose="02040503050406030204" pitchFamily="18" charset="0"/>
                  </a:rPr>
                  <a:t>𝑒</a:t>
                </a:r>
                <a:r>
                  <a:rPr lang="zh-CN" altLang="zh-CN" sz="2000" i="0">
                    <a:latin typeface="Cambria Math" panose="02040503050406030204" pitchFamily="18" charset="0"/>
                  </a:rPr>
                  <a:t> </a:t>
                </a:r>
                <a:r>
                  <a:rPr lang="en-US" altLang="zh-CN" sz="2000" i="0">
                    <a:latin typeface="Cambria Math" panose="02040503050406030204" pitchFamily="18" charset="0"/>
                  </a:rPr>
                  <a:t>𝛽</a:t>
                </a:r>
                <a:r>
                  <a:rPr lang="zh-CN" altLang="zh-CN" sz="2000" i="0">
                    <a:latin typeface="Cambria Math" panose="02040503050406030204" pitchFamily="18" charset="0"/>
                  </a:rPr>
                  <a:t>_</a:t>
                </a:r>
                <a:r>
                  <a:rPr lang="en-US" altLang="zh-CN" sz="2000" i="0">
                    <a:latin typeface="Cambria Math" panose="02040503050406030204" pitchFamily="18" charset="0"/>
                  </a:rPr>
                  <a:t>𝑦^∗ </a:t>
                </a:r>
                <a:r>
                  <a:rPr lang="zh-CN" altLang="zh-CN" sz="2000" i="0">
                    <a:latin typeface="Cambria Math" panose="02040503050406030204" pitchFamily="18" charset="0"/>
                  </a:rPr>
                  <a:t>) </a:t>
                </a:r>
                <a:r>
                  <a:rPr lang="en-US" altLang="zh-CN" sz="2000" i="0">
                    <a:latin typeface="Cambria Math" panose="02040503050406030204" pitchFamily="18" charset="0"/>
                  </a:rPr>
                  <a:t>𝜉</a:t>
                </a:r>
                <a:r>
                  <a:rPr lang="zh-CN" altLang="zh-CN" sz="2000" i="0">
                    <a:latin typeface="Cambria Math" panose="02040503050406030204" pitchFamily="18" charset="0"/>
                  </a:rPr>
                  <a:t>_</a:t>
                </a:r>
                <a:r>
                  <a:rPr lang="en-US" altLang="zh-CN" sz="2000" i="0">
                    <a:latin typeface="Cambria Math" panose="02040503050406030204" pitchFamily="18" charset="0"/>
                  </a:rPr>
                  <a:t>𝑦 𝐻</a:t>
                </a:r>
                <a:endParaRPr lang="en-US" altLang="zh-CN" sz="2000" dirty="0" smtClean="0"/>
              </a:p>
              <a:p>
                <a:endParaRPr lang="en-US" altLang="zh-CN" dirty="0" smtClean="0"/>
              </a:p>
            </p:txBody>
          </p:sp>
        </mc:Fallback>
      </mc:AlternateContent>
      <p:sp>
        <p:nvSpPr>
          <p:cNvPr id="4" name="灯片编号占位符 3"/>
          <p:cNvSpPr>
            <a:spLocks noGrp="1"/>
          </p:cNvSpPr>
          <p:nvPr>
            <p:ph type="sldNum" sz="quarter" idx="10"/>
          </p:nvPr>
        </p:nvSpPr>
        <p:spPr/>
        <p:txBody>
          <a:bodyPr/>
          <a:lstStyle/>
          <a:p>
            <a:fld id="{D11B8740-C3E8-4F36-9AA1-3227B6A0893C}" type="slidenum">
              <a:rPr lang="zh-CN" altLang="en-US" smtClean="0"/>
              <a:t>13</a:t>
            </a:fld>
            <a:endParaRPr lang="zh-CN" altLang="en-US"/>
          </a:p>
        </p:txBody>
      </p:sp>
    </p:spTree>
    <p:extLst>
      <p:ext uri="{BB962C8B-B14F-4D97-AF65-F5344CB8AC3E}">
        <p14:creationId xmlns:p14="http://schemas.microsoft.com/office/powerpoint/2010/main" val="2130611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9" name="组合 8"/>
          <p:cNvGrpSpPr/>
          <p:nvPr/>
        </p:nvGrpSpPr>
        <p:grpSpPr>
          <a:xfrm>
            <a:off x="-11" y="0"/>
            <a:ext cx="9144012" cy="6863989"/>
            <a:chOff x="-11" y="0"/>
            <a:chExt cx="9144012" cy="6863989"/>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3852" t="1627" r="381"/>
            <a:stretch/>
          </p:blipFill>
          <p:spPr>
            <a:xfrm>
              <a:off x="-11" y="0"/>
              <a:ext cx="7872549" cy="6863989"/>
            </a:xfrm>
            <a:prstGeom prst="rect">
              <a:avLst/>
            </a:prstGeom>
          </p:spPr>
        </p:pic>
        <p:sp>
          <p:nvSpPr>
            <p:cNvPr id="8" name="矩形 7"/>
            <p:cNvSpPr/>
            <p:nvPr/>
          </p:nvSpPr>
          <p:spPr>
            <a:xfrm>
              <a:off x="400594" y="0"/>
              <a:ext cx="8743407" cy="6858000"/>
            </a:xfrm>
            <a:prstGeom prst="rect">
              <a:avLst/>
            </a:prstGeom>
            <a:gradFill flip="none" rotWithShape="1">
              <a:gsLst>
                <a:gs pos="30000">
                  <a:schemeClr val="bg1"/>
                </a:gs>
                <a:gs pos="100000">
                  <a:schemeClr val="bg1">
                    <a:shade val="100000"/>
                    <a:satMod val="11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4" name="KSO_FD"/>
          <p:cNvSpPr>
            <a:spLocks noGrp="1"/>
          </p:cNvSpPr>
          <p:nvPr>
            <p:ph type="dt" sz="half" idx="10"/>
          </p:nvPr>
        </p:nvSpPr>
        <p:spPr/>
        <p:txBody>
          <a:bodyPr/>
          <a:lstStyle/>
          <a:p>
            <a:fld id="{98AA4067-A210-4C0F-B68D-BE52619CEC4B}" type="datetimeFigureOut">
              <a:rPr lang="zh-CN" altLang="en-US" smtClean="0"/>
              <a:t>2018/3/21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
        <p:nvSpPr>
          <p:cNvPr id="2" name="KSO_CT1"/>
          <p:cNvSpPr>
            <a:spLocks noGrp="1"/>
          </p:cNvSpPr>
          <p:nvPr>
            <p:ph type="ctrTitle" hasCustomPrompt="1"/>
          </p:nvPr>
        </p:nvSpPr>
        <p:spPr>
          <a:xfrm>
            <a:off x="2394858" y="2333895"/>
            <a:ext cx="6365962" cy="1271326"/>
          </a:xfrm>
        </p:spPr>
        <p:txBody>
          <a:bodyPr anchor="b">
            <a:normAutofit/>
          </a:bodyPr>
          <a:lstStyle>
            <a:lvl1pPr algn="r">
              <a:defRPr sz="3200" baseline="0">
                <a:blipFill dpi="0" rotWithShape="1">
                  <a:blip r:embed="rId3">
                    <a:extLst>
                      <a:ext uri="{28A0092B-C50C-407E-A947-70E740481C1C}">
                        <a14:useLocalDpi xmlns:a14="http://schemas.microsoft.com/office/drawing/2010/main" val="0"/>
                      </a:ext>
                    </a:extLst>
                  </a:blip>
                  <a:srcRect/>
                  <a:stretch>
                    <a:fillRect/>
                  </a:stretch>
                </a:blipFill>
                <a:latin typeface="Century Schoolbook" panose="02040604050505020304" pitchFamily="18" charset="0"/>
              </a:defRPr>
            </a:lvl1pPr>
          </a:lstStyle>
          <a:p>
            <a:r>
              <a:rPr lang="zh-CN" altLang="en-US" dirty="0" smtClean="0"/>
              <a:t>单击此处添加标题</a:t>
            </a:r>
            <a:endParaRPr lang="en-US" dirty="0"/>
          </a:p>
        </p:txBody>
      </p:sp>
      <p:sp>
        <p:nvSpPr>
          <p:cNvPr id="3" name="KSO_CT2"/>
          <p:cNvSpPr>
            <a:spLocks noGrp="1"/>
          </p:cNvSpPr>
          <p:nvPr>
            <p:ph type="subTitle" idx="1" hasCustomPrompt="1"/>
          </p:nvPr>
        </p:nvSpPr>
        <p:spPr>
          <a:xfrm>
            <a:off x="2393595" y="3605222"/>
            <a:ext cx="6374304" cy="513932"/>
          </a:xfrm>
        </p:spPr>
        <p:txBody>
          <a:bodyPr anchor="ctr">
            <a:normAutofit/>
          </a:bodyPr>
          <a:lstStyle>
            <a:lvl1pPr marL="0" indent="0" algn="r">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单击此处添加副标题</a:t>
            </a:r>
          </a:p>
        </p:txBody>
      </p:sp>
      <p:cxnSp>
        <p:nvCxnSpPr>
          <p:cNvPr id="12" name="直接连接符 11"/>
          <p:cNvCxnSpPr/>
          <p:nvPr/>
        </p:nvCxnSpPr>
        <p:spPr>
          <a:xfrm flipV="1">
            <a:off x="3200400" y="3599233"/>
            <a:ext cx="5829300" cy="1"/>
          </a:xfrm>
          <a:prstGeom prst="line">
            <a:avLst/>
          </a:prstGeom>
          <a:ln w="19050">
            <a:gradFill flip="none" rotWithShape="1">
              <a:gsLst>
                <a:gs pos="0">
                  <a:schemeClr val="accent1">
                    <a:lumMod val="60000"/>
                    <a:lumOff val="40000"/>
                  </a:schemeClr>
                </a:gs>
                <a:gs pos="100000">
                  <a:schemeClr val="accent3">
                    <a:lumMod val="60000"/>
                    <a:lumOff val="40000"/>
                    <a:alpha val="0"/>
                  </a:schemeClr>
                </a:gs>
                <a:gs pos="33000">
                  <a:schemeClr val="accent1">
                    <a:lumMod val="60000"/>
                    <a:lumOff val="40000"/>
                  </a:schemeClr>
                </a:gs>
              </a:gsLst>
              <a:path path="circle">
                <a:fillToRect l="50000" t="130000" r="50000" b="-3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060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98AA4067-A210-4C0F-B68D-BE52619CEC4B}" type="datetimeFigureOut">
              <a:rPr lang="zh-CN" altLang="en-US" smtClean="0"/>
              <a:t>2018/3/21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424584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28468" y="365125"/>
            <a:ext cx="886883" cy="5811838"/>
          </a:xfrm>
        </p:spPr>
        <p:txBody>
          <a:bodyPr vert="eaVert"/>
          <a:lstStyle>
            <a:lvl1pPr algn="l">
              <a:defRPr/>
            </a:lvl1pPr>
          </a:lstStyle>
          <a:p>
            <a:r>
              <a:rPr lang="zh-CN" altLang="en-US" smtClean="0"/>
              <a:t>单击此处编辑母版标题样式</a:t>
            </a:r>
            <a:endParaRPr lang="en-US" dirty="0"/>
          </a:p>
        </p:txBody>
      </p:sp>
      <p:sp>
        <p:nvSpPr>
          <p:cNvPr id="3" name="KSO_BC1"/>
          <p:cNvSpPr>
            <a:spLocks noGrp="1"/>
          </p:cNvSpPr>
          <p:nvPr>
            <p:ph type="body" orient="vert" idx="1"/>
          </p:nvPr>
        </p:nvSpPr>
        <p:spPr>
          <a:xfrm>
            <a:off x="853441" y="365125"/>
            <a:ext cx="6681893"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98AA4067-A210-4C0F-B68D-BE52619CEC4B}" type="datetimeFigureOut">
              <a:rPr lang="zh-CN" altLang="en-US" smtClean="0"/>
              <a:t>2018/3/21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1266470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39B5C777-FFF5-7E48-9168-7A2EE3E3F745}" type="datetimeFigureOut">
              <a:rPr kumimoji="1" lang="zh-CN" altLang="en-US" smtClean="0"/>
              <a:t>2018/3/21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33CF31-1BF7-C84F-918B-816AF7604ED1}" type="slidenum">
              <a:rPr kumimoji="1" lang="zh-CN" altLang="en-US" smtClean="0"/>
              <a:t>‹#›</a:t>
            </a:fld>
            <a:endParaRPr kumimoji="1" lang="zh-CN" altLang="en-US"/>
          </a:p>
        </p:txBody>
      </p:sp>
    </p:spTree>
    <p:extLst>
      <p:ext uri="{BB962C8B-B14F-4D97-AF65-F5344CB8AC3E}">
        <p14:creationId xmlns:p14="http://schemas.microsoft.com/office/powerpoint/2010/main" val="36948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9B5C777-FFF5-7E48-9168-7A2EE3E3F745}" type="datetimeFigureOut">
              <a:rPr kumimoji="1" lang="zh-CN" altLang="en-US" smtClean="0"/>
              <a:t>2018/3/21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33CF31-1BF7-C84F-918B-816AF7604ED1}" type="slidenum">
              <a:rPr kumimoji="1" lang="zh-CN" altLang="en-US" smtClean="0"/>
              <a:t>‹#›</a:t>
            </a:fld>
            <a:endParaRPr kumimoji="1" lang="zh-CN" altLang="en-US"/>
          </a:p>
        </p:txBody>
      </p:sp>
    </p:spTree>
    <p:extLst>
      <p:ext uri="{BB962C8B-B14F-4D97-AF65-F5344CB8AC3E}">
        <p14:creationId xmlns:p14="http://schemas.microsoft.com/office/powerpoint/2010/main" val="1559830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39B5C777-FFF5-7E48-9168-7A2EE3E3F745}" type="datetimeFigureOut">
              <a:rPr kumimoji="1" lang="zh-CN" altLang="en-US" smtClean="0"/>
              <a:t>2018/3/21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33CF31-1BF7-C84F-918B-816AF7604ED1}" type="slidenum">
              <a:rPr kumimoji="1" lang="zh-CN" altLang="en-US" smtClean="0"/>
              <a:t>‹#›</a:t>
            </a:fld>
            <a:endParaRPr kumimoji="1" lang="zh-CN" altLang="en-US"/>
          </a:p>
        </p:txBody>
      </p:sp>
    </p:spTree>
    <p:extLst>
      <p:ext uri="{BB962C8B-B14F-4D97-AF65-F5344CB8AC3E}">
        <p14:creationId xmlns:p14="http://schemas.microsoft.com/office/powerpoint/2010/main" val="4230335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39B5C777-FFF5-7E48-9168-7A2EE3E3F745}" type="datetimeFigureOut">
              <a:rPr kumimoji="1" lang="zh-CN" altLang="en-US" smtClean="0"/>
              <a:t>2018/3/21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F33CF31-1BF7-C84F-918B-816AF7604ED1}" type="slidenum">
              <a:rPr kumimoji="1" lang="zh-CN" altLang="en-US" smtClean="0"/>
              <a:t>‹#›</a:t>
            </a:fld>
            <a:endParaRPr kumimoji="1" lang="zh-CN" altLang="en-US"/>
          </a:p>
        </p:txBody>
      </p:sp>
    </p:spTree>
    <p:extLst>
      <p:ext uri="{BB962C8B-B14F-4D97-AF65-F5344CB8AC3E}">
        <p14:creationId xmlns:p14="http://schemas.microsoft.com/office/powerpoint/2010/main" val="257419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39B5C777-FFF5-7E48-9168-7A2EE3E3F745}" type="datetimeFigureOut">
              <a:rPr kumimoji="1" lang="zh-CN" altLang="en-US" smtClean="0"/>
              <a:t>2018/3/21</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CF33CF31-1BF7-C84F-918B-816AF7604ED1}" type="slidenum">
              <a:rPr kumimoji="1" lang="zh-CN" altLang="en-US" smtClean="0"/>
              <a:t>‹#›</a:t>
            </a:fld>
            <a:endParaRPr kumimoji="1" lang="zh-CN" altLang="en-US"/>
          </a:p>
        </p:txBody>
      </p:sp>
    </p:spTree>
    <p:extLst>
      <p:ext uri="{BB962C8B-B14F-4D97-AF65-F5344CB8AC3E}">
        <p14:creationId xmlns:p14="http://schemas.microsoft.com/office/powerpoint/2010/main" val="223029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39B5C777-FFF5-7E48-9168-7A2EE3E3F745}" type="datetimeFigureOut">
              <a:rPr kumimoji="1" lang="zh-CN" altLang="en-US" smtClean="0"/>
              <a:t>2018/3/21</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CF33CF31-1BF7-C84F-918B-816AF7604ED1}" type="slidenum">
              <a:rPr kumimoji="1" lang="zh-CN" altLang="en-US" smtClean="0"/>
              <a:t>‹#›</a:t>
            </a:fld>
            <a:endParaRPr kumimoji="1" lang="zh-CN" altLang="en-US"/>
          </a:p>
        </p:txBody>
      </p:sp>
    </p:spTree>
    <p:extLst>
      <p:ext uri="{BB962C8B-B14F-4D97-AF65-F5344CB8AC3E}">
        <p14:creationId xmlns:p14="http://schemas.microsoft.com/office/powerpoint/2010/main" val="1369211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B5C777-FFF5-7E48-9168-7A2EE3E3F745}" type="datetimeFigureOut">
              <a:rPr kumimoji="1" lang="zh-CN" altLang="en-US" smtClean="0"/>
              <a:t>2018/3/21</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CF33CF31-1BF7-C84F-918B-816AF7604ED1}" type="slidenum">
              <a:rPr kumimoji="1" lang="zh-CN" altLang="en-US" smtClean="0"/>
              <a:t>‹#›</a:t>
            </a:fld>
            <a:endParaRPr kumimoji="1" lang="zh-CN" altLang="en-US"/>
          </a:p>
        </p:txBody>
      </p:sp>
    </p:spTree>
    <p:extLst>
      <p:ext uri="{BB962C8B-B14F-4D97-AF65-F5344CB8AC3E}">
        <p14:creationId xmlns:p14="http://schemas.microsoft.com/office/powerpoint/2010/main" val="1309775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9B5C777-FFF5-7E48-9168-7A2EE3E3F745}" type="datetimeFigureOut">
              <a:rPr kumimoji="1" lang="zh-CN" altLang="en-US" smtClean="0"/>
              <a:t>2018/3/21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F33CF31-1BF7-C84F-918B-816AF7604ED1}" type="slidenum">
              <a:rPr kumimoji="1" lang="zh-CN" altLang="en-US" smtClean="0"/>
              <a:t>‹#›</a:t>
            </a:fld>
            <a:endParaRPr kumimoji="1" lang="zh-CN" altLang="en-US"/>
          </a:p>
        </p:txBody>
      </p:sp>
    </p:spTree>
    <p:extLst>
      <p:ext uri="{BB962C8B-B14F-4D97-AF65-F5344CB8AC3E}">
        <p14:creationId xmlns:p14="http://schemas.microsoft.com/office/powerpoint/2010/main" val="164242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487683" y="282862"/>
            <a:ext cx="8520851" cy="617111"/>
          </a:xfrm>
        </p:spPr>
        <p:txBody>
          <a:bodyPr>
            <a:noAutofit/>
          </a:bodyPr>
          <a:lstStyle>
            <a:lvl1pPr>
              <a:defRPr sz="4000" baseline="0">
                <a:latin typeface="Eras Bold ITC" panose="020B0907030504020204" pitchFamily="34" charset="0"/>
                <a:ea typeface="华文仿宋" panose="02010600040101010101" pitchFamily="2" charset="-122"/>
              </a:defRPr>
            </a:lvl1pPr>
          </a:lstStyle>
          <a:p>
            <a:r>
              <a:rPr lang="en-US" altLang="zh-CN" dirty="0" smtClean="0"/>
              <a:t>Type this</a:t>
            </a:r>
            <a:endParaRPr lang="en-US" dirty="0"/>
          </a:p>
        </p:txBody>
      </p:sp>
      <p:sp>
        <p:nvSpPr>
          <p:cNvPr id="3" name="KSO_BC1"/>
          <p:cNvSpPr>
            <a:spLocks noGrp="1"/>
          </p:cNvSpPr>
          <p:nvPr>
            <p:ph idx="1" hasCustomPrompt="1"/>
          </p:nvPr>
        </p:nvSpPr>
        <p:spPr>
          <a:xfrm>
            <a:off x="487683" y="1078106"/>
            <a:ext cx="8220890" cy="5203130"/>
          </a:xfrm>
        </p:spPr>
        <p:txBody>
          <a:bodyPr/>
          <a:lstStyle>
            <a:lvl1pPr marL="357188" indent="-357188">
              <a:buClr>
                <a:schemeClr val="accent1">
                  <a:lumMod val="75000"/>
                </a:schemeClr>
              </a:buClr>
              <a:buFont typeface="Wingdings" panose="05000000000000000000" pitchFamily="2" charset="2"/>
              <a:buChar char="m"/>
              <a:defRPr sz="2800" baseline="0">
                <a:solidFill>
                  <a:srgbClr val="002060"/>
                </a:solidFill>
                <a:latin typeface="Times New Roman" panose="02020603050405020304" pitchFamily="18" charset="0"/>
                <a:ea typeface="华文中宋" panose="02010600040101010101" pitchFamily="2" charset="-122"/>
                <a:cs typeface="Times New Roman" panose="02020603050405020304" pitchFamily="18" charset="0"/>
              </a:defRPr>
            </a:lvl1pPr>
            <a:lvl2pPr marL="612000" indent="-357188">
              <a:spcBef>
                <a:spcPts val="600"/>
              </a:spcBef>
              <a:spcAft>
                <a:spcPts val="0"/>
              </a:spcAft>
              <a:buClr>
                <a:srgbClr val="002060"/>
              </a:buClr>
              <a:buFont typeface="Wingdings" panose="05000000000000000000" pitchFamily="2" charset="2"/>
              <a:buChar char="Ø"/>
              <a:defRPr sz="2400">
                <a:solidFill>
                  <a:srgbClr val="7030A0"/>
                </a:solidFill>
                <a:latin typeface="Eras Medium ITC" panose="020B0602030504020804" pitchFamily="34" charset="0"/>
                <a:ea typeface="华文仿宋" panose="02010600040101010101" pitchFamily="2" charset="-122"/>
                <a:cs typeface="Times New Roman" panose="02020603050405020304" pitchFamily="18" charset="0"/>
              </a:defRPr>
            </a:lvl2pPr>
            <a:lvl3pPr>
              <a:lnSpc>
                <a:spcPct val="100000"/>
              </a:lnSpc>
              <a:defRPr/>
            </a:lvl3pPr>
          </a:lstStyle>
          <a:p>
            <a:pPr lvl="0"/>
            <a:r>
              <a:rPr lang="en-US" altLang="zh-CN" dirty="0" smtClean="0"/>
              <a:t>Type this</a:t>
            </a:r>
            <a:endParaRPr lang="zh-CN" altLang="en-US" dirty="0" smtClean="0"/>
          </a:p>
          <a:p>
            <a:pPr lvl="1"/>
            <a:r>
              <a:rPr lang="en-US" altLang="zh-CN" dirty="0" smtClean="0"/>
              <a:t>Type this</a:t>
            </a:r>
          </a:p>
          <a:p>
            <a:pPr lvl="2"/>
            <a:r>
              <a:rPr lang="en-US" altLang="zh-CN" dirty="0" smtClean="0"/>
              <a:t>Type this</a:t>
            </a:r>
            <a:endParaRPr lang="zh-CN" altLang="en-US" dirty="0" smtClean="0"/>
          </a:p>
        </p:txBody>
      </p:sp>
      <p:sp>
        <p:nvSpPr>
          <p:cNvPr id="4" name="KSO_FD"/>
          <p:cNvSpPr>
            <a:spLocks noGrp="1"/>
          </p:cNvSpPr>
          <p:nvPr>
            <p:ph type="dt" sz="half" idx="10"/>
          </p:nvPr>
        </p:nvSpPr>
        <p:spPr/>
        <p:txBody>
          <a:bodyPr/>
          <a:lstStyle/>
          <a:p>
            <a:fld id="{98AA4067-A210-4C0F-B68D-BE52619CEC4B}" type="datetimeFigureOut">
              <a:rPr lang="zh-CN" altLang="en-US" smtClean="0"/>
              <a:t>2018/3/21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14490479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39B5C777-FFF5-7E48-9168-7A2EE3E3F745}" type="datetimeFigureOut">
              <a:rPr kumimoji="1" lang="zh-CN" altLang="en-US" smtClean="0"/>
              <a:t>2018/3/21</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CF33CF31-1BF7-C84F-918B-816AF7604ED1}" type="slidenum">
              <a:rPr kumimoji="1" lang="zh-CN" altLang="en-US" smtClean="0"/>
              <a:t>‹#›</a:t>
            </a:fld>
            <a:endParaRPr kumimoji="1" lang="zh-CN" altLang="en-US"/>
          </a:p>
        </p:txBody>
      </p:sp>
    </p:spTree>
    <p:extLst>
      <p:ext uri="{BB962C8B-B14F-4D97-AF65-F5344CB8AC3E}">
        <p14:creationId xmlns:p14="http://schemas.microsoft.com/office/powerpoint/2010/main" val="229796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9B5C777-FFF5-7E48-9168-7A2EE3E3F745}" type="datetimeFigureOut">
              <a:rPr kumimoji="1" lang="zh-CN" altLang="en-US" smtClean="0"/>
              <a:t>2018/3/21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33CF31-1BF7-C84F-918B-816AF7604ED1}" type="slidenum">
              <a:rPr kumimoji="1" lang="zh-CN" altLang="en-US" smtClean="0"/>
              <a:t>‹#›</a:t>
            </a:fld>
            <a:endParaRPr kumimoji="1" lang="zh-CN" altLang="en-US"/>
          </a:p>
        </p:txBody>
      </p:sp>
    </p:spTree>
    <p:extLst>
      <p:ext uri="{BB962C8B-B14F-4D97-AF65-F5344CB8AC3E}">
        <p14:creationId xmlns:p14="http://schemas.microsoft.com/office/powerpoint/2010/main" val="2440545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457200" y="274638"/>
            <a:ext cx="6019800" cy="5851525"/>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39B5C777-FFF5-7E48-9168-7A2EE3E3F745}" type="datetimeFigureOut">
              <a:rPr kumimoji="1" lang="zh-CN" altLang="en-US" smtClean="0"/>
              <a:t>2018/3/21</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F33CF31-1BF7-C84F-918B-816AF7604ED1}" type="slidenum">
              <a:rPr kumimoji="1" lang="zh-CN" altLang="en-US" smtClean="0"/>
              <a:t>‹#›</a:t>
            </a:fld>
            <a:endParaRPr kumimoji="1" lang="zh-CN" altLang="en-US"/>
          </a:p>
        </p:txBody>
      </p:sp>
    </p:spTree>
    <p:extLst>
      <p:ext uri="{BB962C8B-B14F-4D97-AF65-F5344CB8AC3E}">
        <p14:creationId xmlns:p14="http://schemas.microsoft.com/office/powerpoint/2010/main" val="122016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605100" y="2032001"/>
            <a:ext cx="5736229" cy="1235075"/>
          </a:xfrm>
        </p:spPr>
        <p:txBody>
          <a:bodyPr anchor="b">
            <a:normAutofit/>
          </a:bodyPr>
          <a:lstStyle>
            <a:lvl1pPr algn="ctr">
              <a:defRPr sz="4400"/>
            </a:lvl1pPr>
          </a:lstStyle>
          <a:p>
            <a:r>
              <a:rPr lang="zh-CN" altLang="en-US" dirty="0" smtClean="0"/>
              <a:t>单击此处添加标题</a:t>
            </a:r>
            <a:endParaRPr lang="en-US" dirty="0"/>
          </a:p>
        </p:txBody>
      </p:sp>
      <p:sp>
        <p:nvSpPr>
          <p:cNvPr id="3" name="KSO_ST2"/>
          <p:cNvSpPr>
            <a:spLocks noGrp="1"/>
          </p:cNvSpPr>
          <p:nvPr>
            <p:ph type="body" idx="1" hasCustomPrompt="1"/>
          </p:nvPr>
        </p:nvSpPr>
        <p:spPr>
          <a:xfrm>
            <a:off x="1605100" y="3355027"/>
            <a:ext cx="5736229" cy="485454"/>
          </a:xfrm>
          <a:blipFill dpi="0" rotWithShape="1">
            <a:blip r:embed="rId2"/>
            <a:srcRect/>
            <a:stretch>
              <a:fillRect t="-2000"/>
            </a:stretch>
          </a:blipFill>
        </p:spPr>
        <p:txBody>
          <a:bodyPr anchor="ctr">
            <a:normAutofit/>
          </a:bodyPr>
          <a:lstStyle>
            <a:lvl1pPr marL="0" indent="0" algn="ctr">
              <a:buNone/>
              <a:defRPr sz="1600">
                <a:solidFill>
                  <a:schemeClr val="tx1">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单击此处添加副标题</a:t>
            </a:r>
            <a:endParaRPr lang="en-US" altLang="zh-CN" dirty="0" smtClean="0"/>
          </a:p>
        </p:txBody>
      </p:sp>
      <p:sp>
        <p:nvSpPr>
          <p:cNvPr id="4" name="KSO_FD"/>
          <p:cNvSpPr>
            <a:spLocks noGrp="1"/>
          </p:cNvSpPr>
          <p:nvPr>
            <p:ph type="dt" sz="half" idx="10"/>
          </p:nvPr>
        </p:nvSpPr>
        <p:spPr/>
        <p:txBody>
          <a:bodyPr/>
          <a:lstStyle/>
          <a:p>
            <a:fld id="{98AA4067-A210-4C0F-B68D-BE52619CEC4B}" type="datetimeFigureOut">
              <a:rPr lang="zh-CN" altLang="en-US" smtClean="0"/>
              <a:t>2018/3/21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2298049506"/>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244602"/>
            <a:ext cx="381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500" y="1244602"/>
            <a:ext cx="3820587"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98AA4067-A210-4C0F-B68D-BE52619CEC4B}" type="datetimeFigureOut">
              <a:rPr lang="zh-CN" altLang="en-US" smtClean="0"/>
              <a:t>2018/3/21</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541581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199" y="118532"/>
            <a:ext cx="6984076"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7" y="1123814"/>
            <a:ext cx="386834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824577" y="1947726"/>
            <a:ext cx="3868340" cy="420052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5" y="1123814"/>
            <a:ext cx="3887391"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4823885" y="1947726"/>
            <a:ext cx="3887391" cy="420052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98AA4067-A210-4C0F-B68D-BE52619CEC4B}" type="datetimeFigureOut">
              <a:rPr lang="zh-CN" altLang="en-US" smtClean="0"/>
              <a:t>2018/3/21</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276399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98AA4067-A210-4C0F-B68D-BE52619CEC4B}" type="datetimeFigureOut">
              <a:rPr lang="zh-CN" altLang="en-US" smtClean="0"/>
              <a:t>2018/3/21</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75712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98AA4067-A210-4C0F-B68D-BE52619CEC4B}" type="datetimeFigureOut">
              <a:rPr lang="zh-CN" altLang="en-US" smtClean="0"/>
              <a:t>2018/3/21</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277618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3" y="533402"/>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4115992" y="1063630"/>
            <a:ext cx="462915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KSO_BC2"/>
          <p:cNvSpPr>
            <a:spLocks noGrp="1"/>
          </p:cNvSpPr>
          <p:nvPr>
            <p:ph type="body" sz="half" idx="2"/>
          </p:nvPr>
        </p:nvSpPr>
        <p:spPr>
          <a:xfrm>
            <a:off x="858443" y="213360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98AA4067-A210-4C0F-B68D-BE52619CEC4B}" type="datetimeFigureOut">
              <a:rPr lang="zh-CN" altLang="en-US" smtClean="0"/>
              <a:t>2018/3/21</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101635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4" y="457200"/>
            <a:ext cx="2949178"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9346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98AA4067-A210-4C0F-B68D-BE52619CEC4B}" type="datetimeFigureOut">
              <a:rPr lang="zh-CN" altLang="en-US" smtClean="0"/>
              <a:t>2018/3/21</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187623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3">
            <a:extLst>
              <a:ext uri="{28A0092B-C50C-407E-A947-70E740481C1C}">
                <a14:useLocalDpi xmlns:a14="http://schemas.microsoft.com/office/drawing/2010/main" val="0"/>
              </a:ext>
            </a:extLst>
          </a:blip>
          <a:srcRect l="1" t="16316" r="252" b="73058"/>
          <a:stretch/>
        </p:blipFill>
        <p:spPr>
          <a:xfrm flipH="1">
            <a:off x="-1" y="-1200"/>
            <a:ext cx="9155875" cy="741429"/>
          </a:xfrm>
          <a:prstGeom prst="rect">
            <a:avLst/>
          </a:prstGeom>
        </p:spPr>
      </p:pic>
      <p:grpSp>
        <p:nvGrpSpPr>
          <p:cNvPr id="11" name="组合 10"/>
          <p:cNvGrpSpPr/>
          <p:nvPr/>
        </p:nvGrpSpPr>
        <p:grpSpPr>
          <a:xfrm rot="16200000">
            <a:off x="1136468" y="-857796"/>
            <a:ext cx="6882939" cy="9155875"/>
            <a:chOff x="-11875" y="0"/>
            <a:chExt cx="5155509" cy="6858001"/>
          </a:xfrm>
        </p:grpSpPr>
        <p:pic>
          <p:nvPicPr>
            <p:cNvPr id="12" name="图片 11"/>
            <p:cNvPicPr>
              <a:picLocks noChangeAspect="1"/>
            </p:cNvPicPr>
            <p:nvPr/>
          </p:nvPicPr>
          <p:blipFill rotWithShape="1">
            <a:blip r:embed="rId13">
              <a:extLst>
                <a:ext uri="{28A0092B-C50C-407E-A947-70E740481C1C}">
                  <a14:useLocalDpi xmlns:a14="http://schemas.microsoft.com/office/drawing/2010/main" val="0"/>
                </a:ext>
              </a:extLst>
            </a:blip>
            <a:srcRect l="1" t="1713" r="47174"/>
            <a:stretch/>
          </p:blipFill>
          <p:spPr>
            <a:xfrm>
              <a:off x="-11874" y="0"/>
              <a:ext cx="4848930" cy="6858000"/>
            </a:xfrm>
            <a:prstGeom prst="rect">
              <a:avLst/>
            </a:prstGeom>
          </p:spPr>
        </p:pic>
        <p:sp>
          <p:nvSpPr>
            <p:cNvPr id="13" name="矩形 12"/>
            <p:cNvSpPr/>
            <p:nvPr/>
          </p:nvSpPr>
          <p:spPr>
            <a:xfrm>
              <a:off x="-11875" y="1"/>
              <a:ext cx="5155509" cy="6858000"/>
            </a:xfrm>
            <a:prstGeom prst="rect">
              <a:avLst/>
            </a:prstGeom>
            <a:gradFill flip="none" rotWithShape="1">
              <a:gsLst>
                <a:gs pos="57000">
                  <a:schemeClr val="bg1">
                    <a:alpha val="82000"/>
                  </a:schemeClr>
                </a:gs>
                <a:gs pos="100000">
                  <a:schemeClr val="bg1">
                    <a:shade val="100000"/>
                    <a:satMod val="115000"/>
                    <a:alpha val="8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 name="KSO_BT1"/>
          <p:cNvSpPr>
            <a:spLocks noGrp="1"/>
          </p:cNvSpPr>
          <p:nvPr>
            <p:ph type="title"/>
          </p:nvPr>
        </p:nvSpPr>
        <p:spPr>
          <a:xfrm>
            <a:off x="487682" y="402990"/>
            <a:ext cx="7717309" cy="617111"/>
          </a:xfrm>
          <a:prstGeom prst="rect">
            <a:avLst/>
          </a:prstGeom>
        </p:spPr>
        <p:txBody>
          <a:bodyPr vert="horz" lIns="91440" tIns="45720" rIns="91440" bIns="45720" rtlCol="0" anchor="b">
            <a:noAutofit/>
          </a:bodyPr>
          <a:lstStyle/>
          <a:p>
            <a:r>
              <a:rPr lang="zh-CN" altLang="en-US" dirty="0" smtClean="0"/>
              <a:t>单击此处编辑母版标题样式</a:t>
            </a:r>
            <a:endParaRPr lang="en-US" dirty="0"/>
          </a:p>
        </p:txBody>
      </p:sp>
      <p:sp>
        <p:nvSpPr>
          <p:cNvPr id="3" name="KSO_BC1"/>
          <p:cNvSpPr>
            <a:spLocks noGrp="1"/>
          </p:cNvSpPr>
          <p:nvPr>
            <p:ph type="body" idx="1"/>
          </p:nvPr>
        </p:nvSpPr>
        <p:spPr>
          <a:xfrm>
            <a:off x="487681" y="1020101"/>
            <a:ext cx="8159930" cy="5528744"/>
          </a:xfrm>
          <a:prstGeom prst="rect">
            <a:avLst/>
          </a:prstGeom>
        </p:spPr>
        <p:txBody>
          <a:bodyPr vert="horz" lIns="91440" tIns="45720" rIns="91440" bIns="45720" rtlCol="0">
            <a:normAutofit/>
          </a:bodyPr>
          <a:lstStyle/>
          <a:p>
            <a:pPr lvl="0"/>
            <a:r>
              <a:rPr lang="en-US" altLang="zh-CN" dirty="0" smtClean="0"/>
              <a:t>Type this</a:t>
            </a:r>
            <a:endParaRPr lang="zh-CN" altLang="en-US" dirty="0" smtClean="0"/>
          </a:p>
          <a:p>
            <a:pPr lvl="1"/>
            <a:r>
              <a:rPr lang="en-US" altLang="zh-CN" dirty="0" smtClean="0"/>
              <a:t>New Roman</a:t>
            </a:r>
            <a:endParaRPr lang="zh-CN" altLang="en-US" dirty="0" smtClean="0"/>
          </a:p>
        </p:txBody>
      </p:sp>
      <p:sp>
        <p:nvSpPr>
          <p:cNvPr id="4" name="KSO_FD"/>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A4067-A210-4C0F-B68D-BE52619CEC4B}" type="datetimeFigureOut">
              <a:rPr lang="zh-CN" altLang="en-US" smtClean="0"/>
              <a:t>2018/3/21</a:t>
            </a:fld>
            <a:endParaRPr lang="zh-CN" altLang="en-US"/>
          </a:p>
        </p:txBody>
      </p:sp>
      <p:sp>
        <p:nvSpPr>
          <p:cNvPr id="5" name="KSO_FT"/>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7FE17-BB62-45E8-80D8-8DA0DEEF5B92}" type="slidenum">
              <a:rPr lang="zh-CN" altLang="en-US" smtClean="0"/>
              <a:t>‹#›</a:t>
            </a:fld>
            <a:endParaRPr lang="zh-CN" altLang="en-US"/>
          </a:p>
        </p:txBody>
      </p:sp>
    </p:spTree>
    <p:extLst>
      <p:ext uri="{BB962C8B-B14F-4D97-AF65-F5344CB8AC3E}">
        <p14:creationId xmlns:p14="http://schemas.microsoft.com/office/powerpoint/2010/main" val="36878814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lang="en-US" altLang="en-US" sz="4400" b="1" i="0" kern="1200" baseline="0" dirty="0">
          <a:solidFill>
            <a:schemeClr val="accent1">
              <a:lumMod val="75000"/>
            </a:schemeClr>
          </a:solidFill>
          <a:latin typeface="Cambria Math" panose="02040503050406030204" pitchFamily="18" charset="0"/>
          <a:ea typeface="Cambria Math" panose="02040503050406030204" pitchFamily="18" charset="0"/>
          <a:cs typeface="+mj-cs"/>
        </a:defRPr>
      </a:lvl1pPr>
    </p:titleStyle>
    <p:bodyStyle>
      <a:lvl1pPr marL="357188" indent="-357188" algn="just" defTabSz="914400" rtl="0" eaLnBrk="1" latinLnBrk="0" hangingPunct="1">
        <a:lnSpc>
          <a:spcPct val="110000"/>
        </a:lnSpc>
        <a:spcBef>
          <a:spcPts val="1800"/>
        </a:spcBef>
        <a:spcAft>
          <a:spcPts val="0"/>
        </a:spcAft>
        <a:buClr>
          <a:schemeClr val="accent1">
            <a:lumMod val="75000"/>
          </a:schemeClr>
        </a:buClr>
        <a:buSzPct val="70000"/>
        <a:buFont typeface="Wingdings" panose="05000000000000000000" pitchFamily="2" charset="2"/>
        <a:buChar char="l"/>
        <a:defRPr sz="2800" kern="1200" baseline="0">
          <a:solidFill>
            <a:schemeClr val="accent1">
              <a:lumMod val="75000"/>
            </a:schemeClr>
          </a:solidFill>
          <a:latin typeface="Cambria Math" panose="02040503050406030204" pitchFamily="18" charset="0"/>
          <a:ea typeface="方正姚体" panose="02010601030101010101" pitchFamily="2" charset="-122"/>
          <a:cs typeface="+mn-cs"/>
        </a:defRPr>
      </a:lvl1pPr>
      <a:lvl2pPr marL="720000" indent="-357188" algn="just" defTabSz="914400" rtl="0" eaLnBrk="1" latinLnBrk="0" hangingPunct="1">
        <a:lnSpc>
          <a:spcPct val="130000"/>
        </a:lnSpc>
        <a:spcBef>
          <a:spcPts val="0"/>
        </a:spcBef>
        <a:spcAft>
          <a:spcPts val="600"/>
        </a:spcAft>
        <a:buClr>
          <a:schemeClr val="accent1">
            <a:lumMod val="60000"/>
            <a:lumOff val="40000"/>
          </a:schemeClr>
        </a:buClr>
        <a:buSzPct val="60000"/>
        <a:buFont typeface="Wingdings" panose="05000000000000000000" pitchFamily="2" charset="2"/>
        <a:buChar char="Ø"/>
        <a:defRPr sz="2000" kern="1200" baseline="0">
          <a:solidFill>
            <a:srgbClr val="7D7D7D"/>
          </a:solidFill>
          <a:latin typeface="Times New Roman" panose="02020603050405020304" pitchFamily="18" charset="0"/>
          <a:ea typeface="方正姚体" panose="02010601030101010101" pitchFamily="2" charset="-122"/>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5C777-FFF5-7E48-9168-7A2EE3E3F745}" type="datetimeFigureOut">
              <a:rPr kumimoji="1" lang="zh-CN" altLang="en-US" smtClean="0"/>
              <a:t>2018/3/21</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3CF31-1BF7-C84F-918B-816AF7604ED1}" type="slidenum">
              <a:rPr kumimoji="1" lang="zh-CN" altLang="en-US" smtClean="0"/>
              <a:t>‹#›</a:t>
            </a:fld>
            <a:endParaRPr kumimoji="1" lang="zh-CN" altLang="en-US"/>
          </a:p>
        </p:txBody>
      </p:sp>
    </p:spTree>
    <p:extLst>
      <p:ext uri="{BB962C8B-B14F-4D97-AF65-F5344CB8AC3E}">
        <p14:creationId xmlns:p14="http://schemas.microsoft.com/office/powerpoint/2010/main" val="11270033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wmf"/></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002970" y="1769585"/>
            <a:ext cx="7141030" cy="1271326"/>
          </a:xfrm>
        </p:spPr>
        <p:txBody>
          <a:bodyPr>
            <a:noAutofit/>
          </a:bodyPr>
          <a:lstStyle/>
          <a:p>
            <a:pPr algn="ctr"/>
            <a:r>
              <a:rPr lang="en-US" altLang="zh-CN" sz="4000" b="0" dirty="0">
                <a:solidFill>
                  <a:schemeClr val="accent4">
                    <a:lumMod val="50000"/>
                  </a:schemeClr>
                </a:solidFill>
                <a:latin typeface="华文楷体" panose="02010600040101010101" pitchFamily="2" charset="-122"/>
                <a:ea typeface="华文楷体" panose="02010600040101010101" pitchFamily="2" charset="-122"/>
              </a:rPr>
              <a:t>Super Tau-Charm </a:t>
            </a:r>
            <a:r>
              <a:rPr lang="en-US" altLang="zh-CN" sz="4000" b="0" dirty="0" smtClean="0">
                <a:solidFill>
                  <a:schemeClr val="accent4">
                    <a:lumMod val="50000"/>
                  </a:schemeClr>
                </a:solidFill>
                <a:latin typeface="华文楷体" panose="02010600040101010101" pitchFamily="2" charset="-122"/>
                <a:ea typeface="华文楷体" panose="02010600040101010101" pitchFamily="2" charset="-122"/>
              </a:rPr>
              <a:t>@ Hefei: Concept</a:t>
            </a:r>
            <a:r>
              <a:rPr lang="en-US" altLang="zh-CN" sz="4000" b="0" dirty="0">
                <a:solidFill>
                  <a:schemeClr val="accent4">
                    <a:lumMod val="50000"/>
                  </a:schemeClr>
                </a:solidFill>
                <a:latin typeface="华文楷体" panose="02010600040101010101" pitchFamily="2" charset="-122"/>
                <a:ea typeface="华文楷体" panose="02010600040101010101" pitchFamily="2" charset="-122"/>
              </a:rPr>
              <a:t>, Status and Prospects</a:t>
            </a:r>
            <a:endParaRPr lang="zh-CN" altLang="en-US" sz="4000" dirty="0">
              <a:solidFill>
                <a:schemeClr val="accent4">
                  <a:lumMod val="50000"/>
                </a:schemeClr>
              </a:solidFill>
              <a:latin typeface="华文楷体" panose="02010600040101010101" pitchFamily="2" charset="-122"/>
              <a:ea typeface="华文楷体" panose="02010600040101010101" pitchFamily="2" charset="-122"/>
            </a:endParaRPr>
          </a:p>
        </p:txBody>
      </p:sp>
      <p:sp>
        <p:nvSpPr>
          <p:cNvPr id="3" name="副标题 2"/>
          <p:cNvSpPr>
            <a:spLocks noGrp="1"/>
          </p:cNvSpPr>
          <p:nvPr>
            <p:ph type="subTitle" idx="1"/>
          </p:nvPr>
        </p:nvSpPr>
        <p:spPr>
          <a:xfrm>
            <a:off x="2128320" y="3718435"/>
            <a:ext cx="6890331" cy="1663464"/>
          </a:xfrm>
        </p:spPr>
        <p:txBody>
          <a:bodyPr>
            <a:noAutofit/>
          </a:bodyPr>
          <a:lstStyle/>
          <a:p>
            <a:pPr algn="ctr"/>
            <a:r>
              <a:rPr lang="en-US" altLang="zh-CN" sz="2800" dirty="0" smtClean="0">
                <a:solidFill>
                  <a:schemeClr val="tx1"/>
                </a:solidFill>
                <a:latin typeface="华文仿宋" panose="02010600040101010101" pitchFamily="2" charset="-122"/>
                <a:ea typeface="华文仿宋" panose="02010600040101010101" pitchFamily="2" charset="-122"/>
              </a:rPr>
              <a:t>Qing Luo</a:t>
            </a:r>
          </a:p>
          <a:p>
            <a:pPr algn="ctr"/>
            <a:r>
              <a:rPr lang="en-US" altLang="zh-CN" sz="2800" dirty="0" smtClean="0">
                <a:solidFill>
                  <a:schemeClr val="tx1"/>
                </a:solidFill>
                <a:latin typeface="华文仿宋" panose="02010600040101010101" pitchFamily="2" charset="-122"/>
                <a:ea typeface="华文仿宋" panose="02010600040101010101" pitchFamily="2" charset="-122"/>
              </a:rPr>
              <a:t>National Synchrotron Radiation Laboratory</a:t>
            </a:r>
          </a:p>
          <a:p>
            <a:pPr algn="ctr"/>
            <a:r>
              <a:rPr lang="en-US" altLang="zh-CN" sz="2800" dirty="0" smtClean="0">
                <a:solidFill>
                  <a:schemeClr val="tx1"/>
                </a:solidFill>
                <a:latin typeface="华文仿宋" panose="02010600040101010101" pitchFamily="2" charset="-122"/>
                <a:ea typeface="华文仿宋" panose="02010600040101010101" pitchFamily="2" charset="-122"/>
              </a:rPr>
              <a:t>University of Science and Technology of China</a:t>
            </a:r>
          </a:p>
        </p:txBody>
      </p:sp>
      <p:sp>
        <p:nvSpPr>
          <p:cNvPr id="4" name="副标题 2"/>
          <p:cNvSpPr txBox="1">
            <a:spLocks/>
          </p:cNvSpPr>
          <p:nvPr/>
        </p:nvSpPr>
        <p:spPr>
          <a:xfrm>
            <a:off x="3088298" y="5749504"/>
            <a:ext cx="4970373" cy="619837"/>
          </a:xfrm>
          <a:prstGeom prst="rect">
            <a:avLst/>
          </a:prstGeom>
        </p:spPr>
        <p:txBody>
          <a:bodyPr vert="horz" lIns="91440" tIns="45720" rIns="91440" bIns="45720" rtlCol="0" anchor="ctr">
            <a:noAutofit/>
          </a:bodyPr>
          <a:lstStyle>
            <a:lvl1pPr marL="0" indent="0" algn="r" defTabSz="914400" rtl="0" eaLnBrk="1" latinLnBrk="0" hangingPunct="1">
              <a:lnSpc>
                <a:spcPct val="110000"/>
              </a:lnSpc>
              <a:spcBef>
                <a:spcPts val="1800"/>
              </a:spcBef>
              <a:spcAft>
                <a:spcPts val="0"/>
              </a:spcAft>
              <a:buClr>
                <a:schemeClr val="accent1">
                  <a:lumMod val="75000"/>
                </a:schemeClr>
              </a:buClr>
              <a:buSzPct val="70000"/>
              <a:buFont typeface="Wingdings" panose="05000000000000000000" pitchFamily="2" charset="2"/>
              <a:buNone/>
              <a:defRPr sz="2000" kern="1200" baseline="0">
                <a:solidFill>
                  <a:schemeClr val="bg1">
                    <a:lumMod val="50000"/>
                  </a:schemeClr>
                </a:solidFill>
                <a:latin typeface="Arial" panose="020B0604020202020204" pitchFamily="34" charset="0"/>
                <a:ea typeface="微软雅黑" panose="020B0503020204020204" pitchFamily="34" charset="-122"/>
                <a:cs typeface="+mn-cs"/>
              </a:defRPr>
            </a:lvl1pPr>
            <a:lvl2pPr marL="457200" indent="0" algn="ctr" defTabSz="914400" rtl="0" eaLnBrk="1" latinLnBrk="0" hangingPunct="1">
              <a:lnSpc>
                <a:spcPct val="130000"/>
              </a:lnSpc>
              <a:spcBef>
                <a:spcPts val="0"/>
              </a:spcBef>
              <a:spcAft>
                <a:spcPts val="600"/>
              </a:spcAft>
              <a:buClr>
                <a:schemeClr val="accent1">
                  <a:lumMod val="60000"/>
                  <a:lumOff val="40000"/>
                </a:schemeClr>
              </a:buClr>
              <a:buSzPct val="60000"/>
              <a:buFont typeface="幼圆" panose="02010509060101010101" pitchFamily="49" charset="-122"/>
              <a:buNone/>
              <a:defRPr sz="2000" kern="1200" baseline="0">
                <a:solidFill>
                  <a:srgbClr val="7D7D7D"/>
                </a:solidFill>
                <a:latin typeface="幼圆" panose="02010509060101010101" pitchFamily="49" charset="-122"/>
                <a:ea typeface="幼圆" panose="02010509060101010101" pitchFamily="49" charset="-122"/>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zh-CN" altLang="en-US" dirty="0" smtClean="0">
                <a:solidFill>
                  <a:schemeClr val="tx1"/>
                </a:solidFill>
                <a:latin typeface="华文仿宋" panose="02010600040101010101" pitchFamily="2" charset="-122"/>
                <a:ea typeface="华文仿宋" panose="02010600040101010101" pitchFamily="2" charset="-122"/>
              </a:rPr>
              <a:t>中国科学技术大学，国家同步辐射实验室</a:t>
            </a:r>
            <a:endParaRPr lang="en-US" altLang="zh-CN" dirty="0" smtClean="0">
              <a:solidFill>
                <a:schemeClr val="tx1"/>
              </a:solidFill>
              <a:latin typeface="华文仿宋" panose="02010600040101010101" pitchFamily="2" charset="-122"/>
              <a:ea typeface="华文仿宋" panose="02010600040101010101" pitchFamily="2" charset="-122"/>
            </a:endParaRPr>
          </a:p>
          <a:p>
            <a:pPr algn="ctr">
              <a:lnSpc>
                <a:spcPct val="100000"/>
              </a:lnSpc>
              <a:spcBef>
                <a:spcPts val="0"/>
              </a:spcBef>
            </a:pPr>
            <a:r>
              <a:rPr lang="zh-CN" altLang="en-US" dirty="0">
                <a:solidFill>
                  <a:schemeClr val="tx1"/>
                </a:solidFill>
                <a:latin typeface="华文仿宋" panose="02010600040101010101" pitchFamily="2" charset="-122"/>
                <a:ea typeface="华文仿宋" panose="02010600040101010101" pitchFamily="2" charset="-122"/>
              </a:rPr>
              <a:t>罗</a:t>
            </a:r>
            <a:r>
              <a:rPr lang="zh-CN" altLang="en-US" dirty="0" smtClean="0">
                <a:solidFill>
                  <a:schemeClr val="tx1"/>
                </a:solidFill>
                <a:latin typeface="华文仿宋" panose="02010600040101010101" pitchFamily="2" charset="-122"/>
                <a:ea typeface="华文仿宋" panose="02010600040101010101" pitchFamily="2" charset="-122"/>
              </a:rPr>
              <a:t>箐</a:t>
            </a:r>
            <a:endParaRPr lang="zh-CN" altLang="en-US" dirty="0">
              <a:solidFill>
                <a:schemeClr val="tx1"/>
              </a:solidFill>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716905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800" dirty="0" smtClean="0">
                <a:ea typeface="华文楷体" panose="02010600040101010101" pitchFamily="2" charset="-122"/>
              </a:rPr>
              <a:t>Polarized e+ Source</a:t>
            </a:r>
            <a:endParaRPr lang="en-US" altLang="zh-CN" sz="4800" dirty="0">
              <a:ea typeface="华文楷体" panose="02010600040101010101" pitchFamily="2" charset="-122"/>
            </a:endParaRPr>
          </a:p>
        </p:txBody>
      </p:sp>
      <p:sp>
        <p:nvSpPr>
          <p:cNvPr id="4" name="内容占位符 3"/>
          <p:cNvSpPr>
            <a:spLocks noGrp="1"/>
          </p:cNvSpPr>
          <p:nvPr>
            <p:ph idx="1"/>
          </p:nvPr>
        </p:nvSpPr>
        <p:spPr/>
        <p:txBody>
          <a:bodyPr/>
          <a:lstStyle/>
          <a:p>
            <a:r>
              <a:rPr lang="en-US" altLang="zh-CN" dirty="0" smtClean="0"/>
              <a:t>Methods of Polarized e+ Source: from γ ray</a:t>
            </a:r>
          </a:p>
          <a:p>
            <a:pPr lvl="1"/>
            <a:r>
              <a:rPr lang="en-US" altLang="zh-CN" dirty="0" smtClean="0"/>
              <a:t>1 Linac &amp; Helical Undulator to Circular Polarized γ</a:t>
            </a:r>
          </a:p>
          <a:p>
            <a:pPr lvl="2"/>
            <a:r>
              <a:rPr lang="en-US" altLang="zh-CN" dirty="0" smtClean="0"/>
              <a:t>2008, SLAC, test, 46.6GeV e- </a:t>
            </a:r>
            <a:r>
              <a:rPr lang="en-US" altLang="zh-CN" dirty="0"/>
              <a:t>》</a:t>
            </a:r>
            <a:r>
              <a:rPr lang="en-US" altLang="zh-CN" dirty="0" smtClean="0"/>
              <a:t>80%+ polarized 6MeV e+</a:t>
            </a:r>
          </a:p>
          <a:p>
            <a:pPr lvl="2"/>
            <a:r>
              <a:rPr lang="en-US" altLang="zh-CN" dirty="0" smtClean="0"/>
              <a:t>2016, DESY, design, 150GeV e- 》 60%+ polarized e+, e-&gt;1.5e+</a:t>
            </a:r>
          </a:p>
          <a:p>
            <a:pPr lvl="2"/>
            <a:r>
              <a:rPr lang="en-US" altLang="zh-CN" dirty="0" smtClean="0"/>
              <a:t>High energy, long linac, long undulator</a:t>
            </a:r>
          </a:p>
          <a:p>
            <a:pPr lvl="2"/>
            <a:r>
              <a:rPr lang="en-US" altLang="zh-CN" dirty="0" smtClean="0"/>
              <a:t>Best yield, but </a:t>
            </a:r>
            <a:r>
              <a:rPr lang="en-US" altLang="zh-CN" dirty="0"/>
              <a:t>not </a:t>
            </a:r>
            <a:r>
              <a:rPr lang="en-US" altLang="zh-CN" dirty="0" smtClean="0"/>
              <a:t>appropriate for super τ-C, only use for ILC</a:t>
            </a:r>
          </a:p>
          <a:p>
            <a:pPr lvl="1"/>
            <a:r>
              <a:rPr lang="en-US" altLang="zh-CN" dirty="0" smtClean="0"/>
              <a:t>2 Compton Backscattering to Circular Polarized γ</a:t>
            </a:r>
          </a:p>
          <a:p>
            <a:pPr lvl="2"/>
            <a:r>
              <a:rPr lang="en-US" altLang="zh-CN" dirty="0" smtClean="0"/>
              <a:t>2014, LAL(France), 2GeV e- 》20% γ 》5.1‰ e+/e-</a:t>
            </a:r>
            <a:r>
              <a:rPr lang="zh-CN" altLang="en-US" dirty="0" smtClean="0"/>
              <a:t>，</a:t>
            </a:r>
            <a:r>
              <a:rPr lang="en-US" altLang="zh-CN" dirty="0" smtClean="0"/>
              <a:t>18.9MeV, 35.6% Polarization</a:t>
            </a:r>
          </a:p>
          <a:p>
            <a:pPr lvl="2"/>
            <a:endParaRPr lang="en-US" altLang="zh-CN" dirty="0" smtClean="0"/>
          </a:p>
          <a:p>
            <a:pPr lvl="1"/>
            <a:endParaRPr lang="en-US" altLang="zh-CN" dirty="0" smtClean="0"/>
          </a:p>
          <a:p>
            <a:pPr lvl="1"/>
            <a:endParaRPr lang="en-US" altLang="zh-CN" dirty="0" smtClean="0"/>
          </a:p>
          <a:p>
            <a:pPr lvl="1"/>
            <a:endParaRPr lang="zh-CN" altLang="en-US" dirty="0"/>
          </a:p>
        </p:txBody>
      </p:sp>
      <p:sp>
        <p:nvSpPr>
          <p:cNvPr id="11" name="矩形 10"/>
          <p:cNvSpPr/>
          <p:nvPr/>
        </p:nvSpPr>
        <p:spPr>
          <a:xfrm>
            <a:off x="6667500"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9940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3088" y="4809066"/>
            <a:ext cx="4158417" cy="1650303"/>
          </a:xfrm>
          <a:prstGeom prst="rect">
            <a:avLst/>
          </a:prstGeom>
          <a:noFill/>
          <a:ln>
            <a:noFill/>
          </a:ln>
        </p:spPr>
      </p:pic>
    </p:spTree>
    <p:extLst>
      <p:ext uri="{BB962C8B-B14F-4D97-AF65-F5344CB8AC3E}">
        <p14:creationId xmlns:p14="http://schemas.microsoft.com/office/powerpoint/2010/main" val="2497442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800" dirty="0" smtClean="0">
                <a:ea typeface="华文楷体" panose="02010600040101010101" pitchFamily="2" charset="-122"/>
              </a:rPr>
              <a:t>Polarized e+ Source</a:t>
            </a:r>
            <a:endParaRPr lang="en-US" altLang="zh-CN" sz="4800" dirty="0">
              <a:ea typeface="华文楷体" panose="02010600040101010101" pitchFamily="2" charset="-122"/>
            </a:endParaRPr>
          </a:p>
        </p:txBody>
      </p:sp>
      <p:sp>
        <p:nvSpPr>
          <p:cNvPr id="4" name="内容占位符 3"/>
          <p:cNvSpPr>
            <a:spLocks noGrp="1"/>
          </p:cNvSpPr>
          <p:nvPr>
            <p:ph idx="1"/>
          </p:nvPr>
        </p:nvSpPr>
        <p:spPr/>
        <p:txBody>
          <a:bodyPr/>
          <a:lstStyle/>
          <a:p>
            <a:r>
              <a:rPr lang="en-US" altLang="zh-CN" dirty="0" smtClean="0"/>
              <a:t>Methods of Polarized e+ Source</a:t>
            </a:r>
          </a:p>
          <a:p>
            <a:pPr lvl="1"/>
            <a:r>
              <a:rPr lang="en-US" altLang="zh-CN" dirty="0" smtClean="0"/>
              <a:t>3 Polarized e- 》</a:t>
            </a:r>
            <a:r>
              <a:rPr lang="en-US" altLang="zh-CN" dirty="0"/>
              <a:t>B</a:t>
            </a:r>
            <a:r>
              <a:rPr lang="en-US" altLang="zh-CN" dirty="0" smtClean="0"/>
              <a:t>remsstrahlung</a:t>
            </a:r>
          </a:p>
          <a:p>
            <a:pPr lvl="1"/>
            <a:endParaRPr lang="en-US" altLang="zh-CN" dirty="0" smtClean="0"/>
          </a:p>
          <a:p>
            <a:pPr lvl="1"/>
            <a:endParaRPr lang="en-US" altLang="zh-CN" dirty="0" smtClean="0"/>
          </a:p>
          <a:p>
            <a:pPr lvl="1"/>
            <a:endParaRPr lang="en-US" altLang="zh-CN" dirty="0"/>
          </a:p>
          <a:p>
            <a:pPr lvl="1"/>
            <a:endParaRPr lang="en-US" altLang="zh-CN" dirty="0" smtClean="0"/>
          </a:p>
          <a:p>
            <a:pPr lvl="1"/>
            <a:r>
              <a:rPr lang="en-US" altLang="zh-CN" dirty="0" smtClean="0"/>
              <a:t>Comparison</a:t>
            </a:r>
          </a:p>
          <a:p>
            <a:pPr lvl="2"/>
            <a:r>
              <a:rPr lang="en-US" altLang="zh-CN" dirty="0" smtClean="0"/>
              <a:t>Method 1, highest yield and cost, for huge colliders</a:t>
            </a:r>
          </a:p>
          <a:p>
            <a:pPr lvl="2"/>
            <a:r>
              <a:rPr lang="en-US" altLang="zh-CN" dirty="0" smtClean="0"/>
              <a:t>Method 3, lowest yield and cost,  for small facilities</a:t>
            </a:r>
          </a:p>
          <a:p>
            <a:pPr lvl="2"/>
            <a:endParaRPr lang="en-US" altLang="zh-CN" dirty="0"/>
          </a:p>
          <a:p>
            <a:pPr lvl="1"/>
            <a:endParaRPr lang="zh-CN" altLang="en-US" dirty="0"/>
          </a:p>
        </p:txBody>
      </p:sp>
      <p:sp>
        <p:nvSpPr>
          <p:cNvPr id="11" name="矩形 10"/>
          <p:cNvSpPr/>
          <p:nvPr/>
        </p:nvSpPr>
        <p:spPr>
          <a:xfrm>
            <a:off x="6667500"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9940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p:nvPr/>
        </p:nvPicPr>
        <p:blipFill>
          <a:blip r:embed="rId3">
            <a:extLst>
              <a:ext uri="{28A0092B-C50C-407E-A947-70E740481C1C}">
                <a14:useLocalDpi xmlns:a14="http://schemas.microsoft.com/office/drawing/2010/main" val="0"/>
              </a:ext>
            </a:extLst>
          </a:blip>
          <a:srcRect/>
          <a:stretch>
            <a:fillRect/>
          </a:stretch>
        </p:blipFill>
        <p:spPr bwMode="auto">
          <a:xfrm>
            <a:off x="1143705" y="2162162"/>
            <a:ext cx="3462162" cy="2353394"/>
          </a:xfrm>
          <a:prstGeom prst="rect">
            <a:avLst/>
          </a:prstGeom>
          <a:noFill/>
          <a:ln>
            <a:noFill/>
          </a:ln>
        </p:spPr>
      </p:pic>
      <p:sp>
        <p:nvSpPr>
          <p:cNvPr id="5" name="矩形 4"/>
          <p:cNvSpPr/>
          <p:nvPr/>
        </p:nvSpPr>
        <p:spPr>
          <a:xfrm>
            <a:off x="5124400" y="2162162"/>
            <a:ext cx="3584173" cy="1823576"/>
          </a:xfrm>
          <a:prstGeom prst="rect">
            <a:avLst/>
          </a:prstGeom>
        </p:spPr>
        <p:txBody>
          <a:bodyPr wrap="square">
            <a:spAutoFit/>
          </a:bodyPr>
          <a:lstStyle/>
          <a:p>
            <a:pPr marL="0" lvl="2" indent="-228600">
              <a:spcBef>
                <a:spcPts val="500"/>
              </a:spcBef>
              <a:buFont typeface="Arial" panose="020B0604020202020204" pitchFamily="34" charset="0"/>
              <a:buChar char="•"/>
            </a:pPr>
            <a:r>
              <a:rPr lang="en-US" altLang="zh-CN" sz="2000" dirty="0" smtClean="0">
                <a:solidFill>
                  <a:srgbClr val="3D3F41"/>
                </a:solidFill>
              </a:rPr>
              <a:t>2016, </a:t>
            </a:r>
            <a:r>
              <a:rPr lang="en-US" altLang="zh-CN" sz="2000" dirty="0" err="1" smtClean="0">
                <a:solidFill>
                  <a:srgbClr val="3D3F41"/>
                </a:solidFill>
              </a:rPr>
              <a:t>Jlab</a:t>
            </a:r>
            <a:r>
              <a:rPr lang="en-US" altLang="zh-CN" sz="2000" dirty="0" smtClean="0">
                <a:solidFill>
                  <a:srgbClr val="3D3F41"/>
                </a:solidFill>
              </a:rPr>
              <a:t>, </a:t>
            </a:r>
            <a:r>
              <a:rPr lang="en-US" altLang="zh-CN" sz="2000" dirty="0" err="1" smtClean="0">
                <a:solidFill>
                  <a:srgbClr val="3D3F41"/>
                </a:solidFill>
              </a:rPr>
              <a:t>PEPPo</a:t>
            </a:r>
            <a:endParaRPr lang="en-US" altLang="zh-CN" sz="2000" dirty="0" smtClean="0">
              <a:solidFill>
                <a:srgbClr val="3D3F41"/>
              </a:solidFill>
            </a:endParaRPr>
          </a:p>
          <a:p>
            <a:pPr marL="0" lvl="2" indent="-228600">
              <a:spcBef>
                <a:spcPts val="500"/>
              </a:spcBef>
              <a:buFont typeface="Arial" panose="020B0604020202020204" pitchFamily="34" charset="0"/>
              <a:buChar char="•"/>
            </a:pPr>
            <a:r>
              <a:rPr lang="en-US" altLang="zh-CN" sz="2000" dirty="0" smtClean="0">
                <a:solidFill>
                  <a:srgbClr val="3D3F41"/>
                </a:solidFill>
              </a:rPr>
              <a:t>8.19 MeV, 85.2% Polarized e-</a:t>
            </a:r>
          </a:p>
          <a:p>
            <a:pPr marL="0" lvl="2" indent="-228600">
              <a:spcBef>
                <a:spcPts val="500"/>
              </a:spcBef>
              <a:buFont typeface="Arial" panose="020B0604020202020204" pitchFamily="34" charset="0"/>
              <a:buChar char="•"/>
            </a:pPr>
            <a:r>
              <a:rPr lang="en-US" altLang="zh-CN" sz="2000" dirty="0" smtClean="0">
                <a:solidFill>
                  <a:srgbClr val="3D3F41"/>
                </a:solidFill>
              </a:rPr>
              <a:t>6.25 MeV, 82% Polarized e+</a:t>
            </a:r>
          </a:p>
          <a:p>
            <a:pPr marL="0" lvl="2" indent="-228600">
              <a:spcBef>
                <a:spcPts val="500"/>
              </a:spcBef>
              <a:buFont typeface="Arial" panose="020B0604020202020204" pitchFamily="34" charset="0"/>
              <a:buChar char="•"/>
            </a:pPr>
            <a:r>
              <a:rPr lang="en-US" altLang="zh-CN" sz="2000" dirty="0" smtClean="0">
                <a:solidFill>
                  <a:srgbClr val="3D3F41"/>
                </a:solidFill>
              </a:rPr>
              <a:t>100 MeV-&gt; 75% Polarization Transfer, 10</a:t>
            </a:r>
            <a:r>
              <a:rPr lang="en-US" altLang="zh-CN" sz="2000" baseline="30000" dirty="0" smtClean="0">
                <a:solidFill>
                  <a:srgbClr val="3D3F41"/>
                </a:solidFill>
              </a:rPr>
              <a:t>-4</a:t>
            </a:r>
            <a:r>
              <a:rPr lang="en-US" altLang="zh-CN" sz="2000" dirty="0" smtClean="0">
                <a:solidFill>
                  <a:srgbClr val="3D3F41"/>
                </a:solidFill>
              </a:rPr>
              <a:t> e+/e-</a:t>
            </a:r>
            <a:endParaRPr lang="en-US" altLang="zh-CN" sz="2000" dirty="0">
              <a:solidFill>
                <a:srgbClr val="3D3F41"/>
              </a:solidFill>
            </a:endParaRPr>
          </a:p>
        </p:txBody>
      </p:sp>
    </p:spTree>
    <p:extLst>
      <p:ext uri="{BB962C8B-B14F-4D97-AF65-F5344CB8AC3E}">
        <p14:creationId xmlns:p14="http://schemas.microsoft.com/office/powerpoint/2010/main" val="2760607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40169"/>
            <a:ext cx="8229600" cy="1143000"/>
          </a:xfrm>
        </p:spPr>
        <p:txBody>
          <a:bodyPr>
            <a:normAutofit fontScale="90000"/>
          </a:bodyPr>
          <a:lstStyle/>
          <a:p>
            <a:r>
              <a:rPr kumimoji="1" lang="en-US" altLang="zh-CN" dirty="0" smtClean="0"/>
              <a:t>Concept Design</a:t>
            </a:r>
            <a:r>
              <a:rPr kumimoji="1" lang="zh-CN" altLang="en-US" dirty="0" smtClean="0"/>
              <a:t> </a:t>
            </a:r>
            <a:r>
              <a:rPr kumimoji="1" lang="en-US" altLang="zh-CN" dirty="0" smtClean="0"/>
              <a:t>for</a:t>
            </a:r>
            <a:r>
              <a:rPr kumimoji="1" lang="zh-CN" altLang="en-US" dirty="0" smtClean="0"/>
              <a:t> </a:t>
            </a:r>
            <a:r>
              <a:rPr kumimoji="1" lang="en-US" altLang="zh-CN" dirty="0" smtClean="0"/>
              <a:t>a</a:t>
            </a:r>
            <a:r>
              <a:rPr kumimoji="1" lang="zh-CN" altLang="en-US" dirty="0" smtClean="0"/>
              <a:t> </a:t>
            </a:r>
            <a:r>
              <a:rPr kumimoji="1" lang="en-US" altLang="zh-CN" dirty="0" smtClean="0"/>
              <a:t>Plasma</a:t>
            </a:r>
            <a:r>
              <a:rPr kumimoji="1" lang="zh-CN" altLang="en-US" dirty="0" smtClean="0"/>
              <a:t> </a:t>
            </a:r>
            <a:r>
              <a:rPr kumimoji="1" lang="en-US" altLang="zh-CN" dirty="0" smtClean="0"/>
              <a:t>Injector</a:t>
            </a:r>
            <a:br>
              <a:rPr kumimoji="1" lang="en-US" altLang="zh-CN" dirty="0" smtClean="0"/>
            </a:br>
            <a:r>
              <a:rPr kumimoji="1" lang="en-US" altLang="zh-CN" sz="3100" b="1" dirty="0" smtClean="0">
                <a:solidFill>
                  <a:srgbClr val="FF0000"/>
                </a:solidFill>
              </a:rPr>
              <a:t>W.</a:t>
            </a:r>
            <a:r>
              <a:rPr kumimoji="1" lang="zh-CN" altLang="en-US" sz="3100" b="1" dirty="0" smtClean="0">
                <a:solidFill>
                  <a:srgbClr val="FF0000"/>
                </a:solidFill>
              </a:rPr>
              <a:t> </a:t>
            </a:r>
            <a:r>
              <a:rPr kumimoji="1" lang="en-US" altLang="zh-CN" sz="3100" b="1" dirty="0" smtClean="0">
                <a:solidFill>
                  <a:srgbClr val="FF0000"/>
                </a:solidFill>
              </a:rPr>
              <a:t>Lu</a:t>
            </a:r>
            <a:r>
              <a:rPr kumimoji="1" lang="zh-CN" altLang="en-US" sz="3100" b="1" dirty="0" smtClean="0">
                <a:solidFill>
                  <a:srgbClr val="FF0000"/>
                </a:solidFill>
              </a:rPr>
              <a:t> </a:t>
            </a:r>
            <a:r>
              <a:rPr kumimoji="1" lang="en-US" altLang="zh-CN" sz="3100" b="1" dirty="0" smtClean="0">
                <a:solidFill>
                  <a:srgbClr val="FF0000"/>
                </a:solidFill>
              </a:rPr>
              <a:t>et</a:t>
            </a:r>
            <a:r>
              <a:rPr kumimoji="1" lang="zh-CN" altLang="en-US" sz="3100" b="1" dirty="0" smtClean="0">
                <a:solidFill>
                  <a:srgbClr val="FF0000"/>
                </a:solidFill>
              </a:rPr>
              <a:t> </a:t>
            </a:r>
            <a:r>
              <a:rPr kumimoji="1" lang="en-US" altLang="zh-CN" sz="3100" b="1" dirty="0" smtClean="0">
                <a:solidFill>
                  <a:srgbClr val="FF0000"/>
                </a:solidFill>
              </a:rPr>
              <a:t>al.,</a:t>
            </a:r>
            <a:r>
              <a:rPr kumimoji="1" lang="zh-CN" altLang="en-US" sz="3100" b="1" dirty="0" smtClean="0">
                <a:solidFill>
                  <a:srgbClr val="FF0000"/>
                </a:solidFill>
              </a:rPr>
              <a:t> </a:t>
            </a:r>
            <a:r>
              <a:rPr kumimoji="1" lang="en-US" altLang="zh-CN" sz="3100" b="1" dirty="0" smtClean="0">
                <a:solidFill>
                  <a:srgbClr val="FF0000"/>
                </a:solidFill>
              </a:rPr>
              <a:t>CEPC</a:t>
            </a:r>
            <a:r>
              <a:rPr kumimoji="1" lang="zh-CN" altLang="en-US" sz="3100" b="1" dirty="0" smtClean="0">
                <a:solidFill>
                  <a:srgbClr val="FF0000"/>
                </a:solidFill>
              </a:rPr>
              <a:t> </a:t>
            </a:r>
            <a:r>
              <a:rPr kumimoji="1" lang="en-US" altLang="zh-CN" sz="3100" b="1" dirty="0" smtClean="0">
                <a:solidFill>
                  <a:srgbClr val="FF0000"/>
                </a:solidFill>
              </a:rPr>
              <a:t>Workshop,</a:t>
            </a:r>
            <a:r>
              <a:rPr kumimoji="1" lang="zh-CN" altLang="en-US" sz="3100" b="1" dirty="0" smtClean="0">
                <a:solidFill>
                  <a:srgbClr val="FF0000"/>
                </a:solidFill>
              </a:rPr>
              <a:t> </a:t>
            </a:r>
            <a:r>
              <a:rPr kumimoji="1" lang="en-US" altLang="zh-CN" sz="3100" b="1" dirty="0" smtClean="0">
                <a:solidFill>
                  <a:srgbClr val="FF0000"/>
                </a:solidFill>
              </a:rPr>
              <a:t>April</a:t>
            </a:r>
            <a:r>
              <a:rPr kumimoji="1" lang="zh-CN" altLang="en-US" sz="3100" b="1" dirty="0" smtClean="0">
                <a:solidFill>
                  <a:srgbClr val="FF0000"/>
                </a:solidFill>
              </a:rPr>
              <a:t> </a:t>
            </a:r>
            <a:r>
              <a:rPr kumimoji="1" lang="en-US" altLang="zh-CN" sz="3100" b="1" dirty="0" smtClean="0">
                <a:solidFill>
                  <a:srgbClr val="FF0000"/>
                </a:solidFill>
              </a:rPr>
              <a:t>17-20,</a:t>
            </a:r>
            <a:r>
              <a:rPr kumimoji="1" lang="zh-CN" altLang="en-US" sz="3100" b="1" dirty="0" smtClean="0">
                <a:solidFill>
                  <a:srgbClr val="FF0000"/>
                </a:solidFill>
              </a:rPr>
              <a:t> </a:t>
            </a:r>
            <a:r>
              <a:rPr kumimoji="1" lang="en-US" altLang="zh-CN" sz="3100" b="1" dirty="0" smtClean="0">
                <a:solidFill>
                  <a:srgbClr val="FF0000"/>
                </a:solidFill>
              </a:rPr>
              <a:t>2017</a:t>
            </a:r>
            <a:endParaRPr kumimoji="1" lang="zh-CN" altLang="en-US" sz="3100" b="1" dirty="0">
              <a:solidFill>
                <a:srgbClr val="FF0000"/>
              </a:solidFill>
            </a:endParaRPr>
          </a:p>
        </p:txBody>
      </p:sp>
      <p:sp>
        <p:nvSpPr>
          <p:cNvPr id="55" name="文本框 54"/>
          <p:cNvSpPr txBox="1"/>
          <p:nvPr/>
        </p:nvSpPr>
        <p:spPr>
          <a:xfrm>
            <a:off x="2602254" y="5943959"/>
            <a:ext cx="839170" cy="132415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Linac3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2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1" lang="zh-CN" altLang="zh-CN" sz="1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3</a:t>
            </a:r>
            <a:r>
              <a:rPr kumimoji="1" lang="en-US" altLang="zh-CN"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00MeV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nvGrpSpPr>
          <p:cNvPr id="67" name="组 66"/>
          <p:cNvGrpSpPr/>
          <p:nvPr/>
        </p:nvGrpSpPr>
        <p:grpSpPr>
          <a:xfrm>
            <a:off x="127261" y="1695052"/>
            <a:ext cx="8994224" cy="5162948"/>
            <a:chOff x="127261" y="1695052"/>
            <a:chExt cx="8994224" cy="5162948"/>
          </a:xfrm>
        </p:grpSpPr>
        <p:sp>
          <p:nvSpPr>
            <p:cNvPr id="6" name="直接访问存储器 5"/>
            <p:cNvSpPr/>
            <p:nvPr/>
          </p:nvSpPr>
          <p:spPr>
            <a:xfrm rot="10800000">
              <a:off x="224275" y="2745638"/>
              <a:ext cx="394583" cy="1002031"/>
            </a:xfrm>
            <a:prstGeom prst="flowChartMagneticDrum">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直接访问存储器 7"/>
            <p:cNvSpPr/>
            <p:nvPr/>
          </p:nvSpPr>
          <p:spPr>
            <a:xfrm rot="10800000">
              <a:off x="1004765" y="2564763"/>
              <a:ext cx="770429" cy="1351288"/>
            </a:xfrm>
            <a:prstGeom prst="flowChartMagneticDrum">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直接访问存储器 22"/>
            <p:cNvSpPr/>
            <p:nvPr/>
          </p:nvSpPr>
          <p:spPr>
            <a:xfrm rot="10800000">
              <a:off x="2364251" y="2501966"/>
              <a:ext cx="3481607" cy="1381120"/>
            </a:xfrm>
            <a:prstGeom prst="flowChartMagneticDrum">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任意形状 26"/>
            <p:cNvSpPr/>
            <p:nvPr/>
          </p:nvSpPr>
          <p:spPr>
            <a:xfrm>
              <a:off x="652574" y="3231544"/>
              <a:ext cx="374208" cy="0"/>
            </a:xfrm>
            <a:custGeom>
              <a:avLst/>
              <a:gdLst>
                <a:gd name="connsiteX0" fmla="*/ 0 w 356839"/>
                <a:gd name="connsiteY0" fmla="*/ 0 h 0"/>
                <a:gd name="connsiteX1" fmla="*/ 356839 w 356839"/>
                <a:gd name="connsiteY1" fmla="*/ 0 h 0"/>
                <a:gd name="connsiteX2" fmla="*/ 356839 w 356839"/>
                <a:gd name="connsiteY2" fmla="*/ 0 h 0"/>
              </a:gdLst>
              <a:ahLst/>
              <a:cxnLst>
                <a:cxn ang="0">
                  <a:pos x="connsiteX0" y="connsiteY0"/>
                </a:cxn>
                <a:cxn ang="0">
                  <a:pos x="connsiteX1" y="connsiteY1"/>
                </a:cxn>
                <a:cxn ang="0">
                  <a:pos x="connsiteX2" y="connsiteY2"/>
                </a:cxn>
              </a:cxnLst>
              <a:rect l="l" t="t" r="r" b="b"/>
              <a:pathLst>
                <a:path w="356839">
                  <a:moveTo>
                    <a:pt x="0" y="0"/>
                  </a:moveTo>
                  <a:lnTo>
                    <a:pt x="356839" y="0"/>
                  </a:lnTo>
                  <a:lnTo>
                    <a:pt x="356839"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8" name="任意形状 27"/>
            <p:cNvSpPr/>
            <p:nvPr/>
          </p:nvSpPr>
          <p:spPr>
            <a:xfrm>
              <a:off x="1764192" y="2948329"/>
              <a:ext cx="594331" cy="347371"/>
            </a:xfrm>
            <a:custGeom>
              <a:avLst/>
              <a:gdLst>
                <a:gd name="connsiteX0" fmla="*/ 0 w 566745"/>
                <a:gd name="connsiteY0" fmla="*/ 293896 h 314888"/>
                <a:gd name="connsiteX1" fmla="*/ 157429 w 566745"/>
                <a:gd name="connsiteY1" fmla="*/ 293896 h 314888"/>
                <a:gd name="connsiteX2" fmla="*/ 178420 w 566745"/>
                <a:gd name="connsiteY2" fmla="*/ 0 h 314888"/>
                <a:gd name="connsiteX3" fmla="*/ 430306 w 566745"/>
                <a:gd name="connsiteY3" fmla="*/ 0 h 314888"/>
                <a:gd name="connsiteX4" fmla="*/ 472287 w 566745"/>
                <a:gd name="connsiteY4" fmla="*/ 304392 h 314888"/>
                <a:gd name="connsiteX5" fmla="*/ 566745 w 566745"/>
                <a:gd name="connsiteY5" fmla="*/ 314888 h 314888"/>
                <a:gd name="connsiteX6" fmla="*/ 566745 w 566745"/>
                <a:gd name="connsiteY6" fmla="*/ 314888 h 31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745" h="314888">
                  <a:moveTo>
                    <a:pt x="0" y="293896"/>
                  </a:moveTo>
                  <a:lnTo>
                    <a:pt x="157429" y="293896"/>
                  </a:lnTo>
                  <a:lnTo>
                    <a:pt x="178420" y="0"/>
                  </a:lnTo>
                  <a:lnTo>
                    <a:pt x="430306" y="0"/>
                  </a:lnTo>
                  <a:lnTo>
                    <a:pt x="472287" y="304392"/>
                  </a:lnTo>
                  <a:lnTo>
                    <a:pt x="566745" y="314888"/>
                  </a:lnTo>
                  <a:lnTo>
                    <a:pt x="566745" y="314888"/>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9" name="直接访问存储器 28"/>
            <p:cNvSpPr/>
            <p:nvPr/>
          </p:nvSpPr>
          <p:spPr>
            <a:xfrm rot="10800000">
              <a:off x="7350028" y="2658124"/>
              <a:ext cx="1155189" cy="703506"/>
            </a:xfrm>
            <a:prstGeom prst="flowChartMagneticDrum">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文本框 29"/>
            <p:cNvSpPr txBox="1"/>
            <p:nvPr/>
          </p:nvSpPr>
          <p:spPr>
            <a:xfrm>
              <a:off x="127261" y="2102483"/>
              <a:ext cx="644775" cy="9167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RF</a:t>
              </a:r>
              <a:r>
                <a:rPr kumimoji="1" lang="zh-CN" altLang="en-US"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 </a:t>
              </a: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gun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1" name="文本框 30"/>
            <p:cNvSpPr txBox="1"/>
            <p:nvPr/>
          </p:nvSpPr>
          <p:spPr>
            <a:xfrm>
              <a:off x="1029533" y="1695052"/>
              <a:ext cx="839170" cy="132415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Linac1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2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r>
                <a:rPr kumimoji="1" lang="zh-CN" altLang="zh-CN"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2</a:t>
              </a:r>
              <a:r>
                <a:rPr kumimoji="1" lang="en-US" altLang="zh-CN"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00MeV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2" name="文本框 31"/>
            <p:cNvSpPr txBox="1"/>
            <p:nvPr/>
          </p:nvSpPr>
          <p:spPr>
            <a:xfrm>
              <a:off x="3729466" y="1695255"/>
              <a:ext cx="691239" cy="132415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Linac2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2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zh-CN" sz="1200" b="1" i="0" u="none" strike="noStrike" kern="1200" cap="none" spc="0" normalizeH="0" baseline="0" noProof="0" dirty="0" smtClean="0">
                  <a:ln>
                    <a:noFill/>
                  </a:ln>
                  <a:solidFill>
                    <a:srgbClr val="000000"/>
                  </a:solidFill>
                  <a:effectLst/>
                  <a:uLnTx/>
                  <a:uFillTx/>
                  <a:latin typeface="Calibri"/>
                  <a:ea typeface="宋体" panose="02010600030101010101" pitchFamily="2" charset="-122"/>
                  <a:cs typeface="+mn-cs"/>
                </a:rPr>
                <a:t>2</a:t>
              </a:r>
              <a:r>
                <a:rPr kumimoji="1" lang="en-US" altLang="zh-CN" sz="1200" b="1" i="0" u="none" strike="noStrike" kern="1200" cap="none" spc="0" normalizeH="0" baseline="0" noProof="0" dirty="0" smtClean="0">
                  <a:ln>
                    <a:noFill/>
                  </a:ln>
                  <a:solidFill>
                    <a:srgbClr val="000000"/>
                  </a:solidFill>
                  <a:effectLst/>
                  <a:uLnTx/>
                  <a:uFillTx/>
                  <a:latin typeface="Calibri"/>
                  <a:ea typeface="宋体" panose="02010600030101010101" pitchFamily="2" charset="-122"/>
                  <a:cs typeface="+mn-cs"/>
                </a:rPr>
                <a:t>-4GeV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3" name="文本框 32"/>
            <p:cNvSpPr txBox="1"/>
            <p:nvPr/>
          </p:nvSpPr>
          <p:spPr>
            <a:xfrm>
              <a:off x="1853384" y="2444908"/>
              <a:ext cx="451325" cy="9167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BC1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38" name="任意形状 37"/>
            <p:cNvSpPr/>
            <p:nvPr/>
          </p:nvSpPr>
          <p:spPr>
            <a:xfrm>
              <a:off x="5861525" y="3084769"/>
              <a:ext cx="752085" cy="0"/>
            </a:xfrm>
            <a:custGeom>
              <a:avLst/>
              <a:gdLst>
                <a:gd name="connsiteX0" fmla="*/ 0 w 717176"/>
                <a:gd name="connsiteY0" fmla="*/ 0 h 0"/>
                <a:gd name="connsiteX1" fmla="*/ 717176 w 717176"/>
                <a:gd name="connsiteY1" fmla="*/ 0 h 0"/>
              </a:gdLst>
              <a:ahLst/>
              <a:cxnLst>
                <a:cxn ang="0">
                  <a:pos x="connsiteX0" y="connsiteY0"/>
                </a:cxn>
                <a:cxn ang="0">
                  <a:pos x="connsiteX1" y="connsiteY1"/>
                </a:cxn>
              </a:cxnLst>
              <a:rect l="l" t="t" r="r" b="b"/>
              <a:pathLst>
                <a:path w="717176">
                  <a:moveTo>
                    <a:pt x="0" y="0"/>
                  </a:moveTo>
                  <a:lnTo>
                    <a:pt x="717176"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39" name="矩形 38"/>
            <p:cNvSpPr/>
            <p:nvPr/>
          </p:nvSpPr>
          <p:spPr>
            <a:xfrm>
              <a:off x="6644945" y="2739163"/>
              <a:ext cx="329038" cy="7035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0" name="任意形状 39"/>
            <p:cNvSpPr/>
            <p:nvPr/>
          </p:nvSpPr>
          <p:spPr>
            <a:xfrm>
              <a:off x="8527154" y="2745638"/>
              <a:ext cx="594331" cy="347371"/>
            </a:xfrm>
            <a:custGeom>
              <a:avLst/>
              <a:gdLst>
                <a:gd name="connsiteX0" fmla="*/ 0 w 566745"/>
                <a:gd name="connsiteY0" fmla="*/ 293896 h 314888"/>
                <a:gd name="connsiteX1" fmla="*/ 157429 w 566745"/>
                <a:gd name="connsiteY1" fmla="*/ 293896 h 314888"/>
                <a:gd name="connsiteX2" fmla="*/ 178420 w 566745"/>
                <a:gd name="connsiteY2" fmla="*/ 0 h 314888"/>
                <a:gd name="connsiteX3" fmla="*/ 430306 w 566745"/>
                <a:gd name="connsiteY3" fmla="*/ 0 h 314888"/>
                <a:gd name="connsiteX4" fmla="*/ 472287 w 566745"/>
                <a:gd name="connsiteY4" fmla="*/ 304392 h 314888"/>
                <a:gd name="connsiteX5" fmla="*/ 566745 w 566745"/>
                <a:gd name="connsiteY5" fmla="*/ 314888 h 314888"/>
                <a:gd name="connsiteX6" fmla="*/ 566745 w 566745"/>
                <a:gd name="connsiteY6" fmla="*/ 314888 h 31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745" h="314888">
                  <a:moveTo>
                    <a:pt x="0" y="293896"/>
                  </a:moveTo>
                  <a:lnTo>
                    <a:pt x="157429" y="293896"/>
                  </a:lnTo>
                  <a:lnTo>
                    <a:pt x="178420" y="0"/>
                  </a:lnTo>
                  <a:lnTo>
                    <a:pt x="430306" y="0"/>
                  </a:lnTo>
                  <a:lnTo>
                    <a:pt x="472287" y="304392"/>
                  </a:lnTo>
                  <a:lnTo>
                    <a:pt x="566745" y="314888"/>
                  </a:lnTo>
                  <a:lnTo>
                    <a:pt x="566745" y="314888"/>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1" name="任意形状 40"/>
            <p:cNvSpPr/>
            <p:nvPr/>
          </p:nvSpPr>
          <p:spPr>
            <a:xfrm>
              <a:off x="6973986" y="3091273"/>
              <a:ext cx="376042" cy="50435"/>
            </a:xfrm>
            <a:custGeom>
              <a:avLst/>
              <a:gdLst>
                <a:gd name="connsiteX0" fmla="*/ 0 w 717176"/>
                <a:gd name="connsiteY0" fmla="*/ 0 h 0"/>
                <a:gd name="connsiteX1" fmla="*/ 717176 w 717176"/>
                <a:gd name="connsiteY1" fmla="*/ 0 h 0"/>
              </a:gdLst>
              <a:ahLst/>
              <a:cxnLst>
                <a:cxn ang="0">
                  <a:pos x="connsiteX0" y="connsiteY0"/>
                </a:cxn>
                <a:cxn ang="0">
                  <a:pos x="connsiteX1" y="connsiteY1"/>
                </a:cxn>
              </a:cxnLst>
              <a:rect l="l" t="t" r="r" b="b"/>
              <a:pathLst>
                <a:path w="717176">
                  <a:moveTo>
                    <a:pt x="0" y="0"/>
                  </a:moveTo>
                  <a:lnTo>
                    <a:pt x="717176"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2" name="文本框 41"/>
            <p:cNvSpPr txBox="1"/>
            <p:nvPr/>
          </p:nvSpPr>
          <p:spPr>
            <a:xfrm>
              <a:off x="6618953" y="2187162"/>
              <a:ext cx="355033" cy="9167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FC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3" name="文本框 42"/>
            <p:cNvSpPr txBox="1"/>
            <p:nvPr/>
          </p:nvSpPr>
          <p:spPr>
            <a:xfrm>
              <a:off x="7624867" y="2262013"/>
              <a:ext cx="569913"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PWFA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4" name="文本框 43"/>
            <p:cNvSpPr txBox="1"/>
            <p:nvPr/>
          </p:nvSpPr>
          <p:spPr>
            <a:xfrm>
              <a:off x="8636831" y="2237616"/>
              <a:ext cx="395378" cy="9167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DB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6" name="任意形状 45"/>
            <p:cNvSpPr/>
            <p:nvPr/>
          </p:nvSpPr>
          <p:spPr>
            <a:xfrm>
              <a:off x="5046769" y="3114526"/>
              <a:ext cx="1519839" cy="1780108"/>
            </a:xfrm>
            <a:custGeom>
              <a:avLst/>
              <a:gdLst>
                <a:gd name="connsiteX0" fmla="*/ 2315882 w 2315882"/>
                <a:gd name="connsiteY0" fmla="*/ 0 h 1613647"/>
                <a:gd name="connsiteX1" fmla="*/ 1449294 w 2315882"/>
                <a:gd name="connsiteY1" fmla="*/ 1553882 h 1613647"/>
                <a:gd name="connsiteX2" fmla="*/ 1180353 w 2315882"/>
                <a:gd name="connsiteY2" fmla="*/ 1553882 h 1613647"/>
                <a:gd name="connsiteX3" fmla="*/ 1030941 w 2315882"/>
                <a:gd name="connsiteY3" fmla="*/ 1180352 h 1613647"/>
                <a:gd name="connsiteX4" fmla="*/ 597647 w 2315882"/>
                <a:gd name="connsiteY4" fmla="*/ 1195294 h 1613647"/>
                <a:gd name="connsiteX5" fmla="*/ 522941 w 2315882"/>
                <a:gd name="connsiteY5" fmla="*/ 1598705 h 1613647"/>
                <a:gd name="connsiteX6" fmla="*/ 0 w 2315882"/>
                <a:gd name="connsiteY6" fmla="*/ 1613647 h 161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5882" h="1613647">
                  <a:moveTo>
                    <a:pt x="2315882" y="0"/>
                  </a:moveTo>
                  <a:lnTo>
                    <a:pt x="1449294" y="1553882"/>
                  </a:lnTo>
                  <a:lnTo>
                    <a:pt x="1180353" y="1553882"/>
                  </a:lnTo>
                  <a:lnTo>
                    <a:pt x="1030941" y="1180352"/>
                  </a:lnTo>
                  <a:lnTo>
                    <a:pt x="597647" y="1195294"/>
                  </a:lnTo>
                  <a:lnTo>
                    <a:pt x="522941" y="1598705"/>
                  </a:lnTo>
                  <a:lnTo>
                    <a:pt x="0" y="1613647"/>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51" name="同心圆 50"/>
            <p:cNvSpPr/>
            <p:nvPr/>
          </p:nvSpPr>
          <p:spPr>
            <a:xfrm>
              <a:off x="3605272" y="4416642"/>
              <a:ext cx="1441497" cy="955984"/>
            </a:xfrm>
            <a:prstGeom prst="donut">
              <a:avLst>
                <a:gd name="adj" fmla="val 6034"/>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2" name="直接访问存储器 51"/>
            <p:cNvSpPr/>
            <p:nvPr/>
          </p:nvSpPr>
          <p:spPr>
            <a:xfrm rot="10800000">
              <a:off x="1150444" y="4652637"/>
              <a:ext cx="488403" cy="703506"/>
            </a:xfrm>
            <a:prstGeom prst="flowChartMagneticDrum">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3" name="直接访问存储器 52"/>
            <p:cNvSpPr/>
            <p:nvPr/>
          </p:nvSpPr>
          <p:spPr>
            <a:xfrm rot="10800000">
              <a:off x="2583609" y="4350713"/>
              <a:ext cx="770429" cy="1351288"/>
            </a:xfrm>
            <a:prstGeom prst="flowChartMagneticDrum">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4" name="矩形 53"/>
            <p:cNvSpPr/>
            <p:nvPr/>
          </p:nvSpPr>
          <p:spPr>
            <a:xfrm>
              <a:off x="1884366" y="4669120"/>
              <a:ext cx="329038" cy="70350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6" name="文本框 55"/>
            <p:cNvSpPr txBox="1"/>
            <p:nvPr/>
          </p:nvSpPr>
          <p:spPr>
            <a:xfrm>
              <a:off x="508801" y="5473005"/>
              <a:ext cx="1724375" cy="138499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en-US"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   </a:t>
              </a: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LPA/photo-gun</a:t>
              </a:r>
              <a:r>
                <a:rPr kumimoji="1" lang="zh-CN" altLang="en-US"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 </a:t>
              </a: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linac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2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zh-CN" sz="1200" b="1" i="0" u="none" strike="noStrike" kern="1200" cap="none" spc="0" normalizeH="0" baseline="0" noProof="0" dirty="0" smtClean="0">
                  <a:ln>
                    <a:noFill/>
                  </a:ln>
                  <a:solidFill>
                    <a:srgbClr val="000000"/>
                  </a:solidFill>
                  <a:effectLst/>
                  <a:uLnTx/>
                  <a:uFillTx/>
                  <a:latin typeface="Calibri"/>
                  <a:ea typeface="宋体" panose="02010600030101010101" pitchFamily="2" charset="-122"/>
                  <a:cs typeface="+mn-cs"/>
                </a:rPr>
                <a:t>&gt;</a:t>
              </a:r>
              <a:r>
                <a:rPr kumimoji="1" lang="en-US" altLang="zh-CN" sz="1200" b="1" i="0" u="none" strike="noStrike" kern="1200" cap="none" spc="0" normalizeH="0" baseline="0" noProof="0" dirty="0" smtClean="0">
                  <a:ln>
                    <a:noFill/>
                  </a:ln>
                  <a:solidFill>
                    <a:srgbClr val="000000"/>
                  </a:solidFill>
                  <a:effectLst/>
                  <a:uLnTx/>
                  <a:uFillTx/>
                  <a:latin typeface="Calibri"/>
                  <a:ea typeface="宋体" panose="02010600030101010101" pitchFamily="2" charset="-122"/>
                  <a:cs typeface="+mn-cs"/>
                </a:rPr>
                <a:t>100MeV</a:t>
              </a:r>
              <a:endParaRPr kumimoji="1" lang="en-US" altLang="zh-CN" sz="1200" b="1"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zh-CN" altLang="zh-CN" sz="1200" b="1" i="0" u="none" strike="noStrike" kern="1200" cap="none" spc="0" normalizeH="0" baseline="0" noProof="0" dirty="0" smtClean="0">
                  <a:ln>
                    <a:noFill/>
                  </a:ln>
                  <a:solidFill>
                    <a:srgbClr val="000000"/>
                  </a:solidFill>
                  <a:effectLst/>
                  <a:uLnTx/>
                  <a:uFillTx/>
                  <a:latin typeface="Calibri"/>
                  <a:ea typeface="宋体" panose="02010600030101010101" pitchFamily="2" charset="-122"/>
                  <a:cs typeface="+mn-cs"/>
                </a:rPr>
                <a:t>2</a:t>
              </a:r>
              <a:r>
                <a:rPr kumimoji="1" lang="en-US" altLang="zh-CN" sz="1200" b="1" i="0" u="none" strike="noStrike" kern="1200" cap="none" spc="0" normalizeH="0" baseline="0" noProof="0" dirty="0" smtClean="0">
                  <a:ln>
                    <a:noFill/>
                  </a:ln>
                  <a:solidFill>
                    <a:srgbClr val="000000"/>
                  </a:solidFill>
                  <a:effectLst/>
                  <a:uLnTx/>
                  <a:uFillTx/>
                  <a:latin typeface="Calibri"/>
                  <a:ea typeface="宋体" panose="02010600030101010101" pitchFamily="2" charset="-122"/>
                  <a:cs typeface="+mn-cs"/>
                </a:rPr>
                <a:t>0nC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57" name="文本框 56"/>
            <p:cNvSpPr txBox="1"/>
            <p:nvPr/>
          </p:nvSpPr>
          <p:spPr>
            <a:xfrm>
              <a:off x="1716701" y="4210758"/>
              <a:ext cx="866907" cy="9167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e</a:t>
              </a:r>
              <a:r>
                <a:rPr kumimoji="1" lang="zh-CN"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a:t>
              </a:r>
              <a:r>
                <a:rPr kumimoji="1" lang="zh-CN" altLang="en-US"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 </a:t>
              </a: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Target</a:t>
              </a:r>
              <a:r>
                <a:rPr kumimoji="1" lang="zh-CN" altLang="en-US"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 </a:t>
              </a:r>
              <a:endPar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58" name="任意形状 57"/>
            <p:cNvSpPr/>
            <p:nvPr/>
          </p:nvSpPr>
          <p:spPr>
            <a:xfrm>
              <a:off x="1772065" y="4993529"/>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59" name="任意形状 58"/>
            <p:cNvSpPr/>
            <p:nvPr/>
          </p:nvSpPr>
          <p:spPr>
            <a:xfrm>
              <a:off x="1756397" y="4993529"/>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0" name="任意形状 59"/>
            <p:cNvSpPr/>
            <p:nvPr/>
          </p:nvSpPr>
          <p:spPr>
            <a:xfrm>
              <a:off x="1631050" y="4993528"/>
              <a:ext cx="250695" cy="0"/>
            </a:xfrm>
            <a:custGeom>
              <a:avLst/>
              <a:gdLst>
                <a:gd name="connsiteX0" fmla="*/ 0 w 239059"/>
                <a:gd name="connsiteY0" fmla="*/ 0 h 0"/>
                <a:gd name="connsiteX1" fmla="*/ 239059 w 239059"/>
                <a:gd name="connsiteY1" fmla="*/ 0 h 0"/>
              </a:gdLst>
              <a:ahLst/>
              <a:cxnLst>
                <a:cxn ang="0">
                  <a:pos x="connsiteX0" y="connsiteY0"/>
                </a:cxn>
                <a:cxn ang="0">
                  <a:pos x="connsiteX1" y="connsiteY1"/>
                </a:cxn>
              </a:cxnLst>
              <a:rect l="l" t="t" r="r" b="b"/>
              <a:pathLst>
                <a:path w="239059">
                  <a:moveTo>
                    <a:pt x="0" y="0"/>
                  </a:moveTo>
                  <a:lnTo>
                    <a:pt x="239059"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1" name="任意形状 60"/>
            <p:cNvSpPr/>
            <p:nvPr/>
          </p:nvSpPr>
          <p:spPr>
            <a:xfrm>
              <a:off x="2233176" y="5013306"/>
              <a:ext cx="369078" cy="50435"/>
            </a:xfrm>
            <a:custGeom>
              <a:avLst/>
              <a:gdLst>
                <a:gd name="connsiteX0" fmla="*/ 0 w 239059"/>
                <a:gd name="connsiteY0" fmla="*/ 0 h 0"/>
                <a:gd name="connsiteX1" fmla="*/ 239059 w 239059"/>
                <a:gd name="connsiteY1" fmla="*/ 0 h 0"/>
              </a:gdLst>
              <a:ahLst/>
              <a:cxnLst>
                <a:cxn ang="0">
                  <a:pos x="connsiteX0" y="connsiteY0"/>
                </a:cxn>
                <a:cxn ang="0">
                  <a:pos x="connsiteX1" y="connsiteY1"/>
                </a:cxn>
              </a:cxnLst>
              <a:rect l="l" t="t" r="r" b="b"/>
              <a:pathLst>
                <a:path w="239059">
                  <a:moveTo>
                    <a:pt x="0" y="0"/>
                  </a:moveTo>
                  <a:lnTo>
                    <a:pt x="239059"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2" name="任意形状 61"/>
            <p:cNvSpPr/>
            <p:nvPr/>
          </p:nvSpPr>
          <p:spPr>
            <a:xfrm>
              <a:off x="3334878" y="4993528"/>
              <a:ext cx="250695" cy="0"/>
            </a:xfrm>
            <a:custGeom>
              <a:avLst/>
              <a:gdLst>
                <a:gd name="connsiteX0" fmla="*/ 0 w 239059"/>
                <a:gd name="connsiteY0" fmla="*/ 0 h 0"/>
                <a:gd name="connsiteX1" fmla="*/ 239059 w 239059"/>
                <a:gd name="connsiteY1" fmla="*/ 0 h 0"/>
              </a:gdLst>
              <a:ahLst/>
              <a:cxnLst>
                <a:cxn ang="0">
                  <a:pos x="connsiteX0" y="connsiteY0"/>
                </a:cxn>
                <a:cxn ang="0">
                  <a:pos x="connsiteX1" y="connsiteY1"/>
                </a:cxn>
              </a:cxnLst>
              <a:rect l="l" t="t" r="r" b="b"/>
              <a:pathLst>
                <a:path w="239059">
                  <a:moveTo>
                    <a:pt x="0" y="0"/>
                  </a:moveTo>
                  <a:lnTo>
                    <a:pt x="239059" y="0"/>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63" name="文本框 62"/>
            <p:cNvSpPr txBox="1"/>
            <p:nvPr/>
          </p:nvSpPr>
          <p:spPr>
            <a:xfrm>
              <a:off x="3873362" y="5485598"/>
              <a:ext cx="1094687" cy="9167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Damping</a:t>
              </a:r>
              <a:r>
                <a:rPr kumimoji="1" lang="zh-CN" altLang="en-US" sz="1200" b="1" i="0" u="none" strike="noStrike" kern="1200" cap="none" spc="0" normalizeH="0" baseline="0" noProof="0" dirty="0">
                  <a:ln>
                    <a:noFill/>
                  </a:ln>
                  <a:solidFill>
                    <a:srgbClr val="FF0000"/>
                  </a:solidFill>
                  <a:effectLst/>
                  <a:uLnTx/>
                  <a:uFillTx/>
                  <a:latin typeface="Calibri"/>
                  <a:ea typeface="宋体" panose="02010600030101010101" pitchFamily="2" charset="-122"/>
                  <a:cs typeface="+mn-cs"/>
                </a:rPr>
                <a:t> </a:t>
              </a: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ring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64" name="文本框 63"/>
            <p:cNvSpPr txBox="1"/>
            <p:nvPr/>
          </p:nvSpPr>
          <p:spPr>
            <a:xfrm>
              <a:off x="5432595" y="5105157"/>
              <a:ext cx="451325" cy="9167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200" b="1" i="0" u="none" strike="noStrike" kern="1200" cap="none" spc="0" normalizeH="0" baseline="0" noProof="0" dirty="0" smtClean="0">
                  <a:ln>
                    <a:noFill/>
                  </a:ln>
                  <a:solidFill>
                    <a:srgbClr val="FF0000"/>
                  </a:solidFill>
                  <a:effectLst/>
                  <a:uLnTx/>
                  <a:uFillTx/>
                  <a:latin typeface="Calibri"/>
                  <a:ea typeface="宋体" panose="02010600030101010101" pitchFamily="2" charset="-122"/>
                  <a:cs typeface="+mn-cs"/>
                </a:rPr>
                <a:t>BC2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66" name="文本框 65"/>
            <p:cNvSpPr txBox="1"/>
            <p:nvPr/>
          </p:nvSpPr>
          <p:spPr>
            <a:xfrm>
              <a:off x="7624867" y="3637708"/>
              <a:ext cx="878766" cy="61555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16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TR=6-12</a:t>
              </a:r>
              <a:endParaRPr kumimoji="1" lang="en-US" altLang="zh-CN" sz="16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grpSp>
      <p:sp>
        <p:nvSpPr>
          <p:cNvPr id="68" name="椭圆 67"/>
          <p:cNvSpPr/>
          <p:nvPr/>
        </p:nvSpPr>
        <p:spPr>
          <a:xfrm>
            <a:off x="7624867" y="3442670"/>
            <a:ext cx="902287" cy="76576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9850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800" dirty="0" smtClean="0">
                <a:ea typeface="华文楷体" panose="02010600040101010101" pitchFamily="2" charset="-122"/>
              </a:rPr>
              <a:t>Polarized e+ Source</a:t>
            </a:r>
            <a:endParaRPr lang="en-US" altLang="zh-CN" sz="4800" dirty="0">
              <a:ea typeface="华文楷体" panose="02010600040101010101" pitchFamily="2" charset="-122"/>
            </a:endParaRPr>
          </a:p>
        </p:txBody>
      </p:sp>
      <p:sp>
        <p:nvSpPr>
          <p:cNvPr id="4" name="内容占位符 3"/>
          <p:cNvSpPr>
            <a:spLocks noGrp="1"/>
          </p:cNvSpPr>
          <p:nvPr>
            <p:ph idx="1"/>
          </p:nvPr>
        </p:nvSpPr>
        <p:spPr/>
        <p:txBody>
          <a:bodyPr/>
          <a:lstStyle/>
          <a:p>
            <a:r>
              <a:rPr lang="en-US" altLang="zh-CN" dirty="0" smtClean="0"/>
              <a:t>Plasma Wakefield </a:t>
            </a:r>
            <a:r>
              <a:rPr lang="en-US" altLang="zh-CN" dirty="0"/>
              <a:t>Accelerator </a:t>
            </a:r>
            <a:r>
              <a:rPr lang="en-US" altLang="zh-CN" dirty="0" smtClean="0"/>
              <a:t>(</a:t>
            </a:r>
            <a:r>
              <a:rPr lang="en-US" altLang="zh-CN" dirty="0"/>
              <a:t>PWFA</a:t>
            </a:r>
            <a:r>
              <a:rPr lang="en-US" altLang="zh-CN" dirty="0" smtClean="0"/>
              <a:t>) as a Booster </a:t>
            </a:r>
          </a:p>
          <a:p>
            <a:pPr lvl="1"/>
            <a:r>
              <a:rPr lang="en-US" altLang="zh-CN" dirty="0" smtClean="0"/>
              <a:t>2~3.5GeV -&gt; 40~50GeV, Helical Undulator</a:t>
            </a:r>
          </a:p>
          <a:p>
            <a:pPr lvl="1"/>
            <a:r>
              <a:rPr lang="en-US" altLang="zh-CN" dirty="0" smtClean="0"/>
              <a:t>Polarized γ -&gt; Polarized e+ </a:t>
            </a:r>
          </a:p>
          <a:p>
            <a:r>
              <a:rPr lang="en-US" altLang="zh-CN" dirty="0" smtClean="0"/>
              <a:t>A PWFA-based Polarized e+ Injector</a:t>
            </a:r>
            <a:endParaRPr lang="zh-CN" altLang="en-US" dirty="0"/>
          </a:p>
        </p:txBody>
      </p:sp>
      <p:sp>
        <p:nvSpPr>
          <p:cNvPr id="11" name="矩形 10"/>
          <p:cNvSpPr/>
          <p:nvPr/>
        </p:nvSpPr>
        <p:spPr>
          <a:xfrm>
            <a:off x="6667500"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9940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stretch>
            <a:fillRect/>
          </a:stretch>
        </p:blipFill>
        <p:spPr>
          <a:xfrm>
            <a:off x="4905684" y="3414699"/>
            <a:ext cx="4002441" cy="2352710"/>
          </a:xfrm>
          <a:prstGeom prst="rect">
            <a:avLst/>
          </a:prstGeom>
        </p:spPr>
      </p:pic>
      <p:sp>
        <p:nvSpPr>
          <p:cNvPr id="6" name="矩形 5"/>
          <p:cNvSpPr/>
          <p:nvPr/>
        </p:nvSpPr>
        <p:spPr>
          <a:xfrm>
            <a:off x="783541" y="3651056"/>
            <a:ext cx="1862667" cy="487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3.5GeV Linac</a:t>
            </a:r>
            <a:endParaRPr lang="zh-CN" altLang="en-US" dirty="0"/>
          </a:p>
        </p:txBody>
      </p:sp>
      <p:sp>
        <p:nvSpPr>
          <p:cNvPr id="15" name="直接访问存储器 28"/>
          <p:cNvSpPr/>
          <p:nvPr/>
        </p:nvSpPr>
        <p:spPr>
          <a:xfrm rot="10800000">
            <a:off x="2845762" y="3542913"/>
            <a:ext cx="1155189" cy="703506"/>
          </a:xfrm>
          <a:prstGeom prst="flowChartMagneticDrum">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文本框 17"/>
          <p:cNvSpPr txBox="1"/>
          <p:nvPr/>
        </p:nvSpPr>
        <p:spPr>
          <a:xfrm>
            <a:off x="3017990" y="3606583"/>
            <a:ext cx="883575" cy="80021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14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PWFA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14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TR=10-20</a:t>
            </a:r>
            <a:endParaRPr kumimoji="1" lang="en-US" altLang="zh-CN" sz="14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10" name="直接箭头连接符 9"/>
          <p:cNvCxnSpPr>
            <a:stCxn id="6" idx="3"/>
            <a:endCxn id="15" idx="4"/>
          </p:cNvCxnSpPr>
          <p:nvPr/>
        </p:nvCxnSpPr>
        <p:spPr>
          <a:xfrm>
            <a:off x="2646208" y="3894666"/>
            <a:ext cx="1995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5" idx="1"/>
          </p:cNvCxnSpPr>
          <p:nvPr/>
        </p:nvCxnSpPr>
        <p:spPr>
          <a:xfrm flipV="1">
            <a:off x="4000951" y="3894665"/>
            <a:ext cx="7139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790919" y="3448151"/>
            <a:ext cx="1053494" cy="338554"/>
          </a:xfrm>
          <a:prstGeom prst="rect">
            <a:avLst/>
          </a:prstGeom>
        </p:spPr>
        <p:txBody>
          <a:bodyPr wrap="none">
            <a:spAutoFit/>
          </a:bodyPr>
          <a:lstStyle/>
          <a:p>
            <a:r>
              <a:rPr lang="en-US" altLang="zh-CN" sz="1600" b="1" dirty="0"/>
              <a:t>40~50GeV</a:t>
            </a:r>
            <a:endParaRPr lang="zh-CN" altLang="en-US" sz="1600" b="1" dirty="0"/>
          </a:p>
        </p:txBody>
      </p:sp>
      <p:sp>
        <p:nvSpPr>
          <p:cNvPr id="23" name="矩形 22"/>
          <p:cNvSpPr/>
          <p:nvPr/>
        </p:nvSpPr>
        <p:spPr>
          <a:xfrm>
            <a:off x="487683" y="4239081"/>
            <a:ext cx="4766372" cy="2640723"/>
          </a:xfrm>
          <a:prstGeom prst="rect">
            <a:avLst/>
          </a:prstGeom>
        </p:spPr>
        <p:txBody>
          <a:bodyPr wrap="square">
            <a:spAutoFit/>
          </a:bodyPr>
          <a:lstStyle/>
          <a:p>
            <a:pPr marL="612000" lvl="1" indent="-357188" algn="just">
              <a:lnSpc>
                <a:spcPct val="130000"/>
              </a:lnSpc>
              <a:spcBef>
                <a:spcPts val="600"/>
              </a:spcBef>
              <a:buClr>
                <a:srgbClr val="002060"/>
              </a:buClr>
              <a:buSzPct val="60000"/>
              <a:buFont typeface="Wingdings" panose="05000000000000000000" pitchFamily="2" charset="2"/>
              <a:buChar char="Ø"/>
            </a:pPr>
            <a:r>
              <a:rPr lang="en-US" altLang="zh-CN" sz="2400" dirty="0" smtClean="0">
                <a:solidFill>
                  <a:srgbClr val="7030A0"/>
                </a:solidFill>
                <a:latin typeface="Eras Medium ITC" panose="020B0602030504020804" pitchFamily="34" charset="0"/>
                <a:ea typeface="华文仿宋" panose="02010600040101010101" pitchFamily="2" charset="-122"/>
                <a:cs typeface="Times New Roman" panose="02020603050405020304" pitchFamily="18" charset="0"/>
              </a:rPr>
              <a:t>Good: </a:t>
            </a:r>
          </a:p>
          <a:p>
            <a:pPr marL="1069200" lvl="2" indent="-357188" algn="just">
              <a:lnSpc>
                <a:spcPct val="130000"/>
              </a:lnSpc>
              <a:spcBef>
                <a:spcPts val="600"/>
              </a:spcBef>
              <a:buClr>
                <a:srgbClr val="002060"/>
              </a:buClr>
              <a:buSzPct val="60000"/>
              <a:buFont typeface="Arial" panose="020B0604020202020204" pitchFamily="34" charset="0"/>
              <a:buChar char="•"/>
            </a:pPr>
            <a:r>
              <a:rPr lang="en-US" altLang="zh-CN" sz="2000" dirty="0" smtClean="0">
                <a:latin typeface="Calibri" panose="020F0502020204030204" pitchFamily="34" charset="0"/>
                <a:ea typeface="华文仿宋" panose="02010600040101010101" pitchFamily="2" charset="-122"/>
                <a:cs typeface="Calibri" panose="020F0502020204030204" pitchFamily="34" charset="0"/>
              </a:rPr>
              <a:t>High yield for high energy beam</a:t>
            </a:r>
          </a:p>
          <a:p>
            <a:pPr marL="1069200" lvl="2" indent="-357188" algn="just">
              <a:lnSpc>
                <a:spcPct val="130000"/>
              </a:lnSpc>
              <a:spcBef>
                <a:spcPts val="600"/>
              </a:spcBef>
              <a:buClr>
                <a:srgbClr val="002060"/>
              </a:buClr>
              <a:buSzPct val="60000"/>
              <a:buFont typeface="Arial" panose="020B0604020202020204" pitchFamily="34" charset="0"/>
              <a:buChar char="•"/>
            </a:pPr>
            <a:r>
              <a:rPr lang="en-US" altLang="zh-CN" sz="2000" dirty="0">
                <a:latin typeface="Calibri" panose="020F0502020204030204" pitchFamily="34" charset="0"/>
                <a:ea typeface="华文仿宋" panose="02010600040101010101" pitchFamily="2" charset="-122"/>
                <a:cs typeface="Calibri" panose="020F0502020204030204" pitchFamily="34" charset="0"/>
              </a:rPr>
              <a:t>R</a:t>
            </a:r>
            <a:r>
              <a:rPr lang="en-US" altLang="zh-CN" sz="2000" dirty="0" smtClean="0">
                <a:latin typeface="Calibri" panose="020F0502020204030204" pitchFamily="34" charset="0"/>
                <a:ea typeface="华文仿宋" panose="02010600040101010101" pitchFamily="2" charset="-122"/>
                <a:cs typeface="Calibri" panose="020F0502020204030204" pitchFamily="34" charset="0"/>
              </a:rPr>
              <a:t>elatively low cost</a:t>
            </a:r>
          </a:p>
          <a:p>
            <a:pPr marL="612000" lvl="1" indent="-357188" algn="just">
              <a:lnSpc>
                <a:spcPct val="130000"/>
              </a:lnSpc>
              <a:spcBef>
                <a:spcPts val="600"/>
              </a:spcBef>
              <a:buClr>
                <a:srgbClr val="002060"/>
              </a:buClr>
              <a:buSzPct val="60000"/>
              <a:buFont typeface="Wingdings" panose="05000000000000000000" pitchFamily="2" charset="2"/>
              <a:buChar char="Ø"/>
            </a:pPr>
            <a:r>
              <a:rPr lang="en-US" altLang="zh-CN" sz="2400" dirty="0" smtClean="0">
                <a:solidFill>
                  <a:srgbClr val="7030A0"/>
                </a:solidFill>
                <a:latin typeface="Eras Medium ITC" panose="020B0602030504020804" pitchFamily="34" charset="0"/>
                <a:ea typeface="华文仿宋" panose="02010600040101010101" pitchFamily="2" charset="-122"/>
                <a:cs typeface="Times New Roman" panose="02020603050405020304" pitchFamily="18" charset="0"/>
              </a:rPr>
              <a:t>Weakness</a:t>
            </a:r>
          </a:p>
          <a:p>
            <a:pPr marL="1069200" lvl="2" indent="-357188" algn="just">
              <a:lnSpc>
                <a:spcPct val="130000"/>
              </a:lnSpc>
              <a:spcBef>
                <a:spcPts val="600"/>
              </a:spcBef>
              <a:buClr>
                <a:srgbClr val="002060"/>
              </a:buClr>
              <a:buSzPct val="60000"/>
              <a:buFont typeface="Arial" panose="020B0604020202020204" pitchFamily="34" charset="0"/>
              <a:buChar char="•"/>
            </a:pPr>
            <a:r>
              <a:rPr lang="en-US" altLang="zh-CN" sz="2000" dirty="0" smtClean="0">
                <a:latin typeface="Calibri" panose="020F0502020204030204" pitchFamily="34" charset="0"/>
                <a:ea typeface="华文仿宋" panose="02010600040101010101" pitchFamily="2" charset="-122"/>
                <a:cs typeface="Calibri" panose="020F0502020204030204" pitchFamily="34" charset="0"/>
              </a:rPr>
              <a:t>Low repetition beam</a:t>
            </a:r>
          </a:p>
        </p:txBody>
      </p:sp>
      <p:sp>
        <p:nvSpPr>
          <p:cNvPr id="24" name="文本框 23"/>
          <p:cNvSpPr txBox="1"/>
          <p:nvPr/>
        </p:nvSpPr>
        <p:spPr>
          <a:xfrm>
            <a:off x="6107352" y="5840442"/>
            <a:ext cx="1728358" cy="289503"/>
          </a:xfrm>
          <a:prstGeom prst="rect">
            <a:avLst/>
          </a:prstGeom>
          <a:noFill/>
        </p:spPr>
        <p:txBody>
          <a:bodyPr wrap="none" rtlCol="0">
            <a:spAutoFit/>
          </a:bodyPr>
          <a:lstStyle/>
          <a:p>
            <a:pPr>
              <a:lnSpc>
                <a:spcPct val="130000"/>
              </a:lnSpc>
            </a:pPr>
            <a:r>
              <a:rPr lang="en-US" altLang="zh-CN" sz="1100" dirty="0">
                <a:latin typeface="Arial" panose="020B0604020202020204" pitchFamily="34" charset="0"/>
                <a:ea typeface="微软雅黑" panose="020B0503020204020204" pitchFamily="34" charset="-122"/>
              </a:rPr>
              <a:t>PRL 100, 210801 (2008)</a:t>
            </a:r>
            <a:endParaRPr lang="zh-CN" altLang="en-US" sz="1100" dirty="0" smtClean="0">
              <a:latin typeface="Arial" panose="020B0604020202020204" pitchFamily="34" charset="0"/>
              <a:ea typeface="微软雅黑" panose="020B0503020204020204" pitchFamily="34" charset="-122"/>
            </a:endParaRPr>
          </a:p>
        </p:txBody>
      </p:sp>
      <p:sp>
        <p:nvSpPr>
          <p:cNvPr id="25" name="矩形 24"/>
          <p:cNvSpPr/>
          <p:nvPr/>
        </p:nvSpPr>
        <p:spPr>
          <a:xfrm>
            <a:off x="5012457" y="3375570"/>
            <a:ext cx="3788893" cy="2754375"/>
          </a:xfrm>
          <a:prstGeom prst="rect">
            <a:avLst/>
          </a:prstGeom>
          <a:noFill/>
          <a:ln w="22225" cap="sq">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42134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Collective Effects</a:t>
            </a:r>
            <a:endParaRPr lang="zh-CN" altLang="en-US" dirty="0"/>
          </a:p>
        </p:txBody>
      </p:sp>
      <p:sp>
        <p:nvSpPr>
          <p:cNvPr id="3" name="内容占位符 2"/>
          <p:cNvSpPr>
            <a:spLocks noGrp="1"/>
          </p:cNvSpPr>
          <p:nvPr>
            <p:ph idx="1"/>
          </p:nvPr>
        </p:nvSpPr>
        <p:spPr>
          <a:xfrm>
            <a:off x="487683" y="1078105"/>
            <a:ext cx="8220890" cy="5686109"/>
          </a:xfrm>
        </p:spPr>
        <p:txBody>
          <a:bodyPr/>
          <a:lstStyle/>
          <a:p>
            <a:r>
              <a:rPr lang="en-US" altLang="zh-CN" dirty="0" smtClean="0"/>
              <a:t>For Super Tau-Charm Factory</a:t>
            </a:r>
          </a:p>
          <a:p>
            <a:pPr lvl="1"/>
            <a:r>
              <a:rPr lang="en-US" altLang="zh-CN" dirty="0" smtClean="0"/>
              <a:t>High Current; Many Small </a:t>
            </a:r>
            <a:r>
              <a:rPr lang="en-US" altLang="zh-CN" dirty="0"/>
              <a:t>B</a:t>
            </a:r>
            <a:r>
              <a:rPr lang="en-US" altLang="zh-CN" dirty="0" smtClean="0"/>
              <a:t>unches</a:t>
            </a:r>
          </a:p>
          <a:p>
            <a:pPr lvl="1"/>
            <a:r>
              <a:rPr lang="en-US" altLang="zh-CN" dirty="0" smtClean="0"/>
              <a:t>Low Energy (compared to B factory, FCC-</a:t>
            </a:r>
            <a:r>
              <a:rPr lang="en-US" altLang="zh-CN" dirty="0" err="1" smtClean="0"/>
              <a:t>ee</a:t>
            </a:r>
            <a:r>
              <a:rPr lang="en-US" altLang="zh-CN" dirty="0" smtClean="0"/>
              <a:t>/CEPC…)</a:t>
            </a:r>
          </a:p>
          <a:p>
            <a:r>
              <a:rPr lang="en-US" altLang="zh-CN" dirty="0" smtClean="0"/>
              <a:t>Collective Effects for Low Emittance Rings</a:t>
            </a:r>
          </a:p>
          <a:p>
            <a:pPr lvl="1"/>
            <a:r>
              <a:rPr lang="en-US" altLang="zh-CN" dirty="0" smtClean="0"/>
              <a:t>For Storage Ring: Like 3</a:t>
            </a:r>
            <a:r>
              <a:rPr lang="en-US" altLang="zh-CN" baseline="30000" dirty="0" smtClean="0"/>
              <a:t>rd</a:t>
            </a:r>
            <a:r>
              <a:rPr lang="en-US" altLang="zh-CN" dirty="0" smtClean="0"/>
              <a:t> Generation Light Source</a:t>
            </a:r>
          </a:p>
          <a:p>
            <a:pPr lvl="1"/>
            <a:r>
              <a:rPr lang="en-US" altLang="zh-CN" dirty="0" smtClean="0"/>
              <a:t>For Collider: Beam-beam Effects</a:t>
            </a:r>
          </a:p>
          <a:p>
            <a:pPr lvl="1"/>
            <a:r>
              <a:rPr lang="en-US" altLang="zh-CN" dirty="0" smtClean="0"/>
              <a:t>Single Bunch:</a:t>
            </a:r>
          </a:p>
          <a:p>
            <a:pPr lvl="2"/>
            <a:r>
              <a:rPr lang="en-US" altLang="zh-CN" dirty="0" smtClean="0"/>
              <a:t>Microwave instability, Bunch Lengthening, TMCI, IBS, etc.</a:t>
            </a:r>
          </a:p>
          <a:p>
            <a:pPr lvl="1"/>
            <a:r>
              <a:rPr lang="en-US" altLang="zh-CN" dirty="0" smtClean="0"/>
              <a:t>Multi-bunch:</a:t>
            </a:r>
          </a:p>
          <a:p>
            <a:pPr lvl="2"/>
            <a:r>
              <a:rPr lang="en-US" altLang="zh-CN" dirty="0"/>
              <a:t>Coupled-Bunch </a:t>
            </a:r>
            <a:r>
              <a:rPr lang="en-US" altLang="zh-CN" dirty="0" smtClean="0"/>
              <a:t>Instability, HOM, Electron Cloud, etc. </a:t>
            </a:r>
            <a:endParaRPr lang="zh-CN" altLang="en-US" dirty="0"/>
          </a:p>
        </p:txBody>
      </p:sp>
      <p:sp>
        <p:nvSpPr>
          <p:cNvPr id="4" name="矩形 3"/>
          <p:cNvSpPr/>
          <p:nvPr/>
        </p:nvSpPr>
        <p:spPr>
          <a:xfrm>
            <a:off x="6667500"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91792"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32292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70313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Impedance Study</a:t>
            </a:r>
            <a:endParaRPr lang="zh-CN" altLang="en-US" dirty="0"/>
          </a:p>
        </p:txBody>
      </p:sp>
      <p:sp>
        <p:nvSpPr>
          <p:cNvPr id="3" name="内容占位符 2"/>
          <p:cNvSpPr>
            <a:spLocks noGrp="1"/>
          </p:cNvSpPr>
          <p:nvPr>
            <p:ph idx="1"/>
          </p:nvPr>
        </p:nvSpPr>
        <p:spPr>
          <a:xfrm>
            <a:off x="487683" y="1078105"/>
            <a:ext cx="8328072" cy="5592325"/>
          </a:xfrm>
        </p:spPr>
        <p:txBody>
          <a:bodyPr/>
          <a:lstStyle/>
          <a:p>
            <a:r>
              <a:rPr lang="en-US" altLang="zh-CN" dirty="0" smtClean="0"/>
              <a:t>Purpose</a:t>
            </a:r>
          </a:p>
          <a:p>
            <a:pPr lvl="1"/>
            <a:r>
              <a:rPr lang="en-US" altLang="zh-CN" dirty="0" smtClean="0"/>
              <a:t>Estimate and Control the Collective </a:t>
            </a:r>
            <a:r>
              <a:rPr lang="en-US" altLang="zh-CN" dirty="0"/>
              <a:t>E</a:t>
            </a:r>
            <a:r>
              <a:rPr lang="en-US" altLang="zh-CN" dirty="0" smtClean="0"/>
              <a:t>ffects</a:t>
            </a:r>
          </a:p>
          <a:p>
            <a:pPr>
              <a:spcBef>
                <a:spcPts val="1200"/>
              </a:spcBef>
            </a:pPr>
            <a:r>
              <a:rPr lang="en-US" altLang="zh-CN" dirty="0" smtClean="0"/>
              <a:t>Methods</a:t>
            </a:r>
          </a:p>
          <a:p>
            <a:pPr lvl="1"/>
            <a:r>
              <a:rPr lang="en-US" altLang="zh-CN" dirty="0" smtClean="0"/>
              <a:t>Simulation (CST Studio, etc.)</a:t>
            </a:r>
          </a:p>
          <a:p>
            <a:pPr lvl="1"/>
            <a:r>
              <a:rPr lang="en-US" altLang="zh-CN" dirty="0" smtClean="0"/>
              <a:t>Bench Measurement of </a:t>
            </a:r>
            <a:r>
              <a:rPr lang="en-US" altLang="zh-CN" dirty="0"/>
              <a:t>C</a:t>
            </a:r>
            <a:r>
              <a:rPr lang="en-US" altLang="zh-CN" dirty="0" smtClean="0"/>
              <a:t>oupling Impedance</a:t>
            </a:r>
          </a:p>
          <a:p>
            <a:pPr lvl="2"/>
            <a:r>
              <a:rPr lang="en-US" altLang="zh-CN" dirty="0" smtClean="0"/>
              <a:t>Coaxial-wire method measure S-parameters</a:t>
            </a:r>
          </a:p>
          <a:p>
            <a:pPr lvl="2"/>
            <a:r>
              <a:rPr lang="en-US" altLang="zh-CN" dirty="0"/>
              <a:t>F</a:t>
            </a:r>
            <a:r>
              <a:rPr lang="en-US" altLang="zh-CN" dirty="0" smtClean="0"/>
              <a:t>or devices with complex structure and NEG-coated chamber</a:t>
            </a:r>
          </a:p>
          <a:p>
            <a:pPr lvl="2"/>
            <a:r>
              <a:rPr lang="en-US" altLang="zh-CN" dirty="0" smtClean="0"/>
              <a:t>Junctions and transition sections excite noise; wire thickness; spectrum of higher frequency is hard to measure</a:t>
            </a:r>
          </a:p>
          <a:p>
            <a:pPr lvl="1"/>
            <a:r>
              <a:rPr lang="en-US" altLang="zh-CN" dirty="0" smtClean="0"/>
              <a:t>On-line Measurement?</a:t>
            </a:r>
          </a:p>
          <a:p>
            <a:pPr lvl="2"/>
            <a:r>
              <a:rPr lang="en-US" altLang="zh-CN" dirty="0" smtClean="0"/>
              <a:t>Tune measurement, use tune vs current to estimate the impedance of the whole ring</a:t>
            </a:r>
          </a:p>
          <a:p>
            <a:pPr lvl="2"/>
            <a:endParaRPr lang="zh-CN" altLang="en-US" dirty="0"/>
          </a:p>
        </p:txBody>
      </p:sp>
      <p:sp>
        <p:nvSpPr>
          <p:cNvPr id="4" name="矩形 3"/>
          <p:cNvSpPr/>
          <p:nvPr/>
        </p:nvSpPr>
        <p:spPr>
          <a:xfrm>
            <a:off x="6667500"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91792"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32292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26975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7683" y="282862"/>
            <a:ext cx="8656317" cy="617111"/>
          </a:xfrm>
        </p:spPr>
        <p:txBody>
          <a:bodyPr/>
          <a:lstStyle/>
          <a:p>
            <a:r>
              <a:rPr lang="en-US" altLang="zh-CN" dirty="0" smtClean="0"/>
              <a:t>Vertical Size Measurement</a:t>
            </a:r>
            <a:endParaRPr lang="zh-CN" altLang="en-US" dirty="0"/>
          </a:p>
        </p:txBody>
      </p:sp>
      <p:sp>
        <p:nvSpPr>
          <p:cNvPr id="3" name="内容占位符 2"/>
          <p:cNvSpPr>
            <a:spLocks noGrp="1"/>
          </p:cNvSpPr>
          <p:nvPr>
            <p:ph idx="1"/>
          </p:nvPr>
        </p:nvSpPr>
        <p:spPr/>
        <p:txBody>
          <a:bodyPr/>
          <a:lstStyle/>
          <a:p>
            <a:r>
              <a:rPr lang="en-US" altLang="zh-CN" dirty="0" smtClean="0"/>
              <a:t>Very Small Vertical Bunch Size</a:t>
            </a:r>
          </a:p>
          <a:p>
            <a:pPr lvl="1"/>
            <a:r>
              <a:rPr lang="en-US" altLang="zh-CN" dirty="0" smtClean="0"/>
              <a:t>~1% Coupling, </a:t>
            </a:r>
            <a:r>
              <a:rPr lang="en-US" altLang="zh-CN" dirty="0"/>
              <a:t>@</a:t>
            </a:r>
            <a:r>
              <a:rPr lang="en-US" altLang="zh-CN" dirty="0" smtClean="0"/>
              <a:t>IP: σ</a:t>
            </a:r>
            <a:r>
              <a:rPr lang="en-US" altLang="zh-CN" baseline="-25000" dirty="0" smtClean="0"/>
              <a:t>x</a:t>
            </a:r>
            <a:r>
              <a:rPr lang="en-US" altLang="zh-CN" dirty="0" smtClean="0"/>
              <a:t>~20μm; σ</a:t>
            </a:r>
            <a:r>
              <a:rPr lang="en-US" altLang="zh-CN" baseline="-25000" dirty="0" smtClean="0"/>
              <a:t>y</a:t>
            </a:r>
            <a:r>
              <a:rPr lang="en-US" altLang="zh-CN" dirty="0" smtClean="0"/>
              <a:t>~0.2μm</a:t>
            </a:r>
          </a:p>
          <a:p>
            <a:pPr lvl="1"/>
            <a:r>
              <a:rPr lang="en-US" altLang="zh-CN" dirty="0" smtClean="0"/>
              <a:t>Other point, β</a:t>
            </a:r>
            <a:r>
              <a:rPr lang="en-US" altLang="zh-CN" baseline="-25000" dirty="0" smtClean="0"/>
              <a:t>x</a:t>
            </a:r>
            <a:r>
              <a:rPr lang="zh-CN" altLang="en-US" dirty="0" smtClean="0"/>
              <a:t>≈</a:t>
            </a:r>
            <a:r>
              <a:rPr lang="en-US" altLang="zh-CN" dirty="0" smtClean="0"/>
              <a:t>1m @BM</a:t>
            </a:r>
            <a:r>
              <a:rPr lang="zh-CN" altLang="en-US" dirty="0" smtClean="0"/>
              <a:t>，</a:t>
            </a:r>
            <a:r>
              <a:rPr lang="en-US" altLang="zh-CN" dirty="0" smtClean="0"/>
              <a:t>σ</a:t>
            </a:r>
            <a:r>
              <a:rPr lang="en-US" altLang="zh-CN" baseline="-25000" dirty="0" smtClean="0"/>
              <a:t>y</a:t>
            </a:r>
            <a:r>
              <a:rPr lang="en-US" altLang="zh-CN" dirty="0" smtClean="0"/>
              <a:t>~1μm</a:t>
            </a:r>
          </a:p>
          <a:p>
            <a:r>
              <a:rPr lang="en-US" altLang="zh-CN" dirty="0" smtClean="0"/>
              <a:t>Traditional Method as X-ray Pinhole or FZP</a:t>
            </a:r>
          </a:p>
          <a:p>
            <a:pPr lvl="1"/>
            <a:r>
              <a:rPr lang="en-US" altLang="zh-CN" dirty="0" smtClean="0"/>
              <a:t>SR X-ray Image: Diffraction Limit(Fundamental Theory)</a:t>
            </a:r>
          </a:p>
          <a:p>
            <a:pPr lvl="1"/>
            <a:r>
              <a:rPr lang="en-US" altLang="zh-CN" dirty="0" smtClean="0"/>
              <a:t>Interferometer: Short SR Wavelength, higher resolution</a:t>
            </a:r>
            <a:endParaRPr lang="zh-CN" altLang="en-US" dirty="0"/>
          </a:p>
        </p:txBody>
      </p:sp>
      <p:sp>
        <p:nvSpPr>
          <p:cNvPr id="4" name="矩形 3"/>
          <p:cNvSpPr/>
          <p:nvPr/>
        </p:nvSpPr>
        <p:spPr>
          <a:xfrm>
            <a:off x="6667500"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91792"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32292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表格 8"/>
          <p:cNvGraphicFramePr>
            <a:graphicFrameLocks noGrp="1"/>
          </p:cNvGraphicFramePr>
          <p:nvPr>
            <p:extLst>
              <p:ext uri="{D42A27DB-BD31-4B8C-83A1-F6EECF244321}">
                <p14:modId xmlns:p14="http://schemas.microsoft.com/office/powerpoint/2010/main" val="1412228021"/>
              </p:ext>
            </p:extLst>
          </p:nvPr>
        </p:nvGraphicFramePr>
        <p:xfrm>
          <a:off x="1480314" y="4665737"/>
          <a:ext cx="6310899" cy="1992924"/>
        </p:xfrm>
        <a:graphic>
          <a:graphicData uri="http://schemas.openxmlformats.org/drawingml/2006/table">
            <a:tbl>
              <a:tblPr firstRow="1" firstCol="1" bandRow="1">
                <a:tableStyleId>{5C22544A-7EE6-4342-B048-85BDC9FD1C3A}</a:tableStyleId>
              </a:tblPr>
              <a:tblGrid>
                <a:gridCol w="1680518">
                  <a:extLst>
                    <a:ext uri="{9D8B030D-6E8A-4147-A177-3AD203B41FA5}">
                      <a16:colId xmlns:a16="http://schemas.microsoft.com/office/drawing/2014/main" xmlns="" val="818034099"/>
                    </a:ext>
                  </a:extLst>
                </a:gridCol>
                <a:gridCol w="1945795">
                  <a:extLst>
                    <a:ext uri="{9D8B030D-6E8A-4147-A177-3AD203B41FA5}">
                      <a16:colId xmlns:a16="http://schemas.microsoft.com/office/drawing/2014/main" xmlns="" val="2303100858"/>
                    </a:ext>
                  </a:extLst>
                </a:gridCol>
                <a:gridCol w="1359877">
                  <a:extLst>
                    <a:ext uri="{9D8B030D-6E8A-4147-A177-3AD203B41FA5}">
                      <a16:colId xmlns:a16="http://schemas.microsoft.com/office/drawing/2014/main" xmlns="" val="1717509841"/>
                    </a:ext>
                  </a:extLst>
                </a:gridCol>
                <a:gridCol w="1324709">
                  <a:extLst>
                    <a:ext uri="{9D8B030D-6E8A-4147-A177-3AD203B41FA5}">
                      <a16:colId xmlns:a16="http://schemas.microsoft.com/office/drawing/2014/main" xmlns="" val="855258311"/>
                    </a:ext>
                  </a:extLst>
                </a:gridCol>
              </a:tblGrid>
              <a:tr h="498231">
                <a:tc>
                  <a:txBody>
                    <a:bodyPr/>
                    <a:lstStyle/>
                    <a:p>
                      <a:pPr indent="127000" algn="ctr">
                        <a:lnSpc>
                          <a:spcPts val="1800"/>
                        </a:lnSpc>
                        <a:spcAft>
                          <a:spcPts val="0"/>
                        </a:spcAft>
                      </a:pPr>
                      <a:r>
                        <a:rPr lang="en-US" altLang="zh-CN" sz="1800" dirty="0" smtClean="0">
                          <a:effectLst/>
                        </a:rPr>
                        <a:t>Method</a:t>
                      </a:r>
                      <a:endParaRPr lang="zh-CN" sz="18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1800"/>
                        </a:lnSpc>
                        <a:spcAft>
                          <a:spcPts val="0"/>
                        </a:spcAft>
                      </a:pPr>
                      <a:r>
                        <a:rPr lang="en-US" altLang="zh-CN" sz="1800" dirty="0" smtClean="0">
                          <a:effectLst/>
                        </a:rPr>
                        <a:t>Detail</a:t>
                      </a:r>
                      <a:endParaRPr lang="zh-CN" sz="18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1800"/>
                        </a:lnSpc>
                        <a:spcAft>
                          <a:spcPts val="0"/>
                        </a:spcAft>
                      </a:pPr>
                      <a:r>
                        <a:rPr lang="en-US" altLang="zh-CN" sz="1800" dirty="0" smtClean="0">
                          <a:effectLst/>
                        </a:rPr>
                        <a:t>Resolution</a:t>
                      </a:r>
                      <a:endParaRPr lang="zh-CN" sz="18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1800"/>
                        </a:lnSpc>
                        <a:spcAft>
                          <a:spcPts val="0"/>
                        </a:spcAft>
                      </a:pPr>
                      <a:r>
                        <a:rPr lang="en-US" altLang="zh-CN" sz="1800" dirty="0" smtClean="0">
                          <a:effectLst/>
                        </a:rPr>
                        <a:t>Price</a:t>
                      </a:r>
                      <a:endParaRPr lang="zh-CN" sz="18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xmlns="" val="497162185"/>
                  </a:ext>
                </a:extLst>
              </a:tr>
              <a:tr h="498231">
                <a:tc rowSpan="2">
                  <a:txBody>
                    <a:bodyPr/>
                    <a:lstStyle/>
                    <a:p>
                      <a:pPr indent="127000" algn="ctr">
                        <a:lnSpc>
                          <a:spcPts val="1800"/>
                        </a:lnSpc>
                        <a:spcAft>
                          <a:spcPts val="0"/>
                        </a:spcAft>
                      </a:pPr>
                      <a:r>
                        <a:rPr lang="en-US" altLang="zh-CN" sz="1800" dirty="0" smtClean="0">
                          <a:effectLst/>
                        </a:rPr>
                        <a:t>Image</a:t>
                      </a:r>
                      <a:endParaRPr lang="zh-CN" sz="18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1800"/>
                        </a:lnSpc>
                        <a:spcAft>
                          <a:spcPts val="0"/>
                        </a:spcAft>
                      </a:pPr>
                      <a:r>
                        <a:rPr lang="en-US" altLang="zh-CN" sz="1800" dirty="0" smtClean="0">
                          <a:effectLst/>
                        </a:rPr>
                        <a:t>X-ray Image</a:t>
                      </a:r>
                      <a:endParaRPr lang="zh-CN" sz="18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1800"/>
                        </a:lnSpc>
                        <a:spcAft>
                          <a:spcPts val="0"/>
                        </a:spcAft>
                      </a:pPr>
                      <a:r>
                        <a:rPr lang="en-US" altLang="zh-CN" sz="1800" dirty="0" smtClean="0">
                          <a:effectLst/>
                        </a:rPr>
                        <a:t>~</a:t>
                      </a:r>
                      <a:r>
                        <a:rPr lang="en-US" altLang="zh-CN" sz="1800" dirty="0" err="1" smtClean="0">
                          <a:effectLst/>
                        </a:rPr>
                        <a:t>μm</a:t>
                      </a:r>
                      <a:endParaRPr lang="zh-CN" sz="18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1800"/>
                        </a:lnSpc>
                        <a:spcAft>
                          <a:spcPts val="0"/>
                        </a:spcAft>
                      </a:pPr>
                      <a:r>
                        <a:rPr lang="en-US" altLang="zh-CN" sz="1800" dirty="0" smtClean="0">
                          <a:effectLst/>
                        </a:rPr>
                        <a:t>High</a:t>
                      </a:r>
                      <a:endParaRPr lang="zh-CN" sz="18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xmlns="" val="2926274312"/>
                  </a:ext>
                </a:extLst>
              </a:tr>
              <a:tr h="498231">
                <a:tc vMerge="1">
                  <a:txBody>
                    <a:bodyPr/>
                    <a:lstStyle/>
                    <a:p>
                      <a:endParaRPr lang="zh-CN" altLang="en-US"/>
                    </a:p>
                  </a:txBody>
                  <a:tcPr/>
                </a:tc>
                <a:tc>
                  <a:txBody>
                    <a:bodyPr/>
                    <a:lstStyle/>
                    <a:p>
                      <a:pPr indent="127000" algn="ctr">
                        <a:lnSpc>
                          <a:spcPts val="1800"/>
                        </a:lnSpc>
                        <a:spcAft>
                          <a:spcPts val="0"/>
                        </a:spcAft>
                      </a:pPr>
                      <a:r>
                        <a:rPr lang="en-US" altLang="zh-CN" sz="1800" dirty="0" smtClean="0">
                          <a:effectLst/>
                          <a:latin typeface="+mn-lt"/>
                          <a:ea typeface="+mn-ea"/>
                        </a:rPr>
                        <a:t>X-ray</a:t>
                      </a:r>
                      <a:r>
                        <a:rPr lang="en-US" altLang="zh-CN" sz="1800" baseline="0" dirty="0" smtClean="0">
                          <a:effectLst/>
                          <a:latin typeface="+mn-lt"/>
                          <a:ea typeface="+mn-ea"/>
                        </a:rPr>
                        <a:t> </a:t>
                      </a:r>
                      <a:r>
                        <a:rPr lang="en-US" altLang="zh-CN" sz="1800" dirty="0" smtClean="0">
                          <a:effectLst/>
                          <a:latin typeface="+mn-lt"/>
                          <a:ea typeface="+mn-ea"/>
                        </a:rPr>
                        <a:t>Pinhole</a:t>
                      </a:r>
                      <a:endParaRPr lang="zh-CN" sz="18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1800"/>
                        </a:lnSpc>
                        <a:spcAft>
                          <a:spcPts val="0"/>
                        </a:spcAft>
                      </a:pPr>
                      <a:r>
                        <a:rPr lang="en-US" altLang="zh-CN" sz="1800" dirty="0" smtClean="0">
                          <a:effectLst/>
                        </a:rPr>
                        <a:t>~10μm</a:t>
                      </a:r>
                      <a:endParaRPr lang="zh-CN" sz="18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1800"/>
                        </a:lnSpc>
                        <a:spcAft>
                          <a:spcPts val="0"/>
                        </a:spcAft>
                      </a:pPr>
                      <a:r>
                        <a:rPr lang="en-US" altLang="zh-CN" sz="1800" dirty="0" smtClean="0">
                          <a:effectLst/>
                        </a:rPr>
                        <a:t>Low</a:t>
                      </a:r>
                      <a:endParaRPr lang="zh-CN" sz="18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xmlns="" val="516116382"/>
                  </a:ext>
                </a:extLst>
              </a:tr>
              <a:tr h="498231">
                <a:tc>
                  <a:txBody>
                    <a:bodyPr/>
                    <a:lstStyle/>
                    <a:p>
                      <a:pPr indent="127000" algn="ctr">
                        <a:lnSpc>
                          <a:spcPts val="1800"/>
                        </a:lnSpc>
                        <a:spcAft>
                          <a:spcPts val="0"/>
                        </a:spcAft>
                      </a:pPr>
                      <a:r>
                        <a:rPr lang="en-US" altLang="zh-CN" sz="1800" dirty="0" smtClean="0">
                          <a:effectLst/>
                        </a:rPr>
                        <a:t>Interferometer</a:t>
                      </a:r>
                      <a:endParaRPr lang="zh-CN" sz="18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1800"/>
                        </a:lnSpc>
                        <a:spcAft>
                          <a:spcPts val="0"/>
                        </a:spcAft>
                      </a:pPr>
                      <a:r>
                        <a:rPr lang="en-US" altLang="zh-CN" sz="1800" dirty="0" smtClean="0">
                          <a:effectLst/>
                        </a:rPr>
                        <a:t>Visible to X-ray</a:t>
                      </a:r>
                      <a:endParaRPr lang="zh-CN" sz="18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1800"/>
                        </a:lnSpc>
                        <a:spcAft>
                          <a:spcPts val="0"/>
                        </a:spcAft>
                      </a:pPr>
                      <a:r>
                        <a:rPr lang="en-US" altLang="zh-CN" sz="1800" dirty="0" smtClean="0">
                          <a:effectLst/>
                          <a:latin typeface="+mn-lt"/>
                          <a:ea typeface="+mn-ea"/>
                        </a:rPr>
                        <a:t>0.01-1μm</a:t>
                      </a:r>
                      <a:endParaRPr lang="zh-CN" sz="18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indent="127000" algn="ctr">
                        <a:lnSpc>
                          <a:spcPts val="1800"/>
                        </a:lnSpc>
                        <a:spcAft>
                          <a:spcPts val="0"/>
                        </a:spcAft>
                      </a:pPr>
                      <a:r>
                        <a:rPr lang="en-US" altLang="zh-CN" sz="1800" dirty="0" smtClean="0">
                          <a:effectLst/>
                        </a:rPr>
                        <a:t>Medium</a:t>
                      </a:r>
                      <a:endParaRPr lang="zh-CN" sz="18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xmlns="" val="2862566665"/>
                  </a:ext>
                </a:extLst>
              </a:tr>
            </a:tbl>
          </a:graphicData>
        </a:graphic>
      </p:graphicFrame>
    </p:spTree>
    <p:extLst>
      <p:ext uri="{BB962C8B-B14F-4D97-AF65-F5344CB8AC3E}">
        <p14:creationId xmlns:p14="http://schemas.microsoft.com/office/powerpoint/2010/main" val="3204724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7683" y="282862"/>
            <a:ext cx="8656317" cy="617111"/>
          </a:xfrm>
        </p:spPr>
        <p:txBody>
          <a:bodyPr/>
          <a:lstStyle/>
          <a:p>
            <a:r>
              <a:rPr lang="en-US" altLang="zh-CN" dirty="0"/>
              <a:t>Vertical </a:t>
            </a:r>
            <a:r>
              <a:rPr lang="en-US" altLang="zh-CN" dirty="0" smtClean="0"/>
              <a:t>Size </a:t>
            </a:r>
            <a:r>
              <a:rPr lang="en-US" altLang="zh-CN" dirty="0"/>
              <a:t>Measurement</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rmAutofit/>
              </a:bodyPr>
              <a:lstStyle/>
              <a:p>
                <a:r>
                  <a:rPr lang="en-US" altLang="zh-CN" dirty="0" smtClean="0"/>
                  <a:t>SR X-ray Interferometer </a:t>
                </a:r>
              </a:p>
              <a:p>
                <a:pPr lvl="1"/>
                <a:r>
                  <a:rPr lang="en-US" altLang="zh-CN" dirty="0" smtClean="0"/>
                  <a:t>Resolution: </a:t>
                </a:r>
                <a14:m>
                  <m:oMath xmlns:m="http://schemas.openxmlformats.org/officeDocument/2006/math">
                    <m:r>
                      <a:rPr lang="en-US" altLang="zh-CN" sz="2000" i="1">
                        <a:latin typeface="Cambria Math" panose="02040503050406030204" pitchFamily="18" charset="0"/>
                      </a:rPr>
                      <m:t>∆</m:t>
                    </m:r>
                    <m:r>
                      <a:rPr lang="en-US" altLang="zh-CN" sz="2000" i="1">
                        <a:latin typeface="Cambria Math" panose="02040503050406030204" pitchFamily="18" charset="0"/>
                      </a:rPr>
                      <m:t>𝜎</m:t>
                    </m:r>
                    <m:r>
                      <a:rPr lang="en-US" altLang="zh-CN" sz="2000" b="0" i="1" smtClean="0">
                        <a:latin typeface="Cambria Math" panose="02040503050406030204" pitchFamily="18" charset="0"/>
                      </a:rPr>
                      <m:t>~</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𝜆</m:t>
                        </m:r>
                        <m:r>
                          <a:rPr lang="en-US" altLang="zh-CN" sz="2000" i="1">
                            <a:latin typeface="Cambria Math" panose="02040503050406030204" pitchFamily="18" charset="0"/>
                          </a:rPr>
                          <m:t>𝐿</m:t>
                        </m:r>
                      </m:num>
                      <m:den>
                        <m:r>
                          <a:rPr lang="en-US" altLang="zh-CN" sz="2000" i="1">
                            <a:latin typeface="Cambria Math" panose="02040503050406030204" pitchFamily="18" charset="0"/>
                          </a:rPr>
                          <m:t>𝜋</m:t>
                        </m:r>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𝑑</m:t>
                            </m:r>
                          </m:e>
                          <m:sub>
                            <m:r>
                              <a:rPr lang="en-US" altLang="zh-CN" sz="2000" i="1">
                                <a:latin typeface="Cambria Math" panose="02040503050406030204" pitchFamily="18" charset="0"/>
                              </a:rPr>
                              <m:t>𝑢</m:t>
                            </m:r>
                          </m:sub>
                        </m:sSub>
                      </m:den>
                    </m:f>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𝛾</m:t>
                        </m:r>
                        <m:rad>
                          <m:radPr>
                            <m:degHide m:val="on"/>
                            <m:ctrlPr>
                              <a:rPr lang="zh-CN" altLang="zh-CN" sz="2000" i="1">
                                <a:latin typeface="Cambria Math" panose="02040503050406030204" pitchFamily="18" charset="0"/>
                              </a:rPr>
                            </m:ctrlPr>
                          </m:radPr>
                          <m:deg/>
                          <m:e>
                            <m:r>
                              <a:rPr lang="en-US" altLang="zh-CN" sz="2000" i="1">
                                <a:latin typeface="Cambria Math" panose="02040503050406030204" pitchFamily="18" charset="0"/>
                              </a:rPr>
                              <m:t>8</m:t>
                            </m:r>
                            <m:r>
                              <a:rPr lang="en-US" altLang="zh-CN" sz="2000" i="1">
                                <a:latin typeface="Cambria Math" panose="02040503050406030204" pitchFamily="18" charset="0"/>
                              </a:rPr>
                              <m:t>𝑙𝑛</m:t>
                            </m:r>
                            <m:f>
                              <m:fPr>
                                <m:ctrlPr>
                                  <a:rPr lang="zh-CN" altLang="zh-CN" sz="2000" i="1">
                                    <a:latin typeface="Cambria Math" panose="02040503050406030204" pitchFamily="18" charset="0"/>
                                  </a:rPr>
                                </m:ctrlPr>
                              </m:fPr>
                              <m:num>
                                <m:r>
                                  <a:rPr lang="en-US" altLang="zh-CN" sz="2000" i="1">
                                    <a:latin typeface="Cambria Math" panose="02040503050406030204" pitchFamily="18" charset="0"/>
                                  </a:rPr>
                                  <m:t>1</m:t>
                                </m:r>
                              </m:num>
                              <m:den>
                                <m:r>
                                  <a:rPr lang="en-US" altLang="zh-CN" sz="2000" i="1">
                                    <a:latin typeface="Cambria Math" panose="02040503050406030204" pitchFamily="18" charset="0"/>
                                  </a:rPr>
                                  <m:t>𝛾</m:t>
                                </m:r>
                              </m:den>
                            </m:f>
                          </m:e>
                        </m:rad>
                      </m:den>
                    </m:f>
                    <m:r>
                      <a:rPr lang="en-US" altLang="zh-CN" sz="2000" i="1">
                        <a:latin typeface="Cambria Math" panose="02040503050406030204" pitchFamily="18" charset="0"/>
                      </a:rPr>
                      <m:t>∆</m:t>
                    </m:r>
                    <m:r>
                      <a:rPr lang="en-US" altLang="zh-CN" sz="2000" i="1">
                        <a:latin typeface="Cambria Math" panose="02040503050406030204" pitchFamily="18" charset="0"/>
                      </a:rPr>
                      <m:t>𝛾</m:t>
                    </m:r>
                  </m:oMath>
                </a14:m>
                <a:endParaRPr lang="en-US" altLang="zh-CN" sz="2000" dirty="0" smtClean="0"/>
              </a:p>
              <a:p>
                <a:pPr lvl="1"/>
                <a14:m>
                  <m:oMath xmlns:m="http://schemas.openxmlformats.org/officeDocument/2006/math">
                    <m:sSub>
                      <m:sSubPr>
                        <m:ctrlPr>
                          <a:rPr lang="zh-CN" altLang="zh-CN" sz="1800" i="1" smtClean="0">
                            <a:latin typeface="Cambria Math" panose="02040503050406030204" pitchFamily="18" charset="0"/>
                          </a:rPr>
                        </m:ctrlPr>
                      </m:sSubPr>
                      <m:e>
                        <m:r>
                          <a:rPr lang="en-US" altLang="zh-CN" sz="1800" i="1">
                            <a:latin typeface="Cambria Math" panose="02040503050406030204" pitchFamily="18" charset="0"/>
                          </a:rPr>
                          <m:t>𝜎</m:t>
                        </m:r>
                      </m:e>
                      <m:sub>
                        <m:r>
                          <a:rPr lang="en-US" altLang="zh-CN" sz="1800" i="1">
                            <a:latin typeface="Cambria Math" panose="02040503050406030204" pitchFamily="18" charset="0"/>
                          </a:rPr>
                          <m:t>𝑦𝑚𝑖𝑛</m:t>
                        </m:r>
                      </m:sub>
                    </m:sSub>
                    <m:r>
                      <a:rPr lang="en-US" altLang="zh-CN" sz="1800" i="1">
                        <a:latin typeface="Cambria Math" panose="02040503050406030204" pitchFamily="18" charset="0"/>
                      </a:rPr>
                      <m:t>=</m:t>
                    </m:r>
                    <m:f>
                      <m:fPr>
                        <m:ctrlPr>
                          <a:rPr lang="zh-CN" altLang="zh-CN" sz="1800" i="1">
                            <a:latin typeface="Cambria Math" panose="02040503050406030204" pitchFamily="18" charset="0"/>
                          </a:rPr>
                        </m:ctrlPr>
                      </m:fPr>
                      <m:num>
                        <m:r>
                          <a:rPr lang="en-US" altLang="zh-CN" sz="1800" i="1">
                            <a:latin typeface="Cambria Math" panose="02040503050406030204" pitchFamily="18" charset="0"/>
                          </a:rPr>
                          <m:t>𝜆</m:t>
                        </m:r>
                      </m:num>
                      <m:den>
                        <m:r>
                          <a:rPr lang="en-US" altLang="zh-CN" sz="1800" i="1">
                            <a:latin typeface="Cambria Math" panose="02040503050406030204" pitchFamily="18" charset="0"/>
                          </a:rPr>
                          <m:t>2</m:t>
                        </m:r>
                        <m:r>
                          <a:rPr lang="en-US" altLang="zh-CN" sz="1800" i="1">
                            <a:latin typeface="Cambria Math" panose="02040503050406030204" pitchFamily="18" charset="0"/>
                          </a:rPr>
                          <m:t>𝜋𝜓</m:t>
                        </m:r>
                      </m:den>
                    </m:f>
                    <m:rad>
                      <m:radPr>
                        <m:degHide m:val="on"/>
                        <m:ctrlPr>
                          <a:rPr lang="zh-CN" altLang="zh-CN" sz="1800" i="1">
                            <a:latin typeface="Cambria Math" panose="02040503050406030204" pitchFamily="18" charset="0"/>
                          </a:rPr>
                        </m:ctrlPr>
                      </m:radPr>
                      <m:deg/>
                      <m:e>
                        <m:f>
                          <m:fPr>
                            <m:ctrlPr>
                              <a:rPr lang="zh-CN" altLang="zh-CN" sz="1800" i="1">
                                <a:latin typeface="Cambria Math" panose="02040503050406030204" pitchFamily="18" charset="0"/>
                              </a:rPr>
                            </m:ctrlPr>
                          </m:fPr>
                          <m:num>
                            <m:r>
                              <a:rPr lang="en-US" altLang="zh-CN" sz="1800" i="1">
                                <a:latin typeface="Cambria Math" panose="02040503050406030204" pitchFamily="18" charset="0"/>
                              </a:rPr>
                              <m:t>1</m:t>
                            </m:r>
                          </m:num>
                          <m:den>
                            <m:r>
                              <a:rPr lang="en-US" altLang="zh-CN" sz="1800" i="1">
                                <a:latin typeface="Cambria Math" panose="02040503050406030204" pitchFamily="18" charset="0"/>
                              </a:rPr>
                              <m:t>2</m:t>
                            </m:r>
                          </m:den>
                        </m:f>
                        <m:r>
                          <a:rPr lang="en-US" altLang="zh-CN" sz="1800" i="1">
                            <a:latin typeface="Cambria Math" panose="02040503050406030204" pitchFamily="18" charset="0"/>
                          </a:rPr>
                          <m:t>𝑙𝑛</m:t>
                        </m:r>
                        <m:d>
                          <m:dPr>
                            <m:ctrlPr>
                              <a:rPr lang="zh-CN" altLang="zh-CN" sz="1800" i="1">
                                <a:latin typeface="Cambria Math" panose="02040503050406030204" pitchFamily="18" charset="0"/>
                              </a:rPr>
                            </m:ctrlPr>
                          </m:dPr>
                          <m:e>
                            <m:f>
                              <m:fPr>
                                <m:ctrlPr>
                                  <a:rPr lang="zh-CN" altLang="zh-CN" sz="1800" i="1">
                                    <a:latin typeface="Cambria Math" panose="02040503050406030204" pitchFamily="18" charset="0"/>
                                  </a:rPr>
                                </m:ctrlPr>
                              </m:fPr>
                              <m:num>
                                <m:r>
                                  <a:rPr lang="en-US" altLang="zh-CN" sz="1800" i="1">
                                    <a:latin typeface="Cambria Math" panose="02040503050406030204" pitchFamily="18" charset="0"/>
                                  </a:rPr>
                                  <m:t>1</m:t>
                                </m:r>
                              </m:num>
                              <m:den>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𝛾</m:t>
                                    </m:r>
                                  </m:e>
                                  <m:sub>
                                    <m:r>
                                      <a:rPr lang="en-US" altLang="zh-CN" sz="1800" i="1">
                                        <a:latin typeface="Cambria Math" panose="02040503050406030204" pitchFamily="18" charset="0"/>
                                      </a:rPr>
                                      <m:t>𝑦</m:t>
                                    </m:r>
                                  </m:sub>
                                </m:sSub>
                              </m:den>
                            </m:f>
                          </m:e>
                        </m:d>
                      </m:e>
                    </m:rad>
                  </m:oMath>
                </a14:m>
                <a:r>
                  <a:rPr lang="en-US" altLang="zh-CN" sz="1800" dirty="0" smtClean="0"/>
                  <a:t>; </a:t>
                </a:r>
                <a14:m>
                  <m:oMath xmlns:m="http://schemas.openxmlformats.org/officeDocument/2006/math">
                    <m:r>
                      <a:rPr lang="en-US" altLang="zh-CN" sz="1800" i="1">
                        <a:latin typeface="Cambria Math" panose="02040503050406030204" pitchFamily="18" charset="0"/>
                      </a:rPr>
                      <m:t>𝜓</m:t>
                    </m:r>
                    <m:r>
                      <a:rPr lang="en-US" altLang="zh-CN" sz="1800" i="1">
                        <a:latin typeface="Cambria Math" panose="02040503050406030204" pitchFamily="18" charset="0"/>
                      </a:rPr>
                      <m:t>=</m:t>
                    </m:r>
                    <m:f>
                      <m:fPr>
                        <m:ctrlPr>
                          <a:rPr lang="zh-CN" altLang="zh-CN" sz="1800" i="1">
                            <a:latin typeface="Cambria Math" panose="02040503050406030204" pitchFamily="18" charset="0"/>
                          </a:rPr>
                        </m:ctrlPr>
                      </m:fPr>
                      <m:num>
                        <m:r>
                          <a:rPr lang="en-US" altLang="zh-CN" sz="1800" i="1">
                            <a:latin typeface="Cambria Math" panose="02040503050406030204" pitchFamily="18" charset="0"/>
                          </a:rPr>
                          <m:t>1</m:t>
                        </m:r>
                      </m:num>
                      <m:den>
                        <m:r>
                          <a:rPr lang="en-US" altLang="zh-CN" sz="1800" i="1">
                            <a:latin typeface="Cambria Math" panose="02040503050406030204" pitchFamily="18" charset="0"/>
                          </a:rPr>
                          <m:t>𝛾</m:t>
                        </m:r>
                      </m:den>
                    </m:f>
                    <m:sSup>
                      <m:sSupPr>
                        <m:ctrlPr>
                          <a:rPr lang="zh-CN" altLang="zh-CN" sz="1800" i="1">
                            <a:latin typeface="Cambria Math" panose="02040503050406030204" pitchFamily="18" charset="0"/>
                          </a:rPr>
                        </m:ctrlPr>
                      </m:sSupPr>
                      <m:e>
                        <m:d>
                          <m:dPr>
                            <m:ctrlPr>
                              <a:rPr lang="zh-CN" altLang="zh-CN" sz="1800" i="1">
                                <a:latin typeface="Cambria Math" panose="02040503050406030204" pitchFamily="18" charset="0"/>
                              </a:rPr>
                            </m:ctrlPr>
                          </m:dPr>
                          <m:e>
                            <m:f>
                              <m:fPr>
                                <m:ctrlPr>
                                  <a:rPr lang="zh-CN" altLang="zh-CN" sz="1800" i="1">
                                    <a:latin typeface="Cambria Math" panose="02040503050406030204" pitchFamily="18" charset="0"/>
                                  </a:rPr>
                                </m:ctrlPr>
                              </m:fPr>
                              <m:num>
                                <m:r>
                                  <a:rPr lang="en-US" altLang="zh-CN" sz="1800" i="1">
                                    <a:latin typeface="Cambria Math" panose="02040503050406030204" pitchFamily="18" charset="0"/>
                                  </a:rPr>
                                  <m:t>𝜆</m:t>
                                </m:r>
                              </m:num>
                              <m:den>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𝜆</m:t>
                                    </m:r>
                                  </m:e>
                                  <m:sub>
                                    <m:r>
                                      <a:rPr lang="en-US" altLang="zh-CN" sz="1800" i="1">
                                        <a:latin typeface="Cambria Math" panose="02040503050406030204" pitchFamily="18" charset="0"/>
                                      </a:rPr>
                                      <m:t>𝑐</m:t>
                                    </m:r>
                                  </m:sub>
                                </m:sSub>
                              </m:den>
                            </m:f>
                          </m:e>
                        </m:d>
                      </m:e>
                      <m:sup>
                        <m:f>
                          <m:fPr>
                            <m:type m:val="lin"/>
                            <m:ctrlPr>
                              <a:rPr lang="zh-CN" altLang="zh-CN" sz="1800" i="1">
                                <a:latin typeface="Cambria Math" panose="02040503050406030204" pitchFamily="18" charset="0"/>
                              </a:rPr>
                            </m:ctrlPr>
                          </m:fPr>
                          <m:num>
                            <m:r>
                              <a:rPr lang="en-US" altLang="zh-CN" sz="1800" i="1">
                                <a:latin typeface="Cambria Math" panose="02040503050406030204" pitchFamily="18" charset="0"/>
                              </a:rPr>
                              <m:t>1</m:t>
                            </m:r>
                          </m:num>
                          <m:den>
                            <m:r>
                              <a:rPr lang="en-US" altLang="zh-CN" sz="1800" i="1">
                                <a:latin typeface="Cambria Math" panose="02040503050406030204" pitchFamily="18" charset="0"/>
                              </a:rPr>
                              <m:t>3</m:t>
                            </m:r>
                          </m:den>
                        </m:f>
                      </m:sup>
                    </m:sSup>
                    <m:r>
                      <a:rPr lang="en-US" altLang="zh-CN" sz="1800" i="1">
                        <a:latin typeface="Cambria Math" panose="02040503050406030204" pitchFamily="18" charset="0"/>
                      </a:rPr>
                      <m:t>=</m:t>
                    </m:r>
                    <m:sSup>
                      <m:sSupPr>
                        <m:ctrlPr>
                          <a:rPr lang="zh-CN" altLang="zh-CN" sz="1800" i="1">
                            <a:latin typeface="Cambria Math" panose="02040503050406030204" pitchFamily="18" charset="0"/>
                          </a:rPr>
                        </m:ctrlPr>
                      </m:sSupPr>
                      <m:e>
                        <m:d>
                          <m:dPr>
                            <m:ctrlPr>
                              <a:rPr lang="zh-CN" altLang="zh-CN" sz="1800" i="1">
                                <a:latin typeface="Cambria Math" panose="02040503050406030204" pitchFamily="18" charset="0"/>
                              </a:rPr>
                            </m:ctrlPr>
                          </m:dPr>
                          <m:e>
                            <m:f>
                              <m:fPr>
                                <m:ctrlPr>
                                  <a:rPr lang="zh-CN" altLang="zh-CN" sz="1800" i="1">
                                    <a:latin typeface="Cambria Math" panose="02040503050406030204" pitchFamily="18" charset="0"/>
                                  </a:rPr>
                                </m:ctrlPr>
                              </m:fPr>
                              <m:num>
                                <m:r>
                                  <a:rPr lang="en-US" altLang="zh-CN" sz="1800" i="1">
                                    <a:latin typeface="Cambria Math" panose="02040503050406030204" pitchFamily="18" charset="0"/>
                                  </a:rPr>
                                  <m:t>3</m:t>
                                </m:r>
                                <m:r>
                                  <a:rPr lang="en-US" altLang="zh-CN" sz="1800" i="1">
                                    <a:latin typeface="Cambria Math" panose="02040503050406030204" pitchFamily="18" charset="0"/>
                                  </a:rPr>
                                  <m:t>𝜆</m:t>
                                </m:r>
                              </m:num>
                              <m:den>
                                <m:r>
                                  <a:rPr lang="en-US" altLang="zh-CN" sz="1800" i="1">
                                    <a:latin typeface="Cambria Math" panose="02040503050406030204" pitchFamily="18" charset="0"/>
                                  </a:rPr>
                                  <m:t>4</m:t>
                                </m:r>
                                <m:r>
                                  <a:rPr lang="en-US" altLang="zh-CN" sz="1800" i="1">
                                    <a:latin typeface="Cambria Math" panose="02040503050406030204" pitchFamily="18" charset="0"/>
                                  </a:rPr>
                                  <m:t>𝜋𝜌</m:t>
                                </m:r>
                              </m:den>
                            </m:f>
                          </m:e>
                        </m:d>
                      </m:e>
                      <m:sup>
                        <m:f>
                          <m:fPr>
                            <m:type m:val="lin"/>
                            <m:ctrlPr>
                              <a:rPr lang="zh-CN" altLang="zh-CN" sz="1800" i="1">
                                <a:latin typeface="Cambria Math" panose="02040503050406030204" pitchFamily="18" charset="0"/>
                              </a:rPr>
                            </m:ctrlPr>
                          </m:fPr>
                          <m:num>
                            <m:r>
                              <a:rPr lang="en-US" altLang="zh-CN" sz="1800" i="1">
                                <a:latin typeface="Cambria Math" panose="02040503050406030204" pitchFamily="18" charset="0"/>
                              </a:rPr>
                              <m:t>1</m:t>
                            </m:r>
                          </m:num>
                          <m:den>
                            <m:r>
                              <a:rPr lang="en-US" altLang="zh-CN" sz="1800" i="1">
                                <a:latin typeface="Cambria Math" panose="02040503050406030204" pitchFamily="18" charset="0"/>
                              </a:rPr>
                              <m:t>3</m:t>
                            </m:r>
                          </m:den>
                        </m:f>
                      </m:sup>
                    </m:sSup>
                    <m:r>
                      <a:rPr lang="en-US" altLang="zh-CN" sz="1800" i="1">
                        <a:latin typeface="Cambria Math" panose="02040503050406030204" pitchFamily="18" charset="0"/>
                      </a:rPr>
                      <m:t>∝</m:t>
                    </m:r>
                    <m:sSup>
                      <m:sSupPr>
                        <m:ctrlPr>
                          <a:rPr lang="zh-CN" altLang="zh-CN" sz="1800" i="1">
                            <a:latin typeface="Cambria Math" panose="02040503050406030204" pitchFamily="18" charset="0"/>
                          </a:rPr>
                        </m:ctrlPr>
                      </m:sSupPr>
                      <m:e>
                        <m:d>
                          <m:dPr>
                            <m:ctrlPr>
                              <a:rPr lang="zh-CN" altLang="zh-CN" sz="1800" i="1">
                                <a:latin typeface="Cambria Math" panose="02040503050406030204" pitchFamily="18" charset="0"/>
                              </a:rPr>
                            </m:ctrlPr>
                          </m:dPr>
                          <m:e>
                            <m:f>
                              <m:fPr>
                                <m:ctrlPr>
                                  <a:rPr lang="zh-CN" altLang="zh-CN" sz="1800" i="1">
                                    <a:latin typeface="Cambria Math" panose="02040503050406030204" pitchFamily="18" charset="0"/>
                                  </a:rPr>
                                </m:ctrlPr>
                              </m:fPr>
                              <m:num>
                                <m:r>
                                  <a:rPr lang="en-US" altLang="zh-CN" sz="1800" i="1">
                                    <a:latin typeface="Cambria Math" panose="02040503050406030204" pitchFamily="18" charset="0"/>
                                  </a:rPr>
                                  <m:t>𝜆</m:t>
                                </m:r>
                              </m:num>
                              <m:den>
                                <m:r>
                                  <a:rPr lang="en-US" altLang="zh-CN" sz="1800" i="1">
                                    <a:latin typeface="Cambria Math" panose="02040503050406030204" pitchFamily="18" charset="0"/>
                                  </a:rPr>
                                  <m:t>𝜌</m:t>
                                </m:r>
                              </m:den>
                            </m:f>
                          </m:e>
                        </m:d>
                      </m:e>
                      <m:sup>
                        <m:f>
                          <m:fPr>
                            <m:type m:val="lin"/>
                            <m:ctrlPr>
                              <a:rPr lang="zh-CN" altLang="zh-CN" sz="1800" i="1">
                                <a:latin typeface="Cambria Math" panose="02040503050406030204" pitchFamily="18" charset="0"/>
                              </a:rPr>
                            </m:ctrlPr>
                          </m:fPr>
                          <m:num>
                            <m:r>
                              <a:rPr lang="en-US" altLang="zh-CN" sz="1800" i="1">
                                <a:latin typeface="Cambria Math" panose="02040503050406030204" pitchFamily="18" charset="0"/>
                              </a:rPr>
                              <m:t>1</m:t>
                            </m:r>
                          </m:num>
                          <m:den>
                            <m:r>
                              <a:rPr lang="en-US" altLang="zh-CN" sz="1800" i="1">
                                <a:latin typeface="Cambria Math" panose="02040503050406030204" pitchFamily="18" charset="0"/>
                              </a:rPr>
                              <m:t>3</m:t>
                            </m:r>
                          </m:den>
                        </m:f>
                      </m:sup>
                    </m:sSup>
                    <m:r>
                      <a:rPr lang="en-US" altLang="zh-CN" sz="1800" b="0" i="0" smtClean="0">
                        <a:latin typeface="Cambria Math" panose="02040503050406030204" pitchFamily="18" charset="0"/>
                      </a:rPr>
                      <m:t>; </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𝜎</m:t>
                        </m:r>
                      </m:e>
                      <m:sub>
                        <m:r>
                          <a:rPr lang="en-US" altLang="zh-CN" sz="1800" i="1">
                            <a:latin typeface="Cambria Math" panose="02040503050406030204" pitchFamily="18" charset="0"/>
                          </a:rPr>
                          <m:t>𝑦𝑚𝑖𝑛</m:t>
                        </m:r>
                      </m:sub>
                    </m:sSub>
                    <m:r>
                      <a:rPr lang="en-US" altLang="zh-CN" sz="1800" i="1">
                        <a:latin typeface="Cambria Math" panose="02040503050406030204" pitchFamily="18" charset="0"/>
                      </a:rPr>
                      <m:t>∝</m:t>
                    </m:r>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𝜆</m:t>
                        </m:r>
                      </m:e>
                      <m:sup>
                        <m:f>
                          <m:fPr>
                            <m:type m:val="lin"/>
                            <m:ctrlPr>
                              <a:rPr lang="zh-CN" altLang="zh-CN" sz="1800" i="1">
                                <a:latin typeface="Cambria Math" panose="02040503050406030204" pitchFamily="18" charset="0"/>
                              </a:rPr>
                            </m:ctrlPr>
                          </m:fPr>
                          <m:num>
                            <m:r>
                              <a:rPr lang="en-US" altLang="zh-CN" sz="1800" i="1">
                                <a:latin typeface="Cambria Math" panose="02040503050406030204" pitchFamily="18" charset="0"/>
                              </a:rPr>
                              <m:t>2</m:t>
                            </m:r>
                          </m:num>
                          <m:den>
                            <m:r>
                              <a:rPr lang="en-US" altLang="zh-CN" sz="1800" i="1">
                                <a:latin typeface="Cambria Math" panose="02040503050406030204" pitchFamily="18" charset="0"/>
                              </a:rPr>
                              <m:t>3</m:t>
                            </m:r>
                          </m:den>
                        </m:f>
                      </m:sup>
                    </m:sSup>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𝜌</m:t>
                        </m:r>
                      </m:e>
                      <m:sup>
                        <m:f>
                          <m:fPr>
                            <m:type m:val="lin"/>
                            <m:ctrlPr>
                              <a:rPr lang="zh-CN" altLang="zh-CN" sz="1800" i="1">
                                <a:latin typeface="Cambria Math" panose="02040503050406030204" pitchFamily="18" charset="0"/>
                              </a:rPr>
                            </m:ctrlPr>
                          </m:fPr>
                          <m:num>
                            <m:r>
                              <a:rPr lang="en-US" altLang="zh-CN" sz="1800" i="1">
                                <a:latin typeface="Cambria Math" panose="02040503050406030204" pitchFamily="18" charset="0"/>
                              </a:rPr>
                              <m:t>1</m:t>
                            </m:r>
                          </m:num>
                          <m:den>
                            <m:r>
                              <a:rPr lang="en-US" altLang="zh-CN" sz="1800" i="1">
                                <a:latin typeface="Cambria Math" panose="02040503050406030204" pitchFamily="18" charset="0"/>
                              </a:rPr>
                              <m:t>3</m:t>
                            </m:r>
                          </m:den>
                        </m:f>
                      </m:sup>
                    </m:sSup>
                  </m:oMath>
                </a14:m>
                <a:endParaRPr lang="en-US" altLang="zh-CN" sz="1800" dirty="0" smtClean="0"/>
              </a:p>
              <a:p>
                <a:r>
                  <a:rPr lang="en-US" altLang="zh-CN" dirty="0" smtClean="0"/>
                  <a:t>For a X-ray Interferometer of  Vertical Beam Size</a:t>
                </a:r>
              </a:p>
              <a:p>
                <a:pPr lvl="1"/>
                <a14:m>
                  <m:oMath xmlns:m="http://schemas.openxmlformats.org/officeDocument/2006/math">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σ</m:t>
                        </m:r>
                      </m:e>
                      <m:sub>
                        <m:r>
                          <a:rPr lang="en-US" altLang="zh-CN" b="0" i="1" smtClean="0">
                            <a:latin typeface="Cambria Math" panose="02040503050406030204" pitchFamily="18" charset="0"/>
                          </a:rPr>
                          <m:t>𝑦</m:t>
                        </m:r>
                      </m:sub>
                    </m:sSub>
                    <m:r>
                      <a:rPr lang="zh-CN" altLang="en-US">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𝜆</m:t>
                        </m:r>
                        <m:r>
                          <a:rPr lang="zh-CN" altLang="en-US" i="1">
                            <a:latin typeface="Cambria Math" panose="02040503050406030204" pitchFamily="18" charset="0"/>
                          </a:rPr>
                          <m:t>𝐿</m:t>
                        </m:r>
                      </m:num>
                      <m:den>
                        <m:r>
                          <a:rPr lang="zh-CN" altLang="en-US" i="1">
                            <a:latin typeface="Cambria Math" panose="02040503050406030204" pitchFamily="18" charset="0"/>
                          </a:rPr>
                          <m:t>𝜋</m:t>
                        </m:r>
                        <m:sSub>
                          <m:sSubPr>
                            <m:ctrlPr>
                              <a:rPr lang="zh-CN" altLang="en-US" i="1">
                                <a:latin typeface="Cambria Math" panose="02040503050406030204" pitchFamily="18" charset="0"/>
                              </a:rPr>
                            </m:ctrlPr>
                          </m:sSubPr>
                          <m:e>
                            <m:r>
                              <a:rPr lang="zh-CN" altLang="en-US" i="1">
                                <a:latin typeface="Cambria Math" panose="02040503050406030204" pitchFamily="18" charset="0"/>
                              </a:rPr>
                              <m:t>𝑑</m:t>
                            </m:r>
                          </m:e>
                          <m:sub>
                            <m:r>
                              <a:rPr lang="en-US" altLang="zh-CN" b="0" i="1" smtClean="0">
                                <a:latin typeface="Cambria Math" panose="02040503050406030204" pitchFamily="18" charset="0"/>
                              </a:rPr>
                              <m:t>𝑦</m:t>
                            </m:r>
                          </m:sub>
                        </m:sSub>
                      </m:den>
                    </m:f>
                    <m:rad>
                      <m:radPr>
                        <m:degHide m:val="on"/>
                        <m:ctrlPr>
                          <a:rPr lang="zh-CN" altLang="en-US" i="1">
                            <a:latin typeface="Cambria Math" panose="02040503050406030204" pitchFamily="18" charset="0"/>
                          </a:rPr>
                        </m:ctrlPr>
                      </m:radPr>
                      <m:deg/>
                      <m:e>
                        <m:f>
                          <m:fPr>
                            <m:ctrlPr>
                              <a:rPr lang="zh-CN" altLang="en-US" i="1">
                                <a:latin typeface="Cambria Math" panose="02040503050406030204" pitchFamily="18" charset="0"/>
                              </a:rPr>
                            </m:ctrlPr>
                          </m:fPr>
                          <m:num>
                            <m:r>
                              <a:rPr lang="zh-CN" altLang="en-US">
                                <a:latin typeface="Cambria Math" panose="02040503050406030204" pitchFamily="18" charset="0"/>
                              </a:rPr>
                              <m:t>1</m:t>
                            </m:r>
                          </m:num>
                          <m:den>
                            <m:r>
                              <a:rPr lang="zh-CN" altLang="en-US">
                                <a:latin typeface="Cambria Math" panose="02040503050406030204" pitchFamily="18" charset="0"/>
                              </a:rPr>
                              <m:t>2</m:t>
                            </m:r>
                          </m:den>
                        </m:f>
                        <m:func>
                          <m:funcPr>
                            <m:ctrlPr>
                              <a:rPr lang="zh-CN" altLang="en-US" i="1">
                                <a:latin typeface="Cambria Math" panose="02040503050406030204" pitchFamily="18" charset="0"/>
                              </a:rPr>
                            </m:ctrlPr>
                          </m:funcPr>
                          <m:fName>
                            <m:r>
                              <m:rPr>
                                <m:sty m:val="p"/>
                              </m:rPr>
                              <a:rPr lang="zh-CN" altLang="en-US">
                                <a:latin typeface="Cambria Math" panose="02040503050406030204" pitchFamily="18" charset="0"/>
                              </a:rPr>
                              <m:t>ln</m:t>
                            </m:r>
                          </m:fName>
                          <m:e>
                            <m:f>
                              <m:fPr>
                                <m:ctrlPr>
                                  <a:rPr lang="zh-CN" altLang="en-US" i="1">
                                    <a:latin typeface="Cambria Math" panose="02040503050406030204" pitchFamily="18" charset="0"/>
                                  </a:rPr>
                                </m:ctrlPr>
                              </m:fPr>
                              <m:num>
                                <m:r>
                                  <a:rPr lang="zh-CN" altLang="en-US">
                                    <a:latin typeface="Cambria Math" panose="02040503050406030204" pitchFamily="18" charset="0"/>
                                  </a:rPr>
                                  <m:t>1</m:t>
                                </m:r>
                              </m:num>
                              <m:den>
                                <m:r>
                                  <a:rPr lang="zh-CN" altLang="en-US" i="1">
                                    <a:latin typeface="Cambria Math" panose="02040503050406030204" pitchFamily="18" charset="0"/>
                                  </a:rPr>
                                  <m:t>𝛾</m:t>
                                </m:r>
                              </m:den>
                            </m:f>
                          </m:e>
                        </m:func>
                      </m:e>
                    </m:rad>
                  </m:oMath>
                </a14:m>
                <a:r>
                  <a:rPr lang="zh-CN" altLang="en-US" dirty="0" smtClean="0"/>
                  <a:t>，</a:t>
                </a:r>
                <a14:m>
                  <m:oMath xmlns:m="http://schemas.openxmlformats.org/officeDocument/2006/math">
                    <m:d>
                      <m:dPr>
                        <m:begChr m:val="|"/>
                        <m:endChr m:val="|"/>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𝛾</m:t>
                            </m:r>
                          </m:e>
                          <m:sub>
                            <m:r>
                              <a:rPr lang="zh-CN" altLang="en-US" i="1">
                                <a:latin typeface="Cambria Math" panose="02040503050406030204" pitchFamily="18" charset="0"/>
                              </a:rPr>
                              <m:t>𝑢</m:t>
                            </m:r>
                          </m:sub>
                        </m:sSub>
                      </m:e>
                    </m:d>
                    <m:r>
                      <a:rPr lang="zh-CN" altLang="en-US">
                        <a:latin typeface="Cambria Math" panose="02040503050406030204" pitchFamily="18" charset="0"/>
                      </a:rPr>
                      <m:t>=</m:t>
                    </m:r>
                    <m:r>
                      <a:rPr lang="zh-CN" altLang="en-US" i="1">
                        <a:latin typeface="Cambria Math" panose="02040503050406030204" pitchFamily="18" charset="0"/>
                      </a:rPr>
                      <m:t>𝑒𝑥𝑝</m:t>
                    </m:r>
                    <m:d>
                      <m:dPr>
                        <m:ctrlPr>
                          <a:rPr lang="zh-CN" altLang="en-US" i="1">
                            <a:latin typeface="Cambria Math" panose="02040503050406030204" pitchFamily="18" charset="0"/>
                          </a:rPr>
                        </m:ctrlPr>
                      </m:dPr>
                      <m:e>
                        <m:r>
                          <a:rPr lang="zh-CN" altLang="en-US">
                            <a:latin typeface="Cambria Math" panose="02040503050406030204" pitchFamily="18" charset="0"/>
                          </a:rPr>
                          <m:t>−</m:t>
                        </m:r>
                        <m:f>
                          <m:fPr>
                            <m:ctrlPr>
                              <a:rPr lang="zh-CN" altLang="en-US" i="1">
                                <a:latin typeface="Cambria Math" panose="02040503050406030204" pitchFamily="18" charset="0"/>
                              </a:rPr>
                            </m:ctrlPr>
                          </m:fPr>
                          <m:num>
                            <m:r>
                              <a:rPr lang="zh-CN" altLang="en-US">
                                <a:latin typeface="Cambria Math" panose="02040503050406030204" pitchFamily="18" charset="0"/>
                              </a:rPr>
                              <m:t>1</m:t>
                            </m:r>
                          </m:num>
                          <m:den>
                            <m:r>
                              <a:rPr lang="zh-CN" altLang="en-US">
                                <a:latin typeface="Cambria Math" panose="02040503050406030204" pitchFamily="18" charset="0"/>
                              </a:rPr>
                              <m:t>2</m:t>
                            </m:r>
                          </m:den>
                        </m:f>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f>
                                  <m:fPr>
                                    <m:ctrlPr>
                                      <a:rPr lang="zh-CN" altLang="en-US" i="1">
                                        <a:latin typeface="Cambria Math" panose="02040503050406030204" pitchFamily="18" charset="0"/>
                                      </a:rPr>
                                    </m:ctrlPr>
                                  </m:fPr>
                                  <m:num>
                                    <m:r>
                                      <a:rPr lang="zh-CN" altLang="en-US">
                                        <a:latin typeface="Cambria Math" panose="02040503050406030204" pitchFamily="18" charset="0"/>
                                      </a:rPr>
                                      <m:t>2</m:t>
                                    </m:r>
                                    <m:r>
                                      <a:rPr lang="zh-CN" altLang="en-US" i="1">
                                        <a:latin typeface="Cambria Math" panose="02040503050406030204" pitchFamily="18" charset="0"/>
                                      </a:rPr>
                                      <m:t>𝜋</m:t>
                                    </m:r>
                                    <m:sSub>
                                      <m:sSubPr>
                                        <m:ctrlPr>
                                          <a:rPr lang="zh-CN" altLang="en-US" i="1">
                                            <a:latin typeface="Cambria Math" panose="02040503050406030204" pitchFamily="18" charset="0"/>
                                          </a:rPr>
                                        </m:ctrlPr>
                                      </m:sSubPr>
                                      <m:e>
                                        <m:r>
                                          <a:rPr lang="zh-CN" altLang="en-US" i="1">
                                            <a:latin typeface="Cambria Math" panose="02040503050406030204" pitchFamily="18" charset="0"/>
                                          </a:rPr>
                                          <m:t>𝑑</m:t>
                                        </m:r>
                                      </m:e>
                                      <m:sub>
                                        <m:r>
                                          <a:rPr lang="zh-CN" altLang="en-US" i="1">
                                            <a:latin typeface="Cambria Math" panose="02040503050406030204" pitchFamily="18" charset="0"/>
                                          </a:rPr>
                                          <m:t>𝑢</m:t>
                                        </m:r>
                                      </m:sub>
                                    </m:sSub>
                                    <m:sSub>
                                      <m:sSubPr>
                                        <m:ctrlPr>
                                          <a:rPr lang="zh-CN" altLang="en-US" i="1">
                                            <a:latin typeface="Cambria Math" panose="02040503050406030204" pitchFamily="18" charset="0"/>
                                          </a:rPr>
                                        </m:ctrlPr>
                                      </m:sSubPr>
                                      <m:e>
                                        <m:r>
                                          <m:rPr>
                                            <m:sty m:val="p"/>
                                          </m:rPr>
                                          <a:rPr lang="zh-CN" altLang="en-US">
                                            <a:latin typeface="Cambria Math" panose="02040503050406030204" pitchFamily="18" charset="0"/>
                                          </a:rPr>
                                          <m:t>σ</m:t>
                                        </m:r>
                                      </m:e>
                                      <m:sub>
                                        <m:r>
                                          <a:rPr lang="zh-CN" altLang="en-US" i="1">
                                            <a:latin typeface="Cambria Math" panose="02040503050406030204" pitchFamily="18" charset="0"/>
                                          </a:rPr>
                                          <m:t>𝑢</m:t>
                                        </m:r>
                                      </m:sub>
                                    </m:sSub>
                                  </m:num>
                                  <m:den>
                                    <m:r>
                                      <a:rPr lang="zh-CN" altLang="en-US" i="1">
                                        <a:latin typeface="Cambria Math" panose="02040503050406030204" pitchFamily="18" charset="0"/>
                                      </a:rPr>
                                      <m:t>𝜆</m:t>
                                    </m:r>
                                    <m:r>
                                      <a:rPr lang="zh-CN" altLang="en-US" i="1">
                                        <a:latin typeface="Cambria Math" panose="02040503050406030204" pitchFamily="18" charset="0"/>
                                      </a:rPr>
                                      <m:t>𝐿</m:t>
                                    </m:r>
                                  </m:den>
                                </m:f>
                              </m:e>
                            </m:d>
                          </m:e>
                          <m:sup>
                            <m:r>
                              <a:rPr lang="zh-CN" altLang="en-US">
                                <a:latin typeface="Cambria Math" panose="02040503050406030204" pitchFamily="18" charset="0"/>
                              </a:rPr>
                              <m:t>2</m:t>
                            </m:r>
                          </m:sup>
                        </m:sSup>
                      </m:e>
                    </m:d>
                  </m:oMath>
                </a14:m>
                <a:endParaRPr lang="en-US" altLang="zh-CN" dirty="0" smtClean="0"/>
              </a:p>
              <a:p>
                <a:pPr lvl="1"/>
                <a14:m>
                  <m:oMath xmlns:m="http://schemas.openxmlformats.org/officeDocument/2006/math">
                    <m:sSub>
                      <m:sSubPr>
                        <m:ctrlPr>
                          <a:rPr lang="zh-CN" altLang="en-US" i="1">
                            <a:latin typeface="Cambria Math" panose="02040503050406030204" pitchFamily="18" charset="0"/>
                          </a:rPr>
                        </m:ctrlPr>
                      </m:sSubPr>
                      <m:e>
                        <m:r>
                          <a:rPr lang="zh-CN" altLang="en-US" i="1">
                            <a:latin typeface="Cambria Math" panose="02040503050406030204" pitchFamily="18" charset="0"/>
                          </a:rPr>
                          <m:t>𝑑</m:t>
                        </m:r>
                      </m:e>
                      <m:sub>
                        <m:r>
                          <a:rPr lang="en-US" altLang="zh-CN" i="1">
                            <a:latin typeface="Cambria Math" panose="02040503050406030204" pitchFamily="18" charset="0"/>
                          </a:rPr>
                          <m:t>𝑦</m:t>
                        </m:r>
                      </m:sub>
                    </m:sSub>
                    <m:r>
                      <a:rPr lang="en-US" altLang="zh-CN" b="0" i="1" smtClean="0">
                        <a:latin typeface="Cambria Math" panose="02040503050406030204" pitchFamily="18" charset="0"/>
                      </a:rPr>
                      <m:t>=20</m:t>
                    </m:r>
                    <m:r>
                      <m:rPr>
                        <m:sty m:val="p"/>
                      </m:rPr>
                      <a:rPr lang="en-US" altLang="zh-CN" i="1">
                        <a:latin typeface="Cambria Math" panose="02040503050406030204" pitchFamily="18" charset="0"/>
                      </a:rPr>
                      <m:t>μm</m:t>
                    </m:r>
                  </m:oMath>
                </a14:m>
                <a:r>
                  <a:rPr lang="en-US" altLang="zh-CN" dirty="0" smtClean="0"/>
                  <a:t>,</a:t>
                </a:r>
                <a14:m>
                  <m:oMath xmlns:m="http://schemas.openxmlformats.org/officeDocument/2006/math">
                    <m:r>
                      <a:rPr lang="zh-CN" altLang="en-US" i="1">
                        <a:latin typeface="Cambria Math" panose="02040503050406030204" pitchFamily="18" charset="0"/>
                      </a:rPr>
                      <m:t>𝜆</m:t>
                    </m:r>
                    <m:r>
                      <a:rPr lang="en-US" altLang="zh-CN" b="0" i="1" smtClean="0">
                        <a:latin typeface="Cambria Math" panose="02040503050406030204" pitchFamily="18" charset="0"/>
                      </a:rPr>
                      <m:t>=0.1 </m:t>
                    </m:r>
                    <m:r>
                      <m:rPr>
                        <m:sty m:val="p"/>
                      </m:rPr>
                      <a:rPr lang="en-US" altLang="zh-CN" b="0" i="0" smtClean="0">
                        <a:latin typeface="Cambria Math" panose="02040503050406030204" pitchFamily="18" charset="0"/>
                      </a:rPr>
                      <m:t>nm</m:t>
                    </m:r>
                  </m:oMath>
                </a14:m>
                <a:endParaRPr lang="zh-CN" altLang="en-US" dirty="0"/>
              </a:p>
              <a:p>
                <a:pPr lvl="1"/>
                <a:endParaRPr lang="en-US" altLang="zh-CN" dirty="0"/>
              </a:p>
              <a:p>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593" t="-1055"/>
                </a:stretch>
              </a:blipFill>
            </p:spPr>
            <p:txBody>
              <a:bodyPr/>
              <a:lstStyle/>
              <a:p>
                <a:r>
                  <a:rPr lang="zh-CN" altLang="en-US">
                    <a:noFill/>
                  </a:rPr>
                  <a:t> </a:t>
                </a:r>
              </a:p>
            </p:txBody>
          </p:sp>
        </mc:Fallback>
      </mc:AlternateContent>
      <p:sp>
        <p:nvSpPr>
          <p:cNvPr id="4" name="矩形 3"/>
          <p:cNvSpPr/>
          <p:nvPr/>
        </p:nvSpPr>
        <p:spPr>
          <a:xfrm>
            <a:off x="6667500"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91792"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32292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5516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7683" y="282862"/>
            <a:ext cx="8656317" cy="617111"/>
          </a:xfrm>
        </p:spPr>
        <p:txBody>
          <a:bodyPr/>
          <a:lstStyle/>
          <a:p>
            <a:r>
              <a:rPr lang="en-US" altLang="zh-CN" dirty="0"/>
              <a:t>Vertical </a:t>
            </a:r>
            <a:r>
              <a:rPr lang="en-US" altLang="zh-CN" dirty="0" smtClean="0"/>
              <a:t>Size </a:t>
            </a:r>
            <a:r>
              <a:rPr lang="en-US" altLang="zh-CN" dirty="0"/>
              <a:t>Measurement</a:t>
            </a:r>
            <a:endParaRPr lang="zh-CN" altLang="en-US" dirty="0"/>
          </a:p>
        </p:txBody>
      </p:sp>
      <p:sp>
        <p:nvSpPr>
          <p:cNvPr id="3" name="内容占位符 2"/>
          <p:cNvSpPr>
            <a:spLocks noGrp="1"/>
          </p:cNvSpPr>
          <p:nvPr>
            <p:ph idx="1"/>
          </p:nvPr>
        </p:nvSpPr>
        <p:spPr>
          <a:xfrm>
            <a:off x="487682" y="1078106"/>
            <a:ext cx="8527364" cy="5203130"/>
          </a:xfrm>
        </p:spPr>
        <p:txBody>
          <a:bodyPr/>
          <a:lstStyle/>
          <a:p>
            <a:r>
              <a:rPr lang="en-US" altLang="zh-CN" dirty="0" smtClean="0"/>
              <a:t>SR X-ray Interferometer </a:t>
            </a:r>
          </a:p>
          <a:p>
            <a:pPr lvl="1"/>
            <a:r>
              <a:rPr lang="en-US" altLang="zh-CN" dirty="0" smtClean="0"/>
              <a:t>Picture below shows a UV system for horizontal size system of 1μm resolution</a:t>
            </a:r>
          </a:p>
          <a:p>
            <a:pPr lvl="1"/>
            <a:r>
              <a:rPr lang="en-US" altLang="zh-CN" dirty="0" smtClean="0"/>
              <a:t> X-ray needs more optimization and better optical devices</a:t>
            </a:r>
          </a:p>
          <a:p>
            <a:endParaRPr lang="zh-CN" altLang="en-US" dirty="0"/>
          </a:p>
        </p:txBody>
      </p:sp>
      <p:sp>
        <p:nvSpPr>
          <p:cNvPr id="4" name="矩形 3"/>
          <p:cNvSpPr/>
          <p:nvPr/>
        </p:nvSpPr>
        <p:spPr>
          <a:xfrm>
            <a:off x="6667500"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91792"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32292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p:nvPr/>
        </p:nvPicPr>
        <p:blipFill>
          <a:blip r:embed="rId3"/>
          <a:stretch>
            <a:fillRect/>
          </a:stretch>
        </p:blipFill>
        <p:spPr bwMode="auto">
          <a:xfrm>
            <a:off x="487681" y="3305910"/>
            <a:ext cx="6094825" cy="3153459"/>
          </a:xfrm>
          <a:prstGeom prst="rect">
            <a:avLst/>
          </a:prstGeom>
        </p:spPr>
      </p:pic>
      <p:sp>
        <p:nvSpPr>
          <p:cNvPr id="11" name="矩形 10"/>
          <p:cNvSpPr/>
          <p:nvPr/>
        </p:nvSpPr>
        <p:spPr>
          <a:xfrm>
            <a:off x="6625003" y="3305910"/>
            <a:ext cx="2347546" cy="3426579"/>
          </a:xfrm>
          <a:prstGeom prst="rect">
            <a:avLst/>
          </a:prstGeom>
        </p:spPr>
        <p:txBody>
          <a:bodyPr wrap="square">
            <a:spAutoFit/>
          </a:bodyPr>
          <a:lstStyle/>
          <a:p>
            <a:pPr marL="0" lvl="2" indent="-228600">
              <a:spcBef>
                <a:spcPts val="500"/>
              </a:spcBef>
              <a:buFont typeface="Arial" panose="020B0604020202020204" pitchFamily="34" charset="0"/>
              <a:buChar char="•"/>
            </a:pPr>
            <a:r>
              <a:rPr lang="en-US" altLang="zh-CN" sz="2000" dirty="0" smtClean="0">
                <a:solidFill>
                  <a:srgbClr val="3D3F41"/>
                </a:solidFill>
              </a:rPr>
              <a:t>X-ray multi-layer </a:t>
            </a:r>
            <a:r>
              <a:rPr lang="en-US" altLang="zh-CN" sz="2000" dirty="0">
                <a:solidFill>
                  <a:srgbClr val="3D3F41"/>
                </a:solidFill>
              </a:rPr>
              <a:t>reflector </a:t>
            </a:r>
            <a:r>
              <a:rPr lang="en-US" altLang="zh-CN" sz="2000" dirty="0" smtClean="0">
                <a:solidFill>
                  <a:srgbClr val="3D3F41"/>
                </a:solidFill>
              </a:rPr>
              <a:t>;</a:t>
            </a:r>
          </a:p>
          <a:p>
            <a:pPr marL="0" lvl="2" indent="-228600">
              <a:spcBef>
                <a:spcPts val="500"/>
              </a:spcBef>
              <a:buFont typeface="Arial" panose="020B0604020202020204" pitchFamily="34" charset="0"/>
              <a:buChar char="•"/>
            </a:pPr>
            <a:r>
              <a:rPr lang="en-US" altLang="zh-CN" sz="2000" dirty="0">
                <a:solidFill>
                  <a:srgbClr val="3D3F41"/>
                </a:solidFill>
              </a:rPr>
              <a:t>X-ray </a:t>
            </a:r>
            <a:r>
              <a:rPr lang="en-US" altLang="zh-CN" sz="2000" dirty="0" smtClean="0">
                <a:solidFill>
                  <a:srgbClr val="3D3F41"/>
                </a:solidFill>
              </a:rPr>
              <a:t>monochrometer (instead of  </a:t>
            </a:r>
            <a:r>
              <a:rPr lang="en-US" altLang="zh-CN" sz="2000" dirty="0" err="1" smtClean="0">
                <a:solidFill>
                  <a:srgbClr val="3D3F41"/>
                </a:solidFill>
              </a:rPr>
              <a:t>bandpass</a:t>
            </a:r>
            <a:r>
              <a:rPr lang="en-US" altLang="zh-CN" sz="2000" dirty="0" smtClean="0">
                <a:solidFill>
                  <a:srgbClr val="3D3F41"/>
                </a:solidFill>
              </a:rPr>
              <a:t> filter);</a:t>
            </a:r>
          </a:p>
          <a:p>
            <a:pPr marL="0" lvl="2" indent="-228600">
              <a:spcBef>
                <a:spcPts val="500"/>
              </a:spcBef>
              <a:buFont typeface="Arial" panose="020B0604020202020204" pitchFamily="34" charset="0"/>
              <a:buChar char="•"/>
            </a:pPr>
            <a:r>
              <a:rPr lang="en-US" altLang="zh-CN" sz="2000" dirty="0" smtClean="0">
                <a:solidFill>
                  <a:srgbClr val="3D3F41"/>
                </a:solidFill>
              </a:rPr>
              <a:t>X-ray CCD;</a:t>
            </a:r>
          </a:p>
          <a:p>
            <a:pPr marL="0" lvl="2" indent="-228600">
              <a:spcBef>
                <a:spcPts val="500"/>
              </a:spcBef>
              <a:buFont typeface="Arial" panose="020B0604020202020204" pitchFamily="34" charset="0"/>
              <a:buChar char="•"/>
            </a:pPr>
            <a:r>
              <a:rPr lang="en-US" altLang="zh-CN" sz="2000" dirty="0">
                <a:solidFill>
                  <a:srgbClr val="3D3F41"/>
                </a:solidFill>
              </a:rPr>
              <a:t>X-ray polarizing </a:t>
            </a:r>
            <a:r>
              <a:rPr lang="en-US" altLang="zh-CN" sz="2000" dirty="0" smtClean="0">
                <a:solidFill>
                  <a:srgbClr val="3D3F41"/>
                </a:solidFill>
              </a:rPr>
              <a:t>prism;</a:t>
            </a:r>
          </a:p>
          <a:p>
            <a:pPr marL="0" lvl="2" indent="-228600">
              <a:spcBef>
                <a:spcPts val="500"/>
              </a:spcBef>
              <a:buFont typeface="Arial" panose="020B0604020202020204" pitchFamily="34" charset="0"/>
              <a:buChar char="•"/>
            </a:pPr>
            <a:r>
              <a:rPr lang="en-US" altLang="zh-CN" sz="2000" dirty="0" smtClean="0">
                <a:solidFill>
                  <a:srgbClr val="3D3F41"/>
                </a:solidFill>
              </a:rPr>
              <a:t>etc.</a:t>
            </a:r>
          </a:p>
        </p:txBody>
      </p:sp>
    </p:spTree>
    <p:extLst>
      <p:ext uri="{BB962C8B-B14F-4D97-AF65-F5344CB8AC3E}">
        <p14:creationId xmlns:p14="http://schemas.microsoft.com/office/powerpoint/2010/main" val="2951999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Other Key Technologies</a:t>
            </a:r>
            <a:endParaRPr lang="zh-CN" altLang="en-US" dirty="0"/>
          </a:p>
        </p:txBody>
      </p:sp>
      <p:sp>
        <p:nvSpPr>
          <p:cNvPr id="3" name="内容占位符 2"/>
          <p:cNvSpPr>
            <a:spLocks noGrp="1"/>
          </p:cNvSpPr>
          <p:nvPr>
            <p:ph idx="1"/>
          </p:nvPr>
        </p:nvSpPr>
        <p:spPr>
          <a:xfrm>
            <a:off x="487683" y="1078105"/>
            <a:ext cx="8220890" cy="5639217"/>
          </a:xfrm>
        </p:spPr>
        <p:txBody>
          <a:bodyPr>
            <a:normAutofit/>
          </a:bodyPr>
          <a:lstStyle/>
          <a:p>
            <a:r>
              <a:rPr lang="en-US" altLang="zh-CN" dirty="0"/>
              <a:t>New injection method</a:t>
            </a:r>
          </a:p>
          <a:p>
            <a:pPr lvl="1"/>
            <a:r>
              <a:rPr lang="en-US" altLang="zh-CN" dirty="0"/>
              <a:t>Top-up injection</a:t>
            </a:r>
          </a:p>
          <a:p>
            <a:pPr lvl="1"/>
            <a:r>
              <a:rPr lang="en-US" altLang="zh-CN" dirty="0"/>
              <a:t>Minimizing injection-induced detector background </a:t>
            </a:r>
            <a:endParaRPr lang="en-US" altLang="zh-CN" dirty="0" smtClean="0"/>
          </a:p>
          <a:p>
            <a:r>
              <a:rPr lang="en-US" altLang="zh-CN" dirty="0" smtClean="0"/>
              <a:t>Superconducting</a:t>
            </a:r>
            <a:endParaRPr lang="en-US" altLang="zh-CN" dirty="0"/>
          </a:p>
          <a:p>
            <a:r>
              <a:rPr lang="en-US" altLang="zh-CN" dirty="0"/>
              <a:t>Ultrahigh vacuum</a:t>
            </a:r>
          </a:p>
          <a:p>
            <a:r>
              <a:rPr lang="en-US" altLang="zh-CN" dirty="0" smtClean="0"/>
              <a:t>Other high </a:t>
            </a:r>
            <a:r>
              <a:rPr lang="en-US" altLang="zh-CN" dirty="0"/>
              <a:t>precision beam </a:t>
            </a:r>
            <a:r>
              <a:rPr lang="en-US" altLang="zh-CN" dirty="0" smtClean="0"/>
              <a:t>diagnostics</a:t>
            </a:r>
          </a:p>
          <a:p>
            <a:r>
              <a:rPr lang="en-US" altLang="zh-CN" dirty="0" smtClean="0"/>
              <a:t>Beam control </a:t>
            </a:r>
            <a:r>
              <a:rPr lang="en-US" altLang="zh-CN" dirty="0"/>
              <a:t>and </a:t>
            </a:r>
            <a:r>
              <a:rPr lang="en-US" altLang="zh-CN" dirty="0" smtClean="0"/>
              <a:t>feedback system</a:t>
            </a:r>
            <a:endParaRPr lang="en-US" altLang="zh-CN" dirty="0"/>
          </a:p>
          <a:p>
            <a:r>
              <a:rPr lang="en-US" altLang="zh-CN" dirty="0"/>
              <a:t>Power </a:t>
            </a:r>
            <a:r>
              <a:rPr lang="en-US" altLang="zh-CN" dirty="0" smtClean="0"/>
              <a:t>supply, </a:t>
            </a:r>
            <a:r>
              <a:rPr lang="en-US" altLang="zh-CN" dirty="0"/>
              <a:t>Stability </a:t>
            </a:r>
            <a:r>
              <a:rPr lang="en-US" altLang="zh-CN" dirty="0" smtClean="0"/>
              <a:t>Technology such as Bracing, etc</a:t>
            </a:r>
            <a:r>
              <a:rPr lang="en-US" altLang="zh-CN" dirty="0"/>
              <a:t>.</a:t>
            </a:r>
          </a:p>
          <a:p>
            <a:endParaRPr lang="zh-CN" altLang="en-US" dirty="0"/>
          </a:p>
        </p:txBody>
      </p:sp>
      <p:sp>
        <p:nvSpPr>
          <p:cNvPr id="4" name="矩形 3"/>
          <p:cNvSpPr/>
          <p:nvPr/>
        </p:nvSpPr>
        <p:spPr>
          <a:xfrm>
            <a:off x="6667500"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91792"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32292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22373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smtClean="0">
                <a:ea typeface="Cambria Math" panose="02040503050406030204" pitchFamily="18" charset="0"/>
              </a:rPr>
              <a:t>Outline</a:t>
            </a:r>
            <a:endParaRPr lang="zh-CN" altLang="en-US" sz="4400" dirty="0">
              <a:ea typeface="华文楷体" panose="02010600040101010101" pitchFamily="2" charset="-122"/>
            </a:endParaRPr>
          </a:p>
        </p:txBody>
      </p:sp>
      <p:sp>
        <p:nvSpPr>
          <p:cNvPr id="3" name="内容占位符 2"/>
          <p:cNvSpPr>
            <a:spLocks noGrp="1"/>
          </p:cNvSpPr>
          <p:nvPr>
            <p:ph idx="1"/>
          </p:nvPr>
        </p:nvSpPr>
        <p:spPr>
          <a:xfrm>
            <a:off x="487683" y="1086818"/>
            <a:ext cx="8220890" cy="5203130"/>
          </a:xfrm>
        </p:spPr>
        <p:txBody>
          <a:bodyPr>
            <a:noAutofit/>
          </a:bodyPr>
          <a:lstStyle/>
          <a:p>
            <a:pPr>
              <a:lnSpc>
                <a:spcPct val="130000"/>
              </a:lnSpc>
            </a:pPr>
            <a:r>
              <a:rPr lang="en-US" altLang="zh-CN" dirty="0" smtClean="0">
                <a:ea typeface="Cambria Math" panose="02040503050406030204" pitchFamily="18" charset="0"/>
              </a:rPr>
              <a:t>Goal and Preliminary Concept of the Accelerators</a:t>
            </a:r>
          </a:p>
          <a:p>
            <a:pPr lvl="1"/>
            <a:r>
              <a:rPr lang="en-US" altLang="zh-CN" dirty="0" smtClean="0">
                <a:solidFill>
                  <a:srgbClr val="7030A0"/>
                </a:solidFill>
              </a:rPr>
              <a:t>Design Goal </a:t>
            </a:r>
          </a:p>
          <a:p>
            <a:pPr lvl="1"/>
            <a:r>
              <a:rPr lang="en-US" altLang="zh-CN" dirty="0" smtClean="0">
                <a:solidFill>
                  <a:srgbClr val="7030A0"/>
                </a:solidFill>
              </a:rPr>
              <a:t>How to achieve high polarization beams </a:t>
            </a:r>
          </a:p>
          <a:p>
            <a:pPr>
              <a:lnSpc>
                <a:spcPct val="130000"/>
              </a:lnSpc>
              <a:spcBef>
                <a:spcPts val="600"/>
              </a:spcBef>
            </a:pPr>
            <a:r>
              <a:rPr lang="en-US" altLang="zh-CN" dirty="0" smtClean="0">
                <a:ea typeface="Cambria Math" panose="02040503050406030204" pitchFamily="18" charset="0"/>
              </a:rPr>
              <a:t>Key Technologies</a:t>
            </a:r>
          </a:p>
          <a:p>
            <a:pPr lvl="1"/>
            <a:r>
              <a:rPr lang="en-US" altLang="zh-CN" dirty="0">
                <a:solidFill>
                  <a:srgbClr val="7030A0"/>
                </a:solidFill>
              </a:rPr>
              <a:t>General Description</a:t>
            </a:r>
          </a:p>
          <a:p>
            <a:pPr lvl="1"/>
            <a:r>
              <a:rPr lang="en-US" altLang="zh-CN" dirty="0" smtClean="0">
                <a:solidFill>
                  <a:srgbClr val="7030A0"/>
                </a:solidFill>
              </a:rPr>
              <a:t>Examples: </a:t>
            </a:r>
            <a:r>
              <a:rPr lang="en-US" altLang="zh-CN" sz="1800" dirty="0" smtClean="0">
                <a:solidFill>
                  <a:srgbClr val="7030A0"/>
                </a:solidFill>
              </a:rPr>
              <a:t>Impedance &amp; Vertical Emittance Measurement, etc.</a:t>
            </a:r>
          </a:p>
          <a:p>
            <a:pPr>
              <a:lnSpc>
                <a:spcPct val="130000"/>
              </a:lnSpc>
              <a:spcBef>
                <a:spcPts val="600"/>
              </a:spcBef>
            </a:pPr>
            <a:r>
              <a:rPr lang="en-US" altLang="zh-CN" dirty="0" smtClean="0">
                <a:ea typeface="Cambria Math" panose="02040503050406030204" pitchFamily="18" charset="0"/>
              </a:rPr>
              <a:t>Prospects</a:t>
            </a:r>
          </a:p>
          <a:p>
            <a:pPr lvl="1"/>
            <a:r>
              <a:rPr lang="en-US" altLang="zh-CN" dirty="0">
                <a:solidFill>
                  <a:srgbClr val="7030A0"/>
                </a:solidFill>
              </a:rPr>
              <a:t>Hefei Integrated National Science </a:t>
            </a:r>
            <a:r>
              <a:rPr lang="en-US" altLang="zh-CN" dirty="0" smtClean="0">
                <a:solidFill>
                  <a:srgbClr val="7030A0"/>
                </a:solidFill>
              </a:rPr>
              <a:t>Center</a:t>
            </a:r>
          </a:p>
          <a:p>
            <a:pPr lvl="1"/>
            <a:r>
              <a:rPr lang="en-US" altLang="zh-CN" dirty="0" smtClean="0">
                <a:solidFill>
                  <a:srgbClr val="7030A0"/>
                </a:solidFill>
              </a:rPr>
              <a:t>A </a:t>
            </a:r>
            <a:r>
              <a:rPr lang="en-US" altLang="zh-CN" dirty="0">
                <a:solidFill>
                  <a:srgbClr val="7030A0"/>
                </a:solidFill>
              </a:rPr>
              <a:t>Test Facility for Future </a:t>
            </a:r>
            <a:r>
              <a:rPr lang="en-US" altLang="zh-CN" dirty="0" smtClean="0">
                <a:solidFill>
                  <a:srgbClr val="7030A0"/>
                </a:solidFill>
              </a:rPr>
              <a:t>Super Tau-Charm</a:t>
            </a:r>
          </a:p>
          <a:p>
            <a:pPr lvl="1"/>
            <a:r>
              <a:rPr lang="en-US" altLang="zh-CN" dirty="0" smtClean="0">
                <a:solidFill>
                  <a:srgbClr val="7030A0"/>
                </a:solidFill>
              </a:rPr>
              <a:t>What’s next? </a:t>
            </a:r>
          </a:p>
        </p:txBody>
      </p:sp>
    </p:spTree>
    <p:extLst>
      <p:ext uri="{BB962C8B-B14F-4D97-AF65-F5344CB8AC3E}">
        <p14:creationId xmlns:p14="http://schemas.microsoft.com/office/powerpoint/2010/main" val="2741604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Prospects</a:t>
            </a:r>
            <a:endParaRPr lang="zh-CN" altLang="en-US" dirty="0"/>
          </a:p>
        </p:txBody>
      </p:sp>
      <p:sp>
        <p:nvSpPr>
          <p:cNvPr id="3" name="内容占位符 2"/>
          <p:cNvSpPr>
            <a:spLocks noGrp="1"/>
          </p:cNvSpPr>
          <p:nvPr>
            <p:ph idx="1"/>
          </p:nvPr>
        </p:nvSpPr>
        <p:spPr/>
        <p:txBody>
          <a:bodyPr/>
          <a:lstStyle/>
          <a:p>
            <a:r>
              <a:rPr lang="en-US" altLang="zh-CN" dirty="0"/>
              <a:t>Hefei Integrated National Science </a:t>
            </a:r>
            <a:r>
              <a:rPr lang="en-US" altLang="zh-CN" dirty="0" smtClean="0"/>
              <a:t>Center</a:t>
            </a:r>
          </a:p>
          <a:p>
            <a:pPr lvl="1"/>
            <a:r>
              <a:rPr lang="en-US" altLang="zh-CN" dirty="0" smtClean="0"/>
              <a:t>A national </a:t>
            </a:r>
            <a:r>
              <a:rPr lang="en-US" altLang="zh-CN" dirty="0"/>
              <a:t>s</a:t>
            </a:r>
            <a:r>
              <a:rPr lang="en-US" altLang="zh-CN" dirty="0" smtClean="0"/>
              <a:t>cience center which will play an important part in ‘</a:t>
            </a:r>
            <a:r>
              <a:rPr lang="en-US" altLang="zh-CN" dirty="0" err="1" smtClean="0"/>
              <a:t>Megascience</a:t>
            </a:r>
            <a:r>
              <a:rPr lang="en-US" altLang="zh-CN" dirty="0" smtClean="0"/>
              <a:t>’ of China in near future  </a:t>
            </a:r>
            <a:endParaRPr lang="en-US" altLang="zh-CN" dirty="0"/>
          </a:p>
        </p:txBody>
      </p:sp>
      <p:pic>
        <p:nvPicPr>
          <p:cNvPr id="5" name="图片 4"/>
          <p:cNvPicPr>
            <a:picLocks noChangeAspect="1"/>
          </p:cNvPicPr>
          <p:nvPr/>
        </p:nvPicPr>
        <p:blipFill>
          <a:blip r:embed="rId2"/>
          <a:stretch>
            <a:fillRect/>
          </a:stretch>
        </p:blipFill>
        <p:spPr>
          <a:xfrm>
            <a:off x="487683" y="2746060"/>
            <a:ext cx="5739752" cy="4029878"/>
          </a:xfrm>
          <a:prstGeom prst="rect">
            <a:avLst/>
          </a:prstGeom>
        </p:spPr>
      </p:pic>
      <p:sp>
        <p:nvSpPr>
          <p:cNvPr id="6" name="矩形 5"/>
          <p:cNvSpPr/>
          <p:nvPr/>
        </p:nvSpPr>
        <p:spPr>
          <a:xfrm>
            <a:off x="6653296"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984690"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308982"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640376" y="69983"/>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610603" y="2854657"/>
            <a:ext cx="2347546" cy="3670236"/>
          </a:xfrm>
          <a:prstGeom prst="rect">
            <a:avLst/>
          </a:prstGeom>
        </p:spPr>
        <p:txBody>
          <a:bodyPr wrap="square">
            <a:spAutoFit/>
          </a:bodyPr>
          <a:lstStyle/>
          <a:p>
            <a:pPr marL="0" lvl="2" indent="-228600">
              <a:spcBef>
                <a:spcPts val="500"/>
              </a:spcBef>
              <a:buFont typeface="Arial" panose="020B0604020202020204" pitchFamily="34" charset="0"/>
              <a:buChar char="•"/>
            </a:pPr>
            <a:r>
              <a:rPr lang="en-US" altLang="zh-CN" sz="2000" dirty="0" smtClean="0">
                <a:solidFill>
                  <a:srgbClr val="3D3F41"/>
                </a:solidFill>
              </a:rPr>
              <a:t>Pay a lot of attention to accelerator facilities</a:t>
            </a:r>
          </a:p>
          <a:p>
            <a:pPr marL="0" lvl="2" indent="-228600">
              <a:spcBef>
                <a:spcPts val="500"/>
              </a:spcBef>
              <a:buFont typeface="Arial" panose="020B0604020202020204" pitchFamily="34" charset="0"/>
              <a:buChar char="•"/>
            </a:pPr>
            <a:r>
              <a:rPr lang="en-US" altLang="zh-CN" sz="2000" dirty="0" smtClean="0">
                <a:solidFill>
                  <a:srgbClr val="3D3F41"/>
                </a:solidFill>
              </a:rPr>
              <a:t>Hefei Advanced Light Source is already under design</a:t>
            </a:r>
          </a:p>
          <a:p>
            <a:pPr marL="0" lvl="2" indent="-228600">
              <a:spcBef>
                <a:spcPts val="500"/>
              </a:spcBef>
              <a:buFont typeface="Arial" panose="020B0604020202020204" pitchFamily="34" charset="0"/>
              <a:buChar char="•"/>
            </a:pPr>
            <a:r>
              <a:rPr lang="en-US" altLang="zh-CN" sz="2000" dirty="0" smtClean="0">
                <a:solidFill>
                  <a:srgbClr val="3D3F41"/>
                </a:solidFill>
              </a:rPr>
              <a:t>HIEPA is listed in future plan</a:t>
            </a:r>
          </a:p>
          <a:p>
            <a:pPr marL="0" lvl="2" indent="-228600">
              <a:spcBef>
                <a:spcPts val="500"/>
              </a:spcBef>
              <a:buFont typeface="Arial" panose="020B0604020202020204" pitchFamily="34" charset="0"/>
              <a:buChar char="•"/>
            </a:pPr>
            <a:r>
              <a:rPr lang="en-US" altLang="zh-CN" sz="2000" dirty="0" smtClean="0">
                <a:solidFill>
                  <a:srgbClr val="3D3F41"/>
                </a:solidFill>
              </a:rPr>
              <a:t>10M RMB start fund proved by USTC</a:t>
            </a:r>
          </a:p>
        </p:txBody>
      </p:sp>
    </p:spTree>
    <p:extLst>
      <p:ext uri="{BB962C8B-B14F-4D97-AF65-F5344CB8AC3E}">
        <p14:creationId xmlns:p14="http://schemas.microsoft.com/office/powerpoint/2010/main" val="3298650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5"/>
          <p:cNvPicPr>
            <a:picLocks noChangeAspect="1"/>
          </p:cNvPicPr>
          <p:nvPr/>
        </p:nvPicPr>
        <p:blipFill>
          <a:blip r:embed="rId3" cstate="print">
            <a:extLst>
              <a:ext uri="{28A0092B-C50C-407E-A947-70E740481C1C}">
                <a14:useLocalDpi xmlns:a14="http://schemas.microsoft.com/office/drawing/2010/main" val="0"/>
              </a:ext>
            </a:extLst>
          </a:blip>
          <a:srcRect l="2882" t="4482" r="4839"/>
          <a:stretch>
            <a:fillRect/>
          </a:stretch>
        </p:blipFill>
        <p:spPr>
          <a:xfrm>
            <a:off x="82248" y="1645920"/>
            <a:ext cx="9061752" cy="5212080"/>
          </a:xfrm>
          <a:prstGeom prst="rect">
            <a:avLst/>
          </a:prstGeom>
        </p:spPr>
      </p:pic>
      <p:sp>
        <p:nvSpPr>
          <p:cNvPr id="2" name="标题 1"/>
          <p:cNvSpPr>
            <a:spLocks noGrp="1"/>
          </p:cNvSpPr>
          <p:nvPr>
            <p:ph type="title"/>
          </p:nvPr>
        </p:nvSpPr>
        <p:spPr/>
        <p:txBody>
          <a:bodyPr/>
          <a:lstStyle/>
          <a:p>
            <a:r>
              <a:rPr lang="en-US" altLang="zh-CN" dirty="0" smtClean="0"/>
              <a:t>Prospects</a:t>
            </a:r>
            <a:endParaRPr lang="zh-CN" altLang="en-US" dirty="0"/>
          </a:p>
        </p:txBody>
      </p:sp>
      <p:sp>
        <p:nvSpPr>
          <p:cNvPr id="3" name="内容占位符 2"/>
          <p:cNvSpPr>
            <a:spLocks noGrp="1"/>
          </p:cNvSpPr>
          <p:nvPr>
            <p:ph idx="1"/>
          </p:nvPr>
        </p:nvSpPr>
        <p:spPr>
          <a:xfrm>
            <a:off x="487683" y="1078105"/>
            <a:ext cx="8220890" cy="5568879"/>
          </a:xfrm>
        </p:spPr>
        <p:txBody>
          <a:bodyPr>
            <a:normAutofit/>
          </a:bodyPr>
          <a:lstStyle/>
          <a:p>
            <a:r>
              <a:rPr lang="en-US" altLang="zh-CN" dirty="0" smtClean="0"/>
              <a:t>National Synchrotron Radiation Laboratory: HLS II</a:t>
            </a:r>
          </a:p>
          <a:p>
            <a:endParaRPr lang="en-US" altLang="zh-CN" dirty="0"/>
          </a:p>
          <a:p>
            <a:endParaRPr lang="en-US" altLang="zh-CN" dirty="0" smtClean="0"/>
          </a:p>
          <a:p>
            <a:endParaRPr lang="en-US" altLang="zh-CN" dirty="0"/>
          </a:p>
          <a:p>
            <a:endParaRPr lang="en-US" altLang="zh-CN" dirty="0" smtClean="0"/>
          </a:p>
          <a:p>
            <a:endParaRPr lang="en-US" altLang="zh-CN" dirty="0"/>
          </a:p>
        </p:txBody>
      </p:sp>
      <p:pic>
        <p:nvPicPr>
          <p:cNvPr id="5" name="Picture 2" descr="http://pic.people.com.cn/NMediaFile/2015/0122/MAIN2015012210030005818764923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24" y="2895599"/>
            <a:ext cx="5351074" cy="3563816"/>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6653296"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984690"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308982"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640376" y="69983"/>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454303" y="2236150"/>
            <a:ext cx="1322404" cy="923330"/>
          </a:xfrm>
          <a:prstGeom prst="rect">
            <a:avLst/>
          </a:prstGeom>
        </p:spPr>
        <p:txBody>
          <a:bodyPr wrap="square">
            <a:spAutoFit/>
          </a:bodyPr>
          <a:lstStyle/>
          <a:p>
            <a:r>
              <a:rPr lang="en-US" altLang="zh-CN" dirty="0" smtClean="0"/>
              <a:t>800MeV, </a:t>
            </a:r>
          </a:p>
          <a:p>
            <a:r>
              <a:rPr lang="en-US" altLang="zh-CN" dirty="0" smtClean="0"/>
              <a:t>38nm·rad, </a:t>
            </a:r>
            <a:endParaRPr lang="en-US" altLang="zh-CN" dirty="0"/>
          </a:p>
          <a:p>
            <a:r>
              <a:rPr lang="en-US" altLang="zh-CN" dirty="0" smtClean="0"/>
              <a:t>4 DBA Cells</a:t>
            </a:r>
            <a:endParaRPr lang="en-US" altLang="zh-CN" dirty="0"/>
          </a:p>
        </p:txBody>
      </p:sp>
    </p:spTree>
    <p:extLst>
      <p:ext uri="{BB962C8B-B14F-4D97-AF65-F5344CB8AC3E}">
        <p14:creationId xmlns:p14="http://schemas.microsoft.com/office/powerpoint/2010/main" val="3238478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Prospects</a:t>
            </a:r>
            <a:endParaRPr lang="zh-CN" altLang="en-US" dirty="0"/>
          </a:p>
        </p:txBody>
      </p:sp>
      <p:sp>
        <p:nvSpPr>
          <p:cNvPr id="3" name="内容占位符 2"/>
          <p:cNvSpPr>
            <a:spLocks noGrp="1"/>
          </p:cNvSpPr>
          <p:nvPr>
            <p:ph idx="1"/>
          </p:nvPr>
        </p:nvSpPr>
        <p:spPr/>
        <p:txBody>
          <a:bodyPr/>
          <a:lstStyle/>
          <a:p>
            <a:r>
              <a:rPr lang="en-US" altLang="zh-CN" dirty="0" smtClean="0"/>
              <a:t>Hefei Advanced Light Source</a:t>
            </a:r>
          </a:p>
          <a:p>
            <a:pPr lvl="1"/>
            <a:r>
              <a:rPr lang="en-US" altLang="zh-CN" dirty="0" smtClean="0"/>
              <a:t>A </a:t>
            </a:r>
            <a:r>
              <a:rPr lang="en-US" altLang="zh-CN" dirty="0"/>
              <a:t>diffraction limit ring based SR light </a:t>
            </a:r>
            <a:r>
              <a:rPr lang="en-US" altLang="zh-CN" dirty="0" smtClean="0"/>
              <a:t>source</a:t>
            </a:r>
          </a:p>
          <a:p>
            <a:r>
              <a:rPr lang="en-US" altLang="zh-CN" dirty="0" smtClean="0"/>
              <a:t>Parameters</a:t>
            </a:r>
          </a:p>
          <a:p>
            <a:endParaRPr lang="zh-CN" altLang="en-US" dirty="0"/>
          </a:p>
          <a:p>
            <a:endParaRPr lang="zh-CN" altLang="en-US" dirty="0"/>
          </a:p>
        </p:txBody>
      </p:sp>
      <p:sp>
        <p:nvSpPr>
          <p:cNvPr id="4" name="矩形 3"/>
          <p:cNvSpPr/>
          <p:nvPr/>
        </p:nvSpPr>
        <p:spPr>
          <a:xfrm>
            <a:off x="6653296"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84690"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08982"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640376" y="69983"/>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表格 9"/>
          <p:cNvGraphicFramePr>
            <a:graphicFrameLocks noGrp="1"/>
          </p:cNvGraphicFramePr>
          <p:nvPr>
            <p:extLst>
              <p:ext uri="{D42A27DB-BD31-4B8C-83A1-F6EECF244321}">
                <p14:modId xmlns:p14="http://schemas.microsoft.com/office/powerpoint/2010/main" val="780419262"/>
              </p:ext>
            </p:extLst>
          </p:nvPr>
        </p:nvGraphicFramePr>
        <p:xfrm>
          <a:off x="487683" y="3071445"/>
          <a:ext cx="3840965" cy="2286000"/>
        </p:xfrm>
        <a:graphic>
          <a:graphicData uri="http://schemas.openxmlformats.org/drawingml/2006/table">
            <a:tbl>
              <a:tblPr firstRow="1" firstCol="1" bandRow="1">
                <a:tableStyleId>{5C22544A-7EE6-4342-B048-85BDC9FD1C3A}</a:tableStyleId>
              </a:tblPr>
              <a:tblGrid>
                <a:gridCol w="2143072">
                  <a:extLst>
                    <a:ext uri="{9D8B030D-6E8A-4147-A177-3AD203B41FA5}">
                      <a16:colId xmlns:a16="http://schemas.microsoft.com/office/drawing/2014/main" xmlns="" val="2788857666"/>
                    </a:ext>
                  </a:extLst>
                </a:gridCol>
                <a:gridCol w="1697893">
                  <a:extLst>
                    <a:ext uri="{9D8B030D-6E8A-4147-A177-3AD203B41FA5}">
                      <a16:colId xmlns:a16="http://schemas.microsoft.com/office/drawing/2014/main" xmlns="" val="2328284981"/>
                    </a:ext>
                  </a:extLst>
                </a:gridCol>
              </a:tblGrid>
              <a:tr h="380319">
                <a:tc>
                  <a:txBody>
                    <a:bodyPr/>
                    <a:lstStyle/>
                    <a:p>
                      <a:pPr algn="ctr">
                        <a:lnSpc>
                          <a:spcPct val="150000"/>
                        </a:lnSpc>
                        <a:spcAft>
                          <a:spcPts val="0"/>
                        </a:spcAft>
                      </a:pPr>
                      <a:r>
                        <a:rPr lang="en-US" altLang="zh-CN" sz="2000" kern="100" dirty="0" smtClean="0">
                          <a:effectLst/>
                        </a:rPr>
                        <a:t>Beam Energy</a:t>
                      </a:r>
                      <a:endParaRPr lang="zh-CN" sz="2000" kern="100" dirty="0">
                        <a:effectLst/>
                        <a:latin typeface="Times New Roman" panose="02020603050405020304" pitchFamily="18" charset="0"/>
                        <a:ea typeface="仿宋_GB231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kern="100">
                          <a:effectLst/>
                        </a:rPr>
                        <a:t>~2.0 GeV</a:t>
                      </a:r>
                      <a:endParaRPr lang="zh-CN" sz="2000" kern="100">
                        <a:effectLst/>
                        <a:latin typeface="Times New Roman" panose="02020603050405020304" pitchFamily="18" charset="0"/>
                        <a:ea typeface="仿宋_GB2312"/>
                        <a:cs typeface="Times New Roman" panose="02020603050405020304" pitchFamily="18" charset="0"/>
                      </a:endParaRPr>
                    </a:p>
                  </a:txBody>
                  <a:tcPr marL="68580" marR="68580" marT="0" marB="0" anchor="ctr"/>
                </a:tc>
                <a:extLst>
                  <a:ext uri="{0D108BD9-81ED-4DB2-BD59-A6C34878D82A}">
                    <a16:rowId xmlns:a16="http://schemas.microsoft.com/office/drawing/2014/main" xmlns="" val="2429889099"/>
                  </a:ext>
                </a:extLst>
              </a:tr>
              <a:tr h="380319">
                <a:tc>
                  <a:txBody>
                    <a:bodyPr/>
                    <a:lstStyle/>
                    <a:p>
                      <a:pPr algn="ctr">
                        <a:lnSpc>
                          <a:spcPct val="150000"/>
                        </a:lnSpc>
                        <a:spcAft>
                          <a:spcPts val="0"/>
                        </a:spcAft>
                      </a:pPr>
                      <a:r>
                        <a:rPr lang="en-US" altLang="zh-CN" sz="2000" kern="100" dirty="0" smtClean="0">
                          <a:effectLst/>
                          <a:latin typeface="+mn-lt"/>
                          <a:ea typeface="+mn-ea"/>
                          <a:cs typeface="+mn-cs"/>
                        </a:rPr>
                        <a:t>Circumference</a:t>
                      </a:r>
                      <a:endParaRPr lang="zh-CN" sz="2000" kern="100" dirty="0">
                        <a:effectLst/>
                        <a:latin typeface="Times New Roman" panose="02020603050405020304" pitchFamily="18" charset="0"/>
                        <a:ea typeface="仿宋_GB231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kern="100" dirty="0" smtClean="0">
                          <a:effectLst/>
                        </a:rPr>
                        <a:t>~600 </a:t>
                      </a:r>
                      <a:r>
                        <a:rPr lang="en-US" sz="2000" kern="100" dirty="0">
                          <a:effectLst/>
                        </a:rPr>
                        <a:t>m</a:t>
                      </a:r>
                      <a:endParaRPr lang="zh-CN" sz="2000" kern="100" dirty="0">
                        <a:effectLst/>
                        <a:latin typeface="Times New Roman" panose="02020603050405020304" pitchFamily="18" charset="0"/>
                        <a:ea typeface="仿宋_GB2312"/>
                        <a:cs typeface="Times New Roman" panose="02020603050405020304" pitchFamily="18" charset="0"/>
                      </a:endParaRPr>
                    </a:p>
                  </a:txBody>
                  <a:tcPr marL="68580" marR="68580" marT="0" marB="0" anchor="ctr"/>
                </a:tc>
                <a:extLst>
                  <a:ext uri="{0D108BD9-81ED-4DB2-BD59-A6C34878D82A}">
                    <a16:rowId xmlns:a16="http://schemas.microsoft.com/office/drawing/2014/main" xmlns="" val="3058596557"/>
                  </a:ext>
                </a:extLst>
              </a:tr>
              <a:tr h="380319">
                <a:tc>
                  <a:txBody>
                    <a:bodyPr/>
                    <a:lstStyle/>
                    <a:p>
                      <a:pPr algn="ctr">
                        <a:lnSpc>
                          <a:spcPct val="150000"/>
                        </a:lnSpc>
                        <a:spcAft>
                          <a:spcPts val="0"/>
                        </a:spcAft>
                      </a:pPr>
                      <a:r>
                        <a:rPr lang="en-US" altLang="zh-CN" sz="2000" kern="100" dirty="0" smtClean="0">
                          <a:effectLst/>
                        </a:rPr>
                        <a:t>Lattice</a:t>
                      </a:r>
                      <a:endParaRPr lang="zh-CN" sz="2000" kern="100" dirty="0">
                        <a:effectLst/>
                        <a:latin typeface="Times New Roman" panose="02020603050405020304" pitchFamily="18" charset="0"/>
                        <a:ea typeface="仿宋_GB231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kern="100" dirty="0" smtClean="0">
                          <a:effectLst/>
                        </a:rPr>
                        <a:t>6BA</a:t>
                      </a:r>
                      <a:endParaRPr lang="zh-CN" sz="2000" kern="100" dirty="0">
                        <a:effectLst/>
                        <a:latin typeface="Times New Roman" panose="02020603050405020304" pitchFamily="18" charset="0"/>
                        <a:ea typeface="仿宋_GB2312"/>
                        <a:cs typeface="Times New Roman" panose="02020603050405020304" pitchFamily="18" charset="0"/>
                      </a:endParaRPr>
                    </a:p>
                  </a:txBody>
                  <a:tcPr marL="68580" marR="68580" marT="0" marB="0" anchor="ctr"/>
                </a:tc>
                <a:extLst>
                  <a:ext uri="{0D108BD9-81ED-4DB2-BD59-A6C34878D82A}">
                    <a16:rowId xmlns:a16="http://schemas.microsoft.com/office/drawing/2014/main" xmlns="" val="3104023059"/>
                  </a:ext>
                </a:extLst>
              </a:tr>
              <a:tr h="404116">
                <a:tc>
                  <a:txBody>
                    <a:bodyPr/>
                    <a:lstStyle/>
                    <a:p>
                      <a:pPr algn="ctr">
                        <a:lnSpc>
                          <a:spcPct val="150000"/>
                        </a:lnSpc>
                        <a:spcAft>
                          <a:spcPts val="0"/>
                        </a:spcAft>
                      </a:pPr>
                      <a:r>
                        <a:rPr lang="en-US" altLang="zh-CN" sz="2000" kern="100" dirty="0" smtClean="0">
                          <a:effectLst/>
                        </a:rPr>
                        <a:t>Natural</a:t>
                      </a:r>
                      <a:r>
                        <a:rPr lang="en-US" altLang="zh-CN" sz="2000" kern="100" baseline="0" dirty="0" smtClean="0">
                          <a:effectLst/>
                        </a:rPr>
                        <a:t> Emittance</a:t>
                      </a:r>
                      <a:endParaRPr lang="zh-CN" sz="2000" kern="100" dirty="0">
                        <a:effectLst/>
                        <a:latin typeface="Times New Roman" panose="02020603050405020304" pitchFamily="18" charset="0"/>
                        <a:ea typeface="仿宋_GB231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kern="100" dirty="0">
                          <a:effectLst/>
                        </a:rPr>
                        <a:t>&lt; 50 </a:t>
                      </a:r>
                      <a:r>
                        <a:rPr lang="en-US" sz="2000" kern="100" dirty="0" err="1">
                          <a:effectLst/>
                        </a:rPr>
                        <a:t>pm.rad</a:t>
                      </a:r>
                      <a:endParaRPr lang="zh-CN" sz="2000" kern="100" dirty="0">
                        <a:effectLst/>
                        <a:latin typeface="Times New Roman" panose="02020603050405020304" pitchFamily="18" charset="0"/>
                        <a:ea typeface="仿宋_GB2312"/>
                        <a:cs typeface="Times New Roman" panose="02020603050405020304" pitchFamily="18" charset="0"/>
                      </a:endParaRPr>
                    </a:p>
                  </a:txBody>
                  <a:tcPr marL="68580" marR="68580" marT="0" marB="0" anchor="ctr"/>
                </a:tc>
                <a:extLst>
                  <a:ext uri="{0D108BD9-81ED-4DB2-BD59-A6C34878D82A}">
                    <a16:rowId xmlns:a16="http://schemas.microsoft.com/office/drawing/2014/main" xmlns="" val="1987801765"/>
                  </a:ext>
                </a:extLst>
              </a:tr>
              <a:tr h="380319">
                <a:tc>
                  <a:txBody>
                    <a:bodyPr/>
                    <a:lstStyle/>
                    <a:p>
                      <a:pPr algn="ctr">
                        <a:lnSpc>
                          <a:spcPct val="150000"/>
                        </a:lnSpc>
                        <a:spcAft>
                          <a:spcPts val="0"/>
                        </a:spcAft>
                      </a:pPr>
                      <a:r>
                        <a:rPr lang="en-US" altLang="zh-CN" sz="2000" kern="100" dirty="0" smtClean="0">
                          <a:effectLst/>
                        </a:rPr>
                        <a:t>Current</a:t>
                      </a:r>
                      <a:endParaRPr lang="zh-CN" sz="2000" kern="100" dirty="0">
                        <a:effectLst/>
                        <a:latin typeface="Times New Roman" panose="02020603050405020304" pitchFamily="18" charset="0"/>
                        <a:ea typeface="仿宋_GB2312"/>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000" kern="100" dirty="0">
                          <a:effectLst/>
                        </a:rPr>
                        <a:t>500</a:t>
                      </a:r>
                      <a:r>
                        <a:rPr lang="zh-CN" sz="2000" kern="100" dirty="0">
                          <a:effectLst/>
                        </a:rPr>
                        <a:t>±</a:t>
                      </a:r>
                      <a:r>
                        <a:rPr lang="en-US" sz="2000" kern="100" dirty="0">
                          <a:effectLst/>
                        </a:rPr>
                        <a:t>0.5 mA</a:t>
                      </a:r>
                      <a:endParaRPr lang="zh-CN" sz="2000" kern="100" dirty="0">
                        <a:effectLst/>
                        <a:latin typeface="Times New Roman" panose="02020603050405020304" pitchFamily="18" charset="0"/>
                        <a:ea typeface="仿宋_GB2312"/>
                        <a:cs typeface="Times New Roman" panose="02020603050405020304" pitchFamily="18" charset="0"/>
                      </a:endParaRPr>
                    </a:p>
                  </a:txBody>
                  <a:tcPr marL="68580" marR="68580" marT="0" marB="0" anchor="ctr"/>
                </a:tc>
                <a:extLst>
                  <a:ext uri="{0D108BD9-81ED-4DB2-BD59-A6C34878D82A}">
                    <a16:rowId xmlns:a16="http://schemas.microsoft.com/office/drawing/2014/main" xmlns="" val="451617201"/>
                  </a:ext>
                </a:extLst>
              </a:tr>
            </a:tbl>
          </a:graphicData>
        </a:graphic>
      </p:graphicFrame>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648" y="2928614"/>
            <a:ext cx="4611698" cy="2767019"/>
          </a:xfrm>
          <a:prstGeom prst="rect">
            <a:avLst/>
          </a:prstGeom>
        </p:spPr>
      </p:pic>
    </p:spTree>
    <p:extLst>
      <p:ext uri="{BB962C8B-B14F-4D97-AF65-F5344CB8AC3E}">
        <p14:creationId xmlns:p14="http://schemas.microsoft.com/office/powerpoint/2010/main" val="2453844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Test Facility for HIEPA</a:t>
            </a:r>
            <a:r>
              <a:rPr lang="en-US" altLang="zh-CN" dirty="0"/>
              <a:t>?</a:t>
            </a:r>
            <a:r>
              <a:rPr lang="en-US" altLang="zh-CN" dirty="0" smtClean="0"/>
              <a:t> </a:t>
            </a:r>
            <a:endParaRPr lang="zh-CN" altLang="en-US" dirty="0"/>
          </a:p>
        </p:txBody>
      </p:sp>
      <p:sp>
        <p:nvSpPr>
          <p:cNvPr id="3" name="内容占位符 2"/>
          <p:cNvSpPr>
            <a:spLocks noGrp="1"/>
          </p:cNvSpPr>
          <p:nvPr>
            <p:ph idx="1"/>
          </p:nvPr>
        </p:nvSpPr>
        <p:spPr/>
        <p:txBody>
          <a:bodyPr/>
          <a:lstStyle/>
          <a:p>
            <a:r>
              <a:rPr lang="en-US" altLang="zh-CN" dirty="0" smtClean="0"/>
              <a:t>What kind of facility it should be? </a:t>
            </a:r>
          </a:p>
          <a:p>
            <a:pPr lvl="1"/>
            <a:r>
              <a:rPr lang="en-US" altLang="zh-CN" dirty="0" smtClean="0"/>
              <a:t>What to do: Bench Test or Online Test? </a:t>
            </a:r>
          </a:p>
          <a:p>
            <a:pPr lvl="2"/>
            <a:r>
              <a:rPr lang="en-US" altLang="zh-CN" dirty="0" smtClean="0"/>
              <a:t>Technique develop and test with beam </a:t>
            </a:r>
          </a:p>
          <a:p>
            <a:pPr lvl="1"/>
            <a:r>
              <a:rPr lang="en-US" altLang="zh-CN" dirty="0" smtClean="0"/>
              <a:t>What kind of accelerator: Ring or Linac?</a:t>
            </a:r>
          </a:p>
          <a:p>
            <a:pPr lvl="2"/>
            <a:r>
              <a:rPr lang="en-US" altLang="zh-CN" dirty="0" smtClean="0"/>
              <a:t>Mainly linac; tests based on small ring is not that useful for large ring collider; built a ring is more expensive</a:t>
            </a:r>
          </a:p>
          <a:p>
            <a:pPr lvl="2"/>
            <a:r>
              <a:rPr lang="en-US" altLang="zh-CN" dirty="0" smtClean="0"/>
              <a:t>Can also provide FEL or other utilities</a:t>
            </a:r>
          </a:p>
          <a:p>
            <a:pPr lvl="1"/>
            <a:r>
              <a:rPr lang="en-US" altLang="zh-CN" dirty="0" smtClean="0"/>
              <a:t>What kind of technology should be tested?</a:t>
            </a:r>
          </a:p>
          <a:p>
            <a:pPr lvl="2"/>
            <a:r>
              <a:rPr lang="en-US" altLang="zh-CN" dirty="0" smtClean="0"/>
              <a:t>Online: Superconducting, Photocathode Guns, Magnets, etc.</a:t>
            </a:r>
          </a:p>
          <a:p>
            <a:pPr lvl="2"/>
            <a:r>
              <a:rPr lang="en-US" altLang="zh-CN" dirty="0" smtClean="0"/>
              <a:t>Bench test: Magnets, Impedance Measurements, Interferometers, etc.</a:t>
            </a:r>
          </a:p>
          <a:p>
            <a:pPr lvl="2"/>
            <a:endParaRPr lang="en-US" altLang="zh-CN" dirty="0" smtClean="0"/>
          </a:p>
          <a:p>
            <a:pPr lvl="1"/>
            <a:endParaRPr lang="en-US" altLang="zh-CN" dirty="0" smtClean="0"/>
          </a:p>
          <a:p>
            <a:pPr lvl="1"/>
            <a:endParaRPr lang="zh-CN" altLang="en-US" dirty="0"/>
          </a:p>
        </p:txBody>
      </p:sp>
      <p:sp>
        <p:nvSpPr>
          <p:cNvPr id="4" name="矩形 3"/>
          <p:cNvSpPr/>
          <p:nvPr/>
        </p:nvSpPr>
        <p:spPr>
          <a:xfrm>
            <a:off x="6653296"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84690"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08982"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640376" y="69983"/>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75731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Test Facility for HIEPA? </a:t>
            </a:r>
            <a:endParaRPr lang="zh-CN" altLang="en-US" dirty="0"/>
          </a:p>
        </p:txBody>
      </p:sp>
      <p:sp>
        <p:nvSpPr>
          <p:cNvPr id="3" name="内容占位符 2"/>
          <p:cNvSpPr>
            <a:spLocks noGrp="1"/>
          </p:cNvSpPr>
          <p:nvPr>
            <p:ph idx="1"/>
          </p:nvPr>
        </p:nvSpPr>
        <p:spPr/>
        <p:txBody>
          <a:bodyPr/>
          <a:lstStyle/>
          <a:p>
            <a:r>
              <a:rPr lang="en-US" altLang="zh-CN" dirty="0" smtClean="0"/>
              <a:t>How can we achieve that?</a:t>
            </a:r>
          </a:p>
          <a:p>
            <a:pPr lvl="1"/>
            <a:r>
              <a:rPr lang="en-US" altLang="zh-CN" dirty="0" smtClean="0"/>
              <a:t>Linac with NEA </a:t>
            </a:r>
            <a:r>
              <a:rPr lang="en-US" altLang="zh-CN" dirty="0" err="1" smtClean="0"/>
              <a:t>photoinjector</a:t>
            </a:r>
            <a:endParaRPr lang="en-US" altLang="zh-CN" dirty="0" smtClean="0"/>
          </a:p>
          <a:p>
            <a:pPr lvl="1"/>
            <a:r>
              <a:rPr lang="en-US" altLang="zh-CN" dirty="0" smtClean="0"/>
              <a:t>Polarized electron directly for polarized positron</a:t>
            </a:r>
          </a:p>
          <a:p>
            <a:pPr lvl="2"/>
            <a:r>
              <a:rPr lang="en-US" altLang="zh-CN" dirty="0" smtClean="0"/>
              <a:t>Also can be used in </a:t>
            </a:r>
            <a:r>
              <a:rPr lang="en-US" altLang="zh-CN" dirty="0"/>
              <a:t>Positron Annihilation </a:t>
            </a:r>
            <a:r>
              <a:rPr lang="en-US" altLang="zh-CN" dirty="0" smtClean="0"/>
              <a:t>Technique</a:t>
            </a:r>
          </a:p>
          <a:p>
            <a:pPr lvl="1"/>
            <a:r>
              <a:rPr lang="en-US" altLang="zh-CN" dirty="0" smtClean="0"/>
              <a:t>Compton Backscattering </a:t>
            </a:r>
            <a:r>
              <a:rPr lang="en-US" altLang="zh-CN" dirty="0"/>
              <a:t>in test facility </a:t>
            </a:r>
            <a:r>
              <a:rPr lang="en-US" altLang="zh-CN" dirty="0" smtClean="0"/>
              <a:t>(or HLS II)</a:t>
            </a:r>
            <a:endParaRPr lang="zh-CN" altLang="en-US" dirty="0"/>
          </a:p>
        </p:txBody>
      </p:sp>
      <p:sp>
        <p:nvSpPr>
          <p:cNvPr id="4" name="矩形 3"/>
          <p:cNvSpPr/>
          <p:nvPr/>
        </p:nvSpPr>
        <p:spPr>
          <a:xfrm>
            <a:off x="6653296"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984690"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08982"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640376" y="69983"/>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350885" y="4173679"/>
            <a:ext cx="1862667" cy="487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100MeV~2 GeV Linac</a:t>
            </a:r>
            <a:endParaRPr lang="zh-CN" altLang="en-US" dirty="0"/>
          </a:p>
        </p:txBody>
      </p:sp>
      <p:sp>
        <p:nvSpPr>
          <p:cNvPr id="11" name="直接访问存储器 28"/>
          <p:cNvSpPr/>
          <p:nvPr/>
        </p:nvSpPr>
        <p:spPr>
          <a:xfrm rot="10800000">
            <a:off x="6258679" y="4065536"/>
            <a:ext cx="1155189" cy="703506"/>
          </a:xfrm>
          <a:prstGeom prst="flowChartMagneticDrum">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文本框 11"/>
          <p:cNvSpPr txBox="1"/>
          <p:nvPr/>
        </p:nvSpPr>
        <p:spPr>
          <a:xfrm>
            <a:off x="6394608" y="4155675"/>
            <a:ext cx="1022844"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14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Radiator</a:t>
            </a:r>
            <a:r>
              <a:rPr kumimoji="1" lang="en-US" altLang="zh-CN" sz="1400" b="1" dirty="0">
                <a:solidFill>
                  <a:prstClr val="black"/>
                </a:solidFill>
                <a:latin typeface="Calibri"/>
                <a:ea typeface="宋体" panose="02010600030101010101" pitchFamily="2" charset="-122"/>
              </a:rPr>
              <a:t> </a:t>
            </a:r>
            <a:r>
              <a:rPr kumimoji="1" lang="en-US" altLang="zh-CN" sz="1400" b="1" dirty="0" smtClean="0">
                <a:solidFill>
                  <a:prstClr val="black"/>
                </a:solidFill>
                <a:latin typeface="Calibri"/>
                <a:ea typeface="宋体" panose="02010600030101010101" pitchFamily="2" charset="-122"/>
              </a:rPr>
              <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14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Target</a:t>
            </a:r>
          </a:p>
        </p:txBody>
      </p:sp>
      <p:cxnSp>
        <p:nvCxnSpPr>
          <p:cNvPr id="13" name="直接箭头连接符 12"/>
          <p:cNvCxnSpPr>
            <a:stCxn id="10" idx="3"/>
            <a:endCxn id="11" idx="4"/>
          </p:cNvCxnSpPr>
          <p:nvPr/>
        </p:nvCxnSpPr>
        <p:spPr>
          <a:xfrm>
            <a:off x="5213552" y="4417289"/>
            <a:ext cx="10451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11" idx="1"/>
            <a:endCxn id="26" idx="1"/>
          </p:cNvCxnSpPr>
          <p:nvPr/>
        </p:nvCxnSpPr>
        <p:spPr>
          <a:xfrm flipV="1">
            <a:off x="7413868" y="4417286"/>
            <a:ext cx="380305" cy="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85892" y="4173679"/>
            <a:ext cx="2509708" cy="4872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NEA Photocathode Gun</a:t>
            </a:r>
            <a:endParaRPr lang="zh-CN" altLang="en-US" dirty="0"/>
          </a:p>
        </p:txBody>
      </p:sp>
      <p:cxnSp>
        <p:nvCxnSpPr>
          <p:cNvPr id="20" name="直接箭头连接符 19"/>
          <p:cNvCxnSpPr>
            <a:endCxn id="10" idx="1"/>
          </p:cNvCxnSpPr>
          <p:nvPr/>
        </p:nvCxnSpPr>
        <p:spPr>
          <a:xfrm>
            <a:off x="2895600" y="4417288"/>
            <a:ext cx="4552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344278" y="3736262"/>
            <a:ext cx="914400" cy="4374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a:t>
            </a:r>
            <a:r>
              <a:rPr lang="en-US" altLang="zh-CN" dirty="0" smtClean="0"/>
              <a:t>- Test</a:t>
            </a:r>
            <a:endParaRPr lang="zh-CN" altLang="en-US" dirty="0"/>
          </a:p>
        </p:txBody>
      </p:sp>
      <p:cxnSp>
        <p:nvCxnSpPr>
          <p:cNvPr id="23" name="直接箭头连接符 22"/>
          <p:cNvCxnSpPr>
            <a:endCxn id="21" idx="2"/>
          </p:cNvCxnSpPr>
          <p:nvPr/>
        </p:nvCxnSpPr>
        <p:spPr>
          <a:xfrm flipV="1">
            <a:off x="5796785" y="4173679"/>
            <a:ext cx="4693" cy="243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7794173" y="4198577"/>
            <a:ext cx="914400" cy="43741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 Test</a:t>
            </a:r>
            <a:endParaRPr lang="zh-CN" altLang="en-US" dirty="0"/>
          </a:p>
        </p:txBody>
      </p:sp>
      <p:cxnSp>
        <p:nvCxnSpPr>
          <p:cNvPr id="30" name="曲线连接符 29"/>
          <p:cNvCxnSpPr/>
          <p:nvPr/>
        </p:nvCxnSpPr>
        <p:spPr>
          <a:xfrm rot="10800000" flipV="1">
            <a:off x="6262218" y="4417286"/>
            <a:ext cx="1286384" cy="1261677"/>
          </a:xfrm>
          <a:prstGeom prst="curvedConnector3">
            <a:avLst>
              <a:gd name="adj1" fmla="val 108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曲线连接符 40"/>
          <p:cNvCxnSpPr/>
          <p:nvPr/>
        </p:nvCxnSpPr>
        <p:spPr>
          <a:xfrm rot="10800000">
            <a:off x="3176964" y="4417285"/>
            <a:ext cx="1334590" cy="1261677"/>
          </a:xfrm>
          <a:prstGeom prst="curvedConnector3">
            <a:avLst>
              <a:gd name="adj1" fmla="val 9936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4412944" y="5435353"/>
            <a:ext cx="1862667" cy="4872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ERL Loop</a:t>
            </a:r>
            <a:endParaRPr lang="zh-CN" altLang="en-US" dirty="0"/>
          </a:p>
        </p:txBody>
      </p:sp>
      <p:sp>
        <p:nvSpPr>
          <p:cNvPr id="46" name="矩形 45"/>
          <p:cNvSpPr/>
          <p:nvPr/>
        </p:nvSpPr>
        <p:spPr>
          <a:xfrm>
            <a:off x="2818790" y="5098314"/>
            <a:ext cx="5050973" cy="1135525"/>
          </a:xfrm>
          <a:prstGeom prst="rect">
            <a:avLst/>
          </a:prstGeom>
          <a:no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6506350" y="5831551"/>
            <a:ext cx="1377300" cy="343235"/>
          </a:xfrm>
          <a:prstGeom prst="rect">
            <a:avLst/>
          </a:prstGeom>
          <a:noFill/>
        </p:spPr>
        <p:txBody>
          <a:bodyPr wrap="none" rtlCol="0">
            <a:spAutoFit/>
          </a:bodyPr>
          <a:lstStyle/>
          <a:p>
            <a:pPr>
              <a:lnSpc>
                <a:spcPct val="130000"/>
              </a:lnSpc>
            </a:pPr>
            <a:r>
              <a:rPr lang="en-US" altLang="zh-CN" sz="1400" dirty="0" smtClean="0">
                <a:latin typeface="Arial" panose="020B0604020202020204" pitchFamily="34" charset="0"/>
                <a:ea typeface="微软雅黑" panose="020B0503020204020204" pitchFamily="34" charset="-122"/>
              </a:rPr>
              <a:t>Future addition</a:t>
            </a:r>
            <a:endParaRPr lang="zh-CN" altLang="en-US" sz="1400" dirty="0" smtClean="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230001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0" dirty="0"/>
              <a:t>C</a:t>
            </a:r>
            <a:r>
              <a:rPr lang="en-US" altLang="zh-CN" b="0" dirty="0" smtClean="0"/>
              <a:t>ollaboration</a:t>
            </a:r>
            <a:r>
              <a:rPr lang="en-US" altLang="zh-CN" b="0" dirty="0"/>
              <a:t> </a:t>
            </a:r>
            <a:r>
              <a:rPr lang="en-US" altLang="zh-CN" b="0" dirty="0" smtClean="0"/>
              <a:t>Needed</a:t>
            </a:r>
            <a:endParaRPr lang="zh-CN" altLang="en-US" dirty="0"/>
          </a:p>
        </p:txBody>
      </p:sp>
      <p:sp>
        <p:nvSpPr>
          <p:cNvPr id="3" name="内容占位符 2"/>
          <p:cNvSpPr>
            <a:spLocks noGrp="1"/>
          </p:cNvSpPr>
          <p:nvPr>
            <p:ph idx="1"/>
          </p:nvPr>
        </p:nvSpPr>
        <p:spPr>
          <a:xfrm>
            <a:off x="487683" y="1078106"/>
            <a:ext cx="8220890" cy="5650940"/>
          </a:xfrm>
        </p:spPr>
        <p:txBody>
          <a:bodyPr>
            <a:normAutofit/>
          </a:bodyPr>
          <a:lstStyle/>
          <a:p>
            <a:r>
              <a:rPr lang="en-US" altLang="zh-CN" dirty="0" smtClean="0"/>
              <a:t>Accelerator Physics</a:t>
            </a:r>
          </a:p>
          <a:p>
            <a:pPr lvl="1"/>
            <a:r>
              <a:rPr lang="en-US" altLang="zh-CN" dirty="0" smtClean="0"/>
              <a:t>IR Design</a:t>
            </a:r>
          </a:p>
          <a:p>
            <a:pPr lvl="1"/>
            <a:r>
              <a:rPr lang="en-US" altLang="zh-CN" dirty="0" smtClean="0"/>
              <a:t>Polarization: Spin Rotation and Maintenance</a:t>
            </a:r>
          </a:p>
          <a:p>
            <a:pPr lvl="1"/>
            <a:r>
              <a:rPr lang="en-US" altLang="zh-CN" dirty="0" smtClean="0"/>
              <a:t>Collective Effects: Simulation and Bench Measurements</a:t>
            </a:r>
          </a:p>
          <a:p>
            <a:pPr lvl="1"/>
            <a:r>
              <a:rPr lang="en-US" altLang="zh-CN" dirty="0" smtClean="0"/>
              <a:t>Advanced Computational Accelerator Physics</a:t>
            </a:r>
          </a:p>
          <a:p>
            <a:r>
              <a:rPr lang="en-US" altLang="zh-CN" dirty="0" smtClean="0"/>
              <a:t>Accelerator Technologies</a:t>
            </a:r>
          </a:p>
          <a:p>
            <a:pPr lvl="1"/>
            <a:r>
              <a:rPr lang="en-US" altLang="zh-CN" dirty="0" smtClean="0"/>
              <a:t>Superconducting Cavities and Magnets</a:t>
            </a:r>
          </a:p>
          <a:p>
            <a:pPr lvl="1"/>
            <a:r>
              <a:rPr lang="en-US" altLang="zh-CN" dirty="0" smtClean="0"/>
              <a:t>Polarized Beam Sources</a:t>
            </a:r>
          </a:p>
          <a:p>
            <a:pPr lvl="1"/>
            <a:r>
              <a:rPr lang="en-US" altLang="zh-CN" dirty="0" smtClean="0"/>
              <a:t>Ultrahigh Vacuum Chamber with Small Aperture, Optimized Impedance and Low SEE</a:t>
            </a:r>
          </a:p>
          <a:p>
            <a:pPr lvl="1"/>
            <a:endParaRPr lang="zh-CN" altLang="en-US" dirty="0"/>
          </a:p>
        </p:txBody>
      </p:sp>
      <p:sp>
        <p:nvSpPr>
          <p:cNvPr id="9" name="矩形 8"/>
          <p:cNvSpPr/>
          <p:nvPr/>
        </p:nvSpPr>
        <p:spPr>
          <a:xfrm>
            <a:off x="6660224"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984516"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315645"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646774"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977903" y="69983"/>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187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Conclusion</a:t>
            </a:r>
            <a:endParaRPr lang="zh-CN" altLang="en-US" dirty="0"/>
          </a:p>
        </p:txBody>
      </p:sp>
      <p:sp>
        <p:nvSpPr>
          <p:cNvPr id="3" name="内容占位符 2"/>
          <p:cNvSpPr>
            <a:spLocks noGrp="1"/>
          </p:cNvSpPr>
          <p:nvPr>
            <p:ph idx="1"/>
          </p:nvPr>
        </p:nvSpPr>
        <p:spPr/>
        <p:txBody>
          <a:bodyPr/>
          <a:lstStyle/>
          <a:p>
            <a:r>
              <a:rPr lang="en-US" altLang="zh-CN" dirty="0" smtClean="0"/>
              <a:t>Conditions for a super tau-charm factory to be approaching</a:t>
            </a:r>
          </a:p>
          <a:p>
            <a:pPr lvl="1"/>
            <a:r>
              <a:rPr lang="en-US" altLang="zh-CN" dirty="0" smtClean="0"/>
              <a:t>Time Window: 2020-2025</a:t>
            </a:r>
          </a:p>
          <a:p>
            <a:pPr lvl="1"/>
            <a:r>
              <a:rPr lang="en-US" altLang="zh-CN" dirty="0" smtClean="0"/>
              <a:t>Budget: RMB ~4 Billion</a:t>
            </a:r>
          </a:p>
          <a:p>
            <a:pPr lvl="2"/>
            <a:r>
              <a:rPr lang="en-US" altLang="zh-CN" dirty="0" smtClean="0"/>
              <a:t>Apply for support from Central Government of China and local authority</a:t>
            </a:r>
          </a:p>
          <a:p>
            <a:pPr lvl="1"/>
            <a:r>
              <a:rPr lang="en-US" altLang="zh-CN" dirty="0" smtClean="0"/>
              <a:t>Short of Faculties and Staffs</a:t>
            </a:r>
          </a:p>
          <a:p>
            <a:pPr lvl="1"/>
            <a:r>
              <a:rPr lang="en-US" altLang="zh-CN" dirty="0" smtClean="0"/>
              <a:t>Technologies Readiness: need to be invested</a:t>
            </a:r>
          </a:p>
          <a:p>
            <a:r>
              <a:rPr lang="en-US" altLang="zh-CN" dirty="0" smtClean="0"/>
              <a:t>Still a lot of work to do</a:t>
            </a:r>
          </a:p>
          <a:p>
            <a:pPr lvl="1"/>
            <a:endParaRPr lang="zh-CN" altLang="en-US" dirty="0"/>
          </a:p>
        </p:txBody>
      </p:sp>
      <p:sp>
        <p:nvSpPr>
          <p:cNvPr id="5" name="矩形 4"/>
          <p:cNvSpPr/>
          <p:nvPr/>
        </p:nvSpPr>
        <p:spPr>
          <a:xfrm>
            <a:off x="6660224"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84516"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315645"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646774" y="69983"/>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977903" y="69983"/>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55028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1685" y="2858460"/>
            <a:ext cx="8520851" cy="2558783"/>
          </a:xfrm>
        </p:spPr>
        <p:txBody>
          <a:bodyPr/>
          <a:lstStyle/>
          <a:p>
            <a:pPr algn="ctr">
              <a:lnSpc>
                <a:spcPct val="150000"/>
              </a:lnSpc>
            </a:pPr>
            <a:r>
              <a:rPr lang="en-US" altLang="zh-CN" sz="5400" dirty="0" smtClean="0"/>
              <a:t>Thanks for Attention!</a:t>
            </a:r>
            <a:br>
              <a:rPr lang="en-US" altLang="zh-CN" sz="5400" dirty="0" smtClean="0"/>
            </a:br>
            <a:r>
              <a:rPr lang="zh-CN" altLang="en-US" sz="5400" dirty="0" smtClean="0"/>
              <a:t>感谢各位！</a:t>
            </a:r>
            <a:endParaRPr lang="zh-CN" altLang="en-US" sz="5400" dirty="0"/>
          </a:p>
        </p:txBody>
      </p:sp>
      <p:pic>
        <p:nvPicPr>
          <p:cNvPr id="4" name="图片 3"/>
          <p:cNvPicPr>
            <a:picLocks noChangeAspect="1"/>
          </p:cNvPicPr>
          <p:nvPr/>
        </p:nvPicPr>
        <p:blipFill>
          <a:blip r:embed="rId2"/>
          <a:stretch>
            <a:fillRect/>
          </a:stretch>
        </p:blipFill>
        <p:spPr>
          <a:xfrm>
            <a:off x="72307" y="66961"/>
            <a:ext cx="9059609" cy="2703767"/>
          </a:xfrm>
          <a:prstGeom prst="rect">
            <a:avLst/>
          </a:prstGeom>
        </p:spPr>
      </p:pic>
      <p:pic>
        <p:nvPicPr>
          <p:cNvPr id="5"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771" y="550497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310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a:xfrm>
            <a:off x="487683" y="288305"/>
            <a:ext cx="8520851" cy="617111"/>
          </a:xfrm>
        </p:spPr>
        <p:txBody>
          <a:bodyPr/>
          <a:lstStyle/>
          <a:p>
            <a:r>
              <a:rPr lang="en-US" altLang="zh-CN" dirty="0" smtClean="0">
                <a:latin typeface="华文楷体" panose="02010600040101010101" pitchFamily="2" charset="-122"/>
                <a:ea typeface="华文楷体" panose="02010600040101010101" pitchFamily="2" charset="-122"/>
              </a:rPr>
              <a:t>Large </a:t>
            </a:r>
            <a:r>
              <a:rPr lang="en-US" altLang="zh-CN" dirty="0" err="1" smtClean="0">
                <a:latin typeface="华文楷体" panose="02010600040101010101" pitchFamily="2" charset="-122"/>
                <a:ea typeface="华文楷体" panose="02010600040101010101" pitchFamily="2" charset="-122"/>
              </a:rPr>
              <a:t>Piwinski</a:t>
            </a:r>
            <a:r>
              <a:rPr lang="en-US" altLang="zh-CN" dirty="0" smtClean="0">
                <a:latin typeface="华文楷体" panose="02010600040101010101" pitchFamily="2" charset="-122"/>
                <a:ea typeface="华文楷体" panose="02010600040101010101" pitchFamily="2" charset="-122"/>
              </a:rPr>
              <a:t> Angle</a:t>
            </a:r>
            <a:endParaRPr lang="zh-CN" altLang="en-US" sz="4000" dirty="0">
              <a:latin typeface="华文楷体" panose="02010600040101010101" pitchFamily="2" charset="-122"/>
              <a:ea typeface="华文楷体" panose="02010600040101010101" pitchFamily="2" charset="-122"/>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87682" y="1147778"/>
                <a:ext cx="8520851" cy="5588778"/>
              </a:xfrm>
            </p:spPr>
            <p:txBody>
              <a:bodyPr>
                <a:normAutofit/>
              </a:bodyPr>
              <a:lstStyle/>
              <a:p>
                <a:r>
                  <a:rPr lang="zh-CN" altLang="en-US" sz="2400" dirty="0"/>
                  <a:t>考虑</a:t>
                </a:r>
                <a:r>
                  <a:rPr lang="en-US" altLang="zh-CN" sz="2400" dirty="0"/>
                  <a:t>beam-beam tune shift</a:t>
                </a:r>
                <a:r>
                  <a:rPr lang="zh-CN" altLang="en-US" sz="2400" dirty="0"/>
                  <a:t>，有交叉角</a:t>
                </a:r>
                <a:r>
                  <a:rPr lang="el-GR" altLang="zh-CN" sz="2400" dirty="0" smtClean="0"/>
                  <a:t>θ</a:t>
                </a:r>
                <a:endParaRPr lang="en-US" altLang="zh-CN" sz="2400" dirty="0" smtClean="0"/>
              </a:p>
              <a:p>
                <a:pPr marL="254812" lvl="1" indent="0" algn="ctr">
                  <a:lnSpc>
                    <a:spcPct val="100000"/>
                  </a:lnSpc>
                  <a:spcBef>
                    <a:spcPts val="600"/>
                  </a:spcBef>
                  <a:spcAft>
                    <a:spcPts val="0"/>
                  </a:spcAft>
                  <a:buNone/>
                </a:pPr>
                <a14:m>
                  <m:oMath xmlns:m="http://schemas.openxmlformats.org/officeDocument/2006/math">
                    <m:r>
                      <a:rPr lang="en-US" altLang="zh-CN" i="1">
                        <a:latin typeface="Cambria Math" panose="02040503050406030204" pitchFamily="18" charset="0"/>
                        <a:ea typeface="Cambria Math" panose="02040503050406030204" pitchFamily="18" charset="0"/>
                      </a:rPr>
                      <m:t>ℒ</m:t>
                    </m:r>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𝑁</m:t>
                        </m:r>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𝜉</m:t>
                            </m:r>
                          </m:e>
                          <m:sub>
                            <m:r>
                              <a:rPr lang="en-US" altLang="zh-CN" i="1">
                                <a:latin typeface="Cambria Math" panose="02040503050406030204" pitchFamily="18" charset="0"/>
                                <a:ea typeface="Cambria Math" panose="02040503050406030204" pitchFamily="18" charset="0"/>
                              </a:rPr>
                              <m:t>𝑦</m:t>
                            </m:r>
                          </m:sub>
                        </m:sSub>
                      </m:num>
                      <m:den>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𝛽</m:t>
                            </m:r>
                          </m:e>
                          <m:sub>
                            <m:r>
                              <a:rPr lang="en-US" altLang="zh-CN" i="1">
                                <a:latin typeface="Cambria Math" panose="02040503050406030204" pitchFamily="18" charset="0"/>
                                <a:ea typeface="Cambria Math" panose="02040503050406030204" pitchFamily="18" charset="0"/>
                              </a:rPr>
                              <m:t>𝑦</m:t>
                            </m:r>
                          </m:sub>
                          <m:sup>
                            <m:r>
                              <a:rPr lang="en-US" altLang="zh-CN" i="1">
                                <a:latin typeface="Cambria Math" panose="02040503050406030204" pitchFamily="18" charset="0"/>
                                <a:ea typeface="Cambria Math" panose="02040503050406030204" pitchFamily="18" charset="0"/>
                              </a:rPr>
                              <m:t>∗</m:t>
                            </m:r>
                          </m:sup>
                        </m:sSubSup>
                      </m:den>
                    </m:f>
                  </m:oMath>
                </a14:m>
                <a:r>
                  <a:rPr lang="en-US" altLang="zh-CN" dirty="0"/>
                  <a:t>;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𝜉</m:t>
                        </m:r>
                      </m:e>
                      <m:sub>
                        <m:r>
                          <a:rPr lang="en-US" altLang="zh-CN" i="1">
                            <a:latin typeface="Cambria Math" panose="02040503050406030204" pitchFamily="18" charset="0"/>
                            <a:ea typeface="Cambria Math" panose="02040503050406030204" pitchFamily="18" charset="0"/>
                          </a:rPr>
                          <m:t>𝑦</m:t>
                        </m:r>
                      </m:sub>
                    </m:sSub>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𝑁</m:t>
                        </m:r>
                        <m:rad>
                          <m:radPr>
                            <m:degHide m:val="on"/>
                            <m:ctrlPr>
                              <a:rPr lang="en-US" altLang="zh-CN" i="1">
                                <a:latin typeface="Cambria Math" panose="02040503050406030204" pitchFamily="18" charset="0"/>
                                <a:ea typeface="Cambria Math" panose="02040503050406030204" pitchFamily="18" charset="0"/>
                              </a:rPr>
                            </m:ctrlPr>
                          </m:radPr>
                          <m:deg/>
                          <m:e>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𝛽</m:t>
                                </m:r>
                              </m:e>
                              <m:sub>
                                <m:r>
                                  <a:rPr lang="en-US" altLang="zh-CN" i="1">
                                    <a:latin typeface="Cambria Math" panose="02040503050406030204" pitchFamily="18" charset="0"/>
                                    <a:ea typeface="Cambria Math" panose="02040503050406030204" pitchFamily="18" charset="0"/>
                                  </a:rPr>
                                  <m:t>𝑦</m:t>
                                </m:r>
                              </m:sub>
                              <m:sup>
                                <m:r>
                                  <a:rPr lang="en-US" altLang="zh-CN" i="1">
                                    <a:latin typeface="Cambria Math" panose="02040503050406030204" pitchFamily="18" charset="0"/>
                                    <a:ea typeface="Cambria Math" panose="02040503050406030204" pitchFamily="18" charset="0"/>
                                  </a:rPr>
                                  <m:t>∗</m:t>
                                </m:r>
                              </m:sup>
                            </m:sSubSup>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𝜀</m:t>
                                </m:r>
                              </m:e>
                              <m:sub>
                                <m:r>
                                  <a:rPr lang="en-US" altLang="zh-CN" i="1">
                                    <a:latin typeface="Cambria Math" panose="02040503050406030204" pitchFamily="18" charset="0"/>
                                    <a:ea typeface="Cambria Math" panose="02040503050406030204" pitchFamily="18" charset="0"/>
                                  </a:rPr>
                                  <m:t>𝑦</m:t>
                                </m:r>
                              </m:sub>
                            </m:sSub>
                          </m:e>
                        </m:rad>
                      </m:num>
                      <m:den>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𝑧</m:t>
                            </m:r>
                          </m:sub>
                        </m:sSub>
                        <m:r>
                          <a:rPr lang="zh-CN" altLang="en-US" i="1">
                            <a:latin typeface="Cambria Math" panose="02040503050406030204" pitchFamily="18" charset="0"/>
                            <a:ea typeface="Cambria Math" panose="02040503050406030204" pitchFamily="18" charset="0"/>
                          </a:rPr>
                          <m:t>𝜃</m:t>
                        </m:r>
                      </m:den>
                    </m:f>
                  </m:oMath>
                </a14:m>
                <a:r>
                  <a:rPr lang="en-US" altLang="zh-CN" dirty="0"/>
                  <a:t>;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𝜉</m:t>
                        </m:r>
                      </m:e>
                      <m:sub>
                        <m:r>
                          <a:rPr lang="en-US" altLang="zh-CN" i="1">
                            <a:latin typeface="Cambria Math" panose="02040503050406030204" pitchFamily="18" charset="0"/>
                            <a:ea typeface="Cambria Math" panose="02040503050406030204" pitchFamily="18" charset="0"/>
                          </a:rPr>
                          <m:t>𝑥</m:t>
                        </m:r>
                      </m:sub>
                    </m:sSub>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ea typeface="Cambria Math" panose="02040503050406030204" pitchFamily="18" charset="0"/>
                          </a:rPr>
                          <m:t>𝑁</m:t>
                        </m:r>
                      </m:num>
                      <m:den>
                        <m:sSup>
                          <m:sSupPr>
                            <m:ctrlPr>
                              <a:rPr lang="en-US" altLang="zh-CN" i="1">
                                <a:latin typeface="Cambria Math" panose="02040503050406030204" pitchFamily="18" charset="0"/>
                                <a:ea typeface="Cambria Math" panose="02040503050406030204" pitchFamily="18" charset="0"/>
                              </a:rPr>
                            </m:ctrlPr>
                          </m:sSupPr>
                          <m:e>
                            <m:d>
                              <m:dPr>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𝑧</m:t>
                                    </m:r>
                                  </m:sub>
                                </m:sSub>
                                <m:r>
                                  <a:rPr lang="zh-CN" altLang="en-US" i="1">
                                    <a:latin typeface="Cambria Math" panose="02040503050406030204" pitchFamily="18" charset="0"/>
                                    <a:ea typeface="Cambria Math" panose="02040503050406030204" pitchFamily="18" charset="0"/>
                                  </a:rPr>
                                  <m:t>𝜃</m:t>
                                </m:r>
                              </m:e>
                            </m:d>
                          </m:e>
                          <m:sup>
                            <m:r>
                              <a:rPr lang="en-US" altLang="zh-CN" i="1">
                                <a:latin typeface="Cambria Math" panose="02040503050406030204" pitchFamily="18" charset="0"/>
                                <a:ea typeface="Cambria Math" panose="02040503050406030204" pitchFamily="18" charset="0"/>
                              </a:rPr>
                              <m:t>2</m:t>
                            </m:r>
                          </m:sup>
                        </m:sSup>
                      </m:den>
                    </m:f>
                  </m:oMath>
                </a14:m>
                <a:endParaRPr lang="en-US" altLang="zh-CN" dirty="0" smtClean="0"/>
              </a:p>
              <a:p>
                <a:pPr>
                  <a:lnSpc>
                    <a:spcPct val="150000"/>
                  </a:lnSpc>
                </a:pPr>
                <a:r>
                  <a:rPr lang="zh-CN" altLang="en-US" sz="2400" dirty="0"/>
                  <a:t>交叉角</a:t>
                </a:r>
                <a:r>
                  <a:rPr lang="en-US" altLang="zh-CN" sz="2400" dirty="0"/>
                  <a:t>θ</a:t>
                </a:r>
                <a:r>
                  <a:rPr lang="zh-CN" altLang="en-US" sz="2400" dirty="0"/>
                  <a:t>数值较小（即使“大交叉角”，</a:t>
                </a:r>
                <a:r>
                  <a:rPr lang="zh-CN" altLang="en-US" sz="2400" dirty="0" smtClean="0"/>
                  <a:t>仍很</a:t>
                </a:r>
                <a:r>
                  <a:rPr lang="zh-CN" altLang="en-US" sz="2400" dirty="0"/>
                  <a:t>小</a:t>
                </a:r>
                <a:r>
                  <a:rPr lang="zh-CN" altLang="en-US" sz="2400" dirty="0" smtClean="0"/>
                  <a:t>）</a:t>
                </a:r>
                <a:endParaRPr lang="en-US" altLang="zh-CN" sz="2400" dirty="0" smtClean="0"/>
              </a:p>
              <a:p>
                <a:pPr marL="0" indent="0" algn="ctr">
                  <a:lnSpc>
                    <a:spcPct val="100000"/>
                  </a:lnSpc>
                  <a:spcBef>
                    <a:spcPts val="0"/>
                  </a:spcBef>
                  <a:buNone/>
                </a:pPr>
                <a:r>
                  <a:rPr lang="en-US" altLang="zh-CN" sz="2400" dirty="0"/>
                  <a:t>Piwinski Angle </a:t>
                </a:r>
                <a14:m>
                  <m:oMath xmlns:m="http://schemas.openxmlformats.org/officeDocument/2006/math">
                    <m:r>
                      <m:rPr>
                        <m:sty m:val="p"/>
                      </m:rPr>
                      <a:rPr lang="el-GR" altLang="zh-CN" sz="2400" i="1" kern="100">
                        <a:latin typeface="Cambria Math" panose="02040503050406030204" pitchFamily="18" charset="0"/>
                        <a:ea typeface="Cambria Math" panose="02040503050406030204" pitchFamily="18" charset="0"/>
                        <a:cs typeface="Times New Roman" panose="02020603050405020304" pitchFamily="18" charset="0"/>
                      </a:rPr>
                      <m:t>φ</m:t>
                    </m:r>
                    <m:r>
                      <a:rPr lang="en-US" altLang="zh-CN" sz="2400" kern="100">
                        <a:latin typeface="Cambria Math" panose="02040503050406030204" pitchFamily="18" charset="0"/>
                        <a:ea typeface="楷体" panose="02010609060101010101" pitchFamily="49" charset="-122"/>
                        <a:cs typeface="Times New Roman" panose="02020603050405020304" pitchFamily="18" charset="0"/>
                      </a:rPr>
                      <m:t>=</m:t>
                    </m:r>
                    <m:func>
                      <m:funcPr>
                        <m:ctrlPr>
                          <a:rPr lang="zh-CN" altLang="zh-CN" sz="2400" i="1">
                            <a:latin typeface="Cambria Math" panose="02040503050406030204" pitchFamily="18" charset="0"/>
                            <a:ea typeface="Cambria Math" panose="02040503050406030204" pitchFamily="18" charset="0"/>
                          </a:rPr>
                        </m:ctrlPr>
                      </m:funcPr>
                      <m:fName>
                        <m:r>
                          <m:rPr>
                            <m:sty m:val="p"/>
                          </m:rPr>
                          <a:rPr lang="en-US" altLang="zh-CN" sz="2400" kern="100">
                            <a:latin typeface="Cambria Math" panose="02040503050406030204" pitchFamily="18" charset="0"/>
                            <a:ea typeface="楷体" panose="02010609060101010101" pitchFamily="49" charset="-122"/>
                            <a:cs typeface="Times New Roman" panose="02020603050405020304" pitchFamily="18" charset="0"/>
                          </a:rPr>
                          <m:t>tan</m:t>
                        </m:r>
                      </m:fName>
                      <m:e>
                        <m:f>
                          <m:fPr>
                            <m:ctrlPr>
                              <a:rPr lang="en-US" altLang="zh-CN" sz="2400" i="1" kern="100">
                                <a:latin typeface="Cambria Math" panose="02040503050406030204" pitchFamily="18" charset="0"/>
                                <a:ea typeface="楷体" panose="02010609060101010101" pitchFamily="49" charset="-122"/>
                                <a:cs typeface="Times New Roman" panose="02020603050405020304" pitchFamily="18" charset="0"/>
                              </a:rPr>
                            </m:ctrlPr>
                          </m:fPr>
                          <m:num>
                            <m:r>
                              <m:rPr>
                                <m:sty m:val="p"/>
                              </m:rP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θ</m:t>
                            </m:r>
                          </m:num>
                          <m:den>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2</m:t>
                            </m:r>
                          </m:den>
                        </m:f>
                      </m:e>
                    </m:func>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m:t>
                    </m:r>
                    <m:f>
                      <m:fPr>
                        <m:ctrlPr>
                          <a:rPr lang="en-US" altLang="zh-CN" sz="2400" i="1">
                            <a:latin typeface="Cambria Math" panose="02040503050406030204" pitchFamily="18" charset="0"/>
                            <a:ea typeface="Cambria Math" panose="02040503050406030204" pitchFamily="18" charset="0"/>
                          </a:rPr>
                        </m:ctrlPr>
                      </m:fPr>
                      <m:num>
                        <m:sSub>
                          <m:sSubPr>
                            <m:ctrlPr>
                              <a:rPr lang="zh-CN" altLang="zh-CN" sz="2400" i="1">
                                <a:latin typeface="Cambria Math" panose="02040503050406030204" pitchFamily="18" charset="0"/>
                                <a:ea typeface="Cambria Math" panose="02040503050406030204" pitchFamily="18" charset="0"/>
                              </a:rPr>
                            </m:ctrlPr>
                          </m:sSubPr>
                          <m:e>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𝜎</m:t>
                            </m:r>
                          </m:e>
                          <m:sub>
                            <m:r>
                              <m:rPr>
                                <m:sty m:val="p"/>
                              </m:rP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z</m:t>
                            </m:r>
                          </m:sub>
                        </m:sSub>
                      </m:num>
                      <m:den>
                        <m:sSub>
                          <m:sSubPr>
                            <m:ctrlPr>
                              <a:rPr lang="zh-CN" altLang="zh-CN" sz="2400" i="1">
                                <a:latin typeface="Cambria Math" panose="02040503050406030204" pitchFamily="18" charset="0"/>
                                <a:ea typeface="Cambria Math" panose="02040503050406030204" pitchFamily="18" charset="0"/>
                              </a:rPr>
                            </m:ctrlPr>
                          </m:sSubPr>
                          <m:e>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𝜎</m:t>
                            </m:r>
                          </m:e>
                          <m:sub>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𝑥</m:t>
                            </m:r>
                          </m:sub>
                        </m:sSub>
                      </m:den>
                    </m:f>
                  </m:oMath>
                </a14:m>
                <a:endParaRPr lang="en-US" altLang="zh-CN" sz="2400" dirty="0"/>
              </a:p>
              <a:p>
                <a:pPr>
                  <a:lnSpc>
                    <a:spcPct val="150000"/>
                  </a:lnSpc>
                </a:pPr>
                <a:r>
                  <a:rPr lang="zh-CN" altLang="en-US" dirty="0" smtClean="0"/>
                  <a:t>怎</a:t>
                </a:r>
                <a:endParaRPr lang="zh-CN" altLang="zh-CN" dirty="0" smtClean="0"/>
              </a:p>
              <a:p>
                <a:pPr marL="254812" lvl="1"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87682" y="1147778"/>
                <a:ext cx="8520851" cy="5588778"/>
              </a:xfrm>
              <a:blipFill rotWithShape="0">
                <a:blip r:embed="rId3"/>
                <a:stretch>
                  <a:fillRect l="-572" t="-436"/>
                </a:stretch>
              </a:blipFill>
            </p:spPr>
            <p:txBody>
              <a:bodyPr/>
              <a:lstStyle/>
              <a:p>
                <a:r>
                  <a:rPr lang="zh-CN" altLang="en-US">
                    <a:noFill/>
                  </a:rPr>
                  <a:t> </a:t>
                </a:r>
              </a:p>
            </p:txBody>
          </p:sp>
        </mc:Fallback>
      </mc:AlternateContent>
      <p:sp>
        <p:nvSpPr>
          <p:cNvPr id="5" name="矩形 4"/>
          <p:cNvSpPr/>
          <p:nvPr/>
        </p:nvSpPr>
        <p:spPr>
          <a:xfrm>
            <a:off x="6994071"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295797"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6511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4"/>
          <a:stretch>
            <a:fillRect/>
          </a:stretch>
        </p:blipFill>
        <p:spPr>
          <a:xfrm>
            <a:off x="201932" y="4419697"/>
            <a:ext cx="3845152" cy="1671409"/>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4157663" y="4086344"/>
                <a:ext cx="4850870" cy="2649764"/>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en-US" sz="2400" dirty="0" smtClean="0">
                    <a:solidFill>
                      <a:srgbClr val="002060"/>
                    </a:solidFill>
                    <a:latin typeface="华文仿宋" panose="02010600040101010101" pitchFamily="2" charset="-122"/>
                    <a:ea typeface="华文仿宋" panose="02010600040101010101" pitchFamily="2" charset="-122"/>
                  </a:rPr>
                  <a:t>亮度在</a:t>
                </a:r>
                <a14:m>
                  <m:oMath xmlns:m="http://schemas.openxmlformats.org/officeDocument/2006/math">
                    <m:r>
                      <m:rPr>
                        <m:sty m:val="p"/>
                      </m:rPr>
                      <a:rPr lang="el-GR" altLang="zh-CN" sz="2400" i="1" kern="10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φ</m:t>
                    </m:r>
                    <m:r>
                      <a:rPr lang="en-US" altLang="zh-CN" sz="2400" b="0" i="1" kern="10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&gt;1</m:t>
                    </m:r>
                    <m:r>
                      <a:rPr lang="el-GR" altLang="zh-CN" sz="2400" i="1" kern="10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zh-CN" altLang="en-US" sz="2400" i="1" kern="10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的</m:t>
                    </m:r>
                  </m:oMath>
                </a14:m>
                <a:r>
                  <a:rPr lang="zh-CN" altLang="en-US" sz="2400" dirty="0" smtClean="0">
                    <a:solidFill>
                      <a:srgbClr val="002060"/>
                    </a:solidFill>
                    <a:latin typeface="华文仿宋" panose="02010600040101010101" pitchFamily="2" charset="-122"/>
                    <a:ea typeface="华文仿宋" panose="02010600040101010101" pitchFamily="2" charset="-122"/>
                  </a:rPr>
                  <a:t>某点取次于</a:t>
                </a:r>
                <a:r>
                  <a:rPr lang="en-US" altLang="zh-CN" sz="2400" dirty="0" smtClean="0">
                    <a:solidFill>
                      <a:srgbClr val="002060"/>
                    </a:solidFill>
                    <a:latin typeface="华文仿宋" panose="02010600040101010101" pitchFamily="2" charset="-122"/>
                    <a:ea typeface="华文仿宋" panose="02010600040101010101" pitchFamily="2" charset="-122"/>
                  </a:rPr>
                  <a:t>0</a:t>
                </a:r>
                <a:r>
                  <a:rPr lang="zh-CN" altLang="en-US" sz="2400" dirty="0" smtClean="0">
                    <a:solidFill>
                      <a:srgbClr val="002060"/>
                    </a:solidFill>
                    <a:latin typeface="华文仿宋" panose="02010600040101010101" pitchFamily="2" charset="-122"/>
                    <a:ea typeface="华文仿宋" panose="02010600040101010101" pitchFamily="2" charset="-122"/>
                  </a:rPr>
                  <a:t>点的极大值</a:t>
                </a:r>
                <a:r>
                  <a:rPr lang="zh-CN" altLang="en-US" sz="1600" dirty="0" smtClean="0">
                    <a:solidFill>
                      <a:srgbClr val="002060"/>
                    </a:solidFill>
                    <a:latin typeface="华文仿宋" panose="02010600040101010101" pitchFamily="2" charset="-122"/>
                    <a:ea typeface="华文仿宋" panose="02010600040101010101" pitchFamily="2" charset="-122"/>
                  </a:rPr>
                  <a:t>（</a:t>
                </a:r>
                <a:r>
                  <a:rPr lang="en-US" altLang="zh-CN" sz="1600" dirty="0" smtClean="0">
                    <a:solidFill>
                      <a:srgbClr val="002060"/>
                    </a:solidFill>
                    <a:latin typeface="华文仿宋" panose="02010600040101010101" pitchFamily="2" charset="-122"/>
                    <a:ea typeface="华文仿宋" panose="02010600040101010101" pitchFamily="2" charset="-122"/>
                  </a:rPr>
                  <a:t>1995</a:t>
                </a:r>
                <a:r>
                  <a:rPr lang="zh-CN" altLang="en-US" sz="1600" dirty="0">
                    <a:solidFill>
                      <a:srgbClr val="002060"/>
                    </a:solidFill>
                    <a:latin typeface="华文仿宋" panose="02010600040101010101" pitchFamily="2" charset="-122"/>
                    <a:ea typeface="华文仿宋" panose="02010600040101010101" pitchFamily="2" charset="-122"/>
                  </a:rPr>
                  <a:t>，平田光</a:t>
                </a:r>
                <a:r>
                  <a:rPr lang="zh-CN" altLang="en-US" sz="1600" dirty="0" smtClean="0">
                    <a:solidFill>
                      <a:srgbClr val="002060"/>
                    </a:solidFill>
                    <a:latin typeface="华文仿宋" panose="02010600040101010101" pitchFamily="2" charset="-122"/>
                    <a:ea typeface="华文仿宋" panose="02010600040101010101" pitchFamily="2" charset="-122"/>
                  </a:rPr>
                  <a:t>司，</a:t>
                </a:r>
                <a:r>
                  <a:rPr lang="en-US" altLang="zh-CN" sz="1600" dirty="0" smtClean="0">
                    <a:solidFill>
                      <a:srgbClr val="002060"/>
                    </a:solidFill>
                    <a:latin typeface="华文仿宋" panose="02010600040101010101" pitchFamily="2" charset="-122"/>
                    <a:ea typeface="华文仿宋" panose="02010600040101010101" pitchFamily="2" charset="-122"/>
                  </a:rPr>
                  <a:t>PRL</a:t>
                </a:r>
                <a:r>
                  <a:rPr lang="zh-CN" altLang="en-US" sz="1600" dirty="0" smtClean="0">
                    <a:solidFill>
                      <a:srgbClr val="002060"/>
                    </a:solidFill>
                    <a:latin typeface="华文仿宋" panose="02010600040101010101" pitchFamily="2" charset="-122"/>
                    <a:ea typeface="华文仿宋" panose="02010600040101010101" pitchFamily="2" charset="-122"/>
                  </a:rPr>
                  <a:t>）</a:t>
                </a:r>
                <a:endParaRPr lang="en-US" altLang="zh-CN" sz="1600" dirty="0" smtClean="0">
                  <a:solidFill>
                    <a:srgbClr val="002060"/>
                  </a:solidFill>
                  <a:latin typeface="华文仿宋" panose="02010600040101010101" pitchFamily="2" charset="-122"/>
                  <a:ea typeface="华文仿宋" panose="02010600040101010101" pitchFamily="2" charset="-122"/>
                </a:endParaRPr>
              </a:p>
              <a:p>
                <a:pPr marL="285750" indent="-285750">
                  <a:lnSpc>
                    <a:spcPct val="130000"/>
                  </a:lnSpc>
                  <a:buFont typeface="Arial" panose="020B0604020202020204" pitchFamily="34" charset="0"/>
                  <a:buChar char="•"/>
                </a:pPr>
                <a:r>
                  <a:rPr lang="zh-CN" altLang="en-US" sz="2400" dirty="0" smtClean="0">
                    <a:solidFill>
                      <a:srgbClr val="002060"/>
                    </a:solidFill>
                    <a:latin typeface="华文仿宋" panose="02010600040101010101" pitchFamily="2" charset="-122"/>
                    <a:ea typeface="华文仿宋" panose="02010600040101010101" pitchFamily="2" charset="-122"/>
                  </a:rPr>
                  <a:t>在这种情况下，</a:t>
                </a:r>
                <a14:m>
                  <m:oMath xmlns:m="http://schemas.openxmlformats.org/officeDocument/2006/math">
                    <m:sSubSup>
                      <m:sSubSupPr>
                        <m:ctrlPr>
                          <a:rPr lang="en-US" altLang="zh-CN" sz="2400" i="1" smtClean="0">
                            <a:solidFill>
                              <a:srgbClr val="002060"/>
                            </a:solidFill>
                            <a:latin typeface="Cambria Math" panose="02040503050406030204" pitchFamily="18" charset="0"/>
                            <a:ea typeface="Cambria Math" panose="02040503050406030204" pitchFamily="18" charset="0"/>
                          </a:rPr>
                        </m:ctrlPr>
                      </m:sSubSupPr>
                      <m:e>
                        <m:r>
                          <a:rPr lang="zh-CN" altLang="en-US" sz="2400" i="1">
                            <a:solidFill>
                              <a:srgbClr val="002060"/>
                            </a:solidFill>
                            <a:latin typeface="Cambria Math" panose="02040503050406030204" pitchFamily="18" charset="0"/>
                            <a:ea typeface="Cambria Math" panose="02040503050406030204" pitchFamily="18" charset="0"/>
                          </a:rPr>
                          <m:t>𝛽</m:t>
                        </m:r>
                      </m:e>
                      <m:sub>
                        <m:r>
                          <a:rPr lang="en-US" altLang="zh-CN" sz="2400" i="1">
                            <a:solidFill>
                              <a:srgbClr val="002060"/>
                            </a:solidFill>
                            <a:latin typeface="Cambria Math" panose="02040503050406030204" pitchFamily="18" charset="0"/>
                            <a:ea typeface="Cambria Math" panose="02040503050406030204" pitchFamily="18" charset="0"/>
                          </a:rPr>
                          <m:t>𝑦</m:t>
                        </m:r>
                      </m:sub>
                      <m:sup>
                        <m:r>
                          <a:rPr lang="en-US" altLang="zh-CN" sz="2400" i="1">
                            <a:solidFill>
                              <a:srgbClr val="002060"/>
                            </a:solidFill>
                            <a:latin typeface="Cambria Math" panose="02040503050406030204" pitchFamily="18" charset="0"/>
                            <a:ea typeface="Cambria Math" panose="02040503050406030204" pitchFamily="18" charset="0"/>
                          </a:rPr>
                          <m:t>∗</m:t>
                        </m:r>
                      </m:sup>
                    </m:sSubSup>
                    <m:r>
                      <a:rPr lang="en-US" altLang="zh-CN" sz="2400" i="1" smtClean="0">
                        <a:solidFill>
                          <a:srgbClr val="002060"/>
                        </a:solidFill>
                        <a:latin typeface="Cambria Math" panose="02040503050406030204" pitchFamily="18" charset="0"/>
                        <a:ea typeface="Cambria Math" panose="02040503050406030204" pitchFamily="18" charset="0"/>
                      </a:rPr>
                      <m:t>≈</m:t>
                    </m:r>
                    <m:f>
                      <m:fPr>
                        <m:ctrlPr>
                          <a:rPr lang="en-US" altLang="zh-CN" sz="2400" i="1">
                            <a:latin typeface="Cambria Math" panose="02040503050406030204" pitchFamily="18" charset="0"/>
                            <a:ea typeface="Cambria Math" panose="02040503050406030204" pitchFamily="18" charset="0"/>
                          </a:rPr>
                        </m:ctrlPr>
                      </m:fPr>
                      <m:num>
                        <m:sSub>
                          <m:sSubPr>
                            <m:ctrlPr>
                              <a:rPr lang="zh-CN" altLang="zh-CN" sz="2400" i="1">
                                <a:latin typeface="Cambria Math" panose="02040503050406030204" pitchFamily="18" charset="0"/>
                                <a:ea typeface="Cambria Math" panose="02040503050406030204" pitchFamily="18" charset="0"/>
                              </a:rPr>
                            </m:ctrlPr>
                          </m:sSubPr>
                          <m:e>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𝜎</m:t>
                            </m:r>
                          </m:e>
                          <m:sub>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𝑥</m:t>
                            </m:r>
                          </m:sub>
                        </m:sSub>
                      </m:num>
                      <m:den>
                        <m:r>
                          <m:rPr>
                            <m:sty m:val="p"/>
                          </m:rP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θ</m:t>
                        </m:r>
                      </m:den>
                    </m:f>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m:t>
                    </m:r>
                    <m:sSub>
                      <m:sSubPr>
                        <m:ctrlPr>
                          <a:rPr lang="zh-CN" altLang="zh-CN" sz="2400" i="1">
                            <a:latin typeface="Cambria Math" panose="02040503050406030204" pitchFamily="18" charset="0"/>
                            <a:ea typeface="Cambria Math" panose="02040503050406030204" pitchFamily="18" charset="0"/>
                          </a:rPr>
                        </m:ctrlPr>
                      </m:sSubPr>
                      <m:e>
                        <m: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𝜎</m:t>
                        </m:r>
                      </m:e>
                      <m:sub>
                        <m:r>
                          <m:rPr>
                            <m:sty m:val="p"/>
                          </m:rPr>
                          <a:rPr lang="en-US" altLang="zh-CN" sz="2400" i="1" kern="100">
                            <a:latin typeface="Cambria Math" panose="02040503050406030204" pitchFamily="18" charset="0"/>
                            <a:ea typeface="楷体" panose="02010609060101010101" pitchFamily="49" charset="-122"/>
                            <a:cs typeface="Times New Roman" panose="02020603050405020304" pitchFamily="18" charset="0"/>
                          </a:rPr>
                          <m:t>z</m:t>
                        </m:r>
                      </m:sub>
                    </m:sSub>
                  </m:oMath>
                </a14:m>
                <a:endParaRPr lang="en-US" altLang="zh-CN" sz="2400" dirty="0" smtClean="0">
                  <a:solidFill>
                    <a:srgbClr val="002060"/>
                  </a:solidFill>
                  <a:latin typeface="华文仿宋" panose="02010600040101010101" pitchFamily="2" charset="-122"/>
                  <a:ea typeface="华文仿宋" panose="02010600040101010101" pitchFamily="2" charset="-122"/>
                </a:endParaRPr>
              </a:p>
              <a:p>
                <a:pPr marL="285750" indent="-285750">
                  <a:lnSpc>
                    <a:spcPct val="130000"/>
                  </a:lnSpc>
                  <a:buFont typeface="Arial" panose="020B0604020202020204" pitchFamily="34" charset="0"/>
                  <a:buChar char="•"/>
                </a:pPr>
                <a:r>
                  <a:rPr lang="zh-CN" altLang="en-US" sz="2400" dirty="0" smtClean="0">
                    <a:solidFill>
                      <a:srgbClr val="002060"/>
                    </a:solidFill>
                    <a:latin typeface="华文仿宋" panose="02010600040101010101" pitchFamily="2" charset="-122"/>
                    <a:ea typeface="华文仿宋" panose="02010600040101010101" pitchFamily="2" charset="-122"/>
                  </a:rPr>
                  <a:t>“能够达到的”亮度最大值增加了！</a:t>
                </a:r>
              </a:p>
            </p:txBody>
          </p:sp>
        </mc:Choice>
        <mc:Fallback xmlns="">
          <p:sp>
            <p:nvSpPr>
              <p:cNvPr id="4" name="文本框 3"/>
              <p:cNvSpPr txBox="1">
                <a:spLocks noRot="1" noChangeAspect="1" noMove="1" noResize="1" noEditPoints="1" noAdjustHandles="1" noChangeArrowheads="1" noChangeShapeType="1" noTextEdit="1"/>
              </p:cNvSpPr>
              <p:nvPr/>
            </p:nvSpPr>
            <p:spPr>
              <a:xfrm>
                <a:off x="4157663" y="4086344"/>
                <a:ext cx="4850870" cy="2649764"/>
              </a:xfrm>
              <a:prstGeom prst="rect">
                <a:avLst/>
              </a:prstGeom>
              <a:blipFill rotWithShape="0">
                <a:blip r:embed="rId5"/>
                <a:stretch>
                  <a:fillRect l="-1633" r="-1131" b="-29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085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smtClean="0">
                <a:latin typeface="华文楷体" panose="02010600040101010101" pitchFamily="2" charset="-122"/>
                <a:ea typeface="华文楷体" panose="02010600040101010101" pitchFamily="2" charset="-122"/>
              </a:rPr>
              <a:t>Crabbed Waist</a:t>
            </a:r>
            <a:endParaRPr lang="zh-CN" altLang="en-US" sz="4000" dirty="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487683" y="1147778"/>
            <a:ext cx="8449840" cy="5203130"/>
          </a:xfrm>
        </p:spPr>
        <p:txBody>
          <a:bodyPr>
            <a:normAutofit/>
          </a:bodyPr>
          <a:lstStyle/>
          <a:p>
            <a:r>
              <a:rPr lang="zh-CN" altLang="en-US" dirty="0" smtClean="0"/>
              <a:t>交叉角对撞引入新的束</a:t>
            </a:r>
            <a:r>
              <a:rPr lang="en-US" altLang="zh-CN" dirty="0" smtClean="0"/>
              <a:t>-</a:t>
            </a:r>
            <a:r>
              <a:rPr lang="zh-CN" altLang="en-US" dirty="0" smtClean="0"/>
              <a:t>束共振，限制</a:t>
            </a:r>
            <a:r>
              <a:rPr lang="en-US" altLang="zh-CN" dirty="0" smtClean="0">
                <a:latin typeface="Times New Roman" panose="02020603050405020304" pitchFamily="18" charset="0"/>
                <a:cs typeface="Times New Roman" panose="02020603050405020304" pitchFamily="18" charset="0"/>
              </a:rPr>
              <a:t>tune shift</a:t>
            </a:r>
          </a:p>
          <a:p>
            <a:pPr lvl="1">
              <a:spcBef>
                <a:spcPts val="1200"/>
              </a:spcBef>
              <a:spcAft>
                <a:spcPts val="0"/>
              </a:spcAft>
            </a:pPr>
            <a:r>
              <a:rPr lang="en-US" altLang="zh-CN" sz="2200" dirty="0"/>
              <a:t>synchro-</a:t>
            </a:r>
            <a:r>
              <a:rPr lang="en-US" altLang="zh-CN" sz="2200" dirty="0" err="1"/>
              <a:t>betatron</a:t>
            </a:r>
            <a:r>
              <a:rPr lang="zh-CN" altLang="zh-CN" sz="2200" dirty="0"/>
              <a:t>共振</a:t>
            </a:r>
            <a:r>
              <a:rPr lang="zh-CN" altLang="en-US" sz="2200" dirty="0"/>
              <a:t>（</a:t>
            </a:r>
            <a:r>
              <a:rPr lang="en-US" altLang="zh-CN" sz="2200" dirty="0"/>
              <a:t>SBR</a:t>
            </a:r>
            <a:r>
              <a:rPr lang="zh-CN" altLang="en-US" sz="2200" dirty="0" smtClean="0"/>
              <a:t>）</a:t>
            </a:r>
            <a:r>
              <a:rPr lang="zh-CN" altLang="zh-CN" sz="2200" dirty="0" smtClean="0"/>
              <a:t>，</a:t>
            </a:r>
            <a:r>
              <a:rPr lang="zh-CN" altLang="en-US" sz="2200" dirty="0" smtClean="0"/>
              <a:t>整数共振</a:t>
            </a:r>
            <a:endParaRPr lang="en-US" altLang="zh-CN" sz="2200" dirty="0" smtClean="0"/>
          </a:p>
          <a:p>
            <a:pPr lvl="1"/>
            <a:r>
              <a:rPr lang="zh-CN" altLang="en-US" sz="2200" dirty="0" smtClean="0"/>
              <a:t>有交叉角时的束</a:t>
            </a:r>
            <a:r>
              <a:rPr lang="en-US" altLang="zh-CN" sz="2200" dirty="0" smtClean="0"/>
              <a:t>-</a:t>
            </a:r>
            <a:r>
              <a:rPr lang="zh-CN" altLang="en-US" sz="2200" dirty="0" smtClean="0"/>
              <a:t>束相互作用对束</a:t>
            </a:r>
            <a:r>
              <a:rPr lang="en-US" altLang="zh-CN" sz="2200" dirty="0" smtClean="0"/>
              <a:t>-</a:t>
            </a:r>
            <a:r>
              <a:rPr lang="zh-CN" altLang="en-US" sz="2200" dirty="0" smtClean="0"/>
              <a:t>束共振有重要贡献</a:t>
            </a:r>
            <a:endParaRPr lang="en-US" altLang="zh-CN" sz="2200" dirty="0" smtClean="0"/>
          </a:p>
          <a:p>
            <a:pPr>
              <a:spcBef>
                <a:spcPts val="600"/>
              </a:spcBef>
            </a:pPr>
            <a:r>
              <a:rPr lang="en-US" altLang="zh-CN" dirty="0">
                <a:latin typeface="Times New Roman" panose="02020603050405020304" pitchFamily="18" charset="0"/>
                <a:cs typeface="Times New Roman" panose="02020603050405020304" pitchFamily="18" charset="0"/>
              </a:rPr>
              <a:t>DA</a:t>
            </a:r>
            <a:r>
              <a:rPr lang="az-Cyrl-AZ" altLang="zh-CN" dirty="0">
                <a:latin typeface="Times New Roman" panose="02020603050405020304" pitchFamily="18" charset="0"/>
                <a:cs typeface="Times New Roman" panose="02020603050405020304" pitchFamily="18" charset="0"/>
              </a:rPr>
              <a:t>Ф</a:t>
            </a:r>
            <a:r>
              <a:rPr lang="en-US" altLang="zh-CN" dirty="0" smtClean="0">
                <a:latin typeface="Times New Roman" panose="02020603050405020304" pitchFamily="18" charset="0"/>
                <a:cs typeface="Times New Roman" panose="02020603050405020304" pitchFamily="18" charset="0"/>
              </a:rPr>
              <a:t>NE </a:t>
            </a:r>
            <a:r>
              <a:rPr lang="az-Cyrl-AZ" altLang="zh-CN" dirty="0">
                <a:latin typeface="Times New Roman" panose="02020603050405020304" pitchFamily="18" charset="0"/>
                <a:cs typeface="Times New Roman" panose="02020603050405020304" pitchFamily="18" charset="0"/>
              </a:rPr>
              <a:t>Ф</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Factory</a:t>
            </a:r>
            <a:r>
              <a:rPr lang="zh-CN" altLang="en-US" dirty="0" smtClean="0">
                <a:latin typeface="Times New Roman" panose="02020603050405020304" pitchFamily="18" charset="0"/>
                <a:cs typeface="Times New Roman" panose="02020603050405020304" pitchFamily="18" charset="0"/>
              </a:rPr>
              <a:t>的</a:t>
            </a:r>
            <a:r>
              <a:rPr lang="en-US" altLang="zh-CN" dirty="0" smtClean="0">
                <a:latin typeface="Times New Roman" panose="02020603050405020304" pitchFamily="18" charset="0"/>
                <a:cs typeface="Times New Roman" panose="02020603050405020304" pitchFamily="18" charset="0"/>
              </a:rPr>
              <a:t>Crab Waist</a:t>
            </a:r>
            <a:r>
              <a:rPr lang="zh-CN" altLang="en-US" dirty="0" smtClean="0">
                <a:latin typeface="Times New Roman" panose="02020603050405020304" pitchFamily="18" charset="0"/>
                <a:cs typeface="Times New Roman" panose="02020603050405020304" pitchFamily="18" charset="0"/>
              </a:rPr>
              <a:t> </a:t>
            </a:r>
            <a:r>
              <a:rPr lang="en-US" altLang="zh-CN" sz="1800" dirty="0" smtClean="0"/>
              <a:t>INFN-LNF, 2010 PRL</a:t>
            </a:r>
          </a:p>
          <a:p>
            <a:pPr lvl="1"/>
            <a:r>
              <a:rPr lang="zh-CN" altLang="en-US" sz="2200" dirty="0" smtClean="0"/>
              <a:t>在对撞点两侧合适的相位引入一对</a:t>
            </a:r>
            <a:r>
              <a:rPr lang="en-US" altLang="zh-CN" sz="2200" dirty="0" smtClean="0"/>
              <a:t>Crab</a:t>
            </a:r>
            <a:r>
              <a:rPr lang="zh-CN" altLang="en-US" sz="2200" dirty="0" smtClean="0"/>
              <a:t>六极铁</a:t>
            </a:r>
            <a:endParaRPr lang="en-US" altLang="zh-CN" sz="2200" dirty="0" smtClean="0"/>
          </a:p>
          <a:p>
            <a:pPr lvl="1"/>
            <a:r>
              <a:rPr lang="zh-CN" altLang="zh-CN" sz="2200" dirty="0" smtClean="0"/>
              <a:t>抑制共振</a:t>
            </a:r>
            <a:r>
              <a:rPr lang="zh-CN" altLang="en-US" sz="2200" dirty="0" smtClean="0"/>
              <a:t>，</a:t>
            </a:r>
            <a:r>
              <a:rPr lang="zh-CN" altLang="zh-CN" sz="2200" dirty="0" smtClean="0"/>
              <a:t>提高</a:t>
            </a:r>
            <a:r>
              <a:rPr lang="zh-CN" altLang="zh-CN" sz="2200" dirty="0"/>
              <a:t>峰值</a:t>
            </a:r>
            <a:r>
              <a:rPr lang="zh-CN" altLang="zh-CN" sz="2200" dirty="0" smtClean="0"/>
              <a:t>亮度</a:t>
            </a:r>
            <a:r>
              <a:rPr lang="zh-CN" altLang="en-US" sz="2200" dirty="0"/>
              <a:t>；</a:t>
            </a:r>
            <a:r>
              <a:rPr lang="zh-CN" altLang="zh-CN" sz="2200" dirty="0" smtClean="0"/>
              <a:t>增加</a:t>
            </a:r>
            <a:r>
              <a:rPr lang="zh-CN" altLang="zh-CN" sz="2200" dirty="0"/>
              <a:t>工作点空间上高亮度</a:t>
            </a:r>
            <a:r>
              <a:rPr lang="zh-CN" altLang="zh-CN" sz="2200" dirty="0" smtClean="0"/>
              <a:t>区域范围</a:t>
            </a:r>
            <a:endParaRPr lang="en-US" altLang="zh-CN" sz="2200" dirty="0" smtClean="0"/>
          </a:p>
          <a:p>
            <a:pPr lvl="1"/>
            <a:endParaRPr lang="en-US" altLang="zh-CN" dirty="0" smtClean="0"/>
          </a:p>
          <a:p>
            <a:pPr lvl="1"/>
            <a:endParaRPr lang="en-US" altLang="zh-CN" dirty="0" smtClean="0"/>
          </a:p>
          <a:p>
            <a:r>
              <a:rPr lang="zh-CN" altLang="en-US" dirty="0" smtClean="0"/>
              <a:t>束</a:t>
            </a:r>
            <a:r>
              <a:rPr lang="en-US" altLang="zh-CN" dirty="0" smtClean="0"/>
              <a:t>-</a:t>
            </a:r>
            <a:r>
              <a:rPr lang="zh-CN" altLang="en-US" dirty="0" smtClean="0"/>
              <a:t>束效应的研究</a:t>
            </a:r>
            <a:endParaRPr lang="en-US" altLang="zh-CN" dirty="0" smtClean="0"/>
          </a:p>
        </p:txBody>
      </p:sp>
      <p:sp>
        <p:nvSpPr>
          <p:cNvPr id="5" name="矩形 4"/>
          <p:cNvSpPr/>
          <p:nvPr/>
        </p:nvSpPr>
        <p:spPr>
          <a:xfrm>
            <a:off x="6994071"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295797"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6511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stretch>
            <a:fillRect/>
          </a:stretch>
        </p:blipFill>
        <p:spPr>
          <a:xfrm>
            <a:off x="4505972" y="4404795"/>
            <a:ext cx="3933825" cy="1485900"/>
          </a:xfrm>
          <a:prstGeom prst="rect">
            <a:avLst/>
          </a:prstGeom>
        </p:spPr>
      </p:pic>
      <mc:AlternateContent xmlns:mc="http://schemas.openxmlformats.org/markup-compatibility/2006" xmlns:a14="http://schemas.microsoft.com/office/drawing/2010/main">
        <mc:Choice Requires="a14">
          <p:sp>
            <p:nvSpPr>
              <p:cNvPr id="4" name="矩形 3"/>
              <p:cNvSpPr/>
              <p:nvPr/>
            </p:nvSpPr>
            <p:spPr>
              <a:xfrm>
                <a:off x="1600729" y="4618647"/>
                <a:ext cx="1827744" cy="9106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𝐾</m:t>
                      </m:r>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zh-CN" altLang="en-US" i="1">
                              <a:latin typeface="Cambria Math" panose="02040503050406030204" pitchFamily="18" charset="0"/>
                            </a:rPr>
                            <m:t>𝜃</m:t>
                          </m:r>
                        </m:den>
                      </m:f>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𝛽</m:t>
                              </m:r>
                            </m:e>
                            <m:sub>
                              <m:r>
                                <a:rPr lang="en-US" altLang="zh-CN" i="1">
                                  <a:latin typeface="Cambria Math" panose="02040503050406030204" pitchFamily="18" charset="0"/>
                                  <a:ea typeface="Cambria Math" panose="02040503050406030204" pitchFamily="18" charset="0"/>
                                </a:rPr>
                                <m:t>𝑦</m:t>
                              </m:r>
                            </m:sub>
                            <m:sup>
                              <m:r>
                                <a:rPr lang="en-US" altLang="zh-CN" i="1">
                                  <a:latin typeface="Cambria Math" panose="02040503050406030204" pitchFamily="18" charset="0"/>
                                  <a:ea typeface="Cambria Math" panose="02040503050406030204" pitchFamily="18" charset="0"/>
                                </a:rPr>
                                <m:t>∗</m:t>
                              </m:r>
                            </m:sup>
                          </m:sSubSup>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𝛽</m:t>
                              </m:r>
                            </m:e>
                            <m:sub>
                              <m:r>
                                <a:rPr lang="en-US" altLang="zh-CN" i="1">
                                  <a:latin typeface="Cambria Math" panose="02040503050406030204" pitchFamily="18" charset="0"/>
                                  <a:ea typeface="Cambria Math" panose="02040503050406030204" pitchFamily="18" charset="0"/>
                                </a:rPr>
                                <m:t>𝑦</m:t>
                              </m:r>
                            </m:sub>
                          </m:sSub>
                        </m:den>
                      </m:f>
                      <m:rad>
                        <m:radPr>
                          <m:degHide m:val="on"/>
                          <m:ctrlPr>
                            <a:rPr lang="en-US" altLang="zh-CN" i="1">
                              <a:latin typeface="Cambria Math" panose="02040503050406030204" pitchFamily="18" charset="0"/>
                            </a:rPr>
                          </m:ctrlPr>
                        </m:radPr>
                        <m:deg/>
                        <m:e>
                          <m:f>
                            <m:fPr>
                              <m:ctrlPr>
                                <a:rPr lang="en-US" altLang="zh-CN" i="1">
                                  <a:latin typeface="Cambria Math" panose="02040503050406030204" pitchFamily="18" charset="0"/>
                                </a:rPr>
                              </m:ctrlPr>
                            </m:fPr>
                            <m:num>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𝛽</m:t>
                                  </m:r>
                                </m:e>
                                <m:sub>
                                  <m:r>
                                    <a:rPr lang="en-US" altLang="zh-CN" i="1">
                                      <a:latin typeface="Cambria Math" panose="02040503050406030204" pitchFamily="18" charset="0"/>
                                      <a:ea typeface="Cambria Math" panose="02040503050406030204" pitchFamily="18" charset="0"/>
                                    </a:rPr>
                                    <m:t>𝑥</m:t>
                                  </m:r>
                                </m:sub>
                                <m:sup>
                                  <m:r>
                                    <a:rPr lang="en-US" altLang="zh-CN" i="1">
                                      <a:latin typeface="Cambria Math" panose="02040503050406030204" pitchFamily="18" charset="0"/>
                                      <a:ea typeface="Cambria Math" panose="02040503050406030204" pitchFamily="18" charset="0"/>
                                    </a:rPr>
                                    <m:t>∗</m:t>
                                  </m:r>
                                </m:sup>
                              </m:sSubSup>
                            </m:num>
                            <m:den>
                              <m:sSub>
                                <m:sSubPr>
                                  <m:ctrlPr>
                                    <a:rPr lang="en-US" altLang="zh-CN" i="1">
                                      <a:latin typeface="Cambria Math" panose="02040503050406030204" pitchFamily="18" charset="0"/>
                                    </a:rPr>
                                  </m:ctrlPr>
                                </m:sSubPr>
                                <m:e>
                                  <m:r>
                                    <a:rPr lang="zh-CN" altLang="en-US" i="1">
                                      <a:latin typeface="Cambria Math" panose="02040503050406030204" pitchFamily="18" charset="0"/>
                                    </a:rPr>
                                    <m:t>𝛽</m:t>
                                  </m:r>
                                </m:e>
                                <m:sub>
                                  <m:r>
                                    <a:rPr lang="en-US" altLang="zh-CN" i="1">
                                      <a:latin typeface="Cambria Math" panose="02040503050406030204" pitchFamily="18" charset="0"/>
                                    </a:rPr>
                                    <m:t>𝑥</m:t>
                                  </m:r>
                                </m:sub>
                              </m:sSub>
                            </m:den>
                          </m:f>
                        </m:e>
                      </m:rad>
                    </m:oMath>
                  </m:oMathPara>
                </a14:m>
                <a:endParaRPr lang="zh-CN" altLang="en-US" dirty="0"/>
              </a:p>
            </p:txBody>
          </p:sp>
        </mc:Choice>
        <mc:Fallback xmlns="">
          <p:sp>
            <p:nvSpPr>
              <p:cNvPr id="4" name="矩形 3"/>
              <p:cNvSpPr>
                <a:spLocks noRot="1" noChangeAspect="1" noMove="1" noResize="1" noEditPoints="1" noAdjustHandles="1" noChangeArrowheads="1" noChangeShapeType="1" noTextEdit="1"/>
              </p:cNvSpPr>
              <p:nvPr/>
            </p:nvSpPr>
            <p:spPr>
              <a:xfrm>
                <a:off x="1600729" y="4618647"/>
                <a:ext cx="1827744" cy="910699"/>
              </a:xfrm>
              <a:prstGeom prst="rect">
                <a:avLst/>
              </a:prstGeom>
              <a:blipFill rotWithShape="0">
                <a:blip r:embed="rId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57664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400" dirty="0" smtClean="0">
                <a:ea typeface="Cambria Math" panose="02040503050406030204" pitchFamily="18" charset="0"/>
              </a:rPr>
              <a:t>What’s HIEPA?</a:t>
            </a:r>
            <a:endParaRPr lang="en-US" altLang="zh-CN" sz="4400" dirty="0">
              <a:ea typeface="Cambria Math" panose="02040503050406030204" pitchFamily="18" charset="0"/>
            </a:endParaRPr>
          </a:p>
        </p:txBody>
      </p:sp>
      <p:sp>
        <p:nvSpPr>
          <p:cNvPr id="3" name="内容占位符 2"/>
          <p:cNvSpPr>
            <a:spLocks noGrp="1"/>
          </p:cNvSpPr>
          <p:nvPr>
            <p:ph idx="1"/>
          </p:nvPr>
        </p:nvSpPr>
        <p:spPr>
          <a:xfrm>
            <a:off x="487683" y="1147778"/>
            <a:ext cx="8220890" cy="5710222"/>
          </a:xfrm>
        </p:spPr>
        <p:txBody>
          <a:bodyPr>
            <a:normAutofit/>
          </a:bodyPr>
          <a:lstStyle/>
          <a:p>
            <a:r>
              <a:rPr lang="en-US" altLang="zh-CN" dirty="0" smtClean="0"/>
              <a:t>A </a:t>
            </a:r>
            <a:r>
              <a:rPr lang="en-US" altLang="zh-CN" dirty="0"/>
              <a:t>H</a:t>
            </a:r>
            <a:r>
              <a:rPr lang="en-US" altLang="zh-CN" dirty="0" smtClean="0"/>
              <a:t>igh </a:t>
            </a:r>
            <a:r>
              <a:rPr lang="en-US" altLang="zh-CN" dirty="0"/>
              <a:t>L</a:t>
            </a:r>
            <a:r>
              <a:rPr lang="en-US" altLang="zh-CN" dirty="0" smtClean="0"/>
              <a:t>uminosity e-e+ Collider @ 2-7GeV</a:t>
            </a:r>
          </a:p>
          <a:p>
            <a:pPr lvl="1"/>
            <a:r>
              <a:rPr lang="en-US" altLang="zh-CN" dirty="0" smtClean="0">
                <a:ea typeface="华文中宋" panose="02010600040101010101" pitchFamily="2" charset="-122"/>
              </a:rPr>
              <a:t>Luminosity: ×10</a:t>
            </a:r>
            <a:r>
              <a:rPr lang="en-US" altLang="zh-CN" baseline="30000" dirty="0" smtClean="0">
                <a:ea typeface="华文中宋" panose="02010600040101010101" pitchFamily="2" charset="-122"/>
              </a:rPr>
              <a:t>35</a:t>
            </a:r>
            <a:r>
              <a:rPr lang="en-US" altLang="zh-CN" dirty="0" smtClean="0">
                <a:ea typeface="华文中宋" panose="02010600040101010101" pitchFamily="2" charset="-122"/>
              </a:rPr>
              <a:t>cm</a:t>
            </a:r>
            <a:r>
              <a:rPr lang="en-US" altLang="zh-CN" baseline="30000" dirty="0" smtClean="0">
                <a:ea typeface="华文中宋" panose="02010600040101010101" pitchFamily="2" charset="-122"/>
              </a:rPr>
              <a:t>-2</a:t>
            </a:r>
            <a:r>
              <a:rPr lang="en-US" altLang="zh-CN" dirty="0" smtClean="0">
                <a:ea typeface="华文中宋" panose="02010600040101010101" pitchFamily="2" charset="-122"/>
              </a:rPr>
              <a:t>s</a:t>
            </a:r>
            <a:r>
              <a:rPr lang="en-US" altLang="zh-CN" baseline="30000" dirty="0" smtClean="0">
                <a:ea typeface="华文中宋" panose="02010600040101010101" pitchFamily="2" charset="-122"/>
              </a:rPr>
              <a:t>-1</a:t>
            </a:r>
            <a:r>
              <a:rPr lang="en-US" altLang="zh-CN" dirty="0" smtClean="0">
                <a:ea typeface="华文中宋" panose="02010600040101010101" pitchFamily="2" charset="-122"/>
              </a:rPr>
              <a:t> @ 4GeV (center of mass)</a:t>
            </a:r>
          </a:p>
          <a:p>
            <a:pPr lvl="1"/>
            <a:r>
              <a:rPr lang="en-US" altLang="zh-CN" dirty="0" smtClean="0">
                <a:ea typeface="华文中宋" panose="02010600040101010101" pitchFamily="2" charset="-122"/>
              </a:rPr>
              <a:t>Beam Energy Range: 1-3.5GeV</a:t>
            </a:r>
          </a:p>
          <a:p>
            <a:pPr lvl="1"/>
            <a:r>
              <a:rPr lang="en-US" altLang="zh-CN" dirty="0" smtClean="0">
                <a:ea typeface="华文中宋" panose="02010600040101010101" pitchFamily="2" charset="-122"/>
              </a:rPr>
              <a:t>Polarization: &gt;80% longitudinal e- @ IP</a:t>
            </a:r>
          </a:p>
          <a:p>
            <a:pPr lvl="2"/>
            <a:r>
              <a:rPr lang="en-US" altLang="zh-CN" dirty="0" smtClean="0">
                <a:ea typeface="华文中宋" panose="02010600040101010101" pitchFamily="2" charset="-122"/>
              </a:rPr>
              <a:t>With possibility to upgrade to polarized e+ e- collision</a:t>
            </a:r>
          </a:p>
          <a:p>
            <a:pPr lvl="1"/>
            <a:r>
              <a:rPr lang="en-US" altLang="zh-CN" dirty="0" smtClean="0">
                <a:ea typeface="华文中宋" panose="02010600040101010101" pitchFamily="2" charset="-122"/>
              </a:rPr>
              <a:t>May provide 3</a:t>
            </a:r>
            <a:r>
              <a:rPr lang="en-US" altLang="zh-CN" baseline="30000" dirty="0" smtClean="0">
                <a:ea typeface="华文中宋" panose="02010600040101010101" pitchFamily="2" charset="-122"/>
              </a:rPr>
              <a:t>rd</a:t>
            </a:r>
            <a:r>
              <a:rPr lang="en-US" altLang="zh-CN" dirty="0" smtClean="0">
                <a:ea typeface="华文中宋" panose="02010600040101010101" pitchFamily="2" charset="-122"/>
              </a:rPr>
              <a:t> generation synchrotron</a:t>
            </a:r>
          </a:p>
          <a:p>
            <a:r>
              <a:rPr lang="en-US" altLang="zh-CN" dirty="0"/>
              <a:t>S</a:t>
            </a:r>
            <a:r>
              <a:rPr lang="en-US" altLang="zh-CN" dirty="0" smtClean="0"/>
              <a:t>ymmetric Dual-ring, with Linac injection</a:t>
            </a:r>
          </a:p>
          <a:p>
            <a:pPr lvl="1"/>
            <a:r>
              <a:rPr lang="en-US" altLang="zh-CN" dirty="0" smtClean="0">
                <a:ea typeface="华文中宋" panose="02010600040101010101" pitchFamily="2" charset="-122"/>
              </a:rPr>
              <a:t>Full energy linac, no booster, easy to alter beam energy</a:t>
            </a:r>
          </a:p>
          <a:p>
            <a:pPr lvl="1"/>
            <a:r>
              <a:rPr lang="en-US" altLang="zh-CN" dirty="0" smtClean="0">
                <a:ea typeface="华文中宋" panose="02010600040101010101" pitchFamily="2" charset="-122"/>
              </a:rPr>
              <a:t>Also provide possible X-FEL and other test facility</a:t>
            </a:r>
          </a:p>
        </p:txBody>
      </p:sp>
      <p:sp>
        <p:nvSpPr>
          <p:cNvPr id="5" name="矩形 4"/>
          <p:cNvSpPr/>
          <p:nvPr/>
        </p:nvSpPr>
        <p:spPr>
          <a:xfrm>
            <a:off x="6994071"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295797"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6511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4772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smtClean="0">
                <a:latin typeface="华文楷体" panose="02010600040101010101" pitchFamily="2" charset="-122"/>
                <a:ea typeface="华文楷体" panose="02010600040101010101" pitchFamily="2" charset="-122"/>
              </a:rPr>
              <a:t>采用</a:t>
            </a:r>
            <a:r>
              <a:rPr lang="zh-CN" altLang="en-US" dirty="0" smtClean="0">
                <a:latin typeface="华文楷体" panose="02010600040101010101" pitchFamily="2" charset="-122"/>
                <a:ea typeface="华文楷体" panose="02010600040101010101" pitchFamily="2" charset="-122"/>
              </a:rPr>
              <a:t>新对撞机制的同类加速器设计</a:t>
            </a:r>
            <a:endParaRPr lang="zh-CN" altLang="en-US" sz="4000" dirty="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p:txBody>
          <a:bodyPr>
            <a:normAutofit/>
          </a:bodyPr>
          <a:lstStyle/>
          <a:p>
            <a:r>
              <a:rPr lang="zh-CN" altLang="en-US" dirty="0" smtClean="0"/>
              <a:t>俄罗斯</a:t>
            </a:r>
            <a:r>
              <a:rPr lang="en-US" altLang="zh-CN" dirty="0" smtClean="0">
                <a:latin typeface="Times New Roman" panose="02020603050405020304" pitchFamily="18" charset="0"/>
                <a:cs typeface="Times New Roman" panose="02020603050405020304" pitchFamily="18" charset="0"/>
              </a:rPr>
              <a:t>BINP</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Super Charm-Tau</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2008-2011</a:t>
            </a:r>
          </a:p>
        </p:txBody>
      </p:sp>
      <p:sp>
        <p:nvSpPr>
          <p:cNvPr id="5" name="矩形 4"/>
          <p:cNvSpPr/>
          <p:nvPr/>
        </p:nvSpPr>
        <p:spPr>
          <a:xfrm>
            <a:off x="6994071"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295797"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6511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stretch>
            <a:fillRect/>
          </a:stretch>
        </p:blipFill>
        <p:spPr>
          <a:xfrm>
            <a:off x="487683" y="1717790"/>
            <a:ext cx="5824627" cy="4880923"/>
          </a:xfrm>
          <a:prstGeom prst="rect">
            <a:avLst/>
          </a:prstGeom>
        </p:spPr>
      </p:pic>
      <p:sp>
        <p:nvSpPr>
          <p:cNvPr id="11" name="椭圆 10"/>
          <p:cNvSpPr/>
          <p:nvPr/>
        </p:nvSpPr>
        <p:spPr>
          <a:xfrm>
            <a:off x="3974690" y="5973097"/>
            <a:ext cx="555445" cy="29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39783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smtClean="0">
                <a:latin typeface="华文楷体" panose="02010600040101010101" pitchFamily="2" charset="-122"/>
                <a:ea typeface="华文楷体" panose="02010600040101010101" pitchFamily="2" charset="-122"/>
              </a:rPr>
              <a:t>采用</a:t>
            </a:r>
            <a:r>
              <a:rPr lang="zh-CN" altLang="en-US" dirty="0" smtClean="0">
                <a:latin typeface="华文楷体" panose="02010600040101010101" pitchFamily="2" charset="-122"/>
                <a:ea typeface="华文楷体" panose="02010600040101010101" pitchFamily="2" charset="-122"/>
              </a:rPr>
              <a:t>新对撞机制的同类加速器设计</a:t>
            </a:r>
            <a:endParaRPr lang="zh-CN" altLang="en-US" sz="4000" dirty="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p:txBody>
          <a:bodyPr/>
          <a:lstStyle/>
          <a:p>
            <a:r>
              <a:rPr lang="zh-CN" altLang="en-US" dirty="0" smtClean="0"/>
              <a:t>意大利</a:t>
            </a:r>
            <a:r>
              <a:rPr lang="en-US" altLang="zh-CN" dirty="0" smtClean="0">
                <a:solidFill>
                  <a:schemeClr val="tx1"/>
                </a:solidFill>
                <a:latin typeface="Times New Roman" panose="02020603050405020304" pitchFamily="18" charset="0"/>
                <a:cs typeface="Times New Roman" panose="02020603050405020304" pitchFamily="18" charset="0"/>
              </a:rPr>
              <a:t>INFN</a:t>
            </a:r>
            <a:r>
              <a:rPr lang="zh-CN" altLang="en-US" dirty="0" smtClean="0">
                <a:solidFill>
                  <a:schemeClr val="tx1"/>
                </a:solidFill>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Tau-Charm Factory</a:t>
            </a:r>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2013</a:t>
            </a:r>
          </a:p>
        </p:txBody>
      </p:sp>
      <p:sp>
        <p:nvSpPr>
          <p:cNvPr id="5" name="矩形 4"/>
          <p:cNvSpPr/>
          <p:nvPr/>
        </p:nvSpPr>
        <p:spPr>
          <a:xfrm>
            <a:off x="6994071"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295797"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6511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a:stretch>
            <a:fillRect/>
          </a:stretch>
        </p:blipFill>
        <p:spPr>
          <a:xfrm>
            <a:off x="487683" y="1769231"/>
            <a:ext cx="3871102" cy="4829482"/>
          </a:xfrm>
          <a:prstGeom prst="rect">
            <a:avLst/>
          </a:prstGeom>
        </p:spPr>
      </p:pic>
      <p:sp>
        <p:nvSpPr>
          <p:cNvPr id="12" name="文本框 11"/>
          <p:cNvSpPr txBox="1"/>
          <p:nvPr/>
        </p:nvSpPr>
        <p:spPr>
          <a:xfrm>
            <a:off x="4498258" y="1821426"/>
            <a:ext cx="4510276" cy="5133713"/>
          </a:xfrm>
          <a:prstGeom prst="rect">
            <a:avLst/>
          </a:prstGeom>
          <a:noFill/>
        </p:spPr>
        <p:txBody>
          <a:bodyPr wrap="square" rtlCol="0">
            <a:spAutoFit/>
          </a:bodyPr>
          <a:lstStyle/>
          <a:p>
            <a:pPr marL="342900" indent="-342900">
              <a:lnSpc>
                <a:spcPct val="130000"/>
              </a:lnSpc>
              <a:buFont typeface="Wingdings" panose="05000000000000000000" pitchFamily="2" charset="2"/>
              <a:buChar char="Ø"/>
            </a:pPr>
            <a:r>
              <a:rPr lang="zh-CN" altLang="en-US" sz="2800" dirty="0" smtClean="0">
                <a:solidFill>
                  <a:srgbClr val="002060"/>
                </a:solidFill>
                <a:latin typeface="华文仿宋" panose="02010600040101010101" pitchFamily="2" charset="-122"/>
                <a:ea typeface="华文仿宋" panose="02010600040101010101" pitchFamily="2" charset="-122"/>
              </a:rPr>
              <a:t>区别：</a:t>
            </a:r>
            <a:endParaRPr lang="en-US" altLang="zh-CN" sz="2800" dirty="0" smtClean="0">
              <a:solidFill>
                <a:srgbClr val="002060"/>
              </a:solidFill>
              <a:latin typeface="华文仿宋" panose="02010600040101010101" pitchFamily="2" charset="-122"/>
              <a:ea typeface="华文仿宋" panose="02010600040101010101" pitchFamily="2" charset="-122"/>
            </a:endParaRPr>
          </a:p>
          <a:p>
            <a:pPr marL="342900" indent="-342900">
              <a:lnSpc>
                <a:spcPct val="130000"/>
              </a:lnSpc>
              <a:buFont typeface="Wingdings" panose="05000000000000000000" pitchFamily="2" charset="2"/>
              <a:buChar char="l"/>
            </a:pPr>
            <a:r>
              <a:rPr lang="zh-CN" altLang="en-US" sz="2400" dirty="0" smtClean="0">
                <a:solidFill>
                  <a:srgbClr val="002060"/>
                </a:solidFill>
                <a:latin typeface="华文仿宋" panose="02010600040101010101" pitchFamily="2" charset="-122"/>
                <a:ea typeface="华文仿宋" panose="02010600040101010101" pitchFamily="2" charset="-122"/>
              </a:rPr>
              <a:t>意大利的设计仅优化一个指定能量；</a:t>
            </a:r>
            <a:endParaRPr lang="en-US" altLang="zh-CN" sz="2400" dirty="0" smtClean="0">
              <a:solidFill>
                <a:srgbClr val="002060"/>
              </a:solidFill>
              <a:latin typeface="华文仿宋" panose="02010600040101010101" pitchFamily="2" charset="-122"/>
              <a:ea typeface="华文仿宋" panose="02010600040101010101" pitchFamily="2" charset="-122"/>
            </a:endParaRPr>
          </a:p>
          <a:p>
            <a:pPr marL="342900" indent="-342900">
              <a:lnSpc>
                <a:spcPct val="130000"/>
              </a:lnSpc>
              <a:buFont typeface="Wingdings" panose="05000000000000000000" pitchFamily="2" charset="2"/>
              <a:buChar char="l"/>
            </a:pPr>
            <a:r>
              <a:rPr lang="zh-CN" altLang="en-US" sz="2400" dirty="0" smtClean="0">
                <a:solidFill>
                  <a:srgbClr val="002060"/>
                </a:solidFill>
                <a:latin typeface="华文仿宋" panose="02010600040101010101" pitchFamily="2" charset="-122"/>
                <a:ea typeface="华文仿宋" panose="02010600040101010101" pitchFamily="2" charset="-122"/>
              </a:rPr>
              <a:t>俄罗斯的设计需求更长的周长，</a:t>
            </a:r>
            <a:r>
              <a:rPr lang="en-US" altLang="zh-CN" sz="2400" dirty="0" smtClean="0">
                <a:solidFill>
                  <a:srgbClr val="002060"/>
                </a:solidFill>
                <a:latin typeface="华文仿宋" panose="02010600040101010101" pitchFamily="2" charset="-122"/>
                <a:ea typeface="华文仿宋" panose="02010600040101010101" pitchFamily="2" charset="-122"/>
              </a:rPr>
              <a:t>2</a:t>
            </a:r>
            <a:r>
              <a:rPr lang="zh-CN" altLang="en-US" sz="2400" dirty="0" smtClean="0">
                <a:solidFill>
                  <a:srgbClr val="002060"/>
                </a:solidFill>
                <a:latin typeface="华文仿宋" panose="02010600040101010101" pitchFamily="2" charset="-122"/>
                <a:ea typeface="华文仿宋" panose="02010600040101010101" pitchFamily="2" charset="-122"/>
              </a:rPr>
              <a:t>倍以上；</a:t>
            </a:r>
            <a:endParaRPr lang="en-US" altLang="zh-CN" sz="2400" dirty="0" smtClean="0">
              <a:solidFill>
                <a:srgbClr val="002060"/>
              </a:solidFill>
              <a:latin typeface="华文仿宋" panose="02010600040101010101" pitchFamily="2" charset="-122"/>
              <a:ea typeface="华文仿宋" panose="02010600040101010101" pitchFamily="2" charset="-122"/>
            </a:endParaRPr>
          </a:p>
          <a:p>
            <a:pPr marL="342900" indent="-342900">
              <a:lnSpc>
                <a:spcPct val="130000"/>
              </a:lnSpc>
              <a:buFont typeface="Wingdings" panose="05000000000000000000" pitchFamily="2" charset="2"/>
              <a:buChar char="l"/>
            </a:pPr>
            <a:r>
              <a:rPr lang="zh-CN" altLang="en-US" sz="2400" dirty="0" smtClean="0">
                <a:solidFill>
                  <a:srgbClr val="002060"/>
                </a:solidFill>
                <a:latin typeface="华文仿宋" panose="02010600040101010101" pitchFamily="2" charset="-122"/>
                <a:ea typeface="华文仿宋" panose="02010600040101010101" pitchFamily="2" charset="-122"/>
              </a:rPr>
              <a:t>意大利的参数，束流品质要求更高，束团长度更短</a:t>
            </a:r>
            <a:endParaRPr lang="en-US" altLang="zh-CN" sz="2400" dirty="0" smtClean="0">
              <a:solidFill>
                <a:srgbClr val="002060"/>
              </a:solidFill>
              <a:latin typeface="华文仿宋" panose="02010600040101010101" pitchFamily="2" charset="-122"/>
              <a:ea typeface="华文仿宋" panose="02010600040101010101" pitchFamily="2" charset="-122"/>
            </a:endParaRPr>
          </a:p>
          <a:p>
            <a:pPr marL="342900" indent="-342900">
              <a:lnSpc>
                <a:spcPct val="130000"/>
              </a:lnSpc>
              <a:buFont typeface="Wingdings" panose="05000000000000000000" pitchFamily="2" charset="2"/>
              <a:buChar char="l"/>
            </a:pPr>
            <a:r>
              <a:rPr lang="en-US" altLang="zh-CN" sz="2400" dirty="0" smtClean="0">
                <a:solidFill>
                  <a:srgbClr val="002060"/>
                </a:solidFill>
                <a:latin typeface="华文仿宋" panose="02010600040101010101" pitchFamily="2" charset="-122"/>
                <a:ea typeface="华文仿宋" panose="02010600040101010101" pitchFamily="2" charset="-122"/>
              </a:rPr>
              <a:t>etc.</a:t>
            </a:r>
          </a:p>
          <a:p>
            <a:pPr marL="342900" indent="-342900">
              <a:lnSpc>
                <a:spcPct val="130000"/>
              </a:lnSpc>
              <a:buFont typeface="Wingdings" panose="05000000000000000000" pitchFamily="2" charset="2"/>
              <a:buChar char="Ø"/>
            </a:pPr>
            <a:r>
              <a:rPr lang="zh-CN" altLang="en-US" sz="2800" dirty="0" smtClean="0">
                <a:solidFill>
                  <a:srgbClr val="002060"/>
                </a:solidFill>
                <a:latin typeface="华文仿宋" panose="02010600040101010101" pitchFamily="2" charset="-122"/>
                <a:ea typeface="华文仿宋" panose="02010600040101010101" pitchFamily="2" charset="-122"/>
              </a:rPr>
              <a:t>类似的还有</a:t>
            </a:r>
            <a:r>
              <a:rPr lang="en-US" altLang="zh-CN" sz="2800" dirty="0" err="1" smtClean="0">
                <a:solidFill>
                  <a:srgbClr val="002060"/>
                </a:solidFill>
                <a:latin typeface="华文仿宋" panose="02010600040101010101" pitchFamily="2" charset="-122"/>
                <a:ea typeface="华文仿宋" panose="02010600040101010101" pitchFamily="2" charset="-122"/>
              </a:rPr>
              <a:t>SuperB</a:t>
            </a:r>
            <a:r>
              <a:rPr lang="en-US" altLang="zh-CN" sz="2800" dirty="0" smtClean="0">
                <a:solidFill>
                  <a:srgbClr val="002060"/>
                </a:solidFill>
                <a:latin typeface="华文仿宋" panose="02010600040101010101" pitchFamily="2" charset="-122"/>
                <a:ea typeface="华文仿宋" panose="02010600040101010101" pitchFamily="2" charset="-122"/>
              </a:rPr>
              <a:t>/</a:t>
            </a:r>
            <a:r>
              <a:rPr lang="en-US" altLang="zh-CN" sz="2800" dirty="0" err="1" smtClean="0">
                <a:solidFill>
                  <a:srgbClr val="002060"/>
                </a:solidFill>
                <a:latin typeface="华文仿宋" panose="02010600040101010101" pitchFamily="2" charset="-122"/>
                <a:ea typeface="华文仿宋" panose="02010600040101010101" pitchFamily="2" charset="-122"/>
              </a:rPr>
              <a:t>SuperKEKB</a:t>
            </a:r>
            <a:r>
              <a:rPr lang="en-US" altLang="zh-CN" sz="2800" dirty="0" smtClean="0">
                <a:solidFill>
                  <a:srgbClr val="002060"/>
                </a:solidFill>
                <a:latin typeface="华文仿宋" panose="02010600040101010101" pitchFamily="2" charset="-122"/>
                <a:ea typeface="华文仿宋" panose="02010600040101010101" pitchFamily="2" charset="-122"/>
              </a:rPr>
              <a:t>…</a:t>
            </a:r>
            <a:endParaRPr lang="zh-CN" altLang="en-US" sz="2800" dirty="0" smtClean="0">
              <a:solidFill>
                <a:srgbClr val="002060"/>
              </a:solidFill>
              <a:latin typeface="华文仿宋" panose="02010600040101010101" pitchFamily="2" charset="-122"/>
              <a:ea typeface="华文仿宋" panose="02010600040101010101" pitchFamily="2" charset="-122"/>
            </a:endParaRPr>
          </a:p>
        </p:txBody>
      </p:sp>
      <p:sp>
        <p:nvSpPr>
          <p:cNvPr id="13" name="椭圆 12"/>
          <p:cNvSpPr/>
          <p:nvPr/>
        </p:nvSpPr>
        <p:spPr>
          <a:xfrm>
            <a:off x="3642852" y="3259394"/>
            <a:ext cx="555445" cy="29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0647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746518472"/>
              </p:ext>
            </p:extLst>
          </p:nvPr>
        </p:nvGraphicFramePr>
        <p:xfrm>
          <a:off x="22225" y="917575"/>
          <a:ext cx="9101138" cy="5024438"/>
        </p:xfrm>
        <a:graphic>
          <a:graphicData uri="http://schemas.openxmlformats.org/presentationml/2006/ole">
            <mc:AlternateContent xmlns:mc="http://schemas.openxmlformats.org/markup-compatibility/2006">
              <mc:Choice xmlns:v="urn:schemas-microsoft-com:vml" Requires="v">
                <p:oleObj spid="_x0000_s1121" name="BMP 图像" r:id="rId3" imgW="9101160" imgH="5024520" progId="Paint.Picture">
                  <p:embed/>
                </p:oleObj>
              </mc:Choice>
              <mc:Fallback>
                <p:oleObj name="BMP 图像" r:id="rId3" imgW="9101160" imgH="5024520" progId="Paint.Picture">
                  <p:embed/>
                  <p:pic>
                    <p:nvPicPr>
                      <p:cNvPr id="0" name=""/>
                      <p:cNvPicPr/>
                      <p:nvPr/>
                    </p:nvPicPr>
                    <p:blipFill>
                      <a:blip r:embed="rId4"/>
                      <a:stretch>
                        <a:fillRect/>
                      </a:stretch>
                    </p:blipFill>
                    <p:spPr>
                      <a:xfrm>
                        <a:off x="22225" y="917575"/>
                        <a:ext cx="9101138" cy="5024438"/>
                      </a:xfrm>
                      <a:prstGeom prst="rect">
                        <a:avLst/>
                      </a:prstGeom>
                    </p:spPr>
                  </p:pic>
                </p:oleObj>
              </mc:Fallback>
            </mc:AlternateContent>
          </a:graphicData>
        </a:graphic>
      </p:graphicFrame>
    </p:spTree>
    <p:extLst>
      <p:ext uri="{BB962C8B-B14F-4D97-AF65-F5344CB8AC3E}">
        <p14:creationId xmlns:p14="http://schemas.microsoft.com/office/powerpoint/2010/main" val="2286996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6" name="图片 5"/>
          <p:cNvPicPr>
            <a:picLocks noChangeAspect="1"/>
          </p:cNvPicPr>
          <p:nvPr/>
        </p:nvPicPr>
        <p:blipFill>
          <a:blip r:embed="rId2"/>
          <a:stretch>
            <a:fillRect/>
          </a:stretch>
        </p:blipFill>
        <p:spPr>
          <a:xfrm>
            <a:off x="397410" y="282862"/>
            <a:ext cx="8701395" cy="3327421"/>
          </a:xfrm>
          <a:prstGeom prst="rect">
            <a:avLst/>
          </a:prstGeom>
        </p:spPr>
      </p:pic>
    </p:spTree>
    <p:extLst>
      <p:ext uri="{BB962C8B-B14F-4D97-AF65-F5344CB8AC3E}">
        <p14:creationId xmlns:p14="http://schemas.microsoft.com/office/powerpoint/2010/main" val="438361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dirty="0" smtClean="0">
                <a:latin typeface="华文楷体" panose="02010600040101010101" pitchFamily="2" charset="-122"/>
                <a:ea typeface="华文楷体" panose="02010600040101010101" pitchFamily="2" charset="-122"/>
              </a:rPr>
              <a:t>结论</a:t>
            </a:r>
            <a:endParaRPr lang="zh-CN" altLang="en-US" sz="5400" dirty="0">
              <a:latin typeface="华文楷体" panose="02010600040101010101" pitchFamily="2" charset="-122"/>
              <a:ea typeface="华文楷体" panose="02010600040101010101" pitchFamily="2" charset="-122"/>
            </a:endParaRPr>
          </a:p>
        </p:txBody>
      </p:sp>
      <p:sp>
        <p:nvSpPr>
          <p:cNvPr id="3" name="内容占位符 2"/>
          <p:cNvSpPr>
            <a:spLocks noGrp="1"/>
          </p:cNvSpPr>
          <p:nvPr>
            <p:ph idx="1"/>
          </p:nvPr>
        </p:nvSpPr>
        <p:spPr>
          <a:xfrm>
            <a:off x="487682" y="1147778"/>
            <a:ext cx="8520851" cy="5203130"/>
          </a:xfrm>
        </p:spPr>
        <p:txBody>
          <a:bodyPr/>
          <a:lstStyle/>
          <a:p>
            <a:r>
              <a:rPr lang="en-US" altLang="zh-CN" dirty="0" smtClean="0"/>
              <a:t>τ-Charm</a:t>
            </a:r>
            <a:r>
              <a:rPr lang="zh-CN" altLang="en-US" dirty="0" smtClean="0"/>
              <a:t>能区高亮度对撞机的可行性</a:t>
            </a:r>
            <a:endParaRPr lang="en-US" altLang="zh-CN" dirty="0" smtClean="0"/>
          </a:p>
          <a:p>
            <a:r>
              <a:rPr lang="zh-CN" altLang="en-US" dirty="0" smtClean="0"/>
              <a:t>国内外环境与发展现状来看，现实的可能性</a:t>
            </a:r>
            <a:endParaRPr lang="en-US" altLang="zh-CN" dirty="0" smtClean="0"/>
          </a:p>
          <a:p>
            <a:pPr lvl="1">
              <a:spcBef>
                <a:spcPts val="600"/>
              </a:spcBef>
            </a:pPr>
            <a:r>
              <a:rPr lang="zh-CN" altLang="en-US" dirty="0" smtClean="0"/>
              <a:t>时间</a:t>
            </a:r>
            <a:endParaRPr lang="en-US" altLang="zh-CN" dirty="0" smtClean="0"/>
          </a:p>
          <a:p>
            <a:pPr lvl="1"/>
            <a:r>
              <a:rPr lang="zh-CN" altLang="en-US" dirty="0" smtClean="0"/>
              <a:t>预算</a:t>
            </a:r>
            <a:endParaRPr lang="en-US" altLang="zh-CN" dirty="0" smtClean="0"/>
          </a:p>
          <a:p>
            <a:pPr lvl="1"/>
            <a:r>
              <a:rPr lang="zh-CN" altLang="en-US" dirty="0" smtClean="0"/>
              <a:t>人</a:t>
            </a:r>
            <a:endParaRPr lang="en-US" altLang="zh-CN" dirty="0" smtClean="0"/>
          </a:p>
          <a:p>
            <a:pPr lvl="1"/>
            <a:r>
              <a:rPr lang="zh-CN" altLang="en-US" dirty="0" smtClean="0"/>
              <a:t>技术储备</a:t>
            </a:r>
            <a:endParaRPr lang="en-US" altLang="zh-CN" dirty="0" smtClean="0"/>
          </a:p>
          <a:p>
            <a:r>
              <a:rPr lang="zh-CN" altLang="en-US" dirty="0" smtClean="0"/>
              <a:t>加速器领域，关键的、有意思的问题</a:t>
            </a:r>
            <a:r>
              <a:rPr lang="zh-CN" altLang="en-US" u="sng" dirty="0" smtClean="0"/>
              <a:t>非常多</a:t>
            </a:r>
            <a:endParaRPr lang="en-US" altLang="zh-CN" u="sng" dirty="0" smtClean="0"/>
          </a:p>
          <a:p>
            <a:pPr lvl="1">
              <a:spcBef>
                <a:spcPts val="1200"/>
              </a:spcBef>
            </a:pPr>
            <a:r>
              <a:rPr lang="zh-CN" altLang="en-US" dirty="0" smtClean="0"/>
              <a:t>也包括与其他装置，譬如巨型对撞机</a:t>
            </a:r>
            <a:r>
              <a:rPr lang="en-US" altLang="zh-CN" dirty="0" smtClean="0"/>
              <a:t>/</a:t>
            </a:r>
            <a:r>
              <a:rPr lang="zh-CN" altLang="en-US" dirty="0" smtClean="0"/>
              <a:t>光源等的共性问题</a:t>
            </a:r>
            <a:endParaRPr lang="zh-CN" altLang="en-US" dirty="0"/>
          </a:p>
        </p:txBody>
      </p:sp>
    </p:spTree>
    <p:extLst>
      <p:ext uri="{BB962C8B-B14F-4D97-AF65-F5344CB8AC3E}">
        <p14:creationId xmlns:p14="http://schemas.microsoft.com/office/powerpoint/2010/main" val="3491466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Parameters and Plans</a:t>
            </a:r>
            <a:endParaRPr lang="zh-CN" altLang="en-US" dirty="0"/>
          </a:p>
        </p:txBody>
      </p:sp>
      <p:sp>
        <p:nvSpPr>
          <p:cNvPr id="3" name="内容占位符 2"/>
          <p:cNvSpPr>
            <a:spLocks noGrp="1"/>
          </p:cNvSpPr>
          <p:nvPr>
            <p:ph idx="1"/>
          </p:nvPr>
        </p:nvSpPr>
        <p:spPr/>
        <p:txBody>
          <a:bodyPr/>
          <a:lstStyle/>
          <a:p>
            <a:r>
              <a:rPr lang="en-US" altLang="zh-CN" dirty="0" smtClean="0"/>
              <a:t>Accelerator Parameters</a:t>
            </a:r>
            <a:endParaRPr lang="zh-CN" altLang="en-US" dirty="0"/>
          </a:p>
        </p:txBody>
      </p:sp>
      <mc:AlternateContent xmlns:mc="http://schemas.openxmlformats.org/markup-compatibility/2006" xmlns:a14="http://schemas.microsoft.com/office/drawing/2010/main">
        <mc:Choice Requires="a14">
          <p:graphicFrame>
            <p:nvGraphicFramePr>
              <p:cNvPr id="4" name="表格 3"/>
              <p:cNvGraphicFramePr>
                <a:graphicFrameLocks noGrp="1"/>
              </p:cNvGraphicFramePr>
              <p:nvPr>
                <p:extLst>
                  <p:ext uri="{D42A27DB-BD31-4B8C-83A1-F6EECF244321}">
                    <p14:modId xmlns:p14="http://schemas.microsoft.com/office/powerpoint/2010/main" val="3860553736"/>
                  </p:ext>
                </p:extLst>
              </p:nvPr>
            </p:nvGraphicFramePr>
            <p:xfrm>
              <a:off x="576843" y="1795806"/>
              <a:ext cx="5101285" cy="4195206"/>
            </p:xfrm>
            <a:graphic>
              <a:graphicData uri="http://schemas.openxmlformats.org/drawingml/2006/table">
                <a:tbl>
                  <a:tblPr firstRow="1" firstCol="1" bandRow="1">
                    <a:tableStyleId>{5C22544A-7EE6-4342-B048-85BDC9FD1C3A}</a:tableStyleId>
                  </a:tblPr>
                  <a:tblGrid>
                    <a:gridCol w="3001918">
                      <a:extLst>
                        <a:ext uri="{9D8B030D-6E8A-4147-A177-3AD203B41FA5}">
                          <a16:colId xmlns:a16="http://schemas.microsoft.com/office/drawing/2014/main" xmlns="" val="20000"/>
                        </a:ext>
                      </a:extLst>
                    </a:gridCol>
                    <a:gridCol w="1074354">
                      <a:extLst>
                        <a:ext uri="{9D8B030D-6E8A-4147-A177-3AD203B41FA5}">
                          <a16:colId xmlns:a16="http://schemas.microsoft.com/office/drawing/2014/main" xmlns="" val="20001"/>
                        </a:ext>
                      </a:extLst>
                    </a:gridCol>
                    <a:gridCol w="1025013">
                      <a:extLst>
                        <a:ext uri="{9D8B030D-6E8A-4147-A177-3AD203B41FA5}">
                          <a16:colId xmlns:a16="http://schemas.microsoft.com/office/drawing/2014/main" xmlns="" val="20002"/>
                        </a:ext>
                      </a:extLst>
                    </a:gridCol>
                  </a:tblGrid>
                  <a:tr h="409938">
                    <a:tc>
                      <a:txBody>
                        <a:bodyPr/>
                        <a:lstStyle/>
                        <a:p>
                          <a:pPr indent="127000" algn="ctr">
                            <a:lnSpc>
                              <a:spcPts val="1800"/>
                            </a:lnSpc>
                            <a:spcAft>
                              <a:spcPts val="0"/>
                            </a:spcAft>
                          </a:pPr>
                          <a:r>
                            <a:rPr lang="en-US" altLang="zh-CN" sz="1800" kern="100" dirty="0" smtClean="0">
                              <a:effectLst/>
                              <a:latin typeface="+mn-lt"/>
                              <a:ea typeface="+mn-ea"/>
                              <a:cs typeface="+mn-cs"/>
                            </a:rPr>
                            <a:t>Parameters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381804">
                    <a:tc>
                      <a:txBody>
                        <a:bodyPr/>
                        <a:lstStyle/>
                        <a:p>
                          <a:pPr indent="127000" algn="ctr">
                            <a:lnSpc>
                              <a:spcPts val="1800"/>
                            </a:lnSpc>
                            <a:spcAft>
                              <a:spcPts val="0"/>
                            </a:spcAft>
                          </a:pPr>
                          <a:r>
                            <a:rPr lang="en-US" altLang="zh-CN" sz="1800" kern="100" dirty="0" smtClean="0">
                              <a:effectLst/>
                            </a:rPr>
                            <a:t>Circumference</a:t>
                          </a:r>
                          <a:r>
                            <a:rPr lang="en-US" sz="1800" kern="100" dirty="0" smtClean="0">
                              <a:effectLst/>
                            </a:rPr>
                            <a:t>/m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~600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~600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81804">
                    <a:tc>
                      <a:txBody>
                        <a:bodyPr/>
                        <a:lstStyle/>
                        <a:p>
                          <a:pPr indent="127000" algn="ctr">
                            <a:lnSpc>
                              <a:spcPts val="1800"/>
                            </a:lnSpc>
                            <a:spcAft>
                              <a:spcPts val="0"/>
                            </a:spcAft>
                          </a:pPr>
                          <a:r>
                            <a:rPr lang="en-US" altLang="zh-CN" sz="1800" kern="100" dirty="0" smtClean="0">
                              <a:effectLst/>
                            </a:rPr>
                            <a:t>Beam Energy</a:t>
                          </a:r>
                          <a:r>
                            <a:rPr lang="en-US" sz="1800" kern="100" dirty="0" smtClean="0">
                              <a:effectLst/>
                            </a:rPr>
                            <a:t>/GeV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81804">
                    <a:tc>
                      <a:txBody>
                        <a:bodyPr/>
                        <a:lstStyle/>
                        <a:p>
                          <a:pPr indent="127000" algn="ctr">
                            <a:lnSpc>
                              <a:spcPts val="1800"/>
                            </a:lnSpc>
                            <a:spcAft>
                              <a:spcPts val="0"/>
                            </a:spcAft>
                          </a:pPr>
                          <a:r>
                            <a:rPr lang="en-US" altLang="zh-CN" sz="1800" kern="100" dirty="0" smtClean="0">
                              <a:effectLst/>
                            </a:rPr>
                            <a:t>Current</a:t>
                          </a:r>
                          <a:r>
                            <a:rPr lang="en-US" sz="1800" kern="100" dirty="0" smtClean="0">
                              <a:effectLst/>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81804">
                    <a:tc>
                      <a:txBody>
                        <a:bodyPr/>
                        <a:lstStyle/>
                        <a:p>
                          <a:pPr indent="127000" algn="ctr">
                            <a:lnSpc>
                              <a:spcPts val="1800"/>
                            </a:lnSpc>
                            <a:spcAft>
                              <a:spcPts val="0"/>
                            </a:spcAft>
                          </a:pPr>
                          <a:r>
                            <a:rPr lang="en-US" altLang="zh-CN" sz="1800" kern="100" dirty="0" smtClean="0">
                              <a:effectLst/>
                            </a:rPr>
                            <a:t>E</a:t>
                          </a:r>
                          <a14:m>
                            <m:oMath xmlns:m="http://schemas.openxmlformats.org/officeDocument/2006/math">
                              <m:r>
                                <a:rPr lang="en-US" altLang="zh-CN" sz="1800" b="1" i="0" kern="100" smtClean="0">
                                  <a:effectLst/>
                                  <a:latin typeface="Cambria Math" panose="02040503050406030204" pitchFamily="18" charset="0"/>
                                </a:rPr>
                                <m:t>𝐦𝐢𝐭𝐭𝐚𝐧𝐜𝐞</m:t>
                              </m:r>
                              <m:d>
                                <m:dPr>
                                  <m:ctrlPr>
                                    <a:rPr lang="zh-CN" sz="1800" i="1" kern="100">
                                      <a:effectLst/>
                                      <a:latin typeface="Cambria Math" panose="02040503050406030204" pitchFamily="18" charset="0"/>
                                    </a:rPr>
                                  </m:ctrlPr>
                                </m:dPr>
                                <m:e>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𝜀</m:t>
                                      </m:r>
                                    </m:e>
                                    <m:sub>
                                      <m:r>
                                        <a:rPr lang="en-US" sz="1800" kern="100">
                                          <a:effectLst/>
                                          <a:latin typeface="Cambria Math" panose="02040503050406030204" pitchFamily="18" charset="0"/>
                                        </a:rPr>
                                        <m:t>𝑥</m:t>
                                      </m:r>
                                    </m:sub>
                                  </m:sSub>
                                  <m:r>
                                    <a:rPr lang="en-US" sz="1800" kern="100">
                                      <a:effectLst/>
                                      <a:latin typeface="Cambria Math" panose="02040503050406030204" pitchFamily="18" charset="0"/>
                                    </a:rPr>
                                    <m:t>/</m:t>
                                  </m:r>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𝜀</m:t>
                                      </m:r>
                                    </m:e>
                                    <m:sub>
                                      <m:r>
                                        <a:rPr lang="en-US" sz="1800" kern="100">
                                          <a:effectLst/>
                                          <a:latin typeface="Cambria Math" panose="02040503050406030204" pitchFamily="18" charset="0"/>
                                        </a:rPr>
                                        <m:t>𝑦</m:t>
                                      </m:r>
                                    </m:sub>
                                  </m:sSub>
                                </m:e>
                              </m:d>
                            </m:oMath>
                          </a14:m>
                          <a:r>
                            <a:rPr lang="en-US" sz="1800" kern="100" dirty="0">
                              <a:effectLst/>
                            </a:rPr>
                            <a:t>/nm·rad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a:effectLst/>
                            </a:rPr>
                            <a:t>5/0.05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5/0.05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573175">
                    <a:tc>
                      <a:txBody>
                        <a:bodyPr/>
                        <a:lstStyle/>
                        <a:p>
                          <a:pPr indent="127000" algn="ctr">
                            <a:lnSpc>
                              <a:spcPts val="1800"/>
                            </a:lnSpc>
                            <a:spcAft>
                              <a:spcPts val="0"/>
                            </a:spcAft>
                          </a:pPr>
                          <a:r>
                            <a:rPr lang="en-US" sz="1800" kern="100" dirty="0" smtClean="0">
                              <a:effectLst/>
                            </a:rPr>
                            <a:t>β</a:t>
                          </a:r>
                          <a:r>
                            <a:rPr lang="en-US" altLang="zh-CN" sz="1800" kern="100" dirty="0" smtClean="0">
                              <a:effectLst/>
                            </a:rPr>
                            <a:t> Function @ IP </a:t>
                          </a:r>
                          <a14:m>
                            <m:oMath xmlns:m="http://schemas.openxmlformats.org/officeDocument/2006/math">
                              <m:d>
                                <m:dPr>
                                  <m:ctrlPr>
                                    <a:rPr lang="zh-CN" sz="1800" i="1" kern="100">
                                      <a:effectLst/>
                                      <a:latin typeface="Cambria Math" panose="02040503050406030204" pitchFamily="18" charset="0"/>
                                    </a:rPr>
                                  </m:ctrlPr>
                                </m:dPr>
                                <m:e>
                                  <m:sSubSup>
                                    <m:sSubSupPr>
                                      <m:ctrlPr>
                                        <a:rPr lang="zh-CN" sz="1800" i="1" kern="100">
                                          <a:effectLst/>
                                          <a:latin typeface="Cambria Math" panose="02040503050406030204" pitchFamily="18" charset="0"/>
                                        </a:rPr>
                                      </m:ctrlPr>
                                    </m:sSubSupPr>
                                    <m:e>
                                      <m:sSubSup>
                                        <m:sSubSupPr>
                                          <m:ctrlPr>
                                            <a:rPr lang="zh-CN" sz="1800" i="1" kern="100">
                                              <a:effectLst/>
                                              <a:latin typeface="Cambria Math" panose="02040503050406030204" pitchFamily="18" charset="0"/>
                                            </a:rPr>
                                          </m:ctrlPr>
                                        </m:sSubSupPr>
                                        <m:e>
                                          <m:r>
                                            <a:rPr lang="en-US" sz="1800" kern="100">
                                              <a:effectLst/>
                                              <a:latin typeface="Cambria Math" panose="02040503050406030204" pitchFamily="18" charset="0"/>
                                            </a:rPr>
                                            <m:t>𝛽</m:t>
                                          </m:r>
                                        </m:e>
                                        <m:sub>
                                          <m:r>
                                            <a:rPr lang="en-US" sz="1800" kern="100">
                                              <a:effectLst/>
                                              <a:latin typeface="Cambria Math" panose="02040503050406030204" pitchFamily="18" charset="0"/>
                                            </a:rPr>
                                            <m:t>𝑥</m:t>
                                          </m:r>
                                        </m:sub>
                                        <m:sup>
                                          <m:r>
                                            <a:rPr lang="en-US" sz="1800" kern="100">
                                              <a:effectLst/>
                                              <a:latin typeface="Cambria Math" panose="02040503050406030204" pitchFamily="18" charset="0"/>
                                            </a:rPr>
                                            <m:t>∗</m:t>
                                          </m:r>
                                        </m:sup>
                                      </m:sSubSup>
                                      <m:r>
                                        <a:rPr lang="en-US" sz="1800" kern="100">
                                          <a:effectLst/>
                                          <a:latin typeface="Cambria Math" panose="02040503050406030204" pitchFamily="18" charset="0"/>
                                        </a:rPr>
                                        <m:t>/</m:t>
                                      </m:r>
                                      <m:r>
                                        <a:rPr lang="en-US" sz="1800" kern="100">
                                          <a:effectLst/>
                                          <a:latin typeface="Cambria Math" panose="02040503050406030204" pitchFamily="18" charset="0"/>
                                        </a:rPr>
                                        <m:t>𝛽</m:t>
                                      </m:r>
                                    </m:e>
                                    <m:sub>
                                      <m:r>
                                        <a:rPr lang="en-US" sz="1800" kern="100">
                                          <a:effectLst/>
                                          <a:latin typeface="Cambria Math" panose="02040503050406030204" pitchFamily="18" charset="0"/>
                                        </a:rPr>
                                        <m:t>𝑦</m:t>
                                      </m:r>
                                    </m:sub>
                                    <m:sup>
                                      <m:r>
                                        <a:rPr lang="en-US" sz="1800" kern="100">
                                          <a:effectLst/>
                                          <a:latin typeface="Cambria Math" panose="02040503050406030204" pitchFamily="18" charset="0"/>
                                        </a:rPr>
                                        <m:t>∗</m:t>
                                      </m:r>
                                    </m:sup>
                                  </m:sSubSup>
                                </m:e>
                              </m:d>
                            </m:oMath>
                          </a14:m>
                          <a:r>
                            <a:rPr lang="en-US" sz="1800" kern="100" dirty="0">
                              <a:effectLst/>
                            </a:rPr>
                            <a:t>/mm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100/0.9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a:effectLst/>
                            </a:rPr>
                            <a:t>67/0.6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77166">
                    <a:tc>
                      <a:txBody>
                        <a:bodyPr/>
                        <a:lstStyle/>
                        <a:p>
                          <a:pPr indent="127000" algn="ctr">
                            <a:lnSpc>
                              <a:spcPts val="1800"/>
                            </a:lnSpc>
                            <a:spcAft>
                              <a:spcPts val="0"/>
                            </a:spcAft>
                          </a:pPr>
                          <a:r>
                            <a:rPr lang="en-US" altLang="zh-CN" sz="1800" kern="100" dirty="0" smtClean="0">
                              <a:effectLst/>
                            </a:rPr>
                            <a:t>Collision Angle</a:t>
                          </a:r>
                          <a:r>
                            <a:rPr lang="en-US" sz="1800" kern="100" dirty="0" smtClean="0">
                              <a:effectLst/>
                            </a:rPr>
                            <a:t>(full </a:t>
                          </a:r>
                          <a:r>
                            <a:rPr lang="en-US" sz="1800" kern="100" dirty="0">
                              <a:effectLst/>
                            </a:rPr>
                            <a:t>θ)/</a:t>
                          </a:r>
                          <a:r>
                            <a:rPr lang="en-US" sz="1800" kern="100" dirty="0" err="1">
                              <a:effectLst/>
                            </a:rPr>
                            <a:t>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a:effectLst/>
                            </a:rPr>
                            <a:t>60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377166">
                    <a:tc>
                      <a:txBody>
                        <a:bodyPr/>
                        <a:lstStyle/>
                        <a:p>
                          <a:pPr indent="127000" algn="ctr">
                            <a:lnSpc>
                              <a:spcPts val="1800"/>
                            </a:lnSpc>
                            <a:spcAft>
                              <a:spcPts val="0"/>
                            </a:spcAft>
                          </a:pPr>
                          <a:r>
                            <a:rPr lang="en-US" altLang="zh-CN" sz="1800" kern="100" dirty="0" smtClean="0">
                              <a:effectLst/>
                            </a:rPr>
                            <a:t>Tune Shift </a:t>
                          </a:r>
                          <a14:m>
                            <m:oMath xmlns:m="http://schemas.openxmlformats.org/officeDocument/2006/math">
                              <m:sSub>
                                <m:sSubPr>
                                  <m:ctrlPr>
                                    <a:rPr lang="zh-CN" sz="1800" i="1" kern="100">
                                      <a:effectLst/>
                                      <a:latin typeface="Cambria Math" panose="02040503050406030204" pitchFamily="18" charset="0"/>
                                    </a:rPr>
                                  </m:ctrlPr>
                                </m:sSubPr>
                                <m:e>
                                  <m:r>
                                    <a:rPr lang="en-US" sz="1800" kern="100">
                                      <a:effectLst/>
                                      <a:latin typeface="Cambria Math" panose="02040503050406030204" pitchFamily="18" charset="0"/>
                                    </a:rPr>
                                    <m:t>𝜉</m:t>
                                  </m:r>
                                </m:e>
                                <m:sub>
                                  <m:r>
                                    <a:rPr lang="en-US" sz="1800" kern="100">
                                      <a:effectLst/>
                                      <a:latin typeface="Cambria Math" panose="02040503050406030204" pitchFamily="18" charset="0"/>
                                    </a:rPr>
                                    <m:t>𝑦</m:t>
                                  </m:r>
                                </m:sub>
                              </m:sSub>
                            </m:oMath>
                          </a14:m>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0.06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0.08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618815">
                    <a:tc>
                      <a:txBody>
                        <a:bodyPr/>
                        <a:lstStyle/>
                        <a:p>
                          <a:pPr indent="127000" algn="ctr">
                            <a:lnSpc>
                              <a:spcPts val="1800"/>
                            </a:lnSpc>
                            <a:spcAft>
                              <a:spcPts val="0"/>
                            </a:spcAft>
                          </a:pPr>
                          <a:r>
                            <a:rPr lang="en-US" sz="1800" kern="100" dirty="0" smtClean="0">
                              <a:effectLst/>
                            </a:rPr>
                            <a:t>Hour-glass</a:t>
                          </a:r>
                          <a:r>
                            <a:rPr lang="en-US" altLang="zh-CN" sz="1800" kern="100" dirty="0" smtClean="0">
                              <a:effectLst/>
                            </a:rPr>
                            <a:t> Factor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r h="311730">
                    <a:tc>
                      <a:txBody>
                        <a:bodyPr/>
                        <a:lstStyle/>
                        <a:p>
                          <a:pPr indent="127000" algn="ctr">
                            <a:lnSpc>
                              <a:spcPts val="1800"/>
                            </a:lnSpc>
                            <a:spcAft>
                              <a:spcPts val="0"/>
                            </a:spcAft>
                          </a:pPr>
                          <a:r>
                            <a:rPr lang="en-US" sz="1800" kern="100" dirty="0" smtClean="0">
                              <a:effectLst/>
                            </a:rPr>
                            <a:t>Luminosity/×</a:t>
                          </a:r>
                          <a:r>
                            <a:rPr lang="en-US" sz="1800" kern="100" dirty="0">
                              <a:effectLst/>
                            </a:rPr>
                            <a:t>10</a:t>
                          </a:r>
                          <a:r>
                            <a:rPr lang="en-US" sz="1800" kern="100" baseline="30000" dirty="0">
                              <a:effectLst/>
                            </a:rPr>
                            <a:t>35</a:t>
                          </a:r>
                          <a:r>
                            <a:rPr lang="en-US" sz="1800" kern="100" dirty="0">
                              <a:effectLst/>
                            </a:rPr>
                            <a:t>cm</a:t>
                          </a:r>
                          <a:r>
                            <a:rPr lang="en-US" sz="1800" kern="100" baseline="30000" dirty="0">
                              <a:effectLst/>
                            </a:rPr>
                            <a:t>-2</a:t>
                          </a:r>
                          <a:r>
                            <a:rPr lang="en-US" sz="1800" kern="100" dirty="0">
                              <a:effectLst/>
                            </a:rPr>
                            <a:t>s</a:t>
                          </a:r>
                          <a:r>
                            <a:rPr lang="en-US" sz="1800" kern="100" baseline="30000" dirty="0">
                              <a:effectLst/>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xmlns="" val="10010"/>
                      </a:ext>
                    </a:extLst>
                  </a:tr>
                </a:tbl>
              </a:graphicData>
            </a:graphic>
          </p:graphicFrame>
        </mc:Choice>
        <mc:Fallback xmlns="">
          <p:graphicFrame>
            <p:nvGraphicFramePr>
              <p:cNvPr id="4" name="表格 3"/>
              <p:cNvGraphicFramePr>
                <a:graphicFrameLocks noGrp="1"/>
              </p:cNvGraphicFramePr>
              <p:nvPr>
                <p:extLst>
                  <p:ext uri="{D42A27DB-BD31-4B8C-83A1-F6EECF244321}">
                    <p14:modId xmlns:p14="http://schemas.microsoft.com/office/powerpoint/2010/main" val="3860553736"/>
                  </p:ext>
                </p:extLst>
              </p:nvPr>
            </p:nvGraphicFramePr>
            <p:xfrm>
              <a:off x="576843" y="1795806"/>
              <a:ext cx="5101285" cy="4195206"/>
            </p:xfrm>
            <a:graphic>
              <a:graphicData uri="http://schemas.openxmlformats.org/drawingml/2006/table">
                <a:tbl>
                  <a:tblPr firstRow="1" firstCol="1" bandRow="1">
                    <a:tableStyleId>{5C22544A-7EE6-4342-B048-85BDC9FD1C3A}</a:tableStyleId>
                  </a:tblPr>
                  <a:tblGrid>
                    <a:gridCol w="3001918">
                      <a:extLst>
                        <a:ext uri="{9D8B030D-6E8A-4147-A177-3AD203B41FA5}">
                          <a16:colId xmlns:a16="http://schemas.microsoft.com/office/drawing/2014/main" val="20000"/>
                        </a:ext>
                      </a:extLst>
                    </a:gridCol>
                    <a:gridCol w="1074354">
                      <a:extLst>
                        <a:ext uri="{9D8B030D-6E8A-4147-A177-3AD203B41FA5}">
                          <a16:colId xmlns:a16="http://schemas.microsoft.com/office/drawing/2014/main" val="20001"/>
                        </a:ext>
                      </a:extLst>
                    </a:gridCol>
                    <a:gridCol w="1025013">
                      <a:extLst>
                        <a:ext uri="{9D8B030D-6E8A-4147-A177-3AD203B41FA5}">
                          <a16:colId xmlns:a16="http://schemas.microsoft.com/office/drawing/2014/main" val="20002"/>
                        </a:ext>
                      </a:extLst>
                    </a:gridCol>
                  </a:tblGrid>
                  <a:tr h="409938">
                    <a:tc>
                      <a:txBody>
                        <a:bodyPr/>
                        <a:lstStyle/>
                        <a:p>
                          <a:pPr indent="127000" algn="ctr">
                            <a:lnSpc>
                              <a:spcPts val="1800"/>
                            </a:lnSpc>
                            <a:spcAft>
                              <a:spcPts val="0"/>
                            </a:spcAft>
                          </a:pPr>
                          <a:r>
                            <a:rPr lang="en-US" altLang="zh-CN" sz="1800" kern="100" dirty="0" smtClean="0">
                              <a:effectLst/>
                              <a:latin typeface="+mn-lt"/>
                              <a:ea typeface="+mn-ea"/>
                              <a:cs typeface="+mn-cs"/>
                            </a:rPr>
                            <a:t>Parameters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81804">
                    <a:tc>
                      <a:txBody>
                        <a:bodyPr/>
                        <a:lstStyle/>
                        <a:p>
                          <a:pPr indent="127000" algn="ctr">
                            <a:lnSpc>
                              <a:spcPts val="1800"/>
                            </a:lnSpc>
                            <a:spcAft>
                              <a:spcPts val="0"/>
                            </a:spcAft>
                          </a:pPr>
                          <a:r>
                            <a:rPr lang="en-US" altLang="zh-CN" sz="1800" kern="100" dirty="0" smtClean="0">
                              <a:effectLst/>
                            </a:rPr>
                            <a:t>Circumference</a:t>
                          </a:r>
                          <a:r>
                            <a:rPr lang="en-US" sz="1800" kern="100" dirty="0" smtClean="0">
                              <a:effectLst/>
                            </a:rPr>
                            <a:t>/m</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~600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~600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81804">
                    <a:tc>
                      <a:txBody>
                        <a:bodyPr/>
                        <a:lstStyle/>
                        <a:p>
                          <a:pPr indent="127000" algn="ctr">
                            <a:lnSpc>
                              <a:spcPts val="1800"/>
                            </a:lnSpc>
                            <a:spcAft>
                              <a:spcPts val="0"/>
                            </a:spcAft>
                          </a:pPr>
                          <a:r>
                            <a:rPr lang="en-US" altLang="zh-CN" sz="1800" kern="100" dirty="0" smtClean="0">
                              <a:effectLst/>
                            </a:rPr>
                            <a:t>Beam Energy</a:t>
                          </a:r>
                          <a:r>
                            <a:rPr lang="en-US" sz="1800" kern="100" dirty="0" smtClean="0">
                              <a:effectLst/>
                            </a:rPr>
                            <a:t>/GeV</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81804">
                    <a:tc>
                      <a:txBody>
                        <a:bodyPr/>
                        <a:lstStyle/>
                        <a:p>
                          <a:pPr indent="127000" algn="ctr">
                            <a:lnSpc>
                              <a:spcPts val="1800"/>
                            </a:lnSpc>
                            <a:spcAft>
                              <a:spcPts val="0"/>
                            </a:spcAft>
                          </a:pPr>
                          <a:r>
                            <a:rPr lang="en-US" altLang="zh-CN" sz="1800" kern="100" dirty="0" smtClean="0">
                              <a:effectLst/>
                            </a:rPr>
                            <a:t>Current</a:t>
                          </a:r>
                          <a:r>
                            <a:rPr lang="en-US" sz="1800" kern="100" dirty="0" smtClean="0">
                              <a:effectLst/>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1.5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81804">
                    <a:tc>
                      <a:txBody>
                        <a:bodyPr/>
                        <a:lstStyle/>
                        <a:p>
                          <a:endParaRPr lang="zh-CN"/>
                        </a:p>
                      </a:txBody>
                      <a:tcPr marL="68580" marR="68580" marT="0" marB="0" anchor="ctr">
                        <a:blipFill>
                          <a:blip r:embed="rId3"/>
                          <a:stretch>
                            <a:fillRect l="-203" t="-412698" r="-70791" b="-615873"/>
                          </a:stretch>
                        </a:blipFill>
                      </a:tcPr>
                    </a:tc>
                    <a:tc>
                      <a:txBody>
                        <a:bodyPr/>
                        <a:lstStyle/>
                        <a:p>
                          <a:pPr indent="127000" algn="ctr">
                            <a:lnSpc>
                              <a:spcPts val="1800"/>
                            </a:lnSpc>
                            <a:spcAft>
                              <a:spcPts val="0"/>
                            </a:spcAft>
                          </a:pPr>
                          <a:r>
                            <a:rPr lang="en-US" sz="1800" kern="100">
                              <a:effectLst/>
                            </a:rPr>
                            <a:t>5/0.05</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5/0.05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73175">
                    <a:tc>
                      <a:txBody>
                        <a:bodyPr/>
                        <a:lstStyle/>
                        <a:p>
                          <a:endParaRPr lang="zh-CN"/>
                        </a:p>
                      </a:txBody>
                      <a:tcPr marL="68580" marR="68580" marT="0" marB="0" anchor="ctr">
                        <a:blipFill>
                          <a:blip r:embed="rId3"/>
                          <a:stretch>
                            <a:fillRect l="-203" t="-343617" r="-70791" b="-312766"/>
                          </a:stretch>
                        </a:blipFill>
                      </a:tcPr>
                    </a:tc>
                    <a:tc>
                      <a:txBody>
                        <a:bodyPr/>
                        <a:lstStyle/>
                        <a:p>
                          <a:pPr indent="127000" algn="ctr">
                            <a:lnSpc>
                              <a:spcPts val="1800"/>
                            </a:lnSpc>
                            <a:spcAft>
                              <a:spcPts val="0"/>
                            </a:spcAft>
                          </a:pPr>
                          <a:r>
                            <a:rPr lang="en-US" sz="1800" kern="100" dirty="0">
                              <a:effectLst/>
                            </a:rPr>
                            <a:t>100/0.9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a:effectLst/>
                            </a:rPr>
                            <a:t>67/0.6</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77166">
                    <a:tc>
                      <a:txBody>
                        <a:bodyPr/>
                        <a:lstStyle/>
                        <a:p>
                          <a:pPr indent="127000" algn="ctr">
                            <a:lnSpc>
                              <a:spcPts val="1800"/>
                            </a:lnSpc>
                            <a:spcAft>
                              <a:spcPts val="0"/>
                            </a:spcAft>
                          </a:pPr>
                          <a:r>
                            <a:rPr lang="en-US" altLang="zh-CN" sz="1800" kern="100" dirty="0" smtClean="0">
                              <a:effectLst/>
                            </a:rPr>
                            <a:t>Collision Angle</a:t>
                          </a:r>
                          <a:r>
                            <a:rPr lang="en-US" sz="1800" kern="100" dirty="0" smtClean="0">
                              <a:effectLst/>
                            </a:rPr>
                            <a:t>(full </a:t>
                          </a:r>
                          <a:r>
                            <a:rPr lang="en-US" sz="1800" kern="100" dirty="0">
                              <a:effectLst/>
                            </a:rPr>
                            <a:t>θ)/</a:t>
                          </a:r>
                          <a:r>
                            <a:rPr lang="en-US" sz="1800" kern="100" dirty="0" err="1">
                              <a:effectLst/>
                            </a:rPr>
                            <a:t>mrad</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a:effectLst/>
                            </a:rPr>
                            <a:t>60</a:t>
                          </a:r>
                          <a:endParaRPr lang="zh-CN" sz="18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77166">
                    <a:tc>
                      <a:txBody>
                        <a:bodyPr/>
                        <a:lstStyle/>
                        <a:p>
                          <a:endParaRPr lang="zh-CN"/>
                        </a:p>
                      </a:txBody>
                      <a:tcPr marL="68580" marR="68580" marT="0" marB="0" anchor="ctr">
                        <a:blipFill>
                          <a:blip r:embed="rId3"/>
                          <a:stretch>
                            <a:fillRect l="-203" t="-772581" r="-70791" b="-274194"/>
                          </a:stretch>
                        </a:blipFill>
                      </a:tcPr>
                    </a:tc>
                    <a:tc>
                      <a:txBody>
                        <a:bodyPr/>
                        <a:lstStyle/>
                        <a:p>
                          <a:pPr indent="127000" algn="ctr">
                            <a:lnSpc>
                              <a:spcPts val="1800"/>
                            </a:lnSpc>
                            <a:spcAft>
                              <a:spcPts val="0"/>
                            </a:spcAft>
                          </a:pPr>
                          <a:r>
                            <a:rPr lang="en-US" sz="1800" kern="100" dirty="0">
                              <a:effectLst/>
                            </a:rPr>
                            <a:t>0.06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0.08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618815">
                    <a:tc>
                      <a:txBody>
                        <a:bodyPr/>
                        <a:lstStyle/>
                        <a:p>
                          <a:pPr indent="127000" algn="ctr">
                            <a:lnSpc>
                              <a:spcPts val="1800"/>
                            </a:lnSpc>
                            <a:spcAft>
                              <a:spcPts val="0"/>
                            </a:spcAft>
                          </a:pPr>
                          <a:r>
                            <a:rPr lang="en-US" sz="1800" kern="100" dirty="0" smtClean="0">
                              <a:effectLst/>
                            </a:rPr>
                            <a:t>Hour-glass</a:t>
                          </a:r>
                          <a:r>
                            <a:rPr lang="en-US" altLang="zh-CN" sz="1800" kern="100" dirty="0" smtClean="0">
                              <a:effectLst/>
                            </a:rPr>
                            <a:t> Factor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0.8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r h="311730">
                    <a:tc>
                      <a:txBody>
                        <a:bodyPr/>
                        <a:lstStyle/>
                        <a:p>
                          <a:pPr indent="127000" algn="ctr">
                            <a:lnSpc>
                              <a:spcPts val="1800"/>
                            </a:lnSpc>
                            <a:spcAft>
                              <a:spcPts val="0"/>
                            </a:spcAft>
                          </a:pPr>
                          <a:r>
                            <a:rPr lang="en-US" sz="1800" kern="100" dirty="0" smtClean="0">
                              <a:effectLst/>
                            </a:rPr>
                            <a:t>Luminosity/×</a:t>
                          </a:r>
                          <a:r>
                            <a:rPr lang="en-US" sz="1800" kern="100" dirty="0">
                              <a:effectLst/>
                            </a:rPr>
                            <a:t>10</a:t>
                          </a:r>
                          <a:r>
                            <a:rPr lang="en-US" sz="1800" kern="100" baseline="30000" dirty="0">
                              <a:effectLst/>
                            </a:rPr>
                            <a:t>35</a:t>
                          </a:r>
                          <a:r>
                            <a:rPr lang="en-US" sz="1800" kern="100" dirty="0">
                              <a:effectLst/>
                            </a:rPr>
                            <a:t>cm</a:t>
                          </a:r>
                          <a:r>
                            <a:rPr lang="en-US" sz="1800" kern="100" baseline="30000" dirty="0">
                              <a:effectLst/>
                            </a:rPr>
                            <a:t>-2</a:t>
                          </a:r>
                          <a:r>
                            <a:rPr lang="en-US" sz="1800" kern="100" dirty="0">
                              <a:effectLst/>
                            </a:rPr>
                            <a:t>s</a:t>
                          </a:r>
                          <a:r>
                            <a:rPr lang="en-US" sz="1800" kern="100" baseline="30000" dirty="0">
                              <a:effectLst/>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~0.5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800" kern="100" dirty="0">
                              <a:effectLst/>
                            </a:rPr>
                            <a:t>~1.0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010"/>
                      </a:ext>
                    </a:extLst>
                  </a:tr>
                </a:tbl>
              </a:graphicData>
            </a:graphic>
          </p:graphicFrame>
        </mc:Fallback>
      </mc:AlternateContent>
      <p:sp>
        <p:nvSpPr>
          <p:cNvPr id="5" name="矩形 4"/>
          <p:cNvSpPr/>
          <p:nvPr/>
        </p:nvSpPr>
        <p:spPr>
          <a:xfrm>
            <a:off x="6994071"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6511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915636" y="1987296"/>
            <a:ext cx="3228364" cy="3046988"/>
          </a:xfrm>
          <a:prstGeom prst="rect">
            <a:avLst/>
          </a:prstGeom>
          <a:noFill/>
        </p:spPr>
        <p:txBody>
          <a:bodyPr wrap="square" rtlCol="0">
            <a:spAutoFit/>
          </a:bodyPr>
          <a:lstStyle/>
          <a:p>
            <a:pPr>
              <a:lnSpc>
                <a:spcPct val="160000"/>
              </a:lnSpc>
            </a:pPr>
            <a:r>
              <a:rPr lang="en-US" altLang="zh-CN" sz="2400" dirty="0" smtClean="0">
                <a:solidFill>
                  <a:srgbClr val="7030A0"/>
                </a:solidFill>
                <a:latin typeface="Eras Medium ITC" panose="020B0602030504020804" pitchFamily="34" charset="0"/>
                <a:cs typeface="Times New Roman" panose="02020603050405020304" pitchFamily="18" charset="0"/>
              </a:rPr>
              <a:t>Steps</a:t>
            </a:r>
            <a:r>
              <a:rPr lang="en-US" altLang="zh-CN" sz="2400" dirty="0">
                <a:solidFill>
                  <a:srgbClr val="7030A0"/>
                </a:solidFill>
                <a:latin typeface="Eras Medium ITC" panose="020B0602030504020804" pitchFamily="34" charset="0"/>
                <a:cs typeface="Times New Roman" panose="02020603050405020304" pitchFamily="18" charset="0"/>
              </a:rPr>
              <a:t>:</a:t>
            </a:r>
          </a:p>
          <a:p>
            <a:pPr>
              <a:lnSpc>
                <a:spcPct val="160000"/>
              </a:lnSpc>
            </a:pPr>
            <a:r>
              <a:rPr lang="en-US" altLang="zh-CN" sz="2400" dirty="0" smtClean="0">
                <a:solidFill>
                  <a:srgbClr val="7030A0"/>
                </a:solidFill>
                <a:latin typeface="Eras Medium ITC" panose="020B0602030504020804" pitchFamily="34" charset="0"/>
                <a:cs typeface="Times New Roman" panose="02020603050405020304" pitchFamily="18" charset="0"/>
              </a:rPr>
              <a:t>Pilot</a:t>
            </a:r>
            <a:r>
              <a:rPr lang="en-US" altLang="zh-CN" sz="2400" dirty="0">
                <a:solidFill>
                  <a:srgbClr val="7030A0"/>
                </a:solidFill>
                <a:latin typeface="Eras Medium ITC" panose="020B0602030504020804" pitchFamily="34" charset="0"/>
                <a:cs typeface="Times New Roman" panose="02020603050405020304" pitchFamily="18" charset="0"/>
              </a:rPr>
              <a:t>: </a:t>
            </a:r>
            <a:r>
              <a:rPr lang="en-US" altLang="zh-CN" sz="2400" dirty="0" smtClean="0">
                <a:solidFill>
                  <a:srgbClr val="7030A0"/>
                </a:solidFill>
                <a:latin typeface="Eras Medium ITC" panose="020B0602030504020804" pitchFamily="34" charset="0"/>
                <a:cs typeface="Times New Roman" panose="02020603050405020304" pitchFamily="18" charset="0"/>
              </a:rPr>
              <a:t>0.5×10</a:t>
            </a:r>
            <a:r>
              <a:rPr lang="en-US" altLang="zh-CN" sz="2400" baseline="30000" dirty="0" smtClean="0">
                <a:solidFill>
                  <a:srgbClr val="7030A0"/>
                </a:solidFill>
                <a:latin typeface="Eras Medium ITC" panose="020B0602030504020804" pitchFamily="34" charset="0"/>
                <a:cs typeface="Times New Roman" panose="02020603050405020304" pitchFamily="18" charset="0"/>
              </a:rPr>
              <a:t>35</a:t>
            </a:r>
            <a:endParaRPr lang="en-US" altLang="zh-CN" sz="2400" dirty="0" smtClean="0">
              <a:solidFill>
                <a:srgbClr val="7030A0"/>
              </a:solidFill>
              <a:latin typeface="Eras Medium ITC" panose="020B0602030504020804" pitchFamily="34" charset="0"/>
              <a:cs typeface="Times New Roman" panose="02020603050405020304" pitchFamily="18" charset="0"/>
            </a:endParaRPr>
          </a:p>
          <a:p>
            <a:pPr>
              <a:lnSpc>
                <a:spcPct val="160000"/>
              </a:lnSpc>
            </a:pPr>
            <a:r>
              <a:rPr lang="en-US" altLang="zh-CN" sz="2400" dirty="0" smtClean="0">
                <a:solidFill>
                  <a:srgbClr val="7030A0"/>
                </a:solidFill>
                <a:latin typeface="Eras Medium ITC" panose="020B0602030504020804" pitchFamily="34" charset="0"/>
                <a:cs typeface="Times New Roman" panose="02020603050405020304" pitchFamily="18" charset="0"/>
              </a:rPr>
              <a:t>Nominal: 1.0×10</a:t>
            </a:r>
            <a:r>
              <a:rPr lang="en-US" altLang="zh-CN" sz="2400" baseline="30000" dirty="0" smtClean="0">
                <a:solidFill>
                  <a:srgbClr val="7030A0"/>
                </a:solidFill>
                <a:latin typeface="Eras Medium ITC" panose="020B0602030504020804" pitchFamily="34" charset="0"/>
                <a:cs typeface="Times New Roman" panose="02020603050405020304" pitchFamily="18" charset="0"/>
              </a:rPr>
              <a:t>35</a:t>
            </a:r>
            <a:endParaRPr lang="en-US" altLang="zh-CN" sz="2400" dirty="0" smtClean="0">
              <a:solidFill>
                <a:srgbClr val="7030A0"/>
              </a:solidFill>
              <a:latin typeface="Eras Medium ITC" panose="020B0602030504020804" pitchFamily="34" charset="0"/>
              <a:cs typeface="Times New Roman" panose="02020603050405020304" pitchFamily="18" charset="0"/>
            </a:endParaRPr>
          </a:p>
          <a:p>
            <a:pPr>
              <a:lnSpc>
                <a:spcPct val="160000"/>
              </a:lnSpc>
            </a:pPr>
            <a:r>
              <a:rPr lang="en-US" altLang="zh-CN" sz="2400" dirty="0" smtClean="0">
                <a:solidFill>
                  <a:srgbClr val="7030A0"/>
                </a:solidFill>
                <a:latin typeface="Eras Medium ITC" panose="020B0602030504020804" pitchFamily="34" charset="0"/>
                <a:cs typeface="Times New Roman" panose="02020603050405020304" pitchFamily="18" charset="0"/>
              </a:rPr>
              <a:t>Final: Polarized e-</a:t>
            </a:r>
          </a:p>
          <a:p>
            <a:pPr>
              <a:lnSpc>
                <a:spcPct val="160000"/>
              </a:lnSpc>
            </a:pPr>
            <a:r>
              <a:rPr lang="en-US" altLang="zh-CN" sz="2400" dirty="0" smtClean="0">
                <a:solidFill>
                  <a:srgbClr val="7030A0"/>
                </a:solidFill>
                <a:latin typeface="Eras Medium ITC" panose="020B0602030504020804" pitchFamily="34" charset="0"/>
                <a:cs typeface="Times New Roman" panose="02020603050405020304" pitchFamily="18" charset="0"/>
              </a:rPr>
              <a:t>Upgrade: Polarized e+</a:t>
            </a:r>
            <a:endParaRPr lang="en-US" altLang="zh-CN" sz="2400" dirty="0">
              <a:solidFill>
                <a:srgbClr val="7030A0"/>
              </a:solidFill>
              <a:latin typeface="Eras Medium ITC" panose="020B0602030504020804" pitchFamily="34" charset="0"/>
              <a:cs typeface="Times New Roman" panose="02020603050405020304" pitchFamily="18" charset="0"/>
            </a:endParaRPr>
          </a:p>
        </p:txBody>
      </p:sp>
    </p:spTree>
    <p:extLst>
      <p:ext uri="{BB962C8B-B14F-4D97-AF65-F5344CB8AC3E}">
        <p14:creationId xmlns:p14="http://schemas.microsoft.com/office/powerpoint/2010/main" val="704045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弧形 37"/>
          <p:cNvSpPr/>
          <p:nvPr/>
        </p:nvSpPr>
        <p:spPr>
          <a:xfrm>
            <a:off x="4552806" y="2745241"/>
            <a:ext cx="3476769" cy="1424480"/>
          </a:xfrm>
          <a:prstGeom prst="arc">
            <a:avLst>
              <a:gd name="adj1" fmla="val 21493812"/>
              <a:gd name="adj2" fmla="val 2226212"/>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350"/>
          </a:p>
        </p:txBody>
      </p:sp>
      <p:sp>
        <p:nvSpPr>
          <p:cNvPr id="4" name="圆角矩形 3"/>
          <p:cNvSpPr>
            <a:spLocks noChangeAspect="1"/>
          </p:cNvSpPr>
          <p:nvPr/>
        </p:nvSpPr>
        <p:spPr>
          <a:xfrm>
            <a:off x="4007032" y="1914666"/>
            <a:ext cx="1139753" cy="62279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t>Detector</a:t>
            </a:r>
            <a:endParaRPr lang="zh-CN" altLang="en-US" dirty="0"/>
          </a:p>
        </p:txBody>
      </p:sp>
      <p:sp>
        <p:nvSpPr>
          <p:cNvPr id="5" name="矩形 4"/>
          <p:cNvSpPr>
            <a:spLocks noChangeAspect="1"/>
          </p:cNvSpPr>
          <p:nvPr/>
        </p:nvSpPr>
        <p:spPr>
          <a:xfrm>
            <a:off x="3392378" y="2142617"/>
            <a:ext cx="614654" cy="1668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p>
        </p:txBody>
      </p:sp>
      <p:sp>
        <p:nvSpPr>
          <p:cNvPr id="6" name="矩形 5"/>
          <p:cNvSpPr>
            <a:spLocks noChangeAspect="1"/>
          </p:cNvSpPr>
          <p:nvPr/>
        </p:nvSpPr>
        <p:spPr>
          <a:xfrm>
            <a:off x="5146785" y="2142617"/>
            <a:ext cx="614654" cy="1668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p>
        </p:txBody>
      </p:sp>
      <p:sp>
        <p:nvSpPr>
          <p:cNvPr id="7" name="矩形 6"/>
          <p:cNvSpPr>
            <a:spLocks/>
          </p:cNvSpPr>
          <p:nvPr/>
        </p:nvSpPr>
        <p:spPr>
          <a:xfrm>
            <a:off x="3248026" y="1981341"/>
            <a:ext cx="144353" cy="4905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sp>
        <p:nvSpPr>
          <p:cNvPr id="10" name="矩形 9"/>
          <p:cNvSpPr>
            <a:spLocks/>
          </p:cNvSpPr>
          <p:nvPr/>
        </p:nvSpPr>
        <p:spPr>
          <a:xfrm>
            <a:off x="5761439" y="1981341"/>
            <a:ext cx="144353" cy="49050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1350"/>
          </a:p>
        </p:txBody>
      </p:sp>
      <p:cxnSp>
        <p:nvCxnSpPr>
          <p:cNvPr id="12" name="直接箭头连接符 11"/>
          <p:cNvCxnSpPr/>
          <p:nvPr/>
        </p:nvCxnSpPr>
        <p:spPr>
          <a:xfrm>
            <a:off x="3392378" y="1328738"/>
            <a:ext cx="614654" cy="466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3392378" y="1328738"/>
            <a:ext cx="1739906" cy="0"/>
          </a:xfrm>
          <a:prstGeom prst="line">
            <a:avLst/>
          </a:prstGeom>
        </p:spPr>
        <p:style>
          <a:lnRef idx="1">
            <a:schemeClr val="dk1"/>
          </a:lnRef>
          <a:fillRef idx="0">
            <a:schemeClr val="dk1"/>
          </a:fillRef>
          <a:effectRef idx="0">
            <a:schemeClr val="dk1"/>
          </a:effectRef>
          <a:fontRef idx="minor">
            <a:schemeClr val="tx1"/>
          </a:fontRef>
        </p:style>
      </p:cxnSp>
      <p:sp>
        <p:nvSpPr>
          <p:cNvPr id="15" name="文本框 14"/>
          <p:cNvSpPr txBox="1"/>
          <p:nvPr/>
        </p:nvSpPr>
        <p:spPr>
          <a:xfrm>
            <a:off x="3024395" y="652811"/>
            <a:ext cx="4766818" cy="646331"/>
          </a:xfrm>
          <a:prstGeom prst="rect">
            <a:avLst/>
          </a:prstGeom>
          <a:noFill/>
        </p:spPr>
        <p:txBody>
          <a:bodyPr wrap="none" rtlCol="0">
            <a:spAutoFit/>
          </a:bodyPr>
          <a:lstStyle/>
          <a:p>
            <a:pPr algn="ctr"/>
            <a:r>
              <a:rPr lang="en-US" altLang="zh-CN" dirty="0"/>
              <a:t>Interaction </a:t>
            </a:r>
            <a:r>
              <a:rPr lang="en-US" altLang="zh-CN" dirty="0" smtClean="0"/>
              <a:t>Region: Large Piwinski Angle Collision</a:t>
            </a:r>
          </a:p>
          <a:p>
            <a:pPr algn="ctr"/>
            <a:r>
              <a:rPr lang="en-US" altLang="zh-CN" dirty="0" smtClean="0"/>
              <a:t>+Crabbed Waist</a:t>
            </a:r>
            <a:endParaRPr lang="zh-CN" altLang="en-US" dirty="0"/>
          </a:p>
        </p:txBody>
      </p:sp>
      <p:sp>
        <p:nvSpPr>
          <p:cNvPr id="17" name="矩形 16"/>
          <p:cNvSpPr/>
          <p:nvPr/>
        </p:nvSpPr>
        <p:spPr>
          <a:xfrm>
            <a:off x="2981325" y="1738312"/>
            <a:ext cx="3171825" cy="1119188"/>
          </a:xfrm>
          <a:prstGeom prst="rect">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弧形 17"/>
          <p:cNvSpPr/>
          <p:nvPr/>
        </p:nvSpPr>
        <p:spPr>
          <a:xfrm>
            <a:off x="4262331" y="2238268"/>
            <a:ext cx="3476769" cy="1150550"/>
          </a:xfrm>
          <a:prstGeom prst="arc">
            <a:avLst>
              <a:gd name="adj1" fmla="val 15660952"/>
              <a:gd name="adj2" fmla="val 21284409"/>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350"/>
          </a:p>
        </p:txBody>
      </p:sp>
      <p:sp>
        <p:nvSpPr>
          <p:cNvPr id="20" name="弧形 19"/>
          <p:cNvSpPr/>
          <p:nvPr/>
        </p:nvSpPr>
        <p:spPr>
          <a:xfrm flipH="1">
            <a:off x="1422658" y="2236181"/>
            <a:ext cx="3476769" cy="1150550"/>
          </a:xfrm>
          <a:prstGeom prst="arc">
            <a:avLst>
              <a:gd name="adj1" fmla="val 15660952"/>
              <a:gd name="adj2" fmla="val 21284409"/>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350"/>
          </a:p>
        </p:txBody>
      </p:sp>
      <p:sp>
        <p:nvSpPr>
          <p:cNvPr id="22" name="矩形 21"/>
          <p:cNvSpPr/>
          <p:nvPr/>
        </p:nvSpPr>
        <p:spPr>
          <a:xfrm rot="1375782">
            <a:off x="1205420" y="2544229"/>
            <a:ext cx="328613" cy="8462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dirty="0"/>
          </a:p>
        </p:txBody>
      </p:sp>
      <p:sp>
        <p:nvSpPr>
          <p:cNvPr id="23" name="矩形 22"/>
          <p:cNvSpPr/>
          <p:nvPr/>
        </p:nvSpPr>
        <p:spPr>
          <a:xfrm rot="20283721" flipV="1">
            <a:off x="7658485" y="2561671"/>
            <a:ext cx="328613" cy="94126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左弧形箭头 23"/>
          <p:cNvSpPr/>
          <p:nvPr/>
        </p:nvSpPr>
        <p:spPr>
          <a:xfrm>
            <a:off x="871537" y="2686050"/>
            <a:ext cx="261938" cy="2667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5" name="左弧形箭头 24"/>
          <p:cNvSpPr/>
          <p:nvPr/>
        </p:nvSpPr>
        <p:spPr>
          <a:xfrm flipH="1">
            <a:off x="8029575" y="2686050"/>
            <a:ext cx="261938" cy="2667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6" name="文本框 25"/>
          <p:cNvSpPr txBox="1"/>
          <p:nvPr/>
        </p:nvSpPr>
        <p:spPr>
          <a:xfrm>
            <a:off x="1719554" y="2934189"/>
            <a:ext cx="753540" cy="338554"/>
          </a:xfrm>
          <a:prstGeom prst="rect">
            <a:avLst/>
          </a:prstGeom>
          <a:noFill/>
        </p:spPr>
        <p:txBody>
          <a:bodyPr wrap="none" rtlCol="0">
            <a:spAutoFit/>
          </a:bodyPr>
          <a:lstStyle/>
          <a:p>
            <a:r>
              <a:rPr lang="en-US" altLang="zh-CN" sz="1600" dirty="0"/>
              <a:t>Snakes</a:t>
            </a:r>
            <a:endParaRPr lang="zh-CN" altLang="en-US" sz="1600" dirty="0"/>
          </a:p>
        </p:txBody>
      </p:sp>
      <p:cxnSp>
        <p:nvCxnSpPr>
          <p:cNvPr id="27" name="直接连接符 26"/>
          <p:cNvCxnSpPr/>
          <p:nvPr/>
        </p:nvCxnSpPr>
        <p:spPr>
          <a:xfrm>
            <a:off x="1685891" y="3209851"/>
            <a:ext cx="684322" cy="4763"/>
          </a:xfrm>
          <a:prstGeom prst="line">
            <a:avLst/>
          </a:prstGeom>
        </p:spPr>
        <p:style>
          <a:lnRef idx="1">
            <a:schemeClr val="dk1"/>
          </a:lnRef>
          <a:fillRef idx="0">
            <a:schemeClr val="dk1"/>
          </a:fillRef>
          <a:effectRef idx="0">
            <a:schemeClr val="dk1"/>
          </a:effectRef>
          <a:fontRef idx="minor">
            <a:schemeClr val="tx1"/>
          </a:fontRef>
        </p:style>
      </p:cxnSp>
      <p:cxnSp>
        <p:nvCxnSpPr>
          <p:cNvPr id="29" name="直接箭头连接符 28"/>
          <p:cNvCxnSpPr/>
          <p:nvPr/>
        </p:nvCxnSpPr>
        <p:spPr>
          <a:xfrm flipH="1" flipV="1">
            <a:off x="1590233" y="2927432"/>
            <a:ext cx="98886" cy="2790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弧形 30"/>
          <p:cNvSpPr/>
          <p:nvPr/>
        </p:nvSpPr>
        <p:spPr>
          <a:xfrm flipH="1">
            <a:off x="1175300" y="2672302"/>
            <a:ext cx="3476769" cy="1497419"/>
          </a:xfrm>
          <a:prstGeom prst="arc">
            <a:avLst>
              <a:gd name="adj1" fmla="val 21493812"/>
              <a:gd name="adj2" fmla="val 2418347"/>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350"/>
          </a:p>
        </p:txBody>
      </p:sp>
      <p:sp>
        <p:nvSpPr>
          <p:cNvPr id="32" name="矩形 31"/>
          <p:cNvSpPr/>
          <p:nvPr/>
        </p:nvSpPr>
        <p:spPr>
          <a:xfrm>
            <a:off x="2054986" y="3884600"/>
            <a:ext cx="419893" cy="43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矩形 32"/>
          <p:cNvSpPr/>
          <p:nvPr/>
        </p:nvSpPr>
        <p:spPr>
          <a:xfrm>
            <a:off x="2080091" y="2043917"/>
            <a:ext cx="419893" cy="43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p:cNvSpPr/>
          <p:nvPr/>
        </p:nvSpPr>
        <p:spPr>
          <a:xfrm>
            <a:off x="6691245" y="2019731"/>
            <a:ext cx="419893" cy="43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p:cNvSpPr/>
          <p:nvPr/>
        </p:nvSpPr>
        <p:spPr>
          <a:xfrm>
            <a:off x="6691245" y="3884600"/>
            <a:ext cx="419893" cy="43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37" name="直接连接符 36"/>
          <p:cNvCxnSpPr>
            <a:stCxn id="32" idx="3"/>
            <a:endCxn id="35" idx="1"/>
          </p:cNvCxnSpPr>
          <p:nvPr/>
        </p:nvCxnSpPr>
        <p:spPr>
          <a:xfrm>
            <a:off x="2474878" y="4102094"/>
            <a:ext cx="4216367" cy="0"/>
          </a:xfrm>
          <a:prstGeom prst="line">
            <a:avLst/>
          </a:prstGeom>
          <a:ln w="25400"/>
        </p:spPr>
        <p:style>
          <a:lnRef idx="1">
            <a:schemeClr val="dk1"/>
          </a:lnRef>
          <a:fillRef idx="0">
            <a:schemeClr val="dk1"/>
          </a:fillRef>
          <a:effectRef idx="0">
            <a:schemeClr val="dk1"/>
          </a:effectRef>
          <a:fontRef idx="minor">
            <a:schemeClr val="tx1"/>
          </a:fontRef>
        </p:style>
      </p:cxnSp>
      <p:sp>
        <p:nvSpPr>
          <p:cNvPr id="39" name="矩形 38"/>
          <p:cNvSpPr/>
          <p:nvPr/>
        </p:nvSpPr>
        <p:spPr>
          <a:xfrm rot="5400000">
            <a:off x="4388500" y="3657248"/>
            <a:ext cx="328613" cy="846200"/>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dirty="0"/>
          </a:p>
        </p:txBody>
      </p:sp>
      <p:cxnSp>
        <p:nvCxnSpPr>
          <p:cNvPr id="40" name="直接箭头连接符 39"/>
          <p:cNvCxnSpPr/>
          <p:nvPr/>
        </p:nvCxnSpPr>
        <p:spPr>
          <a:xfrm flipH="1" flipV="1">
            <a:off x="3315008" y="2483873"/>
            <a:ext cx="149392" cy="5322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flipV="1">
            <a:off x="3465456" y="3014818"/>
            <a:ext cx="1228438" cy="5585"/>
          </a:xfrm>
          <a:prstGeom prst="line">
            <a:avLst/>
          </a:prstGeom>
        </p:spPr>
        <p:style>
          <a:lnRef idx="1">
            <a:schemeClr val="dk1"/>
          </a:lnRef>
          <a:fillRef idx="0">
            <a:schemeClr val="dk1"/>
          </a:fillRef>
          <a:effectRef idx="0">
            <a:schemeClr val="dk1"/>
          </a:effectRef>
          <a:fontRef idx="minor">
            <a:schemeClr val="tx1"/>
          </a:fontRef>
        </p:style>
      </p:cxnSp>
      <p:sp>
        <p:nvSpPr>
          <p:cNvPr id="43" name="文本框 42"/>
          <p:cNvSpPr txBox="1"/>
          <p:nvPr/>
        </p:nvSpPr>
        <p:spPr>
          <a:xfrm>
            <a:off x="3485491" y="2993050"/>
            <a:ext cx="1437894" cy="338554"/>
          </a:xfrm>
          <a:prstGeom prst="rect">
            <a:avLst/>
          </a:prstGeom>
          <a:noFill/>
        </p:spPr>
        <p:txBody>
          <a:bodyPr wrap="none" rtlCol="0">
            <a:spAutoFit/>
          </a:bodyPr>
          <a:lstStyle/>
          <a:p>
            <a:r>
              <a:rPr lang="en-US" altLang="zh-CN" sz="1600" dirty="0"/>
              <a:t>Crab </a:t>
            </a:r>
            <a:r>
              <a:rPr lang="en-US" altLang="zh-CN" sz="1600" dirty="0" err="1"/>
              <a:t>Sextupole</a:t>
            </a:r>
            <a:endParaRPr lang="zh-CN" altLang="en-US" sz="1600" dirty="0"/>
          </a:p>
        </p:txBody>
      </p:sp>
      <p:cxnSp>
        <p:nvCxnSpPr>
          <p:cNvPr id="45" name="直接箭头连接符 44"/>
          <p:cNvCxnSpPr/>
          <p:nvPr/>
        </p:nvCxnSpPr>
        <p:spPr>
          <a:xfrm>
            <a:off x="6076591" y="3530237"/>
            <a:ext cx="614654" cy="4667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直接连接符 45"/>
          <p:cNvCxnSpPr/>
          <p:nvPr/>
        </p:nvCxnSpPr>
        <p:spPr>
          <a:xfrm>
            <a:off x="6075834" y="3530237"/>
            <a:ext cx="825357" cy="0"/>
          </a:xfrm>
          <a:prstGeom prst="line">
            <a:avLst/>
          </a:prstGeom>
        </p:spPr>
        <p:style>
          <a:lnRef idx="1">
            <a:schemeClr val="dk1"/>
          </a:lnRef>
          <a:fillRef idx="0">
            <a:schemeClr val="dk1"/>
          </a:fillRef>
          <a:effectRef idx="0">
            <a:schemeClr val="dk1"/>
          </a:effectRef>
          <a:fontRef idx="minor">
            <a:schemeClr val="tx1"/>
          </a:fontRef>
        </p:style>
      </p:cxnSp>
      <p:sp>
        <p:nvSpPr>
          <p:cNvPr id="48" name="文本框 47"/>
          <p:cNvSpPr txBox="1"/>
          <p:nvPr/>
        </p:nvSpPr>
        <p:spPr>
          <a:xfrm>
            <a:off x="6147925" y="3238884"/>
            <a:ext cx="906017" cy="338554"/>
          </a:xfrm>
          <a:prstGeom prst="rect">
            <a:avLst/>
          </a:prstGeom>
          <a:noFill/>
        </p:spPr>
        <p:txBody>
          <a:bodyPr wrap="none" rtlCol="0">
            <a:spAutoFit/>
          </a:bodyPr>
          <a:lstStyle/>
          <a:p>
            <a:r>
              <a:rPr lang="en-US" altLang="zh-CN" sz="1600" dirty="0"/>
              <a:t>Wigglers</a:t>
            </a:r>
            <a:endParaRPr lang="zh-CN" altLang="en-US" sz="1600" dirty="0"/>
          </a:p>
        </p:txBody>
      </p:sp>
      <p:sp>
        <p:nvSpPr>
          <p:cNvPr id="50" name="弧形 49"/>
          <p:cNvSpPr/>
          <p:nvPr/>
        </p:nvSpPr>
        <p:spPr>
          <a:xfrm flipH="1" flipV="1">
            <a:off x="4652068" y="4037209"/>
            <a:ext cx="5095439" cy="1497419"/>
          </a:xfrm>
          <a:prstGeom prst="arc">
            <a:avLst>
              <a:gd name="adj1" fmla="val 239530"/>
              <a:gd name="adj2" fmla="val 1912635"/>
            </a:avLst>
          </a:prstGeom>
          <a:ln w="41275">
            <a:solidFill>
              <a:srgbClr val="FFC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sz="1350"/>
          </a:p>
        </p:txBody>
      </p:sp>
      <p:sp>
        <p:nvSpPr>
          <p:cNvPr id="51" name="弧形 50"/>
          <p:cNvSpPr/>
          <p:nvPr/>
        </p:nvSpPr>
        <p:spPr>
          <a:xfrm flipV="1">
            <a:off x="-664086" y="4037209"/>
            <a:ext cx="5095439" cy="1497419"/>
          </a:xfrm>
          <a:prstGeom prst="arc">
            <a:avLst>
              <a:gd name="adj1" fmla="val 239530"/>
              <a:gd name="adj2" fmla="val 1912635"/>
            </a:avLst>
          </a:prstGeom>
          <a:solidFill>
            <a:schemeClr val="bg1"/>
          </a:solidFill>
          <a:ln w="41275">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sz="1350"/>
          </a:p>
        </p:txBody>
      </p:sp>
      <p:sp>
        <p:nvSpPr>
          <p:cNvPr id="56" name="文本框 55"/>
          <p:cNvSpPr txBox="1"/>
          <p:nvPr/>
        </p:nvSpPr>
        <p:spPr>
          <a:xfrm>
            <a:off x="3850403" y="3335008"/>
            <a:ext cx="908582" cy="369332"/>
          </a:xfrm>
          <a:prstGeom prst="rect">
            <a:avLst/>
          </a:prstGeom>
          <a:noFill/>
        </p:spPr>
        <p:txBody>
          <a:bodyPr wrap="none" rtlCol="0">
            <a:spAutoFit/>
          </a:bodyPr>
          <a:lstStyle/>
          <a:p>
            <a:r>
              <a:rPr lang="en-US" altLang="zh-CN" dirty="0"/>
              <a:t>Injector</a:t>
            </a:r>
            <a:endParaRPr lang="zh-CN" altLang="en-US" dirty="0"/>
          </a:p>
        </p:txBody>
      </p:sp>
      <p:sp>
        <p:nvSpPr>
          <p:cNvPr id="58" name="同侧圆角矩形 57"/>
          <p:cNvSpPr/>
          <p:nvPr/>
        </p:nvSpPr>
        <p:spPr>
          <a:xfrm>
            <a:off x="4213118" y="4495251"/>
            <a:ext cx="708239" cy="1149832"/>
          </a:xfrm>
          <a:prstGeom prst="round2Same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350" dirty="0"/>
              <a:t>Linac</a:t>
            </a:r>
          </a:p>
          <a:p>
            <a:pPr algn="ctr"/>
            <a:r>
              <a:rPr lang="en-US" altLang="zh-CN" sz="1350" dirty="0"/>
              <a:t>0.5-3.5</a:t>
            </a:r>
          </a:p>
          <a:p>
            <a:pPr algn="ctr"/>
            <a:r>
              <a:rPr lang="en-US" altLang="zh-CN" sz="1350" dirty="0"/>
              <a:t>GeV</a:t>
            </a:r>
            <a:endParaRPr lang="zh-CN" altLang="en-US" sz="1350" dirty="0"/>
          </a:p>
        </p:txBody>
      </p:sp>
      <p:cxnSp>
        <p:nvCxnSpPr>
          <p:cNvPr id="53" name="直接连接符 52"/>
          <p:cNvCxnSpPr/>
          <p:nvPr/>
        </p:nvCxnSpPr>
        <p:spPr>
          <a:xfrm flipV="1">
            <a:off x="3552825" y="3660130"/>
            <a:ext cx="1316010" cy="2233"/>
          </a:xfrm>
          <a:prstGeom prst="line">
            <a:avLst/>
          </a:prstGeom>
        </p:spPr>
        <p:style>
          <a:lnRef idx="1">
            <a:schemeClr val="dk1"/>
          </a:lnRef>
          <a:fillRef idx="0">
            <a:schemeClr val="dk1"/>
          </a:fillRef>
          <a:effectRef idx="0">
            <a:schemeClr val="dk1"/>
          </a:effectRef>
          <a:fontRef idx="minor">
            <a:schemeClr val="tx1"/>
          </a:fontRef>
        </p:style>
      </p:cxnSp>
      <p:sp>
        <p:nvSpPr>
          <p:cNvPr id="59" name="文本框 58"/>
          <p:cNvSpPr txBox="1"/>
          <p:nvPr/>
        </p:nvSpPr>
        <p:spPr>
          <a:xfrm>
            <a:off x="626922" y="5462070"/>
            <a:ext cx="6422809" cy="1323439"/>
          </a:xfrm>
          <a:prstGeom prst="rect">
            <a:avLst/>
          </a:prstGeom>
          <a:noFill/>
        </p:spPr>
        <p:txBody>
          <a:bodyPr wrap="square" rtlCol="0">
            <a:spAutoFit/>
          </a:bodyPr>
          <a:lstStyle/>
          <a:p>
            <a:r>
              <a:rPr lang="en-US" altLang="zh-CN" sz="2000" dirty="0"/>
              <a:t>About injector:</a:t>
            </a:r>
          </a:p>
          <a:p>
            <a:pPr lvl="1"/>
            <a:r>
              <a:rPr lang="en-US" altLang="zh-CN" sz="2000" dirty="0"/>
              <a:t>For e+ and e-, no booster, 0.5GeV-&gt;1~3.5GeV</a:t>
            </a:r>
          </a:p>
          <a:p>
            <a:pPr lvl="1"/>
            <a:r>
              <a:rPr lang="en-US" altLang="zh-CN" sz="2000" dirty="0"/>
              <a:t>e+, a convertor, a linac and a damping ring, 0.5GeV</a:t>
            </a:r>
          </a:p>
          <a:p>
            <a:pPr lvl="1"/>
            <a:r>
              <a:rPr lang="en-US" altLang="zh-CN" sz="2000" dirty="0"/>
              <a:t>e-, a polarized e- source, accelerated to 0.5GeV</a:t>
            </a:r>
            <a:endParaRPr lang="zh-CN" altLang="en-US" sz="2000" dirty="0"/>
          </a:p>
        </p:txBody>
      </p:sp>
      <p:sp>
        <p:nvSpPr>
          <p:cNvPr id="60" name="右箭头 59"/>
          <p:cNvSpPr/>
          <p:nvPr/>
        </p:nvSpPr>
        <p:spPr>
          <a:xfrm rot="20665874">
            <a:off x="2979943" y="5385082"/>
            <a:ext cx="1200059" cy="260000"/>
          </a:xfrm>
          <a:prstGeom prst="rightArrow">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350" dirty="0">
                <a:solidFill>
                  <a:srgbClr val="FF0000"/>
                </a:solidFill>
              </a:rPr>
              <a:t>e+0.5GeV</a:t>
            </a:r>
            <a:endParaRPr lang="zh-CN" altLang="en-US" sz="1350" dirty="0">
              <a:solidFill>
                <a:srgbClr val="FF0000"/>
              </a:solidFill>
            </a:endParaRPr>
          </a:p>
        </p:txBody>
      </p:sp>
      <p:sp>
        <p:nvSpPr>
          <p:cNvPr id="61" name="右箭头 60"/>
          <p:cNvSpPr/>
          <p:nvPr/>
        </p:nvSpPr>
        <p:spPr>
          <a:xfrm rot="934126" flipH="1">
            <a:off x="4945209" y="5385082"/>
            <a:ext cx="1200059" cy="2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t>e- 0.5GeV</a:t>
            </a:r>
            <a:endParaRPr lang="zh-CN" altLang="en-US" sz="1350" dirty="0"/>
          </a:p>
        </p:txBody>
      </p:sp>
      <p:cxnSp>
        <p:nvCxnSpPr>
          <p:cNvPr id="62" name="直接箭头连接符 61"/>
          <p:cNvCxnSpPr/>
          <p:nvPr/>
        </p:nvCxnSpPr>
        <p:spPr>
          <a:xfrm>
            <a:off x="4872785" y="3665445"/>
            <a:ext cx="581327" cy="535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接箭头连接符 63"/>
          <p:cNvCxnSpPr/>
          <p:nvPr/>
        </p:nvCxnSpPr>
        <p:spPr>
          <a:xfrm flipH="1">
            <a:off x="3333256" y="3665446"/>
            <a:ext cx="219569" cy="504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标题 35"/>
          <p:cNvSpPr>
            <a:spLocks noGrp="1"/>
          </p:cNvSpPr>
          <p:nvPr>
            <p:ph type="title"/>
          </p:nvPr>
        </p:nvSpPr>
        <p:spPr/>
        <p:txBody>
          <a:bodyPr/>
          <a:lstStyle/>
          <a:p>
            <a:r>
              <a:rPr lang="en-US" altLang="zh-CN" dirty="0" smtClean="0"/>
              <a:t>Layout</a:t>
            </a:r>
            <a:endParaRPr lang="zh-CN" altLang="en-US" dirty="0"/>
          </a:p>
        </p:txBody>
      </p:sp>
      <p:sp>
        <p:nvSpPr>
          <p:cNvPr id="41" name="内容占位符 40"/>
          <p:cNvSpPr>
            <a:spLocks noGrp="1"/>
          </p:cNvSpPr>
          <p:nvPr>
            <p:ph idx="1"/>
          </p:nvPr>
        </p:nvSpPr>
        <p:spPr/>
        <p:txBody>
          <a:bodyPr/>
          <a:lstStyle/>
          <a:p>
            <a:endParaRPr lang="zh-CN" altLang="en-US" dirty="0"/>
          </a:p>
        </p:txBody>
      </p:sp>
      <p:sp>
        <p:nvSpPr>
          <p:cNvPr id="57" name="矩形 56"/>
          <p:cNvSpPr/>
          <p:nvPr/>
        </p:nvSpPr>
        <p:spPr>
          <a:xfrm>
            <a:off x="6994071"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8295797"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66511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33825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ptb.de/mls/images/ring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088" y="3630981"/>
            <a:ext cx="3210485" cy="2403278"/>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Accelerator Design</a:t>
            </a:r>
            <a:endParaRPr lang="zh-CN" altLang="en-US" dirty="0"/>
          </a:p>
        </p:txBody>
      </p:sp>
      <p:sp>
        <p:nvSpPr>
          <p:cNvPr id="3" name="内容占位符 2"/>
          <p:cNvSpPr>
            <a:spLocks noGrp="1"/>
          </p:cNvSpPr>
          <p:nvPr>
            <p:ph idx="1"/>
          </p:nvPr>
        </p:nvSpPr>
        <p:spPr/>
        <p:txBody>
          <a:bodyPr/>
          <a:lstStyle/>
          <a:p>
            <a:r>
              <a:rPr lang="en-US" altLang="zh-CN" dirty="0"/>
              <a:t>Design </a:t>
            </a:r>
            <a:r>
              <a:rPr lang="en-US" altLang="zh-CN" dirty="0" smtClean="0"/>
              <a:t>Method </a:t>
            </a:r>
          </a:p>
          <a:p>
            <a:pPr lvl="1"/>
            <a:r>
              <a:rPr lang="en-US" altLang="zh-CN" dirty="0" smtClean="0"/>
              <a:t>Design the ring &amp; </a:t>
            </a:r>
            <a:r>
              <a:rPr lang="en-US" altLang="zh-CN" dirty="0"/>
              <a:t>IR </a:t>
            </a:r>
            <a:r>
              <a:rPr lang="en-US" altLang="zh-CN" dirty="0" smtClean="0"/>
              <a:t>respectively</a:t>
            </a:r>
          </a:p>
          <a:p>
            <a:pPr lvl="1"/>
            <a:r>
              <a:rPr lang="en-US" altLang="zh-CN" dirty="0" smtClean="0"/>
              <a:t>Match the lattice function at both sides</a:t>
            </a:r>
          </a:p>
          <a:p>
            <a:pPr lvl="1"/>
            <a:r>
              <a:rPr lang="en-US" altLang="zh-CN" dirty="0" smtClean="0"/>
              <a:t>30 DBA cells are enough for a 5nm·rad emittance</a:t>
            </a:r>
          </a:p>
          <a:p>
            <a:pPr lvl="2"/>
            <a:r>
              <a:rPr lang="en-US" altLang="zh-CN" dirty="0" smtClean="0"/>
              <a:t>(SSRF, 20 cells, 4 nm, 432 m)</a:t>
            </a:r>
          </a:p>
          <a:p>
            <a:pPr lvl="1"/>
            <a:r>
              <a:rPr lang="en-US" altLang="zh-CN" dirty="0"/>
              <a:t>Iterative </a:t>
            </a:r>
            <a:r>
              <a:rPr lang="en-US" altLang="zh-CN" dirty="0" smtClean="0"/>
              <a:t>Method</a:t>
            </a:r>
          </a:p>
          <a:p>
            <a:pPr>
              <a:spcBef>
                <a:spcPts val="1200"/>
              </a:spcBef>
            </a:pPr>
            <a:r>
              <a:rPr lang="en-US" altLang="zh-CN" dirty="0" smtClean="0"/>
              <a:t>Further Discussion</a:t>
            </a:r>
          </a:p>
          <a:p>
            <a:pPr lvl="1"/>
            <a:endParaRPr lang="en-US" altLang="zh-CN" dirty="0" smtClean="0"/>
          </a:p>
          <a:p>
            <a:pPr lvl="1"/>
            <a:endParaRPr lang="en-US" altLang="zh-CN" dirty="0" smtClean="0"/>
          </a:p>
          <a:p>
            <a:pPr lvl="1"/>
            <a:endParaRPr lang="en-US" altLang="zh-CN" dirty="0"/>
          </a:p>
        </p:txBody>
      </p:sp>
      <p:sp>
        <p:nvSpPr>
          <p:cNvPr id="5" name="矩形 4"/>
          <p:cNvSpPr/>
          <p:nvPr/>
        </p:nvSpPr>
        <p:spPr>
          <a:xfrm>
            <a:off x="6994071"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6511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87680" y="4814994"/>
            <a:ext cx="5010406" cy="572464"/>
          </a:xfrm>
          <a:prstGeom prst="rect">
            <a:avLst/>
          </a:prstGeom>
        </p:spPr>
        <p:txBody>
          <a:bodyPr wrap="square">
            <a:spAutoFit/>
          </a:bodyPr>
          <a:lstStyle/>
          <a:p>
            <a:pPr marL="612000" lvl="1" indent="-357188" algn="just">
              <a:lnSpc>
                <a:spcPct val="130000"/>
              </a:lnSpc>
              <a:spcBef>
                <a:spcPts val="600"/>
              </a:spcBef>
              <a:buClr>
                <a:srgbClr val="002060"/>
              </a:buClr>
              <a:buSzPct val="60000"/>
              <a:buFont typeface="Wingdings" panose="05000000000000000000" pitchFamily="2" charset="2"/>
              <a:buChar char="Ø"/>
            </a:pPr>
            <a:r>
              <a:rPr lang="en-US" altLang="zh-CN" sz="2400" dirty="0" smtClean="0">
                <a:solidFill>
                  <a:srgbClr val="7030A0"/>
                </a:solidFill>
                <a:latin typeface="Eras Medium ITC" panose="020B0602030504020804" pitchFamily="34" charset="0"/>
                <a:ea typeface="华文仿宋" panose="02010600040101010101" pitchFamily="2" charset="-122"/>
                <a:cs typeface="Times New Roman" panose="02020603050405020304" pitchFamily="18" charset="0"/>
              </a:rPr>
              <a:t>What if we increase the energy? </a:t>
            </a:r>
          </a:p>
        </p:txBody>
      </p:sp>
      <p:sp>
        <p:nvSpPr>
          <p:cNvPr id="12" name="矩形 11"/>
          <p:cNvSpPr/>
          <p:nvPr/>
        </p:nvSpPr>
        <p:spPr>
          <a:xfrm>
            <a:off x="487680" y="5349031"/>
            <a:ext cx="5193791" cy="1532727"/>
          </a:xfrm>
          <a:prstGeom prst="rect">
            <a:avLst/>
          </a:prstGeom>
        </p:spPr>
        <p:txBody>
          <a:bodyPr wrap="square">
            <a:spAutoFit/>
          </a:bodyPr>
          <a:lstStyle/>
          <a:p>
            <a:pPr marL="612000" lvl="1" indent="-357188" algn="just">
              <a:lnSpc>
                <a:spcPct val="130000"/>
              </a:lnSpc>
              <a:spcBef>
                <a:spcPts val="600"/>
              </a:spcBef>
              <a:buClr>
                <a:srgbClr val="002060"/>
              </a:buClr>
              <a:buSzPct val="60000"/>
              <a:buFont typeface="Wingdings" panose="05000000000000000000" pitchFamily="2" charset="2"/>
              <a:buChar char="Ø"/>
            </a:pPr>
            <a:r>
              <a:rPr lang="en-US" altLang="zh-CN" sz="2400" dirty="0">
                <a:solidFill>
                  <a:srgbClr val="7030A0"/>
                </a:solidFill>
                <a:latin typeface="Eras Medium ITC" panose="020B0602030504020804" pitchFamily="34" charset="0"/>
                <a:ea typeface="华文仿宋" panose="02010600040101010101" pitchFamily="2" charset="-122"/>
                <a:cs typeface="Times New Roman" panose="02020603050405020304" pitchFamily="18" charset="0"/>
              </a:rPr>
              <a:t>What about the </a:t>
            </a:r>
            <a:r>
              <a:rPr lang="en-US" altLang="zh-CN" sz="2400" dirty="0" smtClean="0">
                <a:solidFill>
                  <a:srgbClr val="7030A0"/>
                </a:solidFill>
                <a:latin typeface="Eras Medium ITC" panose="020B0602030504020804" pitchFamily="34" charset="0"/>
                <a:ea typeface="华文仿宋" panose="02010600040101010101" pitchFamily="2" charset="-122"/>
                <a:cs typeface="Times New Roman" panose="02020603050405020304" pitchFamily="18" charset="0"/>
              </a:rPr>
              <a:t>higher order components and tolerance of the magnets?  ×0.1‰</a:t>
            </a:r>
            <a:r>
              <a:rPr lang="zh-CN" altLang="en-US" sz="2400" dirty="0" smtClean="0">
                <a:solidFill>
                  <a:srgbClr val="7030A0"/>
                </a:solidFill>
                <a:latin typeface="Eras Medium ITC" panose="020B0602030504020804" pitchFamily="34" charset="0"/>
                <a:ea typeface="华文仿宋" panose="02010600040101010101" pitchFamily="2" charset="-122"/>
                <a:cs typeface="Times New Roman" panose="02020603050405020304" pitchFamily="18" charset="0"/>
              </a:rPr>
              <a:t>？</a:t>
            </a:r>
            <a:endParaRPr lang="en-US" altLang="zh-CN" sz="2400" dirty="0">
              <a:solidFill>
                <a:srgbClr val="7030A0"/>
              </a:solidFill>
              <a:latin typeface="Eras Medium ITC" panose="020B0602030504020804" pitchFamily="34" charset="0"/>
              <a:ea typeface="华文仿宋"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033867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Accelerator Design</a:t>
            </a:r>
            <a:endParaRPr lang="zh-CN" altLang="en-US" dirty="0"/>
          </a:p>
        </p:txBody>
      </p:sp>
      <p:sp>
        <p:nvSpPr>
          <p:cNvPr id="3" name="内容占位符 2"/>
          <p:cNvSpPr>
            <a:spLocks noGrp="1"/>
          </p:cNvSpPr>
          <p:nvPr>
            <p:ph idx="1"/>
          </p:nvPr>
        </p:nvSpPr>
        <p:spPr>
          <a:xfrm>
            <a:off x="487683" y="1147778"/>
            <a:ext cx="8220890" cy="5838238"/>
          </a:xfrm>
        </p:spPr>
        <p:txBody>
          <a:bodyPr>
            <a:normAutofit/>
          </a:bodyPr>
          <a:lstStyle/>
          <a:p>
            <a:r>
              <a:rPr lang="en-US" altLang="zh-CN" dirty="0" smtClean="0"/>
              <a:t>Is MBA Lattice Useful? 1-3.5GeV</a:t>
            </a:r>
          </a:p>
          <a:p>
            <a:pPr lvl="1"/>
            <a:r>
              <a:rPr lang="en-US" altLang="zh-CN" dirty="0" smtClean="0"/>
              <a:t>While designing a diffraction limit synchrotron ring ‘HALS’</a:t>
            </a:r>
          </a:p>
          <a:p>
            <a:pPr lvl="1"/>
            <a:endParaRPr lang="en-US" altLang="zh-CN" dirty="0" smtClean="0"/>
          </a:p>
          <a:p>
            <a:pPr lvl="1"/>
            <a:endParaRPr lang="en-US" altLang="zh-CN" dirty="0"/>
          </a:p>
          <a:p>
            <a:pPr marL="254812" lvl="1" indent="0">
              <a:buNone/>
            </a:pPr>
            <a:endParaRPr lang="en-US" altLang="zh-CN" dirty="0"/>
          </a:p>
          <a:p>
            <a:pPr lvl="1"/>
            <a:endParaRPr lang="en-US" altLang="zh-CN" dirty="0" smtClean="0"/>
          </a:p>
          <a:p>
            <a:pPr lvl="2"/>
            <a:r>
              <a:rPr lang="en-US" altLang="zh-CN" dirty="0" smtClean="0"/>
              <a:t>Good: smaller emittance and beam size</a:t>
            </a:r>
          </a:p>
          <a:p>
            <a:pPr lvl="2"/>
            <a:r>
              <a:rPr lang="en-US" altLang="zh-CN" dirty="0" smtClean="0"/>
              <a:t>Bad: more severe collective effects and smaller dynamic aperture</a:t>
            </a:r>
          </a:p>
          <a:p>
            <a:pPr lvl="1"/>
            <a:r>
              <a:rPr lang="en-US" altLang="zh-CN" dirty="0" smtClean="0"/>
              <a:t>Balances all requirements</a:t>
            </a:r>
          </a:p>
          <a:p>
            <a:r>
              <a:rPr lang="en-US" altLang="zh-CN" dirty="0" smtClean="0"/>
              <a:t>Could definitely use some help when design the IR</a:t>
            </a:r>
          </a:p>
          <a:p>
            <a:pPr lvl="1"/>
            <a:endParaRPr lang="en-US" altLang="zh-CN" dirty="0"/>
          </a:p>
        </p:txBody>
      </p:sp>
      <p:sp>
        <p:nvSpPr>
          <p:cNvPr id="5" name="矩形 4"/>
          <p:cNvSpPr/>
          <p:nvPr/>
        </p:nvSpPr>
        <p:spPr>
          <a:xfrm>
            <a:off x="6994071"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66511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H:\新建文件夹 (5)\Graph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10813" y="2626061"/>
            <a:ext cx="3005519" cy="2178431"/>
          </a:xfrm>
          <a:prstGeom prst="rect">
            <a:avLst/>
          </a:prstGeom>
          <a:noFill/>
          <a:ln>
            <a:noFill/>
          </a:ln>
        </p:spPr>
      </p:pic>
      <p:sp>
        <p:nvSpPr>
          <p:cNvPr id="12" name="矩形 11"/>
          <p:cNvSpPr/>
          <p:nvPr/>
        </p:nvSpPr>
        <p:spPr>
          <a:xfrm>
            <a:off x="5171158" y="2626061"/>
            <a:ext cx="3536025" cy="1923604"/>
          </a:xfrm>
          <a:prstGeom prst="rect">
            <a:avLst/>
          </a:prstGeom>
        </p:spPr>
        <p:txBody>
          <a:bodyPr wrap="square">
            <a:spAutoFit/>
          </a:bodyPr>
          <a:lstStyle/>
          <a:p>
            <a:pPr marL="154800" indent="-357188" algn="just">
              <a:lnSpc>
                <a:spcPct val="130000"/>
              </a:lnSpc>
              <a:spcBef>
                <a:spcPts val="600"/>
              </a:spcBef>
              <a:buClr>
                <a:srgbClr val="002060"/>
              </a:buClr>
              <a:buSzPct val="80000"/>
              <a:buFont typeface="Arial" panose="020B0604020202020204" pitchFamily="34" charset="0"/>
              <a:buChar char="•"/>
            </a:pPr>
            <a:r>
              <a:rPr lang="en-US" altLang="zh-CN" sz="2000" dirty="0" smtClean="0">
                <a:latin typeface="Calibri" panose="020F0502020204030204" pitchFamily="34" charset="0"/>
                <a:ea typeface="华文仿宋" panose="02010600040101010101" pitchFamily="2" charset="-122"/>
                <a:cs typeface="Calibri" panose="020F0502020204030204" pitchFamily="34" charset="0"/>
              </a:rPr>
              <a:t>6BA</a:t>
            </a:r>
            <a:r>
              <a:rPr lang="zh-CN" altLang="en-US" sz="2000" dirty="0" smtClean="0">
                <a:latin typeface="Calibri" panose="020F0502020204030204" pitchFamily="34" charset="0"/>
                <a:ea typeface="华文仿宋" panose="02010600040101010101" pitchFamily="2" charset="-122"/>
                <a:cs typeface="Calibri" panose="020F0502020204030204" pitchFamily="34" charset="0"/>
              </a:rPr>
              <a:t>，</a:t>
            </a:r>
            <a:r>
              <a:rPr lang="en-US" altLang="zh-CN" sz="2000" dirty="0" smtClean="0">
                <a:latin typeface="Calibri" panose="020F0502020204030204" pitchFamily="34" charset="0"/>
                <a:ea typeface="华文仿宋" panose="02010600040101010101" pitchFamily="2" charset="-122"/>
                <a:cs typeface="Calibri" panose="020F0502020204030204" pitchFamily="34" charset="0"/>
              </a:rPr>
              <a:t>~600m</a:t>
            </a:r>
            <a:endParaRPr lang="en-US" altLang="zh-CN" sz="2000" dirty="0">
              <a:latin typeface="Calibri" panose="020F0502020204030204" pitchFamily="34" charset="0"/>
              <a:ea typeface="华文仿宋" panose="02010600040101010101" pitchFamily="2" charset="-122"/>
              <a:cs typeface="Calibri" panose="020F0502020204030204" pitchFamily="34" charset="0"/>
            </a:endParaRPr>
          </a:p>
          <a:p>
            <a:pPr marL="154800" indent="-357188" algn="just">
              <a:lnSpc>
                <a:spcPct val="130000"/>
              </a:lnSpc>
              <a:spcBef>
                <a:spcPts val="600"/>
              </a:spcBef>
              <a:buClr>
                <a:srgbClr val="002060"/>
              </a:buClr>
              <a:buSzPct val="80000"/>
              <a:buFont typeface="Arial" panose="020B0604020202020204" pitchFamily="34" charset="0"/>
              <a:buChar char="•"/>
            </a:pPr>
            <a:r>
              <a:rPr lang="en-US" altLang="zh-CN" sz="2000" dirty="0" smtClean="0">
                <a:latin typeface="Calibri" panose="020F0502020204030204" pitchFamily="34" charset="0"/>
                <a:ea typeface="华文仿宋" panose="02010600040101010101" pitchFamily="2" charset="-122"/>
                <a:cs typeface="Calibri" panose="020F0502020204030204" pitchFamily="34" charset="0"/>
              </a:rPr>
              <a:t>Natural </a:t>
            </a:r>
            <a:r>
              <a:rPr lang="el-GR" altLang="zh-CN" sz="2000" dirty="0" smtClean="0">
                <a:latin typeface="Calibri" panose="020F0502020204030204" pitchFamily="34" charset="0"/>
                <a:ea typeface="华文仿宋" panose="02010600040101010101" pitchFamily="2" charset="-122"/>
                <a:cs typeface="Calibri" panose="020F0502020204030204" pitchFamily="34" charset="0"/>
              </a:rPr>
              <a:t>ε</a:t>
            </a:r>
            <a:r>
              <a:rPr lang="en-US" altLang="zh-CN" sz="2000" dirty="0" smtClean="0">
                <a:latin typeface="Calibri" panose="020F0502020204030204" pitchFamily="34" charset="0"/>
                <a:ea typeface="华文仿宋" panose="02010600040101010101" pitchFamily="2" charset="-122"/>
                <a:cs typeface="Calibri" panose="020F0502020204030204" pitchFamily="34" charset="0"/>
              </a:rPr>
              <a:t> 50pm·rad</a:t>
            </a:r>
          </a:p>
          <a:p>
            <a:pPr marL="154800" indent="-357188" algn="just">
              <a:lnSpc>
                <a:spcPct val="130000"/>
              </a:lnSpc>
              <a:spcBef>
                <a:spcPts val="600"/>
              </a:spcBef>
              <a:buClr>
                <a:srgbClr val="002060"/>
              </a:buClr>
              <a:buSzPct val="80000"/>
              <a:buFont typeface="Arial" panose="020B0604020202020204" pitchFamily="34" charset="0"/>
              <a:buChar char="•"/>
            </a:pPr>
            <a:r>
              <a:rPr lang="en-US" altLang="zh-CN" sz="2000" dirty="0">
                <a:latin typeface="Calibri" panose="020F0502020204030204" pitchFamily="34" charset="0"/>
                <a:ea typeface="华文仿宋" panose="02010600040101010101" pitchFamily="2" charset="-122"/>
                <a:cs typeface="Calibri" panose="020F0502020204030204" pitchFamily="34" charset="0"/>
              </a:rPr>
              <a:t>F</a:t>
            </a:r>
            <a:r>
              <a:rPr lang="en-US" altLang="zh-CN" sz="2000" dirty="0" smtClean="0">
                <a:latin typeface="Calibri" panose="020F0502020204030204" pitchFamily="34" charset="0"/>
                <a:ea typeface="华文仿宋" panose="02010600040101010101" pitchFamily="2" charset="-122"/>
                <a:cs typeface="Calibri" panose="020F0502020204030204" pitchFamily="34" charset="0"/>
              </a:rPr>
              <a:t>ull </a:t>
            </a:r>
            <a:r>
              <a:rPr lang="en-US" altLang="zh-CN" sz="2000" dirty="0">
                <a:latin typeface="Calibri" panose="020F0502020204030204" pitchFamily="34" charset="0"/>
                <a:ea typeface="华文仿宋" panose="02010600040101010101" pitchFamily="2" charset="-122"/>
                <a:cs typeface="Calibri" panose="020F0502020204030204" pitchFamily="34" charset="0"/>
              </a:rPr>
              <a:t>C</a:t>
            </a:r>
            <a:r>
              <a:rPr lang="en-US" altLang="zh-CN" sz="2000" dirty="0" smtClean="0">
                <a:latin typeface="Calibri" panose="020F0502020204030204" pitchFamily="34" charset="0"/>
                <a:ea typeface="华文仿宋" panose="02010600040101010101" pitchFamily="2" charset="-122"/>
                <a:cs typeface="Calibri" panose="020F0502020204030204" pitchFamily="34" charset="0"/>
              </a:rPr>
              <a:t>urrent 400pm·rad</a:t>
            </a:r>
          </a:p>
          <a:p>
            <a:pPr marL="154800" indent="-357188" algn="just">
              <a:lnSpc>
                <a:spcPct val="130000"/>
              </a:lnSpc>
              <a:spcBef>
                <a:spcPts val="600"/>
              </a:spcBef>
              <a:buClr>
                <a:srgbClr val="002060"/>
              </a:buClr>
              <a:buSzPct val="80000"/>
              <a:buFont typeface="Arial" panose="020B0604020202020204" pitchFamily="34" charset="0"/>
              <a:buChar char="•"/>
            </a:pPr>
            <a:r>
              <a:rPr lang="el-GR" altLang="zh-CN" sz="2000" dirty="0" smtClean="0">
                <a:latin typeface="Calibri" panose="020F0502020204030204" pitchFamily="34" charset="0"/>
                <a:ea typeface="华文仿宋" panose="02010600040101010101" pitchFamily="2" charset="-122"/>
                <a:cs typeface="Calibri" panose="020F0502020204030204" pitchFamily="34" charset="0"/>
              </a:rPr>
              <a:t>ε</a:t>
            </a:r>
            <a:r>
              <a:rPr lang="zh-CN" altLang="en-US" sz="2000" dirty="0" smtClean="0">
                <a:latin typeface="Calibri" panose="020F0502020204030204" pitchFamily="34" charset="0"/>
                <a:ea typeface="华文仿宋" panose="02010600040101010101" pitchFamily="2" charset="-122"/>
                <a:cs typeface="Calibri" panose="020F0502020204030204" pitchFamily="34" charset="0"/>
              </a:rPr>
              <a:t>∝</a:t>
            </a:r>
            <a:r>
              <a:rPr lang="en-US" altLang="zh-CN" sz="2000" dirty="0" smtClean="0">
                <a:latin typeface="Calibri" panose="020F0502020204030204" pitchFamily="34" charset="0"/>
                <a:ea typeface="华文仿宋" panose="02010600040101010101" pitchFamily="2" charset="-122"/>
                <a:cs typeface="Calibri" panose="020F0502020204030204" pitchFamily="34" charset="0"/>
              </a:rPr>
              <a:t>E</a:t>
            </a:r>
            <a:r>
              <a:rPr lang="en-US" altLang="zh-CN" sz="2000" baseline="30000" dirty="0" smtClean="0">
                <a:latin typeface="Calibri" panose="020F0502020204030204" pitchFamily="34" charset="0"/>
                <a:ea typeface="华文仿宋" panose="02010600040101010101" pitchFamily="2" charset="-122"/>
                <a:cs typeface="Calibri" panose="020F0502020204030204" pitchFamily="34" charset="0"/>
              </a:rPr>
              <a:t>2</a:t>
            </a:r>
            <a:r>
              <a:rPr lang="en-US" altLang="zh-CN" sz="2000" dirty="0" smtClean="0">
                <a:latin typeface="Calibri" panose="020F0502020204030204" pitchFamily="34" charset="0"/>
                <a:ea typeface="华文仿宋" panose="02010600040101010101" pitchFamily="2" charset="-122"/>
                <a:cs typeface="Calibri" panose="020F0502020204030204" pitchFamily="34" charset="0"/>
              </a:rPr>
              <a:t>C</a:t>
            </a:r>
            <a:r>
              <a:rPr lang="en-US" altLang="zh-CN" sz="2000" baseline="30000" dirty="0" smtClean="0">
                <a:latin typeface="Calibri" panose="020F0502020204030204" pitchFamily="34" charset="0"/>
                <a:ea typeface="华文仿宋" panose="02010600040101010101" pitchFamily="2" charset="-122"/>
                <a:cs typeface="Calibri" panose="020F0502020204030204" pitchFamily="34" charset="0"/>
              </a:rPr>
              <a:t>-3</a:t>
            </a:r>
            <a:endParaRPr lang="en-US" altLang="zh-CN" sz="2000" dirty="0">
              <a:latin typeface="Calibri" panose="020F0502020204030204" pitchFamily="34" charset="0"/>
              <a:ea typeface="华文仿宋" panose="02010600040101010101" pitchFamily="2" charset="-122"/>
              <a:cs typeface="Calibri" panose="020F0502020204030204" pitchFamily="34" charset="0"/>
            </a:endParaRPr>
          </a:p>
        </p:txBody>
      </p:sp>
    </p:spTree>
    <p:extLst>
      <p:ext uri="{BB962C8B-B14F-4D97-AF65-F5344CB8AC3E}">
        <p14:creationId xmlns:p14="http://schemas.microsoft.com/office/powerpoint/2010/main" val="2997760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ea typeface="华文楷体" panose="02010600040101010101" pitchFamily="2" charset="-122"/>
              </a:rPr>
              <a:t>To achieve high polarization</a:t>
            </a:r>
            <a:endParaRPr lang="en-US" altLang="zh-CN" dirty="0">
              <a:ea typeface="华文楷体" panose="02010600040101010101" pitchFamily="2" charset="-122"/>
            </a:endParaRP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87683" y="1078106"/>
                <a:ext cx="8220890" cy="5529958"/>
              </a:xfrm>
            </p:spPr>
            <p:txBody>
              <a:bodyPr>
                <a:normAutofit/>
              </a:bodyPr>
              <a:lstStyle/>
              <a:p>
                <a:r>
                  <a:rPr lang="en-US" altLang="zh-CN" dirty="0" smtClean="0">
                    <a:latin typeface="华文中宋" panose="02010600040101010101" pitchFamily="2" charset="-122"/>
                    <a:ea typeface="华文中宋" panose="02010600040101010101" pitchFamily="2" charset="-122"/>
                  </a:rPr>
                  <a:t>Siberia Snakes</a:t>
                </a:r>
              </a:p>
              <a:p>
                <a:pPr lvl="1"/>
                <a:r>
                  <a:rPr lang="en-US" altLang="zh-CN" dirty="0" smtClean="0">
                    <a:latin typeface="华文中宋" panose="02010600040101010101" pitchFamily="2" charset="-122"/>
                    <a:ea typeface="华文中宋" panose="02010600040101010101" pitchFamily="2" charset="-122"/>
                  </a:rPr>
                  <a:t>Mini-rotator</a:t>
                </a:r>
              </a:p>
              <a:p>
                <a:pPr lvl="2"/>
                <a:r>
                  <a:rPr lang="en-US" altLang="zh-CN" dirty="0" smtClean="0">
                    <a:latin typeface="华文中宋" panose="02010600040101010101" pitchFamily="2" charset="-122"/>
                    <a:ea typeface="华文中宋" panose="02010600040101010101" pitchFamily="2" charset="-122"/>
                  </a:rPr>
                  <a:t>Very large trace bending angle, increases emittance</a:t>
                </a:r>
              </a:p>
              <a:p>
                <a:pPr lvl="2"/>
                <a:r>
                  <a:rPr lang="en-US" altLang="zh-CN" dirty="0" smtClean="0">
                    <a:latin typeface="华文中宋" panose="02010600040101010101" pitchFamily="2" charset="-122"/>
                    <a:ea typeface="华文中宋" panose="02010600040101010101" pitchFamily="2" charset="-122"/>
                  </a:rPr>
                  <a:t>Spin resonance</a:t>
                </a:r>
              </a:p>
              <a:p>
                <a:pPr lvl="1"/>
                <a:r>
                  <a:rPr lang="en-US" altLang="zh-CN" dirty="0" smtClean="0">
                    <a:latin typeface="华文中宋" panose="02010600040101010101" pitchFamily="2" charset="-122"/>
                    <a:ea typeface="华文中宋" panose="02010600040101010101" pitchFamily="2" charset="-122"/>
                  </a:rPr>
                  <a:t>How many snakes? </a:t>
                </a:r>
                <a14:m>
                  <m:oMath xmlns:m="http://schemas.openxmlformats.org/officeDocument/2006/math">
                    <m:sSub>
                      <m:sSubPr>
                        <m:ctrlPr>
                          <a:rPr lang="en-US" altLang="zh-CN" i="1" smtClean="0">
                            <a:latin typeface="Cambria Math" panose="02040503050406030204" pitchFamily="18" charset="0"/>
                            <a:ea typeface="华文中宋" panose="02010600040101010101" pitchFamily="2" charset="-122"/>
                          </a:rPr>
                        </m:ctrlPr>
                      </m:sSubPr>
                      <m:e>
                        <m:r>
                          <a:rPr lang="zh-CN" altLang="en-US" i="1" smtClean="0">
                            <a:latin typeface="Cambria Math" panose="02040503050406030204" pitchFamily="18" charset="0"/>
                            <a:ea typeface="华文中宋" panose="02010600040101010101" pitchFamily="2" charset="-122"/>
                          </a:rPr>
                          <m:t>𝜏</m:t>
                        </m:r>
                      </m:e>
                      <m:sub>
                        <m:r>
                          <a:rPr lang="en-US" altLang="zh-CN" b="0" i="1" smtClean="0">
                            <a:latin typeface="Cambria Math" panose="02040503050406030204" pitchFamily="18" charset="0"/>
                            <a:ea typeface="华文中宋" panose="02010600040101010101" pitchFamily="2" charset="-122"/>
                          </a:rPr>
                          <m:t>𝑑𝑎𝑚𝑝</m:t>
                        </m:r>
                      </m:sub>
                    </m:sSub>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𝐸</m:t>
                        </m:r>
                      </m:e>
                      <m:sup>
                        <m:r>
                          <a:rPr lang="en-US" altLang="zh-CN" b="0" i="1" smtClean="0">
                            <a:latin typeface="Cambria Math" panose="02040503050406030204" pitchFamily="18" charset="0"/>
                            <a:ea typeface="Cambria Math" panose="02040503050406030204" pitchFamily="18" charset="0"/>
                          </a:rPr>
                          <m:t>−7</m:t>
                        </m:r>
                      </m:sup>
                    </m:sSup>
                    <m:sSubSup>
                      <m:sSubSupPr>
                        <m:ctrlPr>
                          <a:rPr lang="en-US" altLang="zh-CN"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𝑁</m:t>
                        </m:r>
                      </m:e>
                      <m:sub>
                        <m:r>
                          <a:rPr lang="en-US" altLang="zh-CN" b="0" i="1" smtClean="0">
                            <a:latin typeface="Cambria Math" panose="02040503050406030204" pitchFamily="18" charset="0"/>
                            <a:ea typeface="Cambria Math" panose="02040503050406030204" pitchFamily="18" charset="0"/>
                          </a:rPr>
                          <m:t>𝑠𝑛𝑎𝑘𝑒</m:t>
                        </m:r>
                      </m:sub>
                      <m:sup>
                        <m:r>
                          <a:rPr lang="en-US" altLang="zh-CN" b="0" i="1" smtClean="0">
                            <a:latin typeface="Cambria Math" panose="02040503050406030204" pitchFamily="18" charset="0"/>
                            <a:ea typeface="Cambria Math" panose="02040503050406030204" pitchFamily="18" charset="0"/>
                          </a:rPr>
                          <m:t>2</m:t>
                        </m:r>
                      </m:sup>
                    </m:sSubSup>
                  </m:oMath>
                </a14:m>
                <a:endParaRPr lang="en-US" altLang="zh-CN" dirty="0" smtClean="0">
                  <a:latin typeface="华文中宋" panose="02010600040101010101" pitchFamily="2" charset="-122"/>
                  <a:ea typeface="华文中宋" panose="02010600040101010101" pitchFamily="2" charset="-122"/>
                </a:endParaRPr>
              </a:p>
              <a:p>
                <a:pPr lvl="1"/>
                <a:endParaRPr lang="en-US" altLang="zh-CN" dirty="0">
                  <a:latin typeface="华文中宋" panose="02010600040101010101" pitchFamily="2" charset="-122"/>
                  <a:ea typeface="华文中宋" panose="02010600040101010101" pitchFamily="2" charset="-122"/>
                </a:endParaRPr>
              </a:p>
              <a:p>
                <a:pPr lvl="1"/>
                <a:endParaRPr lang="en-US" altLang="zh-CN" dirty="0" smtClean="0">
                  <a:latin typeface="华文中宋" panose="02010600040101010101" pitchFamily="2" charset="-122"/>
                  <a:ea typeface="华文中宋" panose="02010600040101010101" pitchFamily="2" charset="-122"/>
                </a:endParaRPr>
              </a:p>
              <a:p>
                <a:pPr lvl="1"/>
                <a:endParaRPr lang="en-US" altLang="zh-CN" dirty="0">
                  <a:latin typeface="华文中宋" panose="02010600040101010101" pitchFamily="2" charset="-122"/>
                  <a:ea typeface="华文中宋" panose="02010600040101010101" pitchFamily="2" charset="-122"/>
                </a:endParaRPr>
              </a:p>
              <a:p>
                <a:pPr lvl="1"/>
                <a:endParaRPr lang="en-US" altLang="zh-CN" dirty="0" smtClean="0">
                  <a:latin typeface="华文中宋" panose="02010600040101010101" pitchFamily="2" charset="-122"/>
                  <a:ea typeface="华文中宋" panose="02010600040101010101" pitchFamily="2" charset="-122"/>
                </a:endParaRPr>
              </a:p>
              <a:p>
                <a:pPr lvl="1"/>
                <a:r>
                  <a:rPr lang="en-US" altLang="zh-CN" dirty="0" smtClean="0">
                    <a:latin typeface="华文中宋" panose="02010600040101010101" pitchFamily="2" charset="-122"/>
                    <a:ea typeface="华文中宋" panose="02010600040101010101" pitchFamily="2" charset="-122"/>
                  </a:rPr>
                  <a:t>For Energy of 3.5 GeV in future, 7 snakes</a:t>
                </a:r>
              </a:p>
              <a:p>
                <a:pPr lvl="1"/>
                <a:endParaRPr lang="en-US" altLang="zh-CN" dirty="0" smtClean="0">
                  <a:latin typeface="华文中宋" panose="02010600040101010101" pitchFamily="2" charset="-122"/>
                  <a:ea typeface="华文中宋" panose="02010600040101010101" pitchFamily="2" charset="-122"/>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87683" y="1078106"/>
                <a:ext cx="8220890" cy="5529958"/>
              </a:xfrm>
              <a:blipFill>
                <a:blip r:embed="rId3"/>
                <a:stretch>
                  <a:fillRect l="-593" t="-992"/>
                </a:stretch>
              </a:blipFill>
            </p:spPr>
            <p:txBody>
              <a:bodyPr/>
              <a:lstStyle/>
              <a:p>
                <a:r>
                  <a:rPr lang="zh-CN" altLang="en-US">
                    <a:noFill/>
                  </a:rPr>
                  <a:t> </a:t>
                </a:r>
              </a:p>
            </p:txBody>
          </p:sp>
        </mc:Fallback>
      </mc:AlternateContent>
      <p:sp>
        <p:nvSpPr>
          <p:cNvPr id="11" name="矩形 10"/>
          <p:cNvSpPr/>
          <p:nvPr/>
        </p:nvSpPr>
        <p:spPr>
          <a:xfrm>
            <a:off x="6667500"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9940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0321" y="3547715"/>
            <a:ext cx="2592907" cy="2175969"/>
          </a:xfrm>
          <a:prstGeom prst="rect">
            <a:avLst/>
          </a:prstGeom>
          <a:noFill/>
          <a:ln>
            <a:noFill/>
          </a:ln>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3228" y="3524220"/>
            <a:ext cx="3204272" cy="2199464"/>
          </a:xfrm>
          <a:prstGeom prst="rect">
            <a:avLst/>
          </a:prstGeom>
          <a:noFill/>
          <a:ln>
            <a:noFill/>
          </a:ln>
        </p:spPr>
      </p:pic>
      <p:sp>
        <p:nvSpPr>
          <p:cNvPr id="4" name="文本框 3"/>
          <p:cNvSpPr txBox="1"/>
          <p:nvPr/>
        </p:nvSpPr>
        <p:spPr>
          <a:xfrm>
            <a:off x="6618950" y="3379468"/>
            <a:ext cx="2525050" cy="289503"/>
          </a:xfrm>
          <a:prstGeom prst="rect">
            <a:avLst/>
          </a:prstGeom>
          <a:noFill/>
        </p:spPr>
        <p:txBody>
          <a:bodyPr wrap="none" rtlCol="0">
            <a:spAutoFit/>
          </a:bodyPr>
          <a:lstStyle/>
          <a:p>
            <a:pPr>
              <a:lnSpc>
                <a:spcPct val="130000"/>
              </a:lnSpc>
            </a:pPr>
            <a:r>
              <a:rPr lang="en-US" altLang="zh-CN" sz="1100" dirty="0" smtClean="0">
                <a:latin typeface="Arial" panose="020B0604020202020204" pitchFamily="34" charset="0"/>
                <a:ea typeface="微软雅黑" panose="020B0503020204020204" pitchFamily="34" charset="-122"/>
              </a:rPr>
              <a:t>Courtesy of Prof. Dong Wang, SINAP</a:t>
            </a:r>
            <a:endParaRPr lang="zh-CN" altLang="en-US" sz="1100" dirty="0" smtClean="0">
              <a:latin typeface="Arial" panose="020B0604020202020204" pitchFamily="34" charset="0"/>
              <a:ea typeface="微软雅黑" panose="020B0503020204020204" pitchFamily="34" charset="-122"/>
            </a:endParaRPr>
          </a:p>
        </p:txBody>
      </p:sp>
      <p:sp>
        <p:nvSpPr>
          <p:cNvPr id="18" name="文本框 17"/>
          <p:cNvSpPr txBox="1"/>
          <p:nvPr/>
        </p:nvSpPr>
        <p:spPr>
          <a:xfrm>
            <a:off x="6699903" y="4994061"/>
            <a:ext cx="2159507" cy="752514"/>
          </a:xfrm>
          <a:prstGeom prst="rect">
            <a:avLst/>
          </a:prstGeom>
          <a:noFill/>
        </p:spPr>
        <p:txBody>
          <a:bodyPr wrap="square" rtlCol="0">
            <a:spAutoFit/>
          </a:bodyPr>
          <a:lstStyle/>
          <a:p>
            <a:pPr>
              <a:lnSpc>
                <a:spcPct val="130000"/>
              </a:lnSpc>
            </a:pPr>
            <a:r>
              <a:rPr lang="en-US" altLang="zh-CN" sz="1100" dirty="0" smtClean="0">
                <a:latin typeface="Arial" panose="020B0604020202020204" pitchFamily="34" charset="0"/>
                <a:ea typeface="微软雅黑" panose="020B0503020204020204" pitchFamily="34" charset="-122"/>
              </a:rPr>
              <a:t>Courtesy </a:t>
            </a:r>
            <a:r>
              <a:rPr lang="en-US" altLang="zh-CN" sz="1100" dirty="0">
                <a:latin typeface="Arial" panose="020B0604020202020204" pitchFamily="34" charset="0"/>
                <a:ea typeface="微软雅黑" panose="020B0503020204020204" pitchFamily="34" charset="-122"/>
              </a:rPr>
              <a:t>of </a:t>
            </a:r>
            <a:r>
              <a:rPr lang="en-US" altLang="zh-CN" sz="1100" dirty="0" smtClean="0">
                <a:latin typeface="Arial" panose="020B0604020202020204" pitchFamily="34" charset="0"/>
                <a:ea typeface="微软雅黑" panose="020B0503020204020204" pitchFamily="34" charset="-122"/>
              </a:rPr>
              <a:t>Dr. </a:t>
            </a:r>
            <a:r>
              <a:rPr lang="en-US" altLang="zh-CN" sz="1100" dirty="0" err="1">
                <a:latin typeface="Arial" panose="020B0604020202020204" pitchFamily="34" charset="0"/>
                <a:ea typeface="微软雅黑" panose="020B0503020204020204" pitchFamily="34" charset="-122"/>
              </a:rPr>
              <a:t>Anashin</a:t>
            </a:r>
            <a:r>
              <a:rPr lang="en-US" altLang="zh-CN" sz="1100" dirty="0">
                <a:latin typeface="Arial" panose="020B0604020202020204" pitchFamily="34" charset="0"/>
                <a:ea typeface="微软雅黑" panose="020B0503020204020204" pitchFamily="34" charset="-122"/>
              </a:rPr>
              <a:t>, </a:t>
            </a:r>
            <a:r>
              <a:rPr lang="en-US" altLang="zh-CN" sz="1100" dirty="0" smtClean="0">
                <a:latin typeface="Arial" panose="020B0604020202020204" pitchFamily="34" charset="0"/>
                <a:ea typeface="微软雅黑" panose="020B0503020204020204" pitchFamily="34" charset="-122"/>
              </a:rPr>
              <a:t>Dr. </a:t>
            </a:r>
            <a:r>
              <a:rPr lang="en-US" altLang="zh-CN" sz="1100" dirty="0" err="1" smtClean="0">
                <a:latin typeface="Arial" panose="020B0604020202020204" pitchFamily="34" charset="0"/>
                <a:ea typeface="微软雅黑" panose="020B0503020204020204" pitchFamily="34" charset="-122"/>
              </a:rPr>
              <a:t>Aulchenko</a:t>
            </a:r>
            <a:r>
              <a:rPr lang="en-US" altLang="zh-CN" sz="1100" dirty="0">
                <a:latin typeface="Arial" panose="020B0604020202020204" pitchFamily="34" charset="0"/>
                <a:ea typeface="微软雅黑" panose="020B0503020204020204" pitchFamily="34" charset="-122"/>
              </a:rPr>
              <a:t>, et al</a:t>
            </a:r>
            <a:r>
              <a:rPr lang="en-US" altLang="zh-CN" sz="1100" dirty="0" smtClean="0">
                <a:latin typeface="Arial" panose="020B0604020202020204" pitchFamily="34" charset="0"/>
                <a:ea typeface="微软雅黑" panose="020B0503020204020204" pitchFamily="34" charset="-122"/>
              </a:rPr>
              <a:t>., BINP Tau </a:t>
            </a:r>
            <a:r>
              <a:rPr lang="en-US" altLang="zh-CN" sz="1100" dirty="0">
                <a:latin typeface="Arial" panose="020B0604020202020204" pitchFamily="34" charset="0"/>
                <a:ea typeface="微软雅黑" panose="020B0503020204020204" pitchFamily="34" charset="-122"/>
              </a:rPr>
              <a:t>C</a:t>
            </a:r>
            <a:r>
              <a:rPr lang="en-US" altLang="zh-CN" sz="1100" dirty="0" smtClean="0">
                <a:latin typeface="Arial" panose="020B0604020202020204" pitchFamily="34" charset="0"/>
                <a:ea typeface="微软雅黑" panose="020B0503020204020204" pitchFamily="34" charset="-122"/>
              </a:rPr>
              <a:t>harm </a:t>
            </a:r>
            <a:r>
              <a:rPr lang="en-US" altLang="zh-CN" sz="1100" dirty="0">
                <a:latin typeface="Arial" panose="020B0604020202020204" pitchFamily="34" charset="0"/>
                <a:ea typeface="微软雅黑" panose="020B0503020204020204" pitchFamily="34" charset="-122"/>
              </a:rPr>
              <a:t>R</a:t>
            </a:r>
            <a:r>
              <a:rPr lang="en-US" altLang="zh-CN" sz="1100" dirty="0" smtClean="0">
                <a:latin typeface="Arial" panose="020B0604020202020204" pitchFamily="34" charset="0"/>
                <a:ea typeface="微软雅黑" panose="020B0503020204020204" pitchFamily="34" charset="-122"/>
              </a:rPr>
              <a:t>eport</a:t>
            </a:r>
            <a:endParaRPr lang="zh-CN" altLang="en-US" sz="1100" dirty="0" smtClean="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345444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800" dirty="0" smtClean="0">
                <a:ea typeface="华文楷体" panose="02010600040101010101" pitchFamily="2" charset="-122"/>
              </a:rPr>
              <a:t>Polarized e- e+ Source</a:t>
            </a:r>
            <a:endParaRPr lang="en-US" altLang="zh-CN" sz="4800" dirty="0">
              <a:ea typeface="华文楷体" panose="02010600040101010101" pitchFamily="2" charset="-122"/>
            </a:endParaRPr>
          </a:p>
        </p:txBody>
      </p:sp>
      <mc:AlternateContent xmlns:mc="http://schemas.openxmlformats.org/markup-compatibility/2006" xmlns:a14="http://schemas.microsoft.com/office/drawing/2010/main">
        <mc:Choice Requires="a14">
          <p:sp>
            <p:nvSpPr>
              <p:cNvPr id="4" name="内容占位符 3"/>
              <p:cNvSpPr>
                <a:spLocks noGrp="1"/>
              </p:cNvSpPr>
              <p:nvPr>
                <p:ph idx="1"/>
              </p:nvPr>
            </p:nvSpPr>
            <p:spPr/>
            <p:txBody>
              <a:bodyPr/>
              <a:lstStyle/>
              <a:p>
                <a:r>
                  <a:rPr lang="en-US" altLang="zh-CN" dirty="0" smtClean="0"/>
                  <a:t>Polarized Beam Injection</a:t>
                </a:r>
              </a:p>
              <a:p>
                <a:pPr lvl="1"/>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𝑎𝑣𝑔</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0</m:t>
                        </m:r>
                      </m:sub>
                    </m:sSub>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𝜏</m:t>
                            </m:r>
                          </m:e>
                          <m:sub>
                            <m:r>
                              <a:rPr lang="en-US" altLang="zh-CN" i="1">
                                <a:latin typeface="Cambria Math" panose="02040503050406030204" pitchFamily="18" charset="0"/>
                              </a:rPr>
                              <m:t>𝑝</m:t>
                            </m:r>
                            <m:r>
                              <a:rPr lang="en-US" altLang="zh-CN" i="1">
                                <a:latin typeface="Cambria Math" panose="02040503050406030204" pitchFamily="18" charset="0"/>
                              </a:rPr>
                              <m:t>,</m:t>
                            </m:r>
                            <m:r>
                              <a:rPr lang="en-US" altLang="zh-CN" i="1">
                                <a:latin typeface="Cambria Math" panose="02040503050406030204" pitchFamily="18" charset="0"/>
                              </a:rPr>
                              <m:t>𝑒𝑞</m:t>
                            </m:r>
                          </m:sub>
                        </m:sSub>
                      </m:num>
                      <m:den>
                        <m:sSub>
                          <m:sSubPr>
                            <m:ctrlPr>
                              <a:rPr lang="zh-CN" altLang="zh-CN" i="1">
                                <a:latin typeface="Cambria Math" panose="02040503050406030204" pitchFamily="18" charset="0"/>
                              </a:rPr>
                            </m:ctrlPr>
                          </m:sSubPr>
                          <m:e>
                            <m:r>
                              <a:rPr lang="en-US" altLang="zh-CN" i="1">
                                <a:latin typeface="Cambria Math" panose="02040503050406030204" pitchFamily="18" charset="0"/>
                              </a:rPr>
                              <m:t>𝜏</m:t>
                            </m:r>
                          </m:e>
                          <m:sub>
                            <m:r>
                              <a:rPr lang="en-US" altLang="zh-CN" i="1">
                                <a:latin typeface="Cambria Math" panose="02040503050406030204" pitchFamily="18" charset="0"/>
                              </a:rPr>
                              <m:t>𝑝</m:t>
                            </m:r>
                            <m:r>
                              <a:rPr lang="en-US" altLang="zh-CN" i="1">
                                <a:latin typeface="Cambria Math" panose="02040503050406030204" pitchFamily="18" charset="0"/>
                              </a:rPr>
                              <m:t>,</m:t>
                            </m:r>
                            <m:r>
                              <a:rPr lang="en-US" altLang="zh-CN" i="1">
                                <a:latin typeface="Cambria Math" panose="02040503050406030204" pitchFamily="18" charset="0"/>
                              </a:rPr>
                              <m:t>𝑒𝑞</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𝜏</m:t>
                            </m:r>
                          </m:e>
                          <m:sub>
                            <m:r>
                              <a:rPr lang="en-US" altLang="zh-CN" i="1">
                                <a:latin typeface="Cambria Math" panose="02040503050406030204" pitchFamily="18" charset="0"/>
                              </a:rPr>
                              <m:t>𝑏</m:t>
                            </m:r>
                          </m:sub>
                        </m:sSub>
                      </m:den>
                    </m:f>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𝑒𝑞</m:t>
                        </m:r>
                      </m:sub>
                    </m:sSub>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𝜏</m:t>
                            </m:r>
                          </m:e>
                          <m:sub>
                            <m:r>
                              <a:rPr lang="en-US" altLang="zh-CN" i="1">
                                <a:latin typeface="Cambria Math" panose="02040503050406030204" pitchFamily="18" charset="0"/>
                              </a:rPr>
                              <m:t>𝑏</m:t>
                            </m:r>
                          </m:sub>
                        </m:sSub>
                      </m:num>
                      <m:den>
                        <m:sSub>
                          <m:sSubPr>
                            <m:ctrlPr>
                              <a:rPr lang="zh-CN" altLang="zh-CN" i="1">
                                <a:latin typeface="Cambria Math" panose="02040503050406030204" pitchFamily="18" charset="0"/>
                              </a:rPr>
                            </m:ctrlPr>
                          </m:sSubPr>
                          <m:e>
                            <m:r>
                              <a:rPr lang="en-US" altLang="zh-CN" i="1">
                                <a:latin typeface="Cambria Math" panose="02040503050406030204" pitchFamily="18" charset="0"/>
                              </a:rPr>
                              <m:t>𝜏</m:t>
                            </m:r>
                          </m:e>
                          <m:sub>
                            <m:r>
                              <a:rPr lang="en-US" altLang="zh-CN" i="1">
                                <a:latin typeface="Cambria Math" panose="02040503050406030204" pitchFamily="18" charset="0"/>
                              </a:rPr>
                              <m:t>𝑝</m:t>
                            </m:r>
                            <m:r>
                              <a:rPr lang="en-US" altLang="zh-CN" i="1">
                                <a:latin typeface="Cambria Math" panose="02040503050406030204" pitchFamily="18" charset="0"/>
                              </a:rPr>
                              <m:t>,</m:t>
                            </m:r>
                            <m:r>
                              <a:rPr lang="en-US" altLang="zh-CN" i="1">
                                <a:latin typeface="Cambria Math" panose="02040503050406030204" pitchFamily="18" charset="0"/>
                              </a:rPr>
                              <m:t>𝑒𝑞</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𝜏</m:t>
                            </m:r>
                          </m:e>
                          <m:sub>
                            <m:r>
                              <a:rPr lang="en-US" altLang="zh-CN" i="1">
                                <a:latin typeface="Cambria Math" panose="02040503050406030204" pitchFamily="18" charset="0"/>
                              </a:rPr>
                              <m:t>𝑏</m:t>
                            </m:r>
                          </m:sub>
                        </m:sSub>
                      </m:den>
                    </m:f>
                  </m:oMath>
                </a14:m>
                <a:endParaRPr lang="en-US" altLang="zh-CN" dirty="0">
                  <a:latin typeface="华文中宋" panose="02010600040101010101" pitchFamily="2" charset="-122"/>
                  <a:ea typeface="华文中宋" panose="02010600040101010101" pitchFamily="2" charset="-122"/>
                </a:endParaRPr>
              </a:p>
              <a:p>
                <a:pPr lvl="2"/>
                <a:r>
                  <a:rPr lang="en-US" altLang="zh-CN" dirty="0">
                    <a:latin typeface="华文中宋" panose="02010600040101010101" pitchFamily="2" charset="-122"/>
                    <a:ea typeface="华文中宋" panose="02010600040101010101" pitchFamily="2" charset="-122"/>
                  </a:rPr>
                  <a:t>P</a:t>
                </a:r>
                <a:r>
                  <a:rPr lang="en-US" altLang="zh-CN" baseline="-25000" dirty="0">
                    <a:latin typeface="华文中宋" panose="02010600040101010101" pitchFamily="2" charset="-122"/>
                    <a:ea typeface="华文中宋" panose="02010600040101010101" pitchFamily="2" charset="-122"/>
                  </a:rPr>
                  <a:t>0</a:t>
                </a:r>
                <a:r>
                  <a:rPr lang="en-US" altLang="zh-CN" dirty="0">
                    <a:latin typeface="华文中宋" panose="02010600040101010101" pitchFamily="2" charset="-122"/>
                    <a:ea typeface="华文中宋" panose="02010600040101010101" pitchFamily="2" charset="-122"/>
                  </a:rPr>
                  <a:t> injection beam polarization</a:t>
                </a:r>
              </a:p>
              <a:p>
                <a:pPr lvl="2"/>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𝜏</m:t>
                        </m:r>
                      </m:e>
                      <m:sub>
                        <m:r>
                          <a:rPr lang="en-US" altLang="zh-CN" i="1">
                            <a:latin typeface="Cambria Math" panose="02040503050406030204" pitchFamily="18" charset="0"/>
                          </a:rPr>
                          <m:t>𝑏</m:t>
                        </m:r>
                      </m:sub>
                    </m:sSub>
                  </m:oMath>
                </a14:m>
                <a:r>
                  <a:rPr lang="en-US" altLang="zh-CN" dirty="0">
                    <a:latin typeface="华文中宋" panose="02010600040101010101" pitchFamily="2" charset="-122"/>
                    <a:ea typeface="华文中宋" panose="02010600040101010101" pitchFamily="2" charset="-122"/>
                  </a:rPr>
                  <a:t> beam life,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𝜏</m:t>
                        </m:r>
                      </m:e>
                      <m:sub>
                        <m:r>
                          <a:rPr lang="en-US" altLang="zh-CN" i="1">
                            <a:latin typeface="Cambria Math" panose="02040503050406030204" pitchFamily="18" charset="0"/>
                          </a:rPr>
                          <m:t>𝑝</m:t>
                        </m:r>
                        <m:r>
                          <a:rPr lang="en-US" altLang="zh-CN" i="1">
                            <a:latin typeface="Cambria Math" panose="02040503050406030204" pitchFamily="18" charset="0"/>
                          </a:rPr>
                          <m:t>,</m:t>
                        </m:r>
                        <m:r>
                          <a:rPr lang="en-US" altLang="zh-CN" i="1">
                            <a:latin typeface="Cambria Math" panose="02040503050406030204" pitchFamily="18" charset="0"/>
                          </a:rPr>
                          <m:t>𝑒𝑞</m:t>
                        </m:r>
                      </m:sub>
                    </m:sSub>
                  </m:oMath>
                </a14:m>
                <a:r>
                  <a:rPr lang="en-US" altLang="zh-CN" dirty="0">
                    <a:latin typeface="华文中宋" panose="02010600040101010101" pitchFamily="2" charset="-122"/>
                    <a:ea typeface="华文中宋" panose="02010600040101010101" pitchFamily="2" charset="-122"/>
                  </a:rPr>
                  <a:t> equilibrium time</a:t>
                </a:r>
              </a:p>
              <a:p>
                <a:pPr lvl="2"/>
                <a:r>
                  <a:rPr lang="en-US" altLang="zh-CN" dirty="0">
                    <a:latin typeface="华文中宋" panose="02010600040101010101" pitchFamily="2" charset="-122"/>
                    <a:ea typeface="华文中宋" panose="02010600040101010101" pitchFamily="2" charset="-122"/>
                  </a:rPr>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𝑒𝑞</m:t>
                        </m:r>
                      </m:sub>
                    </m:sSub>
                  </m:oMath>
                </a14:m>
                <a:r>
                  <a:rPr lang="en-US" altLang="zh-CN" dirty="0">
                    <a:latin typeface="华文中宋" panose="02010600040101010101" pitchFamily="2" charset="-122"/>
                    <a:ea typeface="华文中宋" panose="02010600040101010101" pitchFamily="2" charset="-122"/>
                  </a:rPr>
                  <a:t> equilibrium beam polarization</a:t>
                </a:r>
              </a:p>
              <a:p>
                <a:r>
                  <a:rPr lang="en-US" altLang="zh-CN" dirty="0" smtClean="0"/>
                  <a:t>Polarized e- beam</a:t>
                </a:r>
              </a:p>
              <a:p>
                <a:pPr lvl="1"/>
                <a:r>
                  <a:rPr lang="en-US" altLang="zh-CN" dirty="0"/>
                  <a:t>NEA  </a:t>
                </a:r>
                <a:r>
                  <a:rPr lang="en-US" altLang="zh-CN" dirty="0" smtClean="0"/>
                  <a:t>Photocathode Electron Gun</a:t>
                </a:r>
              </a:p>
              <a:p>
                <a:pPr lvl="2"/>
                <a:r>
                  <a:rPr lang="en-US" altLang="zh-CN" dirty="0"/>
                  <a:t>Q</a:t>
                </a:r>
                <a:r>
                  <a:rPr lang="en-US" altLang="zh-CN" dirty="0" smtClean="0"/>
                  <a:t>uantum Efficiency vs Polarization</a:t>
                </a:r>
              </a:p>
              <a:p>
                <a:pPr lvl="2"/>
                <a:r>
                  <a:rPr lang="en-US" altLang="zh-CN" dirty="0" smtClean="0"/>
                  <a:t>High Current vs High Quantity of Electric Charge</a:t>
                </a:r>
              </a:p>
              <a:p>
                <a:pPr lvl="2"/>
                <a:r>
                  <a:rPr lang="en-US" altLang="zh-CN" dirty="0" smtClean="0"/>
                  <a:t>QE&gt;1%, P&gt;90%</a:t>
                </a:r>
                <a:endParaRPr lang="zh-CN" altLang="en-US" dirty="0"/>
              </a:p>
            </p:txBody>
          </p:sp>
        </mc:Choice>
        <mc:Fallback xmlns="">
          <p:sp>
            <p:nvSpPr>
              <p:cNvPr id="4" name="内容占位符 3"/>
              <p:cNvSpPr>
                <a:spLocks noGrp="1" noRot="1" noChangeAspect="1" noMove="1" noResize="1" noEditPoints="1" noAdjustHandles="1" noChangeArrowheads="1" noChangeShapeType="1" noTextEdit="1"/>
              </p:cNvSpPr>
              <p:nvPr>
                <p:ph idx="1"/>
              </p:nvPr>
            </p:nvSpPr>
            <p:spPr>
              <a:blipFill>
                <a:blip r:embed="rId3"/>
                <a:stretch>
                  <a:fillRect l="-593" t="-1055"/>
                </a:stretch>
              </a:blipFill>
            </p:spPr>
            <p:txBody>
              <a:bodyPr/>
              <a:lstStyle/>
              <a:p>
                <a:r>
                  <a:rPr lang="zh-CN" altLang="en-US">
                    <a:noFill/>
                  </a:rPr>
                  <a:t> </a:t>
                </a:r>
              </a:p>
            </p:txBody>
          </p:sp>
        </mc:Fallback>
      </mc:AlternateContent>
      <p:sp>
        <p:nvSpPr>
          <p:cNvPr id="11" name="矩形 10"/>
          <p:cNvSpPr/>
          <p:nvPr/>
        </p:nvSpPr>
        <p:spPr>
          <a:xfrm>
            <a:off x="6667500" y="70595"/>
            <a:ext cx="288000" cy="144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20642"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7647213"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971505" y="70595"/>
            <a:ext cx="288000" cy="144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994071" y="70595"/>
            <a:ext cx="288000" cy="144000"/>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37594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2">
  <a:themeElements>
    <a:clrScheme name="自定义 1">
      <a:dk1>
        <a:srgbClr val="3D3F41"/>
      </a:dk1>
      <a:lt1>
        <a:srgbClr val="FFFFFF"/>
      </a:lt1>
      <a:dk2>
        <a:srgbClr val="3D3F41"/>
      </a:dk2>
      <a:lt2>
        <a:srgbClr val="FFFFFF"/>
      </a:lt2>
      <a:accent1>
        <a:srgbClr val="154295"/>
      </a:accent1>
      <a:accent2>
        <a:srgbClr val="0CA593"/>
      </a:accent2>
      <a:accent3>
        <a:srgbClr val="52BADA"/>
      </a:accent3>
      <a:accent4>
        <a:srgbClr val="2F47AF"/>
      </a:accent4>
      <a:accent5>
        <a:srgbClr val="D37051"/>
      </a:accent5>
      <a:accent6>
        <a:srgbClr val="D2689D"/>
      </a:accent6>
      <a:hlink>
        <a:srgbClr val="FFC000"/>
      </a:hlink>
      <a:folHlink>
        <a:srgbClr val="AFB2B4"/>
      </a:folHlink>
    </a:clrScheme>
    <a:fontScheme name="自定义 5">
      <a:majorFont>
        <a:latin typeface="Century Schoolbook"/>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主题2" id="{5DB07C6D-4DCE-4268-B6C9-7931A5B3CDD8}" vid="{4CEBC0DB-2C62-4311-A39D-CB64264E3087}"/>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主题2</Template>
  <TotalTime>12009</TotalTime>
  <Words>2954</Words>
  <Application>Microsoft Office PowerPoint</Application>
  <PresentationFormat>全屏显示(4:3)</PresentationFormat>
  <Paragraphs>433</Paragraphs>
  <Slides>34</Slides>
  <Notes>18</Notes>
  <HiddenSlides>7</HiddenSlides>
  <MMClips>0</MMClips>
  <ScaleCrop>false</ScaleCrop>
  <HeadingPairs>
    <vt:vector size="8" baseType="variant">
      <vt:variant>
        <vt:lpstr>已用的字体</vt:lpstr>
      </vt:variant>
      <vt:variant>
        <vt:i4>17</vt:i4>
      </vt:variant>
      <vt:variant>
        <vt:lpstr>主题</vt:lpstr>
      </vt:variant>
      <vt:variant>
        <vt:i4>2</vt:i4>
      </vt:variant>
      <vt:variant>
        <vt:lpstr>嵌入 OLE 服务器</vt:lpstr>
      </vt:variant>
      <vt:variant>
        <vt:i4>1</vt:i4>
      </vt:variant>
      <vt:variant>
        <vt:lpstr>幻灯片标题</vt:lpstr>
      </vt:variant>
      <vt:variant>
        <vt:i4>34</vt:i4>
      </vt:variant>
    </vt:vector>
  </HeadingPairs>
  <TitlesOfParts>
    <vt:vector size="54" baseType="lpstr">
      <vt:lpstr>方正姚体</vt:lpstr>
      <vt:lpstr>仿宋_GB2312</vt:lpstr>
      <vt:lpstr>华文仿宋</vt:lpstr>
      <vt:lpstr>华文楷体</vt:lpstr>
      <vt:lpstr>华文中宋</vt:lpstr>
      <vt:lpstr>楷体</vt:lpstr>
      <vt:lpstr>宋体</vt:lpstr>
      <vt:lpstr>微软雅黑</vt:lpstr>
      <vt:lpstr>幼圆</vt:lpstr>
      <vt:lpstr>Arial</vt:lpstr>
      <vt:lpstr>Calibri</vt:lpstr>
      <vt:lpstr>Cambria Math</vt:lpstr>
      <vt:lpstr>Century Schoolbook</vt:lpstr>
      <vt:lpstr>Eras Bold ITC</vt:lpstr>
      <vt:lpstr>Eras Medium ITC</vt:lpstr>
      <vt:lpstr>Times New Roman</vt:lpstr>
      <vt:lpstr>Wingdings</vt:lpstr>
      <vt:lpstr>主题2</vt:lpstr>
      <vt:lpstr>Office 主题</vt:lpstr>
      <vt:lpstr>BMP 图像</vt:lpstr>
      <vt:lpstr>Super Tau-Charm @ Hefei: Concept, Status and Prospects</vt:lpstr>
      <vt:lpstr>Outline</vt:lpstr>
      <vt:lpstr>What’s HIEPA?</vt:lpstr>
      <vt:lpstr>Parameters and Plans</vt:lpstr>
      <vt:lpstr>Layout</vt:lpstr>
      <vt:lpstr>Accelerator Design</vt:lpstr>
      <vt:lpstr>Accelerator Design</vt:lpstr>
      <vt:lpstr>To achieve high polarization</vt:lpstr>
      <vt:lpstr>Polarized e- e+ Source</vt:lpstr>
      <vt:lpstr>Polarized e+ Source</vt:lpstr>
      <vt:lpstr>Polarized e+ Source</vt:lpstr>
      <vt:lpstr>Concept Design for a Plasma Injector W. Lu et al., CEPC Workshop, April 17-20, 2017</vt:lpstr>
      <vt:lpstr>Polarized e+ Source</vt:lpstr>
      <vt:lpstr>Collective Effects</vt:lpstr>
      <vt:lpstr>Impedance Study</vt:lpstr>
      <vt:lpstr>Vertical Size Measurement</vt:lpstr>
      <vt:lpstr>Vertical Size Measurement</vt:lpstr>
      <vt:lpstr>Vertical Size Measurement</vt:lpstr>
      <vt:lpstr>Other Key Technologies</vt:lpstr>
      <vt:lpstr>Prospects</vt:lpstr>
      <vt:lpstr>Prospects</vt:lpstr>
      <vt:lpstr>Prospects</vt:lpstr>
      <vt:lpstr>Test Facility for HIEPA? </vt:lpstr>
      <vt:lpstr>Test Facility for HIEPA? </vt:lpstr>
      <vt:lpstr>Collaboration Needed</vt:lpstr>
      <vt:lpstr>Conclusion</vt:lpstr>
      <vt:lpstr>Thanks for Attention! 感谢各位！</vt:lpstr>
      <vt:lpstr>Large Piwinski Angle</vt:lpstr>
      <vt:lpstr>Crabbed Waist</vt:lpstr>
      <vt:lpstr>采用新对撞机制的同类加速器设计</vt:lpstr>
      <vt:lpstr>采用新对撞机制的同类加速器设计</vt:lpstr>
      <vt:lpstr>PowerPoint 演示文稿</vt:lpstr>
      <vt:lpstr>PowerPoint 演示文稿</vt:lpstr>
      <vt:lpstr>结论</vt:lpstr>
    </vt:vector>
  </TitlesOfParts>
  <Company>NSRL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τ-Charm能区高亮度对撞机上的一些加速器物理与技术问题</dc:title>
  <dc:creator>Luo Qing</dc:creator>
  <cp:lastModifiedBy>罗箐</cp:lastModifiedBy>
  <cp:revision>205</cp:revision>
  <dcterms:created xsi:type="dcterms:W3CDTF">2017-03-20T02:01:37Z</dcterms:created>
  <dcterms:modified xsi:type="dcterms:W3CDTF">2018-03-20T17:16:00Z</dcterms:modified>
</cp:coreProperties>
</file>