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7" r:id="rId6"/>
    <p:sldId id="268" r:id="rId7"/>
    <p:sldId id="259" r:id="rId8"/>
    <p:sldId id="260" r:id="rId9"/>
    <p:sldId id="263" r:id="rId10"/>
    <p:sldId id="261" r:id="rId11"/>
    <p:sldId id="265" r:id="rId12"/>
    <p:sldId id="266" r:id="rId13"/>
    <p:sldId id="264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8"/>
    <p:restoredTop sz="94792"/>
  </p:normalViewPr>
  <p:slideViewPr>
    <p:cSldViewPr snapToGrid="0" snapToObjects="1" showGuides="1">
      <p:cViewPr varScale="1">
        <p:scale>
          <a:sx n="106" d="100"/>
          <a:sy n="106" d="100"/>
        </p:scale>
        <p:origin x="936" y="16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55D3C-1052-9F42-87A1-E2DEBD491B65}" type="datetimeFigureOut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C5C14-625E-444C-A65C-85D5A4FE9FE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1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Andrea 10cm </a:t>
            </a:r>
            <a:r>
              <a:rPr kumimoji="1" lang="en-US" altLang="zh-CN" dirty="0" err="1"/>
              <a:t>Pb</a:t>
            </a:r>
            <a:r>
              <a:rPr kumimoji="1" lang="en-US" altLang="zh-CN" dirty="0"/>
              <a:t> cosmic ray</a:t>
            </a:r>
            <a:r>
              <a:rPr kumimoji="1" lang="zh-CN" altLang="en-US" dirty="0"/>
              <a:t> 影响不大； </a:t>
            </a:r>
            <a:r>
              <a:rPr kumimoji="1" lang="en-US" altLang="zh-CN" dirty="0"/>
              <a:t>15cm</a:t>
            </a:r>
            <a:r>
              <a:rPr kumimoji="1" lang="zh-CN" altLang="en-US" dirty="0"/>
              <a:t> 影响开始显现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5C14-625E-444C-A65C-85D5A4FE9FE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773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泰员的值为 剩余的 也就是被探测到的；</a:t>
            </a:r>
            <a:endParaRPr kumimoji="1" lang="en-US" altLang="zh-CN" dirty="0"/>
          </a:p>
          <a:p>
            <a:r>
              <a:rPr kumimoji="1" lang="zh-CN" altLang="en-US" dirty="0"/>
              <a:t>分母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 应该是所有的； 并不是指打向  没有屏蔽时候的    能到晶体里的那个值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5C14-625E-444C-A65C-85D5A4FE9FE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45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120x2x80x2</a:t>
            </a:r>
          </a:p>
          <a:p>
            <a:r>
              <a:rPr kumimoji="1" lang="en-US" altLang="zh-CN" dirty="0"/>
              <a:t>120x76x2x2</a:t>
            </a:r>
          </a:p>
          <a:p>
            <a:r>
              <a:rPr kumimoji="1" lang="en-US" altLang="zh-CN" dirty="0"/>
              <a:t>76x76x2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5C14-625E-444C-A65C-85D5A4FE9FE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135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5C14-625E-444C-A65C-85D5A4FE9FE9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82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80A3C5-AC93-2144-B2F3-EDF1DD7AC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ED1A956-9F3D-874A-8DA7-A102128AB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4A96EE-410A-3A48-9E7D-7BF473DA0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9CAD-76B6-4041-A650-9AD2E33ECB77}" type="datetime1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293440-7554-B145-A8D5-74B261FD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1505E3-7E67-4245-9C53-3C427D55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1DC-FDC6-5B48-A007-3276B5FB6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238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2C360-CEAA-1C4C-921C-A3F6D493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D74C7E-32EA-5042-9F05-65A87824C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249FC0-9708-8C4D-BEE3-71463C21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9B75-31CA-F04F-A60E-BA8FE753BC61}" type="datetime1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C18F5-A20A-4249-90B7-CA274A5F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E9EAD1-08D7-0648-B9C8-8A00488A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1DC-FDC6-5B48-A007-3276B5FB6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00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22B6B79-9287-C041-A397-99C070BBF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0A4A87-187D-D748-9A73-1C38815A1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116BD7-83C4-AC44-BAD0-99716FC2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7C2C-9E67-7945-B997-A5729E174072}" type="datetime1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8470EE-4E5A-5549-A811-8595D2C4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C9BFB1-8E45-4346-9A57-9BBF53F6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1DC-FDC6-5B48-A007-3276B5FB6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440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4C4D39-B224-7648-9A18-8429C618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AA8140-2D74-1B4D-BEFB-B8827E0BE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1D2007-19C1-9347-BE41-245655E8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9ED-A5A9-9A4E-B8FC-3A701D6DA3FC}" type="datetime1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7C926-9ED5-5446-B8D9-BAA72C0D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37B3B4-44C7-F444-B38C-00E10736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1DC-FDC6-5B48-A007-3276B5FB6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60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228C6-B220-2F4F-9172-FD5F3260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CF33D5-F9B0-2F4C-AC5D-8748BA763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B17B4F-C9DE-F042-ADC5-DA9797C6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8376-2574-FF4E-A7E0-DEF8B239937F}" type="datetime1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E62B9A-85CF-E044-B411-C8AD9001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73B7AF-9FF1-3948-B359-0C5DB046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1DC-FDC6-5B48-A007-3276B5FB6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264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3EF04-93F1-5647-8022-96F36B6B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C86F1E-9C6A-E54A-8A5B-466ADF84C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7A31F9-46EC-F240-BD37-951B21E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CA03B1-64A4-834E-89E1-1F3AF293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AA78-816F-5340-A02E-41F955D260D8}" type="datetime1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8F4D53-8CAD-9A4A-8B7D-393DF931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199DBE-6CE3-6D4E-9CB0-E756CE03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1DC-FDC6-5B48-A007-3276B5FB6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707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B22C4-2FFD-8D4A-8AED-6E7DD2A4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490B24-7478-5C41-92FB-FC016C0A6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83C7E2-E6C6-FF47-A2FD-B24521889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6A756F-CE28-8641-80E7-31D955AAD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ED6231-E098-2845-9E45-7BC801F90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419E87-F8C7-8F47-914A-57D64A9F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D90C-20FC-3747-8D8D-C95CC92C833A}" type="datetime1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9985DBC-263E-F048-8914-C5B86501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2676B9-AC2B-6245-B3F5-7BF28432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1DC-FDC6-5B48-A007-3276B5FB6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59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843ADC-6D57-424B-BDF1-535DDDC3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662AA0-4CDF-A44D-8AB2-F7F9FB74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DF9F-F16C-CC4D-9221-39B603CDF41E}" type="datetime1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DAA4DA-2642-004B-85B4-E66B2680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048C240-D4B0-4D44-8E06-2C9D9C94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1DC-FDC6-5B48-A007-3276B5FB6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555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0DF4132-71BF-904F-AC8B-1CCBA126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DB0-A21E-7F4B-A85E-9CA2DAEFD19C}" type="datetime1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F7B185-6672-3D4D-9929-4DF2C37C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5B4E32-5536-F04D-801A-B1470830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1DC-FDC6-5B48-A007-3276B5FB6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145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02BC95-3A8A-8540-82F6-120047C1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FB7C27-70A0-D647-8416-38249ECC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0FF7BF-082F-9243-BA6E-43823C0E0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CF55E0-5789-8742-B972-6F2A7BC7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1373-09BF-284A-B287-67BCF97516BF}" type="datetime1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4BCDEE-B08D-7E45-9196-41EE2031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9DAEB8-1BB2-024A-A726-4EDA1420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1DC-FDC6-5B48-A007-3276B5FB6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749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C713A-2A6C-4B4B-A201-F8D80532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924764-5D5E-404C-9E37-E6B63D1B4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CF03CE-E994-F948-B8C3-4913173B0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0D23D1-31E5-1F46-B737-A68294A4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A84E-F6E1-A840-ADE3-CA984B134443}" type="datetime1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793640-9B6A-3240-8278-382F6DD3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C29A6C-B268-0947-8350-7E727D12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1DC-FDC6-5B48-A007-3276B5FB6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2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0A638E-6EAF-A449-A7D5-859E5318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313F7B-386C-C14C-9D5B-8E22DEDE0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4F5572-B0D6-8E4A-9647-2FE682283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A418-0B36-8A42-BE27-F5B91F6E6480}" type="datetime1">
              <a:rPr kumimoji="1" lang="zh-CN" altLang="en-US" smtClean="0"/>
              <a:t>2023/8/23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5F67C5-7F29-1448-A1E8-6089BACE4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0E490B-DBDF-9043-A2AB-33986358A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A1DC-FDC6-5B48-A007-3276B5FB6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984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ysics.nist.gov/PhysRefData/XrayMassCoef/tab3.html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D6579FB-26D3-DB4C-BAAA-F6EE3F833524}"/>
              </a:ext>
            </a:extLst>
          </p:cNvPr>
          <p:cNvSpPr txBox="1"/>
          <p:nvPr/>
        </p:nvSpPr>
        <p:spPr>
          <a:xfrm>
            <a:off x="659073" y="2321004"/>
            <a:ext cx="108895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铅</a:t>
            </a:r>
            <a:r>
              <a:rPr kumimoji="1" lang="en-US" altLang="zh-CN" sz="6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/</a:t>
            </a:r>
            <a:r>
              <a:rPr kumimoji="1" lang="zh-CN" altLang="en-US" sz="6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铜</a:t>
            </a:r>
            <a:r>
              <a:rPr kumimoji="1" lang="en-US" altLang="zh-CN" sz="6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(</a:t>
            </a:r>
            <a:r>
              <a:rPr kumimoji="1" lang="en-US" altLang="zh-CN" sz="6600" b="1" dirty="0" err="1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</a:t>
            </a:r>
            <a:r>
              <a:rPr kumimoji="1" lang="en-US" altLang="zh-CN" sz="6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/Cu)</a:t>
            </a:r>
            <a:r>
              <a:rPr kumimoji="1" lang="zh-CN" altLang="en-US" sz="6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屏蔽体内部讨论</a:t>
            </a:r>
          </a:p>
        </p:txBody>
      </p:sp>
    </p:spTree>
    <p:extLst>
      <p:ext uri="{BB962C8B-B14F-4D97-AF65-F5344CB8AC3E}">
        <p14:creationId xmlns:p14="http://schemas.microsoft.com/office/powerpoint/2010/main" val="266406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49D49D9-0CD7-3549-9657-19CAA0411E3F}"/>
              </a:ext>
            </a:extLst>
          </p:cNvPr>
          <p:cNvSpPr/>
          <p:nvPr/>
        </p:nvSpPr>
        <p:spPr>
          <a:xfrm>
            <a:off x="650701" y="392850"/>
            <a:ext cx="8358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方型阱（错缝搭接）测算</a:t>
            </a:r>
            <a:r>
              <a:rPr kumimoji="1" lang="en-US" altLang="zh-CN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II</a:t>
            </a: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，屏蔽体墙</a:t>
            </a:r>
            <a:r>
              <a:rPr kumimoji="1" lang="en-US" altLang="zh-CN" sz="32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1.2</a:t>
            </a:r>
            <a:r>
              <a:rPr kumimoji="1" lang="zh-CN" altLang="en-US" sz="32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m</a:t>
            </a:r>
            <a:r>
              <a:rPr kumimoji="1" lang="zh-CN" altLang="en-US" sz="32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高</a:t>
            </a:r>
            <a:endParaRPr kumimoji="1" lang="en-US" altLang="zh-CN" sz="3200" b="1" dirty="0">
              <a:solidFill>
                <a:srgbClr val="0432FF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6BCEE2-94E6-874D-9F65-D051228710C8}"/>
              </a:ext>
            </a:extLst>
          </p:cNvPr>
          <p:cNvSpPr txBox="1"/>
          <p:nvPr/>
        </p:nvSpPr>
        <p:spPr>
          <a:xfrm>
            <a:off x="2279451" y="580741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1000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A80B1F1-F63E-5A4A-892C-4797D3C79F82}"/>
              </a:ext>
            </a:extLst>
          </p:cNvPr>
          <p:cNvSpPr txBox="1"/>
          <p:nvPr/>
        </p:nvSpPr>
        <p:spPr>
          <a:xfrm>
            <a:off x="1708071" y="114402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这一面不动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87C26E-FAD9-0D46-BBB6-3ED00709BC0A}"/>
                  </a:ext>
                </a:extLst>
              </p:cNvPr>
              <p:cNvSpPr txBox="1"/>
              <p:nvPr/>
            </p:nvSpPr>
            <p:spPr>
              <a:xfrm>
                <a:off x="4355444" y="2618164"/>
                <a:ext cx="77483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另外三面</a:t>
                </a:r>
                <a:r>
                  <a:rPr kumimoji="1" lang="en-US" altLang="zh-CN" sz="24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+</a:t>
                </a:r>
                <a:r>
                  <a:rPr kumimoji="1" lang="zh-CN" altLang="en-US" sz="24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底面总重：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  <m:r>
                      <a:rPr kumimoji="1" lang="en-US" altLang="zh-CN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kumimoji="1" lang="en-US" altLang="zh-CN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2+4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×8×2)×11.4</m:t>
                    </m:r>
                  </m:oMath>
                </a14:m>
                <a:r>
                  <a:rPr kumimoji="1" lang="zh-CN" alt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  </a:t>
                </a:r>
                <a:r>
                  <a:rPr kumimoji="1" lang="zh-CN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～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4.29</a:t>
                </a:r>
                <a:r>
                  <a:rPr kumimoji="1" lang="zh-CN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吨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87C26E-FAD9-0D46-BBB6-3ED00709B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444" y="2618164"/>
                <a:ext cx="7748324" cy="461665"/>
              </a:xfrm>
              <a:prstGeom prst="rect">
                <a:avLst/>
              </a:prstGeom>
              <a:blipFill>
                <a:blip r:embed="rId3"/>
                <a:stretch>
                  <a:fillRect l="-1146" t="-10526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98B738-1ADE-8546-AD7C-C52C02BAD4AC}"/>
                  </a:ext>
                </a:extLst>
              </p:cNvPr>
              <p:cNvSpPr txBox="1"/>
              <p:nvPr/>
            </p:nvSpPr>
            <p:spPr>
              <a:xfrm>
                <a:off x="4398026" y="1190187"/>
                <a:ext cx="6358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不动的一面铅墙总重：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11.4</m:t>
                    </m:r>
                  </m:oMath>
                </a14:m>
                <a:r>
                  <a:rPr kumimoji="1" lang="zh-CN" altLang="en-US" sz="24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～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1.37</a:t>
                </a:r>
                <a:r>
                  <a:rPr kumimoji="1" lang="zh-CN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吨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98B738-1ADE-8546-AD7C-C52C02BAD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026" y="1190187"/>
                <a:ext cx="6358206" cy="461665"/>
              </a:xfrm>
              <a:prstGeom prst="rect">
                <a:avLst/>
              </a:prstGeom>
              <a:blipFill>
                <a:blip r:embed="rId4"/>
                <a:stretch>
                  <a:fillRect l="-1394" t="-13514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椭圆 8">
            <a:extLst>
              <a:ext uri="{FF2B5EF4-FFF2-40B4-BE49-F238E27FC236}">
                <a16:creationId xmlns:a16="http://schemas.microsoft.com/office/drawing/2014/main" id="{D8ACA109-6F6E-7E49-AFFC-BA3A5AC755D4}"/>
              </a:ext>
            </a:extLst>
          </p:cNvPr>
          <p:cNvSpPr/>
          <p:nvPr/>
        </p:nvSpPr>
        <p:spPr>
          <a:xfrm>
            <a:off x="1492262" y="2922248"/>
            <a:ext cx="1980000" cy="19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D92931D-E3E0-BA46-A7AA-F8315CC56633}"/>
              </a:ext>
            </a:extLst>
          </p:cNvPr>
          <p:cNvSpPr/>
          <p:nvPr/>
        </p:nvSpPr>
        <p:spPr>
          <a:xfrm>
            <a:off x="651279" y="1700423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10EC7B7-257F-4C40-BDCE-C62F7964EA93}"/>
              </a:ext>
            </a:extLst>
          </p:cNvPr>
          <p:cNvSpPr/>
          <p:nvPr/>
        </p:nvSpPr>
        <p:spPr>
          <a:xfrm>
            <a:off x="1385575" y="1700423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96908B3-782C-CC4E-AD6E-9796E799297E}"/>
              </a:ext>
            </a:extLst>
          </p:cNvPr>
          <p:cNvSpPr/>
          <p:nvPr/>
        </p:nvSpPr>
        <p:spPr>
          <a:xfrm>
            <a:off x="2119871" y="1700423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B7CCF6F-C6A5-6C47-BF23-703A7BD5AE49}"/>
              </a:ext>
            </a:extLst>
          </p:cNvPr>
          <p:cNvSpPr/>
          <p:nvPr/>
        </p:nvSpPr>
        <p:spPr>
          <a:xfrm>
            <a:off x="2847019" y="1700423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0064E4-783A-0045-AA05-F666FFE01777}"/>
              </a:ext>
            </a:extLst>
          </p:cNvPr>
          <p:cNvSpPr/>
          <p:nvPr/>
        </p:nvSpPr>
        <p:spPr>
          <a:xfrm>
            <a:off x="651279" y="536761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253B4F-643B-A946-AE27-786306A21192}"/>
              </a:ext>
            </a:extLst>
          </p:cNvPr>
          <p:cNvSpPr/>
          <p:nvPr/>
        </p:nvSpPr>
        <p:spPr>
          <a:xfrm>
            <a:off x="1385575" y="536761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902D46A-04EB-5940-BEE3-1EEC0C6BF3EB}"/>
              </a:ext>
            </a:extLst>
          </p:cNvPr>
          <p:cNvSpPr/>
          <p:nvPr/>
        </p:nvSpPr>
        <p:spPr>
          <a:xfrm>
            <a:off x="2119871" y="536761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AB860F-4B3B-EE40-9CF4-104754B41857}"/>
              </a:ext>
            </a:extLst>
          </p:cNvPr>
          <p:cNvSpPr/>
          <p:nvPr/>
        </p:nvSpPr>
        <p:spPr>
          <a:xfrm>
            <a:off x="2847019" y="536761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699BED2-8A06-DB4E-B640-4AF839F10B6C}"/>
              </a:ext>
            </a:extLst>
          </p:cNvPr>
          <p:cNvSpPr/>
          <p:nvPr/>
        </p:nvSpPr>
        <p:spPr>
          <a:xfrm rot="5400000">
            <a:off x="473670" y="257894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985163E-6778-7343-8FE4-64AE37843FCE}"/>
              </a:ext>
            </a:extLst>
          </p:cNvPr>
          <p:cNvSpPr/>
          <p:nvPr/>
        </p:nvSpPr>
        <p:spPr>
          <a:xfrm rot="5400000">
            <a:off x="473670" y="3320492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CBC4053-1EC9-E444-B3E4-402C261B6301}"/>
              </a:ext>
            </a:extLst>
          </p:cNvPr>
          <p:cNvSpPr/>
          <p:nvPr/>
        </p:nvSpPr>
        <p:spPr>
          <a:xfrm rot="5400000">
            <a:off x="473670" y="4075292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3401AE3-F659-754B-A99D-9CF6813AA075}"/>
              </a:ext>
            </a:extLst>
          </p:cNvPr>
          <p:cNvSpPr/>
          <p:nvPr/>
        </p:nvSpPr>
        <p:spPr>
          <a:xfrm rot="5400000">
            <a:off x="473670" y="4816840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9BEF4D6-9A4A-FB4E-A8F8-64A373B065AC}"/>
              </a:ext>
            </a:extLst>
          </p:cNvPr>
          <p:cNvSpPr/>
          <p:nvPr/>
        </p:nvSpPr>
        <p:spPr>
          <a:xfrm rot="5400000">
            <a:off x="3770854" y="257894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7FF7FAA-72BB-4F4C-87BB-A2AF51F53F2A}"/>
              </a:ext>
            </a:extLst>
          </p:cNvPr>
          <p:cNvSpPr/>
          <p:nvPr/>
        </p:nvSpPr>
        <p:spPr>
          <a:xfrm rot="5400000">
            <a:off x="3770854" y="3320492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583DB3A-697A-DD48-A2C8-45598F561350}"/>
              </a:ext>
            </a:extLst>
          </p:cNvPr>
          <p:cNvSpPr/>
          <p:nvPr/>
        </p:nvSpPr>
        <p:spPr>
          <a:xfrm rot="5400000">
            <a:off x="3770854" y="4075292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2A7EE6A-A585-2742-89C3-BDA6E8289ABC}"/>
              </a:ext>
            </a:extLst>
          </p:cNvPr>
          <p:cNvSpPr/>
          <p:nvPr/>
        </p:nvSpPr>
        <p:spPr>
          <a:xfrm rot="5400000">
            <a:off x="3770854" y="4816840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87AE2481-8038-3640-BA76-E2DB0C98D8D6}"/>
              </a:ext>
            </a:extLst>
          </p:cNvPr>
          <p:cNvCxnSpPr>
            <a:stCxn id="9" idx="0"/>
            <a:endCxn id="9" idx="4"/>
          </p:cNvCxnSpPr>
          <p:nvPr/>
        </p:nvCxnSpPr>
        <p:spPr>
          <a:xfrm>
            <a:off x="2482262" y="2922248"/>
            <a:ext cx="0" cy="198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4067B989-5519-B642-A729-AC3DAF621FB0}"/>
              </a:ext>
            </a:extLst>
          </p:cNvPr>
          <p:cNvSpPr txBox="1"/>
          <p:nvPr/>
        </p:nvSpPr>
        <p:spPr>
          <a:xfrm rot="5400000">
            <a:off x="2405729" y="352595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550</a:t>
            </a:r>
            <a:endParaRPr kumimoji="1" lang="zh-CN" altLang="en-US" dirty="0"/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1AC2D363-96C6-3F44-9CAD-A5D99E99A83E}"/>
              </a:ext>
            </a:extLst>
          </p:cNvPr>
          <p:cNvCxnSpPr>
            <a:cxnSpLocks/>
          </p:cNvCxnSpPr>
          <p:nvPr/>
        </p:nvCxnSpPr>
        <p:spPr>
          <a:xfrm flipH="1">
            <a:off x="3459011" y="2396851"/>
            <a:ext cx="13251" cy="29489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51245AF2-D26E-7F42-8401-F962C8C09410}"/>
              </a:ext>
            </a:extLst>
          </p:cNvPr>
          <p:cNvSpPr txBox="1"/>
          <p:nvPr/>
        </p:nvSpPr>
        <p:spPr>
          <a:xfrm rot="5400000">
            <a:off x="3417110" y="288348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800</a:t>
            </a:r>
            <a:endParaRPr kumimoji="1" lang="zh-CN" altLang="en-US" dirty="0"/>
          </a:p>
        </p:txBody>
      </p: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5A5C821A-E5BE-5C40-A08C-CC43C7477623}"/>
              </a:ext>
            </a:extLst>
          </p:cNvPr>
          <p:cNvCxnSpPr>
            <a:cxnSpLocks/>
          </p:cNvCxnSpPr>
          <p:nvPr/>
        </p:nvCxnSpPr>
        <p:spPr>
          <a:xfrm>
            <a:off x="1038269" y="4636840"/>
            <a:ext cx="29157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3E6028D6-D194-E04D-A61F-EFCD23ADBC26}"/>
              </a:ext>
            </a:extLst>
          </p:cNvPr>
          <p:cNvSpPr txBox="1"/>
          <p:nvPr/>
        </p:nvSpPr>
        <p:spPr>
          <a:xfrm>
            <a:off x="1249706" y="438064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800</a:t>
            </a:r>
            <a:endParaRPr kumimoji="1" lang="zh-CN" altLang="en-US" dirty="0"/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4CAB33FE-7EFA-7D40-93A1-938044368F97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027965" y="3912248"/>
            <a:ext cx="4642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3D2C905D-5F19-2B43-B50B-D690FD19FBFA}"/>
              </a:ext>
            </a:extLst>
          </p:cNvPr>
          <p:cNvSpPr txBox="1"/>
          <p:nvPr/>
        </p:nvSpPr>
        <p:spPr>
          <a:xfrm>
            <a:off x="1020970" y="351518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125</a:t>
            </a:r>
            <a:endParaRPr kumimoji="1" lang="zh-CN" altLang="en-US" dirty="0"/>
          </a:p>
        </p:txBody>
      </p: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6497FF9D-A34A-FC4A-9DD9-97BC41BFC9C6}"/>
              </a:ext>
            </a:extLst>
          </p:cNvPr>
          <p:cNvCxnSpPr>
            <a:cxnSpLocks/>
          </p:cNvCxnSpPr>
          <p:nvPr/>
        </p:nvCxnSpPr>
        <p:spPr>
          <a:xfrm>
            <a:off x="3494865" y="3871265"/>
            <a:ext cx="4642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D8A11FE-3B78-FA45-94D5-1CFEBAAC9C54}"/>
              </a:ext>
            </a:extLst>
          </p:cNvPr>
          <p:cNvSpPr txBox="1"/>
          <p:nvPr/>
        </p:nvSpPr>
        <p:spPr>
          <a:xfrm>
            <a:off x="3391614" y="352595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125</a:t>
            </a:r>
            <a:endParaRPr kumimoji="1" lang="zh-CN" altLang="en-US" dirty="0"/>
          </a:p>
        </p:txBody>
      </p: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A07A382A-FEF4-D746-9B18-E65B71C30F4B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469075" y="4923666"/>
            <a:ext cx="0" cy="443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60F05139-72A0-1C42-A48A-E582C66EFB35}"/>
              </a:ext>
            </a:extLst>
          </p:cNvPr>
          <p:cNvSpPr txBox="1"/>
          <p:nvPr/>
        </p:nvSpPr>
        <p:spPr>
          <a:xfrm>
            <a:off x="2514813" y="492226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125</a:t>
            </a:r>
            <a:endParaRPr kumimoji="1" lang="zh-CN" altLang="en-US" dirty="0"/>
          </a:p>
        </p:txBody>
      </p: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4053C08D-D54D-A94C-AF91-4D870E3B8F0A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>
            <a:off x="2479871" y="2060423"/>
            <a:ext cx="2391" cy="8618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FC018552-7B64-8C4F-A26E-F5EF856ED0E9}"/>
              </a:ext>
            </a:extLst>
          </p:cNvPr>
          <p:cNvSpPr txBox="1"/>
          <p:nvPr/>
        </p:nvSpPr>
        <p:spPr>
          <a:xfrm>
            <a:off x="2467458" y="247488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125</a:t>
            </a:r>
            <a:endParaRPr kumimoji="1" lang="zh-CN" altLang="en-US" dirty="0"/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7EC3CDCE-45DC-0843-A5D0-B0CF65975176}"/>
              </a:ext>
            </a:extLst>
          </p:cNvPr>
          <p:cNvCxnSpPr>
            <a:cxnSpLocks/>
          </p:cNvCxnSpPr>
          <p:nvPr/>
        </p:nvCxnSpPr>
        <p:spPr>
          <a:xfrm>
            <a:off x="510400" y="2400640"/>
            <a:ext cx="0" cy="2956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38F7141B-8866-3E47-B3D4-0623DCDBD330}"/>
              </a:ext>
            </a:extLst>
          </p:cNvPr>
          <p:cNvSpPr txBox="1"/>
          <p:nvPr/>
        </p:nvSpPr>
        <p:spPr>
          <a:xfrm rot="5400000">
            <a:off x="-3058" y="372559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1000</a:t>
            </a:r>
            <a:endParaRPr kumimoji="1" lang="zh-CN" altLang="en-US" dirty="0"/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9C403326-A209-9A4A-A332-09C7A0018E52}"/>
              </a:ext>
            </a:extLst>
          </p:cNvPr>
          <p:cNvCxnSpPr>
            <a:cxnSpLocks/>
          </p:cNvCxnSpPr>
          <p:nvPr/>
        </p:nvCxnSpPr>
        <p:spPr>
          <a:xfrm>
            <a:off x="551165" y="5825078"/>
            <a:ext cx="36571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8C7F608E-EB08-1F4D-8819-07F7A2C10A9B}"/>
              </a:ext>
            </a:extLst>
          </p:cNvPr>
          <p:cNvSpPr/>
          <p:nvPr/>
        </p:nvSpPr>
        <p:spPr>
          <a:xfrm>
            <a:off x="3585642" y="1700613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1FE4B24-5335-DE46-B261-23AA5AD2FD1E}"/>
              </a:ext>
            </a:extLst>
          </p:cNvPr>
          <p:cNvSpPr/>
          <p:nvPr/>
        </p:nvSpPr>
        <p:spPr>
          <a:xfrm>
            <a:off x="3589284" y="537354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38AEE8F-AA89-204F-8FDD-22B501B59921}"/>
              </a:ext>
            </a:extLst>
          </p:cNvPr>
          <p:cNvSpPr txBox="1"/>
          <p:nvPr/>
        </p:nvSpPr>
        <p:spPr>
          <a:xfrm>
            <a:off x="8871435" y="3417075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err="1">
                <a:solidFill>
                  <a:srgbClr val="0432FF"/>
                </a:solidFill>
              </a:rPr>
              <a:t>Pb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 总重</a:t>
            </a:r>
            <a:r>
              <a:rPr kumimoji="1" lang="en-US" altLang="zh-CN" sz="2400" b="1" dirty="0">
                <a:solidFill>
                  <a:srgbClr val="0432FF"/>
                </a:solidFill>
              </a:rPr>
              <a:t>5.66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吨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153FBFB-EFF6-AD41-99D8-8A9B4447A5F9}"/>
              </a:ext>
            </a:extLst>
          </p:cNvPr>
          <p:cNvSpPr txBox="1"/>
          <p:nvPr/>
        </p:nvSpPr>
        <p:spPr>
          <a:xfrm>
            <a:off x="4398026" y="4149807"/>
            <a:ext cx="545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若内壁再增加</a:t>
            </a:r>
            <a:r>
              <a:rPr kumimoji="1" lang="en-US" altLang="zh-CN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2cm</a:t>
            </a:r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厚度</a:t>
            </a:r>
            <a:r>
              <a:rPr kumimoji="1" lang="en-US" altLang="zh-CN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，铜重</a:t>
            </a:r>
            <a:r>
              <a:rPr kumimoji="1" lang="en-US" altLang="zh-CN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0.78</a:t>
            </a:r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吨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F22C6D7-CAB3-B945-9B6E-F0C1E035FC46}"/>
              </a:ext>
            </a:extLst>
          </p:cNvPr>
          <p:cNvSpPr txBox="1"/>
          <p:nvPr/>
        </p:nvSpPr>
        <p:spPr>
          <a:xfrm>
            <a:off x="8871435" y="4717582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err="1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Pb+Cu</a:t>
            </a:r>
            <a:r>
              <a:rPr kumimoji="1" lang="zh-CN" altLang="en-US" sz="2400" b="1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重</a:t>
            </a:r>
            <a:r>
              <a:rPr kumimoji="1" lang="en-US" altLang="zh-CN" sz="2400" b="1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6.44</a:t>
            </a:r>
            <a:r>
              <a:rPr kumimoji="1" lang="zh-CN" altLang="en-US" sz="2400" b="1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吨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43D1096-02B5-E64B-8229-9BE49673704B}"/>
              </a:ext>
            </a:extLst>
          </p:cNvPr>
          <p:cNvSpPr txBox="1"/>
          <p:nvPr/>
        </p:nvSpPr>
        <p:spPr>
          <a:xfrm>
            <a:off x="4381154" y="5657396"/>
            <a:ext cx="592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若直接改为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12cm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厚度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</a:t>
            </a:r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4.44+0.78=5.22</a:t>
            </a:r>
            <a:r>
              <a:rPr kumimoji="1" lang="zh-CN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吨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0AF1EAF-EF35-E446-B7FF-98F4A8F6D5F5}"/>
              </a:ext>
            </a:extLst>
          </p:cNvPr>
          <p:cNvSpPr/>
          <p:nvPr/>
        </p:nvSpPr>
        <p:spPr>
          <a:xfrm>
            <a:off x="1030262" y="2389375"/>
            <a:ext cx="59317" cy="29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5DD568B-208B-0E48-8EB3-401CE599466B}"/>
              </a:ext>
            </a:extLst>
          </p:cNvPr>
          <p:cNvSpPr/>
          <p:nvPr/>
        </p:nvSpPr>
        <p:spPr>
          <a:xfrm>
            <a:off x="3864239" y="2395227"/>
            <a:ext cx="59317" cy="29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DD7A380-BAA7-9D45-8FBA-3EAF7E758375}"/>
              </a:ext>
            </a:extLst>
          </p:cNvPr>
          <p:cNvSpPr/>
          <p:nvPr/>
        </p:nvSpPr>
        <p:spPr>
          <a:xfrm rot="16200000">
            <a:off x="2465790" y="3834610"/>
            <a:ext cx="59317" cy="29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灯片编号占位符 3">
            <a:extLst>
              <a:ext uri="{FF2B5EF4-FFF2-40B4-BE49-F238E27FC236}">
                <a16:creationId xmlns:a16="http://schemas.microsoft.com/office/drawing/2014/main" id="{00A7DE4A-1857-5546-B350-BCAB80C0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1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EE94F7EF-7BE2-324F-9B4D-18366B1E23AE}"/>
              </a:ext>
            </a:extLst>
          </p:cNvPr>
          <p:cNvSpPr/>
          <p:nvPr/>
        </p:nvSpPr>
        <p:spPr>
          <a:xfrm>
            <a:off x="1303113" y="1909125"/>
            <a:ext cx="3240000" cy="324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E0FCFB9F-248F-4F46-A6FE-ABAB19CFB141}"/>
              </a:ext>
            </a:extLst>
          </p:cNvPr>
          <p:cNvSpPr/>
          <p:nvPr/>
        </p:nvSpPr>
        <p:spPr>
          <a:xfrm>
            <a:off x="1663113" y="2269125"/>
            <a:ext cx="2520000" cy="252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2B644AE-CFFD-FE40-8A2E-C57F4A43555E}"/>
              </a:ext>
            </a:extLst>
          </p:cNvPr>
          <p:cNvSpPr/>
          <p:nvPr/>
        </p:nvSpPr>
        <p:spPr>
          <a:xfrm>
            <a:off x="1933130" y="2550277"/>
            <a:ext cx="1980000" cy="19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1F253558-2F83-F84D-8CFD-77CAFDB39F72}"/>
              </a:ext>
            </a:extLst>
          </p:cNvPr>
          <p:cNvCxnSpPr>
            <a:stCxn id="5" idx="0"/>
            <a:endCxn id="5" idx="4"/>
          </p:cNvCxnSpPr>
          <p:nvPr/>
        </p:nvCxnSpPr>
        <p:spPr>
          <a:xfrm>
            <a:off x="2923130" y="2550277"/>
            <a:ext cx="0" cy="198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006B8E45-6184-0845-9534-240E3C577045}"/>
              </a:ext>
            </a:extLst>
          </p:cNvPr>
          <p:cNvSpPr txBox="1"/>
          <p:nvPr/>
        </p:nvSpPr>
        <p:spPr>
          <a:xfrm rot="5400000">
            <a:off x="2846597" y="315398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550</a:t>
            </a:r>
            <a:endParaRPr kumimoji="1"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319133D-1598-3D4E-87E3-61E6327F076C}"/>
              </a:ext>
            </a:extLst>
          </p:cNvPr>
          <p:cNvSpPr txBox="1"/>
          <p:nvPr/>
        </p:nvSpPr>
        <p:spPr>
          <a:xfrm>
            <a:off x="885173" y="483432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单位：</a:t>
            </a:r>
            <a:r>
              <a:rPr kumimoji="1" lang="en-US" altLang="zh-CN" dirty="0"/>
              <a:t>mm</a:t>
            </a:r>
            <a:endParaRPr kumimoji="1"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16CD7FA-9504-D542-B145-68764E3AB68F}"/>
              </a:ext>
            </a:extLst>
          </p:cNvPr>
          <p:cNvSpPr txBox="1"/>
          <p:nvPr/>
        </p:nvSpPr>
        <p:spPr>
          <a:xfrm>
            <a:off x="2333403" y="525181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俯视图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7D33D293-932C-DA4D-8958-B3BE86CAF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93" y="1649392"/>
            <a:ext cx="6127231" cy="4593627"/>
          </a:xfrm>
          <a:prstGeom prst="rect">
            <a:avLst/>
          </a:prstGeom>
        </p:spPr>
      </p:pic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7D0C59E1-1E46-7B4C-BD69-A43EDDE6273C}"/>
              </a:ext>
            </a:extLst>
          </p:cNvPr>
          <p:cNvCxnSpPr>
            <a:cxnSpLocks/>
          </p:cNvCxnSpPr>
          <p:nvPr/>
        </p:nvCxnSpPr>
        <p:spPr>
          <a:xfrm>
            <a:off x="8536360" y="4468093"/>
            <a:ext cx="58815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DA436AAC-41B5-A44B-8E3E-33329B6A0B41}"/>
              </a:ext>
            </a:extLst>
          </p:cNvPr>
          <p:cNvSpPr txBox="1"/>
          <p:nvPr/>
        </p:nvSpPr>
        <p:spPr>
          <a:xfrm>
            <a:off x="7794011" y="3969510"/>
            <a:ext cx="10118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直径</a:t>
            </a:r>
            <a:r>
              <a:rPr kumimoji="1" lang="en-US" altLang="zh-CN" dirty="0"/>
              <a:t>550</a:t>
            </a:r>
            <a:endParaRPr kumimoji="1" lang="zh-CN" altLang="en-US" dirty="0"/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D6476A29-153F-194C-94B3-237992920854}"/>
              </a:ext>
            </a:extLst>
          </p:cNvPr>
          <p:cNvCxnSpPr>
            <a:cxnSpLocks/>
          </p:cNvCxnSpPr>
          <p:nvPr/>
        </p:nvCxnSpPr>
        <p:spPr>
          <a:xfrm>
            <a:off x="8881544" y="3133172"/>
            <a:ext cx="0" cy="146417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519999AC-DDC7-6648-81C3-C3FD13DD3711}"/>
              </a:ext>
            </a:extLst>
          </p:cNvPr>
          <p:cNvSpPr txBox="1"/>
          <p:nvPr/>
        </p:nvSpPr>
        <p:spPr>
          <a:xfrm>
            <a:off x="8919941" y="3529125"/>
            <a:ext cx="11336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高度</a:t>
            </a:r>
            <a:r>
              <a:rPr kumimoji="1" lang="en-US" altLang="zh-CN" dirty="0"/>
              <a:t>1300</a:t>
            </a:r>
            <a:endParaRPr kumimoji="1" lang="zh-CN" altLang="en-US" dirty="0"/>
          </a:p>
        </p:txBody>
      </p: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BCCED2B9-6C68-E84E-B519-F21F99574999}"/>
              </a:ext>
            </a:extLst>
          </p:cNvPr>
          <p:cNvCxnSpPr>
            <a:cxnSpLocks/>
          </p:cNvCxnSpPr>
          <p:nvPr/>
        </p:nvCxnSpPr>
        <p:spPr>
          <a:xfrm>
            <a:off x="8850349" y="4728097"/>
            <a:ext cx="0" cy="87740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61024CCC-C15B-7C4C-9FDF-71A4F74D3028}"/>
              </a:ext>
            </a:extLst>
          </p:cNvPr>
          <p:cNvSpPr txBox="1"/>
          <p:nvPr/>
        </p:nvSpPr>
        <p:spPr>
          <a:xfrm>
            <a:off x="8919941" y="4936935"/>
            <a:ext cx="10118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离地</a:t>
            </a:r>
            <a:r>
              <a:rPr kumimoji="1" lang="en-US" altLang="zh-CN" dirty="0"/>
              <a:t>700</a:t>
            </a:r>
            <a:endParaRPr kumimoji="1"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93DB5DCC-08C7-D440-AF89-897E98158C6E}"/>
              </a:ext>
            </a:extLst>
          </p:cNvPr>
          <p:cNvSpPr/>
          <p:nvPr/>
        </p:nvSpPr>
        <p:spPr>
          <a:xfrm>
            <a:off x="650701" y="392850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圆型阱（错缝搭接）</a:t>
            </a:r>
            <a:endParaRPr kumimoji="1" lang="en-US" altLang="zh-CN" sz="3200" b="1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1EB763FE-586E-8C4C-9F3A-4233485BE48A}"/>
              </a:ext>
            </a:extLst>
          </p:cNvPr>
          <p:cNvCxnSpPr>
            <a:cxnSpLocks/>
          </p:cNvCxnSpPr>
          <p:nvPr/>
        </p:nvCxnSpPr>
        <p:spPr>
          <a:xfrm>
            <a:off x="1317006" y="3540970"/>
            <a:ext cx="324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267980A5-1E24-9144-85C4-7B73BE2CBB53}"/>
              </a:ext>
            </a:extLst>
          </p:cNvPr>
          <p:cNvSpPr txBox="1"/>
          <p:nvPr/>
        </p:nvSpPr>
        <p:spPr>
          <a:xfrm>
            <a:off x="1710195" y="324439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1000</a:t>
            </a:r>
            <a:endParaRPr kumimoji="1" lang="zh-CN" altLang="en-US" dirty="0"/>
          </a:p>
        </p:txBody>
      </p: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BBBDC9DD-16E8-7445-B84C-ED168A9D0D51}"/>
              </a:ext>
            </a:extLst>
          </p:cNvPr>
          <p:cNvCxnSpPr>
            <a:cxnSpLocks/>
          </p:cNvCxnSpPr>
          <p:nvPr/>
        </p:nvCxnSpPr>
        <p:spPr>
          <a:xfrm>
            <a:off x="1861672" y="2921845"/>
            <a:ext cx="2051458" cy="12137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A46AA6DB-D3D5-2E47-8215-1F85BE3388B1}"/>
              </a:ext>
            </a:extLst>
          </p:cNvPr>
          <p:cNvSpPr txBox="1"/>
          <p:nvPr/>
        </p:nvSpPr>
        <p:spPr>
          <a:xfrm rot="1707845">
            <a:off x="2258575" y="292184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800</a:t>
            </a:r>
            <a:endParaRPr kumimoji="1" lang="zh-CN" altLang="en-US" dirty="0"/>
          </a:p>
        </p:txBody>
      </p:sp>
      <p:sp>
        <p:nvSpPr>
          <p:cNvPr id="24" name="灯片编号占位符 3">
            <a:extLst>
              <a:ext uri="{FF2B5EF4-FFF2-40B4-BE49-F238E27FC236}">
                <a16:creationId xmlns:a16="http://schemas.microsoft.com/office/drawing/2014/main" id="{45376A48-BB85-B54D-BE6E-08C83C5A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4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49D49D9-0CD7-3549-9657-19CAA0411E3F}"/>
              </a:ext>
            </a:extLst>
          </p:cNvPr>
          <p:cNvSpPr/>
          <p:nvPr/>
        </p:nvSpPr>
        <p:spPr>
          <a:xfrm>
            <a:off x="650701" y="392850"/>
            <a:ext cx="8140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圆型阱（错缝搭接）测算，屏蔽体墙</a:t>
            </a:r>
            <a:r>
              <a:rPr kumimoji="1" lang="en-US" altLang="zh-CN" sz="32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1.2</a:t>
            </a:r>
            <a:r>
              <a:rPr kumimoji="1" lang="zh-CN" altLang="en-US" sz="32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m</a:t>
            </a:r>
            <a:r>
              <a:rPr kumimoji="1" lang="zh-CN" altLang="en-US" sz="32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高</a:t>
            </a:r>
            <a:endParaRPr kumimoji="1" lang="en-US" altLang="zh-CN" sz="3200" b="1" dirty="0">
              <a:solidFill>
                <a:srgbClr val="0432FF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153FBFB-EFF6-AD41-99D8-8A9B4447A5F9}"/>
              </a:ext>
            </a:extLst>
          </p:cNvPr>
          <p:cNvSpPr txBox="1"/>
          <p:nvPr/>
        </p:nvSpPr>
        <p:spPr>
          <a:xfrm>
            <a:off x="4340461" y="3255153"/>
            <a:ext cx="5277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若内壁再增加</a:t>
            </a:r>
            <a:r>
              <a:rPr kumimoji="1" lang="en-US" altLang="zh-CN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2cm</a:t>
            </a:r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厚度</a:t>
            </a:r>
            <a:r>
              <a:rPr kumimoji="1" lang="en-US" altLang="zh-CN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，铜重</a:t>
            </a:r>
            <a:r>
              <a:rPr kumimoji="1" lang="en-US" altLang="zh-CN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0.61</a:t>
            </a:r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吨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F22C6D7-CAB3-B945-9B6E-F0C1E035FC46}"/>
              </a:ext>
            </a:extLst>
          </p:cNvPr>
          <p:cNvSpPr txBox="1"/>
          <p:nvPr/>
        </p:nvSpPr>
        <p:spPr>
          <a:xfrm>
            <a:off x="8813870" y="3822928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err="1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Pb+Cu</a:t>
            </a:r>
            <a:r>
              <a:rPr kumimoji="1" lang="zh-CN" altLang="en-US" sz="2400" b="1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重</a:t>
            </a:r>
            <a:r>
              <a:rPr kumimoji="1" lang="en-US" altLang="zh-CN" sz="2400" b="1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5.55</a:t>
            </a:r>
            <a:r>
              <a:rPr kumimoji="1" lang="zh-CN" altLang="en-US" sz="2400" b="1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吨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43D1096-02B5-E64B-8229-9BE49673704B}"/>
              </a:ext>
            </a:extLst>
          </p:cNvPr>
          <p:cNvSpPr txBox="1"/>
          <p:nvPr/>
        </p:nvSpPr>
        <p:spPr>
          <a:xfrm>
            <a:off x="4323589" y="4762742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若直接改为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12cm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厚度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</a:t>
            </a:r>
            <a:r>
              <a:rPr kumimoji="1" lang="zh-CN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铜重</a:t>
            </a:r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3.49+0.61=4.1</a:t>
            </a:r>
            <a:r>
              <a:rPr kumimoji="1" lang="zh-CN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吨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9E4DA515-F726-BA4B-AF46-8F68C726C046}"/>
              </a:ext>
            </a:extLst>
          </p:cNvPr>
          <p:cNvSpPr/>
          <p:nvPr/>
        </p:nvSpPr>
        <p:spPr>
          <a:xfrm>
            <a:off x="922113" y="1651852"/>
            <a:ext cx="3240000" cy="324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04760C34-9375-D540-9B52-78BCA7BA885E}"/>
              </a:ext>
            </a:extLst>
          </p:cNvPr>
          <p:cNvSpPr/>
          <p:nvPr/>
        </p:nvSpPr>
        <p:spPr>
          <a:xfrm>
            <a:off x="1282113" y="2011852"/>
            <a:ext cx="2520000" cy="252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756DFA72-9BA7-E241-857F-A7D654A42FC4}"/>
              </a:ext>
            </a:extLst>
          </p:cNvPr>
          <p:cNvSpPr/>
          <p:nvPr/>
        </p:nvSpPr>
        <p:spPr>
          <a:xfrm>
            <a:off x="1552130" y="2293004"/>
            <a:ext cx="1980000" cy="19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230606CE-2802-C740-B610-DB4C6C973CD6}"/>
              </a:ext>
            </a:extLst>
          </p:cNvPr>
          <p:cNvCxnSpPr>
            <a:stCxn id="55" idx="0"/>
            <a:endCxn id="55" idx="4"/>
          </p:cNvCxnSpPr>
          <p:nvPr/>
        </p:nvCxnSpPr>
        <p:spPr>
          <a:xfrm>
            <a:off x="2542130" y="2293004"/>
            <a:ext cx="0" cy="198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E65369E5-2C47-5E42-882C-8E9DE942C447}"/>
              </a:ext>
            </a:extLst>
          </p:cNvPr>
          <p:cNvSpPr txBox="1"/>
          <p:nvPr/>
        </p:nvSpPr>
        <p:spPr>
          <a:xfrm rot="5400000">
            <a:off x="2465597" y="289671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550</a:t>
            </a:r>
            <a:endParaRPr kumimoji="1"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DB5E028-DBE1-9243-847D-F864ACF75793}"/>
              </a:ext>
            </a:extLst>
          </p:cNvPr>
          <p:cNvSpPr txBox="1"/>
          <p:nvPr/>
        </p:nvSpPr>
        <p:spPr>
          <a:xfrm>
            <a:off x="504173" y="4577052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单位：</a:t>
            </a:r>
            <a:r>
              <a:rPr kumimoji="1" lang="en-US" altLang="zh-CN" dirty="0"/>
              <a:t>mm</a:t>
            </a:r>
            <a:endParaRPr kumimoji="1" lang="zh-CN" altLang="en-US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5C85EA06-CC2F-2049-926B-B05B7205B9B6}"/>
              </a:ext>
            </a:extLst>
          </p:cNvPr>
          <p:cNvSpPr txBox="1"/>
          <p:nvPr/>
        </p:nvSpPr>
        <p:spPr>
          <a:xfrm>
            <a:off x="1952403" y="499454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俯视图</a:t>
            </a:r>
          </a:p>
        </p:txBody>
      </p: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8425046F-C4A2-2645-BF6C-73AC5FF2E3D1}"/>
              </a:ext>
            </a:extLst>
          </p:cNvPr>
          <p:cNvCxnSpPr>
            <a:cxnSpLocks/>
          </p:cNvCxnSpPr>
          <p:nvPr/>
        </p:nvCxnSpPr>
        <p:spPr>
          <a:xfrm>
            <a:off x="936006" y="3283697"/>
            <a:ext cx="324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CC7211D0-5243-3348-A036-1C806E901B1B}"/>
              </a:ext>
            </a:extLst>
          </p:cNvPr>
          <p:cNvSpPr txBox="1"/>
          <p:nvPr/>
        </p:nvSpPr>
        <p:spPr>
          <a:xfrm>
            <a:off x="1329195" y="29871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1000</a:t>
            </a:r>
            <a:endParaRPr kumimoji="1" lang="zh-CN" altLang="en-US" dirty="0"/>
          </a:p>
        </p:txBody>
      </p: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E35B47C1-0DB5-CB44-8B83-20CA3A62FA20}"/>
              </a:ext>
            </a:extLst>
          </p:cNvPr>
          <p:cNvCxnSpPr>
            <a:cxnSpLocks/>
          </p:cNvCxnSpPr>
          <p:nvPr/>
        </p:nvCxnSpPr>
        <p:spPr>
          <a:xfrm>
            <a:off x="1480672" y="2664572"/>
            <a:ext cx="2051458" cy="12137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2A05ACC2-FCBA-8B41-8FC8-0FB455BF31FE}"/>
              </a:ext>
            </a:extLst>
          </p:cNvPr>
          <p:cNvSpPr txBox="1"/>
          <p:nvPr/>
        </p:nvSpPr>
        <p:spPr>
          <a:xfrm rot="1707845">
            <a:off x="1877575" y="266457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800</a:t>
            </a:r>
            <a:endParaRPr kumimoji="1" lang="zh-CN" altLang="en-US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4DFA37E-3061-7A48-9CB6-072D349E8707}"/>
              </a:ext>
            </a:extLst>
          </p:cNvPr>
          <p:cNvSpPr txBox="1"/>
          <p:nvPr/>
        </p:nvSpPr>
        <p:spPr>
          <a:xfrm>
            <a:off x="4374565" y="1651852"/>
            <a:ext cx="500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若直接</a:t>
            </a:r>
            <a:r>
              <a:rPr kumimoji="1" lang="en-US" altLang="zh-CN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10cm</a:t>
            </a:r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厚的</a:t>
            </a:r>
            <a:r>
              <a:rPr kumimoji="1" lang="en-US" altLang="zh-CN" sz="2400" dirty="0" err="1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</a:t>
            </a:r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</a:t>
            </a:r>
            <a:r>
              <a:rPr kumimoji="1" lang="en-US" altLang="zh-CN" sz="2400" b="1" dirty="0" err="1">
                <a:solidFill>
                  <a:srgbClr val="0432FF"/>
                </a:solidFill>
              </a:rPr>
              <a:t>Pb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 总重</a:t>
            </a:r>
            <a:r>
              <a:rPr kumimoji="1" lang="en-US" altLang="zh-CN" sz="2400" b="1" dirty="0">
                <a:solidFill>
                  <a:srgbClr val="0432FF"/>
                </a:solidFill>
              </a:rPr>
              <a:t>4.44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吨</a:t>
            </a:r>
          </a:p>
        </p:txBody>
      </p:sp>
      <p:sp>
        <p:nvSpPr>
          <p:cNvPr id="19" name="灯片编号占位符 3">
            <a:extLst>
              <a:ext uri="{FF2B5EF4-FFF2-40B4-BE49-F238E27FC236}">
                <a16:creationId xmlns:a16="http://schemas.microsoft.com/office/drawing/2014/main" id="{8C16EBA5-0990-E749-8ABF-24D9CC6D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7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07D54C-C3A0-744C-A34B-8B1A255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791393B-5904-7547-81D8-F70FD87845EB}"/>
              </a:ext>
            </a:extLst>
          </p:cNvPr>
          <p:cNvSpPr/>
          <p:nvPr/>
        </p:nvSpPr>
        <p:spPr>
          <a:xfrm>
            <a:off x="590543" y="210981"/>
            <a:ext cx="3530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4.</a:t>
            </a:r>
            <a:r>
              <a:rPr kumimoji="1" lang="zh-CN" altLang="en-US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对施工方要求</a:t>
            </a:r>
            <a:endParaRPr kumimoji="1" lang="en-US" altLang="zh-CN" sz="3600" b="1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35E8736-53FE-494D-8F60-8AB2F322FEC1}"/>
                  </a:ext>
                </a:extLst>
              </p:cNvPr>
              <p:cNvSpPr txBox="1"/>
              <p:nvPr/>
            </p:nvSpPr>
            <p:spPr>
              <a:xfrm>
                <a:off x="649715" y="1151559"/>
                <a:ext cx="10892569" cy="4892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kumimoji="1" lang="en-US" altLang="zh-CN" sz="2800" b="1" dirty="0" err="1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Pb</a:t>
                </a:r>
                <a:r>
                  <a:rPr kumimoji="1" lang="zh-CN" altLang="en-US" sz="2800" b="1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的放射性：</a:t>
                </a:r>
                <a:r>
                  <a:rPr kumimoji="1" lang="en-US" altLang="zh-CN" sz="28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Pb210-100</a:t>
                </a:r>
                <a:r>
                  <a:rPr kumimoji="1" lang="zh-CN" altLang="en-US" sz="28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800" b="1" dirty="0" err="1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Bq</a:t>
                </a:r>
                <a:r>
                  <a:rPr kumimoji="1" lang="en-US" altLang="zh-CN" sz="28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/kg</a:t>
                </a:r>
                <a:r>
                  <a:rPr kumimoji="1" lang="zh-CN" altLang="en-US" sz="2800" b="1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，厚度</a:t>
                </a:r>
                <a:r>
                  <a:rPr kumimoji="1" lang="en-US" altLang="zh-CN" sz="2800" b="1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10</a:t>
                </a:r>
                <a:r>
                  <a:rPr kumimoji="1" lang="zh-CN" altLang="en-US" sz="2800" b="1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800" b="1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cm</a:t>
                </a:r>
                <a:r>
                  <a:rPr kumimoji="1" lang="zh-CN" altLang="en-US" sz="2800" b="1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 </a:t>
                </a:r>
                <a:endParaRPr kumimoji="1" lang="en-US" altLang="zh-CN" sz="2800" dirty="0">
                  <a:latin typeface="Calibri" panose="020F0502020204030204" pitchFamily="34" charset="0"/>
                  <a:ea typeface="SimHei" panose="02010609060101010101" pitchFamily="49" charset="-122"/>
                  <a:cs typeface="Calibri" panose="020F050202020403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kumimoji="1" lang="en-US" altLang="zh-CN" sz="2800" dirty="0">
                  <a:latin typeface="Calibri" panose="020F0502020204030204" pitchFamily="34" charset="0"/>
                  <a:ea typeface="SimHei" panose="02010609060101010101" pitchFamily="49" charset="-122"/>
                  <a:cs typeface="Calibri" panose="020F050202020403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kumimoji="1" lang="zh-CN" altLang="en-US" sz="28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若方型阱结构：倾向使用</a:t>
                </a:r>
                <a:r>
                  <a:rPr kumimoji="1" lang="en-US" altLang="zh-CN" sz="2800" dirty="0" err="1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Pb</a:t>
                </a:r>
                <a:r>
                  <a:rPr kumimoji="1" lang="zh-CN" altLang="en-US" sz="2800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砖块</a:t>
                </a:r>
                <a:r>
                  <a:rPr kumimoji="1" lang="zh-CN" altLang="en-US" sz="28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，错缝叠插起来，成阱型；避免一大整块或不规则</a:t>
                </a:r>
                <a:r>
                  <a:rPr kumimoji="1" lang="en-US" altLang="zh-CN" sz="2800" dirty="0" err="1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Pb</a:t>
                </a:r>
                <a:r>
                  <a:rPr kumimoji="1" lang="zh-CN" altLang="en-US" sz="28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砖；保证</a:t>
                </a:r>
                <a:r>
                  <a:rPr kumimoji="1" lang="en-US" altLang="zh-CN" sz="2800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Pb</a:t>
                </a:r>
                <a:r>
                  <a:rPr kumimoji="1" lang="zh-CN" alt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墙的固定、安全支撑；支撑等材料放射性要求（待补充） 或可</a:t>
                </a:r>
                <a:r>
                  <a:rPr kumimoji="1" lang="en-US" altLang="zh-CN" sz="2800" dirty="0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2cm</a:t>
                </a:r>
                <a:r>
                  <a:rPr kumimoji="1" lang="zh-CN" alt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厚度铜</a:t>
                </a:r>
                <a:r>
                  <a:rPr kumimoji="1" lang="en-US" altLang="zh-CN" sz="2800" dirty="0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/</a:t>
                </a:r>
                <a:r>
                  <a:rPr kumimoji="1" lang="zh-CN" alt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碳钢内壁整面</a:t>
                </a:r>
                <a:endParaRPr kumimoji="1" lang="en-US" altLang="zh-CN" sz="2800" dirty="0">
                  <a:solidFill>
                    <a:srgbClr val="C00000"/>
                  </a:solidFill>
                  <a:latin typeface="Calibri" panose="020F0502020204030204" pitchFamily="34" charset="0"/>
                  <a:ea typeface="SimHei" panose="02010609060101010101" pitchFamily="49" charset="-122"/>
                  <a:cs typeface="Calibri" panose="020F050202020403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kumimoji="1" lang="en-US" altLang="zh-CN" sz="2800" b="1" dirty="0">
                  <a:latin typeface="Calibri" panose="020F0502020204030204" pitchFamily="34" charset="0"/>
                  <a:ea typeface="SimHei" panose="02010609060101010101" pitchFamily="49" charset="-122"/>
                  <a:cs typeface="Calibri" panose="020F050202020403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kumimoji="1" lang="zh-CN" altLang="en-US" sz="2800" b="1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滑轨</a:t>
                </a:r>
                <a:r>
                  <a:rPr kumimoji="1" lang="en-US" altLang="zh-CN" sz="2800" b="1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/</a:t>
                </a:r>
                <a:r>
                  <a:rPr kumimoji="1" lang="zh-CN" altLang="en-US" sz="2800" b="1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或升降等</a:t>
                </a:r>
                <a:r>
                  <a:rPr kumimoji="1" lang="zh-CN" altLang="en-US" sz="28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有位移产生的，务必保证安全及定位</a:t>
                </a:r>
                <a:r>
                  <a:rPr kumimoji="1" lang="zh-CN" altLang="en-US" sz="2800" b="1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！！！若滑轨式，</a:t>
                </a:r>
                <a:r>
                  <a:rPr kumimoji="1" lang="zh-CN" altLang="en-US" sz="28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  <a:sym typeface="Wingdings" pitchFamily="2" charset="2"/>
                  </a:rPr>
                  <a:t>倾向电动滑轨及对齐方式，滑轨下沉</a:t>
                </a:r>
                <a:endParaRPr kumimoji="1" lang="en-US" altLang="zh-CN" sz="2800" b="1" dirty="0">
                  <a:latin typeface="Calibri" panose="020F0502020204030204" pitchFamily="34" charset="0"/>
                  <a:ea typeface="SimHei" panose="02010609060101010101" pitchFamily="49" charset="-122"/>
                  <a:cs typeface="Calibri" panose="020F050202020403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kumimoji="1" lang="en-US" altLang="zh-CN" sz="2800" b="1" dirty="0">
                  <a:latin typeface="Calibri" panose="020F0502020204030204" pitchFamily="34" charset="0"/>
                  <a:ea typeface="SimHei" panose="02010609060101010101" pitchFamily="49" charset="-122"/>
                  <a:cs typeface="Calibri" panose="020F050202020403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kumimoji="1" lang="zh-CN" altLang="en-US" sz="2800" b="1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地面承重</a:t>
                </a:r>
                <a:r>
                  <a:rPr kumimoji="1" lang="zh-CN" altLang="en-US" sz="28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，～</a:t>
                </a:r>
                <a:r>
                  <a:rPr kumimoji="1" lang="en-US" altLang="zh-CN" sz="28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5-10</a:t>
                </a:r>
                <a:r>
                  <a:rPr kumimoji="1" lang="zh-CN" altLang="en-US" sz="28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吨；目前实验室所在近代物理系楼</a:t>
                </a:r>
                <a:r>
                  <a:rPr kumimoji="1" lang="en-US" altLang="zh-CN" sz="28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104</a:t>
                </a:r>
                <a:r>
                  <a:rPr kumimoji="1" lang="zh-CN" altLang="en-US" sz="28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实地一楼；地面下挖加固后，</a:t>
                </a:r>
                <a:r>
                  <a:rPr kumimoji="1" lang="zh-CN" altLang="en-US" sz="28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振动水平与原地面水平持平</a:t>
                </a:r>
                <a:r>
                  <a:rPr kumimoji="1" lang="en-US" altLang="zh-CN" sz="28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PSD</a:t>
                </a:r>
                <a:r>
                  <a:rPr kumimoji="1" lang="zh-CN" altLang="en-US" sz="28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8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E-6</a:t>
                </a:r>
                <a:r>
                  <a:rPr kumimoji="1" lang="zh-CN" altLang="en-US" sz="28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SimHei" panose="02010609060101010101" pitchFamily="49" charset="-122"/>
                      </a:rPr>
                      <m:t>𝒈</m:t>
                    </m:r>
                    <m:r>
                      <a:rPr kumimoji="1" lang="en-US" altLang="zh-CN" sz="2800" b="1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SimHei" panose="02010609060101010101" pitchFamily="49" charset="-122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1" lang="zh-CN" alt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</a:rPr>
                        </m:ctrlPr>
                      </m:radPr>
                      <m:deg/>
                      <m:e>
                        <m:r>
                          <a:rPr kumimoji="1" lang="en-US" altLang="zh-CN" sz="28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</a:rPr>
                          <m:t>𝑯𝒛</m:t>
                        </m:r>
                      </m:e>
                    </m:rad>
                  </m:oMath>
                </a14:m>
                <a:endParaRPr kumimoji="1" lang="en-US" altLang="zh-CN" sz="2800" b="1" dirty="0">
                  <a:latin typeface="Calibri" panose="020F0502020204030204" pitchFamily="34" charset="0"/>
                  <a:ea typeface="SimHei" panose="02010609060101010101" pitchFamily="49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35E8736-53FE-494D-8F60-8AB2F322F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15" y="1151559"/>
                <a:ext cx="10892569" cy="4892621"/>
              </a:xfrm>
              <a:prstGeom prst="rect">
                <a:avLst/>
              </a:prstGeom>
              <a:blipFill>
                <a:blip r:embed="rId2"/>
                <a:stretch>
                  <a:fillRect l="-931" t="-1813" r="-4424" b="-2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1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690BB92-A9D4-CD41-A4B0-D80A5F2636D8}"/>
              </a:ext>
            </a:extLst>
          </p:cNvPr>
          <p:cNvSpPr/>
          <p:nvPr/>
        </p:nvSpPr>
        <p:spPr>
          <a:xfrm>
            <a:off x="590543" y="210981"/>
            <a:ext cx="272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5.</a:t>
            </a:r>
            <a:r>
              <a:rPr kumimoji="1" lang="zh-CN" altLang="en-US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其他信息</a:t>
            </a:r>
            <a:r>
              <a:rPr kumimoji="1" lang="en-US" altLang="zh-CN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33AE87DF-309A-6D48-9FEE-2FBC73BA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6C6C48-2846-FA4D-9A58-33B1B4B25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" y="1798251"/>
            <a:ext cx="6126973" cy="3188475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76F77280-7770-B744-80C2-573C3F3596CC}"/>
              </a:ext>
            </a:extLst>
          </p:cNvPr>
          <p:cNvCxnSpPr/>
          <p:nvPr/>
        </p:nvCxnSpPr>
        <p:spPr>
          <a:xfrm>
            <a:off x="4812632" y="3539760"/>
            <a:ext cx="142262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253FDE92-CBA1-6A4E-B896-47B37A9AA2B1}"/>
              </a:ext>
            </a:extLst>
          </p:cNvPr>
          <p:cNvSpPr txBox="1"/>
          <p:nvPr/>
        </p:nvSpPr>
        <p:spPr>
          <a:xfrm>
            <a:off x="4812632" y="3539760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离墙</a:t>
            </a:r>
            <a:r>
              <a:rPr kumimoji="1"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2.5m</a:t>
            </a:r>
            <a:endParaRPr kumimoji="1" lang="zh-CN" altLang="en-US" sz="2400" b="1" dirty="0">
              <a:solidFill>
                <a:srgbClr val="FF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819B24-FBD2-B542-9D2E-E0B5E39BB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636" y="2357746"/>
            <a:ext cx="5639911" cy="206948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FA6C4EB-2DAA-D341-B620-B491CB352348}"/>
              </a:ext>
            </a:extLst>
          </p:cNvPr>
          <p:cNvSpPr txBox="1"/>
          <p:nvPr/>
        </p:nvSpPr>
        <p:spPr>
          <a:xfrm>
            <a:off x="2309995" y="508493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实验室空间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0E5058-C2D9-3D4B-BC3E-E14A008ED30E}"/>
              </a:ext>
            </a:extLst>
          </p:cNvPr>
          <p:cNvSpPr txBox="1"/>
          <p:nvPr/>
        </p:nvSpPr>
        <p:spPr>
          <a:xfrm>
            <a:off x="6379636" y="184429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移机费用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0AEF87B-58C7-6944-BFE8-2ED1551097AA}"/>
              </a:ext>
            </a:extLst>
          </p:cNvPr>
          <p:cNvSpPr txBox="1"/>
          <p:nvPr/>
        </p:nvSpPr>
        <p:spPr>
          <a:xfrm>
            <a:off x="7083511" y="4669440"/>
            <a:ext cx="464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时间最好安排在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9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月中下旬！！！</a:t>
            </a:r>
            <a:endParaRPr kumimoji="1" lang="en-US" altLang="zh-CN" sz="2400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可优惠致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95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折</a:t>
            </a:r>
          </a:p>
        </p:txBody>
      </p:sp>
    </p:spTree>
    <p:extLst>
      <p:ext uri="{BB962C8B-B14F-4D97-AF65-F5344CB8AC3E}">
        <p14:creationId xmlns:p14="http://schemas.microsoft.com/office/powerpoint/2010/main" val="281212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690BB92-A9D4-CD41-A4B0-D80A5F2636D8}"/>
              </a:ext>
            </a:extLst>
          </p:cNvPr>
          <p:cNvSpPr/>
          <p:nvPr/>
        </p:nvSpPr>
        <p:spPr>
          <a:xfrm>
            <a:off x="590543" y="210981"/>
            <a:ext cx="2850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5.</a:t>
            </a:r>
            <a:r>
              <a:rPr kumimoji="1" lang="zh-CN" altLang="en-US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其他信息</a:t>
            </a:r>
            <a:r>
              <a:rPr kumimoji="1" lang="en-US" altLang="zh-CN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II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33AE87DF-309A-6D48-9FEE-2FBC73BA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A334334-D1BE-0D46-9737-EBB40421C7DF}"/>
              </a:ext>
            </a:extLst>
          </p:cNvPr>
          <p:cNvSpPr txBox="1"/>
          <p:nvPr/>
        </p:nvSpPr>
        <p:spPr>
          <a:xfrm>
            <a:off x="720650" y="932738"/>
            <a:ext cx="11301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中核同昌，铅</a:t>
            </a:r>
            <a:r>
              <a:rPr kumimoji="1" lang="en-US" altLang="zh-CN" sz="2400" dirty="0" err="1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报价，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100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2400" dirty="0" err="1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Bg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/kg (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曾志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/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刘圆圆 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50Bq/kg)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85RMB/kg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河南国玺，铜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报价：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110RMB/kg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；兰州所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(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东北某地采购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)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，铜报价：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140RMB/kg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332CB6B-D67E-B547-85C8-06E3AD42A3A3}"/>
              </a:ext>
            </a:extLst>
          </p:cNvPr>
          <p:cNvSpPr/>
          <p:nvPr/>
        </p:nvSpPr>
        <p:spPr>
          <a:xfrm>
            <a:off x="720650" y="2383928"/>
            <a:ext cx="11130455" cy="415498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" sz="24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刘圆圆</a:t>
            </a:r>
            <a:r>
              <a: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老师：</a:t>
            </a:r>
            <a:endParaRPr lang="en" altLang="zh-CN" sz="2400" dirty="0">
              <a:solidFill>
                <a:srgbClr val="00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10Bq/kg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量级的铅，无论是国内还是国外价格都很高，不建议采购，通过符合设计是否可以降低对铅的本底要求。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zh-CN" altLang="en-US" sz="2000" dirty="0">
              <a:solidFill>
                <a:srgbClr val="00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10</a:t>
            </a:r>
            <a:r>
              <a:rPr lang="en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cm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厚的</a:t>
            </a:r>
            <a:r>
              <a:rPr lang="en" altLang="zh-CN" sz="2000" dirty="0" err="1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换成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12</a:t>
            </a:r>
            <a:r>
              <a:rPr lang="en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cm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厚的</a:t>
            </a:r>
            <a:r>
              <a:rPr lang="en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lang="zh-CN" altLang="e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不太可行，国内性价比高的</a:t>
            </a:r>
            <a:r>
              <a:rPr lang="en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也不太干净，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12</a:t>
            </a:r>
            <a:r>
              <a:rPr lang="en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cm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的</a:t>
            </a:r>
            <a:r>
              <a:rPr lang="en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的厚度达不到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10</a:t>
            </a:r>
            <a:r>
              <a:rPr lang="en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cm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厚的</a:t>
            </a:r>
            <a:r>
              <a:rPr lang="en" altLang="zh-CN" sz="2000" dirty="0" err="1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的屏蔽效果。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zh-CN" altLang="en-US" sz="2000" dirty="0">
              <a:solidFill>
                <a:srgbClr val="00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Pb210 100Bq/kg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的</a:t>
            </a:r>
            <a:r>
              <a:rPr lang="en" altLang="zh-CN" sz="2000" dirty="0" err="1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</a:t>
            </a:r>
            <a:r>
              <a:rPr lang="en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报价～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10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万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/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吨，有些偏高。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zh-CN" altLang="en-US" sz="2000" dirty="0">
              <a:solidFill>
                <a:srgbClr val="00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的报价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11-14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万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/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吨，需要看市场波动，同时不建议用铜，我们在国内找到了性价比很好的低本底钢材，推荐。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综合考虑了性价比，我们使用了太钢定制型低本底的碳钢，具有较好的本底水平，推荐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E035ED8-AB51-F64B-9EAC-29388F5B536C}"/>
              </a:ext>
            </a:extLst>
          </p:cNvPr>
          <p:cNvSpPr/>
          <p:nvPr/>
        </p:nvSpPr>
        <p:spPr>
          <a:xfrm>
            <a:off x="720650" y="1839161"/>
            <a:ext cx="11130455" cy="40011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韩柯老师：好一些的</a:t>
            </a:r>
            <a:r>
              <a:rPr kumimoji="1" lang="en" altLang="zh-CN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kumimoji="1" lang="zh-CN" altLang="en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</a:t>
            </a:r>
            <a:r>
              <a:rPr kumimoji="1" lang="en" altLang="zh-CN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10</a:t>
            </a:r>
            <a:r>
              <a:rPr kumimoji="1" lang="zh-CN" altLang="en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</a:t>
            </a:r>
            <a:r>
              <a:rPr kumimoji="1" lang="en" altLang="zh-CN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20</a:t>
            </a:r>
            <a:r>
              <a:rPr kumimoji="1" lang="zh-CN" altLang="en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</a:t>
            </a:r>
            <a:r>
              <a:rPr kumimoji="1" lang="en" altLang="zh-CN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30</a:t>
            </a:r>
            <a:r>
              <a:rPr kumimoji="1" lang="zh-CN" altLang="en-US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万</a:t>
            </a:r>
            <a:r>
              <a:rPr kumimoji="1" lang="en-US" altLang="zh-CN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/</a:t>
            </a:r>
            <a:r>
              <a:rPr kumimoji="1" lang="zh-CN" altLang="en-US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吨的报价都有；</a:t>
            </a:r>
            <a:r>
              <a:rPr lang="zh-CN" altLang="en-US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看原料价格，</a:t>
            </a:r>
            <a:r>
              <a:rPr lang="en" altLang="zh-CN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lang="zh-CN" altLang="en-US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是</a:t>
            </a:r>
            <a:r>
              <a:rPr lang="en" altLang="zh-CN" sz="2000" dirty="0" err="1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</a:t>
            </a:r>
            <a:r>
              <a:rPr lang="zh-CN" altLang="en-US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的</a:t>
            </a:r>
            <a:r>
              <a:rPr lang="en-US" altLang="zh-CN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3</a:t>
            </a:r>
            <a:r>
              <a:rPr lang="zh-CN" altLang="en-US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到</a:t>
            </a:r>
            <a:r>
              <a:rPr lang="en-US" altLang="zh-CN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4</a:t>
            </a:r>
            <a:r>
              <a:rPr lang="zh-CN" altLang="en-US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倍</a:t>
            </a:r>
            <a:endParaRPr kumimoji="1" lang="en-US" altLang="zh-CN" sz="2000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9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6DBDB994-A190-2743-83A7-5AEA4D92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F7DF1A-92F6-9049-8939-EE9DFA1D1874}"/>
              </a:ext>
            </a:extLst>
          </p:cNvPr>
          <p:cNvSpPr/>
          <p:nvPr/>
        </p:nvSpPr>
        <p:spPr>
          <a:xfrm>
            <a:off x="590543" y="210981"/>
            <a:ext cx="2973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5.</a:t>
            </a:r>
            <a:r>
              <a:rPr kumimoji="1" lang="zh-CN" altLang="en-US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其他信息</a:t>
            </a:r>
            <a:r>
              <a:rPr kumimoji="1" lang="en-US" altLang="zh-CN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III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ED91251-6646-9C46-8089-F9695404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44" y="392144"/>
            <a:ext cx="3635668" cy="600068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AAE244B-0AFE-AB4B-9A9A-081582FA8400}"/>
              </a:ext>
            </a:extLst>
          </p:cNvPr>
          <p:cNvSpPr txBox="1"/>
          <p:nvPr/>
        </p:nvSpPr>
        <p:spPr>
          <a:xfrm>
            <a:off x="882573" y="1130968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方案</a:t>
            </a:r>
            <a:r>
              <a:rPr kumimoji="1" lang="en-US" altLang="zh-CN" sz="2400" b="1" dirty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0</a:t>
            </a:r>
            <a:r>
              <a:rPr kumimoji="1" lang="zh-CN" altLang="en-US" sz="2400" b="1" dirty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：或可在外支架上面直接铺铜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C5B1E6-FCC9-C14D-B82C-C401D3204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632" y="1592633"/>
            <a:ext cx="2403708" cy="2585640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4866015-E95D-4340-8ED0-CEEC3E155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838256"/>
              </p:ext>
            </p:extLst>
          </p:nvPr>
        </p:nvGraphicFramePr>
        <p:xfrm>
          <a:off x="1322850" y="1950510"/>
          <a:ext cx="3715286" cy="2103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2807">
                  <a:extLst>
                    <a:ext uri="{9D8B030D-6E8A-4147-A177-3AD203B41FA5}">
                      <a16:colId xmlns:a16="http://schemas.microsoft.com/office/drawing/2014/main" val="2910924042"/>
                    </a:ext>
                  </a:extLst>
                </a:gridCol>
                <a:gridCol w="1732479">
                  <a:extLst>
                    <a:ext uri="{9D8B030D-6E8A-4147-A177-3AD203B41FA5}">
                      <a16:colId xmlns:a16="http://schemas.microsoft.com/office/drawing/2014/main" val="4101034198"/>
                    </a:ext>
                  </a:extLst>
                </a:gridCol>
              </a:tblGrid>
              <a:tr h="18542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环境</a:t>
                      </a:r>
                      <a:r>
                        <a:rPr lang="en-US" altLang="zh-CN" sz="24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gamma</a:t>
                      </a:r>
                      <a:r>
                        <a:rPr lang="zh-CN" altLang="en-US" sz="24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本底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12894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顶部</a:t>
                      </a:r>
                      <a:r>
                        <a:rPr lang="en-US" altLang="zh-CN" sz="24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Cu</a:t>
                      </a:r>
                      <a:r>
                        <a:rPr lang="zh-CN" altLang="en-US" sz="24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厚度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本底水平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458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0</a:t>
                      </a:r>
                      <a:endParaRPr lang="zh-CN" altLang="en-US" sz="2000" dirty="0">
                        <a:latin typeface="Calibri" panose="020F0502020204030204" pitchFamily="34" charset="0"/>
                        <a:ea typeface="SimHe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1.2</a:t>
                      </a:r>
                      <a:r>
                        <a:rPr lang="zh-CN" altLang="en-US" sz="20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0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Hz</a:t>
                      </a:r>
                      <a:endParaRPr lang="zh-CN" altLang="en-US" sz="2000" dirty="0">
                        <a:latin typeface="Calibri" panose="020F0502020204030204" pitchFamily="34" charset="0"/>
                        <a:ea typeface="SimHe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883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zh-CN" alt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cm</a:t>
                      </a:r>
                      <a:r>
                        <a:rPr lang="zh-CN" alt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(0.95</a:t>
                      </a:r>
                      <a:r>
                        <a:rPr lang="zh-CN" alt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吨</a:t>
                      </a:r>
                      <a:r>
                        <a:rPr lang="en-US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)</a:t>
                      </a:r>
                      <a:endParaRPr lang="zh-CN" altLang="en-US" sz="2000" dirty="0">
                        <a:latin typeface="Calibri" panose="020F0502020204030204" pitchFamily="34" charset="0"/>
                        <a:ea typeface="SimHe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0.43</a:t>
                      </a:r>
                      <a:r>
                        <a:rPr lang="zh-CN" altLang="en-US" sz="20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0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Hz</a:t>
                      </a:r>
                      <a:endParaRPr lang="zh-CN" altLang="en-US" sz="2000" dirty="0">
                        <a:latin typeface="Calibri" panose="020F0502020204030204" pitchFamily="34" charset="0"/>
                        <a:ea typeface="SimHe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72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zh-CN" alt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cm</a:t>
                      </a:r>
                      <a:r>
                        <a:rPr lang="en-US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 (1.9</a:t>
                      </a:r>
                      <a:r>
                        <a:rPr lang="zh-CN" alt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吨</a:t>
                      </a:r>
                      <a:r>
                        <a:rPr lang="en-US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)</a:t>
                      </a:r>
                      <a:endParaRPr lang="zh-CN" altLang="en-US" sz="2000" dirty="0">
                        <a:latin typeface="Calibri" panose="020F0502020204030204" pitchFamily="34" charset="0"/>
                        <a:ea typeface="SimHe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0.30</a:t>
                      </a:r>
                      <a:r>
                        <a:rPr lang="zh-CN" altLang="en-US" sz="20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000" dirty="0">
                          <a:latin typeface="Calibri" panose="020F0502020204030204" pitchFamily="34" charset="0"/>
                          <a:ea typeface="SimHei" panose="02010609060101010101" pitchFamily="49" charset="-122"/>
                          <a:cs typeface="Calibri" panose="020F0502020204030204" pitchFamily="34" charset="0"/>
                        </a:rPr>
                        <a:t>Hz</a:t>
                      </a:r>
                      <a:endParaRPr lang="zh-CN" altLang="en-US" sz="2000" dirty="0">
                        <a:latin typeface="Calibri" panose="020F0502020204030204" pitchFamily="34" charset="0"/>
                        <a:ea typeface="SimHe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056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21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1431FD6-F8D2-1246-AB0F-6DB61F1E9EE2}"/>
              </a:ext>
            </a:extLst>
          </p:cNvPr>
          <p:cNvSpPr txBox="1"/>
          <p:nvPr/>
        </p:nvSpPr>
        <p:spPr>
          <a:xfrm>
            <a:off x="637674" y="54142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报告提纲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E118F4E-F477-6A4F-838B-440FDC2AE2EF}"/>
              </a:ext>
            </a:extLst>
          </p:cNvPr>
          <p:cNvSpPr txBox="1"/>
          <p:nvPr/>
        </p:nvSpPr>
        <p:spPr>
          <a:xfrm>
            <a:off x="3262532" y="1639868"/>
            <a:ext cx="5666936" cy="3701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对放射性本底屏蔽的要求</a:t>
            </a:r>
            <a:endParaRPr kumimoji="1" lang="en-US" altLang="zh-CN" sz="3200" b="1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有关用</a:t>
            </a:r>
            <a:r>
              <a:rPr kumimoji="1" lang="en-US" altLang="zh-CN" sz="3200" b="1" dirty="0" err="1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</a:t>
            </a: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or</a:t>
            </a: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的模拟与调研</a:t>
            </a:r>
            <a:endParaRPr kumimoji="1" lang="en-US" altLang="zh-CN" sz="3200" b="1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屏蔽体设计</a:t>
            </a:r>
            <a:endParaRPr kumimoji="1" lang="en-US" altLang="zh-CN" sz="3200" b="1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对施工方要求</a:t>
            </a:r>
            <a:endParaRPr kumimoji="1" lang="en-US" altLang="zh-CN" sz="3200" b="1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其他信息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6E3160-07CA-2949-B07A-7F32EF26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2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917B0D4-0B7C-2440-AF63-FA84B56EC349}"/>
              </a:ext>
            </a:extLst>
          </p:cNvPr>
          <p:cNvSpPr/>
          <p:nvPr/>
        </p:nvSpPr>
        <p:spPr>
          <a:xfrm>
            <a:off x="590543" y="210981"/>
            <a:ext cx="5742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kumimoji="1" lang="zh-CN" altLang="en-US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对放射性本底屏蔽的要求</a:t>
            </a:r>
            <a:endParaRPr kumimoji="1" lang="en-US" altLang="zh-CN" sz="3600" b="1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A0FB99-57F2-E54E-8C8F-814305BD7AA1}"/>
                  </a:ext>
                </a:extLst>
              </p:cNvPr>
              <p:cNvSpPr txBox="1"/>
              <p:nvPr/>
            </p:nvSpPr>
            <p:spPr>
              <a:xfrm>
                <a:off x="783048" y="974558"/>
                <a:ext cx="11260563" cy="163121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800" b="1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假设</a:t>
                </a:r>
                <a:r>
                  <a:rPr kumimoji="1" lang="zh-CN" altLang="en-US" sz="28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：</a:t>
                </a:r>
                <a:endParaRPr kumimoji="1" lang="en-US" altLang="zh-CN" sz="2800" dirty="0">
                  <a:latin typeface="Calibri" panose="020F0502020204030204" pitchFamily="34" charset="0"/>
                  <a:ea typeface="SimHei" panose="02010609060101010101" pitchFamily="49" charset="-122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量热器信号衰减时间</a:t>
                </a:r>
                <a14:m>
                  <m:oMath xmlns:m="http://schemas.openxmlformats.org/officeDocument/2006/math">
                    <m:r>
                      <a:rPr kumimoji="1" lang="zh-CN" altLang="en-US" sz="24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kumimoji="1" lang="en-US" altLang="zh-CN" sz="24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kumimoji="1" lang="zh-CN" altLang="en-US" sz="24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𝒎𝒔</m:t>
                    </m:r>
                  </m:oMath>
                </a14:m>
                <a:r>
                  <a:rPr kumimoji="1" lang="en-US" altLang="zh-CN" sz="24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(CMO~100 </a:t>
                </a:r>
                <a:r>
                  <a:rPr kumimoji="1" lang="en-US" altLang="zh-CN" sz="2400" dirty="0" err="1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ms</a:t>
                </a:r>
                <a:r>
                  <a:rPr kumimoji="1" lang="en-US" altLang="zh-CN" sz="24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; LMO~30 </a:t>
                </a:r>
                <a:r>
                  <a:rPr kumimoji="1" lang="en-US" altLang="zh-CN" sz="2400" dirty="0" err="1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ms</a:t>
                </a:r>
                <a:r>
                  <a:rPr kumimoji="1" lang="en-US" altLang="zh-CN" sz="24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)</a:t>
                </a:r>
                <a:r>
                  <a:rPr kumimoji="1" lang="zh-CN" altLang="en-US" sz="24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，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kumimoji="1" lang="en-US" altLang="zh-CN" sz="24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=0.5</a:t>
                </a:r>
                <a:r>
                  <a:rPr kumimoji="1" lang="zh-CN" altLang="en-US" sz="24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s (0.969A)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量热器自身放射性事例率 </a:t>
                </a:r>
                <a:r>
                  <a:rPr kumimoji="1" lang="en-US" altLang="zh-CN" sz="24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1</a:t>
                </a:r>
                <a:r>
                  <a:rPr kumimoji="1" lang="zh-CN" altLang="en-US" sz="24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Hz </a:t>
                </a:r>
                <a:r>
                  <a:rPr kumimoji="1" lang="en-US" altLang="zh-CN" sz="2400" dirty="0"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(CMO 47755/12/3600)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要求本底</a:t>
                </a:r>
                <a:r>
                  <a:rPr kumimoji="1" lang="en-US" altLang="zh-C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&lt;=0.1</a:t>
                </a:r>
                <a:r>
                  <a:rPr kumimoji="1" lang="zh-CN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Hz</a:t>
                </a:r>
                <a:r>
                  <a:rPr kumimoji="1" lang="zh-CN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，</a:t>
                </a:r>
                <a:r>
                  <a:rPr kumimoji="1" lang="zh-CN" altLang="en-US" sz="24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偶然符合事例率</a:t>
                </a:r>
                <a14:m>
                  <m:oMath xmlns:m="http://schemas.openxmlformats.org/officeDocument/2006/math">
                    <m:r>
                      <a:rPr kumimoji="1" lang="en-US" altLang="zh-CN" sz="24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sty m:val="p"/>
                      </m:rPr>
                      <a:rPr kumimoji="1" lang="en-US" altLang="zh-CN" sz="24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T</m:t>
                    </m:r>
                    <m:sSub>
                      <m:sSubPr>
                        <m:ctrlPr>
                          <a:rPr kumimoji="1"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kumimoji="1"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1"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kumimoji="1"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zh-CN" sz="24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24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en-US" altLang="zh-CN" sz="24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 Hz</a:t>
                </a:r>
                <a:r>
                  <a:rPr kumimoji="1" lang="zh-CN" altLang="en-US" sz="24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，</a:t>
                </a:r>
                <a:r>
                  <a:rPr kumimoji="1" lang="zh-CN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探测器死时间</a:t>
                </a:r>
                <a:r>
                  <a:rPr kumimoji="1" lang="en-US" altLang="zh-C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&lt;10%</a:t>
                </a:r>
                <a:endParaRPr kumimoji="1" lang="zh-CN" altLang="en-US" sz="2400" b="1" dirty="0">
                  <a:solidFill>
                    <a:srgbClr val="C00000"/>
                  </a:solidFill>
                  <a:latin typeface="Calibri" panose="020F0502020204030204" pitchFamily="34" charset="0"/>
                  <a:ea typeface="SimHei" panose="02010609060101010101" pitchFamily="49" charset="-122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A0FB99-57F2-E54E-8C8F-814305BD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48" y="974558"/>
                <a:ext cx="11260563" cy="1631216"/>
              </a:xfrm>
              <a:prstGeom prst="rect">
                <a:avLst/>
              </a:prstGeom>
              <a:blipFill>
                <a:blip r:embed="rId3"/>
                <a:stretch>
                  <a:fillRect l="-1126" t="-5385" r="-1464" b="-692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3D731D4D-36B1-1748-8C52-2686A198C31A}"/>
              </a:ext>
            </a:extLst>
          </p:cNvPr>
          <p:cNvSpPr txBox="1"/>
          <p:nvPr/>
        </p:nvSpPr>
        <p:spPr>
          <a:xfrm>
            <a:off x="783048" y="2723020"/>
            <a:ext cx="11260563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环境放射性本底来源：</a:t>
            </a:r>
            <a:endParaRPr kumimoji="1" lang="en-US" altLang="zh-CN" sz="2800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宇宙线直接打到量热器 （通量 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</a:t>
            </a:r>
            <a:r>
              <a:rPr kumimoji="1" lang="zh-CN" altLang="en-US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个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/min/cm</a:t>
            </a:r>
            <a:r>
              <a:rPr kumimoji="1" lang="en-US" altLang="zh-CN" sz="2400" b="1" baseline="30000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2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） </a:t>
            </a:r>
            <a:r>
              <a:rPr kumimoji="1" lang="zh-CN" altLang="en-US" sz="2000" b="1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屏蔽难</a:t>
            </a:r>
            <a:endParaRPr kumimoji="1" lang="en-US" altLang="zh-CN" sz="2400" b="1" dirty="0">
              <a:solidFill>
                <a:srgbClr val="9437FF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宇宙线打到周边材料簇射 </a:t>
            </a:r>
            <a:r>
              <a:rPr kumimoji="1" lang="zh-CN" altLang="en-US" sz="2000" b="1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通量较小，影响小，且有屏蔽</a:t>
            </a:r>
            <a:endParaRPr kumimoji="1" lang="en-US" altLang="zh-CN" sz="2000" b="1" dirty="0">
              <a:solidFill>
                <a:srgbClr val="9437FF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实验室墙体等（针对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gamma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，通量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E8/m</a:t>
            </a:r>
            <a:r>
              <a:rPr kumimoji="1" lang="en-US" altLang="zh-CN" sz="2400" b="1" baseline="30000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2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/</a:t>
            </a:r>
            <a:r>
              <a:rPr kumimoji="1" lang="en-US" altLang="zh-CN" sz="2400" b="1" dirty="0" err="1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sr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/day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）</a:t>
            </a:r>
            <a:endParaRPr kumimoji="1" lang="en-US" altLang="zh-CN" sz="2400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屏蔽体材料（若用铅须考虑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Pb-210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）</a:t>
            </a:r>
            <a:endParaRPr kumimoji="1" lang="en-US" altLang="zh-CN" sz="2400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CD0E46-C5E2-934A-9EDB-EB76C2C1BC13}"/>
              </a:ext>
            </a:extLst>
          </p:cNvPr>
          <p:cNvSpPr txBox="1"/>
          <p:nvPr/>
        </p:nvSpPr>
        <p:spPr>
          <a:xfrm>
            <a:off x="783047" y="4828341"/>
            <a:ext cx="11260563" cy="169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泰员</a:t>
            </a:r>
            <a:r>
              <a:rPr kumimoji="1" lang="en-US" altLang="zh-CN" sz="28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G4</a:t>
            </a:r>
            <a:r>
              <a:rPr kumimoji="1" lang="zh-CN" altLang="en-US" sz="28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模拟结果：</a:t>
            </a:r>
            <a:endParaRPr kumimoji="1" lang="en-US" altLang="zh-CN" sz="2800" b="1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4.5</a:t>
            </a:r>
            <a:r>
              <a:rPr kumimoji="1" lang="zh-CN" altLang="en-US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cm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方块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LMO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，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10</a:t>
            </a:r>
            <a:r>
              <a:rPr kumimoji="1" lang="zh-CN" altLang="en-US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cm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厚</a:t>
            </a:r>
            <a:r>
              <a:rPr kumimoji="1" lang="en-US" altLang="zh-CN" sz="2400" dirty="0" err="1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Pb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砖，四周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+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底部，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Pb-210</a:t>
            </a:r>
            <a:r>
              <a:rPr kumimoji="1" lang="zh-CN" altLang="en-US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200</a:t>
            </a:r>
            <a:r>
              <a:rPr kumimoji="1" lang="zh-CN" altLang="en-US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1" lang="en-US" altLang="zh-CN" sz="2400" b="1" dirty="0" err="1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Bq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  <a:sym typeface="Wingdings" pitchFamily="2" charset="2"/>
              </a:rPr>
              <a:t>/kg</a:t>
            </a:r>
            <a:endParaRPr kumimoji="1" lang="en-US" altLang="zh-CN" sz="2800" b="1" dirty="0">
              <a:solidFill>
                <a:srgbClr val="0432FF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本底事例率</a:t>
            </a:r>
            <a:r>
              <a:rPr kumimoji="1"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1.2</a:t>
            </a:r>
            <a:r>
              <a:rPr kumimoji="1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Hz</a:t>
            </a:r>
            <a:r>
              <a:rPr kumimoji="1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（</a:t>
            </a:r>
            <a:r>
              <a:rPr kumimoji="1"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&gt;90%</a:t>
            </a:r>
            <a:r>
              <a:rPr kumimoji="1"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来自顶部）</a:t>
            </a:r>
            <a:endParaRPr kumimoji="1" lang="en-US" altLang="zh-CN" sz="2400" dirty="0">
              <a:solidFill>
                <a:srgbClr val="FF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其中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Pb-210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贡献 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0.136</a:t>
            </a:r>
            <a:r>
              <a:rPr kumimoji="1" lang="zh-CN" altLang="en-US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Hz</a:t>
            </a:r>
            <a:r>
              <a:rPr kumimoji="1" lang="zh-CN" altLang="en-US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 </a:t>
            </a:r>
            <a:r>
              <a:rPr kumimoji="1" lang="zh-CN" altLang="en-US" sz="24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（若</a:t>
            </a:r>
            <a:r>
              <a:rPr kumimoji="1" lang="en-US" altLang="zh-CN" sz="2400" b="1" dirty="0" err="1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</a:t>
            </a:r>
            <a:r>
              <a:rPr kumimoji="1" lang="zh-CN" altLang="en-US" sz="24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内壁放置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2</a:t>
            </a:r>
            <a:r>
              <a:rPr kumimoji="1" lang="zh-CN" altLang="en-US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cm</a:t>
            </a:r>
            <a:r>
              <a:rPr kumimoji="1" lang="zh-CN" altLang="en-US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厚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kumimoji="1" lang="zh-CN" altLang="en-US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0.034</a:t>
            </a:r>
            <a:r>
              <a:rPr kumimoji="1" lang="zh-CN" altLang="en-US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24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Hz</a:t>
            </a:r>
            <a:r>
              <a:rPr kumimoji="1" lang="zh-CN" altLang="en-US" sz="24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）</a:t>
            </a:r>
            <a:endParaRPr kumimoji="1" lang="en-US" altLang="zh-CN" sz="2400" b="1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9D91664C-9938-5445-AB5E-AD9E604E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4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DD7B1F-6462-1F4C-86DC-FA0E5F7CAC38}"/>
              </a:ext>
            </a:extLst>
          </p:cNvPr>
          <p:cNvSpPr txBox="1"/>
          <p:nvPr/>
        </p:nvSpPr>
        <p:spPr>
          <a:xfrm>
            <a:off x="1273221" y="4368043"/>
            <a:ext cx="404491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铅砖 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Z=82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密度 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11.34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g/cm</a:t>
            </a:r>
            <a:r>
              <a:rPr kumimoji="1" lang="en-US" altLang="zh-CN" sz="2400" baseline="30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3</a:t>
            </a:r>
          </a:p>
          <a:p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长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20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cm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，宽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10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cm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，厚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5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cm</a:t>
            </a:r>
          </a:p>
          <a:p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每块重约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11.4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kg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9440DC-427B-0648-A67C-AB802B111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24" y="1656238"/>
            <a:ext cx="3198314" cy="22366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45DCE8-C670-F347-85D5-F4818346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088" y="1656238"/>
            <a:ext cx="3201871" cy="22366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49AAC84-8055-3D4E-AA65-25F15D4AA7E3}"/>
              </a:ext>
            </a:extLst>
          </p:cNvPr>
          <p:cNvSpPr txBox="1"/>
          <p:nvPr/>
        </p:nvSpPr>
        <p:spPr>
          <a:xfrm>
            <a:off x="6531204" y="4644769"/>
            <a:ext cx="4317771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紫铜板 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Z=29</a:t>
            </a:r>
            <a:r>
              <a:rPr kumimoji="1" lang="zh-CN" altLang="en-US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密度 </a:t>
            </a:r>
            <a:r>
              <a:rPr kumimoji="1"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8.95</a:t>
            </a:r>
            <a:r>
              <a:rPr kumimoji="1" lang="zh-CN" altLang="en-US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g/cm</a:t>
            </a:r>
            <a:r>
              <a:rPr kumimoji="1" lang="en-US" altLang="zh-CN" sz="2400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262BCBB-9246-1F47-B516-0937F2701BA0}"/>
              </a:ext>
            </a:extLst>
          </p:cNvPr>
          <p:cNvSpPr/>
          <p:nvPr/>
        </p:nvSpPr>
        <p:spPr>
          <a:xfrm>
            <a:off x="590543" y="210981"/>
            <a:ext cx="3066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2.</a:t>
            </a:r>
            <a:r>
              <a:rPr kumimoji="1" lang="zh-CN" altLang="en-US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屏蔽体材料</a:t>
            </a:r>
            <a:endParaRPr kumimoji="1" lang="en-US" altLang="zh-CN" sz="3600" b="1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0971ECAC-102A-9D4F-B9FF-D81FA44D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FC8574A-9F58-1540-8CAA-A89E6F8055AF}"/>
              </a:ext>
            </a:extLst>
          </p:cNvPr>
          <p:cNvSpPr txBox="1"/>
          <p:nvPr/>
        </p:nvSpPr>
        <p:spPr>
          <a:xfrm>
            <a:off x="643128" y="1177784"/>
            <a:ext cx="9732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阻挡</a:t>
            </a:r>
            <a:r>
              <a:rPr kumimoji="1" lang="en-US" altLang="zh-CN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gamma</a:t>
            </a:r>
            <a:r>
              <a:rPr kumimoji="1" lang="zh-CN" altLang="en-US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，光电效应、康普顿、电子对 相互作用截面分别对</a:t>
            </a:r>
            <a:r>
              <a:rPr kumimoji="1" lang="en-US" altLang="zh-CN" sz="20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Z</a:t>
            </a:r>
            <a:r>
              <a:rPr kumimoji="1" lang="zh-CN" altLang="en-US" sz="20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的</a:t>
            </a:r>
            <a:r>
              <a:rPr kumimoji="1" lang="en-US" altLang="zh-CN" sz="20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5</a:t>
            </a:r>
            <a:r>
              <a:rPr kumimoji="1" lang="zh-CN" altLang="en-US" sz="20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、</a:t>
            </a:r>
            <a:r>
              <a:rPr kumimoji="1" lang="en-US" altLang="zh-CN" sz="20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</a:t>
            </a:r>
            <a:r>
              <a:rPr kumimoji="1" lang="zh-CN" altLang="en-US" sz="20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、</a:t>
            </a:r>
            <a:r>
              <a:rPr kumimoji="1" lang="en-US" altLang="zh-CN" sz="20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2</a:t>
            </a:r>
            <a:r>
              <a:rPr kumimoji="1" lang="zh-CN" altLang="en-US" sz="20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次方</a:t>
            </a:r>
            <a:r>
              <a:rPr kumimoji="1" lang="zh-CN" altLang="en-US" sz="20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成比例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03CA3A-C5F5-354D-BC2A-151E1402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1942405"/>
            <a:ext cx="4664075" cy="274776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6F52957-67F1-B040-B705-023FAE5A1430}"/>
              </a:ext>
            </a:extLst>
          </p:cNvPr>
          <p:cNvSpPr txBox="1"/>
          <p:nvPr/>
        </p:nvSpPr>
        <p:spPr>
          <a:xfrm>
            <a:off x="1057275" y="469017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SimHei" panose="02010609060101010101" pitchFamily="49" charset="-122"/>
                <a:ea typeface="SimHei" panose="02010609060101010101" pitchFamily="49" charset="-122"/>
              </a:rPr>
              <a:t>光子与物质相互作用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9294F0-4838-684C-ABC9-CF945638304D}"/>
              </a:ext>
            </a:extLst>
          </p:cNvPr>
          <p:cNvSpPr txBox="1"/>
          <p:nvPr/>
        </p:nvSpPr>
        <p:spPr>
          <a:xfrm>
            <a:off x="685800" y="331628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低能高</a:t>
            </a:r>
            <a:r>
              <a:rPr kumimoji="1" lang="en-US" altLang="zh-CN" b="1" dirty="0">
                <a:solidFill>
                  <a:srgbClr val="C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Z</a:t>
            </a:r>
            <a:endParaRPr kumimoji="1" lang="zh-CN" altLang="en-US" b="1" dirty="0">
              <a:solidFill>
                <a:srgbClr val="C0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BA0D681-2F6A-4E47-A314-E5C027550CB3}"/>
              </a:ext>
            </a:extLst>
          </p:cNvPr>
          <p:cNvSpPr txBox="1"/>
          <p:nvPr/>
        </p:nvSpPr>
        <p:spPr>
          <a:xfrm>
            <a:off x="2219325" y="381856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中能低</a:t>
            </a:r>
            <a:r>
              <a:rPr kumimoji="1" lang="en-US" altLang="zh-CN" b="1" dirty="0">
                <a:solidFill>
                  <a:srgbClr val="C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Z</a:t>
            </a:r>
            <a:endParaRPr kumimoji="1" lang="zh-CN" altLang="en-US" b="1" dirty="0">
              <a:solidFill>
                <a:srgbClr val="C0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9E8407-73CF-3E41-8BC2-0C81CA006D5C}"/>
              </a:ext>
            </a:extLst>
          </p:cNvPr>
          <p:cNvSpPr txBox="1"/>
          <p:nvPr/>
        </p:nvSpPr>
        <p:spPr>
          <a:xfrm>
            <a:off x="3515640" y="319315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高能高</a:t>
            </a:r>
            <a:r>
              <a:rPr kumimoji="1" lang="en-US" altLang="zh-CN" b="1" dirty="0">
                <a:solidFill>
                  <a:srgbClr val="C00000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Z</a:t>
            </a:r>
            <a:endParaRPr kumimoji="1" lang="zh-CN" altLang="en-US" b="1" dirty="0">
              <a:solidFill>
                <a:srgbClr val="C00000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41BD28-43D2-1043-A77A-F70C5E152CF2}"/>
              </a:ext>
            </a:extLst>
          </p:cNvPr>
          <p:cNvSpPr txBox="1"/>
          <p:nvPr/>
        </p:nvSpPr>
        <p:spPr>
          <a:xfrm>
            <a:off x="643128" y="373288"/>
            <a:ext cx="4594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“12cm</a:t>
            </a:r>
            <a:r>
              <a:rPr kumimoji="1" lang="zh-CN" altLang="en-US" sz="32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kumimoji="1" lang="zh-CN" altLang="en-US" sz="32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=</a:t>
            </a:r>
            <a:r>
              <a:rPr kumimoji="1" lang="zh-CN" altLang="en-US" sz="32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10</a:t>
            </a:r>
            <a:r>
              <a:rPr kumimoji="1" lang="zh-CN" altLang="en-US" sz="32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cm</a:t>
            </a:r>
            <a:r>
              <a:rPr kumimoji="1" lang="zh-CN" altLang="en-US" sz="32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</a:t>
            </a:r>
            <a:r>
              <a:rPr kumimoji="1" lang="en-US" altLang="zh-CN" sz="32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”    !?</a:t>
            </a:r>
            <a:endParaRPr kumimoji="1" lang="zh-CN" altLang="en-US" sz="3200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35E740F-DE8A-1B4F-9C5B-936E09440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636" y="1730070"/>
            <a:ext cx="3079737" cy="366484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3498D2-E17F-DE47-B90B-53BEA4CBB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381" y="1881106"/>
            <a:ext cx="3450619" cy="336276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2AA1DAC-63F4-EE4C-A967-047A9A1163B4}"/>
              </a:ext>
            </a:extLst>
          </p:cNvPr>
          <p:cNvSpPr/>
          <p:nvPr/>
        </p:nvSpPr>
        <p:spPr>
          <a:xfrm>
            <a:off x="5509236" y="554708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altLang="zh-CN" sz="1200" dirty="0">
                <a:solidFill>
                  <a:srgbClr val="001E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of Lead, Copper and </a:t>
            </a:r>
            <a:r>
              <a:rPr lang="en" altLang="zh-CN" sz="1200" dirty="0" err="1">
                <a:solidFill>
                  <a:srgbClr val="001E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Aluminium</a:t>
            </a:r>
            <a:r>
              <a:rPr lang="en" altLang="zh-CN" sz="1200" dirty="0">
                <a:solidFill>
                  <a:srgbClr val="001E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Gamma Radiation Shielding Material through Experimental Measurements and Simulation Using MCNP Version 4c </a:t>
            </a:r>
            <a:endParaRPr lang="en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AA74A326-4A5B-D74B-A42E-DBA2E767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7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02B912B2-4869-6C4D-B8E9-4CE3391512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1848523"/>
                  </p:ext>
                </p:extLst>
              </p:nvPr>
            </p:nvGraphicFramePr>
            <p:xfrm>
              <a:off x="96895" y="1350328"/>
              <a:ext cx="7597772" cy="40843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008879">
                      <a:extLst>
                        <a:ext uri="{9D8B030D-6E8A-4147-A177-3AD203B41FA5}">
                          <a16:colId xmlns:a16="http://schemas.microsoft.com/office/drawing/2014/main" val="3850381565"/>
                        </a:ext>
                      </a:extLst>
                    </a:gridCol>
                    <a:gridCol w="2001021">
                      <a:extLst>
                        <a:ext uri="{9D8B030D-6E8A-4147-A177-3AD203B41FA5}">
                          <a16:colId xmlns:a16="http://schemas.microsoft.com/office/drawing/2014/main" val="2910924042"/>
                        </a:ext>
                      </a:extLst>
                    </a:gridCol>
                    <a:gridCol w="1714265">
                      <a:extLst>
                        <a:ext uri="{9D8B030D-6E8A-4147-A177-3AD203B41FA5}">
                          <a16:colId xmlns:a16="http://schemas.microsoft.com/office/drawing/2014/main" val="4101034198"/>
                        </a:ext>
                      </a:extLst>
                    </a:gridCol>
                    <a:gridCol w="1428985">
                      <a:extLst>
                        <a:ext uri="{9D8B030D-6E8A-4147-A177-3AD203B41FA5}">
                          <a16:colId xmlns:a16="http://schemas.microsoft.com/office/drawing/2014/main" val="831486142"/>
                        </a:ext>
                      </a:extLst>
                    </a:gridCol>
                    <a:gridCol w="1444622">
                      <a:extLst>
                        <a:ext uri="{9D8B030D-6E8A-4147-A177-3AD203B41FA5}">
                          <a16:colId xmlns:a16="http://schemas.microsoft.com/office/drawing/2014/main" val="131049631"/>
                        </a:ext>
                      </a:extLst>
                    </a:gridCol>
                  </a:tblGrid>
                  <a:tr h="1854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能量</a:t>
                          </a:r>
                          <a:endParaRPr lang="en-US" altLang="zh-CN" sz="24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 (MeV)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质量吸收系数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oMath>
                          </a14:m>
                          <a:r>
                            <a:rPr lang="zh-CN" altLang="en-US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(cm</a:t>
                          </a:r>
                          <a:r>
                            <a:rPr lang="en-US" altLang="zh-CN" sz="2400" baseline="30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/g)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阻挡效果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6128947"/>
                      </a:ext>
                    </a:extLst>
                  </a:tr>
                  <a:tr h="18542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err="1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Pb</a:t>
                          </a:r>
                          <a:r>
                            <a:rPr lang="zh-CN" altLang="en-US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Cu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err="1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Pb</a:t>
                          </a:r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=10</a:t>
                          </a:r>
                          <a:r>
                            <a:rPr lang="zh-CN" altLang="en-US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cm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Cu=12</a:t>
                          </a:r>
                          <a:r>
                            <a:rPr lang="zh-CN" altLang="en-US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cm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6458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0.1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5.549E+00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4.584E-01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100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100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76883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0.2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9.985E-01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1.559E-01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100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99.99999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1722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0.5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1.614E-01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8.362E-02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99.999999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99.99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10563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1.0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7.102E-02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5.901E-02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99.96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99.82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2304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1.5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5.222E-02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4.803E-02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99.73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99.42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99614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2.0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4.606E-02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4.205E-02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99.46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98.91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635198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2.5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——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——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——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——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9477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3.0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4.234E-02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3.599E-02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99.18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97.91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572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02B912B2-4869-6C4D-B8E9-4CE3391512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1848523"/>
                  </p:ext>
                </p:extLst>
              </p:nvPr>
            </p:nvGraphicFramePr>
            <p:xfrm>
              <a:off x="96895" y="1350328"/>
              <a:ext cx="7597772" cy="40843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008879">
                      <a:extLst>
                        <a:ext uri="{9D8B030D-6E8A-4147-A177-3AD203B41FA5}">
                          <a16:colId xmlns:a16="http://schemas.microsoft.com/office/drawing/2014/main" val="3850381565"/>
                        </a:ext>
                      </a:extLst>
                    </a:gridCol>
                    <a:gridCol w="2001021">
                      <a:extLst>
                        <a:ext uri="{9D8B030D-6E8A-4147-A177-3AD203B41FA5}">
                          <a16:colId xmlns:a16="http://schemas.microsoft.com/office/drawing/2014/main" val="2910924042"/>
                        </a:ext>
                      </a:extLst>
                    </a:gridCol>
                    <a:gridCol w="1714265">
                      <a:extLst>
                        <a:ext uri="{9D8B030D-6E8A-4147-A177-3AD203B41FA5}">
                          <a16:colId xmlns:a16="http://schemas.microsoft.com/office/drawing/2014/main" val="4101034198"/>
                        </a:ext>
                      </a:extLst>
                    </a:gridCol>
                    <a:gridCol w="1428985">
                      <a:extLst>
                        <a:ext uri="{9D8B030D-6E8A-4147-A177-3AD203B41FA5}">
                          <a16:colId xmlns:a16="http://schemas.microsoft.com/office/drawing/2014/main" val="831486142"/>
                        </a:ext>
                      </a:extLst>
                    </a:gridCol>
                    <a:gridCol w="1444622">
                      <a:extLst>
                        <a:ext uri="{9D8B030D-6E8A-4147-A177-3AD203B41FA5}">
                          <a16:colId xmlns:a16="http://schemas.microsoft.com/office/drawing/2014/main" val="131049631"/>
                        </a:ext>
                      </a:extLst>
                    </a:gridCol>
                  </a:tblGrid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能量</a:t>
                          </a:r>
                          <a:endParaRPr lang="en-US" altLang="zh-CN" sz="24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 (MeV)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740" t="-16667" r="-78425" b="-81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阻挡效果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6128947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err="1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Pb</a:t>
                          </a:r>
                          <a:r>
                            <a:rPr lang="zh-CN" altLang="en-US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Cu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err="1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Pb</a:t>
                          </a:r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=10</a:t>
                          </a:r>
                          <a:r>
                            <a:rPr lang="zh-CN" altLang="en-US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cm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Cu=12</a:t>
                          </a:r>
                          <a:r>
                            <a:rPr lang="zh-CN" altLang="en-US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altLang="zh-CN" sz="24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cm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645841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0.1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5.549E+00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4.584E-01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100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100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768834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0.2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9.985E-01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1.559E-01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100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99.99999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17221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0.5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1.614E-01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8.362E-02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99.999999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99.99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105636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1.0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7.102E-02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5.901E-02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99.96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99.82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2304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1.5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5.222E-02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4.803E-02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99.73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99.42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9961462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2.0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4.606E-02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4.205E-02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99.46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98.91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6351987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2.5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——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——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——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——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947745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3.0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4.234E-02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3.599E-02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99.18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libri" panose="020F0502020204030204" pitchFamily="34" charset="0"/>
                              <a:ea typeface="SimHei" panose="02010609060101010101" pitchFamily="49" charset="-122"/>
                              <a:cs typeface="Calibri" panose="020F0502020204030204" pitchFamily="34" charset="0"/>
                            </a:rPr>
                            <a:t>97.91</a:t>
                          </a:r>
                          <a:endParaRPr lang="zh-CN" altLang="en-US" sz="2000" dirty="0">
                            <a:latin typeface="Calibri" panose="020F0502020204030204" pitchFamily="34" charset="0"/>
                            <a:ea typeface="SimHei" panose="02010609060101010101" pitchFamily="49" charset="-122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5728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7769C0B3-F801-6147-AAF3-7586B40B6224}"/>
              </a:ext>
            </a:extLst>
          </p:cNvPr>
          <p:cNvSpPr txBox="1"/>
          <p:nvPr/>
        </p:nvSpPr>
        <p:spPr>
          <a:xfrm>
            <a:off x="643128" y="373288"/>
            <a:ext cx="6505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12cm</a:t>
            </a: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和 </a:t>
            </a:r>
            <a:r>
              <a:rPr kumimoji="1" lang="en-US" altLang="zh-CN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10</a:t>
            </a: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cm</a:t>
            </a: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b="1" dirty="0" err="1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</a:t>
            </a: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屏蔽效果比较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D8C526B-D581-F44C-B134-C7441A7B5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55" y="1628775"/>
            <a:ext cx="4415245" cy="32194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1AD729A-D906-474E-A51F-98A5904AADDA}"/>
              </a:ext>
            </a:extLst>
          </p:cNvPr>
          <p:cNvSpPr txBox="1"/>
          <p:nvPr/>
        </p:nvSpPr>
        <p:spPr>
          <a:xfrm>
            <a:off x="3013788" y="550423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查表估算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975606-868D-2947-875C-6B5BC332AB51}"/>
              </a:ext>
            </a:extLst>
          </p:cNvPr>
          <p:cNvSpPr/>
          <p:nvPr/>
        </p:nvSpPr>
        <p:spPr>
          <a:xfrm>
            <a:off x="57091" y="6035485"/>
            <a:ext cx="667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118EFF"/>
                </a:solidFill>
                <a:latin typeface="Helvetica Neue" panose="02000503000000020004" pitchFamily="2" charset="0"/>
                <a:hlinkClick r:id="rId5"/>
              </a:rPr>
              <a:t>https://physics.nist.gov/PhysRefData/XrayMassCoef/tab3.html</a:t>
            </a:r>
            <a:endParaRPr lang="en" altLang="zh-CN" dirty="0">
              <a:solidFill>
                <a:srgbClr val="118EFF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8BC217-CA9D-244E-A5FC-3A0148E4DAD5}"/>
              </a:ext>
            </a:extLst>
          </p:cNvPr>
          <p:cNvSpPr txBox="1"/>
          <p:nvPr/>
        </p:nvSpPr>
        <p:spPr>
          <a:xfrm>
            <a:off x="7852350" y="4848225"/>
            <a:ext cx="4386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泰员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G4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（</a:t>
            </a:r>
            <a:r>
              <a:rPr kumimoji="1" lang="en-US" altLang="zh-CN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104</a:t>
            </a:r>
            <a:r>
              <a:rPr kumimoji="1" lang="zh-CN" altLang="en-US" sz="2400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本底谱输入）模拟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A5D9F8D-AF9F-F047-950B-7DDA026664E4}"/>
              </a:ext>
            </a:extLst>
          </p:cNvPr>
          <p:cNvSpPr/>
          <p:nvPr/>
        </p:nvSpPr>
        <p:spPr>
          <a:xfrm>
            <a:off x="9647855" y="2687216"/>
            <a:ext cx="718457" cy="3359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9235DD-DCBE-7D4A-9E2A-D9ED7419DF61}"/>
              </a:ext>
            </a:extLst>
          </p:cNvPr>
          <p:cNvSpPr txBox="1"/>
          <p:nvPr/>
        </p:nvSpPr>
        <p:spPr>
          <a:xfrm>
            <a:off x="5046133" y="545758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8.22E-3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6CF7CC6-2647-E44F-8CE7-4EB032FC8D4C}"/>
              </a:ext>
            </a:extLst>
          </p:cNvPr>
          <p:cNvSpPr txBox="1"/>
          <p:nvPr/>
        </p:nvSpPr>
        <p:spPr>
          <a:xfrm>
            <a:off x="6468533" y="545758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2.09E-2</a:t>
            </a:r>
            <a:endParaRPr kumimoji="1" lang="zh-CN" altLang="en-US" dirty="0"/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80704FD8-141A-A845-A8E8-E7531FF1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0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4C232A3-FF79-324C-83F3-89516F6BA23C}"/>
              </a:ext>
            </a:extLst>
          </p:cNvPr>
          <p:cNvSpPr/>
          <p:nvPr/>
        </p:nvSpPr>
        <p:spPr>
          <a:xfrm>
            <a:off x="662733" y="359838"/>
            <a:ext cx="2962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3.</a:t>
            </a:r>
            <a:r>
              <a:rPr kumimoji="1" lang="zh-CN" altLang="en-US" sz="36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屏蔽体设计</a:t>
            </a:r>
            <a:endParaRPr kumimoji="1" lang="en-US" altLang="zh-CN" sz="3600" b="1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7CDBD24-9AF9-3A41-8F31-4507C20CC7DF}"/>
              </a:ext>
            </a:extLst>
          </p:cNvPr>
          <p:cNvSpPr txBox="1"/>
          <p:nvPr/>
        </p:nvSpPr>
        <p:spPr>
          <a:xfrm>
            <a:off x="1227222" y="1118936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方案一：地面滑轨推车式</a:t>
            </a:r>
            <a:endParaRPr kumimoji="1"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方案二：挖坑导轨升降式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532C55-4DFF-AB42-ABEA-1E258359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04" y="2175466"/>
            <a:ext cx="2513055" cy="39238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1AFC14-C66F-CD44-ADD7-D5BC5BA72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85" y="2175467"/>
            <a:ext cx="3079124" cy="39238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A19933B-7467-6045-8B11-63385BFBF016}"/>
              </a:ext>
            </a:extLst>
          </p:cNvPr>
          <p:cNvSpPr txBox="1"/>
          <p:nvPr/>
        </p:nvSpPr>
        <p:spPr>
          <a:xfrm>
            <a:off x="2374107" y="614424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方型阱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280FDD-733D-E44C-B4FF-C070DD7AB8F8}"/>
              </a:ext>
            </a:extLst>
          </p:cNvPr>
          <p:cNvSpPr txBox="1"/>
          <p:nvPr/>
        </p:nvSpPr>
        <p:spPr>
          <a:xfrm>
            <a:off x="5782633" y="614424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圆型阱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3212463-9229-AC44-8F1C-A7328441F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054" y="2175465"/>
            <a:ext cx="2519451" cy="392414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BD25B2-C68F-6941-8E85-5150D0F3EA83}"/>
              </a:ext>
            </a:extLst>
          </p:cNvPr>
          <p:cNvSpPr txBox="1"/>
          <p:nvPr/>
        </p:nvSpPr>
        <p:spPr>
          <a:xfrm>
            <a:off x="8606043" y="614359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导轨升降</a:t>
            </a: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E75C08D6-7269-A04C-B3A4-71793EA7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6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C2B644AE-CFFD-FE40-8A2E-C57F4A43555E}"/>
              </a:ext>
            </a:extLst>
          </p:cNvPr>
          <p:cNvSpPr/>
          <p:nvPr/>
        </p:nvSpPr>
        <p:spPr>
          <a:xfrm>
            <a:off x="1866551" y="2882753"/>
            <a:ext cx="1980000" cy="19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89150C-0745-DF4D-9109-ED5E702F618F}"/>
              </a:ext>
            </a:extLst>
          </p:cNvPr>
          <p:cNvSpPr/>
          <p:nvPr/>
        </p:nvSpPr>
        <p:spPr>
          <a:xfrm>
            <a:off x="1025568" y="1997356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668464-DFDF-8445-A051-4B6D4100606C}"/>
              </a:ext>
            </a:extLst>
          </p:cNvPr>
          <p:cNvSpPr/>
          <p:nvPr/>
        </p:nvSpPr>
        <p:spPr>
          <a:xfrm>
            <a:off x="1759864" y="1997356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3DF8D2D-4EBF-7544-8007-8226AEA894FF}"/>
              </a:ext>
            </a:extLst>
          </p:cNvPr>
          <p:cNvSpPr/>
          <p:nvPr/>
        </p:nvSpPr>
        <p:spPr>
          <a:xfrm>
            <a:off x="2494160" y="1997356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91DFEDD-4456-2044-93F6-741EA40BEAF1}"/>
              </a:ext>
            </a:extLst>
          </p:cNvPr>
          <p:cNvSpPr/>
          <p:nvPr/>
        </p:nvSpPr>
        <p:spPr>
          <a:xfrm>
            <a:off x="3221308" y="1997356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0B7A53-037B-1149-8985-52B37652C3F2}"/>
              </a:ext>
            </a:extLst>
          </p:cNvPr>
          <p:cNvSpPr/>
          <p:nvPr/>
        </p:nvSpPr>
        <p:spPr>
          <a:xfrm>
            <a:off x="1025568" y="5328119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AD7E07-03C6-344D-8171-763D2438E750}"/>
              </a:ext>
            </a:extLst>
          </p:cNvPr>
          <p:cNvSpPr/>
          <p:nvPr/>
        </p:nvSpPr>
        <p:spPr>
          <a:xfrm>
            <a:off x="1759864" y="5328119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BCB9183-92FD-F149-A690-329A53681BEE}"/>
              </a:ext>
            </a:extLst>
          </p:cNvPr>
          <p:cNvSpPr/>
          <p:nvPr/>
        </p:nvSpPr>
        <p:spPr>
          <a:xfrm>
            <a:off x="2494160" y="5328119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2DCAB60-92CE-244B-9E5F-4D6AEE82D8FE}"/>
              </a:ext>
            </a:extLst>
          </p:cNvPr>
          <p:cNvSpPr/>
          <p:nvPr/>
        </p:nvSpPr>
        <p:spPr>
          <a:xfrm>
            <a:off x="3221308" y="5328119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07C2FF-1056-1A43-A2AC-5EF1545FC8B0}"/>
              </a:ext>
            </a:extLst>
          </p:cNvPr>
          <p:cNvSpPr/>
          <p:nvPr/>
        </p:nvSpPr>
        <p:spPr>
          <a:xfrm rot="5400000">
            <a:off x="847959" y="2539449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4C050-0162-B942-ABCC-8E53ECFAB01A}"/>
              </a:ext>
            </a:extLst>
          </p:cNvPr>
          <p:cNvSpPr/>
          <p:nvPr/>
        </p:nvSpPr>
        <p:spPr>
          <a:xfrm rot="5400000">
            <a:off x="847959" y="3280997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F62715E-EB8A-444D-86C3-78F0905CB980}"/>
              </a:ext>
            </a:extLst>
          </p:cNvPr>
          <p:cNvSpPr/>
          <p:nvPr/>
        </p:nvSpPr>
        <p:spPr>
          <a:xfrm rot="5400000">
            <a:off x="847959" y="4035797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374E760-3F2A-4C40-BC87-FE2E68670D88}"/>
              </a:ext>
            </a:extLst>
          </p:cNvPr>
          <p:cNvSpPr/>
          <p:nvPr/>
        </p:nvSpPr>
        <p:spPr>
          <a:xfrm rot="5400000">
            <a:off x="847959" y="4777345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8268674-D173-C14E-9677-66AA9E534D70}"/>
              </a:ext>
            </a:extLst>
          </p:cNvPr>
          <p:cNvSpPr/>
          <p:nvPr/>
        </p:nvSpPr>
        <p:spPr>
          <a:xfrm rot="5400000">
            <a:off x="4145143" y="2539449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2754541-1C76-F046-ADCB-DDC5A7E74D5A}"/>
              </a:ext>
            </a:extLst>
          </p:cNvPr>
          <p:cNvSpPr/>
          <p:nvPr/>
        </p:nvSpPr>
        <p:spPr>
          <a:xfrm rot="5400000">
            <a:off x="4145143" y="3280997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3A9C5ED-0411-FB45-AB49-8603B3D7EAC8}"/>
              </a:ext>
            </a:extLst>
          </p:cNvPr>
          <p:cNvSpPr/>
          <p:nvPr/>
        </p:nvSpPr>
        <p:spPr>
          <a:xfrm rot="5400000">
            <a:off x="4145143" y="4035797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C9E58C4-8C30-8A4A-9336-C3253EC604DD}"/>
              </a:ext>
            </a:extLst>
          </p:cNvPr>
          <p:cNvSpPr/>
          <p:nvPr/>
        </p:nvSpPr>
        <p:spPr>
          <a:xfrm rot="5400000">
            <a:off x="4145143" y="4777345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1F253558-2F83-F84D-8CFD-77CAFDB39F72}"/>
              </a:ext>
            </a:extLst>
          </p:cNvPr>
          <p:cNvCxnSpPr>
            <a:stCxn id="5" idx="0"/>
            <a:endCxn id="5" idx="4"/>
          </p:cNvCxnSpPr>
          <p:nvPr/>
        </p:nvCxnSpPr>
        <p:spPr>
          <a:xfrm>
            <a:off x="2856551" y="2882753"/>
            <a:ext cx="0" cy="198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006B8E45-6184-0845-9534-240E3C577045}"/>
              </a:ext>
            </a:extLst>
          </p:cNvPr>
          <p:cNvSpPr txBox="1"/>
          <p:nvPr/>
        </p:nvSpPr>
        <p:spPr>
          <a:xfrm rot="5400000">
            <a:off x="2780018" y="348646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550</a:t>
            </a:r>
            <a:endParaRPr kumimoji="1" lang="zh-CN" altLang="en-US" dirty="0"/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6900EBB9-2ADB-334B-BE07-FBC5E5775154}"/>
              </a:ext>
            </a:extLst>
          </p:cNvPr>
          <p:cNvCxnSpPr>
            <a:cxnSpLocks/>
          </p:cNvCxnSpPr>
          <p:nvPr/>
        </p:nvCxnSpPr>
        <p:spPr>
          <a:xfrm flipH="1">
            <a:off x="3833300" y="2357356"/>
            <a:ext cx="13251" cy="29489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1E91208F-E089-794D-BA5F-2586A6EF95FC}"/>
              </a:ext>
            </a:extLst>
          </p:cNvPr>
          <p:cNvSpPr txBox="1"/>
          <p:nvPr/>
        </p:nvSpPr>
        <p:spPr>
          <a:xfrm rot="5400000">
            <a:off x="3791399" y="284398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800</a:t>
            </a:r>
            <a:endParaRPr kumimoji="1" lang="zh-CN" altLang="en-US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C19A353F-337C-7D43-931C-48728D9E2F4D}"/>
              </a:ext>
            </a:extLst>
          </p:cNvPr>
          <p:cNvCxnSpPr>
            <a:cxnSpLocks/>
          </p:cNvCxnSpPr>
          <p:nvPr/>
        </p:nvCxnSpPr>
        <p:spPr>
          <a:xfrm>
            <a:off x="1412558" y="4597345"/>
            <a:ext cx="29157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495FFFB9-8F1A-A94C-B00C-53F0B9D2BC4B}"/>
              </a:ext>
            </a:extLst>
          </p:cNvPr>
          <p:cNvSpPr txBox="1"/>
          <p:nvPr/>
        </p:nvSpPr>
        <p:spPr>
          <a:xfrm>
            <a:off x="1623995" y="434114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800</a:t>
            </a:r>
            <a:endParaRPr kumimoji="1" lang="zh-CN" altLang="en-US" dirty="0"/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7EDA229-A932-8046-B179-03B452FDEA1F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1402254" y="3872753"/>
            <a:ext cx="4642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7E65B161-2585-EB4A-A5E7-9E9938D290B7}"/>
              </a:ext>
            </a:extLst>
          </p:cNvPr>
          <p:cNvSpPr txBox="1"/>
          <p:nvPr/>
        </p:nvSpPr>
        <p:spPr>
          <a:xfrm>
            <a:off x="1347131" y="347569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125</a:t>
            </a:r>
            <a:endParaRPr kumimoji="1" lang="zh-CN" altLang="en-US" dirty="0"/>
          </a:p>
        </p:txBody>
      </p: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7E4A569E-1C71-7C49-B1C8-68582CB8ABE2}"/>
              </a:ext>
            </a:extLst>
          </p:cNvPr>
          <p:cNvCxnSpPr>
            <a:cxnSpLocks/>
          </p:cNvCxnSpPr>
          <p:nvPr/>
        </p:nvCxnSpPr>
        <p:spPr>
          <a:xfrm>
            <a:off x="3869154" y="3831770"/>
            <a:ext cx="4642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DEC4DED6-7EA2-D54D-924D-EAA810E1C579}"/>
              </a:ext>
            </a:extLst>
          </p:cNvPr>
          <p:cNvSpPr txBox="1"/>
          <p:nvPr/>
        </p:nvSpPr>
        <p:spPr>
          <a:xfrm>
            <a:off x="3814031" y="348646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125</a:t>
            </a:r>
            <a:endParaRPr kumimoji="1" lang="zh-CN" altLang="en-US" dirty="0"/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D9CB7FE5-BFE1-894D-AB5A-96F7ADF3D9B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843364" y="4884171"/>
            <a:ext cx="0" cy="443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0933BDD7-1545-C040-91DC-8E91D7420142}"/>
              </a:ext>
            </a:extLst>
          </p:cNvPr>
          <p:cNvSpPr txBox="1"/>
          <p:nvPr/>
        </p:nvSpPr>
        <p:spPr>
          <a:xfrm>
            <a:off x="2889102" y="48827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125</a:t>
            </a:r>
            <a:endParaRPr kumimoji="1" lang="zh-CN" altLang="en-US" dirty="0"/>
          </a:p>
        </p:txBody>
      </p: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73779DF7-3C8E-7F45-9428-6D22B131C332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>
            <a:off x="2854160" y="2357356"/>
            <a:ext cx="2391" cy="525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1B5C880-BC3A-6746-9B51-990AA8579EEF}"/>
              </a:ext>
            </a:extLst>
          </p:cNvPr>
          <p:cNvSpPr txBox="1"/>
          <p:nvPr/>
        </p:nvSpPr>
        <p:spPr>
          <a:xfrm>
            <a:off x="2841747" y="243538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125</a:t>
            </a:r>
            <a:endParaRPr kumimoji="1"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3FB8309-FA51-8F45-9688-716D48487227}"/>
              </a:ext>
            </a:extLst>
          </p:cNvPr>
          <p:cNvSpPr/>
          <p:nvPr/>
        </p:nvSpPr>
        <p:spPr>
          <a:xfrm>
            <a:off x="987131" y="1170973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488265B-5511-EA4A-99FA-0245FB454FB5}"/>
                  </a:ext>
                </a:extLst>
              </p:cNvPr>
              <p:cNvSpPr txBox="1"/>
              <p:nvPr/>
            </p:nvSpPr>
            <p:spPr>
              <a:xfrm>
                <a:off x="1751169" y="1185207"/>
                <a:ext cx="2095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×100×50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mm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488265B-5511-EA4A-99FA-0245FB454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169" y="1185207"/>
                <a:ext cx="209538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B98D98EE-D6B8-1A4B-818A-C829AB68C685}"/>
              </a:ext>
            </a:extLst>
          </p:cNvPr>
          <p:cNvCxnSpPr>
            <a:cxnSpLocks/>
          </p:cNvCxnSpPr>
          <p:nvPr/>
        </p:nvCxnSpPr>
        <p:spPr>
          <a:xfrm>
            <a:off x="884689" y="1161412"/>
            <a:ext cx="0" cy="3693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079FA3E9-9226-5C45-ACE4-78EEE146DD94}"/>
              </a:ext>
            </a:extLst>
          </p:cNvPr>
          <p:cNvSpPr txBox="1"/>
          <p:nvPr/>
        </p:nvSpPr>
        <p:spPr>
          <a:xfrm>
            <a:off x="385759" y="117097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100</a:t>
            </a:r>
            <a:endParaRPr kumimoji="1" lang="zh-CN" altLang="en-US" dirty="0"/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AC24A12E-6928-1A46-9775-20417D36081B}"/>
              </a:ext>
            </a:extLst>
          </p:cNvPr>
          <p:cNvCxnSpPr>
            <a:cxnSpLocks/>
          </p:cNvCxnSpPr>
          <p:nvPr/>
        </p:nvCxnSpPr>
        <p:spPr>
          <a:xfrm>
            <a:off x="953414" y="1607547"/>
            <a:ext cx="7537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9677597E-699C-2C44-AA11-673214A8E373}"/>
              </a:ext>
            </a:extLst>
          </p:cNvPr>
          <p:cNvSpPr txBox="1"/>
          <p:nvPr/>
        </p:nvSpPr>
        <p:spPr>
          <a:xfrm>
            <a:off x="1055196" y="155788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200</a:t>
            </a:r>
            <a:endParaRPr kumimoji="1"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319133D-1598-3D4E-87E3-61E6327F076C}"/>
              </a:ext>
            </a:extLst>
          </p:cNvPr>
          <p:cNvSpPr txBox="1"/>
          <p:nvPr/>
        </p:nvSpPr>
        <p:spPr>
          <a:xfrm>
            <a:off x="636987" y="5848267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单位：</a:t>
            </a:r>
            <a:r>
              <a:rPr kumimoji="1" lang="en-US" altLang="zh-CN" dirty="0"/>
              <a:t>mm</a:t>
            </a:r>
            <a:endParaRPr kumimoji="1"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16CD7FA-9504-D542-B145-68764E3AB68F}"/>
              </a:ext>
            </a:extLst>
          </p:cNvPr>
          <p:cNvSpPr txBox="1"/>
          <p:nvPr/>
        </p:nvSpPr>
        <p:spPr>
          <a:xfrm>
            <a:off x="2113312" y="610749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俯视图</a:t>
            </a:r>
          </a:p>
        </p:txBody>
      </p: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337CBA40-E425-7E47-80F4-29824C8A29CF}"/>
              </a:ext>
            </a:extLst>
          </p:cNvPr>
          <p:cNvCxnSpPr>
            <a:cxnSpLocks/>
          </p:cNvCxnSpPr>
          <p:nvPr/>
        </p:nvCxnSpPr>
        <p:spPr>
          <a:xfrm>
            <a:off x="884689" y="1997356"/>
            <a:ext cx="0" cy="36907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1C56068D-7135-9F44-B424-306C350EC492}"/>
              </a:ext>
            </a:extLst>
          </p:cNvPr>
          <p:cNvSpPr txBox="1"/>
          <p:nvPr/>
        </p:nvSpPr>
        <p:spPr>
          <a:xfrm rot="5400000">
            <a:off x="371231" y="368609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1000</a:t>
            </a:r>
            <a:endParaRPr kumimoji="1" lang="zh-CN" altLang="en-US" dirty="0"/>
          </a:p>
        </p:txBody>
      </p: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14F217BC-65D2-9049-B9FE-14D448DE1345}"/>
              </a:ext>
            </a:extLst>
          </p:cNvPr>
          <p:cNvCxnSpPr>
            <a:cxnSpLocks/>
          </p:cNvCxnSpPr>
          <p:nvPr/>
        </p:nvCxnSpPr>
        <p:spPr>
          <a:xfrm>
            <a:off x="925454" y="5785583"/>
            <a:ext cx="36571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539327C1-7061-244D-9D90-A0F17081ACFA}"/>
              </a:ext>
            </a:extLst>
          </p:cNvPr>
          <p:cNvSpPr txBox="1"/>
          <p:nvPr/>
        </p:nvSpPr>
        <p:spPr>
          <a:xfrm>
            <a:off x="2235206" y="57855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1000</a:t>
            </a:r>
            <a:endParaRPr kumimoji="1" lang="zh-CN" altLang="en-US" dirty="0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7D33D293-932C-DA4D-8958-B3BE86CAF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93" y="1649392"/>
            <a:ext cx="6127231" cy="4593627"/>
          </a:xfrm>
          <a:prstGeom prst="rect">
            <a:avLst/>
          </a:prstGeom>
        </p:spPr>
      </p:pic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7D0C59E1-1E46-7B4C-BD69-A43EDDE6273C}"/>
              </a:ext>
            </a:extLst>
          </p:cNvPr>
          <p:cNvCxnSpPr>
            <a:cxnSpLocks/>
          </p:cNvCxnSpPr>
          <p:nvPr/>
        </p:nvCxnSpPr>
        <p:spPr>
          <a:xfrm>
            <a:off x="8536360" y="4468093"/>
            <a:ext cx="58815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DA436AAC-41B5-A44B-8E3E-33329B6A0B41}"/>
              </a:ext>
            </a:extLst>
          </p:cNvPr>
          <p:cNvSpPr txBox="1"/>
          <p:nvPr/>
        </p:nvSpPr>
        <p:spPr>
          <a:xfrm>
            <a:off x="7794011" y="3969510"/>
            <a:ext cx="10118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直径</a:t>
            </a:r>
            <a:r>
              <a:rPr kumimoji="1" lang="en-US" altLang="zh-CN" dirty="0"/>
              <a:t>550</a:t>
            </a:r>
            <a:endParaRPr kumimoji="1" lang="zh-CN" altLang="en-US" dirty="0"/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D6476A29-153F-194C-94B3-237992920854}"/>
              </a:ext>
            </a:extLst>
          </p:cNvPr>
          <p:cNvCxnSpPr>
            <a:cxnSpLocks/>
          </p:cNvCxnSpPr>
          <p:nvPr/>
        </p:nvCxnSpPr>
        <p:spPr>
          <a:xfrm>
            <a:off x="8881544" y="3133172"/>
            <a:ext cx="0" cy="146417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519999AC-DDC7-6648-81C3-C3FD13DD3711}"/>
              </a:ext>
            </a:extLst>
          </p:cNvPr>
          <p:cNvSpPr txBox="1"/>
          <p:nvPr/>
        </p:nvSpPr>
        <p:spPr>
          <a:xfrm>
            <a:off x="8919941" y="3529125"/>
            <a:ext cx="11336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高度</a:t>
            </a:r>
            <a:r>
              <a:rPr kumimoji="1" lang="en-US" altLang="zh-CN" dirty="0"/>
              <a:t>1300</a:t>
            </a:r>
            <a:endParaRPr kumimoji="1" lang="zh-CN" altLang="en-US" dirty="0"/>
          </a:p>
        </p:txBody>
      </p: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BCCED2B9-6C68-E84E-B519-F21F99574999}"/>
              </a:ext>
            </a:extLst>
          </p:cNvPr>
          <p:cNvCxnSpPr>
            <a:cxnSpLocks/>
          </p:cNvCxnSpPr>
          <p:nvPr/>
        </p:nvCxnSpPr>
        <p:spPr>
          <a:xfrm>
            <a:off x="8850349" y="4728097"/>
            <a:ext cx="0" cy="87740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61024CCC-C15B-7C4C-9FDF-71A4F74D3028}"/>
              </a:ext>
            </a:extLst>
          </p:cNvPr>
          <p:cNvSpPr txBox="1"/>
          <p:nvPr/>
        </p:nvSpPr>
        <p:spPr>
          <a:xfrm>
            <a:off x="8919941" y="4936935"/>
            <a:ext cx="10118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离地</a:t>
            </a:r>
            <a:r>
              <a:rPr kumimoji="1" lang="en-US" altLang="zh-CN" dirty="0"/>
              <a:t>700</a:t>
            </a:r>
            <a:endParaRPr kumimoji="1"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ABEE86F-F8CA-5947-8748-36D6C3777223}"/>
              </a:ext>
            </a:extLst>
          </p:cNvPr>
          <p:cNvSpPr/>
          <p:nvPr/>
        </p:nvSpPr>
        <p:spPr>
          <a:xfrm>
            <a:off x="3959931" y="1997546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1D0F47D3-ACE1-A24C-A83A-7A17B29CF09A}"/>
              </a:ext>
            </a:extLst>
          </p:cNvPr>
          <p:cNvSpPr/>
          <p:nvPr/>
        </p:nvSpPr>
        <p:spPr>
          <a:xfrm>
            <a:off x="3963573" y="5334049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93DB5DCC-08C7-D440-AF89-897E98158C6E}"/>
              </a:ext>
            </a:extLst>
          </p:cNvPr>
          <p:cNvSpPr/>
          <p:nvPr/>
        </p:nvSpPr>
        <p:spPr>
          <a:xfrm>
            <a:off x="650701" y="392850"/>
            <a:ext cx="3995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方型阱（错缝搭接）</a:t>
            </a:r>
            <a:endParaRPr kumimoji="1" lang="en-US" altLang="zh-CN" sz="3200" b="1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8" name="灯片编号占位符 3">
            <a:extLst>
              <a:ext uri="{FF2B5EF4-FFF2-40B4-BE49-F238E27FC236}">
                <a16:creationId xmlns:a16="http://schemas.microsoft.com/office/drawing/2014/main" id="{1A5B7EE2-640E-5A49-AD95-9D935915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3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49D49D9-0CD7-3549-9657-19CAA0411E3F}"/>
              </a:ext>
            </a:extLst>
          </p:cNvPr>
          <p:cNvSpPr/>
          <p:nvPr/>
        </p:nvSpPr>
        <p:spPr>
          <a:xfrm>
            <a:off x="650701" y="392850"/>
            <a:ext cx="8661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方型阱（错缝搭接）测算</a:t>
            </a:r>
            <a:r>
              <a:rPr kumimoji="1" lang="en-US" altLang="zh-CN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I</a:t>
            </a:r>
            <a:r>
              <a:rPr kumimoji="1" lang="zh-CN" altLang="en-US" sz="3200" b="1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，从地面垒至</a:t>
            </a:r>
            <a:r>
              <a:rPr kumimoji="1" lang="en-US" altLang="zh-CN" sz="32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1.8</a:t>
            </a:r>
            <a:r>
              <a:rPr kumimoji="1" lang="zh-CN" altLang="en-US" sz="32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m</a:t>
            </a:r>
            <a:r>
              <a:rPr kumimoji="1" lang="zh-CN" altLang="en-US" sz="3200" b="1" dirty="0">
                <a:solidFill>
                  <a:srgbClr val="0432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高</a:t>
            </a:r>
            <a:endParaRPr kumimoji="1" lang="en-US" altLang="zh-CN" sz="3200" b="1" dirty="0">
              <a:solidFill>
                <a:srgbClr val="0432FF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6BCEE2-94E6-874D-9F65-D051228710C8}"/>
              </a:ext>
            </a:extLst>
          </p:cNvPr>
          <p:cNvSpPr txBox="1"/>
          <p:nvPr/>
        </p:nvSpPr>
        <p:spPr>
          <a:xfrm>
            <a:off x="2279451" y="580741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1000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A80B1F1-F63E-5A4A-892C-4797D3C79F82}"/>
              </a:ext>
            </a:extLst>
          </p:cNvPr>
          <p:cNvSpPr txBox="1"/>
          <p:nvPr/>
        </p:nvSpPr>
        <p:spPr>
          <a:xfrm>
            <a:off x="1708071" y="114402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这一面不动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87C26E-FAD9-0D46-BBB6-3ED00709BC0A}"/>
                  </a:ext>
                </a:extLst>
              </p:cNvPr>
              <p:cNvSpPr txBox="1"/>
              <p:nvPr/>
            </p:nvSpPr>
            <p:spPr>
              <a:xfrm>
                <a:off x="4355444" y="2618164"/>
                <a:ext cx="77483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另外三面</a:t>
                </a:r>
                <a:r>
                  <a:rPr kumimoji="1" lang="en-US" altLang="zh-CN" sz="24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+</a:t>
                </a:r>
                <a:r>
                  <a:rPr kumimoji="1" lang="zh-CN" altLang="en-US" sz="24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底面总重：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×36</m:t>
                    </m:r>
                    <m:r>
                      <a:rPr kumimoji="1" lang="en-US" altLang="zh-CN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</m:t>
                    </m:r>
                    <m:r>
                      <a:rPr kumimoji="1" lang="en-US" altLang="zh-CN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2+4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×8×2)×11.4</m:t>
                    </m:r>
                  </m:oMath>
                </a14:m>
                <a:r>
                  <a:rPr kumimoji="1" lang="zh-CN" alt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  </a:t>
                </a:r>
                <a:r>
                  <a:rPr kumimoji="1" lang="zh-CN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～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6.06</a:t>
                </a:r>
                <a:r>
                  <a:rPr kumimoji="1" lang="zh-CN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吨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87C26E-FAD9-0D46-BBB6-3ED00709B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444" y="2618164"/>
                <a:ext cx="7748324" cy="461665"/>
              </a:xfrm>
              <a:prstGeom prst="rect">
                <a:avLst/>
              </a:prstGeom>
              <a:blipFill>
                <a:blip r:embed="rId2"/>
                <a:stretch>
                  <a:fillRect l="-1146" t="-10526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98B738-1ADE-8546-AD7C-C52C02BAD4AC}"/>
                  </a:ext>
                </a:extLst>
              </p:cNvPr>
              <p:cNvSpPr txBox="1"/>
              <p:nvPr/>
            </p:nvSpPr>
            <p:spPr>
              <a:xfrm>
                <a:off x="4398026" y="1190187"/>
                <a:ext cx="6358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不动的一面铅墙总重：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×36</m:t>
                    </m:r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11.4</m:t>
                    </m:r>
                  </m:oMath>
                </a14:m>
                <a:r>
                  <a:rPr kumimoji="1" lang="zh-CN" altLang="en-US" sz="24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～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2.05</a:t>
                </a:r>
                <a:r>
                  <a:rPr kumimoji="1" lang="zh-CN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吨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98B738-1ADE-8546-AD7C-C52C02BAD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026" y="1190187"/>
                <a:ext cx="6358206" cy="461665"/>
              </a:xfrm>
              <a:prstGeom prst="rect">
                <a:avLst/>
              </a:prstGeom>
              <a:blipFill>
                <a:blip r:embed="rId3"/>
                <a:stretch>
                  <a:fillRect l="-1394" t="-13514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椭圆 8">
            <a:extLst>
              <a:ext uri="{FF2B5EF4-FFF2-40B4-BE49-F238E27FC236}">
                <a16:creationId xmlns:a16="http://schemas.microsoft.com/office/drawing/2014/main" id="{D8ACA109-6F6E-7E49-AFFC-BA3A5AC755D4}"/>
              </a:ext>
            </a:extLst>
          </p:cNvPr>
          <p:cNvSpPr/>
          <p:nvPr/>
        </p:nvSpPr>
        <p:spPr>
          <a:xfrm>
            <a:off x="1492262" y="2922248"/>
            <a:ext cx="1980000" cy="19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D92931D-E3E0-BA46-A7AA-F8315CC56633}"/>
              </a:ext>
            </a:extLst>
          </p:cNvPr>
          <p:cNvSpPr/>
          <p:nvPr/>
        </p:nvSpPr>
        <p:spPr>
          <a:xfrm>
            <a:off x="651279" y="1700423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10EC7B7-257F-4C40-BDCE-C62F7964EA93}"/>
              </a:ext>
            </a:extLst>
          </p:cNvPr>
          <p:cNvSpPr/>
          <p:nvPr/>
        </p:nvSpPr>
        <p:spPr>
          <a:xfrm>
            <a:off x="1385575" y="1700423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96908B3-782C-CC4E-AD6E-9796E799297E}"/>
              </a:ext>
            </a:extLst>
          </p:cNvPr>
          <p:cNvSpPr/>
          <p:nvPr/>
        </p:nvSpPr>
        <p:spPr>
          <a:xfrm>
            <a:off x="2119871" y="1700423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B7CCF6F-C6A5-6C47-BF23-703A7BD5AE49}"/>
              </a:ext>
            </a:extLst>
          </p:cNvPr>
          <p:cNvSpPr/>
          <p:nvPr/>
        </p:nvSpPr>
        <p:spPr>
          <a:xfrm>
            <a:off x="2847019" y="1700423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0064E4-783A-0045-AA05-F666FFE01777}"/>
              </a:ext>
            </a:extLst>
          </p:cNvPr>
          <p:cNvSpPr/>
          <p:nvPr/>
        </p:nvSpPr>
        <p:spPr>
          <a:xfrm>
            <a:off x="651279" y="536761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253B4F-643B-A946-AE27-786306A21192}"/>
              </a:ext>
            </a:extLst>
          </p:cNvPr>
          <p:cNvSpPr/>
          <p:nvPr/>
        </p:nvSpPr>
        <p:spPr>
          <a:xfrm>
            <a:off x="1385575" y="536761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902D46A-04EB-5940-BEE3-1EEC0C6BF3EB}"/>
              </a:ext>
            </a:extLst>
          </p:cNvPr>
          <p:cNvSpPr/>
          <p:nvPr/>
        </p:nvSpPr>
        <p:spPr>
          <a:xfrm>
            <a:off x="2119871" y="536761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AB860F-4B3B-EE40-9CF4-104754B41857}"/>
              </a:ext>
            </a:extLst>
          </p:cNvPr>
          <p:cNvSpPr/>
          <p:nvPr/>
        </p:nvSpPr>
        <p:spPr>
          <a:xfrm>
            <a:off x="2847019" y="536761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699BED2-8A06-DB4E-B640-4AF839F10B6C}"/>
              </a:ext>
            </a:extLst>
          </p:cNvPr>
          <p:cNvSpPr/>
          <p:nvPr/>
        </p:nvSpPr>
        <p:spPr>
          <a:xfrm rot="5400000">
            <a:off x="473670" y="257894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985163E-6778-7343-8FE4-64AE37843FCE}"/>
              </a:ext>
            </a:extLst>
          </p:cNvPr>
          <p:cNvSpPr/>
          <p:nvPr/>
        </p:nvSpPr>
        <p:spPr>
          <a:xfrm rot="5400000">
            <a:off x="473670" y="3320492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CBC4053-1EC9-E444-B3E4-402C261B6301}"/>
              </a:ext>
            </a:extLst>
          </p:cNvPr>
          <p:cNvSpPr/>
          <p:nvPr/>
        </p:nvSpPr>
        <p:spPr>
          <a:xfrm rot="5400000">
            <a:off x="473670" y="4075292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3401AE3-F659-754B-A99D-9CF6813AA075}"/>
              </a:ext>
            </a:extLst>
          </p:cNvPr>
          <p:cNvSpPr/>
          <p:nvPr/>
        </p:nvSpPr>
        <p:spPr>
          <a:xfrm rot="5400000">
            <a:off x="473670" y="4816840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9BEF4D6-9A4A-FB4E-A8F8-64A373B065AC}"/>
              </a:ext>
            </a:extLst>
          </p:cNvPr>
          <p:cNvSpPr/>
          <p:nvPr/>
        </p:nvSpPr>
        <p:spPr>
          <a:xfrm rot="5400000">
            <a:off x="3770854" y="257894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7FF7FAA-72BB-4F4C-87BB-A2AF51F53F2A}"/>
              </a:ext>
            </a:extLst>
          </p:cNvPr>
          <p:cNvSpPr/>
          <p:nvPr/>
        </p:nvSpPr>
        <p:spPr>
          <a:xfrm rot="5400000">
            <a:off x="3770854" y="3320492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583DB3A-697A-DD48-A2C8-45598F561350}"/>
              </a:ext>
            </a:extLst>
          </p:cNvPr>
          <p:cNvSpPr/>
          <p:nvPr/>
        </p:nvSpPr>
        <p:spPr>
          <a:xfrm rot="5400000">
            <a:off x="3770854" y="4075292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2A7EE6A-A585-2742-89C3-BDA6E8289ABC}"/>
              </a:ext>
            </a:extLst>
          </p:cNvPr>
          <p:cNvSpPr/>
          <p:nvPr/>
        </p:nvSpPr>
        <p:spPr>
          <a:xfrm rot="5400000">
            <a:off x="3770854" y="4816840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87AE2481-8038-3640-BA76-E2DB0C98D8D6}"/>
              </a:ext>
            </a:extLst>
          </p:cNvPr>
          <p:cNvCxnSpPr>
            <a:stCxn id="9" idx="0"/>
            <a:endCxn id="9" idx="4"/>
          </p:cNvCxnSpPr>
          <p:nvPr/>
        </p:nvCxnSpPr>
        <p:spPr>
          <a:xfrm>
            <a:off x="2482262" y="2922248"/>
            <a:ext cx="0" cy="198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4067B989-5519-B642-A729-AC3DAF621FB0}"/>
              </a:ext>
            </a:extLst>
          </p:cNvPr>
          <p:cNvSpPr txBox="1"/>
          <p:nvPr/>
        </p:nvSpPr>
        <p:spPr>
          <a:xfrm rot="5400000">
            <a:off x="2405729" y="352595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550</a:t>
            </a:r>
            <a:endParaRPr kumimoji="1" lang="zh-CN" altLang="en-US" dirty="0"/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1AC2D363-96C6-3F44-9CAD-A5D99E99A83E}"/>
              </a:ext>
            </a:extLst>
          </p:cNvPr>
          <p:cNvCxnSpPr>
            <a:cxnSpLocks/>
          </p:cNvCxnSpPr>
          <p:nvPr/>
        </p:nvCxnSpPr>
        <p:spPr>
          <a:xfrm flipH="1">
            <a:off x="3459011" y="2396851"/>
            <a:ext cx="13251" cy="29489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51245AF2-D26E-7F42-8401-F962C8C09410}"/>
              </a:ext>
            </a:extLst>
          </p:cNvPr>
          <p:cNvSpPr txBox="1"/>
          <p:nvPr/>
        </p:nvSpPr>
        <p:spPr>
          <a:xfrm rot="5400000">
            <a:off x="3417110" y="288348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800</a:t>
            </a:r>
            <a:endParaRPr kumimoji="1" lang="zh-CN" altLang="en-US" dirty="0"/>
          </a:p>
        </p:txBody>
      </p: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5A5C821A-E5BE-5C40-A08C-CC43C7477623}"/>
              </a:ext>
            </a:extLst>
          </p:cNvPr>
          <p:cNvCxnSpPr>
            <a:cxnSpLocks/>
          </p:cNvCxnSpPr>
          <p:nvPr/>
        </p:nvCxnSpPr>
        <p:spPr>
          <a:xfrm>
            <a:off x="1038269" y="4636840"/>
            <a:ext cx="29157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3E6028D6-D194-E04D-A61F-EFCD23ADBC26}"/>
              </a:ext>
            </a:extLst>
          </p:cNvPr>
          <p:cNvSpPr txBox="1"/>
          <p:nvPr/>
        </p:nvSpPr>
        <p:spPr>
          <a:xfrm>
            <a:off x="1249706" y="438064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800</a:t>
            </a:r>
            <a:endParaRPr kumimoji="1" lang="zh-CN" altLang="en-US" dirty="0"/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4CAB33FE-7EFA-7D40-93A1-938044368F97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027965" y="3912248"/>
            <a:ext cx="4642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3D2C905D-5F19-2B43-B50B-D690FD19FBFA}"/>
              </a:ext>
            </a:extLst>
          </p:cNvPr>
          <p:cNvSpPr txBox="1"/>
          <p:nvPr/>
        </p:nvSpPr>
        <p:spPr>
          <a:xfrm>
            <a:off x="1020970" y="351518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125</a:t>
            </a:r>
            <a:endParaRPr kumimoji="1" lang="zh-CN" altLang="en-US" dirty="0"/>
          </a:p>
        </p:txBody>
      </p: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6497FF9D-A34A-FC4A-9DD9-97BC41BFC9C6}"/>
              </a:ext>
            </a:extLst>
          </p:cNvPr>
          <p:cNvCxnSpPr>
            <a:cxnSpLocks/>
          </p:cNvCxnSpPr>
          <p:nvPr/>
        </p:nvCxnSpPr>
        <p:spPr>
          <a:xfrm>
            <a:off x="3494865" y="3871265"/>
            <a:ext cx="4642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D8A11FE-3B78-FA45-94D5-1CFEBAAC9C54}"/>
              </a:ext>
            </a:extLst>
          </p:cNvPr>
          <p:cNvSpPr txBox="1"/>
          <p:nvPr/>
        </p:nvSpPr>
        <p:spPr>
          <a:xfrm>
            <a:off x="3391614" y="352595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125</a:t>
            </a:r>
            <a:endParaRPr kumimoji="1" lang="zh-CN" altLang="en-US" dirty="0"/>
          </a:p>
        </p:txBody>
      </p: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A07A382A-FEF4-D746-9B18-E65B71C30F4B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469075" y="4923666"/>
            <a:ext cx="0" cy="443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60F05139-72A0-1C42-A48A-E582C66EFB35}"/>
              </a:ext>
            </a:extLst>
          </p:cNvPr>
          <p:cNvSpPr txBox="1"/>
          <p:nvPr/>
        </p:nvSpPr>
        <p:spPr>
          <a:xfrm>
            <a:off x="2514813" y="492226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125</a:t>
            </a:r>
            <a:endParaRPr kumimoji="1" lang="zh-CN" altLang="en-US" dirty="0"/>
          </a:p>
        </p:txBody>
      </p: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4053C08D-D54D-A94C-AF91-4D870E3B8F0A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>
            <a:off x="2479871" y="2060423"/>
            <a:ext cx="2391" cy="8618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FC018552-7B64-8C4F-A26E-F5EF856ED0E9}"/>
              </a:ext>
            </a:extLst>
          </p:cNvPr>
          <p:cNvSpPr txBox="1"/>
          <p:nvPr/>
        </p:nvSpPr>
        <p:spPr>
          <a:xfrm>
            <a:off x="2467458" y="247488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125</a:t>
            </a:r>
            <a:endParaRPr kumimoji="1" lang="zh-CN" altLang="en-US" dirty="0"/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7EC3CDCE-45DC-0843-A5D0-B0CF65975176}"/>
              </a:ext>
            </a:extLst>
          </p:cNvPr>
          <p:cNvCxnSpPr>
            <a:cxnSpLocks/>
          </p:cNvCxnSpPr>
          <p:nvPr/>
        </p:nvCxnSpPr>
        <p:spPr>
          <a:xfrm>
            <a:off x="510400" y="2400640"/>
            <a:ext cx="0" cy="2956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38F7141B-8866-3E47-B3D4-0623DCDBD330}"/>
              </a:ext>
            </a:extLst>
          </p:cNvPr>
          <p:cNvSpPr txBox="1"/>
          <p:nvPr/>
        </p:nvSpPr>
        <p:spPr>
          <a:xfrm rot="5400000">
            <a:off x="-3058" y="372559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1000</a:t>
            </a:r>
            <a:endParaRPr kumimoji="1" lang="zh-CN" altLang="en-US" dirty="0"/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9C403326-A209-9A4A-A332-09C7A0018E52}"/>
              </a:ext>
            </a:extLst>
          </p:cNvPr>
          <p:cNvCxnSpPr>
            <a:cxnSpLocks/>
          </p:cNvCxnSpPr>
          <p:nvPr/>
        </p:nvCxnSpPr>
        <p:spPr>
          <a:xfrm>
            <a:off x="551165" y="5825078"/>
            <a:ext cx="36571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8C7F608E-EB08-1F4D-8819-07F7A2C10A9B}"/>
              </a:ext>
            </a:extLst>
          </p:cNvPr>
          <p:cNvSpPr/>
          <p:nvPr/>
        </p:nvSpPr>
        <p:spPr>
          <a:xfrm>
            <a:off x="3585642" y="1700613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1FE4B24-5335-DE46-B261-23AA5AD2FD1E}"/>
              </a:ext>
            </a:extLst>
          </p:cNvPr>
          <p:cNvSpPr/>
          <p:nvPr/>
        </p:nvSpPr>
        <p:spPr>
          <a:xfrm>
            <a:off x="3589284" y="5373544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38AEE8F-AA89-204F-8FDD-22B501B59921}"/>
              </a:ext>
            </a:extLst>
          </p:cNvPr>
          <p:cNvSpPr txBox="1"/>
          <p:nvPr/>
        </p:nvSpPr>
        <p:spPr>
          <a:xfrm>
            <a:off x="8871435" y="3417075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err="1">
                <a:solidFill>
                  <a:srgbClr val="0432FF"/>
                </a:solidFill>
              </a:rPr>
              <a:t>Pb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 总重</a:t>
            </a:r>
            <a:r>
              <a:rPr kumimoji="1" lang="en-US" altLang="zh-CN" sz="2400" b="1" dirty="0">
                <a:solidFill>
                  <a:srgbClr val="0432FF"/>
                </a:solidFill>
              </a:rPr>
              <a:t>8.11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吨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153FBFB-EFF6-AD41-99D8-8A9B4447A5F9}"/>
              </a:ext>
            </a:extLst>
          </p:cNvPr>
          <p:cNvSpPr txBox="1"/>
          <p:nvPr/>
        </p:nvSpPr>
        <p:spPr>
          <a:xfrm>
            <a:off x="4398026" y="4149807"/>
            <a:ext cx="545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若内壁再增加</a:t>
            </a:r>
            <a:r>
              <a:rPr kumimoji="1" lang="en-US" altLang="zh-CN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2cm</a:t>
            </a:r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厚度</a:t>
            </a:r>
            <a:r>
              <a:rPr kumimoji="1" lang="en-US" altLang="zh-CN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，铜重</a:t>
            </a:r>
            <a:r>
              <a:rPr kumimoji="1" lang="en-US" altLang="zh-CN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1.11</a:t>
            </a:r>
            <a:r>
              <a:rPr kumimoji="1" lang="zh-CN" altLang="en-US" sz="2400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吨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F22C6D7-CAB3-B945-9B6E-F0C1E035FC46}"/>
              </a:ext>
            </a:extLst>
          </p:cNvPr>
          <p:cNvSpPr txBox="1"/>
          <p:nvPr/>
        </p:nvSpPr>
        <p:spPr>
          <a:xfrm>
            <a:off x="8871435" y="4717582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err="1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Pb+Cu</a:t>
            </a:r>
            <a:r>
              <a:rPr kumimoji="1" lang="zh-CN" altLang="en-US" sz="2400" b="1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重</a:t>
            </a:r>
            <a:r>
              <a:rPr kumimoji="1" lang="en-US" altLang="zh-CN" sz="2400" b="1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9.22</a:t>
            </a:r>
            <a:r>
              <a:rPr kumimoji="1" lang="zh-CN" altLang="en-US" sz="2400" b="1" dirty="0">
                <a:solidFill>
                  <a:srgbClr val="9437FF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吨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43D1096-02B5-E64B-8229-9BE49673704B}"/>
              </a:ext>
            </a:extLst>
          </p:cNvPr>
          <p:cNvSpPr txBox="1"/>
          <p:nvPr/>
        </p:nvSpPr>
        <p:spPr>
          <a:xfrm>
            <a:off x="4381154" y="5657396"/>
            <a:ext cx="651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若直接改为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12cm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厚度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Cu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，</a:t>
            </a:r>
            <a:r>
              <a:rPr kumimoji="1" lang="zh-CN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铜重</a:t>
            </a:r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6.38+1.11=7.49</a:t>
            </a:r>
            <a:r>
              <a:rPr kumimoji="1" lang="zh-CN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吨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0AF1EAF-EF35-E446-B7FF-98F4A8F6D5F5}"/>
              </a:ext>
            </a:extLst>
          </p:cNvPr>
          <p:cNvSpPr/>
          <p:nvPr/>
        </p:nvSpPr>
        <p:spPr>
          <a:xfrm>
            <a:off x="1030262" y="2389375"/>
            <a:ext cx="59317" cy="29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5DD568B-208B-0E48-8EB3-401CE599466B}"/>
              </a:ext>
            </a:extLst>
          </p:cNvPr>
          <p:cNvSpPr/>
          <p:nvPr/>
        </p:nvSpPr>
        <p:spPr>
          <a:xfrm>
            <a:off x="3864239" y="2395227"/>
            <a:ext cx="59317" cy="29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DD7A380-BAA7-9D45-8FBA-3EAF7E758375}"/>
              </a:ext>
            </a:extLst>
          </p:cNvPr>
          <p:cNvSpPr/>
          <p:nvPr/>
        </p:nvSpPr>
        <p:spPr>
          <a:xfrm rot="16200000">
            <a:off x="2465790" y="3834610"/>
            <a:ext cx="59317" cy="29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灯片编号占位符 3">
            <a:extLst>
              <a:ext uri="{FF2B5EF4-FFF2-40B4-BE49-F238E27FC236}">
                <a16:creationId xmlns:a16="http://schemas.microsoft.com/office/drawing/2014/main" id="{DF77C46E-653F-6843-801D-76D40875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22A1DC-FDC6-5B48-A007-3276B5FB66C7}" type="slidenum">
              <a:rPr kumimoji="1" lang="zh-CN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1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1360</Words>
  <Application>Microsoft Macintosh PowerPoint</Application>
  <PresentationFormat>宽屏</PresentationFormat>
  <Paragraphs>228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SimHei</vt:lpstr>
      <vt:lpstr>Arial</vt:lpstr>
      <vt:lpstr>Calibri</vt:lpstr>
      <vt:lpstr>Cambria Math</vt:lpstr>
      <vt:lpstr>Helvetica Neue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 pengzhong</dc:creator>
  <cp:lastModifiedBy>lu pengzhong</cp:lastModifiedBy>
  <cp:revision>77</cp:revision>
  <dcterms:created xsi:type="dcterms:W3CDTF">2023-08-17T01:23:00Z</dcterms:created>
  <dcterms:modified xsi:type="dcterms:W3CDTF">2023-08-23T00:28:20Z</dcterms:modified>
</cp:coreProperties>
</file>