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617" r:id="rId2"/>
    <p:sldId id="618" r:id="rId3"/>
    <p:sldId id="621" r:id="rId4"/>
    <p:sldId id="619" r:id="rId5"/>
    <p:sldId id="623" r:id="rId6"/>
    <p:sldId id="622" r:id="rId7"/>
    <p:sldId id="624" r:id="rId8"/>
    <p:sldId id="620" r:id="rId9"/>
    <p:sldId id="534" r:id="rId10"/>
    <p:sldId id="545" r:id="rId11"/>
    <p:sldId id="612" r:id="rId12"/>
    <p:sldId id="613" r:id="rId13"/>
    <p:sldId id="451" r:id="rId14"/>
    <p:sldId id="489" r:id="rId15"/>
    <p:sldId id="614" r:id="rId16"/>
    <p:sldId id="475" r:id="rId17"/>
    <p:sldId id="484" r:id="rId18"/>
    <p:sldId id="588" r:id="rId19"/>
    <p:sldId id="549" r:id="rId20"/>
    <p:sldId id="586" r:id="rId21"/>
    <p:sldId id="585" r:id="rId22"/>
    <p:sldId id="606" r:id="rId23"/>
    <p:sldId id="607" r:id="rId24"/>
    <p:sldId id="608" r:id="rId25"/>
    <p:sldId id="600" r:id="rId26"/>
    <p:sldId id="601" r:id="rId27"/>
    <p:sldId id="595" r:id="rId28"/>
    <p:sldId id="610" r:id="rId29"/>
    <p:sldId id="615" r:id="rId30"/>
    <p:sldId id="616" r:id="rId31"/>
    <p:sldId id="611" r:id="rId32"/>
    <p:sldId id="596" r:id="rId33"/>
    <p:sldId id="597" r:id="rId34"/>
    <p:sldId id="598" r:id="rId35"/>
    <p:sldId id="5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7" autoAdjust="0"/>
    <p:restoredTop sz="94592"/>
  </p:normalViewPr>
  <p:slideViewPr>
    <p:cSldViewPr>
      <p:cViewPr varScale="1">
        <p:scale>
          <a:sx n="116" d="100"/>
          <a:sy n="116" d="100"/>
        </p:scale>
        <p:origin x="8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A09A-E96E-47A4-A5B9-B04E8D984526}" type="datetimeFigureOut">
              <a:rPr lang="zh-CN" altLang="en-US" smtClean="0"/>
              <a:pPr/>
              <a:t>2018/7/23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BDC86-23D8-47AD-8D94-E9BFD36C78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27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BDC86-23D8-47AD-8D94-E9BFD36C783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252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BDC86-23D8-47AD-8D94-E9BFD36C783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6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BDC86-23D8-47AD-8D94-E9BFD36C783A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83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besfs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/groups/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tauqcd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sunyk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/Run665po1/PhiPipPim_V1_Miss/Analysis/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CMS_NumberOfEvents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BDC86-23D8-47AD-8D94-E9BFD36C783A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970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BDC86-23D8-47AD-8D94-E9BFD36C783A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987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BDC86-23D8-47AD-8D94-E9BFD36C783A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97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3C7F-5150-B040-82DB-97B5A8D78FD1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BESIII Physics &amp; Software Workshop in SYSU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8B7C-9FB3-3F43-840B-4C4008449D8F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BESIII Physics &amp; Software Workshop in SYSU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DCF5-D4CD-3B4B-8C0C-21FCB7F38526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BESIII Physics &amp; Software Workshop in SYSU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5376-C9F6-9A47-8AD6-CE75005ACB5E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BESIII Physics &amp; Software Workshop in SYSU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B040-8691-ED4D-A312-B53E9B864A1F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BESIII Physics &amp; Software Workshop in SYSU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5CBA-50EE-E84F-8ACF-F9897152DBF3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BESIII Physics &amp; Software Workshop in SYSU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3D89-2E68-8845-AC7F-F4A5EEDC8C6D}" type="datetime1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BESIII Physics &amp; Software Workshop in SYSU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3137-A411-C74E-BAE3-BDDA7BE19626}" type="datetime1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BESIII Physics &amp; Software Workshop in SYSU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4A7A-8D09-F243-8D7F-4B61630077AE}" type="datetime1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BESIII Physics &amp; Software Workshop in SYSU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BE6-F4E7-F545-8609-C09B13467A10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BESIII Physics &amp; Software Workshop in SYSU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F4EB-F5D4-6748-83D4-1A6D55E8A921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BESIII Physics &amp; Software Workshop in SYSU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47B26-7BE8-9A46-812C-209139EF642E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BESIII Physics &amp; Software Workshop in SYSU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2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3C03-E340-2A49-BF2B-6174D77520BB}" type="datetime1">
              <a:rPr lang="en-US" smtClean="0"/>
              <a:t>7/23/2018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158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  <a:t>Comparison of Efficiencies</a:t>
            </a:r>
            <a:endParaRPr lang="zh-CN" altLang="en-US" sz="4000" b="1" dirty="0">
              <a:solidFill>
                <a:srgbClr val="0000FF"/>
              </a:solidFill>
              <a:latin typeface="+mn-lt"/>
              <a:ea typeface="Gungsuh" pitchFamily="18" charset="-127"/>
            </a:endParaRPr>
          </a:p>
        </p:txBody>
      </p:sp>
      <p:graphicFrame>
        <p:nvGraphicFramePr>
          <p:cNvPr id="5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893248"/>
              </p:ext>
            </p:extLst>
          </p:nvPr>
        </p:nvGraphicFramePr>
        <p:xfrm>
          <a:off x="228600" y="1517192"/>
          <a:ext cx="845819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46"/>
                <a:gridCol w="1626398"/>
                <a:gridCol w="1357351"/>
                <a:gridCol w="1188838"/>
                <a:gridCol w="1541067"/>
                <a:gridCol w="1066799"/>
              </a:tblGrid>
              <a:tr h="632741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/>
                        <a:t>Event</a:t>
                      </a:r>
                      <a:r>
                        <a:rPr lang="en-US" altLang="zh-CN" sz="1800" b="1" baseline="0" dirty="0" smtClean="0"/>
                        <a:t> </a:t>
                      </a:r>
                      <a:r>
                        <a:rPr lang="en-US" altLang="zh-CN" sz="1800" b="1" dirty="0" smtClean="0"/>
                        <a:t>selection (%)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 smtClean="0">
                          <a:solidFill>
                            <a:schemeClr val="tx1"/>
                          </a:solidFill>
                        </a:rPr>
                        <a:t>Eff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(ISR)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800" dirty="0" smtClean="0"/>
                        <a:t>χ</a:t>
                      </a:r>
                      <a:r>
                        <a:rPr lang="el-GR" altLang="zh-CN" sz="1800" baseline="30000" dirty="0" smtClean="0"/>
                        <a:t>2</a:t>
                      </a:r>
                      <a:r>
                        <a:rPr lang="en-US" altLang="zh-CN" sz="1800" baseline="30000" dirty="0" smtClean="0"/>
                        <a:t> </a:t>
                      </a:r>
                      <a:r>
                        <a:rPr lang="en-US" altLang="zh-CN" sz="1800" baseline="0" dirty="0" smtClean="0"/>
                        <a:t>&lt;10</a:t>
                      </a:r>
                      <a:r>
                        <a:rPr lang="en-US" altLang="zh-CN" sz="1800" b="1" dirty="0" smtClean="0"/>
                        <a:t>(%)</a:t>
                      </a:r>
                      <a:endParaRPr lang="zh-CN" altLang="en-US" dirty="0" smtClean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signal region</a:t>
                      </a:r>
                    </a:p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(%)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Eff</a:t>
                      </a:r>
                      <a:r>
                        <a:rPr kumimoji="0" lang="en-US" altLang="zh-CN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*ISR </a:t>
                      </a:r>
                      <a:endParaRPr kumimoji="0" lang="zh-CN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/>
                </a:tc>
              </a:tr>
              <a:tr h="63274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PWA MC(new)</a:t>
                      </a:r>
                      <a:endParaRPr kumimoji="0" lang="zh-CN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51.2324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51.59</a:t>
                      </a:r>
                    </a:p>
                    <a:p>
                      <a:r>
                        <a:rPr lang="en-US" altLang="zh-CN" dirty="0" smtClean="0"/>
                        <a:t>(1.00689)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41.3702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34.9695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35.21</a:t>
                      </a:r>
                      <a:endParaRPr lang="zh-CN" altLang="en-US" dirty="0"/>
                    </a:p>
                  </a:txBody>
                  <a:tcPr/>
                </a:tc>
              </a:tr>
              <a:tr h="59737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LiuFang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MC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58.7680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57.78</a:t>
                      </a:r>
                    </a:p>
                    <a:p>
                      <a:r>
                        <a:rPr lang="en-US" altLang="zh-CN" dirty="0" smtClean="0"/>
                        <a:t>(0.9832)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52.7237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46.0262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45.25</a:t>
                      </a:r>
                      <a:endParaRPr lang="zh-CN" altLang="en-US" dirty="0"/>
                    </a:p>
                  </a:txBody>
                  <a:tcPr/>
                </a:tc>
              </a:tr>
              <a:tr h="59737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Lf</a:t>
                      </a:r>
                      <a:r>
                        <a:rPr lang="en-US" altLang="zh-CN" sz="1800" baseline="0" dirty="0" smtClean="0"/>
                        <a:t> generator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smtClean="0"/>
                        <a:t>(without ISR)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58.7618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52.7916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46.1131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32741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Lf</a:t>
                      </a:r>
                      <a:r>
                        <a:rPr lang="en-US" altLang="zh-CN" sz="1800" baseline="0" dirty="0" smtClean="0"/>
                        <a:t> generator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smtClean="0"/>
                        <a:t>(with ISR)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56.6668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57.04</a:t>
                      </a:r>
                    </a:p>
                    <a:p>
                      <a:r>
                        <a:rPr lang="en-US" altLang="zh-CN" dirty="0" smtClean="0"/>
                        <a:t>(1.00652)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49.2810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43.1425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43.42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59737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Sun </a:t>
                      </a:r>
                      <a:r>
                        <a:rPr lang="en-US" altLang="zh-CN" dirty="0" err="1" smtClean="0"/>
                        <a:t>Yankun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50.39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50.62</a:t>
                      </a:r>
                    </a:p>
                    <a:p>
                      <a:r>
                        <a:rPr lang="en-US" altLang="zh-CN" dirty="0" smtClean="0"/>
                        <a:t>(</a:t>
                      </a:r>
                      <a:r>
                        <a:rPr lang="en-US" altLang="zh-CN" dirty="0" smtClean="0"/>
                        <a:t>1.00462)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40.71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34.45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34.61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27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5875">
            <a:solidFill>
              <a:srgbClr val="00B050"/>
            </a:solidFill>
          </a:ln>
        </p:spPr>
        <p:txBody>
          <a:bodyPr/>
          <a:lstStyle/>
          <a:p>
            <a:r>
              <a:rPr lang="en-US" altLang="zh-CN" b="1" dirty="0" smtClean="0">
                <a:latin typeface="+mn-lt"/>
                <a:ea typeface="Cambria Math" pitchFamily="18" charset="0"/>
              </a:rPr>
              <a:t>Outline</a:t>
            </a:r>
            <a:r>
              <a:rPr lang="en-US" altLang="zh-CN" b="1" dirty="0">
                <a:latin typeface="+mn-lt"/>
                <a:ea typeface="Cambria Math" pitchFamily="18" charset="0"/>
              </a:rPr>
              <a:t> </a:t>
            </a:r>
            <a:endParaRPr lang="zh-CN" alt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CN" b="1" dirty="0" smtClean="0">
                <a:latin typeface="Cambria Math" pitchFamily="18" charset="0"/>
                <a:ea typeface="Cambria Math" pitchFamily="18" charset="0"/>
              </a:rPr>
              <a:t>1. Introduction.</a:t>
            </a:r>
          </a:p>
          <a:p>
            <a:pPr>
              <a:buNone/>
            </a:pPr>
            <a:r>
              <a:rPr lang="en-US" altLang="zh-CN" b="1" dirty="0" smtClean="0">
                <a:latin typeface="Cambria Math" pitchFamily="18" charset="0"/>
                <a:ea typeface="Cambria Math" pitchFamily="18" charset="0"/>
              </a:rPr>
              <a:t>2. Data samples and MC simulation.</a:t>
            </a:r>
          </a:p>
          <a:p>
            <a:pPr>
              <a:buNone/>
            </a:pPr>
            <a:r>
              <a:rPr lang="en-US" altLang="zh-CN" b="1" dirty="0" smtClean="0">
                <a:latin typeface="Cambria Math" pitchFamily="18" charset="0"/>
                <a:ea typeface="Cambria Math" pitchFamily="18" charset="0"/>
              </a:rPr>
              <a:t>3. Event selection.</a:t>
            </a:r>
          </a:p>
          <a:p>
            <a:pPr>
              <a:buNone/>
            </a:pPr>
            <a:r>
              <a:rPr lang="en-US" altLang="zh-CN" b="1" dirty="0" smtClean="0">
                <a:latin typeface="Cambria Math" pitchFamily="18" charset="0"/>
                <a:ea typeface="Cambria Math" pitchFamily="18" charset="0"/>
              </a:rPr>
              <a:t>4. Background analysis</a:t>
            </a:r>
          </a:p>
          <a:p>
            <a:pPr>
              <a:buNone/>
            </a:pPr>
            <a:r>
              <a:rPr lang="en-US" altLang="zh-CN" b="1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altLang="zh-CN" b="1" dirty="0" smtClean="0">
                <a:latin typeface="Cambria Math" pitchFamily="18" charset="0"/>
                <a:ea typeface="Cambria Math" pitchFamily="18" charset="0"/>
              </a:rPr>
              <a:t>. Cross section measurement.</a:t>
            </a:r>
          </a:p>
          <a:p>
            <a:pPr>
              <a:buNone/>
            </a:pPr>
            <a:r>
              <a:rPr lang="en-US" altLang="zh-CN" b="1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altLang="zh-CN" b="1" dirty="0" smtClean="0">
                <a:latin typeface="Cambria Math" pitchFamily="18" charset="0"/>
                <a:ea typeface="Cambria Math" pitchFamily="18" charset="0"/>
              </a:rPr>
              <a:t>. Systematic error estimation.</a:t>
            </a:r>
          </a:p>
          <a:p>
            <a:pPr>
              <a:buNone/>
            </a:pPr>
            <a:r>
              <a:rPr lang="en-US" altLang="zh-CN" b="1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altLang="zh-CN" b="1" dirty="0" smtClean="0">
                <a:latin typeface="Cambria Math" pitchFamily="18" charset="0"/>
                <a:ea typeface="Cambria Math" pitchFamily="18" charset="0"/>
              </a:rPr>
              <a:t>. Summary.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7B57-684A-1948-A5AE-8DEFBD2B6DDC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altLang="zh-CN" b="1" dirty="0" smtClean="0">
                <a:ea typeface="Cambria Math" pitchFamily="18" charset="0"/>
              </a:rPr>
              <a:t>Introduction</a:t>
            </a:r>
            <a:br>
              <a:rPr lang="en-US" altLang="zh-CN" b="1" dirty="0" smtClean="0">
                <a:ea typeface="Cambria Math" pitchFamily="18" charset="0"/>
              </a:rPr>
            </a:br>
            <a:r>
              <a:rPr lang="en-US" altLang="zh-CN" sz="20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(Cross section Line shape)</a:t>
            </a:r>
            <a:endParaRPr lang="zh-CN" altLang="en-US" b="1" dirty="0">
              <a:solidFill>
                <a:srgbClr val="0000FF"/>
              </a:solidFill>
              <a:latin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8382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</a:rPr>
              <a:t>Cross section line shape of e</a:t>
            </a:r>
            <a:r>
              <a:rPr lang="en-US" altLang="zh-CN" sz="2400" b="1" baseline="30000" dirty="0" smtClean="0">
                <a:latin typeface="Cambria Math" pitchFamily="18" charset="0"/>
                <a:ea typeface="Cambria Math" pitchFamily="18" charset="0"/>
              </a:rPr>
              <a:t>+ </a:t>
            </a: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2400" b="1" baseline="30000" dirty="0" smtClean="0">
                <a:latin typeface="Cambria Math" pitchFamily="18" charset="0"/>
                <a:ea typeface="Cambria Math" pitchFamily="18" charset="0"/>
              </a:rPr>
              <a:t>- </a:t>
            </a: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→ </a:t>
            </a:r>
            <a:r>
              <a:rPr lang="el-GR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ϕ</a:t>
            </a: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(1020) </a:t>
            </a:r>
            <a:r>
              <a:rPr lang="el-GR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400" b="1" baseline="30000" dirty="0" smtClean="0">
                <a:latin typeface="Cambria Math" pitchFamily="18" charset="0"/>
                <a:ea typeface="Cambria Math" pitchFamily="18" charset="0"/>
              </a:rPr>
              <a:t>+ </a:t>
            </a:r>
            <a:r>
              <a:rPr lang="el-GR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400" b="1" baseline="30000" dirty="0" smtClean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0">
              <a:spcBef>
                <a:spcPts val="0"/>
              </a:spcBef>
            </a:pP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</a:rPr>
              <a:t>Property of  Y(2175) </a:t>
            </a: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→ </a:t>
            </a:r>
            <a:r>
              <a:rPr lang="el-GR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ϕ</a:t>
            </a: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(1020) f</a:t>
            </a:r>
            <a:r>
              <a:rPr lang="en-US" altLang="zh-CN" sz="2400" b="1" baseline="-25000" dirty="0" smtClean="0">
                <a:latin typeface="Cambria Math" pitchFamily="18" charset="0"/>
                <a:ea typeface="Cambria Math" pitchFamily="18" charset="0"/>
                <a:cs typeface="Times New Roman"/>
              </a:rPr>
              <a:t>0</a:t>
            </a: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(980)(</a:t>
            </a:r>
            <a:r>
              <a:rPr lang="el-GR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400" b="1" baseline="30000" dirty="0" smtClean="0">
                <a:latin typeface="Cambria Math" pitchFamily="18" charset="0"/>
                <a:ea typeface="Cambria Math" pitchFamily="18" charset="0"/>
              </a:rPr>
              <a:t>+ </a:t>
            </a:r>
            <a:r>
              <a:rPr lang="el-GR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400" b="1" baseline="30000" dirty="0" smtClean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</a:rPr>
              <a:t>).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38800" y="274320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Large error around 2.1GeV:</a:t>
            </a:r>
          </a:p>
          <a:p>
            <a:r>
              <a:rPr lang="en-US" altLang="zh-CN" sz="20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     15%~30%.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With R-scan data sets: improve precision (&lt;5~10%).</a:t>
            </a:r>
          </a:p>
          <a:p>
            <a:r>
              <a:rPr lang="en-US" altLang="zh-CN" sz="20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endParaRPr lang="en-US" altLang="zh-CN" sz="2000" b="1" dirty="0" smtClean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Parameters of Y(2175):</a:t>
            </a:r>
          </a:p>
          <a:p>
            <a:r>
              <a:rPr lang="en-US" altLang="zh-CN" sz="20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     Large difference between two results.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2399" y="2488087"/>
            <a:ext cx="5537836" cy="4141313"/>
            <a:chOff x="152399" y="2488087"/>
            <a:chExt cx="5537836" cy="4141313"/>
          </a:xfrm>
        </p:grpSpPr>
        <p:grpSp>
          <p:nvGrpSpPr>
            <p:cNvPr id="24" name="Group 23"/>
            <p:cNvGrpSpPr/>
            <p:nvPr/>
          </p:nvGrpSpPr>
          <p:grpSpPr>
            <a:xfrm>
              <a:off x="152399" y="2488087"/>
              <a:ext cx="5537836" cy="4141313"/>
              <a:chOff x="929631" y="2507999"/>
              <a:chExt cx="5715001" cy="427380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929631" y="2507999"/>
                <a:ext cx="5715001" cy="4273801"/>
                <a:chOff x="929631" y="2438400"/>
                <a:chExt cx="5715001" cy="4273801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929631" y="2438400"/>
                  <a:ext cx="5715001" cy="4273801"/>
                  <a:chOff x="396231" y="2438400"/>
                  <a:chExt cx="5715001" cy="4361021"/>
                </a:xfrm>
              </p:grpSpPr>
              <p:pic>
                <p:nvPicPr>
                  <p:cNvPr id="512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444231" y="2463163"/>
                    <a:ext cx="2667000" cy="20229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2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444232" y="4495800"/>
                    <a:ext cx="2667000" cy="2057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2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96240" y="2438400"/>
                    <a:ext cx="2880360" cy="20335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25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96231" y="4495825"/>
                    <a:ext cx="2860358" cy="20269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4" name="Rectangle 13"/>
                  <p:cNvSpPr/>
                  <p:nvPr/>
                </p:nvSpPr>
                <p:spPr>
                  <a:xfrm>
                    <a:off x="619075" y="6553200"/>
                    <a:ext cx="2367956" cy="2462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000" b="1" dirty="0" smtClean="0"/>
                      <a:t>PHYSICAL REVIEW D80, 031101(R) (2009)</a:t>
                    </a:r>
                    <a:endParaRPr lang="zh-CN" altLang="en-US" sz="1000" b="1" dirty="0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3672830" y="6553200"/>
                    <a:ext cx="2215671" cy="2462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000" b="1" dirty="0" smtClean="0"/>
                      <a:t>PHYSICAL REVIEW D86, 012008 (2012)</a:t>
                    </a:r>
                    <a:endParaRPr lang="zh-CN" altLang="en-US" sz="1000" b="1" dirty="0"/>
                  </a:p>
                </p:txBody>
              </p: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2529831" y="2526268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 smtClean="0">
                      <a:solidFill>
                        <a:srgbClr val="0000FF"/>
                      </a:solidFill>
                    </a:rPr>
                    <a:t>Belle</a:t>
                  </a:r>
                  <a:endParaRPr lang="zh-CN" altLang="en-US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180789" y="2514600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 smtClean="0">
                      <a:solidFill>
                        <a:srgbClr val="0000FF"/>
                      </a:solidFill>
                    </a:rPr>
                    <a:t>BABAR</a:t>
                  </a:r>
                  <a:endParaRPr lang="zh-CN" altLang="en-US" b="1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3200400" y="2584199"/>
                <a:ext cx="457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(a)</a:t>
                </a:r>
                <a:endParaRPr lang="zh-CN" alt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124200" y="4659868"/>
                <a:ext cx="457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(b)</a:t>
                </a:r>
                <a:endParaRPr lang="zh-CN" alt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035031" y="2590800"/>
                <a:ext cx="457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(c)</a:t>
                </a:r>
                <a:endParaRPr lang="zh-CN" alt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958831" y="4583668"/>
                <a:ext cx="457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(d)</a:t>
                </a:r>
                <a:endParaRPr lang="zh-CN" altLang="en-US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295400" y="4903113"/>
              <a:ext cx="1524000" cy="415498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050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M1 = 2.079</a:t>
              </a:r>
              <a:r>
                <a:rPr lang="en-US" altLang="zh-CN" sz="1050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Times New Roman"/>
                </a:rPr>
                <a:t>±0.013GeV</a:t>
              </a:r>
            </a:p>
            <a:p>
              <a:r>
                <a:rPr lang="en-US" altLang="zh-CN" sz="1050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Times New Roman"/>
                </a:rPr>
                <a:t> </a:t>
              </a:r>
              <a:r>
                <a:rPr lang="el-GR" altLang="zh-CN" sz="1050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Times New Roman"/>
                </a:rPr>
                <a:t>Γ</a:t>
              </a:r>
              <a:r>
                <a:rPr lang="en-US" altLang="zh-CN" sz="1050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Times New Roman"/>
                </a:rPr>
                <a:t>1= 0.192±0.023GeV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14800" y="4918502"/>
              <a:ext cx="1524000" cy="415498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050" b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M2 = 2.180</a:t>
              </a:r>
              <a:r>
                <a:rPr lang="en-US" altLang="zh-CN" sz="1050" b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Times New Roman"/>
                </a:rPr>
                <a:t>±0.011GeV</a:t>
              </a:r>
            </a:p>
            <a:p>
              <a:r>
                <a:rPr lang="el-GR" altLang="zh-CN" sz="1050" b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Times New Roman"/>
                </a:rPr>
                <a:t>Γ</a:t>
              </a:r>
              <a:r>
                <a:rPr lang="en-US" altLang="zh-CN" sz="1050" b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Times New Roman"/>
                </a:rPr>
                <a:t>2 = 0.077±0.018GeV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76400" y="4495800"/>
              <a:ext cx="651510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FF"/>
                  </a:solidFill>
                </a:rPr>
                <a:t>Belle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91000" y="4495800"/>
              <a:ext cx="868680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FF"/>
                  </a:solidFill>
                </a:rPr>
                <a:t>BABAR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3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altLang="zh-CN" b="1" dirty="0" smtClean="0">
                <a:ea typeface="Cambria Math" pitchFamily="18" charset="0"/>
              </a:rPr>
              <a:t>Introduction</a:t>
            </a:r>
            <a:br>
              <a:rPr lang="en-US" altLang="zh-CN" b="1" dirty="0" smtClean="0">
                <a:ea typeface="Cambria Math" pitchFamily="18" charset="0"/>
              </a:rPr>
            </a:br>
            <a:r>
              <a:rPr lang="en-US" altLang="zh-CN" sz="22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 (Search of Zs)</a:t>
            </a:r>
            <a:r>
              <a:rPr lang="en-US" altLang="zh-CN" sz="2200" b="1" dirty="0" smtClean="0">
                <a:ea typeface="Cambria Math" pitchFamily="18" charset="0"/>
              </a:rPr>
              <a:t> </a:t>
            </a:r>
            <a:endParaRPr lang="zh-CN" altLang="en-US" sz="2200" b="1" dirty="0"/>
          </a:p>
        </p:txBody>
      </p:sp>
      <p:grpSp>
        <p:nvGrpSpPr>
          <p:cNvPr id="3" name="Group 12"/>
          <p:cNvGrpSpPr/>
          <p:nvPr/>
        </p:nvGrpSpPr>
        <p:grpSpPr>
          <a:xfrm>
            <a:off x="1905000" y="1524002"/>
            <a:ext cx="5310953" cy="922018"/>
            <a:chOff x="4472464" y="1524000"/>
            <a:chExt cx="4671536" cy="850106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72464" y="1524000"/>
              <a:ext cx="4671536" cy="850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5486400" y="1828800"/>
              <a:ext cx="3581400" cy="533400"/>
            </a:xfrm>
            <a:prstGeom prst="rect">
              <a:avLst/>
            </a:prstGeom>
            <a:noFill/>
            <a:ln>
              <a:solidFill>
                <a:srgbClr val="00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381001" y="2667000"/>
            <a:ext cx="8501326" cy="3966971"/>
            <a:chOff x="381001" y="2667000"/>
            <a:chExt cx="8501326" cy="3966971"/>
          </a:xfrm>
        </p:grpSpPr>
        <p:grpSp>
          <p:nvGrpSpPr>
            <p:cNvPr id="5" name="Group 22"/>
            <p:cNvGrpSpPr/>
            <p:nvPr/>
          </p:nvGrpSpPr>
          <p:grpSpPr>
            <a:xfrm>
              <a:off x="381001" y="2667000"/>
              <a:ext cx="8501326" cy="3966971"/>
              <a:chOff x="381001" y="2662429"/>
              <a:chExt cx="8501326" cy="3966971"/>
            </a:xfrm>
          </p:grpSpPr>
          <p:grpSp>
            <p:nvGrpSpPr>
              <p:cNvPr id="6" name="Group 11"/>
              <p:cNvGrpSpPr/>
              <p:nvPr/>
            </p:nvGrpSpPr>
            <p:grpSpPr>
              <a:xfrm>
                <a:off x="381001" y="2662429"/>
                <a:ext cx="2606040" cy="3966971"/>
                <a:chOff x="98426" y="665480"/>
                <a:chExt cx="1885955" cy="2834638"/>
              </a:xfrm>
            </p:grpSpPr>
            <p:pic>
              <p:nvPicPr>
                <p:cNvPr id="5123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8426" y="2037079"/>
                  <a:ext cx="1854200" cy="14630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24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8431" y="665480"/>
                  <a:ext cx="1885950" cy="1347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8"/>
              <p:cNvGrpSpPr/>
              <p:nvPr/>
            </p:nvGrpSpPr>
            <p:grpSpPr>
              <a:xfrm>
                <a:off x="3352800" y="2667000"/>
                <a:ext cx="2590800" cy="3943360"/>
                <a:chOff x="3581400" y="2572226"/>
                <a:chExt cx="2590800" cy="4023837"/>
              </a:xfrm>
            </p:grpSpPr>
            <p:pic>
              <p:nvPicPr>
                <p:cNvPr id="36865" name="Picture 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581405" y="2572226"/>
                  <a:ext cx="2582704" cy="1999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866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581400" y="4572000"/>
                  <a:ext cx="2590800" cy="20240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" name="Group 21"/>
              <p:cNvGrpSpPr/>
              <p:nvPr/>
            </p:nvGrpSpPr>
            <p:grpSpPr>
              <a:xfrm>
                <a:off x="6324600" y="2667000"/>
                <a:ext cx="2557727" cy="3886200"/>
                <a:chOff x="6476999" y="2819400"/>
                <a:chExt cx="2557727" cy="3886200"/>
              </a:xfrm>
            </p:grpSpPr>
            <p:pic>
              <p:nvPicPr>
                <p:cNvPr id="36867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491265" y="2819400"/>
                  <a:ext cx="2543461" cy="18635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868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476999" y="4842034"/>
                  <a:ext cx="2539365" cy="18635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4" name="TextBox 23"/>
            <p:cNvSpPr txBox="1"/>
            <p:nvPr/>
          </p:nvSpPr>
          <p:spPr>
            <a:xfrm>
              <a:off x="2362200" y="2831068"/>
              <a:ext cx="457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(a)</a:t>
              </a:r>
              <a:endParaRPr lang="zh-CN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62200" y="4812268"/>
              <a:ext cx="457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(b)</a:t>
              </a:r>
              <a:endParaRPr lang="zh-CN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73031" y="2743200"/>
              <a:ext cx="457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(c)</a:t>
              </a:r>
              <a:endParaRPr lang="zh-CN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57800" y="4736068"/>
              <a:ext cx="457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(d)</a:t>
              </a:r>
              <a:endParaRPr lang="zh-CN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44831" y="2736599"/>
              <a:ext cx="457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(e)</a:t>
              </a:r>
              <a:endParaRPr lang="zh-CN" alt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68631" y="4812268"/>
              <a:ext cx="457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(f)</a:t>
              </a:r>
              <a:endParaRPr lang="zh-CN" altLang="en-US" dirty="0"/>
            </a:p>
          </p:txBody>
        </p:sp>
      </p:grpSp>
      <p:sp>
        <p:nvSpPr>
          <p:cNvPr id="23" name="Oval 22"/>
          <p:cNvSpPr/>
          <p:nvPr/>
        </p:nvSpPr>
        <p:spPr>
          <a:xfrm>
            <a:off x="2971800" y="1447800"/>
            <a:ext cx="4191000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00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5875">
            <a:solidFill>
              <a:srgbClr val="00B050"/>
            </a:solidFill>
          </a:ln>
        </p:spPr>
        <p:txBody>
          <a:bodyPr/>
          <a:lstStyle/>
          <a:p>
            <a:r>
              <a:rPr lang="en-US" altLang="zh-CN" b="1" dirty="0" smtClean="0">
                <a:ea typeface="Cambria Math" pitchFamily="18" charset="0"/>
              </a:rPr>
              <a:t>Data sets and MC simulation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93837"/>
            <a:ext cx="83820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b="1" dirty="0" smtClean="0">
                <a:latin typeface="Cambria Math" pitchFamily="18" charset="0"/>
                <a:ea typeface="Cambria Math" pitchFamily="18" charset="0"/>
              </a:rPr>
              <a:t>1.  BOSS665p01.</a:t>
            </a:r>
          </a:p>
          <a:p>
            <a:pPr>
              <a:buNone/>
            </a:pPr>
            <a:r>
              <a:rPr lang="en-US" altLang="zh-CN" sz="2800" b="1" dirty="0" smtClean="0">
                <a:latin typeface="Cambria Math" pitchFamily="18" charset="0"/>
                <a:ea typeface="Cambria Math" pitchFamily="18" charset="0"/>
              </a:rPr>
              <a:t>2. R-scan data sets: ( 2015)</a:t>
            </a:r>
          </a:p>
          <a:p>
            <a:pPr>
              <a:buNone/>
            </a:pPr>
            <a:endParaRPr lang="en-US" altLang="zh-CN" sz="2800" b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altLang="zh-CN" sz="2800" b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altLang="zh-CN" sz="2800" b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altLang="zh-CN" sz="2800" b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altLang="zh-CN" sz="1100" b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altLang="zh-CN" sz="1100" b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altLang="zh-CN" sz="2800" b="1" dirty="0" smtClean="0">
                <a:latin typeface="Cambria Math" pitchFamily="18" charset="0"/>
                <a:ea typeface="Cambria Math" pitchFamily="18" charset="0"/>
              </a:rPr>
              <a:t>3. </a:t>
            </a:r>
            <a:r>
              <a:rPr lang="en-US" altLang="zh-CN" sz="28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100K</a:t>
            </a:r>
            <a:r>
              <a:rPr lang="en-US" altLang="zh-CN" sz="2800" b="1" dirty="0" smtClean="0">
                <a:latin typeface="Cambria Math" pitchFamily="18" charset="0"/>
                <a:ea typeface="Cambria Math" pitchFamily="18" charset="0"/>
              </a:rPr>
              <a:t> Signal MC by “</a:t>
            </a:r>
            <a:r>
              <a:rPr lang="en-US" altLang="zh-CN" sz="2800" b="1" dirty="0" err="1" smtClean="0">
                <a:latin typeface="Cambria Math" pitchFamily="18" charset="0"/>
                <a:ea typeface="Cambria Math" pitchFamily="18" charset="0"/>
              </a:rPr>
              <a:t>ConExc</a:t>
            </a:r>
            <a:r>
              <a:rPr lang="en-US" altLang="zh-CN" sz="2800" b="1" dirty="0" smtClean="0">
                <a:latin typeface="Cambria Math" pitchFamily="18" charset="0"/>
                <a:ea typeface="Cambria Math" pitchFamily="18" charset="0"/>
              </a:rPr>
              <a:t>” at each energy point.</a:t>
            </a:r>
            <a:endParaRPr lang="zh-CN" altLang="en-US" sz="2800" b="1" dirty="0">
              <a:latin typeface="Cambria Math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33400" y="2514600"/>
          <a:ext cx="19050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10668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Cambria Math" pitchFamily="18" charset="0"/>
                          <a:cs typeface="Times New Roman"/>
                        </a:rPr>
                        <a:t>√</a:t>
                      </a:r>
                      <a:r>
                        <a:rPr lang="en-US" altLang="zh-CN" sz="14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s (GeV)</a:t>
                      </a:r>
                      <a:endParaRPr lang="zh-CN" altLang="en-US" sz="1400" b="1" dirty="0"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err="1" smtClean="0">
                          <a:latin typeface="Cambria Math" pitchFamily="18" charset="0"/>
                          <a:ea typeface="Cambria Math" pitchFamily="18" charset="0"/>
                        </a:rPr>
                        <a:t>Lum</a:t>
                      </a:r>
                      <a:r>
                        <a:rPr lang="en-US" altLang="zh-CN" sz="1400" b="1" dirty="0" smtClean="0">
                          <a:latin typeface="Cambria Math" pitchFamily="18" charset="0"/>
                          <a:ea typeface="Cambria Math" pitchFamily="18" charset="0"/>
                        </a:rPr>
                        <a:t>. (pb</a:t>
                      </a:r>
                      <a:r>
                        <a:rPr lang="en-US" altLang="zh-CN" sz="1400" b="1" baseline="30000" dirty="0" smtClean="0">
                          <a:latin typeface="Cambria Math" pitchFamily="18" charset="0"/>
                          <a:ea typeface="Cambria Math" pitchFamily="18" charset="0"/>
                        </a:rPr>
                        <a:t>-1</a:t>
                      </a:r>
                      <a:r>
                        <a:rPr lang="en-US" altLang="zh-CN" sz="1400" b="1" dirty="0" smtClean="0"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  <a:endParaRPr lang="zh-CN" altLang="en-US" sz="1400" b="1" dirty="0" smtClean="0"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3.080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126.185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3.020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17.290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3.000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15.881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2.981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16.071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2.950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15.942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2.900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105.253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590800" y="2514600"/>
          <a:ext cx="19050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10668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Cambria Math" pitchFamily="18" charset="0"/>
                          <a:cs typeface="Times New Roman"/>
                        </a:rPr>
                        <a:t>√</a:t>
                      </a:r>
                      <a:r>
                        <a:rPr lang="en-US" altLang="zh-CN" sz="14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s (GeV)</a:t>
                      </a:r>
                      <a:endParaRPr lang="zh-CN" altLang="en-US" sz="1400" b="1" dirty="0"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err="1" smtClean="0">
                          <a:latin typeface="Cambria Math" pitchFamily="18" charset="0"/>
                          <a:ea typeface="Cambria Math" pitchFamily="18" charset="0"/>
                        </a:rPr>
                        <a:t>Lum</a:t>
                      </a:r>
                      <a:r>
                        <a:rPr lang="en-US" altLang="zh-CN" sz="1400" b="1" dirty="0" smtClean="0">
                          <a:latin typeface="Cambria Math" pitchFamily="18" charset="0"/>
                          <a:ea typeface="Cambria Math" pitchFamily="18" charset="0"/>
                        </a:rPr>
                        <a:t>. (pb</a:t>
                      </a:r>
                      <a:r>
                        <a:rPr lang="en-US" altLang="zh-CN" sz="1400" b="1" baseline="30000" dirty="0" smtClean="0">
                          <a:latin typeface="Cambria Math" pitchFamily="18" charset="0"/>
                          <a:ea typeface="Cambria Math" pitchFamily="18" charset="0"/>
                        </a:rPr>
                        <a:t>-1</a:t>
                      </a:r>
                      <a:r>
                        <a:rPr lang="en-US" altLang="zh-CN" sz="1400" b="1" dirty="0" smtClean="0"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  <a:endParaRPr lang="zh-CN" altLang="en-US" sz="1400" b="1" dirty="0" smtClean="0"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2.800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1.008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2.700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1.034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2.6464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34.003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2.6444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33.722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2.500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1.098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2.396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66.869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724400" y="2514600"/>
          <a:ext cx="19050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10668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Cambria Math" pitchFamily="18" charset="0"/>
                          <a:cs typeface="Times New Roman"/>
                        </a:rPr>
                        <a:t>√</a:t>
                      </a:r>
                      <a:r>
                        <a:rPr lang="en-US" altLang="zh-CN" sz="14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s (GeV)</a:t>
                      </a:r>
                      <a:endParaRPr lang="zh-CN" altLang="en-US" sz="1400" b="1" dirty="0"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err="1" smtClean="0">
                          <a:latin typeface="Cambria Math" pitchFamily="18" charset="0"/>
                          <a:ea typeface="Cambria Math" pitchFamily="18" charset="0"/>
                        </a:rPr>
                        <a:t>Lum</a:t>
                      </a:r>
                      <a:r>
                        <a:rPr lang="en-US" altLang="zh-CN" sz="1400" b="1" dirty="0" smtClean="0">
                          <a:latin typeface="Cambria Math" pitchFamily="18" charset="0"/>
                          <a:ea typeface="Cambria Math" pitchFamily="18" charset="0"/>
                        </a:rPr>
                        <a:t>. (pb</a:t>
                      </a:r>
                      <a:r>
                        <a:rPr lang="en-US" altLang="zh-CN" sz="1400" b="1" baseline="30000" dirty="0" smtClean="0">
                          <a:latin typeface="Cambria Math" pitchFamily="18" charset="0"/>
                          <a:ea typeface="Cambria Math" pitchFamily="18" charset="0"/>
                        </a:rPr>
                        <a:t>-1</a:t>
                      </a:r>
                      <a:r>
                        <a:rPr lang="en-US" altLang="zh-CN" sz="1400" b="1" dirty="0" smtClean="0"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  <a:endParaRPr lang="zh-CN" altLang="en-US" sz="1400" b="1" dirty="0" smtClean="0"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2.3864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22.549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2.3094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21.089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2.2324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11.856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2.200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13.699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2.175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10.625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2.150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2.841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45078"/>
              </p:ext>
            </p:extLst>
          </p:nvPr>
        </p:nvGraphicFramePr>
        <p:xfrm>
          <a:off x="6858000" y="2514600"/>
          <a:ext cx="19050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10668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cs typeface="Times New Roman"/>
                        </a:rPr>
                        <a:t>√</a:t>
                      </a: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s (GeV)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err="1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Lum</a:t>
                      </a: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. (pb</a:t>
                      </a:r>
                      <a:r>
                        <a:rPr lang="en-US" altLang="zh-CN" sz="1400" b="1" baseline="300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-1</a:t>
                      </a: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  <a:endParaRPr lang="zh-CN" altLang="en-US" sz="1400" b="1" dirty="0" smtClean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2.125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108.49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2.100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12.167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2.050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3.343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2.000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10.074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627802"/>
              </p:ext>
            </p:extLst>
          </p:nvPr>
        </p:nvGraphicFramePr>
        <p:xfrm>
          <a:off x="723900" y="5631180"/>
          <a:ext cx="76962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5400"/>
                <a:gridCol w="2565400"/>
                <a:gridCol w="25654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(1) e</a:t>
                      </a:r>
                      <a:r>
                        <a:rPr lang="en-US" altLang="zh-CN" sz="2000" b="1" baseline="300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+ 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e</a:t>
                      </a:r>
                      <a:r>
                        <a:rPr lang="en-US" altLang="zh-CN" sz="2000" b="1" baseline="300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→</a:t>
                      </a:r>
                      <a:r>
                        <a:rPr lang="el-GR" altLang="zh-CN" sz="2000" b="1" dirty="0" err="1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ϕπ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+</a:t>
                      </a:r>
                      <a:r>
                        <a:rPr lang="el-GR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π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-</a:t>
                      </a:r>
                      <a:endParaRPr lang="zh-CN" altLang="en-US" sz="2000" b="1" dirty="0" smtClean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(2) e</a:t>
                      </a:r>
                      <a:r>
                        <a:rPr lang="en-US" altLang="zh-CN" sz="2000" b="1" baseline="300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+ 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e</a:t>
                      </a:r>
                      <a:r>
                        <a:rPr lang="en-US" altLang="zh-CN" sz="2000" b="1" baseline="300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→K+K-</a:t>
                      </a:r>
                      <a:r>
                        <a:rPr lang="el-GR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π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+</a:t>
                      </a:r>
                      <a:r>
                        <a:rPr lang="el-GR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π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-</a:t>
                      </a:r>
                      <a:endParaRPr lang="zh-CN" altLang="en-US" sz="2000" b="1" dirty="0" smtClean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(3) e</a:t>
                      </a:r>
                      <a:r>
                        <a:rPr lang="en-US" altLang="zh-CN" sz="2000" b="1" baseline="300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+ 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e</a:t>
                      </a:r>
                      <a:r>
                        <a:rPr lang="en-US" altLang="zh-CN" sz="2000" b="1" baseline="300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→K*K+</a:t>
                      </a:r>
                      <a:r>
                        <a:rPr lang="el-GR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π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-</a:t>
                      </a:r>
                      <a:endParaRPr lang="zh-CN" altLang="en-US" sz="2000" b="1" dirty="0" smtClean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(4) e</a:t>
                      </a:r>
                      <a:r>
                        <a:rPr lang="en-US" altLang="zh-CN" sz="2000" b="1" baseline="300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+ 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e</a:t>
                      </a:r>
                      <a:r>
                        <a:rPr lang="en-US" altLang="zh-CN" sz="2000" b="1" baseline="300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→K*K-</a:t>
                      </a:r>
                      <a:r>
                        <a:rPr lang="el-GR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π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+</a:t>
                      </a:r>
                      <a:endParaRPr lang="zh-CN" altLang="en-US" sz="2000" b="1" dirty="0" smtClean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 smtClean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 smtClean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BF1C-830C-D340-862C-16B2BBCCB054}" type="datetime1">
              <a:rPr lang="en-US" smtClean="0"/>
              <a:t>7/23/2018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13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altLang="zh-CN" b="1" dirty="0" smtClean="0"/>
              <a:t>Event selection (</a:t>
            </a:r>
            <a:r>
              <a:rPr lang="en-US" altLang="zh-CN" b="1" dirty="0" smtClean="0">
                <a:solidFill>
                  <a:srgbClr val="FF0000"/>
                </a:solidFill>
              </a:rPr>
              <a:t>K</a:t>
            </a:r>
            <a:r>
              <a:rPr lang="en-US" altLang="zh-CN" b="1" baseline="30000" dirty="0" smtClean="0">
                <a:solidFill>
                  <a:srgbClr val="FF0000"/>
                </a:solidFill>
              </a:rPr>
              <a:t>+</a:t>
            </a:r>
            <a:r>
              <a:rPr lang="en-US" altLang="zh-CN" b="1" dirty="0" smtClean="0">
                <a:solidFill>
                  <a:srgbClr val="FF0000"/>
                </a:solidFill>
              </a:rPr>
              <a:t>K</a:t>
            </a:r>
            <a:r>
              <a:rPr lang="en-US" altLang="zh-CN" b="1" baseline="30000" dirty="0" smtClean="0">
                <a:solidFill>
                  <a:srgbClr val="FF0000"/>
                </a:solidFill>
              </a:rPr>
              <a:t>-</a:t>
            </a:r>
            <a:r>
              <a:rPr lang="el-GR" altLang="zh-CN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+</a:t>
            </a:r>
            <a:r>
              <a:rPr lang="el-GR" altLang="zh-CN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-</a:t>
            </a:r>
            <a:r>
              <a:rPr lang="en-US" altLang="zh-CN" b="1" dirty="0" smtClean="0"/>
              <a:t>)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-180000"/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</a:rPr>
              <a:t>Good Charged Track:</a:t>
            </a:r>
          </a:p>
          <a:p>
            <a:pPr marL="0" indent="-180000">
              <a:buNone/>
            </a:pPr>
            <a:r>
              <a:rPr lang="en-US" altLang="zh-CN" sz="1800" dirty="0" smtClean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altLang="zh-CN" sz="1600" dirty="0" err="1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altLang="zh-CN" sz="1600" baseline="-25000" dirty="0" err="1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| &lt; 10.0 &amp;&amp; |</a:t>
            </a:r>
            <a:r>
              <a:rPr lang="en-US" altLang="zh-CN" sz="1600" dirty="0" err="1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altLang="zh-CN" sz="1600" baseline="-25000" dirty="0" err="1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|&lt; 1.0 &amp;&amp; </a:t>
            </a:r>
            <a:r>
              <a:rPr lang="en-US" altLang="zh-CN" sz="1600" dirty="0">
                <a:latin typeface="Cambria Math" pitchFamily="18" charset="0"/>
                <a:ea typeface="Cambria Math" pitchFamily="18" charset="0"/>
              </a:rPr>
              <a:t>|cos</a:t>
            </a:r>
            <a:r>
              <a:rPr lang="el-GR" altLang="zh-CN" sz="1600" dirty="0"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altLang="zh-CN" sz="1600" dirty="0">
                <a:latin typeface="Cambria Math" pitchFamily="18" charset="0"/>
                <a:ea typeface="Cambria Math" pitchFamily="18" charset="0"/>
              </a:rPr>
              <a:t>|&lt;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0.93;  </a:t>
            </a:r>
          </a:p>
          <a:p>
            <a:pPr marL="0" indent="-180000">
              <a:buNone/>
            </a:pP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       </a:t>
            </a:r>
            <a:r>
              <a:rPr lang="en-US" altLang="zh-CN" sz="16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altLang="zh-CN" sz="1600" baseline="-25000" dirty="0" err="1" smtClean="0">
                <a:latin typeface="Cambria Math" pitchFamily="18" charset="0"/>
                <a:ea typeface="Cambria Math" pitchFamily="18" charset="0"/>
              </a:rPr>
              <a:t>Good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 ==3||4; (</a:t>
            </a:r>
            <a:r>
              <a:rPr lang="en-US" altLang="zh-CN" sz="1600" dirty="0" err="1" smtClean="0"/>
              <a:t>NGood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= 4</a:t>
            </a:r>
            <a:r>
              <a:rPr lang="el-GR" altLang="zh-CN" sz="1600" dirty="0"/>
              <a:t> </a:t>
            </a:r>
            <a:r>
              <a:rPr lang="en-US" altLang="zh-CN" sz="1600" dirty="0"/>
              <a:t>&amp;&amp; </a:t>
            </a:r>
            <a:r>
              <a:rPr lang="en-US" altLang="zh-CN" sz="1600" dirty="0" err="1" smtClean="0"/>
              <a:t>NCharge</a:t>
            </a:r>
            <a:r>
              <a:rPr lang="en-US" altLang="zh-CN" sz="1600" dirty="0" smtClean="0"/>
              <a:t>=0)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CN" sz="16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(To improve statistics: Missing one Kaon.) </a:t>
            </a:r>
          </a:p>
          <a:p>
            <a:pPr marL="0" indent="-180000">
              <a:buNone/>
            </a:pPr>
            <a:endParaRPr lang="en-US" altLang="zh-CN" sz="500" dirty="0" smtClean="0">
              <a:latin typeface="Cambria Math" pitchFamily="18" charset="0"/>
              <a:ea typeface="Cambria Math" pitchFamily="18" charset="0"/>
            </a:endParaRPr>
          </a:p>
          <a:p>
            <a:pPr marL="0" indent="-180000"/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</a:rPr>
              <a:t>PID with </a:t>
            </a:r>
            <a:r>
              <a:rPr lang="en-US" altLang="zh-CN" sz="2400" b="1" dirty="0" err="1" smtClean="0">
                <a:latin typeface="Cambria Math" pitchFamily="18" charset="0"/>
                <a:ea typeface="Cambria Math" pitchFamily="18" charset="0"/>
              </a:rPr>
              <a:t>dE</a:t>
            </a: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</a:rPr>
              <a:t>/</a:t>
            </a:r>
            <a:r>
              <a:rPr lang="en-US" altLang="zh-CN" sz="2400" b="1" dirty="0" err="1" smtClean="0">
                <a:latin typeface="Cambria Math" pitchFamily="18" charset="0"/>
                <a:ea typeface="Cambria Math" pitchFamily="18" charset="0"/>
              </a:rPr>
              <a:t>dx</a:t>
            </a: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</a:rPr>
              <a:t> and TOF:</a:t>
            </a:r>
          </a:p>
          <a:p>
            <a:pPr marL="0" indent="-180000">
              <a:buNone/>
            </a:pPr>
            <a:r>
              <a:rPr lang="en-US" altLang="zh-CN" sz="1800" b="1" dirty="0" smtClean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en-US" altLang="zh-CN" sz="1800" dirty="0" err="1" smtClean="0">
                <a:latin typeface="Cambria Math" pitchFamily="18" charset="0"/>
                <a:ea typeface="Cambria Math" pitchFamily="18" charset="0"/>
              </a:rPr>
              <a:t>Pio</a:t>
            </a:r>
            <a:r>
              <a:rPr lang="en-US" altLang="zh-CN" sz="16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:   </a:t>
            </a:r>
            <a:r>
              <a:rPr lang="en-US" altLang="zh-CN" sz="1600" dirty="0" err="1" smtClean="0">
                <a:latin typeface="Cambria Math" pitchFamily="18" charset="0"/>
                <a:ea typeface="Cambria Math" pitchFamily="18" charset="0"/>
              </a:rPr>
              <a:t>prob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_</a:t>
            </a:r>
            <a:r>
              <a:rPr lang="el-GR" altLang="zh-CN" sz="1600" dirty="0" smtClean="0">
                <a:latin typeface="Cambria Math" pitchFamily="18" charset="0"/>
                <a:ea typeface="Cambria Math" pitchFamily="18" charset="0"/>
                <a:cs typeface="Times New Roman"/>
              </a:rPr>
              <a:t>π 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&gt;</a:t>
            </a:r>
            <a:r>
              <a:rPr lang="en-US" altLang="zh-CN" sz="1600" dirty="0" err="1" smtClean="0">
                <a:latin typeface="Cambria Math" pitchFamily="18" charset="0"/>
                <a:ea typeface="Cambria Math" pitchFamily="18" charset="0"/>
              </a:rPr>
              <a:t>prob_p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&amp;&amp; </a:t>
            </a:r>
            <a:r>
              <a:rPr lang="en-US" altLang="zh-CN" sz="1600" dirty="0" err="1" smtClean="0">
                <a:latin typeface="Cambria Math" pitchFamily="18" charset="0"/>
                <a:ea typeface="Cambria Math" pitchFamily="18" charset="0"/>
              </a:rPr>
              <a:t>prob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_</a:t>
            </a:r>
            <a:r>
              <a:rPr lang="el-GR" altLang="zh-CN" sz="1600" dirty="0" smtClean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&gt;</a:t>
            </a:r>
            <a:r>
              <a:rPr lang="en-US" altLang="zh-CN" sz="1600" dirty="0" err="1" smtClean="0">
                <a:latin typeface="Cambria Math" pitchFamily="18" charset="0"/>
                <a:ea typeface="Cambria Math" pitchFamily="18" charset="0"/>
              </a:rPr>
              <a:t>prob_</a:t>
            </a:r>
            <a:r>
              <a:rPr lang="en-US" altLang="zh-CN" sz="1600" dirty="0" err="1" smtClean="0">
                <a:latin typeface="Cambria Math" pitchFamily="18" charset="0"/>
                <a:ea typeface="Cambria Math" pitchFamily="18" charset="0"/>
                <a:cs typeface="Times New Roman"/>
              </a:rPr>
              <a:t>K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  <a:cs typeface="Times New Roman"/>
              </a:rPr>
              <a:t>;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  </a:t>
            </a:r>
          </a:p>
          <a:p>
            <a:pPr marL="0" indent="-180000">
              <a:buNone/>
            </a:pP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                   </a:t>
            </a:r>
            <a:r>
              <a:rPr lang="en-US" altLang="zh-CN" sz="16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N(</a:t>
            </a:r>
            <a:r>
              <a:rPr lang="el-GR" altLang="zh-CN" sz="16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1600" baseline="300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altLang="zh-CN" sz="16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)=N(</a:t>
            </a:r>
            <a:r>
              <a:rPr lang="el-GR" altLang="zh-CN" sz="16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1600" baseline="300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altLang="zh-CN" sz="16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) = 1;</a:t>
            </a:r>
          </a:p>
          <a:p>
            <a:pPr marL="0" lvl="1" indent="-180000">
              <a:buNone/>
            </a:pP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       </a:t>
            </a:r>
            <a:r>
              <a:rPr lang="en-US" altLang="zh-CN" sz="1600" dirty="0" err="1" smtClean="0">
                <a:latin typeface="Cambria Math" pitchFamily="18" charset="0"/>
                <a:ea typeface="Cambria Math" pitchFamily="18" charset="0"/>
              </a:rPr>
              <a:t>Kaon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:  </a:t>
            </a:r>
            <a:r>
              <a:rPr lang="en-US" altLang="zh-CN" sz="1600" dirty="0"/>
              <a:t>Other particles are assumed to be </a:t>
            </a:r>
            <a:r>
              <a:rPr lang="en-US" altLang="zh-CN" sz="1600" dirty="0" err="1"/>
              <a:t>kaons</a:t>
            </a:r>
            <a:r>
              <a:rPr lang="en-US" altLang="zh-CN" sz="1600" dirty="0"/>
              <a:t>.</a:t>
            </a:r>
          </a:p>
          <a:p>
            <a:pPr marL="0" indent="-180000">
              <a:buNone/>
            </a:pPr>
            <a:endParaRPr lang="en-US" altLang="zh-CN" sz="500" dirty="0" smtClean="0">
              <a:latin typeface="Cambria Math" pitchFamily="18" charset="0"/>
              <a:ea typeface="Cambria Math" pitchFamily="18" charset="0"/>
            </a:endParaRPr>
          </a:p>
          <a:p>
            <a:pPr marL="0" indent="-180000">
              <a:spcBef>
                <a:spcPts val="0"/>
              </a:spcBef>
              <a:buNone/>
            </a:pPr>
            <a:endParaRPr lang="en-US" altLang="zh-CN" sz="500" b="1" dirty="0" smtClean="0">
              <a:latin typeface="Cambria Math" pitchFamily="18" charset="0"/>
              <a:ea typeface="Cambria Math" pitchFamily="18" charset="0"/>
            </a:endParaRPr>
          </a:p>
          <a:p>
            <a:pPr marL="0" indent="-180000"/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</a:rPr>
              <a:t>Vertex fit (</a:t>
            </a:r>
            <a:r>
              <a:rPr lang="el-GR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400" b="1" baseline="30000" dirty="0" smtClean="0">
                <a:latin typeface="Cambria Math" pitchFamily="18" charset="0"/>
                <a:ea typeface="Cambria Math" pitchFamily="18" charset="0"/>
                <a:cs typeface="Times New Roman"/>
              </a:rPr>
              <a:t>+</a:t>
            </a:r>
            <a:r>
              <a:rPr lang="el-GR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400" b="1" baseline="30000" dirty="0" smtClean="0">
                <a:latin typeface="Cambria Math" pitchFamily="18" charset="0"/>
                <a:ea typeface="Cambria Math" pitchFamily="18" charset="0"/>
                <a:cs typeface="Times New Roman"/>
              </a:rPr>
              <a:t>-</a:t>
            </a: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K</a:t>
            </a:r>
            <a:r>
              <a:rPr lang="en-US" altLang="zh-CN" sz="2400" b="1" baseline="30000" dirty="0" smtClean="0">
                <a:latin typeface="Cambria Math" pitchFamily="18" charset="0"/>
                <a:ea typeface="Cambria Math" pitchFamily="18" charset="0"/>
                <a:cs typeface="Times New Roman"/>
              </a:rPr>
              <a:t>±</a:t>
            </a: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</a:rPr>
              <a:t>).</a:t>
            </a:r>
          </a:p>
          <a:p>
            <a:pPr marL="0" indent="-180000">
              <a:buNone/>
            </a:pPr>
            <a:endParaRPr lang="en-US" altLang="zh-CN" sz="500" b="1" dirty="0" smtClean="0">
              <a:latin typeface="Cambria Math" pitchFamily="18" charset="0"/>
              <a:ea typeface="Cambria Math" pitchFamily="18" charset="0"/>
            </a:endParaRPr>
          </a:p>
          <a:p>
            <a:pPr marL="0" indent="-180000"/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</a:rPr>
              <a:t>1C kinematic fit</a:t>
            </a: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 (</a:t>
            </a:r>
            <a:r>
              <a:rPr lang="el-GR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400" b="1" baseline="30000" dirty="0" smtClean="0">
                <a:latin typeface="Cambria Math" pitchFamily="18" charset="0"/>
                <a:ea typeface="Cambria Math" pitchFamily="18" charset="0"/>
                <a:cs typeface="Times New Roman"/>
              </a:rPr>
              <a:t>+</a:t>
            </a:r>
            <a:r>
              <a:rPr lang="el-GR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400" b="1" baseline="30000" dirty="0" smtClean="0">
                <a:latin typeface="Cambria Math" pitchFamily="18" charset="0"/>
                <a:ea typeface="Cambria Math" pitchFamily="18" charset="0"/>
                <a:cs typeface="Times New Roman"/>
              </a:rPr>
              <a:t>-</a:t>
            </a: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K</a:t>
            </a:r>
            <a:r>
              <a:rPr lang="en-US" altLang="zh-CN" sz="2400" b="1" baseline="30000" dirty="0" smtClean="0">
                <a:latin typeface="Cambria Math" pitchFamily="18" charset="0"/>
                <a:ea typeface="Cambria Math" pitchFamily="18" charset="0"/>
                <a:cs typeface="Times New Roman"/>
              </a:rPr>
              <a:t>±</a:t>
            </a:r>
            <a:r>
              <a:rPr lang="el-GR" altLang="zh-CN" sz="24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γ</a:t>
            </a: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)</a:t>
            </a:r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altLang="zh-CN" sz="1800" dirty="0" smtClean="0">
                <a:latin typeface="Cambria Math" pitchFamily="18" charset="0"/>
                <a:ea typeface="Cambria Math" pitchFamily="18" charset="0"/>
              </a:rPr>
              <a:t>  </a:t>
            </a:r>
          </a:p>
          <a:p>
            <a:pPr marL="400050" lvl="1" indent="0">
              <a:buNone/>
            </a:pPr>
            <a:r>
              <a:rPr lang="en-US" altLang="zh-CN" sz="1600" dirty="0" smtClean="0"/>
              <a:t>For </a:t>
            </a:r>
            <a:r>
              <a:rPr lang="en-US" altLang="zh-CN" sz="1600" dirty="0"/>
              <a:t>events with N(K+</a:t>
            </a:r>
            <a:r>
              <a:rPr lang="el-GR" altLang="zh-CN" sz="1600" dirty="0"/>
              <a:t>)=</a:t>
            </a:r>
            <a:r>
              <a:rPr lang="en-US" altLang="zh-CN" sz="1600" dirty="0"/>
              <a:t>N(K-</a:t>
            </a:r>
            <a:r>
              <a:rPr lang="el-GR" altLang="zh-CN" sz="1600" dirty="0"/>
              <a:t>) = 1</a:t>
            </a:r>
            <a:r>
              <a:rPr lang="en-US" altLang="zh-CN" sz="1600" dirty="0"/>
              <a:t>, Min(</a:t>
            </a:r>
            <a:r>
              <a:rPr lang="el-GR" altLang="zh-CN" sz="1600" dirty="0"/>
              <a:t>χ</a:t>
            </a:r>
            <a:r>
              <a:rPr lang="el-GR" altLang="zh-CN" sz="1600" baseline="30000" dirty="0"/>
              <a:t>2</a:t>
            </a:r>
            <a:r>
              <a:rPr lang="el-GR" altLang="zh-CN" sz="1600" baseline="-25000" dirty="0"/>
              <a:t>1</a:t>
            </a:r>
            <a:r>
              <a:rPr lang="en-US" altLang="zh-CN" sz="1600" baseline="-25000" dirty="0"/>
              <a:t>C</a:t>
            </a:r>
            <a:r>
              <a:rPr lang="en-US" altLang="zh-CN" sz="1600" dirty="0"/>
              <a:t>) combinations are selected</a:t>
            </a:r>
            <a:r>
              <a:rPr lang="en-US" altLang="zh-CN" sz="1600" dirty="0" smtClean="0"/>
              <a:t>.</a:t>
            </a:r>
          </a:p>
          <a:p>
            <a:pPr marL="400050" lvl="1" indent="0">
              <a:buNone/>
            </a:pPr>
            <a:r>
              <a:rPr lang="en-US" altLang="zh-CN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altLang="zh-CN" sz="1600" dirty="0">
                <a:latin typeface="Cambria Math" pitchFamily="18" charset="0"/>
                <a:ea typeface="Cambria Math" pitchFamily="18" charset="0"/>
              </a:rPr>
              <a:t>χ</a:t>
            </a:r>
            <a:r>
              <a:rPr lang="en-US" altLang="zh-CN" sz="1600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zh-CN" sz="1600" baseline="-25000" dirty="0">
                <a:latin typeface="Cambria Math" pitchFamily="18" charset="0"/>
                <a:ea typeface="Cambria Math" pitchFamily="18" charset="0"/>
              </a:rPr>
              <a:t>1C</a:t>
            </a:r>
            <a:r>
              <a:rPr lang="en-US" altLang="zh-CN" sz="16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l-GR" altLang="zh-CN" sz="1600" b="1" dirty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1600" b="1" baseline="30000" dirty="0">
                <a:latin typeface="Cambria Math" pitchFamily="18" charset="0"/>
                <a:ea typeface="Cambria Math" pitchFamily="18" charset="0"/>
                <a:cs typeface="Times New Roman"/>
              </a:rPr>
              <a:t>+</a:t>
            </a:r>
            <a:r>
              <a:rPr lang="el-GR" altLang="zh-CN" sz="1600" b="1" dirty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1600" b="1" baseline="30000" dirty="0">
                <a:latin typeface="Cambria Math" pitchFamily="18" charset="0"/>
                <a:ea typeface="Cambria Math" pitchFamily="18" charset="0"/>
                <a:cs typeface="Times New Roman"/>
              </a:rPr>
              <a:t>-</a:t>
            </a:r>
            <a:r>
              <a:rPr lang="en-US" altLang="zh-CN" sz="1600" dirty="0">
                <a:latin typeface="Cambria Math" pitchFamily="18" charset="0"/>
                <a:ea typeface="Cambria Math" pitchFamily="18" charset="0"/>
                <a:cs typeface="Times New Roman"/>
                <a:sym typeface="Wingdings" panose="05000000000000000000" pitchFamily="2" charset="2"/>
              </a:rPr>
              <a:t>K</a:t>
            </a:r>
            <a:r>
              <a:rPr lang="en-US" altLang="zh-CN" sz="1600" baseline="30000" dirty="0"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±</a:t>
            </a:r>
            <a:r>
              <a:rPr lang="en-US" altLang="zh-CN" sz="1600" dirty="0">
                <a:latin typeface="Cambria Math" pitchFamily="18" charset="0"/>
                <a:ea typeface="Cambria Math" pitchFamily="18" charset="0"/>
              </a:rPr>
              <a:t>) &lt; 10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;</a:t>
            </a:r>
            <a:endParaRPr lang="en-US" altLang="zh-CN" sz="1600" dirty="0"/>
          </a:p>
          <a:p>
            <a:pPr marL="400050" lvl="1" indent="0">
              <a:buNone/>
            </a:pPr>
            <a:endParaRPr lang="en-US" altLang="zh-CN" sz="1600" dirty="0" smtClean="0">
              <a:latin typeface="Cambria Math" pitchFamily="18" charset="0"/>
              <a:ea typeface="Cambria Math" pitchFamily="18" charset="0"/>
            </a:endParaRPr>
          </a:p>
          <a:p>
            <a:pPr marL="0" indent="-180000"/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</a:rPr>
              <a:t>PID:</a:t>
            </a:r>
            <a:endParaRPr lang="en-US" altLang="zh-CN" sz="2400" b="1" dirty="0">
              <a:latin typeface="Cambria Math" pitchFamily="18" charset="0"/>
              <a:ea typeface="Cambria Math" pitchFamily="18" charset="0"/>
            </a:endParaRPr>
          </a:p>
          <a:p>
            <a:pPr marL="457189" lvl="2" indent="0">
              <a:spcBef>
                <a:spcPts val="1000"/>
              </a:spcBef>
              <a:buNone/>
            </a:pPr>
            <a:r>
              <a:rPr lang="en-US" altLang="zh-CN" sz="1600" dirty="0">
                <a:latin typeface="Cambria Math" pitchFamily="18" charset="0"/>
                <a:ea typeface="Cambria Math" pitchFamily="18" charset="0"/>
              </a:rPr>
              <a:t>Third particles is identified as </a:t>
            </a:r>
            <a:r>
              <a:rPr lang="en-US" altLang="zh-CN" sz="1600" dirty="0" err="1">
                <a:latin typeface="Cambria Math" pitchFamily="18" charset="0"/>
                <a:ea typeface="Cambria Math" pitchFamily="18" charset="0"/>
              </a:rPr>
              <a:t>Kaon</a:t>
            </a:r>
            <a:r>
              <a:rPr lang="en-US" altLang="zh-CN" sz="1600" dirty="0">
                <a:latin typeface="Cambria Math" pitchFamily="18" charset="0"/>
                <a:ea typeface="Cambria Math" pitchFamily="18" charset="0"/>
              </a:rPr>
              <a:t>; </a:t>
            </a:r>
            <a:r>
              <a:rPr lang="en-US" altLang="zh-CN" sz="1600" dirty="0" err="1" smtClean="0">
                <a:latin typeface="Cambria Math" pitchFamily="18" charset="0"/>
                <a:ea typeface="Cambria Math" pitchFamily="18" charset="0"/>
              </a:rPr>
              <a:t>probK</a:t>
            </a:r>
            <a:r>
              <a:rPr lang="en-US" altLang="zh-CN" sz="1600" dirty="0">
                <a:latin typeface="Cambria Math" pitchFamily="18" charset="0"/>
                <a:ea typeface="Cambria Math" pitchFamily="18" charset="0"/>
              </a:rPr>
              <a:t>_</a:t>
            </a:r>
            <a:r>
              <a:rPr lang="el-GR" altLang="zh-CN" sz="1600" dirty="0">
                <a:latin typeface="Cambria Math" pitchFamily="18" charset="0"/>
                <a:ea typeface="Cambria Math" pitchFamily="18" charset="0"/>
              </a:rPr>
              <a:t> &gt;</a:t>
            </a:r>
            <a:r>
              <a:rPr lang="en-US" altLang="zh-CN" sz="1600" dirty="0" err="1">
                <a:latin typeface="Cambria Math" pitchFamily="18" charset="0"/>
                <a:ea typeface="Cambria Math" pitchFamily="18" charset="0"/>
              </a:rPr>
              <a:t>prob</a:t>
            </a:r>
            <a:r>
              <a:rPr lang="en-US" altLang="zh-CN" sz="1600" dirty="0">
                <a:latin typeface="Cambria Math" pitchFamily="18" charset="0"/>
                <a:ea typeface="Cambria Math" pitchFamily="18" charset="0"/>
              </a:rPr>
              <a:t>_</a:t>
            </a:r>
            <a:r>
              <a:rPr lang="el-GR" altLang="zh-CN" sz="1600" dirty="0">
                <a:latin typeface="Cambria Math" pitchFamily="18" charset="0"/>
                <a:ea typeface="Cambria Math" pitchFamily="18" charset="0"/>
              </a:rPr>
              <a:t>π</a:t>
            </a:r>
            <a:r>
              <a:rPr lang="en-US" altLang="zh-CN" sz="1600" dirty="0">
                <a:latin typeface="Cambria Math" pitchFamily="18" charset="0"/>
                <a:ea typeface="Cambria Math" pitchFamily="18" charset="0"/>
              </a:rPr>
              <a:t> &amp;&amp; </a:t>
            </a:r>
            <a:r>
              <a:rPr lang="en-US" altLang="zh-CN" sz="1600" dirty="0" err="1">
                <a:latin typeface="Cambria Math" pitchFamily="18" charset="0"/>
                <a:ea typeface="Cambria Math" pitchFamily="18" charset="0"/>
              </a:rPr>
              <a:t>prob</a:t>
            </a:r>
            <a:r>
              <a:rPr lang="en-US" altLang="zh-CN" sz="1600" dirty="0">
                <a:latin typeface="Cambria Math" pitchFamily="18" charset="0"/>
                <a:ea typeface="Cambria Math" pitchFamily="18" charset="0"/>
              </a:rPr>
              <a:t>_ K</a:t>
            </a:r>
            <a:r>
              <a:rPr lang="el-GR" altLang="zh-CN" sz="1600" dirty="0">
                <a:latin typeface="Cambria Math" pitchFamily="18" charset="0"/>
                <a:ea typeface="Cambria Math" pitchFamily="18" charset="0"/>
              </a:rPr>
              <a:t> &gt;</a:t>
            </a:r>
            <a:r>
              <a:rPr lang="en-US" altLang="zh-CN" sz="1600" dirty="0" err="1">
                <a:latin typeface="Cambria Math" pitchFamily="18" charset="0"/>
                <a:ea typeface="Cambria Math" pitchFamily="18" charset="0"/>
              </a:rPr>
              <a:t>prob_p</a:t>
            </a:r>
            <a:r>
              <a:rPr lang="en-US" altLang="zh-CN" sz="1600" dirty="0">
                <a:latin typeface="Cambria Math" pitchFamily="18" charset="0"/>
                <a:ea typeface="Cambria Math" pitchFamily="18" charset="0"/>
              </a:rPr>
              <a:t>; </a:t>
            </a:r>
          </a:p>
          <a:p>
            <a:pPr marL="0" indent="-180000"/>
            <a:endParaRPr lang="en-US" altLang="zh-CN" sz="1800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13BB-6EEC-9047-AFF4-F95D260366FC}" type="datetime1">
              <a:rPr lang="en-US" smtClean="0"/>
              <a:t>7/23/2018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0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51" y="3810261"/>
            <a:ext cx="4066032" cy="2911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24"/>
            <a:ext cx="8229600" cy="1143000"/>
          </a:xfrm>
          <a:noFill/>
          <a:ln w="15875">
            <a:solidFill>
              <a:srgbClr val="00B050"/>
            </a:solidFill>
          </a:ln>
        </p:spPr>
        <p:txBody>
          <a:bodyPr/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@2125MeV: L=108.49 pb</a:t>
            </a:r>
            <a:r>
              <a:rPr lang="en-US" altLang="zh-CN" b="1" baseline="30000" dirty="0" smtClean="0">
                <a:solidFill>
                  <a:srgbClr val="0000FF"/>
                </a:solidFill>
              </a:rPr>
              <a:t>-1</a:t>
            </a:r>
            <a:endParaRPr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4604148"/>
            <a:ext cx="3845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Cambria Math" pitchFamily="18" charset="0"/>
                <a:ea typeface="Cambria Math" pitchFamily="18" charset="0"/>
              </a:rPr>
              <a:t>(2)</a:t>
            </a:r>
            <a:r>
              <a:rPr lang="el-GR" altLang="zh-CN" sz="20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ϕ</a:t>
            </a:r>
            <a:r>
              <a:rPr lang="en-US" altLang="zh-CN" sz="20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(1020) </a:t>
            </a:r>
            <a:r>
              <a:rPr lang="en-US" altLang="zh-CN" sz="2000" b="1" dirty="0" smtClean="0">
                <a:latin typeface="Cambria Math" pitchFamily="18" charset="0"/>
                <a:ea typeface="Cambria Math" pitchFamily="18" charset="0"/>
              </a:rPr>
              <a:t>Fitting : </a:t>
            </a:r>
          </a:p>
          <a:p>
            <a:r>
              <a:rPr lang="en-US" altLang="zh-CN" sz="2000" b="1" dirty="0" smtClean="0">
                <a:latin typeface="Cambria Math" pitchFamily="18" charset="0"/>
                <a:ea typeface="Cambria Math" pitchFamily="18" charset="0"/>
              </a:rPr>
              <a:t>Signal: P-wave BW ⊗ Gaussian  </a:t>
            </a:r>
          </a:p>
          <a:p>
            <a:r>
              <a:rPr lang="en-US" altLang="zh-CN" sz="2000" b="1" dirty="0" smtClean="0">
                <a:latin typeface="Cambria Math" pitchFamily="18" charset="0"/>
                <a:ea typeface="Cambria Math" pitchFamily="18" charset="0"/>
              </a:rPr>
              <a:t>Background: Argus function: </a:t>
            </a:r>
          </a:p>
          <a:p>
            <a:r>
              <a:rPr lang="en-US" altLang="zh-CN" sz="20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N= 9376.7</a:t>
            </a:r>
            <a:r>
              <a:rPr lang="en-US" altLang="zh-CN" sz="20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± 144.3</a:t>
            </a:r>
            <a:endParaRPr lang="en-US" altLang="zh-CN" sz="2000" b="1" dirty="0" smtClean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01586" y="4191000"/>
            <a:ext cx="886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14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ϕ</a:t>
            </a:r>
            <a:r>
              <a:rPr lang="en-US" altLang="zh-CN" sz="14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(1020) 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378417"/>
            <a:ext cx="3998151" cy="28637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51564" y="2337162"/>
            <a:ext cx="300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Cambria Math" pitchFamily="18" charset="0"/>
                <a:ea typeface="Cambria Math" pitchFamily="18" charset="0"/>
              </a:rPr>
              <a:t>(1) </a:t>
            </a:r>
            <a:r>
              <a:rPr lang="el-GR" altLang="zh-CN" sz="2000" b="1" dirty="0" smtClean="0">
                <a:latin typeface="Cambria Math" pitchFamily="18" charset="0"/>
                <a:ea typeface="Cambria Math" pitchFamily="18" charset="0"/>
              </a:rPr>
              <a:t>χ</a:t>
            </a:r>
            <a:r>
              <a:rPr lang="en-US" altLang="zh-CN" sz="2000" b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zh-CN" sz="2000" b="1" baseline="-25000" dirty="0" smtClean="0">
                <a:latin typeface="Cambria Math" pitchFamily="18" charset="0"/>
                <a:ea typeface="Cambria Math" pitchFamily="18" charset="0"/>
              </a:rPr>
              <a:t>1C</a:t>
            </a:r>
            <a:r>
              <a:rPr lang="en-US" altLang="zh-CN" sz="2000" b="1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altLang="zh-CN" sz="2000" b="1" dirty="0" smtClean="0"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K</a:t>
            </a:r>
            <a:r>
              <a:rPr lang="en-US" altLang="zh-CN" sz="2000" b="1" baseline="30000" dirty="0" smtClean="0"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dirty="0" smtClean="0"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K</a:t>
            </a:r>
            <a:r>
              <a:rPr lang="en-US" altLang="zh-CN" sz="2000" b="1" baseline="30000" dirty="0" smtClean="0"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- </a:t>
            </a:r>
            <a:r>
              <a:rPr lang="el-GR" altLang="zh-CN" sz="20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000" b="1" baseline="30000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l-GR" altLang="zh-CN" sz="20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000" b="1" baseline="30000" dirty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altLang="zh-CN" sz="2000" b="1" dirty="0" smtClean="0">
                <a:latin typeface="Cambria Math" pitchFamily="18" charset="0"/>
                <a:ea typeface="Cambria Math" pitchFamily="18" charset="0"/>
              </a:rPr>
              <a:t>) &lt; 10;</a:t>
            </a:r>
          </a:p>
        </p:txBody>
      </p:sp>
    </p:spTree>
    <p:extLst>
      <p:ext uri="{BB962C8B-B14F-4D97-AF65-F5344CB8AC3E}">
        <p14:creationId xmlns:p14="http://schemas.microsoft.com/office/powerpoint/2010/main" val="172043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24"/>
            <a:ext cx="8229600" cy="1143000"/>
          </a:xfrm>
          <a:noFill/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Background @2125MeV</a:t>
            </a:r>
            <a:endParaRPr lang="zh-CN" altLang="en-US" sz="2200" b="1" baseline="30000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3D-7751-7649-9539-674AB4BB0763}" type="datetime1">
              <a:rPr lang="en-US" smtClean="0"/>
              <a:t>7/23/2018</a:t>
            </a:fld>
            <a:endParaRPr lang="en-US"/>
          </a:p>
        </p:txBody>
      </p:sp>
      <p:pic>
        <p:nvPicPr>
          <p:cNvPr id="19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0" y="3943191"/>
            <a:ext cx="3364706" cy="2413159"/>
          </a:xfrm>
          <a:prstGeom prst="rect">
            <a:avLst/>
          </a:prstGeom>
        </p:spPr>
      </p:pic>
      <p:pic>
        <p:nvPicPr>
          <p:cNvPr id="20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91761"/>
            <a:ext cx="3381851" cy="2430304"/>
          </a:xfrm>
          <a:prstGeom prst="rect">
            <a:avLst/>
          </a:prstGeom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86" y="3822065"/>
            <a:ext cx="3377565" cy="2430304"/>
          </a:xfrm>
          <a:prstGeom prst="rect">
            <a:avLst/>
          </a:prstGeom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3189"/>
            <a:ext cx="3381851" cy="243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46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24"/>
            <a:ext cx="8229600" cy="1143000"/>
          </a:xfrm>
          <a:noFill/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PWA  @2125MeV</a:t>
            </a:r>
            <a:endParaRPr lang="zh-CN" altLang="en-US" sz="2200" b="1" baseline="30000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C546-C9EA-0D43-9791-4B61E70D9D34}" type="datetime1">
              <a:rPr lang="en-US" smtClean="0"/>
              <a:t>7/23/2018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667000"/>
            <a:ext cx="4621619" cy="3309006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343786" y="2383527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 smtClean="0">
              <a:latin typeface="Cambria Math" pitchFamily="18" charset="0"/>
              <a:ea typeface="Cambria Math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zh-CN" b="1" dirty="0" smtClean="0">
                <a:latin typeface="Cambria Math" pitchFamily="18" charset="0"/>
                <a:ea typeface="Cambria Math" pitchFamily="18" charset="0"/>
              </a:rPr>
              <a:t>Signal </a:t>
            </a:r>
            <a:r>
              <a:rPr lang="en-US" altLang="zh-CN" b="1" dirty="0">
                <a:latin typeface="Cambria Math" pitchFamily="18" charset="0"/>
                <a:ea typeface="Cambria Math" pitchFamily="18" charset="0"/>
              </a:rPr>
              <a:t>data </a:t>
            </a:r>
            <a:endParaRPr lang="en-US" altLang="zh-CN" b="1" dirty="0" smtClean="0">
              <a:latin typeface="Cambria Math" pitchFamily="18" charset="0"/>
              <a:ea typeface="Cambria Math" pitchFamily="18" charset="0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en-US" altLang="zh-CN" b="1" dirty="0" smtClean="0">
                <a:latin typeface="Cambria Math" pitchFamily="18" charset="0"/>
                <a:ea typeface="Cambria Math" pitchFamily="18" charset="0"/>
              </a:rPr>
              <a:t>Signal </a:t>
            </a:r>
            <a:r>
              <a:rPr lang="en-US" altLang="zh-CN" b="1" dirty="0">
                <a:latin typeface="Cambria Math" pitchFamily="18" charset="0"/>
                <a:ea typeface="Cambria Math" pitchFamily="18" charset="0"/>
              </a:rPr>
              <a:t>region :</a:t>
            </a:r>
            <a:r>
              <a:rPr lang="zh-CN" alt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red lines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endParaRPr lang="en-US" altLang="zh-CN" b="1" dirty="0" smtClean="0">
              <a:latin typeface="Cambria Math" pitchFamily="18" charset="0"/>
              <a:ea typeface="Cambria Math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zh-CN" b="1" dirty="0" smtClean="0">
                <a:latin typeface="Cambria Math" pitchFamily="18" charset="0"/>
                <a:ea typeface="Cambria Math" pitchFamily="18" charset="0"/>
              </a:rPr>
              <a:t>MC data: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altLang="zh-CN" b="1" dirty="0" smtClean="0">
                <a:latin typeface="Cambria Math" pitchFamily="18" charset="0"/>
                <a:ea typeface="Cambria Math" pitchFamily="18" charset="0"/>
              </a:rPr>
              <a:t>PHSP MC from </a:t>
            </a:r>
            <a:r>
              <a:rPr lang="en-US" altLang="zh-CN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b="1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+ </a:t>
            </a:r>
            <a:r>
              <a:rPr lang="en-US" altLang="zh-CN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b="1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→</a:t>
            </a:r>
            <a:r>
              <a:rPr lang="el-GR" altLang="zh-CN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ϕπ</a:t>
            </a:r>
            <a:r>
              <a:rPr lang="en-US" altLang="zh-CN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+</a:t>
            </a:r>
            <a:r>
              <a:rPr lang="el-GR" altLang="zh-CN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-</a:t>
            </a:r>
            <a:endParaRPr lang="zh-CN" altLang="en-US" b="1" dirty="0">
              <a:solidFill>
                <a:srgbClr val="FF0000"/>
              </a:solidFill>
              <a:latin typeface="Cambria Math" pitchFamily="18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altLang="zh-CN" b="1" dirty="0" smtClean="0">
              <a:latin typeface="Cambria Math" pitchFamily="18" charset="0"/>
              <a:ea typeface="Cambria Math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zh-CN" b="1" dirty="0" smtClean="0">
                <a:latin typeface="Cambria Math" pitchFamily="18" charset="0"/>
                <a:ea typeface="Cambria Math" pitchFamily="18" charset="0"/>
              </a:rPr>
              <a:t>Sideband data :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Sideband region :</a:t>
            </a:r>
            <a:r>
              <a:rPr lang="zh-CN" alt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blue lines</a:t>
            </a:r>
            <a:r>
              <a:rPr lang="en-US" altLang="zh-CN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Factor2 = </a:t>
            </a:r>
            <a:r>
              <a:rPr lang="nb-NO" dirty="0"/>
              <a:t>1.1</a:t>
            </a:r>
            <a:r>
              <a:rPr lang="en-US" altLang="zh-CN" dirty="0" smtClean="0"/>
              <a:t>0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1598564"/>
            <a:ext cx="3536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l-GR" altLang="zh-CN" sz="2800" b="1" dirty="0">
                <a:latin typeface="Cambria Math" pitchFamily="18" charset="0"/>
                <a:ea typeface="Cambria Math" pitchFamily="18" charset="0"/>
              </a:rPr>
              <a:t>χ</a:t>
            </a:r>
            <a:r>
              <a:rPr lang="en-US" altLang="zh-CN" sz="2800" b="1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zh-CN" sz="2800" b="1" baseline="-25000" dirty="0">
                <a:latin typeface="Cambria Math" pitchFamily="18" charset="0"/>
                <a:ea typeface="Cambria Math" pitchFamily="18" charset="0"/>
              </a:rPr>
              <a:t>1C</a:t>
            </a:r>
            <a:r>
              <a:rPr lang="en-US" altLang="zh-CN" sz="2800" b="1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altLang="zh-CN" sz="2800" b="1" dirty="0">
                <a:latin typeface="Cambria Math" pitchFamily="18" charset="0"/>
                <a:ea typeface="Cambria Math" pitchFamily="18" charset="0"/>
                <a:cs typeface="Times New Roman"/>
              </a:rPr>
              <a:t>K</a:t>
            </a:r>
            <a:r>
              <a:rPr lang="en-US" altLang="zh-CN" sz="2800" b="1" baseline="30000" dirty="0">
                <a:latin typeface="Cambria Math" pitchFamily="18" charset="0"/>
                <a:ea typeface="Cambria Math" pitchFamily="18" charset="0"/>
                <a:cs typeface="Times New Roman"/>
              </a:rPr>
              <a:t>±</a:t>
            </a:r>
            <a:r>
              <a:rPr lang="el-GR" altLang="zh-CN" sz="2800" b="1" dirty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800" b="1" baseline="30000" dirty="0">
                <a:latin typeface="Cambria Math" pitchFamily="18" charset="0"/>
                <a:ea typeface="Cambria Math" pitchFamily="18" charset="0"/>
                <a:cs typeface="Times New Roman"/>
              </a:rPr>
              <a:t>+</a:t>
            </a:r>
            <a:r>
              <a:rPr lang="el-GR" altLang="zh-CN" sz="2800" b="1" dirty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800" b="1" baseline="30000" dirty="0">
                <a:latin typeface="Cambria Math" pitchFamily="18" charset="0"/>
                <a:ea typeface="Cambria Math" pitchFamily="18" charset="0"/>
                <a:cs typeface="Times New Roman"/>
              </a:rPr>
              <a:t>-</a:t>
            </a:r>
            <a:r>
              <a:rPr lang="en-US" altLang="zh-CN" sz="2800" b="1" dirty="0">
                <a:latin typeface="Cambria Math" pitchFamily="18" charset="0"/>
                <a:ea typeface="Cambria Math" pitchFamily="18" charset="0"/>
              </a:rPr>
              <a:t>) &lt; 10;</a:t>
            </a:r>
          </a:p>
        </p:txBody>
      </p:sp>
    </p:spTree>
    <p:extLst>
      <p:ext uri="{BB962C8B-B14F-4D97-AF65-F5344CB8AC3E}">
        <p14:creationId xmlns:p14="http://schemas.microsoft.com/office/powerpoint/2010/main" val="3460274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CB23-570F-094E-BDE7-A2AA89B67920}" type="datetime1">
              <a:rPr lang="en-US" smtClean="0"/>
              <a:t>7/23/2018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158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Result from PWA </a:t>
            </a:r>
            <a:endParaRPr lang="zh-CN" altLang="en-US" sz="4000" b="1" dirty="0">
              <a:solidFill>
                <a:srgbClr val="0000FF"/>
              </a:solidFill>
              <a:latin typeface="Cambria Math" pitchFamily="18" charset="0"/>
              <a:ea typeface="Gungsuh" pitchFamily="18" charset="-127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4093641" cy="297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35442" y="1905000"/>
                <a:ext cx="4876800" cy="2989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indent="0" algn="ctr">
                  <a:buNone/>
                </a:pPr>
                <a:r>
                  <a:rPr lang="en-US" altLang="zh-CN" sz="3200" dirty="0" smtClean="0">
                    <a:solidFill>
                      <a:srgbClr val="FF0000"/>
                    </a:solidFill>
                  </a:rPr>
                  <a:t>&lt;</a:t>
                </a:r>
                <a14:m>
                  <m:oMath xmlns:m="http://schemas.openxmlformats.org/officeDocument/2006/math">
                    <m:r>
                      <a:rPr lang="zh-CN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altLang="zh-CN" sz="3200" dirty="0">
                    <a:solidFill>
                      <a:srgbClr val="FF0000"/>
                    </a:solidFill>
                  </a:rPr>
                  <a:t>|LS&gt;	</a:t>
                </a:r>
              </a:p>
              <a:p>
                <a:pPr marL="457189" lvl="1" indent="0">
                  <a:buNone/>
                </a:pP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dirty="0"/>
                  <a:t>|01&gt; </a:t>
                </a:r>
                <a:r>
                  <a:rPr lang="en-US" altLang="zh-CN" sz="2200" dirty="0" smtClean="0"/>
                  <a:t>:</a:t>
                </a:r>
              </a:p>
              <a:p>
                <a:pPr marL="1257289" lvl="2" indent="-342900">
                  <a:buFont typeface="Wingdings" charset="2"/>
                  <a:buChar char="Ø"/>
                </a:pPr>
                <a:r>
                  <a:rPr lang="en-US" altLang="zh-CN" sz="2200" dirty="0" smtClean="0"/>
                  <a:t> </a:t>
                </a:r>
                <a:r>
                  <a:rPr lang="en-US" altLang="zh-CN" sz="2200" dirty="0" err="1" smtClean="0">
                    <a:solidFill>
                      <a:srgbClr val="FF0000"/>
                    </a:solidFill>
                  </a:rPr>
                  <a:t>phsp</a:t>
                </a:r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1370</m:t>
                        </m:r>
                      </m:e>
                    </m:d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200" dirty="0"/>
                  <a:t> </a:t>
                </a:r>
                <a:endParaRPr lang="en-US" altLang="zh-CN" sz="2200" dirty="0" smtClean="0"/>
              </a:p>
              <a:p>
                <a:pPr marL="457189" lvl="1" indent="0">
                  <a:buNone/>
                </a:pPr>
                <a:r>
                  <a:rPr lang="en-US" altLang="zh-CN" sz="2200" dirty="0" smtClean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dirty="0"/>
                  <a:t>|21&gt; : </a:t>
                </a:r>
                <a:endParaRPr lang="en-US" altLang="zh-CN" sz="2200" dirty="0" smtClean="0"/>
              </a:p>
              <a:p>
                <a:pPr marL="1257289" lvl="2" indent="-342900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(1370)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r>
                      <a:rPr lang="zh-CN" altLang="en-US" sz="2200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sz="2200" dirty="0" smtClean="0"/>
              </a:p>
              <a:p>
                <a:pPr marL="457189" lvl="1"/>
                <a:r>
                  <a:rPr lang="en-US" altLang="zh-CN" sz="2200" dirty="0" smtClean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/>
                  <a:t>|01&gt; </a:t>
                </a:r>
                <a:r>
                  <a:rPr lang="en-US" altLang="zh-CN" sz="2200" dirty="0" smtClean="0"/>
                  <a:t>:</a:t>
                </a:r>
              </a:p>
              <a:p>
                <a:pPr marL="1257289" lvl="2" indent="-342900">
                  <a:buFont typeface="Wingdings" charset="2"/>
                  <a:buChar char="Ø"/>
                </a:pP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442" y="1905000"/>
                <a:ext cx="4876800" cy="2989088"/>
              </a:xfrm>
              <a:prstGeom prst="rect">
                <a:avLst/>
              </a:prstGeom>
              <a:blipFill rotWithShape="0">
                <a:blip r:embed="rId3"/>
                <a:stretch>
                  <a:fillRect t="-2449" b="-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90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CB23-570F-094E-BDE7-A2AA89B67920}" type="datetime1">
              <a:rPr lang="en-US" smtClean="0"/>
              <a:t>7/23/2018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158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Comparison of PWA</a:t>
            </a:r>
            <a:endParaRPr lang="zh-CN" altLang="en-US" sz="4000" b="1" dirty="0">
              <a:solidFill>
                <a:srgbClr val="0000FF"/>
              </a:solidFill>
              <a:latin typeface="Cambria Math" pitchFamily="18" charset="0"/>
              <a:ea typeface="Gungsuh" pitchFamily="18" charset="-127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3962400" cy="290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98" y="2432198"/>
            <a:ext cx="3989102" cy="29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8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3C03-E340-2A49-BF2B-6174D77520BB}" type="datetime1">
              <a:rPr lang="en-US" smtClean="0"/>
              <a:t>7/23/2018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158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  <a:t>Momentum (cross check)</a:t>
            </a:r>
            <a:br>
              <a:rPr lang="en-US" altLang="zh-CN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</a:br>
            <a:endParaRPr lang="zh-CN" altLang="en-US" sz="2000" b="1" dirty="0">
              <a:solidFill>
                <a:srgbClr val="0000FF"/>
              </a:solidFill>
              <a:latin typeface="+mn-lt"/>
              <a:ea typeface="Gungsuh" pitchFamily="18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23900"/>
            <a:ext cx="2486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3200" b="1" baseline="30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l-GR" altLang="zh-CN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→</a:t>
            </a:r>
            <a:r>
              <a:rPr lang="en-US" altLang="zh-CN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  <a:sym typeface="Symbol"/>
              </a:rPr>
              <a:t> </a:t>
            </a:r>
            <a:r>
              <a:rPr lang="el-GR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ϕ</a:t>
            </a:r>
            <a:r>
              <a:rPr lang="el-GR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3200" b="1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+</a:t>
            </a:r>
            <a:r>
              <a:rPr lang="el-GR" altLang="zh-CN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-</a:t>
            </a:r>
            <a:r>
              <a:rPr lang="en-US" altLang="zh-CN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1920196"/>
            <a:ext cx="9144000" cy="2042204"/>
            <a:chOff x="0" y="1462996"/>
            <a:chExt cx="9144000" cy="20422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72568"/>
              <a:ext cx="2201164" cy="15148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60" y="1704572"/>
              <a:ext cx="2194052" cy="15113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7002" y="1688570"/>
              <a:ext cx="2151380" cy="1543304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0" y="1462996"/>
              <a:ext cx="9144000" cy="204220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813" y="1704572"/>
              <a:ext cx="2140712" cy="15113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443224" y="1367458"/>
            <a:ext cx="262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mDIY+ISR</a:t>
            </a:r>
            <a:endParaRPr lang="en-US" sz="32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4053796"/>
            <a:ext cx="9144000" cy="2042204"/>
            <a:chOff x="0" y="4053796"/>
            <a:chExt cx="9144000" cy="204220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6" y="4204267"/>
              <a:ext cx="2172716" cy="150774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4191074"/>
              <a:ext cx="2162048" cy="15113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0" y="4191000"/>
              <a:ext cx="2158492" cy="150774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813" y="4168013"/>
              <a:ext cx="2140712" cy="1525524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0" y="4053796"/>
              <a:ext cx="9144000" cy="204220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43224" y="6000426"/>
            <a:ext cx="262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UserDIY+ISR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42247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6A92-358E-984F-AE2E-4D963478D010}" type="datetime1">
              <a:rPr lang="en-US" smtClean="0"/>
              <a:t>7/23/2018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" y="3854101"/>
            <a:ext cx="2895600" cy="2118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83" y="3862690"/>
            <a:ext cx="2899412" cy="2110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7" y="1562846"/>
            <a:ext cx="2891791" cy="20993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5" y="1562847"/>
            <a:ext cx="2903220" cy="21107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5" y="3876965"/>
            <a:ext cx="2907031" cy="2095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34" y="1561978"/>
            <a:ext cx="2910841" cy="2106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229600" cy="1143000"/>
              </a:xfrm>
              <a:ln w="15875">
                <a:solidFill>
                  <a:srgbClr val="00B050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en-US" altLang="zh-CN" sz="4000" b="1" dirty="0" smtClean="0">
                    <a:solidFill>
                      <a:srgbClr val="0000FF"/>
                    </a:solidFill>
                    <a:latin typeface="+mn-lt"/>
                  </a:rPr>
                  <a:t>Distributions of</a:t>
                </a:r>
                <a14:m>
                  <m:oMath xmlns:m="http://schemas.openxmlformats.org/officeDocument/2006/math">
                    <m:r>
                      <a:rPr lang="en-US" altLang="zh-CN" sz="4000" b="1">
                        <a:solidFill>
                          <a:srgbClr val="0000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altLang="zh-CN" sz="4000" b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𝐂𝐎𝐒</m:t>
                    </m:r>
                    <m:r>
                      <a:rPr lang="en-US" altLang="zh-CN" sz="4000" b="1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𝜽</m:t>
                    </m:r>
                  </m:oMath>
                </a14:m>
                <a:r>
                  <a:rPr lang="zh-CN" altLang="en-US" sz="4000" b="1" dirty="0" smtClean="0">
                    <a:solidFill>
                      <a:srgbClr val="0000FF"/>
                    </a:solidFill>
                    <a:latin typeface="+mn-lt"/>
                    <a:ea typeface="Gungsuh" pitchFamily="18" charset="-127"/>
                  </a:rPr>
                  <a:t> </a:t>
                </a:r>
                <a:r>
                  <a:rPr lang="en-US" altLang="zh-CN" sz="4000" b="1" dirty="0" smtClean="0">
                    <a:solidFill>
                      <a:srgbClr val="0000FF"/>
                    </a:solidFill>
                    <a:latin typeface="+mn-lt"/>
                    <a:ea typeface="Gungsuh" pitchFamily="18" charset="-127"/>
                  </a:rPr>
                  <a:t>from</a:t>
                </a:r>
                <a:r>
                  <a:rPr lang="zh-CN" altLang="en-US" sz="4000" b="1" dirty="0" smtClean="0">
                    <a:solidFill>
                      <a:srgbClr val="0000FF"/>
                    </a:solidFill>
                    <a:latin typeface="+mn-lt"/>
                    <a:ea typeface="Gungsuh" pitchFamily="18" charset="-127"/>
                  </a:rPr>
                  <a:t> </a:t>
                </a:r>
                <a:r>
                  <a:rPr lang="en-US" altLang="zh-CN" sz="4000" b="1" dirty="0" smtClean="0">
                    <a:solidFill>
                      <a:srgbClr val="0000FF"/>
                    </a:solidFill>
                    <a:latin typeface="+mn-lt"/>
                    <a:ea typeface="Gungsuh" pitchFamily="18" charset="-127"/>
                  </a:rPr>
                  <a:t>PWA</a:t>
                </a:r>
                <a:endParaRPr lang="zh-CN" altLang="en-US" sz="4000" b="1" dirty="0">
                  <a:solidFill>
                    <a:srgbClr val="0000FF"/>
                  </a:solidFill>
                  <a:latin typeface="+mn-lt"/>
                  <a:ea typeface="Gungsuh" pitchFamily="18" charset="-127"/>
                </a:endParaRPr>
              </a:p>
            </p:txBody>
          </p:sp>
        </mc:Choice>
        <mc:Fallback xmlns="">
          <p:sp>
            <p:nvSpPr>
              <p:cNvPr id="1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229600" cy="1143000"/>
              </a:xfrm>
              <a:blipFill rotWithShape="0">
                <a:blip r:embed="rId9"/>
                <a:stretch>
                  <a:fillRect b="-2094"/>
                </a:stretch>
              </a:blipFill>
              <a:ln w="158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0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6A92-358E-984F-AE2E-4D963478D010}" type="datetime1">
              <a:rPr lang="en-US" smtClean="0"/>
              <a:t>7/23/2018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" y="1504833"/>
            <a:ext cx="2884171" cy="2091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85" y="3914174"/>
            <a:ext cx="2903220" cy="21183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886203"/>
            <a:ext cx="2895600" cy="21031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95" y="1513015"/>
            <a:ext cx="2891791" cy="21107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849" y="1513013"/>
            <a:ext cx="2895600" cy="21031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91" y="3914176"/>
            <a:ext cx="2899412" cy="2087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61924"/>
                <a:ext cx="8229600" cy="1143000"/>
              </a:xfrm>
              <a:noFill/>
              <a:ln w="15875">
                <a:solidFill>
                  <a:srgbClr val="00B050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altLang="zh-CN" b="1" dirty="0" smtClean="0">
                    <a:solidFill>
                      <a:srgbClr val="0000FF"/>
                    </a:solidFill>
                    <a:latin typeface="+mn-lt"/>
                  </a:rPr>
                  <a:t>Distributions of</a:t>
                </a:r>
                <a14:m>
                  <m:oMath xmlns:m="http://schemas.openxmlformats.org/officeDocument/2006/math">
                    <m:r>
                      <a:rPr lang="en-US" altLang="zh-CN" b="1">
                        <a:solidFill>
                          <a:srgbClr val="0000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𝛟</m:t>
                    </m:r>
                  </m:oMath>
                </a14:m>
                <a:r>
                  <a:rPr lang="zh-CN" altLang="en-US" sz="4000" b="1" dirty="0" smtClean="0">
                    <a:solidFill>
                      <a:srgbClr val="0000FF"/>
                    </a:solidFill>
                    <a:latin typeface="+mn-lt"/>
                  </a:rPr>
                  <a:t> </a:t>
                </a:r>
                <a:r>
                  <a:rPr lang="en-US" altLang="zh-CN" sz="4000" b="1" dirty="0" smtClean="0">
                    <a:solidFill>
                      <a:srgbClr val="0000FF"/>
                    </a:solidFill>
                    <a:latin typeface="+mn-lt"/>
                  </a:rPr>
                  <a:t>from</a:t>
                </a:r>
                <a:r>
                  <a:rPr lang="zh-CN" altLang="en-US" sz="4000" b="1" dirty="0" smtClean="0">
                    <a:solidFill>
                      <a:srgbClr val="0000FF"/>
                    </a:solidFill>
                    <a:latin typeface="+mn-lt"/>
                  </a:rPr>
                  <a:t> </a:t>
                </a:r>
                <a:r>
                  <a:rPr lang="en-US" altLang="zh-CN" sz="4000" b="1" dirty="0" smtClean="0">
                    <a:solidFill>
                      <a:srgbClr val="0000FF"/>
                    </a:solidFill>
                    <a:latin typeface="+mn-lt"/>
                  </a:rPr>
                  <a:t>PWA</a:t>
                </a:r>
                <a:endParaRPr lang="zh-CN" altLang="en-US" sz="4000" b="1" dirty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61924"/>
                <a:ext cx="8229600" cy="1143000"/>
              </a:xfrm>
              <a:blipFill rotWithShape="0">
                <a:blip r:embed="rId9"/>
                <a:stretch>
                  <a:fillRect b="-7895"/>
                </a:stretch>
              </a:blipFill>
              <a:ln w="158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6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9ACC-F036-6943-95D3-03B11DD4EEC6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158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Independent Fit</a:t>
            </a:r>
            <a:endParaRPr lang="zh-CN" altLang="en-US" sz="4000" b="1" dirty="0">
              <a:solidFill>
                <a:srgbClr val="0000FF"/>
              </a:solidFill>
              <a:latin typeface="Cambria Math" pitchFamily="18" charset="0"/>
              <a:ea typeface="Gungsuh" pitchFamily="18" charset="-127"/>
            </a:endParaRPr>
          </a:p>
        </p:txBody>
      </p:sp>
      <p:pic>
        <p:nvPicPr>
          <p:cNvPr id="21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" y="1486356"/>
            <a:ext cx="3013710" cy="215646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86356"/>
            <a:ext cx="3006090" cy="2160270"/>
          </a:xfrm>
          <a:prstGeom prst="rect">
            <a:avLst/>
          </a:prstGeom>
        </p:spPr>
      </p:pic>
      <p:pic>
        <p:nvPicPr>
          <p:cNvPr id="23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10" y="1496356"/>
            <a:ext cx="3006090" cy="214503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30"/>
            <a:ext cx="2998470" cy="2160270"/>
          </a:xfrm>
          <a:prstGeom prst="rect">
            <a:avLst/>
          </a:prstGeom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62400"/>
            <a:ext cx="3009900" cy="2156460"/>
          </a:xfrm>
          <a:prstGeom prst="rect">
            <a:avLst/>
          </a:prstGeom>
        </p:spPr>
      </p:pic>
      <p:pic>
        <p:nvPicPr>
          <p:cNvPr id="2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2400"/>
            <a:ext cx="3009900" cy="21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1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9ACC-F036-6943-95D3-03B11DD4EEC6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158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Independent </a:t>
            </a:r>
            <a:r>
              <a:rPr lang="en-US" altLang="zh-CN" sz="40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Fit </a:t>
            </a:r>
            <a:endParaRPr lang="zh-CN" altLang="en-US" sz="4000" b="1" dirty="0">
              <a:solidFill>
                <a:srgbClr val="0000FF"/>
              </a:solidFill>
              <a:latin typeface="Cambria Math" pitchFamily="18" charset="0"/>
              <a:ea typeface="Gungsuh" pitchFamily="18" charset="-127"/>
            </a:endParaRP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3028950" cy="21640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2" y="1524000"/>
            <a:ext cx="2979420" cy="21564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43563"/>
            <a:ext cx="3021330" cy="2152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" y="4153277"/>
            <a:ext cx="3009900" cy="2164080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219951"/>
            <a:ext cx="3009900" cy="2156460"/>
          </a:xfrm>
          <a:prstGeom prst="rect">
            <a:avLst/>
          </a:prstGeom>
        </p:spPr>
      </p:pic>
      <p:pic>
        <p:nvPicPr>
          <p:cNvPr id="16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16" y="4153279"/>
            <a:ext cx="300228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9ACC-F036-6943-95D3-03B11DD4EEC6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158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Independent </a:t>
            </a:r>
            <a:r>
              <a:rPr lang="en-US" altLang="zh-CN" sz="40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Fit </a:t>
            </a:r>
            <a:endParaRPr lang="zh-CN" altLang="en-US" sz="4000" b="1" dirty="0">
              <a:solidFill>
                <a:srgbClr val="0000FF"/>
              </a:solidFill>
              <a:latin typeface="Cambria Math" pitchFamily="18" charset="0"/>
              <a:ea typeface="Gungsuh" pitchFamily="18" charset="-127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" y="1465520"/>
            <a:ext cx="3009900" cy="2152650"/>
          </a:xfrm>
          <a:prstGeom prst="rect">
            <a:avLst/>
          </a:prstGeom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58" y="1460734"/>
            <a:ext cx="3009900" cy="2160270"/>
          </a:xfrm>
          <a:prstGeom prst="rect">
            <a:avLst/>
          </a:prstGeom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5499"/>
            <a:ext cx="3017520" cy="2156460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710"/>
            <a:ext cx="3017520" cy="216789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4156710"/>
            <a:ext cx="3028950" cy="2148840"/>
          </a:xfrm>
          <a:prstGeom prst="rect">
            <a:avLst/>
          </a:prstGeom>
        </p:spPr>
      </p:pic>
      <p:pic>
        <p:nvPicPr>
          <p:cNvPr id="12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1450"/>
            <a:ext cx="3009900" cy="21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74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158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altLang="zh-CN" sz="4000" b="1" dirty="0">
                <a:latin typeface="+mn-lt"/>
                <a:ea typeface="Cambria Math" pitchFamily="18" charset="0"/>
              </a:rPr>
              <a:t>Cross section measurement</a:t>
            </a:r>
            <a:endParaRPr lang="zh-CN" altLang="en-US" sz="4000" b="1" dirty="0">
              <a:solidFill>
                <a:srgbClr val="0000FF"/>
              </a:solidFill>
              <a:latin typeface="+mn-lt"/>
              <a:ea typeface="Gungsuh" pitchFamily="18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DE10-453A-4F4F-9FC4-633E60826138}" type="datetime1">
              <a:rPr lang="en-US" smtClean="0"/>
              <a:t>7/23/2018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0"/>
              <p:cNvSpPr txBox="1"/>
              <p:nvPr/>
            </p:nvSpPr>
            <p:spPr>
              <a:xfrm>
                <a:off x="228600" y="2562151"/>
                <a:ext cx="8763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altLang="zh-CN" sz="24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CN" sz="2400" b="1" i="1" baseline="30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obs</a:t>
                </a:r>
                <a:r>
                  <a:rPr lang="en-US" altLang="zh-CN" sz="2800" dirty="0" smtClean="0"/>
                  <a:t>:  from the fit to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 smtClean="0"/>
                  <a:t> distributions.</a:t>
                </a:r>
              </a:p>
              <a:p>
                <a:endParaRPr lang="en-US" altLang="zh-CN" sz="500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sz="24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altLang="zh-CN" sz="2800" dirty="0" smtClean="0"/>
                  <a:t>: integrated luminosity.</a:t>
                </a:r>
              </a:p>
              <a:p>
                <a:endParaRPr lang="en-US" altLang="zh-CN" sz="500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sz="24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(1+</a:t>
                </a:r>
                <a:r>
                  <a:rPr lang="el-GR" altLang="zh-CN" sz="24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altLang="zh-CN" sz="24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CN" sz="2800" dirty="0" smtClean="0"/>
                  <a:t>: the correction factor from vacuum polarization</a:t>
                </a:r>
                <a:endParaRPr lang="en-US" altLang="zh-CN" sz="2800" dirty="0"/>
              </a:p>
              <a:p>
                <a:r>
                  <a:rPr lang="en-US" altLang="zh-CN" sz="2800" dirty="0" smtClean="0"/>
                  <a:t>              and the ISR correction factor.</a:t>
                </a:r>
              </a:p>
              <a:p>
                <a:endParaRPr lang="en-US" altLang="zh-CN" sz="500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l-GR" altLang="zh-CN" sz="24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ε</a:t>
                </a:r>
                <a:r>
                  <a:rPr lang="en-US" altLang="zh-CN" sz="2800" dirty="0" smtClean="0">
                    <a:latin typeface="Times New Roman"/>
                    <a:cs typeface="Times New Roman"/>
                  </a:rPr>
                  <a:t>:</a:t>
                </a:r>
                <a:r>
                  <a:rPr lang="en-US" altLang="zh-CN" sz="2800" dirty="0" smtClean="0"/>
                  <a:t>  selection efficiency from MC simulation.</a:t>
                </a:r>
              </a:p>
              <a:p>
                <a:endParaRPr lang="en-US" altLang="zh-CN" sz="500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sz="24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Br1</a:t>
                </a:r>
                <a:r>
                  <a:rPr lang="en-US" altLang="zh-CN" sz="2800" dirty="0" smtClean="0"/>
                  <a:t>:  branching fraction of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CN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 smtClean="0"/>
                  <a:t> from PDG2014.</a:t>
                </a:r>
              </a:p>
              <a:p>
                <a:endParaRPr lang="zh-CN" altLang="en-US" sz="2800" dirty="0"/>
              </a:p>
            </p:txBody>
          </p:sp>
        </mc:Choice>
        <mc:Fallback xmlns="">
          <p:sp>
            <p:nvSpPr>
              <p:cNvPr id="9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562151"/>
                <a:ext cx="8763000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974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914400" y="1524000"/>
                <a:ext cx="7189914" cy="777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𝑜𝑏𝑠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∙(1+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𝛣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1(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524000"/>
                <a:ext cx="7189914" cy="7770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610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158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l-GR" altLang="zh-CN" sz="40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σ</a:t>
            </a:r>
            <a:r>
              <a:rPr lang="en-US" altLang="zh-CN" sz="40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(</a:t>
            </a:r>
            <a:r>
              <a:rPr lang="en-US" altLang="zh-CN" sz="4000" b="1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4000" b="1" baseline="30000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altLang="zh-CN" sz="4000" b="1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4000" b="1" baseline="300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l-GR" altLang="zh-CN" sz="40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→</a:t>
            </a:r>
            <a:r>
              <a:rPr lang="en-US" altLang="zh-CN" sz="40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  <a:sym typeface="Symbol"/>
              </a:rPr>
              <a:t> </a:t>
            </a:r>
            <a:r>
              <a:rPr lang="el-GR" altLang="zh-CN" sz="40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ϕ</a:t>
            </a:r>
            <a:r>
              <a:rPr lang="el-GR" altLang="zh-CN" sz="40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 π</a:t>
            </a:r>
            <a:r>
              <a:rPr lang="en-US" altLang="zh-CN" sz="4000" b="1" baseline="300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+</a:t>
            </a:r>
            <a:r>
              <a:rPr lang="el-GR" altLang="zh-CN" sz="40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4000" b="1" baseline="300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-</a:t>
            </a:r>
            <a:r>
              <a:rPr lang="en-US" altLang="zh-CN" sz="40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): </a:t>
            </a:r>
            <a:r>
              <a:rPr lang="en-US" altLang="zh-CN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with </a:t>
            </a:r>
            <a:r>
              <a:rPr lang="el-GR" altLang="zh-CN" sz="4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ϕ </a:t>
            </a:r>
            <a:r>
              <a:rPr lang="el-GR" altLang="zh-CN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→</a:t>
            </a:r>
            <a:r>
              <a:rPr lang="en-US" altLang="zh-CN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K</a:t>
            </a:r>
            <a:r>
              <a:rPr lang="en-US" altLang="zh-CN" sz="4000" b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+</a:t>
            </a:r>
            <a:r>
              <a:rPr lang="en-US" altLang="zh-CN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K</a:t>
            </a:r>
            <a:r>
              <a:rPr lang="en-US" altLang="zh-CN" sz="4000" b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-</a:t>
            </a:r>
            <a:r>
              <a:rPr lang="en-US" altLang="zh-CN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zh-CN" altLang="en-US" sz="4000" b="1" dirty="0">
              <a:solidFill>
                <a:srgbClr val="FF0000"/>
              </a:solidFill>
              <a:latin typeface="Cambria Math" pitchFamily="18" charset="0"/>
              <a:ea typeface="Gungsuh" pitchFamily="18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A475-93A6-E341-B788-0D1879834360}" type="datetime1">
              <a:rPr lang="en-US" smtClean="0"/>
              <a:t>7/23/2018</a:t>
            </a:fld>
            <a:endParaRPr lang="en-US"/>
          </a:p>
        </p:txBody>
      </p:sp>
      <p:graphicFrame>
        <p:nvGraphicFramePr>
          <p:cNvPr id="8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98710"/>
              </p:ext>
            </p:extLst>
          </p:nvPr>
        </p:nvGraphicFramePr>
        <p:xfrm>
          <a:off x="1371600" y="3199723"/>
          <a:ext cx="6136742" cy="1252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196"/>
                <a:gridCol w="969579"/>
                <a:gridCol w="1463040"/>
                <a:gridCol w="758952"/>
                <a:gridCol w="640080"/>
                <a:gridCol w="512294"/>
                <a:gridCol w="941601"/>
              </a:tblGrid>
              <a:tr h="47423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effectLst/>
                        </a:rPr>
                        <a:t>Lum.(pb</a:t>
                      </a:r>
                      <a:r>
                        <a:rPr lang="en-US" sz="1600" b="0" u="none" strike="noStrike" baseline="30000">
                          <a:effectLst/>
                        </a:rPr>
                        <a:t>-1</a:t>
                      </a:r>
                      <a:r>
                        <a:rPr lang="en-US" sz="1600" b="0" u="none" strike="noStrike">
                          <a:effectLst/>
                        </a:rPr>
                        <a:t>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389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This work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>
                          <a:effectLst/>
                        </a:rPr>
                        <a:t>108.49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9392.2±143.8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dirty="0" smtClean="0"/>
                        <a:t>0.9832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52.7</a:t>
                      </a:r>
                      <a:endParaRPr lang="en-US" altLang="zh-CN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>
                          <a:effectLst/>
                        </a:rPr>
                        <a:t>48.9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341.9±5.2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389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Liu Fang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108.49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9421.4±137.5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dirty="0" smtClean="0"/>
                        <a:t>0.9832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52.7</a:t>
                      </a:r>
                      <a:endParaRPr lang="en-US" altLang="zh-CN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>
                          <a:effectLst/>
                        </a:rPr>
                        <a:t>48.9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343.0±5.0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746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6000" b="1" dirty="0" smtClean="0"/>
              <a:t>Backup(2)</a:t>
            </a:r>
            <a:endParaRPr lang="zh-CN" altLang="en-US" sz="6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057E-05C5-9543-99CA-BB62998B41EC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1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+mn-lt"/>
                <a:ea typeface="Cambria Math" panose="02040503050406030204" pitchFamily="18" charset="0"/>
              </a:rPr>
              <a:t>Number of signal events</a:t>
            </a:r>
            <a:br>
              <a:rPr lang="en-US" altLang="zh-CN" b="1" dirty="0" smtClean="0">
                <a:latin typeface="+mn-lt"/>
                <a:ea typeface="Cambria Math" panose="02040503050406030204" pitchFamily="18" charset="0"/>
              </a:rPr>
            </a:br>
            <a:r>
              <a:rPr lang="en-US" altLang="zh-CN" sz="20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(Cross section Line shape)</a:t>
            </a:r>
            <a:endParaRPr lang="zh-CN" altLang="en-US" b="1" dirty="0">
              <a:solidFill>
                <a:srgbClr val="0000FF"/>
              </a:solidFill>
              <a:latin typeface="Cambria Math" panose="02040503050406030204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C8EE-50CA-484E-9537-81E9839F0467}" type="datetime1">
              <a:rPr lang="en-US" smtClean="0"/>
              <a:t>7/23/2018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60989"/>
            <a:ext cx="6480810" cy="46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6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393192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950" y="3733800"/>
            <a:ext cx="3957320" cy="276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24"/>
            <a:ext cx="8229600" cy="1143000"/>
          </a:xfrm>
          <a:noFill/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SidebandCheck@2.125 </a:t>
            </a:r>
            <a:r>
              <a:rPr lang="en-US" altLang="zh-CN" b="1">
                <a:solidFill>
                  <a:srgbClr val="0000FF"/>
                </a:solidFill>
              </a:rPr>
              <a:t>GeV</a:t>
            </a:r>
            <a:endParaRPr lang="zh-CN" altLang="en-US" sz="2200" b="1" baseline="30000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3DE1-3FEA-B14F-9980-D3E119AC5F61}" type="datetime1">
              <a:rPr lang="en-US" smtClean="0"/>
              <a:t>7/23/2018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Meeting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28" y="1386249"/>
            <a:ext cx="3310972" cy="2330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3" y="1386249"/>
            <a:ext cx="3081647" cy="227135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267200" y="4737100"/>
            <a:ext cx="6096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270567" y="2078708"/>
            <a:ext cx="6096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0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3C03-E340-2A49-BF2B-6174D77520BB}" type="datetime1">
              <a:rPr lang="en-US" smtClean="0"/>
              <a:t>7/23/2018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158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  <a:t>Momentum (cross check)</a:t>
            </a:r>
            <a:br>
              <a:rPr lang="en-US" altLang="zh-CN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</a:br>
            <a:endParaRPr lang="zh-CN" altLang="en-US" sz="2000" b="1" dirty="0">
              <a:solidFill>
                <a:srgbClr val="0000FF"/>
              </a:solidFill>
              <a:latin typeface="+mn-lt"/>
              <a:ea typeface="Gungsuh" pitchFamily="18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23900"/>
            <a:ext cx="2486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3200" b="1" baseline="30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l-GR" altLang="zh-CN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→</a:t>
            </a:r>
            <a:r>
              <a:rPr lang="en-US" altLang="zh-CN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  <a:sym typeface="Symbol"/>
              </a:rPr>
              <a:t> </a:t>
            </a:r>
            <a:r>
              <a:rPr lang="el-GR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ϕ</a:t>
            </a:r>
            <a:r>
              <a:rPr lang="el-GR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3200" b="1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+</a:t>
            </a:r>
            <a:r>
              <a:rPr lang="el-GR" altLang="zh-CN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-</a:t>
            </a:r>
            <a:r>
              <a:rPr lang="en-US" altLang="zh-CN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0000"/>
            <a:ext cx="4322064" cy="34015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0" y="1800000"/>
            <a:ext cx="4450080" cy="32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5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24"/>
            <a:ext cx="8229600" cy="1143000"/>
          </a:xfrm>
          <a:noFill/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SidebandCheck@2.125 </a:t>
            </a:r>
            <a:r>
              <a:rPr lang="en-US" altLang="zh-CN" b="1" dirty="0" err="1">
                <a:solidFill>
                  <a:srgbClr val="0000FF"/>
                </a:solidFill>
              </a:rPr>
              <a:t>GeV</a:t>
            </a:r>
            <a:endParaRPr lang="zh-CN" altLang="en-US" sz="2200" b="1" baseline="30000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3DE1-3FEA-B14F-9980-D3E119AC5F61}" type="datetime1">
              <a:rPr lang="en-US" smtClean="0"/>
              <a:t>7/23/2018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Meeting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91305"/>
            <a:ext cx="6705600" cy="47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50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3C03-E340-2A49-BF2B-6174D77520BB}" type="datetime1">
              <a:rPr lang="en-US" smtClean="0"/>
              <a:t>7/23/2018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158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  <a:t>Cross</a:t>
            </a:r>
            <a:r>
              <a:rPr lang="zh-CN" altLang="en-US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  <a:t> </a:t>
            </a:r>
            <a:r>
              <a:rPr lang="en-US" altLang="zh-CN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  <a:t>Check</a:t>
            </a:r>
            <a:r>
              <a:rPr lang="zh-CN" altLang="en-US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  <a:t> </a:t>
            </a:r>
            <a:r>
              <a:rPr lang="en-US" altLang="zh-CN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  <a:t>for</a:t>
            </a:r>
            <a:r>
              <a:rPr lang="zh-CN" altLang="en-US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  <a:t> </a:t>
            </a:r>
            <a:r>
              <a:rPr lang="en-US" altLang="zh-CN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  <a:t>MC</a:t>
            </a:r>
            <a:endParaRPr lang="zh-CN" altLang="en-US" sz="4000" b="1" dirty="0">
              <a:solidFill>
                <a:srgbClr val="0000FF"/>
              </a:solidFill>
              <a:latin typeface="+mn-lt"/>
              <a:ea typeface="Gungsuh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447800"/>
            <a:ext cx="86995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9144000" cy="15636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556245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enlo-Regular" charset="0"/>
              </a:rPr>
              <a:t>/</a:t>
            </a:r>
            <a:r>
              <a:rPr lang="en-US" dirty="0" err="1">
                <a:latin typeface="Menlo-Regular" charset="0"/>
              </a:rPr>
              <a:t>besfs</a:t>
            </a:r>
            <a:r>
              <a:rPr lang="en-US" dirty="0">
                <a:latin typeface="Menlo-Regular" charset="0"/>
              </a:rPr>
              <a:t>/groups/</a:t>
            </a:r>
            <a:r>
              <a:rPr lang="en-US" dirty="0" err="1">
                <a:latin typeface="Menlo-Regular" charset="0"/>
              </a:rPr>
              <a:t>tauqcd</a:t>
            </a:r>
            <a:r>
              <a:rPr lang="en-US" dirty="0">
                <a:latin typeface="Menlo-Regular" charset="0"/>
              </a:rPr>
              <a:t>/</a:t>
            </a:r>
            <a:r>
              <a:rPr lang="en-US" dirty="0" err="1">
                <a:latin typeface="Menlo-Regular" charset="0"/>
              </a:rPr>
              <a:t>sunyk</a:t>
            </a:r>
            <a:r>
              <a:rPr lang="en-US" dirty="0">
                <a:latin typeface="Menlo-Regular" charset="0"/>
              </a:rPr>
              <a:t>/Run665po1/PhiPipPim_V1_Miss/</a:t>
            </a:r>
            <a:r>
              <a:rPr lang="en-US" dirty="0" err="1">
                <a:latin typeface="Menlo-Regular" charset="0"/>
              </a:rPr>
              <a:t>MCData</a:t>
            </a:r>
            <a:r>
              <a:rPr lang="en-US" dirty="0">
                <a:latin typeface="Menlo-Regular" charset="0"/>
              </a:rPr>
              <a:t>/</a:t>
            </a:r>
            <a:r>
              <a:rPr lang="en-US" dirty="0" err="1">
                <a:latin typeface="Menlo-Regular" charset="0"/>
              </a:rPr>
              <a:t>Topo_analysis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3200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</a:rPr>
              <a:t>LiuFang’s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097607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</a:rPr>
              <a:t>SunYankun’s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MC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22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057E-05C5-9543-99CA-BB62998B41EC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Meeting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Kang</a:t>
            </a:r>
            <a:r>
              <a:rPr lang="zh-CN" altLang="en-US" sz="4000" b="1" dirty="0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Xiaolin’s</a:t>
            </a:r>
            <a:r>
              <a:rPr lang="zh-CN" altLang="en-US" sz="4000" b="1" dirty="0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 </a:t>
            </a:r>
            <a:r>
              <a:rPr lang="en-US" altLang="zh-CN" sz="4000" b="1" dirty="0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PWA</a:t>
            </a:r>
            <a:endParaRPr lang="zh-CN" altLang="en-US" sz="4000" b="1" dirty="0">
              <a:solidFill>
                <a:srgbClr val="0000FF"/>
              </a:solidFill>
              <a:latin typeface="Cambria Math" pitchFamily="18" charset="0"/>
              <a:ea typeface="Gungsuh" pitchFamily="18" charset="-12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53488"/>
            <a:ext cx="7696200" cy="52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71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057E-05C5-9543-99CA-BB62998B41EC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Meeting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Kang</a:t>
            </a:r>
            <a:r>
              <a:rPr lang="zh-CN" altLang="en-US" sz="4000" b="1" dirty="0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Xiaolin’s</a:t>
            </a:r>
            <a:r>
              <a:rPr lang="zh-CN" altLang="en-US" sz="4000" b="1" dirty="0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 </a:t>
            </a:r>
            <a:r>
              <a:rPr lang="en-US" altLang="zh-CN" sz="4000" b="1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PWA</a:t>
            </a:r>
            <a:endParaRPr lang="zh-CN" altLang="en-US" sz="4000" b="1" dirty="0">
              <a:solidFill>
                <a:srgbClr val="0000FF"/>
              </a:solidFill>
              <a:latin typeface="Cambria Math" pitchFamily="18" charset="0"/>
              <a:ea typeface="Gungsuh" pitchFamily="18" charset="-12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333005"/>
            <a:ext cx="8351520" cy="529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05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057E-05C5-9543-99CA-BB62998B41EC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Meeting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Kang</a:t>
            </a:r>
            <a:r>
              <a:rPr lang="zh-CN" altLang="en-US" sz="4000" b="1" dirty="0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Xiaolin’s</a:t>
            </a:r>
            <a:r>
              <a:rPr lang="zh-CN" altLang="en-US" sz="4000" b="1" dirty="0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 </a:t>
            </a:r>
            <a:r>
              <a:rPr lang="en-US" altLang="zh-CN" sz="4000" b="1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PWA</a:t>
            </a:r>
            <a:endParaRPr lang="zh-CN" altLang="en-US" sz="4000" b="1" dirty="0">
              <a:solidFill>
                <a:srgbClr val="0000FF"/>
              </a:solidFill>
              <a:latin typeface="Cambria Math" pitchFamily="18" charset="0"/>
              <a:ea typeface="Gungsuh" pitchFamily="18" charset="-12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1" y="1828800"/>
            <a:ext cx="829877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45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057E-05C5-9543-99CA-BB62998B41EC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Meeting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Kang</a:t>
            </a:r>
            <a:r>
              <a:rPr lang="zh-CN" altLang="en-US" sz="4000" b="1" dirty="0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Xiaolin’s</a:t>
            </a:r>
            <a:r>
              <a:rPr lang="zh-CN" altLang="en-US" sz="4000" b="1" dirty="0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 </a:t>
            </a:r>
            <a:r>
              <a:rPr lang="en-US" altLang="zh-CN" sz="4000" b="1">
                <a:solidFill>
                  <a:srgbClr val="0000FF"/>
                </a:solidFill>
                <a:latin typeface="Cambria Math" pitchFamily="18" charset="0"/>
                <a:ea typeface="Gungsuh" pitchFamily="18" charset="-127"/>
              </a:rPr>
              <a:t>PWA</a:t>
            </a:r>
            <a:endParaRPr lang="zh-CN" altLang="en-US" sz="4000" b="1" dirty="0">
              <a:solidFill>
                <a:srgbClr val="0000FF"/>
              </a:solidFill>
              <a:latin typeface="Cambria Math" pitchFamily="18" charset="0"/>
              <a:ea typeface="Gungsuh" pitchFamily="18" charset="-12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7772400" cy="33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3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3C03-E340-2A49-BF2B-6174D77520BB}" type="datetime1">
              <a:rPr lang="en-US" smtClean="0"/>
              <a:t>7/23/2018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158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  <a:t>Momentum (cross check)</a:t>
            </a:r>
            <a:endParaRPr lang="zh-CN" altLang="en-US" sz="4000" b="1" dirty="0">
              <a:solidFill>
                <a:srgbClr val="0000FF"/>
              </a:solidFill>
              <a:latin typeface="+mn-lt"/>
              <a:ea typeface="Gungsuh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547"/>
            <a:ext cx="3930650" cy="2705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50" y="2468673"/>
            <a:ext cx="3917950" cy="2686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80511" y="1575331"/>
            <a:ext cx="4717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3200" b="1" baseline="30000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altLang="zh-CN" sz="3200" b="1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3200" b="1" baseline="300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l-GR" altLang="zh-CN" sz="32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→</a:t>
            </a:r>
            <a:r>
              <a:rPr lang="en-US" altLang="zh-CN" sz="32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  <a:sym typeface="Symbol"/>
              </a:rPr>
              <a:t> </a:t>
            </a:r>
            <a:r>
              <a:rPr lang="el-GR" altLang="zh-CN" sz="3200" b="1" dirty="0" err="1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ϕ</a:t>
            </a:r>
            <a:r>
              <a:rPr lang="el-GR" altLang="zh-CN" sz="3200" b="1" dirty="0" err="1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η</a:t>
            </a:r>
            <a:r>
              <a:rPr lang="el-GR" altLang="zh-CN" sz="32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'</a:t>
            </a:r>
            <a:r>
              <a:rPr lang="en-US" altLang="zh-CN" sz="32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altLang="zh-CN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with </a:t>
            </a:r>
            <a:r>
              <a:rPr lang="el-GR" altLang="zh-CN" sz="32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η'→π</a:t>
            </a:r>
            <a:r>
              <a:rPr lang="en-US" altLang="zh-CN" sz="3200" b="1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+</a:t>
            </a:r>
            <a:r>
              <a:rPr lang="el-GR" altLang="zh-CN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3200" b="1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-</a:t>
            </a:r>
            <a:r>
              <a:rPr lang="el-GR" altLang="zh-CN" sz="3200" b="1" dirty="0">
                <a:solidFill>
                  <a:srgbClr val="FF0000"/>
                </a:solidFill>
                <a:latin typeface="Times New Roman"/>
                <a:ea typeface="Cambria Math" pitchFamily="18" charset="0"/>
                <a:cs typeface="Times New Roman"/>
              </a:rPr>
              <a:t>γ</a:t>
            </a:r>
            <a:r>
              <a:rPr lang="en-US" altLang="zh-CN" sz="32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73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3C03-E340-2A49-BF2B-6174D77520BB}" type="datetime1">
              <a:rPr lang="en-US" smtClean="0"/>
              <a:t>7/23/2018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 w="158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  <a:t>Momentum (cross check)</a:t>
            </a:r>
            <a:br>
              <a:rPr lang="en-US" altLang="zh-CN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</a:br>
            <a:endParaRPr lang="zh-CN" altLang="en-US" sz="2000" b="1" dirty="0">
              <a:solidFill>
                <a:srgbClr val="0000FF"/>
              </a:solidFill>
              <a:latin typeface="+mn-lt"/>
              <a:ea typeface="Gungsuh" pitchFamily="18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576000"/>
            <a:ext cx="2486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3200" b="1" baseline="30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l-GR" altLang="zh-CN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→</a:t>
            </a:r>
            <a:r>
              <a:rPr lang="en-US" altLang="zh-CN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  <a:sym typeface="Symbol"/>
              </a:rPr>
              <a:t> </a:t>
            </a:r>
            <a:r>
              <a:rPr lang="el-GR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ϕ</a:t>
            </a:r>
            <a:r>
              <a:rPr lang="el-GR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3200" b="1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+</a:t>
            </a:r>
            <a:r>
              <a:rPr lang="el-GR" altLang="zh-CN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-</a:t>
            </a:r>
            <a:r>
              <a:rPr lang="en-US" altLang="zh-CN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000"/>
            <a:ext cx="4561142" cy="36607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000" y="1620000"/>
            <a:ext cx="4567714" cy="353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7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3C03-E340-2A49-BF2B-6174D77520BB}" type="datetime1">
              <a:rPr lang="en-US" smtClean="0"/>
              <a:t>7/23/2018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 w="158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  <a:t>Momentum (cross check)</a:t>
            </a:r>
            <a:br>
              <a:rPr lang="en-US" altLang="zh-CN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</a:br>
            <a:endParaRPr lang="zh-CN" altLang="en-US" sz="2000" b="1" dirty="0">
              <a:solidFill>
                <a:srgbClr val="0000FF"/>
              </a:solidFill>
              <a:latin typeface="+mn-lt"/>
              <a:ea typeface="Gungsuh" pitchFamily="18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576000"/>
            <a:ext cx="2486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3200" b="1" baseline="30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l-GR" altLang="zh-CN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→</a:t>
            </a:r>
            <a:r>
              <a:rPr lang="en-US" altLang="zh-CN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  <a:sym typeface="Symbol"/>
              </a:rPr>
              <a:t> </a:t>
            </a:r>
            <a:r>
              <a:rPr lang="el-GR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ϕ</a:t>
            </a:r>
            <a:r>
              <a:rPr lang="el-GR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3200" b="1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+</a:t>
            </a:r>
            <a:r>
              <a:rPr lang="el-GR" altLang="zh-CN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-</a:t>
            </a:r>
            <a:r>
              <a:rPr lang="en-US" altLang="zh-CN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999" y="3959999"/>
            <a:ext cx="3872484" cy="2843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260000"/>
            <a:ext cx="3314700" cy="2667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00" y="1260000"/>
            <a:ext cx="3271838" cy="25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3C03-E340-2A49-BF2B-6174D77520BB}" type="datetime1">
              <a:rPr lang="en-US" smtClean="0"/>
              <a:t>7/23/2018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158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  <a:t>Momentum (cross check)</a:t>
            </a:r>
            <a:br>
              <a:rPr lang="en-US" altLang="zh-CN" sz="4000" b="1" dirty="0" smtClean="0">
                <a:solidFill>
                  <a:srgbClr val="0000FF"/>
                </a:solidFill>
                <a:latin typeface="+mn-lt"/>
                <a:ea typeface="Gungsuh" pitchFamily="18" charset="-127"/>
              </a:rPr>
            </a:br>
            <a:endParaRPr lang="zh-CN" altLang="en-US" sz="2000" b="1" dirty="0">
              <a:solidFill>
                <a:srgbClr val="0000FF"/>
              </a:solidFill>
              <a:latin typeface="+mn-lt"/>
              <a:ea typeface="Gungsuh" pitchFamily="18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23900"/>
            <a:ext cx="2486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3200" b="1" baseline="30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l-GR" altLang="zh-CN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→</a:t>
            </a:r>
            <a:r>
              <a:rPr lang="en-US" altLang="zh-CN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  <a:sym typeface="Symbol"/>
              </a:rPr>
              <a:t> </a:t>
            </a:r>
            <a:r>
              <a:rPr lang="el-GR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ϕ</a:t>
            </a:r>
            <a:r>
              <a:rPr lang="el-GR" altLang="zh-CN" sz="32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3200" b="1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+</a:t>
            </a:r>
            <a:r>
              <a:rPr lang="el-GR" altLang="zh-CN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-</a:t>
            </a:r>
            <a:r>
              <a:rPr lang="en-US" altLang="zh-CN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000"/>
            <a:ext cx="4236720" cy="33710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0" y="1800000"/>
            <a:ext cx="4181856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78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6000" b="1" dirty="0" smtClean="0"/>
              <a:t>Backup(1)</a:t>
            </a:r>
            <a:endParaRPr lang="zh-CN" altLang="en-US" sz="6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057E-05C5-9543-99CA-BB62998B41EC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84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610600" cy="1622425"/>
          </a:xfrm>
          <a:ln w="15875">
            <a:noFill/>
          </a:ln>
        </p:spPr>
        <p:txBody>
          <a:bodyPr>
            <a:noAutofit/>
          </a:bodyPr>
          <a:lstStyle/>
          <a:p>
            <a:r>
              <a:rPr lang="en-US" altLang="zh-CN" sz="4000" b="1" dirty="0" smtClean="0">
                <a:latin typeface="Cambria Math" pitchFamily="18" charset="0"/>
                <a:ea typeface="Cambria Math" pitchFamily="18" charset="0"/>
              </a:rPr>
              <a:t>Observation of </a:t>
            </a:r>
            <a:r>
              <a:rPr lang="en-US" altLang="zh-CN" sz="4000" b="1" dirty="0" err="1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4000" b="1" baseline="30000" dirty="0" err="1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altLang="zh-CN" sz="4000" b="1" dirty="0" err="1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4000" b="1" baseline="30000" dirty="0" smtClean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altLang="zh-CN" sz="40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CN" sz="40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→ </a:t>
            </a:r>
            <a:r>
              <a:rPr lang="el-GR" altLang="zh-CN" sz="40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ϕ</a:t>
            </a:r>
            <a:r>
              <a:rPr lang="el-GR" altLang="zh-CN" sz="4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 </a:t>
            </a:r>
            <a:r>
              <a:rPr lang="el-GR" altLang="zh-CN" sz="4000" b="1" dirty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4000" b="1" baseline="30000" dirty="0">
                <a:latin typeface="Cambria Math" pitchFamily="18" charset="0"/>
                <a:ea typeface="Cambria Math" pitchFamily="18" charset="0"/>
                <a:cs typeface="Times New Roman"/>
              </a:rPr>
              <a:t>+</a:t>
            </a:r>
            <a:r>
              <a:rPr lang="el-GR" altLang="zh-CN" sz="4000" b="1" dirty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4000" b="1" baseline="30000" dirty="0">
                <a:latin typeface="Cambria Math" pitchFamily="18" charset="0"/>
                <a:ea typeface="Cambria Math" pitchFamily="18" charset="0"/>
                <a:cs typeface="Times New Roman"/>
              </a:rPr>
              <a:t>-</a:t>
            </a:r>
            <a:r>
              <a:rPr lang="en-US" altLang="zh-CN" sz="40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 </a:t>
            </a:r>
            <a:r>
              <a:rPr lang="en-US" altLang="zh-CN" sz="4000" b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altLang="zh-CN" sz="4000" b="1" dirty="0" smtClean="0">
                <a:latin typeface="Cambria Math" pitchFamily="18" charset="0"/>
                <a:ea typeface="Cambria Math" pitchFamily="18" charset="0"/>
              </a:rPr>
            </a:br>
            <a:r>
              <a:rPr lang="en-US" altLang="zh-CN" sz="2000" b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altLang="zh-CN" sz="2000" b="1" dirty="0" smtClean="0">
                <a:latin typeface="Cambria Math" pitchFamily="18" charset="0"/>
                <a:ea typeface="Cambria Math" pitchFamily="18" charset="0"/>
              </a:rPr>
            </a:br>
            <a:r>
              <a:rPr lang="en-US" altLang="zh-CN" sz="2000" b="1" dirty="0" smtClean="0">
                <a:latin typeface="Comic Sans MS" pitchFamily="66" charset="0"/>
                <a:ea typeface="Cambria Math" pitchFamily="18" charset="0"/>
              </a:rPr>
              <a:t>(R-Scan Data: √s=2.0GeV~3.08GeV)</a:t>
            </a:r>
            <a:endParaRPr lang="zh-CN" altLang="en-US" sz="2000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8" y="3429000"/>
            <a:ext cx="9067800" cy="2438400"/>
          </a:xfrm>
        </p:spPr>
        <p:txBody>
          <a:bodyPr>
            <a:noAutofit/>
          </a:bodyPr>
          <a:lstStyle/>
          <a:p>
            <a:r>
              <a:rPr lang="en-US" altLang="zh-CN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Yaxing</a:t>
            </a:r>
            <a:r>
              <a:rPr lang="en-US" altLang="zh-CN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Tan   </a:t>
            </a:r>
            <a:r>
              <a:rPr lang="en-US" altLang="zh-CN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Guangshun</a:t>
            </a:r>
            <a:r>
              <a:rPr lang="zh-CN" alt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Huang</a:t>
            </a:r>
            <a:endParaRPr lang="en-US" altLang="zh-CN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Comic Sans MS" pitchFamily="66" charset="0"/>
              </a:rPr>
              <a:t>(BESIII-USTC Group)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State Key Laboratory of Particle Detection and Electronics</a:t>
            </a:r>
            <a:endParaRPr lang="zh-CN" altLang="en-US" sz="2400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B253-3D11-CD45-862C-B52F85716AE4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8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46658</TotalTime>
  <Words>957</Words>
  <Application>Microsoft Office PowerPoint</Application>
  <PresentationFormat>全屏显示(4:3)</PresentationFormat>
  <Paragraphs>348</Paragraphs>
  <Slides>35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Gungsuh</vt:lpstr>
      <vt:lpstr>Menlo-Regular</vt:lpstr>
      <vt:lpstr>华文隶书</vt:lpstr>
      <vt:lpstr>宋体</vt:lpstr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Office Theme</vt:lpstr>
      <vt:lpstr>Comparison of Efficiencies</vt:lpstr>
      <vt:lpstr>Momentum (cross check) </vt:lpstr>
      <vt:lpstr>Momentum (cross check) </vt:lpstr>
      <vt:lpstr>Momentum (cross check)</vt:lpstr>
      <vt:lpstr>Momentum (cross check) </vt:lpstr>
      <vt:lpstr>Momentum (cross check) </vt:lpstr>
      <vt:lpstr>Momentum (cross check) </vt:lpstr>
      <vt:lpstr>Backup(1)</vt:lpstr>
      <vt:lpstr>Observation of e+e- → ϕ π+π-   (R-Scan Data: √s=2.0GeV~3.08GeV)</vt:lpstr>
      <vt:lpstr>Outline </vt:lpstr>
      <vt:lpstr>Introduction (Cross section Line shape)</vt:lpstr>
      <vt:lpstr>Introduction  (Search of Zs) </vt:lpstr>
      <vt:lpstr>Data sets and MC simulation</vt:lpstr>
      <vt:lpstr>Event selection (K+K-π+π-)</vt:lpstr>
      <vt:lpstr>@2125MeV: L=108.49 pb-1</vt:lpstr>
      <vt:lpstr>Background @2125MeV</vt:lpstr>
      <vt:lpstr>PWA  @2125MeV</vt:lpstr>
      <vt:lpstr>Result from PWA </vt:lpstr>
      <vt:lpstr>Comparison of PWA</vt:lpstr>
      <vt:lpstr>Distributions of COSθ from PWA</vt:lpstr>
      <vt:lpstr>Distributions of ϕ from PWA</vt:lpstr>
      <vt:lpstr>Independent Fit</vt:lpstr>
      <vt:lpstr>Independent Fit </vt:lpstr>
      <vt:lpstr>Independent Fit </vt:lpstr>
      <vt:lpstr>Cross section measurement</vt:lpstr>
      <vt:lpstr>σ(e+e-→ ϕ π+π-): with ϕ →K+K- </vt:lpstr>
      <vt:lpstr>Backup(2)</vt:lpstr>
      <vt:lpstr>Number of signal events (Cross section Line shape)</vt:lpstr>
      <vt:lpstr>SidebandCheck@2.125 GeV</vt:lpstr>
      <vt:lpstr>SidebandCheck@2.125 GeV</vt:lpstr>
      <vt:lpstr>Cross Check for MC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shish_000</dc:creator>
  <cp:lastModifiedBy>sfxzctyx</cp:lastModifiedBy>
  <cp:revision>6558</cp:revision>
  <dcterms:created xsi:type="dcterms:W3CDTF">2006-08-16T00:00:00Z</dcterms:created>
  <dcterms:modified xsi:type="dcterms:W3CDTF">2018-07-23T01:54:47Z</dcterms:modified>
</cp:coreProperties>
</file>