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332" r:id="rId2"/>
    <p:sldId id="351" r:id="rId3"/>
    <p:sldId id="452" r:id="rId4"/>
    <p:sldId id="431" r:id="rId5"/>
    <p:sldId id="439" r:id="rId6"/>
    <p:sldId id="437" r:id="rId7"/>
    <p:sldId id="453" r:id="rId8"/>
    <p:sldId id="432" r:id="rId9"/>
    <p:sldId id="440" r:id="rId10"/>
    <p:sldId id="454" r:id="rId11"/>
    <p:sldId id="438" r:id="rId12"/>
    <p:sldId id="441" r:id="rId13"/>
    <p:sldId id="443" r:id="rId14"/>
    <p:sldId id="455" r:id="rId15"/>
    <p:sldId id="445" r:id="rId16"/>
    <p:sldId id="446" r:id="rId17"/>
    <p:sldId id="447" r:id="rId18"/>
    <p:sldId id="456" r:id="rId19"/>
    <p:sldId id="449" r:id="rId20"/>
    <p:sldId id="448" r:id="rId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3727" autoAdjust="0"/>
  </p:normalViewPr>
  <p:slideViewPr>
    <p:cSldViewPr snapToGrid="0">
      <p:cViewPr varScale="1">
        <p:scale>
          <a:sx n="68" d="100"/>
          <a:sy n="68" d="100"/>
        </p:scale>
        <p:origin x="126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image" Target="../media/image5.wmf"/><Relationship Id="rId1" Type="http://schemas.openxmlformats.org/officeDocument/2006/relationships/image" Target="../media/image4.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s>
</file>

<file path=ppt/drawings/_rels/vmlDrawing3.vml.rels><?xml version="1.0" encoding="UTF-8" standalone="yes"?>
<Relationships xmlns="http://schemas.openxmlformats.org/package/2006/relationships"><Relationship Id="rId8" Type="http://schemas.openxmlformats.org/officeDocument/2006/relationships/image" Target="../media/image40.wmf"/><Relationship Id="rId3" Type="http://schemas.openxmlformats.org/officeDocument/2006/relationships/image" Target="../media/image35.wmf"/><Relationship Id="rId7" Type="http://schemas.openxmlformats.org/officeDocument/2006/relationships/image" Target="../media/image39.wmf"/><Relationship Id="rId2" Type="http://schemas.openxmlformats.org/officeDocument/2006/relationships/image" Target="../media/image34.wmf"/><Relationship Id="rId1" Type="http://schemas.openxmlformats.org/officeDocument/2006/relationships/image" Target="../media/image33.wmf"/><Relationship Id="rId6" Type="http://schemas.openxmlformats.org/officeDocument/2006/relationships/image" Target="../media/image38.wmf"/><Relationship Id="rId5" Type="http://schemas.openxmlformats.org/officeDocument/2006/relationships/image" Target="../media/image37.wmf"/><Relationship Id="rId4"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image" Target="../media/image52.wmf"/><Relationship Id="rId1" Type="http://schemas.openxmlformats.org/officeDocument/2006/relationships/image" Target="../media/image51.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DB0DAE-EB45-4F1A-A065-C02C1E54B3A6}" type="datetimeFigureOut">
              <a:rPr lang="zh-CN" altLang="en-US" smtClean="0"/>
              <a:t>2023/5/13</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BC9B-9351-4927-A47A-ED432216F3C2}" type="slidenum">
              <a:rPr lang="zh-CN" altLang="en-US" smtClean="0"/>
              <a:t>‹#›</a:t>
            </a:fld>
            <a:endParaRPr lang="zh-CN" altLang="en-US"/>
          </a:p>
        </p:txBody>
      </p:sp>
    </p:spTree>
    <p:extLst>
      <p:ext uri="{BB962C8B-B14F-4D97-AF65-F5344CB8AC3E}">
        <p14:creationId xmlns:p14="http://schemas.microsoft.com/office/powerpoint/2010/main" val="3747312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各位专家同学大家上午好，我是西北工业大学材料学院的梁璐，今天我给大家带来关于</a:t>
            </a:r>
            <a:r>
              <a:rPr lang="en-US" altLang="zh-CN" dirty="0"/>
              <a:t>CZT</a:t>
            </a:r>
            <a:r>
              <a:rPr lang="zh-CN" altLang="en-US" dirty="0"/>
              <a:t>晶体重离子辐照效应的研究</a:t>
            </a:r>
          </a:p>
        </p:txBody>
      </p:sp>
      <p:sp>
        <p:nvSpPr>
          <p:cNvPr id="4" name="灯片编号占位符 3"/>
          <p:cNvSpPr>
            <a:spLocks noGrp="1"/>
          </p:cNvSpPr>
          <p:nvPr>
            <p:ph type="sldNum" sz="quarter" idx="5"/>
          </p:nvPr>
        </p:nvSpPr>
        <p:spPr/>
        <p:txBody>
          <a:bodyPr/>
          <a:lstStyle/>
          <a:p>
            <a:fld id="{67BBD2E9-60B9-45C7-AB84-1182254DBF5E}" type="slidenum">
              <a:rPr lang="zh-CN" altLang="en-US" smtClean="0"/>
              <a:t>1</a:t>
            </a:fld>
            <a:endParaRPr lang="zh-CN" altLang="en-US"/>
          </a:p>
        </p:txBody>
      </p:sp>
    </p:spTree>
    <p:extLst>
      <p:ext uri="{BB962C8B-B14F-4D97-AF65-F5344CB8AC3E}">
        <p14:creationId xmlns:p14="http://schemas.microsoft.com/office/powerpoint/2010/main" val="2824159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下一步是重离子对</a:t>
            </a:r>
            <a:r>
              <a:rPr lang="en-US" altLang="zh-CN" dirty="0"/>
              <a:t>CZT</a:t>
            </a:r>
            <a:r>
              <a:rPr lang="zh-CN" altLang="en-US" dirty="0"/>
              <a:t>晶体光电性能的影响</a:t>
            </a:r>
          </a:p>
        </p:txBody>
      </p:sp>
      <p:sp>
        <p:nvSpPr>
          <p:cNvPr id="4" name="灯片编号占位符 3"/>
          <p:cNvSpPr>
            <a:spLocks noGrp="1"/>
          </p:cNvSpPr>
          <p:nvPr>
            <p:ph type="sldNum" sz="quarter" idx="10"/>
          </p:nvPr>
        </p:nvSpPr>
        <p:spPr/>
        <p:txBody>
          <a:bodyPr/>
          <a:lstStyle/>
          <a:p>
            <a:fld id="{D960C827-EC9C-4896-84C8-440485E9D4F1}" type="slidenum">
              <a:rPr lang="zh-CN" altLang="en-US" smtClean="0"/>
              <a:t>10</a:t>
            </a:fld>
            <a:endParaRPr lang="zh-CN" altLang="en-US"/>
          </a:p>
        </p:txBody>
      </p:sp>
    </p:spTree>
    <p:extLst>
      <p:ext uri="{BB962C8B-B14F-4D97-AF65-F5344CB8AC3E}">
        <p14:creationId xmlns:p14="http://schemas.microsoft.com/office/powerpoint/2010/main" val="1306578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我们通过光致发光谱来研究晶体的缺陷，辐照后</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CZT</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晶体的</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PL</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谱以缺陷峰</a:t>
            </a:r>
            <a:r>
              <a:rPr lang="en-US" altLang="zh-CN" sz="600" dirty="0" err="1">
                <a:latin typeface="微软雅黑" panose="020B0503020204020204" pitchFamily="34" charset="-122"/>
                <a:ea typeface="微软雅黑" panose="020B0503020204020204" pitchFamily="34" charset="-122"/>
                <a:cs typeface="Times New Roman" panose="02020603050405020304" pitchFamily="18" charset="0"/>
              </a:rPr>
              <a:t>Dcomplex</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为主导，同时</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DAP</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峰和（</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D</a:t>
            </a:r>
            <a:r>
              <a:rPr lang="en-US" altLang="zh-CN" sz="600" baseline="-25000" dirty="0">
                <a:latin typeface="微软雅黑" panose="020B0503020204020204" pitchFamily="34" charset="-122"/>
                <a:ea typeface="微软雅黑" panose="020B0503020204020204" pitchFamily="34" charset="-122"/>
                <a:cs typeface="Times New Roman" panose="02020603050405020304" pitchFamily="18" charset="0"/>
              </a:rPr>
              <a:t>0</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X</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）峰在氯离子辐照后都略微</a:t>
            </a:r>
            <a:r>
              <a:rPr lang="zh-CN" altLang="en-US" sz="6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向低能端移动，晶格发生强烈畸变，</a:t>
            </a:r>
            <a:r>
              <a:rPr lang="zh-CN" altLang="en-US" sz="600" dirty="0">
                <a:latin typeface="Times New Roman" panose="02020603050405020304" pitchFamily="18" charset="0"/>
                <a:ea typeface="微软雅黑" panose="020B0503020204020204" pitchFamily="34" charset="-122"/>
                <a:cs typeface="Times New Roman" panose="02020603050405020304" pitchFamily="18" charset="0"/>
              </a:rPr>
              <a:t>我们用</a:t>
            </a:r>
            <a:r>
              <a:rPr lang="en-US" altLang="zh-CN" sz="600" dirty="0">
                <a:latin typeface="Times New Roman" panose="02020603050405020304" pitchFamily="18" charset="0"/>
                <a:ea typeface="微软雅黑" panose="020B0503020204020204" pitchFamily="34" charset="-122"/>
                <a:cs typeface="Times New Roman" panose="02020603050405020304" pitchFamily="18" charset="0"/>
              </a:rPr>
              <a:t>FWHM</a:t>
            </a:r>
            <a:r>
              <a:rPr lang="en-US" altLang="zh-CN" sz="600" baseline="-25000" dirty="0">
                <a:latin typeface="Times New Roman" panose="02020603050405020304" pitchFamily="18" charset="0"/>
                <a:ea typeface="微软雅黑" panose="020B0503020204020204" pitchFamily="34" charset="-122"/>
                <a:cs typeface="Times New Roman" panose="02020603050405020304" pitchFamily="18" charset="0"/>
              </a:rPr>
              <a:t>(D0,X)</a:t>
            </a:r>
            <a:r>
              <a:rPr lang="zh-CN" altLang="zh-CN" sz="6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600" dirty="0" err="1">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600" baseline="-25000" dirty="0" err="1">
                <a:latin typeface="Times New Roman" panose="02020603050405020304" pitchFamily="18" charset="0"/>
                <a:ea typeface="微软雅黑" panose="020B0503020204020204" pitchFamily="34" charset="-122"/>
                <a:cs typeface="Times New Roman" panose="02020603050405020304" pitchFamily="18" charset="0"/>
              </a:rPr>
              <a:t>Dcomplex</a:t>
            </a:r>
            <a:r>
              <a:rPr lang="en-US" altLang="zh-CN" sz="600" baseline="-25000" dirty="0">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600" baseline="-25000" dirty="0">
                <a:latin typeface="Times New Roman" panose="02020603050405020304" pitchFamily="18" charset="0"/>
                <a:ea typeface="微软雅黑" panose="020B0503020204020204" pitchFamily="34" charset="-122"/>
                <a:cs typeface="Times New Roman" panose="02020603050405020304" pitchFamily="18" charset="0"/>
              </a:rPr>
              <a:t>(D0,X)</a:t>
            </a:r>
            <a:r>
              <a:rPr lang="zh-CN" altLang="zh-CN" sz="600" dirty="0">
                <a:latin typeface="Times New Roman" panose="02020603050405020304" pitchFamily="18" charset="0"/>
                <a:ea typeface="微软雅黑" panose="020B0503020204020204" pitchFamily="34" charset="-122"/>
                <a:cs typeface="Times New Roman" panose="02020603050405020304" pitchFamily="18" charset="0"/>
              </a:rPr>
              <a:t>和</a:t>
            </a:r>
            <a:r>
              <a:rPr lang="en-US" altLang="zh-CN" sz="6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600" baseline="-25000" dirty="0">
                <a:latin typeface="Times New Roman" panose="02020603050405020304" pitchFamily="18" charset="0"/>
                <a:ea typeface="微软雅黑" panose="020B0503020204020204" pitchFamily="34" charset="-122"/>
                <a:cs typeface="Times New Roman" panose="02020603050405020304" pitchFamily="18" charset="0"/>
              </a:rPr>
              <a:t>DAP </a:t>
            </a:r>
            <a:r>
              <a:rPr lang="en-US" altLang="zh-CN" sz="600" dirty="0">
                <a:latin typeface="Times New Roman" panose="02020603050405020304" pitchFamily="18" charset="0"/>
                <a:ea typeface="微软雅黑" panose="020B0503020204020204" pitchFamily="34" charset="-122"/>
                <a:cs typeface="Times New Roman" panose="02020603050405020304" pitchFamily="18" charset="0"/>
              </a:rPr>
              <a:t>/I</a:t>
            </a:r>
            <a:r>
              <a:rPr lang="en-US" altLang="zh-CN" sz="600" baseline="-25000" dirty="0">
                <a:latin typeface="Times New Roman" panose="02020603050405020304" pitchFamily="18" charset="0"/>
                <a:ea typeface="微软雅黑" panose="020B0503020204020204" pitchFamily="34" charset="-122"/>
                <a:cs typeface="Times New Roman" panose="02020603050405020304" pitchFamily="18" charset="0"/>
              </a:rPr>
              <a:t>(D0,X)</a:t>
            </a:r>
            <a:r>
              <a:rPr lang="zh-CN" altLang="en-US" sz="600" dirty="0">
                <a:latin typeface="Times New Roman" panose="02020603050405020304" pitchFamily="18" charset="0"/>
                <a:ea typeface="微软雅黑" panose="020B0503020204020204" pitchFamily="34" charset="-122"/>
                <a:cs typeface="Times New Roman" panose="02020603050405020304" pitchFamily="18" charset="0"/>
              </a:rPr>
              <a:t>的值来衡量晶体的质量，这些值越小晶体质量越高，通过计算随剂量的累积这三个值明显增大，缺陷密度增大，</a:t>
            </a:r>
            <a:r>
              <a:rPr lang="zh-CN" altLang="en-US" sz="600" dirty="0">
                <a:latin typeface="微软雅黑" panose="020B0503020204020204" pitchFamily="34" charset="-122"/>
                <a:ea typeface="微软雅黑" panose="020B0503020204020204" pitchFamily="34" charset="-122"/>
              </a:rPr>
              <a:t>当剂量增至</a:t>
            </a:r>
            <a:r>
              <a:rPr lang="en-US" altLang="zh-CN" sz="600" dirty="0">
                <a:latin typeface="微软雅黑" panose="020B0503020204020204" pitchFamily="34" charset="-122"/>
                <a:ea typeface="微软雅黑" panose="020B0503020204020204" pitchFamily="34" charset="-122"/>
              </a:rPr>
              <a:t>1.4×10</a:t>
            </a:r>
            <a:r>
              <a:rPr lang="en-US" altLang="zh-CN" sz="600" baseline="30000" dirty="0">
                <a:latin typeface="微软雅黑" panose="020B0503020204020204" pitchFamily="34" charset="-122"/>
                <a:ea typeface="微软雅黑" panose="020B0503020204020204" pitchFamily="34" charset="-122"/>
              </a:rPr>
              <a:t>13</a:t>
            </a:r>
            <a:r>
              <a:rPr lang="en-US" altLang="zh-CN" sz="600" dirty="0">
                <a:latin typeface="微软雅黑" panose="020B0503020204020204" pitchFamily="34" charset="-122"/>
                <a:ea typeface="微软雅黑" panose="020B0503020204020204" pitchFamily="34" charset="-122"/>
              </a:rPr>
              <a:t>n/cm</a:t>
            </a:r>
            <a:r>
              <a:rPr lang="en-US" altLang="zh-CN" sz="600" baseline="30000" dirty="0">
                <a:latin typeface="微软雅黑" panose="020B0503020204020204" pitchFamily="34" charset="-122"/>
                <a:ea typeface="微软雅黑" panose="020B0503020204020204" pitchFamily="34" charset="-122"/>
              </a:rPr>
              <a:t>2</a:t>
            </a:r>
            <a:r>
              <a:rPr lang="zh-CN" altLang="en-US" sz="600" dirty="0">
                <a:latin typeface="微软雅黑" panose="020B0503020204020204" pitchFamily="34" charset="-122"/>
                <a:ea typeface="微软雅黑" panose="020B0503020204020204" pitchFamily="34" charset="-122"/>
              </a:rPr>
              <a:t>，</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D</a:t>
            </a:r>
            <a:r>
              <a:rPr lang="en-US" altLang="zh-CN" sz="600" baseline="-25000" dirty="0">
                <a:latin typeface="微软雅黑" panose="020B0503020204020204" pitchFamily="34" charset="-122"/>
                <a:ea typeface="微软雅黑" panose="020B0503020204020204" pitchFamily="34" charset="-122"/>
                <a:cs typeface="Times New Roman" panose="02020603050405020304" pitchFamily="18" charset="0"/>
              </a:rPr>
              <a:t>0</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X</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600" dirty="0">
                <a:latin typeface="微软雅黑" panose="020B0503020204020204" pitchFamily="34" charset="-122"/>
                <a:ea typeface="微软雅黑" panose="020B0503020204020204" pitchFamily="34" charset="-122"/>
                <a:cs typeface="Times New Roman" panose="02020603050405020304" pitchFamily="18" charset="0"/>
              </a:rPr>
              <a:t>DAP</a:t>
            </a:r>
            <a:r>
              <a:rPr lang="zh-CN" altLang="en-US" sz="600" dirty="0">
                <a:latin typeface="微软雅黑" panose="020B0503020204020204" pitchFamily="34" charset="-122"/>
                <a:ea typeface="微软雅黑" panose="020B0503020204020204" pitchFamily="34" charset="-122"/>
                <a:cs typeface="Times New Roman" panose="02020603050405020304" pitchFamily="18" charset="0"/>
              </a:rPr>
              <a:t>）峰彻底消失，此时晶格结构被严重破坏。</a:t>
            </a:r>
            <a:endParaRPr lang="en-US" altLang="zh-CN" sz="600" dirty="0">
              <a:latin typeface="微软雅黑" panose="020B0503020204020204" pitchFamily="34" charset="-122"/>
              <a:ea typeface="微软雅黑" panose="020B0503020204020204" pitchFamily="34" charset="-122"/>
              <a:cs typeface="Times New Roman" panose="02020603050405020304" pitchFamily="18" charset="0"/>
            </a:endParaRPr>
          </a:p>
          <a:p>
            <a:pPr marL="0" indent="0">
              <a:lnSpc>
                <a:spcPct val="150000"/>
              </a:lnSpc>
              <a:buFont typeface="Wingdings" panose="05000000000000000000" pitchFamily="2" charset="2"/>
              <a:buNone/>
            </a:pPr>
            <a:endPar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960C827-EC9C-4896-84C8-440485E9D4F1}" type="slidenum">
              <a:rPr lang="zh-CN" altLang="en-US" smtClean="0"/>
              <a:t>11</a:t>
            </a:fld>
            <a:endParaRPr lang="zh-CN" altLang="en-US"/>
          </a:p>
        </p:txBody>
      </p:sp>
    </p:spTree>
    <p:extLst>
      <p:ext uri="{BB962C8B-B14F-4D97-AF65-F5344CB8AC3E}">
        <p14:creationId xmlns:p14="http://schemas.microsoft.com/office/powerpoint/2010/main" val="20029251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sz="800" dirty="0"/>
              <a:t>进一步地，通过对晶体进行霍尔效应测试发现，辐照前后晶体地导电类型不变，载流子浓度增大，氯离子在晶体中引入了高浓度施主型缺陷，我们分析损伤在</a:t>
            </a:r>
            <a:r>
              <a:rPr lang="en-US" altLang="zh-CN" sz="800" dirty="0"/>
              <a:t>CZT</a:t>
            </a:r>
            <a:r>
              <a:rPr lang="zh-CN" altLang="en-US" sz="800" dirty="0"/>
              <a:t>晶体中产生的变化，在材料中的平衡能态下，为保持费米能级一致，损伤区能带发生弯曲，即在晶体中产生一个</a:t>
            </a:r>
            <a:r>
              <a:rPr lang="en-US" altLang="zh-CN" sz="800" dirty="0"/>
              <a:t>n+/n</a:t>
            </a:r>
            <a:r>
              <a:rPr lang="zh-CN" altLang="en-US" sz="800" dirty="0"/>
              <a:t>同质结，那么会在同质结界面处会产生一个内建电场</a:t>
            </a:r>
          </a:p>
        </p:txBody>
      </p:sp>
      <p:sp>
        <p:nvSpPr>
          <p:cNvPr id="4" name="灯片编号占位符 3"/>
          <p:cNvSpPr>
            <a:spLocks noGrp="1"/>
          </p:cNvSpPr>
          <p:nvPr>
            <p:ph type="sldNum" sz="quarter" idx="10"/>
          </p:nvPr>
        </p:nvSpPr>
        <p:spPr/>
        <p:txBody>
          <a:bodyPr/>
          <a:lstStyle/>
          <a:p>
            <a:fld id="{D960C827-EC9C-4896-84C8-440485E9D4F1}" type="slidenum">
              <a:rPr lang="zh-CN" altLang="en-US" smtClean="0"/>
              <a:t>12</a:t>
            </a:fld>
            <a:endParaRPr lang="zh-CN" altLang="en-US"/>
          </a:p>
        </p:txBody>
      </p:sp>
    </p:spTree>
    <p:extLst>
      <p:ext uri="{BB962C8B-B14F-4D97-AF65-F5344CB8AC3E}">
        <p14:creationId xmlns:p14="http://schemas.microsoft.com/office/powerpoint/2010/main" val="997123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a:lnSpc>
                <a:spcPct val="150000"/>
              </a:lnSpc>
            </a:pPr>
            <a:r>
              <a:rPr lang="zh-CN" altLang="en-US" sz="1200" dirty="0">
                <a:latin typeface="微软雅黑" panose="020B0503020204020204" pitchFamily="34" charset="-122"/>
                <a:ea typeface="微软雅黑" panose="020B0503020204020204" pitchFamily="34" charset="-122"/>
              </a:rPr>
              <a:t>那么进一步地，我们为了了解这个同质结对</a:t>
            </a:r>
            <a:r>
              <a:rPr lang="en-US" altLang="zh-CN" sz="1200" dirty="0">
                <a:latin typeface="微软雅黑" panose="020B0503020204020204" pitchFamily="34" charset="-122"/>
                <a:ea typeface="微软雅黑" panose="020B0503020204020204" pitchFamily="34" charset="-122"/>
              </a:rPr>
              <a:t>CZT</a:t>
            </a:r>
            <a:r>
              <a:rPr lang="zh-CN" altLang="en-US" sz="1200" dirty="0">
                <a:latin typeface="微软雅黑" panose="020B0503020204020204" pitchFamily="34" charset="-122"/>
                <a:ea typeface="微软雅黑" panose="020B0503020204020204" pitchFamily="34" charset="-122"/>
              </a:rPr>
              <a:t>晶体电学性能地影响，我们测试了晶体地</a:t>
            </a:r>
            <a:r>
              <a:rPr lang="en-US" altLang="zh-CN" sz="1200" dirty="0">
                <a:latin typeface="微软雅黑" panose="020B0503020204020204" pitchFamily="34" charset="-122"/>
                <a:ea typeface="微软雅黑" panose="020B0503020204020204" pitchFamily="34" charset="-122"/>
              </a:rPr>
              <a:t>IV</a:t>
            </a:r>
            <a:r>
              <a:rPr lang="zh-CN" altLang="en-US" sz="1200" dirty="0">
                <a:latin typeface="微软雅黑" panose="020B0503020204020204" pitchFamily="34" charset="-122"/>
                <a:ea typeface="微软雅黑" panose="020B0503020204020204" pitchFamily="34" charset="-122"/>
              </a:rPr>
              <a:t>曲线，首先呢是计算了晶体地电阻率，从图中可以看到辐照后</a:t>
            </a:r>
            <a:r>
              <a:rPr lang="zh-CN" altLang="en-US" sz="1200" dirty="0">
                <a:solidFill>
                  <a:srgbClr val="C00000"/>
                </a:solidFill>
                <a:latin typeface="微软雅黑" panose="020B0503020204020204" pitchFamily="34" charset="-122"/>
                <a:ea typeface="微软雅黑" panose="020B0503020204020204" pitchFamily="34" charset="-122"/>
              </a:rPr>
              <a:t>体电阻率略微下降，这与晶体中的净载流子浓度的增大有关，</a:t>
            </a:r>
            <a:r>
              <a:rPr lang="zh-CN" altLang="en-US" sz="1200" dirty="0">
                <a:latin typeface="微软雅黑" panose="020B0503020204020204" pitchFamily="34" charset="-122"/>
                <a:ea typeface="微软雅黑" panose="020B0503020204020204" pitchFamily="34" charset="-122"/>
              </a:rPr>
              <a:t>体电阻率下降不明显是由于损伤层中深能级缺陷对非平衡载流子的俘获作用，从图中可以看出，辐照后晶体的</a:t>
            </a:r>
            <a:r>
              <a:rPr lang="en-US" altLang="zh-CN" sz="1200" dirty="0">
                <a:latin typeface="微软雅黑" panose="020B0503020204020204" pitchFamily="34" charset="-122"/>
                <a:ea typeface="微软雅黑" panose="020B0503020204020204" pitchFamily="34" charset="-122"/>
              </a:rPr>
              <a:t>IV</a:t>
            </a:r>
            <a:r>
              <a:rPr lang="zh-CN" altLang="en-US" sz="1200" dirty="0">
                <a:latin typeface="微软雅黑" panose="020B0503020204020204" pitchFamily="34" charset="-122"/>
                <a:ea typeface="微软雅黑" panose="020B0503020204020204" pitchFamily="34" charset="-122"/>
              </a:rPr>
              <a:t>曲线呈非对称的结型，这是由于辐照引入的损伤层</a:t>
            </a:r>
            <a:r>
              <a:rPr lang="en-US" altLang="zh-CN" sz="1200" dirty="0">
                <a:latin typeface="微软雅黑" panose="020B0503020204020204" pitchFamily="34" charset="-122"/>
                <a:ea typeface="微软雅黑" panose="020B0503020204020204" pitchFamily="34" charset="-122"/>
              </a:rPr>
              <a:t>n</a:t>
            </a:r>
            <a:r>
              <a:rPr lang="en-US" altLang="zh-CN" sz="1200" baseline="300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基体之间形成的同质结，同质结处产生的弯曲的能带导致了电流的指数增加；</a:t>
            </a:r>
            <a:endParaRPr lang="en-US" altLang="zh-CN" sz="12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rPr>
              <a:t>为了了解同质结界面处的电流传输机制，我们进行了线性拟合，结果表明呢，在同质结的界面处电子发生肖特基发射，使用肖特基发射模型计算得到同质结界面处的势垒高度随着缺陷浓度的增大而不断增大，界面处的肖特基发射即在界面处产生镜像力和隧穿效应，使得电流呈指数增大，当晶体施加电压之后，同质结界面处的内建电场被减弱，这时界面处的扩散电流大于漂移电流，随着电压的增大，势垒高度被进一步降低，电流呈指数增大，</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同时呢我们发现，</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20MeV</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氯离子辐照剂量＞</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2.5×10</a:t>
            </a:r>
            <a:r>
              <a:rPr lang="en-US" altLang="zh-CN" sz="1200" baseline="30000" dirty="0">
                <a:latin typeface="微软雅黑" panose="020B0503020204020204" pitchFamily="34" charset="-122"/>
                <a:ea typeface="微软雅黑" panose="020B0503020204020204" pitchFamily="34" charset="-122"/>
                <a:cs typeface="Times New Roman" panose="02020603050405020304" pitchFamily="18" charset="0"/>
              </a:rPr>
              <a:t>12</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n/cm</a:t>
            </a:r>
            <a:r>
              <a:rPr lang="en-US" altLang="zh-CN" sz="1200" baseline="30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，此时损伤值</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DPA</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为</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1×10-5</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，在高电压下</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时，</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IV</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曲线符合</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PF</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效应，说明晶体内的</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深能级缺陷浓度很大</a:t>
            </a:r>
            <a:endParaRPr lang="en-US" altLang="zh-CN" sz="1200" dirty="0">
              <a:latin typeface="微软雅黑" panose="020B0503020204020204" pitchFamily="34" charset="-122"/>
              <a:ea typeface="微软雅黑" panose="020B0503020204020204" pitchFamily="34" charset="-122"/>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C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200" dirty="0">
              <a:solidFill>
                <a:srgbClr val="C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sz="1200" dirty="0">
              <a:latin typeface="微软雅黑" panose="020B0503020204020204" pitchFamily="34" charset="-122"/>
              <a:ea typeface="微软雅黑" panose="020B0503020204020204" pitchFamily="34" charset="-122"/>
            </a:endParaRPr>
          </a:p>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13</a:t>
            </a:fld>
            <a:endParaRPr lang="zh-CN" altLang="en-US"/>
          </a:p>
        </p:txBody>
      </p:sp>
    </p:spTree>
    <p:extLst>
      <p:ext uri="{BB962C8B-B14F-4D97-AF65-F5344CB8AC3E}">
        <p14:creationId xmlns:p14="http://schemas.microsoft.com/office/powerpoint/2010/main" val="39522096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14</a:t>
            </a:fld>
            <a:endParaRPr lang="zh-CN" altLang="en-US"/>
          </a:p>
        </p:txBody>
      </p:sp>
    </p:spTree>
    <p:extLst>
      <p:ext uri="{BB962C8B-B14F-4D97-AF65-F5344CB8AC3E}">
        <p14:creationId xmlns:p14="http://schemas.microsoft.com/office/powerpoint/2010/main" val="19338384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氯离子辐照后，</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脉冲幅度</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明显</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降低</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，说明</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损伤区</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深陷阱浓度的增大从而增加</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了非平衡载流子的</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俘获，</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对上升时间慢速部分进行拟合，得到相同离子能量下，载流子</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去俘获时间</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随氯离子剂量的累积</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逐渐增大，进一步证明了辐照后晶体中存在大量深能级缺陷</a:t>
            </a:r>
            <a:endPar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15</a:t>
            </a:fld>
            <a:endParaRPr lang="zh-CN" altLang="en-US"/>
          </a:p>
        </p:txBody>
      </p:sp>
    </p:spTree>
    <p:extLst>
      <p:ext uri="{BB962C8B-B14F-4D97-AF65-F5344CB8AC3E}">
        <p14:creationId xmlns:p14="http://schemas.microsoft.com/office/powerpoint/2010/main" val="4063972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我们通过</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α</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粒子响应测量了辐照前后</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CZT</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晶体中的电子迁移率，结果表明呢在重离子辐照后电子迁移率明显降低，主要是由于辐照引入的缺陷电离后，形成电荷中心，对载流子有强烈的</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散射</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作用，同时，损伤层的引入导致晶体中不均匀的电场分布，导致载流子的迁移率</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随着缺陷浓度的增大而减小</a:t>
            </a:r>
            <a:endPar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960C827-EC9C-4896-84C8-440485E9D4F1}" type="slidenum">
              <a:rPr lang="zh-CN" altLang="en-US" smtClean="0"/>
              <a:t>16</a:t>
            </a:fld>
            <a:endParaRPr lang="zh-CN" altLang="en-US"/>
          </a:p>
        </p:txBody>
      </p:sp>
    </p:spTree>
    <p:extLst>
      <p:ext uri="{BB962C8B-B14F-4D97-AF65-F5344CB8AC3E}">
        <p14:creationId xmlns:p14="http://schemas.microsoft.com/office/powerpoint/2010/main" val="18441303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接着进行了</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gamma</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谱的测量，</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γ</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能谱的恶化主要表现在：</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全能峰道址向低能端移动和</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谱峰</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宽化</a:t>
            </a:r>
            <a:endParaRPr lang="zh-CN" altLang="en-US" sz="1200" dirty="0">
              <a:latin typeface="微软雅黑" panose="020B0503020204020204" pitchFamily="34" charset="-122"/>
              <a:ea typeface="微软雅黑" panose="020B0503020204020204" pitchFamily="34" charset="-122"/>
            </a:endParaRPr>
          </a:p>
          <a:p>
            <a:pPr marL="285750" indent="-285750">
              <a:lnSpc>
                <a:spcPct val="150000"/>
              </a:lnSpc>
              <a:buFont typeface="Wingdings" panose="05000000000000000000" pitchFamily="2" charset="2"/>
              <a:buChar char="u"/>
            </a:pPr>
            <a:r>
              <a:rPr lang="zh-CN" altLang="zh-CN" sz="1200" dirty="0">
                <a:effectLst/>
                <a:latin typeface="微软雅黑" panose="020B0503020204020204" pitchFamily="34" charset="-122"/>
                <a:ea typeface="微软雅黑" panose="020B0503020204020204" pitchFamily="34" charset="-122"/>
                <a:cs typeface="Times New Roman" panose="02020603050405020304" pitchFamily="18" charset="0"/>
              </a:rPr>
              <a:t>分辨率由辐照前的</a:t>
            </a:r>
            <a:r>
              <a:rPr lang="en-US" altLang="zh-CN" sz="1200" dirty="0">
                <a:solidFill>
                  <a:srgbClr val="C00000"/>
                </a:solidFill>
                <a:effectLst/>
                <a:latin typeface="微软雅黑" panose="020B0503020204020204" pitchFamily="34" charset="-122"/>
                <a:ea typeface="微软雅黑" panose="020B0503020204020204" pitchFamily="34" charset="-122"/>
              </a:rPr>
              <a:t>7%</a:t>
            </a:r>
            <a:r>
              <a:rPr lang="zh-CN" altLang="en-US" sz="1200" dirty="0">
                <a:solidFill>
                  <a:srgbClr val="C00000"/>
                </a:solidFill>
                <a:effectLst/>
                <a:latin typeface="微软雅黑" panose="020B0503020204020204" pitchFamily="34" charset="-122"/>
                <a:ea typeface="微软雅黑" panose="020B0503020204020204" pitchFamily="34" charset="-122"/>
              </a:rPr>
              <a:t>左右</a:t>
            </a:r>
            <a:r>
              <a:rPr lang="zh-CN" altLang="zh-CN" sz="1200" dirty="0">
                <a:effectLst/>
                <a:latin typeface="微软雅黑" panose="020B0503020204020204" pitchFamily="34" charset="-122"/>
                <a:ea typeface="微软雅黑" panose="020B0503020204020204" pitchFamily="34" charset="-122"/>
                <a:cs typeface="Times New Roman" panose="02020603050405020304" pitchFamily="18" charset="0"/>
              </a:rPr>
              <a:t>下降至</a:t>
            </a:r>
            <a:r>
              <a:rPr lang="en-US" altLang="zh-CN" sz="1200" dirty="0">
                <a:solidFill>
                  <a:srgbClr val="C00000"/>
                </a:solidFill>
                <a:effectLst/>
                <a:latin typeface="微软雅黑" panose="020B0503020204020204" pitchFamily="34" charset="-122"/>
                <a:ea typeface="微软雅黑" panose="020B0503020204020204" pitchFamily="34" charset="-122"/>
              </a:rPr>
              <a:t>14.2%~26.8%</a:t>
            </a:r>
            <a:endParaRPr lang="zh-CN" altLang="en-US" sz="1200" dirty="0">
              <a:solidFill>
                <a:srgbClr val="C00000"/>
              </a:solidFill>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道址向低能端移动主要是因为</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深能级缺陷增加了载流子的俘获</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，降低了载流子的收集效率</a:t>
            </a:r>
            <a:endParaRPr lang="zh-CN" altLang="en-US" sz="1200" dirty="0">
              <a:latin typeface="微软雅黑" panose="020B0503020204020204" pitchFamily="34" charset="-122"/>
              <a:ea typeface="微软雅黑" panose="020B0503020204020204" pitchFamily="34"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latin typeface="微软雅黑" panose="020B0503020204020204" pitchFamily="34" charset="-122"/>
                <a:ea typeface="微软雅黑" panose="020B0503020204020204" pitchFamily="34" charset="-122"/>
                <a:cs typeface="Times New Roman" panose="02020603050405020304" pitchFamily="18" charset="0"/>
              </a:rPr>
              <a:t>高浓度缺陷造成器件漏电流增大严重影响探测器的能量分辨</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zh-CN" sz="1200" kern="100" dirty="0">
                <a:latin typeface="Times New Roman" panose="02020603050405020304" pitchFamily="18" charset="0"/>
                <a:ea typeface="微软雅黑" panose="020B0503020204020204" pitchFamily="34" charset="-122"/>
                <a:cs typeface="Times New Roman" panose="02020603050405020304" pitchFamily="18" charset="0"/>
              </a:rPr>
              <a:t>氯离子剂量增加至</a:t>
            </a:r>
            <a:r>
              <a:rPr lang="en-US" altLang="zh-CN" sz="12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1.4</a:t>
            </a:r>
            <a:r>
              <a:rPr lang="zh-CN" altLang="zh-CN" sz="12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200" kern="10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13 </a:t>
            </a:r>
            <a:r>
              <a:rPr lang="en-US" altLang="zh-CN" sz="1200" kern="1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n/cm</a:t>
            </a:r>
            <a:r>
              <a:rPr lang="en-US" altLang="zh-CN" sz="1200" kern="100" baseline="30000"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2</a:t>
            </a:r>
            <a:r>
              <a:rPr lang="zh-CN" altLang="en-US" sz="1200" kern="100" dirty="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sz="1200" kern="100" dirty="0">
                <a:latin typeface="Times New Roman" panose="02020603050405020304" pitchFamily="18" charset="0"/>
                <a:ea typeface="微软雅黑" panose="020B0503020204020204" pitchFamily="34" charset="-122"/>
                <a:cs typeface="Times New Roman" panose="02020603050405020304" pitchFamily="18" charset="0"/>
              </a:rPr>
              <a:t>CZT</a:t>
            </a:r>
            <a:r>
              <a:rPr lang="zh-CN" altLang="zh-CN" sz="1200" kern="100" dirty="0">
                <a:latin typeface="Times New Roman" panose="02020603050405020304" pitchFamily="18" charset="0"/>
                <a:ea typeface="微软雅黑" panose="020B0503020204020204" pitchFamily="34" charset="-122"/>
                <a:cs typeface="Times New Roman" panose="02020603050405020304" pitchFamily="18" charset="0"/>
              </a:rPr>
              <a:t>探测器对γ射线的</a:t>
            </a:r>
            <a:r>
              <a:rPr lang="zh-CN" altLang="en-US" sz="1200" kern="100" dirty="0">
                <a:latin typeface="Times New Roman" panose="02020603050405020304" pitchFamily="18" charset="0"/>
                <a:ea typeface="微软雅黑" panose="020B0503020204020204" pitchFamily="34" charset="-122"/>
                <a:cs typeface="Times New Roman" panose="02020603050405020304" pitchFamily="18" charset="0"/>
              </a:rPr>
              <a:t>探测仍可以得到比较明显的</a:t>
            </a:r>
            <a:r>
              <a:rPr lang="zh-CN" altLang="zh-CN" sz="1200" kern="100" dirty="0">
                <a:latin typeface="Times New Roman" panose="02020603050405020304" pitchFamily="18" charset="0"/>
                <a:ea typeface="微软雅黑" panose="020B0503020204020204" pitchFamily="34" charset="-122"/>
                <a:cs typeface="Times New Roman" panose="02020603050405020304" pitchFamily="18" charset="0"/>
              </a:rPr>
              <a:t>谱峰。</a:t>
            </a:r>
          </a:p>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17</a:t>
            </a:fld>
            <a:endParaRPr lang="zh-CN" altLang="en-US"/>
          </a:p>
        </p:txBody>
      </p:sp>
    </p:spTree>
    <p:extLst>
      <p:ext uri="{BB962C8B-B14F-4D97-AF65-F5344CB8AC3E}">
        <p14:creationId xmlns:p14="http://schemas.microsoft.com/office/powerpoint/2010/main" val="1135324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18</a:t>
            </a:fld>
            <a:endParaRPr lang="zh-CN" altLang="en-US"/>
          </a:p>
        </p:txBody>
      </p:sp>
    </p:spTree>
    <p:extLst>
      <p:ext uri="{BB962C8B-B14F-4D97-AF65-F5344CB8AC3E}">
        <p14:creationId xmlns:p14="http://schemas.microsoft.com/office/powerpoint/2010/main" val="27290652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DPA</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为</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1×10-5</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DPA1.7×10-4</a:t>
            </a:r>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19</a:t>
            </a:fld>
            <a:endParaRPr lang="zh-CN" altLang="en-US"/>
          </a:p>
        </p:txBody>
      </p:sp>
    </p:spTree>
    <p:extLst>
      <p:ext uri="{BB962C8B-B14F-4D97-AF65-F5344CB8AC3E}">
        <p14:creationId xmlns:p14="http://schemas.microsoft.com/office/powerpoint/2010/main" val="25941195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我将从一下三个方面介绍我的报告内容。研究背景及意义，研究。。。。。。</a:t>
            </a:r>
          </a:p>
        </p:txBody>
      </p:sp>
      <p:sp>
        <p:nvSpPr>
          <p:cNvPr id="4" name="灯片编号占位符 3"/>
          <p:cNvSpPr>
            <a:spLocks noGrp="1"/>
          </p:cNvSpPr>
          <p:nvPr>
            <p:ph type="sldNum" sz="quarter" idx="10"/>
          </p:nvPr>
        </p:nvSpPr>
        <p:spPr/>
        <p:txBody>
          <a:bodyPr/>
          <a:lstStyle/>
          <a:p>
            <a:fld id="{D960C827-EC9C-4896-84C8-440485E9D4F1}" type="slidenum">
              <a:rPr lang="zh-CN" altLang="en-US" smtClean="0"/>
              <a:t>2</a:t>
            </a:fld>
            <a:endParaRPr lang="zh-CN" altLang="en-US"/>
          </a:p>
        </p:txBody>
      </p:sp>
    </p:spTree>
    <p:extLst>
      <p:ext uri="{BB962C8B-B14F-4D97-AF65-F5344CB8AC3E}">
        <p14:creationId xmlns:p14="http://schemas.microsoft.com/office/powerpoint/2010/main" val="2921239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20</a:t>
            </a:fld>
            <a:endParaRPr lang="zh-CN" altLang="en-US"/>
          </a:p>
        </p:txBody>
      </p:sp>
    </p:spTree>
    <p:extLst>
      <p:ext uri="{BB962C8B-B14F-4D97-AF65-F5344CB8AC3E}">
        <p14:creationId xmlns:p14="http://schemas.microsoft.com/office/powerpoint/2010/main" val="3125879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首先是研究背景及意义</a:t>
            </a:r>
          </a:p>
        </p:txBody>
      </p:sp>
      <p:sp>
        <p:nvSpPr>
          <p:cNvPr id="4" name="灯片编号占位符 3"/>
          <p:cNvSpPr>
            <a:spLocks noGrp="1"/>
          </p:cNvSpPr>
          <p:nvPr>
            <p:ph type="sldNum" sz="quarter" idx="10"/>
          </p:nvPr>
        </p:nvSpPr>
        <p:spPr/>
        <p:txBody>
          <a:bodyPr/>
          <a:lstStyle/>
          <a:p>
            <a:fld id="{D960C827-EC9C-4896-84C8-440485E9D4F1}" type="slidenum">
              <a:rPr lang="zh-CN" altLang="en-US" smtClean="0"/>
              <a:t>3</a:t>
            </a:fld>
            <a:endParaRPr lang="zh-CN" altLang="en-US"/>
          </a:p>
        </p:txBody>
      </p:sp>
    </p:spTree>
    <p:extLst>
      <p:ext uri="{BB962C8B-B14F-4D97-AF65-F5344CB8AC3E}">
        <p14:creationId xmlns:p14="http://schemas.microsoft.com/office/powerpoint/2010/main" val="1939753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我们都知道呢半导体探测器材料的发展由</a:t>
            </a:r>
            <a:r>
              <a:rPr lang="en-US" altLang="zh-CN" dirty="0"/>
              <a:t>Si</a:t>
            </a:r>
            <a:r>
              <a:rPr lang="zh-CN" altLang="en-US" dirty="0"/>
              <a:t>高纯锗到化合物半导体，其中</a:t>
            </a:r>
            <a:r>
              <a:rPr lang="en-US" altLang="zh-CN" dirty="0"/>
              <a:t>CZT</a:t>
            </a:r>
            <a:r>
              <a:rPr lang="zh-CN" altLang="en-US" dirty="0"/>
              <a:t>晶体由于其优异的光电性能而成为典型化合物辐射探测材料之一，主要表现为，平均原子序数较大，禁带宽度适中，电阻率高，电子的迁移率以及迁移率寿命积高，对</a:t>
            </a:r>
            <a:r>
              <a:rPr lang="en-US" altLang="zh-CN" dirty="0"/>
              <a:t>X</a:t>
            </a:r>
            <a:r>
              <a:rPr lang="zh-CN" altLang="en-US" dirty="0"/>
              <a:t>射线，</a:t>
            </a:r>
            <a:r>
              <a:rPr lang="en-US" altLang="zh-CN" dirty="0"/>
              <a:t>gamma</a:t>
            </a:r>
            <a:r>
              <a:rPr lang="zh-CN" altLang="en-US" dirty="0"/>
              <a:t>射线及</a:t>
            </a:r>
            <a:r>
              <a:rPr lang="en-US" altLang="zh-CN" dirty="0"/>
              <a:t>α</a:t>
            </a:r>
            <a:r>
              <a:rPr lang="zh-CN" altLang="en-US" dirty="0"/>
              <a:t>粒子有着优异的能量分辨力，对阿尔法粒子的能量分辨在真空下可达到</a:t>
            </a:r>
            <a:r>
              <a:rPr lang="en-US" altLang="zh-CN" dirty="0"/>
              <a:t>0.8%</a:t>
            </a:r>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4</a:t>
            </a:fld>
            <a:endParaRPr lang="zh-CN" altLang="en-US"/>
          </a:p>
        </p:txBody>
      </p:sp>
    </p:spTree>
    <p:extLst>
      <p:ext uri="{BB962C8B-B14F-4D97-AF65-F5344CB8AC3E}">
        <p14:creationId xmlns:p14="http://schemas.microsoft.com/office/powerpoint/2010/main" val="209468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dirty="0"/>
              <a:t>辐射探测器一个很重要的应用是对空间环境中的射线和粒子进行分辨和甄别。对空间中能量介于几十ｋｅＶ到几ＭｅＶ的重离子离子进行成分、 能谱、 通量和角分布等信息的测量是十分重要的，这种中高能离子探测技术是目前我国亟需填补的技术空白，</a:t>
            </a:r>
            <a:r>
              <a:rPr lang="en-US" altLang="zh-CN" dirty="0"/>
              <a:t>CZT</a:t>
            </a:r>
            <a:r>
              <a:rPr lang="zh-CN" altLang="en-US" dirty="0"/>
              <a:t>探测器在对重离子探测时很重要的问题是会产生辐照效应包括电离总剂量效应、位移效应、单粒子效应等，</a:t>
            </a:r>
            <a:r>
              <a:rPr lang="zh-CN" altLang="en-US" sz="1800" dirty="0">
                <a:effectLst/>
                <a:ea typeface="Microsoft YaHei" panose="020B0503020204020204" pitchFamily="34" charset="-122"/>
              </a:rPr>
              <a:t>其中</a:t>
            </a:r>
            <a:r>
              <a:rPr lang="zh-CN" altLang="zh-CN" sz="1800" dirty="0">
                <a:effectLst/>
                <a:ea typeface="Microsoft YaHei" panose="020B0503020204020204" pitchFamily="34" charset="-122"/>
              </a:rPr>
              <a:t>位移效应会在材料中引入永久性损伤缺陷，损伤缺陷对材料的电学性能的影响一直是人们主要关心的问题。</a:t>
            </a:r>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5</a:t>
            </a:fld>
            <a:endParaRPr lang="zh-CN" altLang="en-US"/>
          </a:p>
        </p:txBody>
      </p:sp>
    </p:spTree>
    <p:extLst>
      <p:ext uri="{BB962C8B-B14F-4D97-AF65-F5344CB8AC3E}">
        <p14:creationId xmlns:p14="http://schemas.microsoft.com/office/powerpoint/2010/main" val="3327605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r>
              <a:rPr lang="zh-CN" altLang="en-US" sz="1200" dirty="0">
                <a:latin typeface="微软雅黑" panose="020B0503020204020204" pitchFamily="34" charset="-122"/>
                <a:ea typeface="微软雅黑" panose="020B0503020204020204" pitchFamily="34" charset="-122"/>
              </a:rPr>
              <a:t>重离子在材料中的能量损失分为电离能损和核能损，其中核能损是造成材料中位移损伤的直接原因，根据研究报道，重离子会在晶体中产生严重的晶格畸变，载流子迁移率寿命积降低，能谱分辨率下降等，那么位移损伤与宏观电学性能之间到底有着什么样的联系？以及</a:t>
            </a:r>
            <a:r>
              <a:rPr lang="en-US" altLang="zh-CN" sz="1200" dirty="0">
                <a:latin typeface="微软雅黑" panose="020B0503020204020204" pitchFamily="34" charset="-122"/>
                <a:ea typeface="微软雅黑" panose="020B0503020204020204" pitchFamily="34" charset="-122"/>
              </a:rPr>
              <a:t>CZT</a:t>
            </a:r>
            <a:r>
              <a:rPr lang="zh-CN" altLang="en-US" sz="1200" dirty="0">
                <a:latin typeface="微软雅黑" panose="020B0503020204020204" pitchFamily="34" charset="-122"/>
                <a:ea typeface="微软雅黑" panose="020B0503020204020204" pitchFamily="34" charset="-122"/>
              </a:rPr>
              <a:t>材料的抗辐照性能，为了探究这些问题我们展开了进一步研究</a:t>
            </a:r>
            <a:endParaRPr lang="en-US" altLang="zh-CN" sz="1200" dirty="0">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D960C827-EC9C-4896-84C8-440485E9D4F1}" type="slidenum">
              <a:rPr lang="zh-CN" altLang="en-US" smtClean="0"/>
              <a:t>6</a:t>
            </a:fld>
            <a:endParaRPr lang="zh-CN" altLang="en-US"/>
          </a:p>
        </p:txBody>
      </p:sp>
    </p:spTree>
    <p:extLst>
      <p:ext uri="{BB962C8B-B14F-4D97-AF65-F5344CB8AC3E}">
        <p14:creationId xmlns:p14="http://schemas.microsoft.com/office/powerpoint/2010/main" val="1027159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960C827-EC9C-4896-84C8-440485E9D4F1}" type="slidenum">
              <a:rPr lang="zh-CN" altLang="en-US" smtClean="0"/>
              <a:t>7</a:t>
            </a:fld>
            <a:endParaRPr lang="zh-CN" altLang="en-US"/>
          </a:p>
        </p:txBody>
      </p:sp>
    </p:spTree>
    <p:extLst>
      <p:ext uri="{BB962C8B-B14F-4D97-AF65-F5344CB8AC3E}">
        <p14:creationId xmlns:p14="http://schemas.microsoft.com/office/powerpoint/2010/main" val="1291817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indent="0" algn="just">
              <a:lnSpc>
                <a:spcPct val="150000"/>
              </a:lnSpc>
              <a:buFont typeface="Wingdings" panose="05000000000000000000" pitchFamily="2" charset="2"/>
              <a:buNone/>
            </a:pP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我们设置了两组实验来分析重离子能量和总剂量对</a:t>
            </a:r>
            <a:r>
              <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CZT</a:t>
            </a: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晶体的损伤规律，那通过计算我们可以得到</a:t>
            </a:r>
            <a:r>
              <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10MeV</a:t>
            </a: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20MeV</a:t>
            </a: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的重离子在</a:t>
            </a:r>
            <a:r>
              <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CZT</a:t>
            </a: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晶体中沉积深度分别是</a:t>
            </a:r>
            <a:r>
              <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4.08</a:t>
            </a: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6.12um</a:t>
            </a:r>
            <a:r>
              <a:rPr lang="zh-CN" altLang="en-US"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，重离子在材料中的能损分布是非均匀的，会在径迹末端形成布拉格峰，并在该区域产生位移损伤</a:t>
            </a:r>
            <a:endParaRPr lang="en-US" altLang="zh-CN" sz="1200" kern="100" dirty="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灯片编号占位符 3"/>
          <p:cNvSpPr>
            <a:spLocks noGrp="1"/>
          </p:cNvSpPr>
          <p:nvPr>
            <p:ph type="sldNum" sz="quarter" idx="10"/>
          </p:nvPr>
        </p:nvSpPr>
        <p:spPr/>
        <p:txBody>
          <a:bodyPr/>
          <a:lstStyle/>
          <a:p>
            <a:fld id="{D960C827-EC9C-4896-84C8-440485E9D4F1}" type="slidenum">
              <a:rPr lang="zh-CN" altLang="en-US" smtClean="0"/>
              <a:t>8</a:t>
            </a:fld>
            <a:endParaRPr lang="zh-CN" altLang="en-US"/>
          </a:p>
        </p:txBody>
      </p:sp>
    </p:spTree>
    <p:extLst>
      <p:ext uri="{BB962C8B-B14F-4D97-AF65-F5344CB8AC3E}">
        <p14:creationId xmlns:p14="http://schemas.microsoft.com/office/powerpoint/2010/main" val="1540635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371600" y="1143000"/>
            <a:ext cx="4114800" cy="3086100"/>
          </a:xfrm>
        </p:spPr>
      </p:sp>
      <p:sp>
        <p:nvSpPr>
          <p:cNvPr id="3" name="备注占位符 2"/>
          <p:cNvSpPr>
            <a:spLocks noGrp="1"/>
          </p:cNvSpPr>
          <p:nvPr>
            <p:ph type="body" idx="1"/>
          </p:nvPr>
        </p:nvSpPr>
        <p:spPr/>
        <p:txBody>
          <a:bodyPr/>
          <a:lstStyle/>
          <a:p>
            <a:pPr marL="0" indent="0">
              <a:lnSpc>
                <a:spcPct val="150000"/>
              </a:lnSpc>
              <a:buFont typeface="Wingdings" panose="05000000000000000000" pitchFamily="2" charset="2"/>
              <a:buNone/>
            </a:pPr>
            <a:r>
              <a:rPr lang="zh-CN" altLang="en-US" sz="1200" dirty="0">
                <a:latin typeface="微软雅黑" panose="020B0503020204020204" pitchFamily="34" charset="-122"/>
                <a:ea typeface="微软雅黑" panose="020B0503020204020204" pitchFamily="34" charset="-122"/>
              </a:rPr>
              <a:t>那么经过模拟计算，重离子在</a:t>
            </a:r>
            <a:r>
              <a:rPr lang="en-US" altLang="zh-CN" sz="1200" dirty="0">
                <a:latin typeface="微软雅黑" panose="020B0503020204020204" pitchFamily="34" charset="-122"/>
                <a:ea typeface="微软雅黑" panose="020B0503020204020204" pitchFamily="34" charset="-122"/>
              </a:rPr>
              <a:t>CZT</a:t>
            </a:r>
            <a:r>
              <a:rPr lang="zh-CN" altLang="en-US" sz="1200" dirty="0">
                <a:latin typeface="微软雅黑" panose="020B0503020204020204" pitchFamily="34" charset="-122"/>
                <a:ea typeface="微软雅黑" panose="020B0503020204020204" pitchFamily="34" charset="-122"/>
              </a:rPr>
              <a:t>晶体中产生得初级损伤以</a:t>
            </a:r>
            <a:r>
              <a:rPr lang="en-US" altLang="zh-CN" sz="1200" dirty="0">
                <a:latin typeface="微软雅黑" panose="020B0503020204020204" pitchFamily="34" charset="-122"/>
                <a:ea typeface="微软雅黑" panose="020B0503020204020204" pitchFamily="34" charset="-122"/>
              </a:rPr>
              <a:t>Cd</a:t>
            </a:r>
            <a:r>
              <a:rPr lang="zh-CN" altLang="en-US" sz="1200" dirty="0">
                <a:latin typeface="微软雅黑" panose="020B0503020204020204" pitchFamily="34" charset="-122"/>
                <a:ea typeface="微软雅黑" panose="020B0503020204020204" pitchFamily="34" charset="-122"/>
              </a:rPr>
              <a:t>空位</a:t>
            </a:r>
            <a:r>
              <a:rPr lang="en-US" altLang="zh-CN" sz="1200" dirty="0" err="1">
                <a:latin typeface="微软雅黑" panose="020B0503020204020204" pitchFamily="34" charset="-122"/>
                <a:ea typeface="微软雅黑" panose="020B0503020204020204" pitchFamily="34" charset="-122"/>
              </a:rPr>
              <a:t>Te</a:t>
            </a:r>
            <a:r>
              <a:rPr lang="zh-CN" altLang="en-US" sz="1200" dirty="0">
                <a:latin typeface="微软雅黑" panose="020B0503020204020204" pitchFamily="34" charset="-122"/>
                <a:ea typeface="微软雅黑" panose="020B0503020204020204" pitchFamily="34" charset="-122"/>
              </a:rPr>
              <a:t>空位为主，以及少量</a:t>
            </a:r>
            <a:r>
              <a:rPr lang="en-US" altLang="zh-CN" sz="1200" dirty="0">
                <a:latin typeface="微软雅黑" panose="020B0503020204020204" pitchFamily="34" charset="-122"/>
                <a:ea typeface="微软雅黑" panose="020B0503020204020204" pitchFamily="34" charset="-122"/>
              </a:rPr>
              <a:t>Zn</a:t>
            </a:r>
            <a:r>
              <a:rPr lang="zh-CN" altLang="en-US" sz="1200" dirty="0">
                <a:latin typeface="微软雅黑" panose="020B0503020204020204" pitchFamily="34" charset="-122"/>
                <a:ea typeface="微软雅黑" panose="020B0503020204020204" pitchFamily="34" charset="-122"/>
              </a:rPr>
              <a:t>空位。</a:t>
            </a:r>
            <a:r>
              <a:rPr lang="en-US" altLang="zh-CN" sz="1200" dirty="0">
                <a:latin typeface="微软雅黑" panose="020B0503020204020204" pitchFamily="34" charset="-122"/>
                <a:ea typeface="微软雅黑" panose="020B0503020204020204" pitchFamily="34" charset="-122"/>
              </a:rPr>
              <a:t>10 MeV</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dirty="0">
                <a:latin typeface="微软雅黑" panose="020B0503020204020204" pitchFamily="34" charset="-122"/>
                <a:ea typeface="微软雅黑" panose="020B0503020204020204" pitchFamily="34" charset="-122"/>
              </a:rPr>
              <a:t>20 MeV</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的</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单个</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氯离子在</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CZT</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晶体中产生的位移损伤总值分别为</a:t>
            </a:r>
            <a:r>
              <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3.8E-4</a:t>
            </a:r>
            <a:r>
              <a:rPr lang="en-US" altLang="zh-CN" sz="1200" dirty="0">
                <a:solidFill>
                  <a:srgbClr val="C00000"/>
                </a:solidFill>
                <a:latin typeface="微软雅黑" panose="020B0503020204020204" pitchFamily="34" charset="-122"/>
                <a:ea typeface="微软雅黑" panose="020B0503020204020204" pitchFamily="34" charset="-122"/>
              </a:rPr>
              <a:t>dpa</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和</a:t>
            </a:r>
            <a:r>
              <a:rPr lang="en-US" altLang="zh-CN" sz="1200" dirty="0">
                <a:solidFill>
                  <a:srgbClr val="C00000"/>
                </a:solidFill>
                <a:latin typeface="微软雅黑" panose="020B0503020204020204" pitchFamily="34" charset="-122"/>
                <a:ea typeface="微软雅黑" panose="020B0503020204020204" pitchFamily="34" charset="-122"/>
              </a:rPr>
              <a:t> 3.6E-4dpa </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，说明</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10MeV</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的氯离子</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在晶体中</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核能损占</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比更</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大</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，使原子产生位移的</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概率更高</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，随着剂量的累积，损伤值依次增大</a:t>
            </a:r>
            <a:endParaRPr lang="zh-CN" altLang="en-US" sz="1200" dirty="0">
              <a:solidFill>
                <a:srgbClr val="C00000"/>
              </a:solidFill>
              <a:latin typeface="微软雅黑" panose="020B0503020204020204" pitchFamily="34" charset="-122"/>
              <a:ea typeface="微软雅黑" panose="020B0503020204020204" pitchFamily="34" charset="-122"/>
            </a:endParaRPr>
          </a:p>
        </p:txBody>
      </p:sp>
      <p:sp>
        <p:nvSpPr>
          <p:cNvPr id="4" name="灯片编号占位符 3"/>
          <p:cNvSpPr>
            <a:spLocks noGrp="1"/>
          </p:cNvSpPr>
          <p:nvPr>
            <p:ph type="sldNum" sz="quarter" idx="10"/>
          </p:nvPr>
        </p:nvSpPr>
        <p:spPr/>
        <p:txBody>
          <a:bodyPr/>
          <a:lstStyle/>
          <a:p>
            <a:fld id="{D960C827-EC9C-4896-84C8-440485E9D4F1}" type="slidenum">
              <a:rPr lang="zh-CN" altLang="en-US" smtClean="0"/>
              <a:t>9</a:t>
            </a:fld>
            <a:endParaRPr lang="zh-CN" altLang="en-US"/>
          </a:p>
        </p:txBody>
      </p:sp>
    </p:spTree>
    <p:extLst>
      <p:ext uri="{BB962C8B-B14F-4D97-AF65-F5344CB8AC3E}">
        <p14:creationId xmlns:p14="http://schemas.microsoft.com/office/powerpoint/2010/main" val="535363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2005530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1572894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209239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6121449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1299391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3990655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31528727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2646653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3864125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1904245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D4BA9EF4-1402-4E1C-AF62-4A69BE797439}" type="datetimeFigureOut">
              <a:rPr lang="zh-CN" altLang="en-US" smtClean="0"/>
              <a:t>2023/5/13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6292142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BA9EF4-1402-4E1C-AF62-4A69BE797439}" type="datetimeFigureOut">
              <a:rPr lang="zh-CN" altLang="en-US" smtClean="0"/>
              <a:t>2023/5/13</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49FC52-E775-4F17-9505-4DB394BAFCDB}" type="slidenum">
              <a:rPr lang="zh-CN" altLang="en-US" smtClean="0"/>
              <a:t>‹#›</a:t>
            </a:fld>
            <a:endParaRPr lang="zh-CN" altLang="en-US"/>
          </a:p>
        </p:txBody>
      </p:sp>
    </p:spTree>
    <p:extLst>
      <p:ext uri="{BB962C8B-B14F-4D97-AF65-F5344CB8AC3E}">
        <p14:creationId xmlns:p14="http://schemas.microsoft.com/office/powerpoint/2010/main" val="226890495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7.bin"/><Relationship Id="rId13" Type="http://schemas.openxmlformats.org/officeDocument/2006/relationships/image" Target="../media/image35.wmf"/><Relationship Id="rId18" Type="http://schemas.openxmlformats.org/officeDocument/2006/relationships/oleObject" Target="../embeddings/oleObject12.bin"/><Relationship Id="rId3" Type="http://schemas.openxmlformats.org/officeDocument/2006/relationships/notesSlide" Target="../notesSlides/notesSlide11.xml"/><Relationship Id="rId21" Type="http://schemas.openxmlformats.org/officeDocument/2006/relationships/image" Target="../media/image39.wmf"/><Relationship Id="rId7" Type="http://schemas.openxmlformats.org/officeDocument/2006/relationships/image" Target="../media/image3.png"/><Relationship Id="rId12" Type="http://schemas.openxmlformats.org/officeDocument/2006/relationships/oleObject" Target="../embeddings/oleObject9.bin"/><Relationship Id="rId17" Type="http://schemas.openxmlformats.org/officeDocument/2006/relationships/image" Target="../media/image37.wmf"/><Relationship Id="rId2" Type="http://schemas.openxmlformats.org/officeDocument/2006/relationships/slideLayout" Target="../slideLayouts/slideLayout2.xml"/><Relationship Id="rId16" Type="http://schemas.openxmlformats.org/officeDocument/2006/relationships/oleObject" Target="../embeddings/oleObject11.bin"/><Relationship Id="rId20" Type="http://schemas.openxmlformats.org/officeDocument/2006/relationships/oleObject" Target="../embeddings/oleObject13.bin"/><Relationship Id="rId1" Type="http://schemas.openxmlformats.org/officeDocument/2006/relationships/vmlDrawing" Target="../drawings/vmlDrawing3.vml"/><Relationship Id="rId6" Type="http://schemas.openxmlformats.org/officeDocument/2006/relationships/image" Target="../media/image2.png"/><Relationship Id="rId11" Type="http://schemas.openxmlformats.org/officeDocument/2006/relationships/image" Target="../media/image34.wmf"/><Relationship Id="rId5" Type="http://schemas.openxmlformats.org/officeDocument/2006/relationships/image" Target="../media/image1.png"/><Relationship Id="rId15" Type="http://schemas.openxmlformats.org/officeDocument/2006/relationships/image" Target="../media/image36.wmf"/><Relationship Id="rId23" Type="http://schemas.openxmlformats.org/officeDocument/2006/relationships/image" Target="../media/image40.wmf"/><Relationship Id="rId10" Type="http://schemas.openxmlformats.org/officeDocument/2006/relationships/oleObject" Target="../embeddings/oleObject8.bin"/><Relationship Id="rId19" Type="http://schemas.openxmlformats.org/officeDocument/2006/relationships/image" Target="../media/image38.wmf"/><Relationship Id="rId4" Type="http://schemas.openxmlformats.org/officeDocument/2006/relationships/image" Target="../media/image41.tiff"/><Relationship Id="rId9" Type="http://schemas.openxmlformats.org/officeDocument/2006/relationships/image" Target="../media/image33.wmf"/><Relationship Id="rId14" Type="http://schemas.openxmlformats.org/officeDocument/2006/relationships/oleObject" Target="../embeddings/oleObject10.bin"/><Relationship Id="rId22" Type="http://schemas.openxmlformats.org/officeDocument/2006/relationships/oleObject" Target="../embeddings/oleObject14.bin"/></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44.tiff"/><Relationship Id="rId13" Type="http://schemas.openxmlformats.org/officeDocument/2006/relationships/image" Target="../media/image48.png"/><Relationship Id="rId18" Type="http://schemas.openxmlformats.org/officeDocument/2006/relationships/image" Target="../media/image48.tiff"/><Relationship Id="rId3" Type="http://schemas.openxmlformats.org/officeDocument/2006/relationships/notesSlide" Target="../notesSlides/notesSlide13.xml"/><Relationship Id="rId21" Type="http://schemas.openxmlformats.org/officeDocument/2006/relationships/image" Target="../media/image56.png"/><Relationship Id="rId7" Type="http://schemas.openxmlformats.org/officeDocument/2006/relationships/image" Target="../media/image43.png"/><Relationship Id="rId12" Type="http://schemas.openxmlformats.org/officeDocument/2006/relationships/image" Target="../media/image47.png"/><Relationship Id="rId17" Type="http://schemas.openxmlformats.org/officeDocument/2006/relationships/image" Target="../media/image52.png"/><Relationship Id="rId2" Type="http://schemas.openxmlformats.org/officeDocument/2006/relationships/slideLayout" Target="../slideLayouts/slideLayout2.xml"/><Relationship Id="rId16" Type="http://schemas.openxmlformats.org/officeDocument/2006/relationships/image" Target="../media/image51.png"/><Relationship Id="rId20" Type="http://schemas.openxmlformats.org/officeDocument/2006/relationships/image" Target="../media/image50.tiff"/><Relationship Id="rId1" Type="http://schemas.openxmlformats.org/officeDocument/2006/relationships/vmlDrawing" Target="../drawings/vmlDrawing4.vml"/><Relationship Id="rId6" Type="http://schemas.openxmlformats.org/officeDocument/2006/relationships/image" Target="../media/image3.png"/><Relationship Id="rId11" Type="http://schemas.openxmlformats.org/officeDocument/2006/relationships/image" Target="../media/image47.tiff"/><Relationship Id="rId5" Type="http://schemas.openxmlformats.org/officeDocument/2006/relationships/image" Target="../media/image2.png"/><Relationship Id="rId15" Type="http://schemas.openxmlformats.org/officeDocument/2006/relationships/image" Target="../media/image50.png"/><Relationship Id="rId23" Type="http://schemas.openxmlformats.org/officeDocument/2006/relationships/image" Target="../media/image42.wmf"/><Relationship Id="rId10" Type="http://schemas.openxmlformats.org/officeDocument/2006/relationships/image" Target="../media/image46.tiff"/><Relationship Id="rId19" Type="http://schemas.openxmlformats.org/officeDocument/2006/relationships/image" Target="../media/image49.tiff"/><Relationship Id="rId4" Type="http://schemas.openxmlformats.org/officeDocument/2006/relationships/image" Target="../media/image1.png"/><Relationship Id="rId9" Type="http://schemas.openxmlformats.org/officeDocument/2006/relationships/image" Target="../media/image45.tiff"/><Relationship Id="rId14" Type="http://schemas.openxmlformats.org/officeDocument/2006/relationships/image" Target="../media/image49.png"/><Relationship Id="rId22" Type="http://schemas.openxmlformats.org/officeDocument/2006/relationships/oleObject" Target="../embeddings/oleObject15.bin"/></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51.wmf"/><Relationship Id="rId13" Type="http://schemas.openxmlformats.org/officeDocument/2006/relationships/image" Target="../media/image61.png"/><Relationship Id="rId3" Type="http://schemas.openxmlformats.org/officeDocument/2006/relationships/notesSlide" Target="../notesSlides/notesSlide15.xml"/><Relationship Id="rId7" Type="http://schemas.openxmlformats.org/officeDocument/2006/relationships/oleObject" Target="../embeddings/oleObject16.bin"/><Relationship Id="rId12" Type="http://schemas.openxmlformats.org/officeDocument/2006/relationships/image" Target="../media/image53.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3.png"/><Relationship Id="rId11" Type="http://schemas.openxmlformats.org/officeDocument/2006/relationships/oleObject" Target="../embeddings/oleObject18.bin"/><Relationship Id="rId5" Type="http://schemas.openxmlformats.org/officeDocument/2006/relationships/image" Target="../media/image2.png"/><Relationship Id="rId10" Type="http://schemas.openxmlformats.org/officeDocument/2006/relationships/image" Target="../media/image52.wmf"/><Relationship Id="rId4" Type="http://schemas.openxmlformats.org/officeDocument/2006/relationships/image" Target="../media/image1.png"/><Relationship Id="rId9" Type="http://schemas.openxmlformats.org/officeDocument/2006/relationships/oleObject" Target="../embeddings/oleObject17.bin"/><Relationship Id="rId14" Type="http://schemas.openxmlformats.org/officeDocument/2006/relationships/image" Target="../media/image62.png"/></Relationships>
</file>

<file path=ppt/slides/_rels/slide16.xml.rels><?xml version="1.0" encoding="UTF-8" standalone="yes"?>
<Relationships xmlns="http://schemas.openxmlformats.org/package/2006/relationships"><Relationship Id="rId8" Type="http://schemas.openxmlformats.org/officeDocument/2006/relationships/image" Target="../media/image55.tiff"/><Relationship Id="rId3" Type="http://schemas.openxmlformats.org/officeDocument/2006/relationships/notesSlide" Target="../notesSlides/notesSlide16.xml"/><Relationship Id="rId7"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1.png"/><Relationship Id="rId11" Type="http://schemas.openxmlformats.org/officeDocument/2006/relationships/image" Target="../media/image58.png"/><Relationship Id="rId5" Type="http://schemas.openxmlformats.org/officeDocument/2006/relationships/image" Target="../media/image54.wmf"/><Relationship Id="rId10" Type="http://schemas.openxmlformats.org/officeDocument/2006/relationships/image" Target="../media/image57.jpg"/><Relationship Id="rId4" Type="http://schemas.openxmlformats.org/officeDocument/2006/relationships/oleObject" Target="../embeddings/oleObject19.bin"/><Relationship Id="rId9" Type="http://schemas.openxmlformats.org/officeDocument/2006/relationships/image" Target="../media/image56.tiff"/></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image" Target="../media/image60.wmf"/><Relationship Id="rId3" Type="http://schemas.openxmlformats.org/officeDocument/2006/relationships/notesSlide" Target="../notesSlides/notesSlide19.xml"/><Relationship Id="rId7"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emf"/><Relationship Id="rId18" Type="http://schemas.openxmlformats.org/officeDocument/2006/relationships/image" Target="../media/image6.wmf"/><Relationship Id="rId3" Type="http://schemas.openxmlformats.org/officeDocument/2006/relationships/notesSlide" Target="../notesSlides/notesSlide4.xml"/><Relationship Id="rId7" Type="http://schemas.openxmlformats.org/officeDocument/2006/relationships/image" Target="../media/image1.png"/><Relationship Id="rId12" Type="http://schemas.openxmlformats.org/officeDocument/2006/relationships/image" Target="../media/image10.png"/><Relationship Id="rId17" Type="http://schemas.openxmlformats.org/officeDocument/2006/relationships/oleObject" Target="../embeddings/oleObject3.bin"/><Relationship Id="rId2" Type="http://schemas.openxmlformats.org/officeDocument/2006/relationships/slideLayout" Target="../slideLayouts/slideLayout2.xml"/><Relationship Id="rId16" Type="http://schemas.openxmlformats.org/officeDocument/2006/relationships/image" Target="../media/image12.png"/><Relationship Id="rId1" Type="http://schemas.openxmlformats.org/officeDocument/2006/relationships/vmlDrawing" Target="../drawings/vmlDrawing1.vml"/><Relationship Id="rId6" Type="http://schemas.openxmlformats.org/officeDocument/2006/relationships/image" Target="../media/image4.wmf"/><Relationship Id="rId11" Type="http://schemas.openxmlformats.org/officeDocument/2006/relationships/image" Target="../media/image9.png"/><Relationship Id="rId5" Type="http://schemas.openxmlformats.org/officeDocument/2006/relationships/oleObject" Target="../embeddings/oleObject1.bin"/><Relationship Id="rId15" Type="http://schemas.openxmlformats.org/officeDocument/2006/relationships/image" Target="../media/image5.wmf"/><Relationship Id="rId10"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3.png"/><Relationship Id="rId14" Type="http://schemas.openxmlformats.org/officeDocument/2006/relationships/oleObject" Target="../embeddings/oleObject2.bin"/></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3.png"/><Relationship Id="rId10" Type="http://schemas.openxmlformats.org/officeDocument/2006/relationships/image" Target="../media/image22.png"/><Relationship Id="rId4" Type="http://schemas.openxmlformats.org/officeDocument/2006/relationships/image" Target="../media/image1.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3.png"/><Relationship Id="rId10"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31.wmf"/><Relationship Id="rId3" Type="http://schemas.openxmlformats.org/officeDocument/2006/relationships/notesSlide" Target="../notesSlides/notesSlide9.xml"/><Relationship Id="rId7" Type="http://schemas.openxmlformats.org/officeDocument/2006/relationships/image" Target="../media/image3.png"/><Relationship Id="rId12"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11" Type="http://schemas.openxmlformats.org/officeDocument/2006/relationships/image" Target="../media/image30.wmf"/><Relationship Id="rId5" Type="http://schemas.openxmlformats.org/officeDocument/2006/relationships/image" Target="../media/image1.png"/><Relationship Id="rId10" Type="http://schemas.openxmlformats.org/officeDocument/2006/relationships/oleObject" Target="../embeddings/oleObject5.bin"/><Relationship Id="rId4" Type="http://schemas.openxmlformats.org/officeDocument/2006/relationships/image" Target="../media/image32.tiff"/><Relationship Id="rId9" Type="http://schemas.openxmlformats.org/officeDocument/2006/relationships/image" Target="../media/image29.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a:extLst>
              <a:ext uri="{FF2B5EF4-FFF2-40B4-BE49-F238E27FC236}">
                <a16:creationId xmlns:a16="http://schemas.microsoft.com/office/drawing/2014/main" id="{716CD287-DA96-449D-9A5F-2168F5F75D76}"/>
              </a:ext>
            </a:extLst>
          </p:cNvPr>
          <p:cNvSpPr/>
          <p:nvPr/>
        </p:nvSpPr>
        <p:spPr>
          <a:xfrm>
            <a:off x="0" y="238824"/>
            <a:ext cx="9144000" cy="661280"/>
          </a:xfrm>
          <a:prstGeom prst="rect">
            <a:avLst/>
          </a:prstGeom>
          <a:solidFill>
            <a:srgbClr val="00428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760"/>
          </a:p>
        </p:txBody>
      </p:sp>
      <p:pic>
        <p:nvPicPr>
          <p:cNvPr id="12" name="内容占位符 2">
            <a:extLst>
              <a:ext uri="{FF2B5EF4-FFF2-40B4-BE49-F238E27FC236}">
                <a16:creationId xmlns:a16="http://schemas.microsoft.com/office/drawing/2014/main" id="{FB5DDCE0-ACAA-44C5-AE74-796BE8A925F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55410" y="353286"/>
            <a:ext cx="1629865" cy="406048"/>
          </a:xfrm>
          <a:prstGeom prst="rect">
            <a:avLst/>
          </a:prstGeom>
        </p:spPr>
      </p:pic>
      <p:pic>
        <p:nvPicPr>
          <p:cNvPr id="13" name="图片 3">
            <a:extLst>
              <a:ext uri="{FF2B5EF4-FFF2-40B4-BE49-F238E27FC236}">
                <a16:creationId xmlns:a16="http://schemas.microsoft.com/office/drawing/2014/main" id="{CE4B45CA-A76D-406D-B0C0-AB5A2509B8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306" y="353288"/>
            <a:ext cx="431294" cy="432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直接连接符 15">
            <a:extLst>
              <a:ext uri="{FF2B5EF4-FFF2-40B4-BE49-F238E27FC236}">
                <a16:creationId xmlns:a16="http://schemas.microsoft.com/office/drawing/2014/main" id="{B0590216-01EE-41C5-AFEB-6091460479A3}"/>
              </a:ext>
            </a:extLst>
          </p:cNvPr>
          <p:cNvCxnSpPr>
            <a:cxnSpLocks/>
          </p:cNvCxnSpPr>
          <p:nvPr/>
        </p:nvCxnSpPr>
        <p:spPr>
          <a:xfrm>
            <a:off x="0" y="6271781"/>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sp>
        <p:nvSpPr>
          <p:cNvPr id="14" name="标题 1">
            <a:extLst>
              <a:ext uri="{FF2B5EF4-FFF2-40B4-BE49-F238E27FC236}">
                <a16:creationId xmlns:a16="http://schemas.microsoft.com/office/drawing/2014/main" id="{875A8B6E-001E-4794-9430-7D607586146D}"/>
              </a:ext>
            </a:extLst>
          </p:cNvPr>
          <p:cNvSpPr>
            <a:spLocks noGrp="1"/>
          </p:cNvSpPr>
          <p:nvPr>
            <p:ph type="ctrTitle"/>
          </p:nvPr>
        </p:nvSpPr>
        <p:spPr>
          <a:xfrm>
            <a:off x="2" y="2852870"/>
            <a:ext cx="9343325" cy="1089123"/>
          </a:xfrm>
        </p:spPr>
        <p:txBody>
          <a:bodyPr>
            <a:noAutofit/>
          </a:bodyPr>
          <a:lstStyle/>
          <a:p>
            <a:pPr>
              <a:lnSpc>
                <a:spcPts val="5760"/>
              </a:lnSpc>
            </a:pPr>
            <a:r>
              <a:rPr lang="zh-CN" altLang="en-US" sz="4800" dirty="0">
                <a:latin typeface="微软雅黑" panose="020B0503020204020204" pitchFamily="34" charset="-122"/>
                <a:ea typeface="微软雅黑" panose="020B0503020204020204" pitchFamily="34" charset="-122"/>
              </a:rPr>
              <a:t>关于</a:t>
            </a:r>
            <a:r>
              <a:rPr lang="en-US" altLang="zh-CN" sz="4800" dirty="0">
                <a:latin typeface="Times New Roman" panose="02020603050405020304" pitchFamily="18" charset="0"/>
                <a:ea typeface="微软雅黑" panose="020B0503020204020204" pitchFamily="34" charset="-122"/>
                <a:cs typeface="Times New Roman" panose="02020603050405020304" pitchFamily="18" charset="0"/>
              </a:rPr>
              <a:t>CdZnTe</a:t>
            </a:r>
            <a:r>
              <a:rPr lang="zh-CN" altLang="en-US" sz="4800" dirty="0">
                <a:latin typeface="微软雅黑" panose="020B0503020204020204" pitchFamily="34" charset="-122"/>
                <a:ea typeface="微软雅黑" panose="020B0503020204020204" pitchFamily="34" charset="-122"/>
              </a:rPr>
              <a:t>晶体重离子辐照效应的研究</a:t>
            </a:r>
          </a:p>
        </p:txBody>
      </p:sp>
      <p:sp>
        <p:nvSpPr>
          <p:cNvPr id="17" name="文本框 16">
            <a:extLst>
              <a:ext uri="{FF2B5EF4-FFF2-40B4-BE49-F238E27FC236}">
                <a16:creationId xmlns:a16="http://schemas.microsoft.com/office/drawing/2014/main" id="{A831CB28-F9A6-421F-8EF7-D8727F5105EE}"/>
              </a:ext>
            </a:extLst>
          </p:cNvPr>
          <p:cNvSpPr txBox="1"/>
          <p:nvPr/>
        </p:nvSpPr>
        <p:spPr>
          <a:xfrm>
            <a:off x="3700785" y="5559471"/>
            <a:ext cx="1800493" cy="523220"/>
          </a:xfrm>
          <a:prstGeom prst="rect">
            <a:avLst/>
          </a:prstGeom>
          <a:noFill/>
        </p:spPr>
        <p:txBody>
          <a:bodyPr wrap="none" rtlCol="0">
            <a:spAutoFit/>
          </a:bodyPr>
          <a:lstStyle/>
          <a:p>
            <a:r>
              <a:rPr lang="en-US" altLang="zh-CN" sz="2800" dirty="0">
                <a:latin typeface="Times New Roman" panose="02020603050405020304" pitchFamily="18" charset="0"/>
                <a:ea typeface="微软雅黑" panose="020B0503020204020204" pitchFamily="34" charset="-122"/>
                <a:cs typeface="Times New Roman" panose="02020603050405020304" pitchFamily="18" charset="0"/>
              </a:rPr>
              <a:t>2023.05.13</a:t>
            </a:r>
            <a:endParaRPr lang="zh-CN" altLang="en-US" sz="2800" dirty="0">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29" name="直接连接符 28">
            <a:extLst>
              <a:ext uri="{FF2B5EF4-FFF2-40B4-BE49-F238E27FC236}">
                <a16:creationId xmlns:a16="http://schemas.microsoft.com/office/drawing/2014/main" id="{CF0482D4-E73B-4D0E-9B2A-BFA3DB90BFC3}"/>
              </a:ext>
            </a:extLst>
          </p:cNvPr>
          <p:cNvCxnSpPr>
            <a:cxnSpLocks/>
          </p:cNvCxnSpPr>
          <p:nvPr/>
        </p:nvCxnSpPr>
        <p:spPr>
          <a:xfrm>
            <a:off x="0" y="6337761"/>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28BF0A21-D5D7-84D3-DE20-23601231D726}"/>
              </a:ext>
            </a:extLst>
          </p:cNvPr>
          <p:cNvSpPr/>
          <p:nvPr/>
        </p:nvSpPr>
        <p:spPr>
          <a:xfrm>
            <a:off x="1667700" y="1246580"/>
            <a:ext cx="5929828" cy="584775"/>
          </a:xfrm>
          <a:prstGeom prst="rect">
            <a:avLst/>
          </a:prstGeom>
        </p:spPr>
        <p:txBody>
          <a:bodyPr wrap="none">
            <a:spAutoFit/>
          </a:bodyPr>
          <a:lstStyle/>
          <a:p>
            <a:r>
              <a:rPr lang="zh-CN" altLang="en-US" sz="3200" dirty="0">
                <a:latin typeface="黑体" panose="02010609060101010101" pitchFamily="49" charset="-122"/>
                <a:ea typeface="黑体" panose="02010609060101010101" pitchFamily="49" charset="-122"/>
              </a:rPr>
              <a:t>第三届半导体辐射探测器研讨会</a:t>
            </a:r>
            <a:endParaRPr lang="zh-CN" altLang="en-US" sz="3200" dirty="0">
              <a:latin typeface="黑体" panose="02010609060101010101" pitchFamily="49" charset="-122"/>
              <a:ea typeface="黑体" panose="02010609060101010101" pitchFamily="49" charset="-122"/>
              <a:cs typeface="+mj-cs"/>
            </a:endParaRPr>
          </a:p>
        </p:txBody>
      </p:sp>
      <p:sp>
        <p:nvSpPr>
          <p:cNvPr id="5" name="矩形 4">
            <a:extLst>
              <a:ext uri="{FF2B5EF4-FFF2-40B4-BE49-F238E27FC236}">
                <a16:creationId xmlns:a16="http://schemas.microsoft.com/office/drawing/2014/main" id="{A3125FB6-66B9-0837-834C-04CCEEA90537}"/>
              </a:ext>
            </a:extLst>
          </p:cNvPr>
          <p:cNvSpPr/>
          <p:nvPr/>
        </p:nvSpPr>
        <p:spPr>
          <a:xfrm>
            <a:off x="4774154" y="6424499"/>
            <a:ext cx="4493538" cy="338554"/>
          </a:xfrm>
          <a:prstGeom prst="rect">
            <a:avLst/>
          </a:prstGeom>
        </p:spPr>
        <p:txBody>
          <a:bodyPr wrap="none">
            <a:spAutoFit/>
          </a:bodyPr>
          <a:lstStyle/>
          <a:p>
            <a:r>
              <a:rPr lang="zh-CN" altLang="en-US" sz="1600" b="1" dirty="0">
                <a:latin typeface="华文楷体" panose="02010600040101010101" pitchFamily="2" charset="-122"/>
                <a:ea typeface="华文楷体" panose="02010600040101010101" pitchFamily="2" charset="-122"/>
                <a:cs typeface="+mj-cs"/>
              </a:rPr>
              <a:t>辐射探测材料与器件工业和信息化部重点实验室</a:t>
            </a:r>
          </a:p>
        </p:txBody>
      </p:sp>
      <p:sp>
        <p:nvSpPr>
          <p:cNvPr id="6" name="矩形 5">
            <a:extLst>
              <a:ext uri="{FF2B5EF4-FFF2-40B4-BE49-F238E27FC236}">
                <a16:creationId xmlns:a16="http://schemas.microsoft.com/office/drawing/2014/main" id="{9AD5FA48-62B2-DBF1-B1BC-30702A5089DA}"/>
              </a:ext>
            </a:extLst>
          </p:cNvPr>
          <p:cNvSpPr/>
          <p:nvPr/>
        </p:nvSpPr>
        <p:spPr>
          <a:xfrm>
            <a:off x="1294203" y="4007972"/>
            <a:ext cx="7087197" cy="461665"/>
          </a:xfrm>
          <a:prstGeom prst="rect">
            <a:avLst/>
          </a:prstGeom>
        </p:spPr>
        <p:txBody>
          <a:bodyPr wrap="none">
            <a:spAutoFit/>
          </a:bodyPr>
          <a:lstStyle/>
          <a:p>
            <a:r>
              <a:rPr lang="zh-CN" altLang="en-US" sz="2400" b="1" kern="100" dirty="0">
                <a:solidFill>
                  <a:srgbClr val="000000"/>
                </a:solidFill>
                <a:latin typeface="华文楷体" panose="02010600040101010101" pitchFamily="2" charset="-122"/>
                <a:ea typeface="华文楷体" panose="02010600040101010101" pitchFamily="2" charset="-122"/>
                <a:cs typeface="Times New Roman" panose="02020603050405020304" pitchFamily="18" charset="0"/>
              </a:rPr>
              <a:t>梁璐，徐凌燕*，王奥秋，王英明，秦镇涛，介万奇</a:t>
            </a:r>
            <a:endParaRPr lang="zh-CN" altLang="en-US" sz="2400" b="1" dirty="0">
              <a:latin typeface="华文楷体" panose="02010600040101010101" pitchFamily="2" charset="-122"/>
              <a:ea typeface="华文楷体" panose="02010600040101010101" pitchFamily="2" charset="-122"/>
            </a:endParaRPr>
          </a:p>
        </p:txBody>
      </p:sp>
      <p:sp>
        <p:nvSpPr>
          <p:cNvPr id="10" name="矩形 9">
            <a:extLst>
              <a:ext uri="{FF2B5EF4-FFF2-40B4-BE49-F238E27FC236}">
                <a16:creationId xmlns:a16="http://schemas.microsoft.com/office/drawing/2014/main" id="{7DFCA9B2-ED6A-E8A1-E632-63C9548CA868}"/>
              </a:ext>
            </a:extLst>
          </p:cNvPr>
          <p:cNvSpPr/>
          <p:nvPr/>
        </p:nvSpPr>
        <p:spPr>
          <a:xfrm>
            <a:off x="3453745" y="5026649"/>
            <a:ext cx="2236510" cy="584775"/>
          </a:xfrm>
          <a:prstGeom prst="rect">
            <a:avLst/>
          </a:prstGeom>
        </p:spPr>
        <p:txBody>
          <a:bodyPr wrap="none">
            <a:spAutoFit/>
          </a:bodyPr>
          <a:lstStyle/>
          <a:p>
            <a:r>
              <a:rPr lang="zh-CN" altLang="en-US" sz="3200" dirty="0">
                <a:latin typeface="黑体" panose="02010609060101010101" pitchFamily="49" charset="-122"/>
                <a:ea typeface="黑体" panose="02010609060101010101" pitchFamily="49" charset="-122"/>
              </a:rPr>
              <a:t>安徽</a:t>
            </a:r>
            <a:r>
              <a:rPr lang="en-US" altLang="zh-CN" sz="3200" dirty="0">
                <a:latin typeface="黑体" panose="02010609060101010101" pitchFamily="49" charset="-122"/>
                <a:ea typeface="黑体" panose="02010609060101010101" pitchFamily="49" charset="-122"/>
              </a:rPr>
              <a:t>·</a:t>
            </a:r>
            <a:r>
              <a:rPr lang="zh-CN" altLang="en-US" sz="3200" dirty="0">
                <a:latin typeface="黑体" panose="02010609060101010101" pitchFamily="49" charset="-122"/>
                <a:ea typeface="黑体" panose="02010609060101010101" pitchFamily="49" charset="-122"/>
              </a:rPr>
              <a:t>合肥</a:t>
            </a:r>
            <a:endParaRPr lang="zh-CN" altLang="en-US" sz="3200" dirty="0">
              <a:latin typeface="黑体" panose="02010609060101010101" pitchFamily="49" charset="-122"/>
              <a:ea typeface="黑体" panose="02010609060101010101" pitchFamily="49" charset="-122"/>
              <a:cs typeface="+mj-cs"/>
            </a:endParaRPr>
          </a:p>
        </p:txBody>
      </p:sp>
    </p:spTree>
    <p:extLst>
      <p:ext uri="{BB962C8B-B14F-4D97-AF65-F5344CB8AC3E}">
        <p14:creationId xmlns:p14="http://schemas.microsoft.com/office/powerpoint/2010/main" val="441606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21799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报告提纲</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10</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E899B4B4-8432-443E-AEF5-7F0AF07C1A0B}"/>
              </a:ext>
            </a:extLst>
          </p:cNvPr>
          <p:cNvGrpSpPr/>
          <p:nvPr/>
        </p:nvGrpSpPr>
        <p:grpSpPr>
          <a:xfrm>
            <a:off x="2444750" y="1736713"/>
            <a:ext cx="4914575" cy="584775"/>
            <a:chOff x="5156835" y="348141"/>
            <a:chExt cx="5062227" cy="779699"/>
          </a:xfrm>
        </p:grpSpPr>
        <p:sp>
          <p:nvSpPr>
            <p:cNvPr id="21" name="标题 2">
              <a:extLst>
                <a:ext uri="{FF2B5EF4-FFF2-40B4-BE49-F238E27FC236}">
                  <a16:creationId xmlns:a16="http://schemas.microsoft.com/office/drawing/2014/main" id="{B6AA9890-2D02-402D-9DCD-EB7DD2263B2C}"/>
                </a:ext>
              </a:extLst>
            </p:cNvPr>
            <p:cNvSpPr/>
            <p:nvPr/>
          </p:nvSpPr>
          <p:spPr>
            <a:xfrm>
              <a:off x="5156835" y="444300"/>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工作踏实">
              <a:extLst>
                <a:ext uri="{FF2B5EF4-FFF2-40B4-BE49-F238E27FC236}">
                  <a16:creationId xmlns:a16="http://schemas.microsoft.com/office/drawing/2014/main" id="{33B93592-4DAF-43ED-A6DE-38F1906E8122}"/>
                </a:ext>
              </a:extLst>
            </p:cNvPr>
            <p:cNvSpPr txBox="1"/>
            <p:nvPr/>
          </p:nvSpPr>
          <p:spPr>
            <a:xfrm>
              <a:off x="6073552" y="348141"/>
              <a:ext cx="4145510"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研究背景及意义</a:t>
              </a:r>
            </a:p>
          </p:txBody>
        </p:sp>
      </p:grpSp>
      <p:sp>
        <p:nvSpPr>
          <p:cNvPr id="23" name="工作踏实">
            <a:extLst>
              <a:ext uri="{FF2B5EF4-FFF2-40B4-BE49-F238E27FC236}">
                <a16:creationId xmlns:a16="http://schemas.microsoft.com/office/drawing/2014/main" id="{11C72598-24C4-4DFE-AECC-2EA4E00FC59D}"/>
              </a:ext>
            </a:extLst>
          </p:cNvPr>
          <p:cNvSpPr txBox="1"/>
          <p:nvPr/>
        </p:nvSpPr>
        <p:spPr>
          <a:xfrm>
            <a:off x="3348418" y="3942347"/>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latin typeface="Arial" panose="020B0604020202020204" pitchFamily="34" charset="0"/>
                <a:ea typeface="微软雅黑" panose="020B0503020204020204" pitchFamily="34" charset="-122"/>
                <a:sym typeface="Arial" panose="020B0604020202020204" pitchFamily="34" charset="0"/>
              </a:rPr>
              <a:t>晶体光电性能的影响</a:t>
            </a:r>
          </a:p>
        </p:txBody>
      </p:sp>
      <p:grpSp>
        <p:nvGrpSpPr>
          <p:cNvPr id="27" name="组合 26">
            <a:extLst>
              <a:ext uri="{FF2B5EF4-FFF2-40B4-BE49-F238E27FC236}">
                <a16:creationId xmlns:a16="http://schemas.microsoft.com/office/drawing/2014/main" id="{F466A307-F2DD-4DF1-8190-7ADFD45341B5}"/>
              </a:ext>
            </a:extLst>
          </p:cNvPr>
          <p:cNvGrpSpPr/>
          <p:nvPr/>
        </p:nvGrpSpPr>
        <p:grpSpPr>
          <a:xfrm>
            <a:off x="2444752" y="2778469"/>
            <a:ext cx="4831019" cy="584775"/>
            <a:chOff x="5152356" y="2049335"/>
            <a:chExt cx="4933861" cy="779699"/>
          </a:xfrm>
        </p:grpSpPr>
        <p:sp>
          <p:nvSpPr>
            <p:cNvPr id="28" name="标题 2">
              <a:extLst>
                <a:ext uri="{FF2B5EF4-FFF2-40B4-BE49-F238E27FC236}">
                  <a16:creationId xmlns:a16="http://schemas.microsoft.com/office/drawing/2014/main" id="{E5BF810D-E98F-4BC7-BF19-698D8E9A9D6C}"/>
                </a:ext>
              </a:extLst>
            </p:cNvPr>
            <p:cNvSpPr/>
            <p:nvPr/>
          </p:nvSpPr>
          <p:spPr>
            <a:xfrm>
              <a:off x="5152356" y="2129908"/>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工作踏实">
              <a:extLst>
                <a:ext uri="{FF2B5EF4-FFF2-40B4-BE49-F238E27FC236}">
                  <a16:creationId xmlns:a16="http://schemas.microsoft.com/office/drawing/2014/main" id="{6757C6FD-94AF-45D5-B8B8-2427269FDBA8}"/>
                </a:ext>
              </a:extLst>
            </p:cNvPr>
            <p:cNvSpPr txBox="1"/>
            <p:nvPr/>
          </p:nvSpPr>
          <p:spPr>
            <a:xfrm>
              <a:off x="6066406" y="2049335"/>
              <a:ext cx="4019811"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研究内容</a:t>
              </a:r>
            </a:p>
          </p:txBody>
        </p:sp>
      </p:grpSp>
      <p:sp>
        <p:nvSpPr>
          <p:cNvPr id="30" name="工作踏实">
            <a:extLst>
              <a:ext uri="{FF2B5EF4-FFF2-40B4-BE49-F238E27FC236}">
                <a16:creationId xmlns:a16="http://schemas.microsoft.com/office/drawing/2014/main" id="{1B32FFFD-12F8-4BCC-B39F-029C227966BA}"/>
              </a:ext>
            </a:extLst>
          </p:cNvPr>
          <p:cNvSpPr txBox="1"/>
          <p:nvPr/>
        </p:nvSpPr>
        <p:spPr>
          <a:xfrm>
            <a:off x="3351624" y="4356497"/>
            <a:ext cx="523239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晶体载流子输运和探测性能的影响</a:t>
            </a:r>
          </a:p>
        </p:txBody>
      </p:sp>
      <p:sp>
        <p:nvSpPr>
          <p:cNvPr id="32" name="工作踏实">
            <a:extLst>
              <a:ext uri="{FF2B5EF4-FFF2-40B4-BE49-F238E27FC236}">
                <a16:creationId xmlns:a16="http://schemas.microsoft.com/office/drawing/2014/main" id="{B3EB7D80-6DDD-4565-A66D-B9F6FD89AC7C}"/>
              </a:ext>
            </a:extLst>
          </p:cNvPr>
          <p:cNvSpPr txBox="1"/>
          <p:nvPr/>
        </p:nvSpPr>
        <p:spPr>
          <a:xfrm>
            <a:off x="3348418" y="3530326"/>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重离子与</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晶体相互作用的模拟</a:t>
            </a:r>
          </a:p>
        </p:txBody>
      </p:sp>
      <p:grpSp>
        <p:nvGrpSpPr>
          <p:cNvPr id="33" name="组合 32">
            <a:extLst>
              <a:ext uri="{FF2B5EF4-FFF2-40B4-BE49-F238E27FC236}">
                <a16:creationId xmlns:a16="http://schemas.microsoft.com/office/drawing/2014/main" id="{EAAFA699-D8B5-436A-B38C-7A7A394D29A5}"/>
              </a:ext>
            </a:extLst>
          </p:cNvPr>
          <p:cNvGrpSpPr/>
          <p:nvPr/>
        </p:nvGrpSpPr>
        <p:grpSpPr>
          <a:xfrm>
            <a:off x="2444750" y="4904201"/>
            <a:ext cx="4955140" cy="584775"/>
            <a:chOff x="5152356" y="4618816"/>
            <a:chExt cx="5059324" cy="779699"/>
          </a:xfrm>
        </p:grpSpPr>
        <p:sp>
          <p:nvSpPr>
            <p:cNvPr id="34" name="标题 2">
              <a:extLst>
                <a:ext uri="{FF2B5EF4-FFF2-40B4-BE49-F238E27FC236}">
                  <a16:creationId xmlns:a16="http://schemas.microsoft.com/office/drawing/2014/main" id="{2A728D0D-449A-4403-A279-147B1E438729}"/>
                </a:ext>
              </a:extLst>
            </p:cNvPr>
            <p:cNvSpPr/>
            <p:nvPr/>
          </p:nvSpPr>
          <p:spPr>
            <a:xfrm>
              <a:off x="5152356" y="4726436"/>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工作踏实">
              <a:extLst>
                <a:ext uri="{FF2B5EF4-FFF2-40B4-BE49-F238E27FC236}">
                  <a16:creationId xmlns:a16="http://schemas.microsoft.com/office/drawing/2014/main" id="{1D210967-B044-4F63-91D9-9D34CDFDC71E}"/>
                </a:ext>
              </a:extLst>
            </p:cNvPr>
            <p:cNvSpPr txBox="1"/>
            <p:nvPr/>
          </p:nvSpPr>
          <p:spPr>
            <a:xfrm>
              <a:off x="6066171" y="4618816"/>
              <a:ext cx="4145509"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主要结论</a:t>
              </a:r>
            </a:p>
          </p:txBody>
        </p:sp>
      </p:grpSp>
    </p:spTree>
    <p:extLst>
      <p:ext uri="{BB962C8B-B14F-4D97-AF65-F5344CB8AC3E}">
        <p14:creationId xmlns:p14="http://schemas.microsoft.com/office/powerpoint/2010/main" val="1747909235"/>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图片 71">
            <a:extLst>
              <a:ext uri="{FF2B5EF4-FFF2-40B4-BE49-F238E27FC236}">
                <a16:creationId xmlns:a16="http://schemas.microsoft.com/office/drawing/2014/main" id="{FDA5E10B-EA8C-10EC-88FF-07880922F4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195" y="1023462"/>
            <a:ext cx="4021284" cy="3931920"/>
          </a:xfrm>
          <a:prstGeom prst="rect">
            <a:avLst/>
          </a:prstGeom>
        </p:spPr>
      </p:pic>
      <p:sp>
        <p:nvSpPr>
          <p:cNvPr id="73" name="文本框 72">
            <a:extLst>
              <a:ext uri="{FF2B5EF4-FFF2-40B4-BE49-F238E27FC236}">
                <a16:creationId xmlns:a16="http://schemas.microsoft.com/office/drawing/2014/main" id="{DB284F12-44A3-E2B0-67D2-1FAD4C95FD01}"/>
              </a:ext>
            </a:extLst>
          </p:cNvPr>
          <p:cNvSpPr txBox="1"/>
          <p:nvPr/>
        </p:nvSpPr>
        <p:spPr>
          <a:xfrm>
            <a:off x="1525176" y="3732001"/>
            <a:ext cx="146706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Before irradiation</a:t>
            </a:r>
            <a:endParaRPr lang="zh-CN" altLang="en-US" sz="1200" b="1" dirty="0">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574A16DC-49F8-CEA2-D92E-4FCBB4A31753}"/>
              </a:ext>
            </a:extLst>
          </p:cNvPr>
          <p:cNvSpPr txBox="1"/>
          <p:nvPr/>
        </p:nvSpPr>
        <p:spPr>
          <a:xfrm>
            <a:off x="2560879" y="4531935"/>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1.6</a:t>
            </a:r>
            <a:endParaRPr lang="zh-CN" altLang="en-US" sz="1200" b="1" baseline="30000" dirty="0">
              <a:latin typeface="Arial" panose="020B0604020202020204" pitchFamily="34" charset="0"/>
              <a:cs typeface="Arial" panose="020B0604020202020204" pitchFamily="34" charset="0"/>
            </a:endParaRPr>
          </a:p>
        </p:txBody>
      </p:sp>
      <p:sp>
        <p:nvSpPr>
          <p:cNvPr id="75" name="文本框 74">
            <a:extLst>
              <a:ext uri="{FF2B5EF4-FFF2-40B4-BE49-F238E27FC236}">
                <a16:creationId xmlns:a16="http://schemas.microsoft.com/office/drawing/2014/main" id="{3ED67409-76B7-523B-FE0B-AEFA443924DF}"/>
              </a:ext>
            </a:extLst>
          </p:cNvPr>
          <p:cNvSpPr txBox="1"/>
          <p:nvPr/>
        </p:nvSpPr>
        <p:spPr>
          <a:xfrm>
            <a:off x="3231850" y="4532175"/>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1.7</a:t>
            </a:r>
            <a:endParaRPr lang="zh-CN" altLang="en-US" sz="1200" b="1" baseline="30000" dirty="0">
              <a:latin typeface="Arial" panose="020B0604020202020204" pitchFamily="34" charset="0"/>
              <a:cs typeface="Arial" panose="020B0604020202020204" pitchFamily="34" charset="0"/>
            </a:endParaRPr>
          </a:p>
        </p:txBody>
      </p:sp>
      <p:sp>
        <p:nvSpPr>
          <p:cNvPr id="76" name="文本框 75">
            <a:extLst>
              <a:ext uri="{FF2B5EF4-FFF2-40B4-BE49-F238E27FC236}">
                <a16:creationId xmlns:a16="http://schemas.microsoft.com/office/drawing/2014/main" id="{E54CFA03-3B2D-1007-E50E-D1903B4F68A9}"/>
              </a:ext>
            </a:extLst>
          </p:cNvPr>
          <p:cNvSpPr txBox="1"/>
          <p:nvPr/>
        </p:nvSpPr>
        <p:spPr>
          <a:xfrm>
            <a:off x="3904937" y="4531935"/>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1.8</a:t>
            </a:r>
            <a:endParaRPr lang="zh-CN" altLang="en-US" sz="1200" b="1" baseline="30000" dirty="0">
              <a:latin typeface="Arial" panose="020B0604020202020204" pitchFamily="34" charset="0"/>
              <a:cs typeface="Arial" panose="020B0604020202020204" pitchFamily="34" charset="0"/>
            </a:endParaRPr>
          </a:p>
        </p:txBody>
      </p:sp>
      <p:sp>
        <p:nvSpPr>
          <p:cNvPr id="77" name="文本框 76">
            <a:extLst>
              <a:ext uri="{FF2B5EF4-FFF2-40B4-BE49-F238E27FC236}">
                <a16:creationId xmlns:a16="http://schemas.microsoft.com/office/drawing/2014/main" id="{8C883A81-E1DC-7192-83C1-4ED3FFA2680F}"/>
              </a:ext>
            </a:extLst>
          </p:cNvPr>
          <p:cNvSpPr txBox="1"/>
          <p:nvPr/>
        </p:nvSpPr>
        <p:spPr>
          <a:xfrm rot="16200000">
            <a:off x="-21217" y="2914806"/>
            <a:ext cx="1756699" cy="338554"/>
          </a:xfrm>
          <a:prstGeom prst="rect">
            <a:avLst/>
          </a:prstGeom>
          <a:noFill/>
        </p:spPr>
        <p:txBody>
          <a:bodyPr wrap="none" rtlCol="0">
            <a:spAutoFit/>
          </a:bodyPr>
          <a:lstStyle/>
          <a:p>
            <a:r>
              <a:rPr lang="en-US" altLang="zh-CN" sz="1600" b="1" dirty="0">
                <a:latin typeface="Arial" panose="020B0604020202020204" pitchFamily="34" charset="0"/>
                <a:cs typeface="Arial" panose="020B0604020202020204" pitchFamily="34" charset="0"/>
              </a:rPr>
              <a:t>PL Intensity/a.u.</a:t>
            </a:r>
            <a:endParaRPr lang="zh-CN" altLang="en-US" sz="1600" b="1" baseline="30000" dirty="0">
              <a:latin typeface="Arial" panose="020B0604020202020204" pitchFamily="34" charset="0"/>
              <a:cs typeface="Arial" panose="020B0604020202020204" pitchFamily="34" charset="0"/>
            </a:endParaRPr>
          </a:p>
        </p:txBody>
      </p:sp>
      <p:sp>
        <p:nvSpPr>
          <p:cNvPr id="78" name="文本框 77">
            <a:extLst>
              <a:ext uri="{FF2B5EF4-FFF2-40B4-BE49-F238E27FC236}">
                <a16:creationId xmlns:a16="http://schemas.microsoft.com/office/drawing/2014/main" id="{AC92FAA2-CD19-6E98-792E-3C9602D30F7A}"/>
              </a:ext>
            </a:extLst>
          </p:cNvPr>
          <p:cNvSpPr txBox="1"/>
          <p:nvPr/>
        </p:nvSpPr>
        <p:spPr>
          <a:xfrm>
            <a:off x="2053396" y="4743127"/>
            <a:ext cx="995785"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Energy(eV)</a:t>
            </a:r>
            <a:endParaRPr lang="zh-CN" altLang="en-US" sz="1200" b="1" baseline="30000" dirty="0">
              <a:latin typeface="Arial" panose="020B0604020202020204" pitchFamily="34" charset="0"/>
              <a:cs typeface="Arial" panose="020B0604020202020204" pitchFamily="34" charset="0"/>
            </a:endParaRPr>
          </a:p>
        </p:txBody>
      </p:sp>
      <p:sp>
        <p:nvSpPr>
          <p:cNvPr id="79" name="文本框 78">
            <a:extLst>
              <a:ext uri="{FF2B5EF4-FFF2-40B4-BE49-F238E27FC236}">
                <a16:creationId xmlns:a16="http://schemas.microsoft.com/office/drawing/2014/main" id="{24B9ACF0-146F-BBB6-D241-C3FB9244C469}"/>
              </a:ext>
            </a:extLst>
          </p:cNvPr>
          <p:cNvSpPr txBox="1"/>
          <p:nvPr/>
        </p:nvSpPr>
        <p:spPr>
          <a:xfrm>
            <a:off x="3068992" y="3755877"/>
            <a:ext cx="662228" cy="276999"/>
          </a:xfrm>
          <a:prstGeom prst="rect">
            <a:avLst/>
          </a:prstGeom>
          <a:noFill/>
          <a:ln>
            <a:noFill/>
          </a:ln>
        </p:spPr>
        <p:txBody>
          <a:bodyPr wrap="square" rtlCol="0" anchor="ctr">
            <a:spAutoFit/>
          </a:bodyPr>
          <a:lstStyle/>
          <a:p>
            <a:pPr algn="ctr"/>
            <a:r>
              <a:rPr lang="en-US" altLang="zh-CN" sz="1200" b="1" dirty="0">
                <a:latin typeface="Arial" panose="020B0604020202020204" pitchFamily="34" charset="0"/>
                <a:cs typeface="Arial" panose="020B0604020202020204" pitchFamily="34" charset="0"/>
              </a:rPr>
              <a:t>D</a:t>
            </a:r>
            <a:r>
              <a:rPr lang="en-US" altLang="zh-CN" sz="1200" b="1" baseline="-25000" dirty="0">
                <a:latin typeface="Arial" panose="020B0604020202020204" pitchFamily="34" charset="0"/>
                <a:cs typeface="Arial" panose="020B0604020202020204" pitchFamily="34" charset="0"/>
              </a:rPr>
              <a:t>0</a:t>
            </a:r>
            <a:r>
              <a:rPr lang="en-US" altLang="zh-CN" sz="1200" b="1" dirty="0">
                <a:latin typeface="Arial" panose="020B0604020202020204" pitchFamily="34" charset="0"/>
                <a:cs typeface="Arial" panose="020B0604020202020204" pitchFamily="34" charset="0"/>
              </a:rPr>
              <a:t>,X</a:t>
            </a:r>
            <a:endParaRPr lang="zh-CN" altLang="en-US" sz="1200" b="1" dirty="0">
              <a:latin typeface="Arial" panose="020B0604020202020204" pitchFamily="34" charset="0"/>
              <a:cs typeface="Arial" panose="020B0604020202020204" pitchFamily="34" charset="0"/>
            </a:endParaRPr>
          </a:p>
        </p:txBody>
      </p:sp>
      <p:sp>
        <p:nvSpPr>
          <p:cNvPr id="80" name="文本框 79">
            <a:extLst>
              <a:ext uri="{FF2B5EF4-FFF2-40B4-BE49-F238E27FC236}">
                <a16:creationId xmlns:a16="http://schemas.microsoft.com/office/drawing/2014/main" id="{BBA756C2-9D5F-63BE-9C56-825D0034B6F6}"/>
              </a:ext>
            </a:extLst>
          </p:cNvPr>
          <p:cNvSpPr txBox="1"/>
          <p:nvPr/>
        </p:nvSpPr>
        <p:spPr>
          <a:xfrm>
            <a:off x="2317066" y="3909477"/>
            <a:ext cx="767469" cy="276999"/>
          </a:xfrm>
          <a:prstGeom prst="rect">
            <a:avLst/>
          </a:prstGeom>
          <a:noFill/>
          <a:ln>
            <a:noFill/>
          </a:ln>
        </p:spPr>
        <p:txBody>
          <a:bodyPr wrap="square" rtlCol="0" anchor="ctr">
            <a:spAutoFit/>
          </a:bodyPr>
          <a:lstStyle/>
          <a:p>
            <a:pPr algn="ctr"/>
            <a:r>
              <a:rPr lang="en-US" altLang="zh-CN" sz="1200" b="1" dirty="0">
                <a:latin typeface="Arial" panose="020B0604020202020204" pitchFamily="34" charset="0"/>
                <a:cs typeface="Arial" panose="020B0604020202020204" pitchFamily="34" charset="0"/>
              </a:rPr>
              <a:t>DAP</a:t>
            </a:r>
            <a:endParaRPr lang="zh-CN" altLang="en-US" sz="1200" b="1" dirty="0">
              <a:latin typeface="Arial" panose="020B0604020202020204" pitchFamily="34" charset="0"/>
              <a:cs typeface="Arial" panose="020B0604020202020204" pitchFamily="34" charset="0"/>
            </a:endParaRPr>
          </a:p>
        </p:txBody>
      </p:sp>
      <p:sp>
        <p:nvSpPr>
          <p:cNvPr id="81" name="文本框 80">
            <a:extLst>
              <a:ext uri="{FF2B5EF4-FFF2-40B4-BE49-F238E27FC236}">
                <a16:creationId xmlns:a16="http://schemas.microsoft.com/office/drawing/2014/main" id="{76B395C5-4F3D-1BDF-7FBD-DC56176A1750}"/>
              </a:ext>
            </a:extLst>
          </p:cNvPr>
          <p:cNvSpPr txBox="1"/>
          <p:nvPr/>
        </p:nvSpPr>
        <p:spPr>
          <a:xfrm>
            <a:off x="1371178" y="3957473"/>
            <a:ext cx="1031540" cy="276999"/>
          </a:xfrm>
          <a:prstGeom prst="rect">
            <a:avLst/>
          </a:prstGeom>
          <a:noFill/>
          <a:ln>
            <a:noFill/>
          </a:ln>
        </p:spPr>
        <p:txBody>
          <a:bodyPr wrap="square" rtlCol="0" anchor="ctr">
            <a:spAutoFit/>
          </a:bodyPr>
          <a:lstStyle/>
          <a:p>
            <a:pPr algn="ctr"/>
            <a:r>
              <a:rPr lang="en-US" altLang="zh-CN" sz="1200" b="1" dirty="0">
                <a:latin typeface="Arial" panose="020B0604020202020204" pitchFamily="34" charset="0"/>
                <a:cs typeface="Arial" panose="020B0604020202020204" pitchFamily="34" charset="0"/>
              </a:rPr>
              <a:t>D</a:t>
            </a:r>
            <a:r>
              <a:rPr lang="en-US" altLang="zh-CN" sz="1200" b="1" baseline="-25000" dirty="0">
                <a:latin typeface="Arial" panose="020B0604020202020204" pitchFamily="34" charset="0"/>
                <a:cs typeface="Arial" panose="020B0604020202020204" pitchFamily="34" charset="0"/>
              </a:rPr>
              <a:t>complex</a:t>
            </a:r>
            <a:endParaRPr lang="zh-CN" altLang="en-US" sz="1200" b="1" baseline="-25000" dirty="0">
              <a:latin typeface="Arial" panose="020B060402020202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ABA89177-6D5A-09AC-4160-1386DED5100F}"/>
              </a:ext>
            </a:extLst>
          </p:cNvPr>
          <p:cNvSpPr txBox="1"/>
          <p:nvPr/>
        </p:nvSpPr>
        <p:spPr>
          <a:xfrm>
            <a:off x="2088862" y="4058544"/>
            <a:ext cx="817949" cy="276999"/>
          </a:xfrm>
          <a:prstGeom prst="rect">
            <a:avLst/>
          </a:prstGeom>
          <a:noFill/>
          <a:ln>
            <a:noFill/>
          </a:ln>
        </p:spPr>
        <p:txBody>
          <a:bodyPr wrap="square" rtlCol="0" anchor="ctr">
            <a:spAutoFit/>
          </a:bodyPr>
          <a:lstStyle/>
          <a:p>
            <a:pPr algn="ctr"/>
            <a:r>
              <a:rPr lang="en-US" altLang="zh-CN" sz="1200" b="1" dirty="0">
                <a:latin typeface="Arial" panose="020B0604020202020204" pitchFamily="34" charset="0"/>
                <a:cs typeface="Arial" panose="020B0604020202020204" pitchFamily="34" charset="0"/>
              </a:rPr>
              <a:t>DAP-LO</a:t>
            </a:r>
            <a:endParaRPr lang="zh-CN" altLang="en-US" sz="1200" b="1" dirty="0">
              <a:latin typeface="Arial" panose="020B0604020202020204" pitchFamily="34" charset="0"/>
              <a:cs typeface="Arial" panose="020B0604020202020204" pitchFamily="34" charset="0"/>
            </a:endParaRPr>
          </a:p>
        </p:txBody>
      </p:sp>
      <p:cxnSp>
        <p:nvCxnSpPr>
          <p:cNvPr id="83" name="直接箭头连接符 82">
            <a:extLst>
              <a:ext uri="{FF2B5EF4-FFF2-40B4-BE49-F238E27FC236}">
                <a16:creationId xmlns:a16="http://schemas.microsoft.com/office/drawing/2014/main" id="{EF8E8F42-260B-D483-E9FD-DE4A4A84AE84}"/>
              </a:ext>
            </a:extLst>
          </p:cNvPr>
          <p:cNvCxnSpPr>
            <a:cxnSpLocks/>
          </p:cNvCxnSpPr>
          <p:nvPr/>
        </p:nvCxnSpPr>
        <p:spPr>
          <a:xfrm flipH="1" flipV="1">
            <a:off x="2654472" y="4262219"/>
            <a:ext cx="76391" cy="146648"/>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sp>
        <p:nvSpPr>
          <p:cNvPr id="86" name="文本框 85">
            <a:extLst>
              <a:ext uri="{FF2B5EF4-FFF2-40B4-BE49-F238E27FC236}">
                <a16:creationId xmlns:a16="http://schemas.microsoft.com/office/drawing/2014/main" id="{3F548DA5-DED6-EB67-BF20-701927263B0B}"/>
              </a:ext>
            </a:extLst>
          </p:cNvPr>
          <p:cNvSpPr txBox="1"/>
          <p:nvPr/>
        </p:nvSpPr>
        <p:spPr>
          <a:xfrm>
            <a:off x="1886766" y="4533054"/>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1.5</a:t>
            </a:r>
            <a:endParaRPr lang="zh-CN" altLang="en-US" sz="1200" b="1" baseline="30000" dirty="0">
              <a:latin typeface="Arial" panose="020B0604020202020204" pitchFamily="34" charset="0"/>
              <a:cs typeface="Arial" panose="020B0604020202020204" pitchFamily="34" charset="0"/>
            </a:endParaRPr>
          </a:p>
        </p:txBody>
      </p:sp>
      <p:sp>
        <p:nvSpPr>
          <p:cNvPr id="88" name="文本框 87">
            <a:extLst>
              <a:ext uri="{FF2B5EF4-FFF2-40B4-BE49-F238E27FC236}">
                <a16:creationId xmlns:a16="http://schemas.microsoft.com/office/drawing/2014/main" id="{38181811-1EA6-1DA4-86E1-70D831D064C8}"/>
              </a:ext>
            </a:extLst>
          </p:cNvPr>
          <p:cNvSpPr txBox="1"/>
          <p:nvPr/>
        </p:nvSpPr>
        <p:spPr>
          <a:xfrm>
            <a:off x="2598889" y="1398158"/>
            <a:ext cx="1116781"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1×10</a:t>
            </a:r>
            <a:r>
              <a:rPr lang="en-US" altLang="zh-CN" sz="1200" b="1" baseline="30000" dirty="0">
                <a:latin typeface="Arial" panose="020B0604020202020204" pitchFamily="34" charset="0"/>
                <a:cs typeface="Arial" panose="020B0604020202020204" pitchFamily="34" charset="0"/>
              </a:rPr>
              <a:t>11</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sp>
        <p:nvSpPr>
          <p:cNvPr id="89" name="文本框 88">
            <a:extLst>
              <a:ext uri="{FF2B5EF4-FFF2-40B4-BE49-F238E27FC236}">
                <a16:creationId xmlns:a16="http://schemas.microsoft.com/office/drawing/2014/main" id="{C0567D0F-90D8-0039-741D-FC566EB826BB}"/>
              </a:ext>
            </a:extLst>
          </p:cNvPr>
          <p:cNvSpPr txBox="1"/>
          <p:nvPr/>
        </p:nvSpPr>
        <p:spPr>
          <a:xfrm>
            <a:off x="2614666" y="2177773"/>
            <a:ext cx="112242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1×10</a:t>
            </a:r>
            <a:r>
              <a:rPr lang="en-US" altLang="zh-CN" sz="1200" b="1" baseline="30000" dirty="0">
                <a:latin typeface="Arial" panose="020B0604020202020204" pitchFamily="34" charset="0"/>
                <a:cs typeface="Arial" panose="020B0604020202020204" pitchFamily="34" charset="0"/>
              </a:rPr>
              <a:t>10</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sp>
        <p:nvSpPr>
          <p:cNvPr id="90" name="文本框 89">
            <a:extLst>
              <a:ext uri="{FF2B5EF4-FFF2-40B4-BE49-F238E27FC236}">
                <a16:creationId xmlns:a16="http://schemas.microsoft.com/office/drawing/2014/main" id="{83133C94-9E6D-05DC-8A28-6D2D42F98246}"/>
              </a:ext>
            </a:extLst>
          </p:cNvPr>
          <p:cNvSpPr txBox="1"/>
          <p:nvPr/>
        </p:nvSpPr>
        <p:spPr>
          <a:xfrm>
            <a:off x="2614666" y="2979819"/>
            <a:ext cx="1064715"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1×10</a:t>
            </a:r>
            <a:r>
              <a:rPr lang="en-US" altLang="zh-CN" sz="1200" b="1" baseline="30000" dirty="0">
                <a:latin typeface="Arial" panose="020B0604020202020204" pitchFamily="34" charset="0"/>
                <a:cs typeface="Arial" panose="020B0604020202020204" pitchFamily="34" charset="0"/>
              </a:rPr>
              <a:t>9</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cxnSp>
        <p:nvCxnSpPr>
          <p:cNvPr id="91" name="直接箭头连接符 90">
            <a:extLst>
              <a:ext uri="{FF2B5EF4-FFF2-40B4-BE49-F238E27FC236}">
                <a16:creationId xmlns:a16="http://schemas.microsoft.com/office/drawing/2014/main" id="{3218952E-D1CB-BB4F-2427-937F4AA42370}"/>
              </a:ext>
            </a:extLst>
          </p:cNvPr>
          <p:cNvCxnSpPr>
            <a:cxnSpLocks/>
          </p:cNvCxnSpPr>
          <p:nvPr/>
        </p:nvCxnSpPr>
        <p:spPr>
          <a:xfrm flipH="1" flipV="1">
            <a:off x="2834240" y="4088445"/>
            <a:ext cx="64199" cy="161922"/>
          </a:xfrm>
          <a:prstGeom prst="straightConnector1">
            <a:avLst/>
          </a:prstGeom>
          <a:ln w="19050">
            <a:tailEnd type="triangle"/>
          </a:ln>
        </p:spPr>
        <p:style>
          <a:lnRef idx="3">
            <a:schemeClr val="dk1"/>
          </a:lnRef>
          <a:fillRef idx="0">
            <a:schemeClr val="dk1"/>
          </a:fillRef>
          <a:effectRef idx="2">
            <a:schemeClr val="dk1"/>
          </a:effectRef>
          <a:fontRef idx="minor">
            <a:schemeClr val="tx1"/>
          </a:fontRef>
        </p:style>
      </p:cxnSp>
      <p:cxnSp>
        <p:nvCxnSpPr>
          <p:cNvPr id="84" name="直接连接符 83">
            <a:extLst>
              <a:ext uri="{FF2B5EF4-FFF2-40B4-BE49-F238E27FC236}">
                <a16:creationId xmlns:a16="http://schemas.microsoft.com/office/drawing/2014/main" id="{02AAA6E1-7D64-66ED-C645-AAF24F01731E}"/>
              </a:ext>
            </a:extLst>
          </p:cNvPr>
          <p:cNvCxnSpPr>
            <a:cxnSpLocks/>
          </p:cNvCxnSpPr>
          <p:nvPr/>
        </p:nvCxnSpPr>
        <p:spPr>
          <a:xfrm flipH="1">
            <a:off x="3161283" y="1408562"/>
            <a:ext cx="25442" cy="3123373"/>
          </a:xfrm>
          <a:prstGeom prst="line">
            <a:avLst/>
          </a:prstGeom>
          <a:ln>
            <a:solidFill>
              <a:schemeClr val="accent1">
                <a:lumMod val="40000"/>
                <a:lumOff val="60000"/>
              </a:schemeClr>
            </a:solidFill>
            <a:prstDash val="lgDash"/>
          </a:ln>
        </p:spPr>
        <p:style>
          <a:lnRef idx="3">
            <a:schemeClr val="accent4"/>
          </a:lnRef>
          <a:fillRef idx="0">
            <a:schemeClr val="accent4"/>
          </a:fillRef>
          <a:effectRef idx="2">
            <a:schemeClr val="accent4"/>
          </a:effectRef>
          <a:fontRef idx="minor">
            <a:schemeClr val="tx1"/>
          </a:fontRef>
        </p:style>
      </p:cxnSp>
      <p:cxnSp>
        <p:nvCxnSpPr>
          <p:cNvPr id="138" name="直接连接符 137">
            <a:extLst>
              <a:ext uri="{FF2B5EF4-FFF2-40B4-BE49-F238E27FC236}">
                <a16:creationId xmlns:a16="http://schemas.microsoft.com/office/drawing/2014/main" id="{236D2E5F-CBCB-BAB0-C218-4703921C48A5}"/>
              </a:ext>
            </a:extLst>
          </p:cNvPr>
          <p:cNvCxnSpPr>
            <a:cxnSpLocks/>
          </p:cNvCxnSpPr>
          <p:nvPr/>
        </p:nvCxnSpPr>
        <p:spPr>
          <a:xfrm flipH="1">
            <a:off x="2916571" y="1425065"/>
            <a:ext cx="25442" cy="3123373"/>
          </a:xfrm>
          <a:prstGeom prst="line">
            <a:avLst/>
          </a:prstGeom>
          <a:ln>
            <a:solidFill>
              <a:schemeClr val="accent1">
                <a:lumMod val="40000"/>
                <a:lumOff val="60000"/>
              </a:schemeClr>
            </a:solidFill>
            <a:prstDash val="lgDash"/>
          </a:ln>
        </p:spPr>
        <p:style>
          <a:lnRef idx="3">
            <a:schemeClr val="accent4"/>
          </a:lnRef>
          <a:fillRef idx="0">
            <a:schemeClr val="accent4"/>
          </a:fillRef>
          <a:effectRef idx="2">
            <a:schemeClr val="accent4"/>
          </a:effectRef>
          <a:fontRef idx="minor">
            <a:schemeClr val="tx1"/>
          </a:fontRef>
        </p:style>
      </p:cxnSp>
      <p:sp>
        <p:nvSpPr>
          <p:cNvPr id="143" name="文本框 142">
            <a:extLst>
              <a:ext uri="{FF2B5EF4-FFF2-40B4-BE49-F238E27FC236}">
                <a16:creationId xmlns:a16="http://schemas.microsoft.com/office/drawing/2014/main" id="{7A0A40F9-80F1-61AC-50B2-3AC4FB252759}"/>
              </a:ext>
            </a:extLst>
          </p:cNvPr>
          <p:cNvSpPr txBox="1"/>
          <p:nvPr/>
        </p:nvSpPr>
        <p:spPr>
          <a:xfrm>
            <a:off x="1220817" y="4547615"/>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1.4</a:t>
            </a:r>
            <a:endParaRPr lang="zh-CN" altLang="en-US" sz="1200" b="1" baseline="30000" dirty="0">
              <a:latin typeface="Arial" panose="020B0604020202020204" pitchFamily="34" charset="0"/>
              <a:cs typeface="Arial" panose="020B0604020202020204" pitchFamily="34" charset="0"/>
            </a:endParaRPr>
          </a:p>
        </p:txBody>
      </p:sp>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246848" y="632245"/>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7">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3" name="TextBox 13">
            <a:extLst>
              <a:ext uri="{FF2B5EF4-FFF2-40B4-BE49-F238E27FC236}">
                <a16:creationId xmlns:a16="http://schemas.microsoft.com/office/drawing/2014/main" id="{09D775A1-F0B6-598D-A8FA-2BB2040418D7}"/>
              </a:ext>
            </a:extLst>
          </p:cNvPr>
          <p:cNvSpPr txBox="1">
            <a:spLocks noChangeArrowheads="1"/>
          </p:cNvSpPr>
          <p:nvPr/>
        </p:nvSpPr>
        <p:spPr bwMode="auto">
          <a:xfrm>
            <a:off x="48914" y="882251"/>
            <a:ext cx="2377574"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光致发光谱的变化</a:t>
            </a:r>
          </a:p>
        </p:txBody>
      </p:sp>
      <p:sp>
        <p:nvSpPr>
          <p:cNvPr id="142" name="文本框 141">
            <a:extLst>
              <a:ext uri="{FF2B5EF4-FFF2-40B4-BE49-F238E27FC236}">
                <a16:creationId xmlns:a16="http://schemas.microsoft.com/office/drawing/2014/main" id="{B182E6A7-77C5-5E95-7484-4D499E109C12}"/>
              </a:ext>
            </a:extLst>
          </p:cNvPr>
          <p:cNvSpPr txBox="1"/>
          <p:nvPr/>
        </p:nvSpPr>
        <p:spPr>
          <a:xfrm>
            <a:off x="2556966" y="177105"/>
            <a:ext cx="4646272" cy="415498"/>
          </a:xfrm>
          <a:prstGeom prst="rect">
            <a:avLst/>
          </a:prstGeom>
          <a:noFill/>
        </p:spPr>
        <p:txBody>
          <a:bodyPr wrap="none" rtlCol="0">
            <a:spAutoFit/>
          </a:bodyPr>
          <a:lstStyle/>
          <a:p>
            <a:r>
              <a:rPr lang="zh-CN" altLang="en-US" sz="2100" dirty="0">
                <a:latin typeface="微软雅黑" panose="020B0503020204020204" pitchFamily="34" charset="-122"/>
                <a:ea typeface="微软雅黑" panose="020B0503020204020204" pitchFamily="34" charset="-122"/>
              </a:rPr>
              <a:t>重离子对</a:t>
            </a:r>
            <a:r>
              <a:rPr lang="en-US" altLang="zh-CN" sz="2100" dirty="0">
                <a:latin typeface="微软雅黑" panose="020B0503020204020204" pitchFamily="34" charset="-122"/>
                <a:ea typeface="微软雅黑" panose="020B0503020204020204" pitchFamily="34" charset="-122"/>
              </a:rPr>
              <a:t>CdZnTe</a:t>
            </a:r>
            <a:r>
              <a:rPr lang="zh-CN" altLang="en-US" sz="2100" dirty="0">
                <a:latin typeface="微软雅黑" panose="020B0503020204020204" pitchFamily="34" charset="-122"/>
                <a:ea typeface="微软雅黑" panose="020B0503020204020204" pitchFamily="34" charset="-122"/>
              </a:rPr>
              <a:t>晶体光电性能的影响</a:t>
            </a:r>
          </a:p>
        </p:txBody>
      </p:sp>
      <p:grpSp>
        <p:nvGrpSpPr>
          <p:cNvPr id="2" name="组合 1">
            <a:extLst>
              <a:ext uri="{FF2B5EF4-FFF2-40B4-BE49-F238E27FC236}">
                <a16:creationId xmlns:a16="http://schemas.microsoft.com/office/drawing/2014/main" id="{3B98559F-5B25-1B92-3504-792C1C0AC438}"/>
              </a:ext>
            </a:extLst>
          </p:cNvPr>
          <p:cNvGrpSpPr/>
          <p:nvPr/>
        </p:nvGrpSpPr>
        <p:grpSpPr>
          <a:xfrm>
            <a:off x="4691148" y="1297172"/>
            <a:ext cx="4395835" cy="5194407"/>
            <a:chOff x="4459252" y="1151452"/>
            <a:chExt cx="4395835" cy="5194407"/>
          </a:xfrm>
        </p:grpSpPr>
        <p:graphicFrame>
          <p:nvGraphicFramePr>
            <p:cNvPr id="150" name="对象 149">
              <a:extLst>
                <a:ext uri="{FF2B5EF4-FFF2-40B4-BE49-F238E27FC236}">
                  <a16:creationId xmlns:a16="http://schemas.microsoft.com/office/drawing/2014/main" id="{E30FBD31-A421-C0C1-22B6-5EE4143572AE}"/>
                </a:ext>
              </a:extLst>
            </p:cNvPr>
            <p:cNvGraphicFramePr>
              <a:graphicFrameLocks noChangeAspect="1"/>
            </p:cNvGraphicFramePr>
            <p:nvPr>
              <p:extLst>
                <p:ext uri="{D42A27DB-BD31-4B8C-83A1-F6EECF244321}">
                  <p14:modId xmlns:p14="http://schemas.microsoft.com/office/powerpoint/2010/main" val="1193862981"/>
                </p:ext>
              </p:extLst>
            </p:nvPr>
          </p:nvGraphicFramePr>
          <p:xfrm>
            <a:off x="4464382" y="3468493"/>
            <a:ext cx="4390705" cy="1097280"/>
          </p:xfrm>
          <a:graphic>
            <a:graphicData uri="http://schemas.openxmlformats.org/presentationml/2006/ole">
              <mc:AlternateContent xmlns:mc="http://schemas.openxmlformats.org/markup-compatibility/2006">
                <mc:Choice xmlns:v="urn:schemas-microsoft-com:vml" Requires="v">
                  <p:oleObj spid="_x0000_s3090" name="Graph" r:id="rId8" imgW="4389120" imgH="1097280" progId="Origin50.Graph">
                    <p:embed/>
                  </p:oleObj>
                </mc:Choice>
                <mc:Fallback>
                  <p:oleObj name="Graph" r:id="rId8" imgW="4389120" imgH="1097280" progId="Origin50.Graph">
                    <p:embed/>
                    <p:pic>
                      <p:nvPicPr>
                        <p:cNvPr id="8" name="对象 7">
                          <a:extLst>
                            <a:ext uri="{FF2B5EF4-FFF2-40B4-BE49-F238E27FC236}">
                              <a16:creationId xmlns:a16="http://schemas.microsoft.com/office/drawing/2014/main" id="{F104ECFC-58C3-A143-BE85-E546B050939A}"/>
                            </a:ext>
                          </a:extLst>
                        </p:cNvPr>
                        <p:cNvPicPr/>
                        <p:nvPr/>
                      </p:nvPicPr>
                      <p:blipFill>
                        <a:blip r:embed="rId9"/>
                        <a:stretch>
                          <a:fillRect/>
                        </a:stretch>
                      </p:blipFill>
                      <p:spPr>
                        <a:xfrm>
                          <a:off x="4464382" y="3468493"/>
                          <a:ext cx="4390705" cy="1097280"/>
                        </a:xfrm>
                        <a:prstGeom prst="rect">
                          <a:avLst/>
                        </a:prstGeom>
                      </p:spPr>
                    </p:pic>
                  </p:oleObj>
                </mc:Fallback>
              </mc:AlternateContent>
            </a:graphicData>
          </a:graphic>
        </p:graphicFrame>
        <p:graphicFrame>
          <p:nvGraphicFramePr>
            <p:cNvPr id="144" name="对象 143">
              <a:extLst>
                <a:ext uri="{FF2B5EF4-FFF2-40B4-BE49-F238E27FC236}">
                  <a16:creationId xmlns:a16="http://schemas.microsoft.com/office/drawing/2014/main" id="{B2A4F83A-1648-F88E-DB50-9AC2BE79B8F8}"/>
                </a:ext>
              </a:extLst>
            </p:cNvPr>
            <p:cNvGraphicFramePr>
              <a:graphicFrameLocks noChangeAspect="1"/>
            </p:cNvGraphicFramePr>
            <p:nvPr>
              <p:extLst>
                <p:ext uri="{D42A27DB-BD31-4B8C-83A1-F6EECF244321}">
                  <p14:modId xmlns:p14="http://schemas.microsoft.com/office/powerpoint/2010/main" val="3470905730"/>
                </p:ext>
              </p:extLst>
            </p:nvPr>
          </p:nvGraphicFramePr>
          <p:xfrm>
            <a:off x="4461048" y="1151452"/>
            <a:ext cx="4390710" cy="1097280"/>
          </p:xfrm>
          <a:graphic>
            <a:graphicData uri="http://schemas.openxmlformats.org/presentationml/2006/ole">
              <mc:AlternateContent xmlns:mc="http://schemas.openxmlformats.org/markup-compatibility/2006">
                <mc:Choice xmlns:v="urn:schemas-microsoft-com:vml" Requires="v">
                  <p:oleObj spid="_x0000_s3091" name="Graph" r:id="rId10" imgW="4389120" imgH="1097280" progId="Origin50.Graph">
                    <p:embed/>
                  </p:oleObj>
                </mc:Choice>
                <mc:Fallback>
                  <p:oleObj name="Graph" r:id="rId10" imgW="4389120" imgH="1097280" progId="Origin50.Graph">
                    <p:embed/>
                    <p:pic>
                      <p:nvPicPr>
                        <p:cNvPr id="2" name="对象 1">
                          <a:extLst>
                            <a:ext uri="{FF2B5EF4-FFF2-40B4-BE49-F238E27FC236}">
                              <a16:creationId xmlns:a16="http://schemas.microsoft.com/office/drawing/2014/main" id="{F9E2F428-2B35-3D40-DCDD-E5D74A77F55E}"/>
                            </a:ext>
                          </a:extLst>
                        </p:cNvPr>
                        <p:cNvPicPr/>
                        <p:nvPr/>
                      </p:nvPicPr>
                      <p:blipFill>
                        <a:blip r:embed="rId11"/>
                        <a:stretch>
                          <a:fillRect/>
                        </a:stretch>
                      </p:blipFill>
                      <p:spPr>
                        <a:xfrm>
                          <a:off x="4461048" y="1151452"/>
                          <a:ext cx="4390710" cy="1097280"/>
                        </a:xfrm>
                        <a:prstGeom prst="rect">
                          <a:avLst/>
                        </a:prstGeom>
                      </p:spPr>
                    </p:pic>
                  </p:oleObj>
                </mc:Fallback>
              </mc:AlternateContent>
            </a:graphicData>
          </a:graphic>
        </p:graphicFrame>
        <p:sp>
          <p:nvSpPr>
            <p:cNvPr id="145" name="文本框 144">
              <a:extLst>
                <a:ext uri="{FF2B5EF4-FFF2-40B4-BE49-F238E27FC236}">
                  <a16:creationId xmlns:a16="http://schemas.microsoft.com/office/drawing/2014/main" id="{53DF060E-58CA-8192-4750-91F56D4732B1}"/>
                </a:ext>
              </a:extLst>
            </p:cNvPr>
            <p:cNvSpPr txBox="1"/>
            <p:nvPr/>
          </p:nvSpPr>
          <p:spPr>
            <a:xfrm rot="16200000">
              <a:off x="4066564" y="3467889"/>
              <a:ext cx="1933149" cy="338554"/>
            </a:xfrm>
            <a:prstGeom prst="rect">
              <a:avLst/>
            </a:prstGeom>
            <a:noFill/>
          </p:spPr>
          <p:txBody>
            <a:bodyPr wrap="square" rtlCol="0">
              <a:spAutoFit/>
            </a:bodyPr>
            <a:lstStyle/>
            <a:p>
              <a:r>
                <a:rPr lang="en-US" altLang="zh-CN" sz="1600" b="1" dirty="0">
                  <a:latin typeface="Arial" panose="020B0604020202020204" pitchFamily="34" charset="0"/>
                  <a:cs typeface="Arial" panose="020B0604020202020204" pitchFamily="34" charset="0"/>
                </a:rPr>
                <a:t>PL Intensity/a.u.</a:t>
              </a:r>
              <a:endParaRPr lang="zh-CN" altLang="en-US" sz="1600" b="1" dirty="0">
                <a:latin typeface="Arial" panose="020B0604020202020204" pitchFamily="34" charset="0"/>
                <a:cs typeface="Arial" panose="020B0604020202020204" pitchFamily="34" charset="0"/>
              </a:endParaRPr>
            </a:p>
          </p:txBody>
        </p:sp>
        <p:sp>
          <p:nvSpPr>
            <p:cNvPr id="146" name="文本框 145">
              <a:extLst>
                <a:ext uri="{FF2B5EF4-FFF2-40B4-BE49-F238E27FC236}">
                  <a16:creationId xmlns:a16="http://schemas.microsoft.com/office/drawing/2014/main" id="{22D19EBB-F8BD-1EA4-9A30-35075D17AF98}"/>
                </a:ext>
              </a:extLst>
            </p:cNvPr>
            <p:cNvSpPr txBox="1"/>
            <p:nvPr/>
          </p:nvSpPr>
          <p:spPr>
            <a:xfrm>
              <a:off x="6391812" y="6068860"/>
              <a:ext cx="936475"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Energy/eV</a:t>
              </a:r>
              <a:endParaRPr lang="zh-CN" altLang="en-US" sz="1200" b="1" dirty="0">
                <a:latin typeface="Arial" panose="020B0604020202020204" pitchFamily="34" charset="0"/>
                <a:cs typeface="Arial" panose="020B0604020202020204" pitchFamily="34" charset="0"/>
              </a:endParaRPr>
            </a:p>
          </p:txBody>
        </p:sp>
        <p:graphicFrame>
          <p:nvGraphicFramePr>
            <p:cNvPr id="147" name="对象 146">
              <a:extLst>
                <a:ext uri="{FF2B5EF4-FFF2-40B4-BE49-F238E27FC236}">
                  <a16:creationId xmlns:a16="http://schemas.microsoft.com/office/drawing/2014/main" id="{DBCFC6D5-E807-9282-DEF2-15C004E14C5E}"/>
                </a:ext>
              </a:extLst>
            </p:cNvPr>
            <p:cNvGraphicFramePr>
              <a:graphicFrameLocks noChangeAspect="1"/>
            </p:cNvGraphicFramePr>
            <p:nvPr>
              <p:extLst>
                <p:ext uri="{D42A27DB-BD31-4B8C-83A1-F6EECF244321}">
                  <p14:modId xmlns:p14="http://schemas.microsoft.com/office/powerpoint/2010/main" val="660794658"/>
                </p:ext>
              </p:extLst>
            </p:nvPr>
          </p:nvGraphicFramePr>
          <p:xfrm>
            <a:off x="4462774" y="1925618"/>
            <a:ext cx="4390706" cy="1097280"/>
          </p:xfrm>
          <a:graphic>
            <a:graphicData uri="http://schemas.openxmlformats.org/presentationml/2006/ole">
              <mc:AlternateContent xmlns:mc="http://schemas.openxmlformats.org/markup-compatibility/2006">
                <mc:Choice xmlns:v="urn:schemas-microsoft-com:vml" Requires="v">
                  <p:oleObj spid="_x0000_s3092" name="Graph" r:id="rId12" imgW="4389120" imgH="1097280" progId="Origin50.Graph">
                    <p:embed/>
                  </p:oleObj>
                </mc:Choice>
                <mc:Fallback>
                  <p:oleObj name="Graph" r:id="rId12" imgW="4389120" imgH="1097280" progId="Origin50.Graph">
                    <p:embed/>
                    <p:pic>
                      <p:nvPicPr>
                        <p:cNvPr id="5" name="对象 4">
                          <a:extLst>
                            <a:ext uri="{FF2B5EF4-FFF2-40B4-BE49-F238E27FC236}">
                              <a16:creationId xmlns:a16="http://schemas.microsoft.com/office/drawing/2014/main" id="{05BEDE5F-6FEC-B3D0-12B2-14BEB6862E3C}"/>
                            </a:ext>
                          </a:extLst>
                        </p:cNvPr>
                        <p:cNvPicPr/>
                        <p:nvPr/>
                      </p:nvPicPr>
                      <p:blipFill>
                        <a:blip r:embed="rId13"/>
                        <a:stretch>
                          <a:fillRect/>
                        </a:stretch>
                      </p:blipFill>
                      <p:spPr>
                        <a:xfrm>
                          <a:off x="4462774" y="1925618"/>
                          <a:ext cx="4390706" cy="1097280"/>
                        </a:xfrm>
                        <a:prstGeom prst="rect">
                          <a:avLst/>
                        </a:prstGeom>
                      </p:spPr>
                    </p:pic>
                  </p:oleObj>
                </mc:Fallback>
              </mc:AlternateContent>
            </a:graphicData>
          </a:graphic>
        </p:graphicFrame>
        <p:graphicFrame>
          <p:nvGraphicFramePr>
            <p:cNvPr id="148" name="对象 147">
              <a:extLst>
                <a:ext uri="{FF2B5EF4-FFF2-40B4-BE49-F238E27FC236}">
                  <a16:creationId xmlns:a16="http://schemas.microsoft.com/office/drawing/2014/main" id="{0B9F348E-F503-54E1-6616-784B4CD55A02}"/>
                </a:ext>
              </a:extLst>
            </p:cNvPr>
            <p:cNvGraphicFramePr>
              <a:graphicFrameLocks noChangeAspect="1"/>
            </p:cNvGraphicFramePr>
            <p:nvPr>
              <p:extLst>
                <p:ext uri="{D42A27DB-BD31-4B8C-83A1-F6EECF244321}">
                  <p14:modId xmlns:p14="http://schemas.microsoft.com/office/powerpoint/2010/main" val="2022420579"/>
                </p:ext>
              </p:extLst>
            </p:nvPr>
          </p:nvGraphicFramePr>
          <p:xfrm>
            <a:off x="4463904" y="2695267"/>
            <a:ext cx="4390706" cy="1097280"/>
          </p:xfrm>
          <a:graphic>
            <a:graphicData uri="http://schemas.openxmlformats.org/presentationml/2006/ole">
              <mc:AlternateContent xmlns:mc="http://schemas.openxmlformats.org/markup-compatibility/2006">
                <mc:Choice xmlns:v="urn:schemas-microsoft-com:vml" Requires="v">
                  <p:oleObj spid="_x0000_s3093" name="Graph" r:id="rId14" imgW="4389120" imgH="1097280" progId="Origin50.Graph">
                    <p:embed/>
                  </p:oleObj>
                </mc:Choice>
                <mc:Fallback>
                  <p:oleObj name="Graph" r:id="rId14" imgW="4389120" imgH="1097280" progId="Origin50.Graph">
                    <p:embed/>
                    <p:pic>
                      <p:nvPicPr>
                        <p:cNvPr id="6" name="对象 5">
                          <a:extLst>
                            <a:ext uri="{FF2B5EF4-FFF2-40B4-BE49-F238E27FC236}">
                              <a16:creationId xmlns:a16="http://schemas.microsoft.com/office/drawing/2014/main" id="{7F8621C9-040E-9037-4DD6-102503F249A9}"/>
                            </a:ext>
                          </a:extLst>
                        </p:cNvPr>
                        <p:cNvPicPr/>
                        <p:nvPr/>
                      </p:nvPicPr>
                      <p:blipFill>
                        <a:blip r:embed="rId15"/>
                        <a:stretch>
                          <a:fillRect/>
                        </a:stretch>
                      </p:blipFill>
                      <p:spPr>
                        <a:xfrm>
                          <a:off x="4463904" y="2695267"/>
                          <a:ext cx="4390706" cy="1097280"/>
                        </a:xfrm>
                        <a:prstGeom prst="rect">
                          <a:avLst/>
                        </a:prstGeom>
                      </p:spPr>
                    </p:pic>
                  </p:oleObj>
                </mc:Fallback>
              </mc:AlternateContent>
            </a:graphicData>
          </a:graphic>
        </p:graphicFrame>
        <p:graphicFrame>
          <p:nvGraphicFramePr>
            <p:cNvPr id="149" name="对象 148">
              <a:extLst>
                <a:ext uri="{FF2B5EF4-FFF2-40B4-BE49-F238E27FC236}">
                  <a16:creationId xmlns:a16="http://schemas.microsoft.com/office/drawing/2014/main" id="{F35A363E-A12E-7F78-FDAE-36050E668E6A}"/>
                </a:ext>
              </a:extLst>
            </p:cNvPr>
            <p:cNvGraphicFramePr>
              <a:graphicFrameLocks noChangeAspect="1"/>
            </p:cNvGraphicFramePr>
            <p:nvPr>
              <p:extLst>
                <p:ext uri="{D42A27DB-BD31-4B8C-83A1-F6EECF244321}">
                  <p14:modId xmlns:p14="http://schemas.microsoft.com/office/powerpoint/2010/main" val="38723712"/>
                </p:ext>
              </p:extLst>
            </p:nvPr>
          </p:nvGraphicFramePr>
          <p:xfrm>
            <a:off x="4459252" y="4242003"/>
            <a:ext cx="4390705" cy="1097280"/>
          </p:xfrm>
          <a:graphic>
            <a:graphicData uri="http://schemas.openxmlformats.org/presentationml/2006/ole">
              <mc:AlternateContent xmlns:mc="http://schemas.openxmlformats.org/markup-compatibility/2006">
                <mc:Choice xmlns:v="urn:schemas-microsoft-com:vml" Requires="v">
                  <p:oleObj spid="_x0000_s3094" name="Graph" r:id="rId16" imgW="4389120" imgH="1097280" progId="Origin50.Graph">
                    <p:embed/>
                  </p:oleObj>
                </mc:Choice>
                <mc:Fallback>
                  <p:oleObj name="Graph" r:id="rId16" imgW="4389120" imgH="1097280" progId="Origin50.Graph">
                    <p:embed/>
                    <p:pic>
                      <p:nvPicPr>
                        <p:cNvPr id="7" name="对象 6">
                          <a:extLst>
                            <a:ext uri="{FF2B5EF4-FFF2-40B4-BE49-F238E27FC236}">
                              <a16:creationId xmlns:a16="http://schemas.microsoft.com/office/drawing/2014/main" id="{415C5FE6-065F-E16D-973A-0CF922F4D9FE}"/>
                            </a:ext>
                          </a:extLst>
                        </p:cNvPr>
                        <p:cNvPicPr/>
                        <p:nvPr/>
                      </p:nvPicPr>
                      <p:blipFill>
                        <a:blip r:embed="rId17"/>
                        <a:stretch>
                          <a:fillRect/>
                        </a:stretch>
                      </p:blipFill>
                      <p:spPr>
                        <a:xfrm>
                          <a:off x="4459252" y="4242003"/>
                          <a:ext cx="4390705" cy="1097280"/>
                        </a:xfrm>
                        <a:prstGeom prst="rect">
                          <a:avLst/>
                        </a:prstGeom>
                      </p:spPr>
                    </p:pic>
                  </p:oleObj>
                </mc:Fallback>
              </mc:AlternateContent>
            </a:graphicData>
          </a:graphic>
        </p:graphicFrame>
        <p:graphicFrame>
          <p:nvGraphicFramePr>
            <p:cNvPr id="151" name="对象 150">
              <a:extLst>
                <a:ext uri="{FF2B5EF4-FFF2-40B4-BE49-F238E27FC236}">
                  <a16:creationId xmlns:a16="http://schemas.microsoft.com/office/drawing/2014/main" id="{B70AB239-64CC-C3D0-C7AC-D087471FD3B0}"/>
                </a:ext>
              </a:extLst>
            </p:cNvPr>
            <p:cNvGraphicFramePr>
              <a:graphicFrameLocks noChangeAspect="1"/>
            </p:cNvGraphicFramePr>
            <p:nvPr>
              <p:extLst>
                <p:ext uri="{D42A27DB-BD31-4B8C-83A1-F6EECF244321}">
                  <p14:modId xmlns:p14="http://schemas.microsoft.com/office/powerpoint/2010/main" val="3049560890"/>
                </p:ext>
              </p:extLst>
            </p:nvPr>
          </p:nvGraphicFramePr>
          <p:xfrm>
            <a:off x="4461818" y="5011152"/>
            <a:ext cx="4390705" cy="1097280"/>
          </p:xfrm>
          <a:graphic>
            <a:graphicData uri="http://schemas.openxmlformats.org/presentationml/2006/ole">
              <mc:AlternateContent xmlns:mc="http://schemas.openxmlformats.org/markup-compatibility/2006">
                <mc:Choice xmlns:v="urn:schemas-microsoft-com:vml" Requires="v">
                  <p:oleObj spid="_x0000_s3095" name="Graph" r:id="rId18" imgW="4389120" imgH="1097280" progId="Origin50.Graph">
                    <p:embed/>
                  </p:oleObj>
                </mc:Choice>
                <mc:Fallback>
                  <p:oleObj name="Graph" r:id="rId18" imgW="4389120" imgH="1097280" progId="Origin50.Graph">
                    <p:embed/>
                    <p:pic>
                      <p:nvPicPr>
                        <p:cNvPr id="9" name="对象 8">
                          <a:extLst>
                            <a:ext uri="{FF2B5EF4-FFF2-40B4-BE49-F238E27FC236}">
                              <a16:creationId xmlns:a16="http://schemas.microsoft.com/office/drawing/2014/main" id="{D5B29EEE-82E9-BD76-F574-D07B26247F13}"/>
                            </a:ext>
                          </a:extLst>
                        </p:cNvPr>
                        <p:cNvPicPr/>
                        <p:nvPr/>
                      </p:nvPicPr>
                      <p:blipFill>
                        <a:blip r:embed="rId19"/>
                        <a:stretch>
                          <a:fillRect/>
                        </a:stretch>
                      </p:blipFill>
                      <p:spPr>
                        <a:xfrm>
                          <a:off x="4461818" y="5011152"/>
                          <a:ext cx="4390705" cy="1097280"/>
                        </a:xfrm>
                        <a:prstGeom prst="rect">
                          <a:avLst/>
                        </a:prstGeom>
                      </p:spPr>
                    </p:pic>
                  </p:oleObj>
                </mc:Fallback>
              </mc:AlternateContent>
            </a:graphicData>
          </a:graphic>
        </p:graphicFrame>
        <p:sp>
          <p:nvSpPr>
            <p:cNvPr id="152" name="文本框 151">
              <a:extLst>
                <a:ext uri="{FF2B5EF4-FFF2-40B4-BE49-F238E27FC236}">
                  <a16:creationId xmlns:a16="http://schemas.microsoft.com/office/drawing/2014/main" id="{A437FC8F-2D3A-2A42-C9BC-2F59C6B07AC3}"/>
                </a:ext>
              </a:extLst>
            </p:cNvPr>
            <p:cNvSpPr txBox="1"/>
            <p:nvPr/>
          </p:nvSpPr>
          <p:spPr>
            <a:xfrm>
              <a:off x="5270324" y="1298165"/>
              <a:ext cx="125066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1.4×10</a:t>
              </a:r>
              <a:r>
                <a:rPr lang="en-US" altLang="zh-CN" sz="1200" b="1" baseline="30000" dirty="0">
                  <a:latin typeface="Arial" panose="020B0604020202020204" pitchFamily="34" charset="0"/>
                  <a:cs typeface="Arial" panose="020B0604020202020204" pitchFamily="34" charset="0"/>
                </a:rPr>
                <a:t>13</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sp>
          <p:nvSpPr>
            <p:cNvPr id="153" name="文本框 152">
              <a:extLst>
                <a:ext uri="{FF2B5EF4-FFF2-40B4-BE49-F238E27FC236}">
                  <a16:creationId xmlns:a16="http://schemas.microsoft.com/office/drawing/2014/main" id="{1F3E43D5-5043-2CFE-1D19-0E53BFB8C63E}"/>
                </a:ext>
              </a:extLst>
            </p:cNvPr>
            <p:cNvSpPr txBox="1"/>
            <p:nvPr/>
          </p:nvSpPr>
          <p:spPr>
            <a:xfrm>
              <a:off x="5225012" y="2132059"/>
              <a:ext cx="112242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1×10</a:t>
              </a:r>
              <a:r>
                <a:rPr lang="en-US" altLang="zh-CN" sz="1200" b="1" baseline="30000" dirty="0">
                  <a:latin typeface="Arial" panose="020B0604020202020204" pitchFamily="34" charset="0"/>
                  <a:cs typeface="Arial" panose="020B0604020202020204" pitchFamily="34" charset="0"/>
                </a:rPr>
                <a:t>13</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sp>
          <p:nvSpPr>
            <p:cNvPr id="154" name="文本框 153">
              <a:extLst>
                <a:ext uri="{FF2B5EF4-FFF2-40B4-BE49-F238E27FC236}">
                  <a16:creationId xmlns:a16="http://schemas.microsoft.com/office/drawing/2014/main" id="{A8D0D88D-0763-BFAA-90C7-6D8EAA3D0B7B}"/>
                </a:ext>
              </a:extLst>
            </p:cNvPr>
            <p:cNvSpPr txBox="1"/>
            <p:nvPr/>
          </p:nvSpPr>
          <p:spPr>
            <a:xfrm>
              <a:off x="5266565" y="3575614"/>
              <a:ext cx="1116781"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5×10</a:t>
              </a:r>
              <a:r>
                <a:rPr lang="en-US" altLang="zh-CN" sz="1200" b="1" baseline="30000" dirty="0">
                  <a:latin typeface="Arial" panose="020B0604020202020204" pitchFamily="34" charset="0"/>
                  <a:cs typeface="Arial" panose="020B0604020202020204" pitchFamily="34" charset="0"/>
                </a:rPr>
                <a:t>11</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sp>
          <p:nvSpPr>
            <p:cNvPr id="155" name="文本框 154">
              <a:extLst>
                <a:ext uri="{FF2B5EF4-FFF2-40B4-BE49-F238E27FC236}">
                  <a16:creationId xmlns:a16="http://schemas.microsoft.com/office/drawing/2014/main" id="{6FD959A6-668A-99F3-4F8F-3A4B92A82D0C}"/>
                </a:ext>
              </a:extLst>
            </p:cNvPr>
            <p:cNvSpPr txBox="1"/>
            <p:nvPr/>
          </p:nvSpPr>
          <p:spPr>
            <a:xfrm>
              <a:off x="5247193" y="5122041"/>
              <a:ext cx="146706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Before irradiation</a:t>
              </a:r>
              <a:endParaRPr lang="zh-CN" altLang="en-US" sz="1200" b="1" dirty="0">
                <a:latin typeface="Arial" panose="020B0604020202020204" pitchFamily="34" charset="0"/>
                <a:cs typeface="Arial" panose="020B0604020202020204" pitchFamily="34" charset="0"/>
              </a:endParaRPr>
            </a:p>
          </p:txBody>
        </p:sp>
        <p:sp>
          <p:nvSpPr>
            <p:cNvPr id="156" name="文本框 155">
              <a:extLst>
                <a:ext uri="{FF2B5EF4-FFF2-40B4-BE49-F238E27FC236}">
                  <a16:creationId xmlns:a16="http://schemas.microsoft.com/office/drawing/2014/main" id="{B0D08305-2C76-3080-ECC7-557F8A83A3A5}"/>
                </a:ext>
              </a:extLst>
            </p:cNvPr>
            <p:cNvSpPr txBox="1"/>
            <p:nvPr/>
          </p:nvSpPr>
          <p:spPr>
            <a:xfrm>
              <a:off x="5292713" y="4390479"/>
              <a:ext cx="1116781"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1×10</a:t>
              </a:r>
              <a:r>
                <a:rPr lang="en-US" altLang="zh-CN" sz="1200" b="1" baseline="30000" dirty="0">
                  <a:latin typeface="Arial" panose="020B0604020202020204" pitchFamily="34" charset="0"/>
                  <a:cs typeface="Arial" panose="020B0604020202020204" pitchFamily="34" charset="0"/>
                </a:rPr>
                <a:t>11</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sp>
          <p:nvSpPr>
            <p:cNvPr id="157" name="文本框 156">
              <a:extLst>
                <a:ext uri="{FF2B5EF4-FFF2-40B4-BE49-F238E27FC236}">
                  <a16:creationId xmlns:a16="http://schemas.microsoft.com/office/drawing/2014/main" id="{0B07E49F-86B3-4364-AD2B-5E0F0116B1EC}"/>
                </a:ext>
              </a:extLst>
            </p:cNvPr>
            <p:cNvSpPr txBox="1"/>
            <p:nvPr/>
          </p:nvSpPr>
          <p:spPr>
            <a:xfrm>
              <a:off x="5577664" y="5916112"/>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1.6</a:t>
              </a:r>
              <a:endParaRPr lang="zh-CN" altLang="en-US" sz="1200" b="1" dirty="0">
                <a:latin typeface="Arial" panose="020B0604020202020204" pitchFamily="34" charset="0"/>
                <a:cs typeface="Arial" panose="020B0604020202020204" pitchFamily="34" charset="0"/>
              </a:endParaRPr>
            </a:p>
          </p:txBody>
        </p:sp>
        <p:sp>
          <p:nvSpPr>
            <p:cNvPr id="158" name="文本框 157">
              <a:extLst>
                <a:ext uri="{FF2B5EF4-FFF2-40B4-BE49-F238E27FC236}">
                  <a16:creationId xmlns:a16="http://schemas.microsoft.com/office/drawing/2014/main" id="{030E2ED6-1588-2AB1-F7CF-69EAE1099F62}"/>
                </a:ext>
              </a:extLst>
            </p:cNvPr>
            <p:cNvSpPr txBox="1"/>
            <p:nvPr/>
          </p:nvSpPr>
          <p:spPr>
            <a:xfrm>
              <a:off x="6666554" y="5899174"/>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1.8</a:t>
              </a:r>
              <a:endParaRPr lang="zh-CN" altLang="en-US" sz="1200" b="1" dirty="0">
                <a:latin typeface="Arial" panose="020B0604020202020204" pitchFamily="34" charset="0"/>
                <a:cs typeface="Arial" panose="020B0604020202020204" pitchFamily="34" charset="0"/>
              </a:endParaRPr>
            </a:p>
          </p:txBody>
        </p:sp>
        <p:sp>
          <p:nvSpPr>
            <p:cNvPr id="159" name="文本框 158">
              <a:extLst>
                <a:ext uri="{FF2B5EF4-FFF2-40B4-BE49-F238E27FC236}">
                  <a16:creationId xmlns:a16="http://schemas.microsoft.com/office/drawing/2014/main" id="{EED07940-AF98-DB28-4335-CB64DBC7FA81}"/>
                </a:ext>
              </a:extLst>
            </p:cNvPr>
            <p:cNvSpPr txBox="1"/>
            <p:nvPr/>
          </p:nvSpPr>
          <p:spPr>
            <a:xfrm>
              <a:off x="5229760" y="2867174"/>
              <a:ext cx="125066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2.5×10</a:t>
              </a:r>
              <a:r>
                <a:rPr lang="en-US" altLang="zh-CN" sz="1200" b="1" baseline="30000" dirty="0">
                  <a:latin typeface="Arial" panose="020B0604020202020204" pitchFamily="34" charset="0"/>
                  <a:cs typeface="Arial" panose="020B0604020202020204" pitchFamily="34" charset="0"/>
                </a:rPr>
                <a:t>12</a:t>
              </a:r>
              <a:r>
                <a:rPr lang="en-US" altLang="zh-CN" sz="1200" b="1" dirty="0">
                  <a:latin typeface="Arial" panose="020B0604020202020204" pitchFamily="34" charset="0"/>
                  <a:cs typeface="Arial" panose="020B0604020202020204" pitchFamily="34" charset="0"/>
                </a:rPr>
                <a:t> n/cm</a:t>
              </a:r>
              <a:r>
                <a:rPr lang="en-US" altLang="zh-CN" sz="1200" b="1" baseline="30000" dirty="0">
                  <a:latin typeface="Arial" panose="020B0604020202020204" pitchFamily="34" charset="0"/>
                  <a:cs typeface="Arial" panose="020B0604020202020204" pitchFamily="34" charset="0"/>
                </a:rPr>
                <a:t>2</a:t>
              </a:r>
              <a:endParaRPr lang="zh-CN" altLang="en-US" sz="1200" b="1" baseline="30000" dirty="0">
                <a:latin typeface="Arial" panose="020B0604020202020204" pitchFamily="34" charset="0"/>
                <a:cs typeface="Arial" panose="020B0604020202020204" pitchFamily="34" charset="0"/>
              </a:endParaRPr>
            </a:p>
          </p:txBody>
        </p:sp>
        <p:cxnSp>
          <p:nvCxnSpPr>
            <p:cNvPr id="160" name="直接连接符 159">
              <a:extLst>
                <a:ext uri="{FF2B5EF4-FFF2-40B4-BE49-F238E27FC236}">
                  <a16:creationId xmlns:a16="http://schemas.microsoft.com/office/drawing/2014/main" id="{4C546F30-2373-B5B6-CB8B-543D5BA3B41E}"/>
                </a:ext>
              </a:extLst>
            </p:cNvPr>
            <p:cNvCxnSpPr>
              <a:cxnSpLocks/>
            </p:cNvCxnSpPr>
            <p:nvPr/>
          </p:nvCxnSpPr>
          <p:spPr>
            <a:xfrm flipH="1">
              <a:off x="7213823" y="1328653"/>
              <a:ext cx="2540" cy="4606358"/>
            </a:xfrm>
            <a:prstGeom prst="line">
              <a:avLst/>
            </a:prstGeom>
            <a:ln w="19050">
              <a:solidFill>
                <a:schemeClr val="accent1">
                  <a:lumMod val="40000"/>
                  <a:lumOff val="60000"/>
                </a:schemeClr>
              </a:solidFill>
              <a:prstDash val="lgDash"/>
            </a:ln>
          </p:spPr>
          <p:style>
            <a:lnRef idx="1">
              <a:schemeClr val="accent1"/>
            </a:lnRef>
            <a:fillRef idx="0">
              <a:schemeClr val="accent1"/>
            </a:fillRef>
            <a:effectRef idx="0">
              <a:schemeClr val="accent1"/>
            </a:effectRef>
            <a:fontRef idx="minor">
              <a:schemeClr val="tx1"/>
            </a:fontRef>
          </p:style>
        </p:cxnSp>
        <p:sp>
          <p:nvSpPr>
            <p:cNvPr id="161" name="文本框 160">
              <a:extLst>
                <a:ext uri="{FF2B5EF4-FFF2-40B4-BE49-F238E27FC236}">
                  <a16:creationId xmlns:a16="http://schemas.microsoft.com/office/drawing/2014/main" id="{C7ACD0F0-3573-0EAB-8496-DFA1795D4F2B}"/>
                </a:ext>
              </a:extLst>
            </p:cNvPr>
            <p:cNvSpPr txBox="1"/>
            <p:nvPr/>
          </p:nvSpPr>
          <p:spPr>
            <a:xfrm>
              <a:off x="7744569" y="5916111"/>
              <a:ext cx="39786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1.4</a:t>
              </a:r>
              <a:endParaRPr lang="zh-CN" altLang="en-US" sz="1200" b="1" baseline="30000" dirty="0">
                <a:latin typeface="Arial" panose="020B0604020202020204" pitchFamily="34" charset="0"/>
                <a:cs typeface="Arial" panose="020B0604020202020204" pitchFamily="34" charset="0"/>
              </a:endParaRPr>
            </a:p>
          </p:txBody>
        </p:sp>
      </p:grpSp>
      <p:graphicFrame>
        <p:nvGraphicFramePr>
          <p:cNvPr id="162" name="对象 161">
            <a:extLst>
              <a:ext uri="{FF2B5EF4-FFF2-40B4-BE49-F238E27FC236}">
                <a16:creationId xmlns:a16="http://schemas.microsoft.com/office/drawing/2014/main" id="{697FC09A-662D-199A-7067-BCD642FB7FAC}"/>
              </a:ext>
            </a:extLst>
          </p:cNvPr>
          <p:cNvGraphicFramePr>
            <a:graphicFrameLocks noChangeAspect="1"/>
          </p:cNvGraphicFramePr>
          <p:nvPr>
            <p:extLst>
              <p:ext uri="{D42A27DB-BD31-4B8C-83A1-F6EECF244321}">
                <p14:modId xmlns:p14="http://schemas.microsoft.com/office/powerpoint/2010/main" val="4271221476"/>
              </p:ext>
            </p:extLst>
          </p:nvPr>
        </p:nvGraphicFramePr>
        <p:xfrm>
          <a:off x="769669" y="4920440"/>
          <a:ext cx="2257034" cy="1577340"/>
        </p:xfrm>
        <a:graphic>
          <a:graphicData uri="http://schemas.openxmlformats.org/presentationml/2006/ole">
            <mc:AlternateContent xmlns:mc="http://schemas.openxmlformats.org/markup-compatibility/2006">
              <mc:Choice xmlns:v="urn:schemas-microsoft-com:vml" Requires="v">
                <p:oleObj spid="_x0000_s3096" name="Graph" r:id="rId20" imgW="4159800" imgH="2906640" progId="Origin50.Graph">
                  <p:embed/>
                </p:oleObj>
              </mc:Choice>
              <mc:Fallback>
                <p:oleObj name="Graph" r:id="rId20" imgW="4159800" imgH="2906640" progId="Origin50.Graph">
                  <p:embed/>
                  <p:pic>
                    <p:nvPicPr>
                      <p:cNvPr id="91" name="对象 90">
                        <a:extLst>
                          <a:ext uri="{FF2B5EF4-FFF2-40B4-BE49-F238E27FC236}">
                            <a16:creationId xmlns:a16="http://schemas.microsoft.com/office/drawing/2014/main" id="{6DA9D680-CD8E-FA46-2B09-CA172948E25D}"/>
                          </a:ext>
                        </a:extLst>
                      </p:cNvPr>
                      <p:cNvPicPr/>
                      <p:nvPr/>
                    </p:nvPicPr>
                    <p:blipFill>
                      <a:blip r:embed="rId21"/>
                      <a:stretch>
                        <a:fillRect/>
                      </a:stretch>
                    </p:blipFill>
                    <p:spPr>
                      <a:xfrm>
                        <a:off x="769669" y="4920440"/>
                        <a:ext cx="2257034" cy="1577340"/>
                      </a:xfrm>
                      <a:prstGeom prst="rect">
                        <a:avLst/>
                      </a:prstGeom>
                    </p:spPr>
                  </p:pic>
                </p:oleObj>
              </mc:Fallback>
            </mc:AlternateContent>
          </a:graphicData>
        </a:graphic>
      </p:graphicFrame>
      <p:graphicFrame>
        <p:nvGraphicFramePr>
          <p:cNvPr id="163" name="对象 162">
            <a:extLst>
              <a:ext uri="{FF2B5EF4-FFF2-40B4-BE49-F238E27FC236}">
                <a16:creationId xmlns:a16="http://schemas.microsoft.com/office/drawing/2014/main" id="{5C1CC11A-7E92-C140-F99A-B3C51B783162}"/>
              </a:ext>
            </a:extLst>
          </p:cNvPr>
          <p:cNvGraphicFramePr>
            <a:graphicFrameLocks noChangeAspect="1"/>
          </p:cNvGraphicFramePr>
          <p:nvPr>
            <p:extLst>
              <p:ext uri="{D42A27DB-BD31-4B8C-83A1-F6EECF244321}">
                <p14:modId xmlns:p14="http://schemas.microsoft.com/office/powerpoint/2010/main" val="160458214"/>
              </p:ext>
            </p:extLst>
          </p:nvPr>
        </p:nvGraphicFramePr>
        <p:xfrm>
          <a:off x="2942469" y="4910393"/>
          <a:ext cx="2257034" cy="1577340"/>
        </p:xfrm>
        <a:graphic>
          <a:graphicData uri="http://schemas.openxmlformats.org/presentationml/2006/ole">
            <mc:AlternateContent xmlns:mc="http://schemas.openxmlformats.org/markup-compatibility/2006">
              <mc:Choice xmlns:v="urn:schemas-microsoft-com:vml" Requires="v">
                <p:oleObj spid="_x0000_s3097" name="Graph" r:id="rId22" imgW="4159800" imgH="2906640" progId="Origin50.Graph">
                  <p:embed/>
                </p:oleObj>
              </mc:Choice>
              <mc:Fallback>
                <p:oleObj name="Graph" r:id="rId22" imgW="4159800" imgH="2906640" progId="Origin50.Graph">
                  <p:embed/>
                  <p:pic>
                    <p:nvPicPr>
                      <p:cNvPr id="92" name="对象 91">
                        <a:extLst>
                          <a:ext uri="{FF2B5EF4-FFF2-40B4-BE49-F238E27FC236}">
                            <a16:creationId xmlns:a16="http://schemas.microsoft.com/office/drawing/2014/main" id="{3404A85F-A0D2-E4C2-FCC5-76204FF9670C}"/>
                          </a:ext>
                        </a:extLst>
                      </p:cNvPr>
                      <p:cNvPicPr/>
                      <p:nvPr/>
                    </p:nvPicPr>
                    <p:blipFill>
                      <a:blip r:embed="rId23"/>
                      <a:stretch>
                        <a:fillRect/>
                      </a:stretch>
                    </p:blipFill>
                    <p:spPr>
                      <a:xfrm>
                        <a:off x="2942469" y="4910393"/>
                        <a:ext cx="2257034" cy="1577340"/>
                      </a:xfrm>
                      <a:prstGeom prst="rect">
                        <a:avLst/>
                      </a:prstGeom>
                    </p:spPr>
                  </p:pic>
                </p:oleObj>
              </mc:Fallback>
            </mc:AlternateContent>
          </a:graphicData>
        </a:graphic>
      </p:graphicFrame>
      <p:sp>
        <p:nvSpPr>
          <p:cNvPr id="165" name="灯片编号占位符 17">
            <a:extLst>
              <a:ext uri="{FF2B5EF4-FFF2-40B4-BE49-F238E27FC236}">
                <a16:creationId xmlns:a16="http://schemas.microsoft.com/office/drawing/2014/main" id="{4A287A17-06BB-4113-B202-6BF23B3EA410}"/>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11</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F20CF377-0F4A-2580-BE39-563FF7A3ED2B}"/>
              </a:ext>
            </a:extLst>
          </p:cNvPr>
          <p:cNvSpPr txBox="1"/>
          <p:nvPr/>
        </p:nvSpPr>
        <p:spPr>
          <a:xfrm>
            <a:off x="2033885" y="5560470"/>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10MeV</a:t>
            </a:r>
            <a:endParaRPr lang="zh-CN" altLang="en-US" sz="900"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F5B76142-A666-1EF3-54BE-2720BA9C8CC6}"/>
              </a:ext>
            </a:extLst>
          </p:cNvPr>
          <p:cNvSpPr txBox="1"/>
          <p:nvPr/>
        </p:nvSpPr>
        <p:spPr>
          <a:xfrm>
            <a:off x="4231027" y="5571035"/>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20MeV</a:t>
            </a:r>
            <a:endParaRPr lang="zh-CN" altLang="en-US" sz="9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0ACF9FFC-4F4D-D4F4-DDD1-6C00E542BB83}"/>
              </a:ext>
            </a:extLst>
          </p:cNvPr>
          <p:cNvSpPr txBox="1"/>
          <p:nvPr/>
        </p:nvSpPr>
        <p:spPr>
          <a:xfrm>
            <a:off x="1215948" y="1423327"/>
            <a:ext cx="734496" cy="307777"/>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10MeV</a:t>
            </a:r>
            <a:endParaRPr lang="zh-CN" altLang="en-US" sz="14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FF607FA-0549-A50D-900D-1A96D237D90F}"/>
              </a:ext>
            </a:extLst>
          </p:cNvPr>
          <p:cNvSpPr txBox="1"/>
          <p:nvPr/>
        </p:nvSpPr>
        <p:spPr>
          <a:xfrm>
            <a:off x="7680310" y="1442872"/>
            <a:ext cx="734496" cy="307777"/>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20MeV</a:t>
            </a:r>
            <a:endParaRPr lang="zh-CN" altLang="en-US"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1974341"/>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12</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9A12606-901A-397D-41C8-425D8614B841}"/>
              </a:ext>
            </a:extLst>
          </p:cNvPr>
          <p:cNvSpPr txBox="1"/>
          <p:nvPr/>
        </p:nvSpPr>
        <p:spPr>
          <a:xfrm>
            <a:off x="2540538" y="163511"/>
            <a:ext cx="4646272" cy="415498"/>
          </a:xfrm>
          <a:prstGeom prst="rect">
            <a:avLst/>
          </a:prstGeom>
          <a:noFill/>
        </p:spPr>
        <p:txBody>
          <a:bodyPr wrap="none" rtlCol="0">
            <a:spAutoFit/>
          </a:bodyPr>
          <a:lstStyle/>
          <a:p>
            <a:r>
              <a:rPr lang="zh-CN" altLang="en-US" sz="2100" dirty="0">
                <a:latin typeface="微软雅黑" panose="020B0503020204020204" pitchFamily="34" charset="-122"/>
                <a:ea typeface="微软雅黑" panose="020B0503020204020204" pitchFamily="34" charset="-122"/>
              </a:rPr>
              <a:t>重离子对</a:t>
            </a:r>
            <a:r>
              <a:rPr lang="en-US" altLang="zh-CN" sz="2100" dirty="0">
                <a:latin typeface="微软雅黑" panose="020B0503020204020204" pitchFamily="34" charset="-122"/>
                <a:ea typeface="微软雅黑" panose="020B0503020204020204" pitchFamily="34" charset="-122"/>
              </a:rPr>
              <a:t>CdZnTe</a:t>
            </a:r>
            <a:r>
              <a:rPr lang="zh-CN" altLang="en-US" sz="2100" dirty="0">
                <a:latin typeface="微软雅黑" panose="020B0503020204020204" pitchFamily="34" charset="-122"/>
                <a:ea typeface="微软雅黑" panose="020B0503020204020204" pitchFamily="34" charset="-122"/>
              </a:rPr>
              <a:t>晶体光电性能的影响</a:t>
            </a:r>
          </a:p>
        </p:txBody>
      </p:sp>
      <p:sp>
        <p:nvSpPr>
          <p:cNvPr id="89" name="圆角矩形 171">
            <a:extLst>
              <a:ext uri="{FF2B5EF4-FFF2-40B4-BE49-F238E27FC236}">
                <a16:creationId xmlns:a16="http://schemas.microsoft.com/office/drawing/2014/main" id="{CA203438-F412-53C9-2B62-8C65D418FCEB}"/>
              </a:ext>
            </a:extLst>
          </p:cNvPr>
          <p:cNvSpPr/>
          <p:nvPr/>
        </p:nvSpPr>
        <p:spPr>
          <a:xfrm>
            <a:off x="5426034" y="5058063"/>
            <a:ext cx="1930038" cy="1182310"/>
          </a:xfrm>
          <a:prstGeom prst="roundRect">
            <a:avLst>
              <a:gd name="adj" fmla="val 5093"/>
            </a:avLst>
          </a:prstGeom>
          <a:solidFill>
            <a:srgbClr val="E8EEDE"/>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96" name="TextBox 13">
            <a:extLst>
              <a:ext uri="{FF2B5EF4-FFF2-40B4-BE49-F238E27FC236}">
                <a16:creationId xmlns:a16="http://schemas.microsoft.com/office/drawing/2014/main" id="{22A8A337-2A2D-BD5A-525F-3681324FE7A6}"/>
              </a:ext>
            </a:extLst>
          </p:cNvPr>
          <p:cNvSpPr txBox="1">
            <a:spLocks noChangeArrowheads="1"/>
          </p:cNvSpPr>
          <p:nvPr/>
        </p:nvSpPr>
        <p:spPr bwMode="auto">
          <a:xfrm>
            <a:off x="225259" y="842255"/>
            <a:ext cx="4196918"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霍尔效应测试和</a:t>
            </a:r>
            <a:r>
              <a:rPr lang="en-US" altLang="zh-CN" sz="1800" dirty="0"/>
              <a:t>CZT</a:t>
            </a:r>
            <a:r>
              <a:rPr lang="zh-CN" altLang="en-US" sz="1800" dirty="0"/>
              <a:t>晶体损伤示意图</a:t>
            </a:r>
          </a:p>
        </p:txBody>
      </p:sp>
      <p:graphicFrame>
        <p:nvGraphicFramePr>
          <p:cNvPr id="98" name="表格 97">
            <a:extLst>
              <a:ext uri="{FF2B5EF4-FFF2-40B4-BE49-F238E27FC236}">
                <a16:creationId xmlns:a16="http://schemas.microsoft.com/office/drawing/2014/main" id="{9270681D-9228-6612-93D4-E8632F63273C}"/>
              </a:ext>
            </a:extLst>
          </p:cNvPr>
          <p:cNvGraphicFramePr>
            <a:graphicFrameLocks noGrp="1"/>
          </p:cNvGraphicFramePr>
          <p:nvPr>
            <p:extLst>
              <p:ext uri="{D42A27DB-BD31-4B8C-83A1-F6EECF244321}">
                <p14:modId xmlns:p14="http://schemas.microsoft.com/office/powerpoint/2010/main" val="1270787676"/>
              </p:ext>
            </p:extLst>
          </p:nvPr>
        </p:nvGraphicFramePr>
        <p:xfrm>
          <a:off x="1688624" y="1512833"/>
          <a:ext cx="5794192" cy="2408417"/>
        </p:xfrm>
        <a:graphic>
          <a:graphicData uri="http://schemas.openxmlformats.org/drawingml/2006/table">
            <a:tbl>
              <a:tblPr firstRow="1" firstCol="1" bandRow="1">
                <a:tableStyleId>{5940675A-B579-460E-94D1-54222C63F5DA}</a:tableStyleId>
              </a:tblPr>
              <a:tblGrid>
                <a:gridCol w="785388">
                  <a:extLst>
                    <a:ext uri="{9D8B030D-6E8A-4147-A177-3AD203B41FA5}">
                      <a16:colId xmlns:a16="http://schemas.microsoft.com/office/drawing/2014/main" val="676665502"/>
                    </a:ext>
                  </a:extLst>
                </a:gridCol>
                <a:gridCol w="1363446">
                  <a:extLst>
                    <a:ext uri="{9D8B030D-6E8A-4147-A177-3AD203B41FA5}">
                      <a16:colId xmlns:a16="http://schemas.microsoft.com/office/drawing/2014/main" val="2632943571"/>
                    </a:ext>
                  </a:extLst>
                </a:gridCol>
                <a:gridCol w="1026871">
                  <a:extLst>
                    <a:ext uri="{9D8B030D-6E8A-4147-A177-3AD203B41FA5}">
                      <a16:colId xmlns:a16="http://schemas.microsoft.com/office/drawing/2014/main" val="3137795402"/>
                    </a:ext>
                  </a:extLst>
                </a:gridCol>
                <a:gridCol w="872311">
                  <a:extLst>
                    <a:ext uri="{9D8B030D-6E8A-4147-A177-3AD203B41FA5}">
                      <a16:colId xmlns:a16="http://schemas.microsoft.com/office/drawing/2014/main" val="634402853"/>
                    </a:ext>
                  </a:extLst>
                </a:gridCol>
                <a:gridCol w="873088">
                  <a:extLst>
                    <a:ext uri="{9D8B030D-6E8A-4147-A177-3AD203B41FA5}">
                      <a16:colId xmlns:a16="http://schemas.microsoft.com/office/drawing/2014/main" val="3075970784"/>
                    </a:ext>
                  </a:extLst>
                </a:gridCol>
                <a:gridCol w="873088">
                  <a:extLst>
                    <a:ext uri="{9D8B030D-6E8A-4147-A177-3AD203B41FA5}">
                      <a16:colId xmlns:a16="http://schemas.microsoft.com/office/drawing/2014/main" val="3795362303"/>
                    </a:ext>
                  </a:extLst>
                </a:gridCol>
              </a:tblGrid>
              <a:tr h="369196">
                <a:tc rowSpan="2">
                  <a:txBody>
                    <a:bodyPr/>
                    <a:lstStyle/>
                    <a:p>
                      <a:pPr algn="ctr">
                        <a:lnSpc>
                          <a:spcPct val="150000"/>
                        </a:lnSpc>
                      </a:pPr>
                      <a:r>
                        <a:rPr lang="en-US" sz="1200" b="1" kern="100" dirty="0">
                          <a:effectLst/>
                        </a:rPr>
                        <a:t>Ions energy</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rowSpan="2">
                  <a:txBody>
                    <a:bodyPr/>
                    <a:lstStyle/>
                    <a:p>
                      <a:pPr algn="ctr">
                        <a:lnSpc>
                          <a:spcPct val="150000"/>
                        </a:lnSpc>
                      </a:pPr>
                      <a:r>
                        <a:rPr lang="en-US" sz="1200" b="1" kern="100" dirty="0">
                          <a:effectLst/>
                        </a:rPr>
                        <a:t>Ions fluence(n/cm</a:t>
                      </a:r>
                      <a:r>
                        <a:rPr lang="en-US" sz="1200" b="1" kern="100" baseline="30000" dirty="0">
                          <a:effectLst/>
                        </a:rPr>
                        <a:t>2</a:t>
                      </a:r>
                      <a:r>
                        <a:rPr lang="en-US" sz="1200" b="1" kern="100" dirty="0">
                          <a:effectLst/>
                        </a:rPr>
                        <a:t>)</a:t>
                      </a:r>
                      <a:endParaRPr lang="zh-CN" altLang="en-US" sz="1200" b="1" dirty="0">
                        <a:latin typeface="Times New Roman" panose="02020603050405020304" pitchFamily="18" charset="0"/>
                        <a:cs typeface="Times New Roman" panose="02020603050405020304" pitchFamily="18" charset="0"/>
                      </a:endParaRPr>
                    </a:p>
                  </a:txBody>
                  <a:tcPr marL="51435" marR="51435" marT="0" marB="0" anchor="ctr"/>
                </a:tc>
                <a:tc gridSpan="2">
                  <a:txBody>
                    <a:bodyPr/>
                    <a:lstStyle/>
                    <a:p>
                      <a:pPr algn="ctr">
                        <a:lnSpc>
                          <a:spcPct val="150000"/>
                        </a:lnSpc>
                      </a:pPr>
                      <a:r>
                        <a:rPr lang="en-US" sz="1200" b="1" kern="100" dirty="0">
                          <a:effectLst/>
                        </a:rPr>
                        <a:t>Conduction Type</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hMerge="1">
                  <a:txBody>
                    <a:bodyPr/>
                    <a:lstStyle/>
                    <a:p>
                      <a:endParaRPr lang="zh-CN" altLang="en-US"/>
                    </a:p>
                  </a:txBody>
                  <a:tcPr/>
                </a:tc>
                <a:tc gridSpan="2">
                  <a:txBody>
                    <a:bodyPr/>
                    <a:lstStyle/>
                    <a:p>
                      <a:pPr algn="ctr">
                        <a:lnSpc>
                          <a:spcPct val="150000"/>
                        </a:lnSpc>
                      </a:pPr>
                      <a:r>
                        <a:rPr lang="en-US" sz="1200" b="1" kern="100" dirty="0">
                          <a:effectLst/>
                        </a:rPr>
                        <a:t>N</a:t>
                      </a:r>
                      <a:r>
                        <a:rPr lang="en-US" sz="1200" b="1" kern="100" baseline="-25000" dirty="0">
                          <a:effectLst/>
                        </a:rPr>
                        <a:t>s</a:t>
                      </a:r>
                      <a:r>
                        <a:rPr lang="en-US" sz="1200" b="1" kern="100" dirty="0">
                          <a:effectLst/>
                        </a:rPr>
                        <a:t>(cm</a:t>
                      </a:r>
                      <a:r>
                        <a:rPr lang="en-US" sz="1200" b="1" kern="100" baseline="30000" dirty="0">
                          <a:effectLst/>
                        </a:rPr>
                        <a:t>-3</a:t>
                      </a:r>
                      <a:r>
                        <a:rPr lang="en-US" sz="1200" b="1" kern="100" dirty="0">
                          <a:effectLst/>
                        </a:rPr>
                        <a:t>)</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hMerge="1">
                  <a:txBody>
                    <a:bodyPr/>
                    <a:lstStyle/>
                    <a:p>
                      <a:endParaRPr lang="zh-CN" altLang="en-US"/>
                    </a:p>
                  </a:txBody>
                  <a:tcPr/>
                </a:tc>
                <a:extLst>
                  <a:ext uri="{0D108BD9-81ED-4DB2-BD59-A6C34878D82A}">
                    <a16:rowId xmlns:a16="http://schemas.microsoft.com/office/drawing/2014/main" val="3300904071"/>
                  </a:ext>
                </a:extLst>
              </a:tr>
              <a:tr h="254768">
                <a:tc vMerge="1">
                  <a:txBody>
                    <a:bodyPr/>
                    <a:lstStyle/>
                    <a:p>
                      <a:endParaRPr lang="zh-CN" altLang="en-US"/>
                    </a:p>
                  </a:txBody>
                  <a:tcPr/>
                </a:tc>
                <a:tc vMerge="1">
                  <a:txBody>
                    <a:bodyPr/>
                    <a:lstStyle/>
                    <a:p>
                      <a:endParaRPr lang="zh-CN" altLang="en-US"/>
                    </a:p>
                  </a:txBody>
                  <a:tcPr/>
                </a:tc>
                <a:tc>
                  <a:txBody>
                    <a:bodyPr/>
                    <a:lstStyle/>
                    <a:p>
                      <a:pPr algn="ctr">
                        <a:lnSpc>
                          <a:spcPct val="150000"/>
                        </a:lnSpc>
                      </a:pPr>
                      <a:r>
                        <a:rPr lang="en-US" sz="1200" b="1" kern="100" dirty="0">
                          <a:effectLst/>
                        </a:rPr>
                        <a:t>Virgin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Irradiated</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Virgin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Irradiated</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660003502"/>
                  </a:ext>
                </a:extLst>
              </a:tr>
              <a:tr h="254768">
                <a:tc rowSpan="2">
                  <a:txBody>
                    <a:bodyPr/>
                    <a:lstStyle/>
                    <a:p>
                      <a:pPr algn="ctr">
                        <a:lnSpc>
                          <a:spcPct val="150000"/>
                        </a:lnSpc>
                      </a:pPr>
                      <a:r>
                        <a:rPr lang="en-US" sz="1200" b="1" kern="100" dirty="0">
                          <a:effectLst/>
                        </a:rPr>
                        <a:t>10MeV</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1×10</a:t>
                      </a:r>
                      <a:r>
                        <a:rPr lang="en-US" sz="1200" b="1" kern="100" baseline="30000" dirty="0">
                          <a:effectLst/>
                        </a:rPr>
                        <a:t>10</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2.23×10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1.1×10</a:t>
                      </a:r>
                      <a:r>
                        <a:rPr lang="en-US" sz="1200" b="1" kern="100" baseline="30000" dirty="0">
                          <a:effectLst/>
                        </a:rPr>
                        <a:t>9</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137847816"/>
                  </a:ext>
                </a:extLst>
              </a:tr>
              <a:tr h="254768">
                <a:tc vMerge="1">
                  <a:txBody>
                    <a:bodyPr/>
                    <a:lstStyle/>
                    <a:p>
                      <a:endParaRPr lang="zh-CN" altLang="en-US"/>
                    </a:p>
                  </a:txBody>
                  <a:tcPr/>
                </a:tc>
                <a:tc>
                  <a:txBody>
                    <a:bodyPr/>
                    <a:lstStyle/>
                    <a:p>
                      <a:pPr algn="ctr">
                        <a:lnSpc>
                          <a:spcPct val="150000"/>
                        </a:lnSpc>
                      </a:pPr>
                      <a:r>
                        <a:rPr lang="en-US" sz="1200" b="1" kern="100" dirty="0">
                          <a:effectLst/>
                        </a:rPr>
                        <a:t>1×10</a:t>
                      </a:r>
                      <a:r>
                        <a:rPr lang="en-US" sz="1200" b="1" kern="100" baseline="30000" dirty="0">
                          <a:effectLst/>
                        </a:rPr>
                        <a:t>11</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3.31×10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2.29×10</a:t>
                      </a:r>
                      <a:r>
                        <a:rPr lang="en-US" sz="1200" b="1" kern="100" baseline="30000" dirty="0">
                          <a:effectLst/>
                        </a:rPr>
                        <a:t>9</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1321745796"/>
                  </a:ext>
                </a:extLst>
              </a:tr>
              <a:tr h="255127">
                <a:tc rowSpan="5">
                  <a:txBody>
                    <a:bodyPr/>
                    <a:lstStyle/>
                    <a:p>
                      <a:pPr algn="ctr">
                        <a:lnSpc>
                          <a:spcPct val="150000"/>
                        </a:lnSpc>
                      </a:pPr>
                      <a:r>
                        <a:rPr lang="en-US" sz="1200" b="1" kern="100" dirty="0">
                          <a:effectLst/>
                        </a:rPr>
                        <a:t>20MeV</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1×10</a:t>
                      </a:r>
                      <a:r>
                        <a:rPr lang="en-US" sz="1200" b="1" kern="100" baseline="30000" dirty="0">
                          <a:effectLst/>
                        </a:rPr>
                        <a:t>11</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1.36×10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1.9</a:t>
                      </a:r>
                      <a:r>
                        <a:rPr lang="zh-CN" sz="1200" b="1" kern="100" dirty="0">
                          <a:effectLst/>
                        </a:rPr>
                        <a:t>×</a:t>
                      </a:r>
                      <a:r>
                        <a:rPr lang="en-US" sz="1200" b="1" kern="100" dirty="0">
                          <a:effectLst/>
                        </a:rPr>
                        <a:t>10</a:t>
                      </a:r>
                      <a:r>
                        <a:rPr lang="en-US" sz="1200" b="1" kern="100" baseline="30000" dirty="0">
                          <a:effectLst/>
                        </a:rPr>
                        <a:t>9</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948150930"/>
                  </a:ext>
                </a:extLst>
              </a:tr>
              <a:tr h="254768">
                <a:tc vMerge="1">
                  <a:txBody>
                    <a:bodyPr/>
                    <a:lstStyle/>
                    <a:p>
                      <a:endParaRPr lang="zh-CN" altLang="en-US"/>
                    </a:p>
                  </a:txBody>
                  <a:tcPr/>
                </a:tc>
                <a:tc>
                  <a:txBody>
                    <a:bodyPr/>
                    <a:lstStyle/>
                    <a:p>
                      <a:pPr algn="ctr">
                        <a:lnSpc>
                          <a:spcPct val="150000"/>
                        </a:lnSpc>
                      </a:pPr>
                      <a:r>
                        <a:rPr lang="en-US" sz="1200" b="1" kern="100" dirty="0">
                          <a:effectLst/>
                        </a:rPr>
                        <a:t>5×10</a:t>
                      </a:r>
                      <a:r>
                        <a:rPr lang="en-US" sz="1200" b="1" kern="100" baseline="30000" dirty="0">
                          <a:effectLst/>
                        </a:rPr>
                        <a:t>11</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2.45×10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9×10</a:t>
                      </a:r>
                      <a:r>
                        <a:rPr lang="en-US" sz="1200" b="1" kern="100" baseline="30000" dirty="0">
                          <a:effectLst/>
                        </a:rPr>
                        <a:t>9</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863743402"/>
                  </a:ext>
                </a:extLst>
              </a:tr>
              <a:tr h="255127">
                <a:tc vMerge="1">
                  <a:txBody>
                    <a:bodyPr/>
                    <a:lstStyle/>
                    <a:p>
                      <a:endParaRPr lang="zh-CN" altLang="en-US"/>
                    </a:p>
                  </a:txBody>
                  <a:tcPr/>
                </a:tc>
                <a:tc>
                  <a:txBody>
                    <a:bodyPr/>
                    <a:lstStyle/>
                    <a:p>
                      <a:pPr algn="ctr">
                        <a:lnSpc>
                          <a:spcPct val="150000"/>
                        </a:lnSpc>
                      </a:pPr>
                      <a:r>
                        <a:rPr lang="en-US" sz="1200" b="1" kern="100" dirty="0">
                          <a:effectLst/>
                        </a:rPr>
                        <a:t>2.5×10</a:t>
                      </a:r>
                      <a:r>
                        <a:rPr lang="en-US" sz="1200" b="1" kern="100" baseline="30000" dirty="0">
                          <a:effectLst/>
                        </a:rPr>
                        <a:t>12</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3.67×10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5.3</a:t>
                      </a:r>
                      <a:r>
                        <a:rPr lang="zh-CN" sz="1200" b="1" kern="100" dirty="0">
                          <a:effectLst/>
                        </a:rPr>
                        <a:t>×</a:t>
                      </a:r>
                      <a:r>
                        <a:rPr lang="en-US" sz="1200" b="1" kern="100" dirty="0">
                          <a:effectLst/>
                        </a:rPr>
                        <a:t>10</a:t>
                      </a:r>
                      <a:r>
                        <a:rPr lang="en-US" sz="1200" b="1" kern="100" baseline="30000" dirty="0">
                          <a:effectLst/>
                        </a:rPr>
                        <a:t>10</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612913858"/>
                  </a:ext>
                </a:extLst>
              </a:tr>
              <a:tr h="254768">
                <a:tc vMerge="1">
                  <a:txBody>
                    <a:bodyPr/>
                    <a:lstStyle/>
                    <a:p>
                      <a:endParaRPr lang="zh-CN" altLang="en-US"/>
                    </a:p>
                  </a:txBody>
                  <a:tcPr/>
                </a:tc>
                <a:tc>
                  <a:txBody>
                    <a:bodyPr/>
                    <a:lstStyle/>
                    <a:p>
                      <a:pPr algn="ctr">
                        <a:lnSpc>
                          <a:spcPct val="150000"/>
                        </a:lnSpc>
                      </a:pPr>
                      <a:r>
                        <a:rPr lang="en-US" sz="1200" b="1" kern="100" dirty="0">
                          <a:effectLst/>
                        </a:rPr>
                        <a:t>1×10</a:t>
                      </a:r>
                      <a:r>
                        <a:rPr lang="en-US" sz="1200" b="1" kern="100" baseline="30000" dirty="0">
                          <a:effectLst/>
                        </a:rPr>
                        <a:t>13</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2.57×10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1.2×10</a:t>
                      </a:r>
                      <a:r>
                        <a:rPr lang="en-US" sz="1200" b="1" kern="100" baseline="30000" dirty="0">
                          <a:effectLst/>
                        </a:rPr>
                        <a:t>12</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681194826"/>
                  </a:ext>
                </a:extLst>
              </a:tr>
              <a:tr h="255127">
                <a:tc vMerge="1">
                  <a:txBody>
                    <a:bodyPr/>
                    <a:lstStyle/>
                    <a:p>
                      <a:endParaRPr lang="zh-CN" altLang="en-US"/>
                    </a:p>
                  </a:txBody>
                  <a:tcPr/>
                </a:tc>
                <a:tc>
                  <a:txBody>
                    <a:bodyPr/>
                    <a:lstStyle/>
                    <a:p>
                      <a:pPr algn="ctr">
                        <a:lnSpc>
                          <a:spcPct val="150000"/>
                        </a:lnSpc>
                      </a:pPr>
                      <a:r>
                        <a:rPr lang="en-US" sz="1200" b="1" kern="100" dirty="0">
                          <a:effectLst/>
                        </a:rPr>
                        <a:t>1.4×10</a:t>
                      </a:r>
                      <a:r>
                        <a:rPr lang="en-US" sz="1200" b="1" kern="100" baseline="30000" dirty="0">
                          <a:effectLst/>
                        </a:rPr>
                        <a:t>13</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n</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4.12×10</a:t>
                      </a:r>
                      <a:r>
                        <a:rPr lang="en-US" sz="1200" b="1" kern="100" baseline="30000" dirty="0">
                          <a:effectLst/>
                        </a:rPr>
                        <a:t>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1.5</a:t>
                      </a:r>
                      <a:r>
                        <a:rPr lang="zh-CN" sz="1200" b="1" kern="100" dirty="0">
                          <a:effectLst/>
                        </a:rPr>
                        <a:t>×</a:t>
                      </a:r>
                      <a:r>
                        <a:rPr lang="en-US" sz="1200" b="1" kern="100" dirty="0">
                          <a:effectLst/>
                        </a:rPr>
                        <a:t>10</a:t>
                      </a:r>
                      <a:r>
                        <a:rPr lang="en-US" sz="1200" b="1" kern="100" baseline="30000" dirty="0">
                          <a:effectLst/>
                        </a:rPr>
                        <a:t>13</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2398607595"/>
                  </a:ext>
                </a:extLst>
              </a:tr>
            </a:tbl>
          </a:graphicData>
        </a:graphic>
      </p:graphicFrame>
      <p:sp>
        <p:nvSpPr>
          <p:cNvPr id="99" name="文本框 98">
            <a:extLst>
              <a:ext uri="{FF2B5EF4-FFF2-40B4-BE49-F238E27FC236}">
                <a16:creationId xmlns:a16="http://schemas.microsoft.com/office/drawing/2014/main" id="{C58A7591-DEAB-849B-8153-2FD6F1CDE384}"/>
              </a:ext>
            </a:extLst>
          </p:cNvPr>
          <p:cNvSpPr txBox="1"/>
          <p:nvPr/>
        </p:nvSpPr>
        <p:spPr>
          <a:xfrm>
            <a:off x="1676057" y="4054040"/>
            <a:ext cx="4248599" cy="613694"/>
          </a:xfrm>
          <a:prstGeom prst="rect">
            <a:avLst/>
          </a:prstGeom>
          <a:noFill/>
        </p:spPr>
        <p:txBody>
          <a:bodyPr wrap="none" rtlCol="0">
            <a:spAutoFit/>
          </a:bodyPr>
          <a:lstStyle/>
          <a:p>
            <a:pPr marL="214313" indent="-214313">
              <a:lnSpc>
                <a:spcPct val="150000"/>
              </a:lnSpc>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rPr>
              <a:t>导电类型仍为</a:t>
            </a:r>
            <a:r>
              <a:rPr lang="en-US" altLang="zh-CN" sz="1200" dirty="0">
                <a:solidFill>
                  <a:srgbClr val="C00000"/>
                </a:solidFill>
                <a:latin typeface="微软雅黑" panose="020B0503020204020204" pitchFamily="34" charset="-122"/>
                <a:ea typeface="微软雅黑" panose="020B0503020204020204" pitchFamily="34" charset="-122"/>
              </a:rPr>
              <a:t>n</a:t>
            </a:r>
            <a:r>
              <a:rPr lang="zh-CN" altLang="en-US" sz="1200" dirty="0">
                <a:latin typeface="微软雅黑" panose="020B0503020204020204" pitchFamily="34" charset="-122"/>
                <a:ea typeface="微软雅黑" panose="020B0503020204020204" pitchFamily="34" charset="-122"/>
              </a:rPr>
              <a:t>型</a:t>
            </a:r>
            <a:endParaRPr lang="en-US" altLang="zh-CN" sz="1200" dirty="0">
              <a:latin typeface="微软雅黑" panose="020B0503020204020204" pitchFamily="34" charset="-122"/>
              <a:ea typeface="微软雅黑" panose="020B0503020204020204" pitchFamily="34" charset="-122"/>
            </a:endParaRPr>
          </a:p>
          <a:p>
            <a:pPr marL="214313" indent="-214313">
              <a:lnSpc>
                <a:spcPct val="150000"/>
              </a:lnSpc>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rPr>
              <a:t>相同离子能量下，随辐照剂量的累积载流子浓度依次增大</a:t>
            </a:r>
          </a:p>
        </p:txBody>
      </p:sp>
      <p:sp>
        <p:nvSpPr>
          <p:cNvPr id="126" name="文本框 125">
            <a:extLst>
              <a:ext uri="{FF2B5EF4-FFF2-40B4-BE49-F238E27FC236}">
                <a16:creationId xmlns:a16="http://schemas.microsoft.com/office/drawing/2014/main" id="{61985523-506A-F190-ED83-17D0E662C30D}"/>
              </a:ext>
            </a:extLst>
          </p:cNvPr>
          <p:cNvSpPr txBox="1"/>
          <p:nvPr/>
        </p:nvSpPr>
        <p:spPr>
          <a:xfrm>
            <a:off x="5393575" y="5058063"/>
            <a:ext cx="2038024" cy="1167692"/>
          </a:xfrm>
          <a:prstGeom prst="rect">
            <a:avLst/>
          </a:prstGeom>
          <a:noFill/>
        </p:spPr>
        <p:txBody>
          <a:bodyPr wrap="square" rtlCol="0">
            <a:spAutoFit/>
          </a:bodyPr>
          <a:lstStyle/>
          <a:p>
            <a:pPr marL="214313" indent="-214313">
              <a:lnSpc>
                <a:spcPct val="150000"/>
              </a:lnSpc>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rPr>
              <a:t>氯离子在晶体中引入以</a:t>
            </a:r>
            <a:r>
              <a:rPr lang="zh-CN" altLang="en-US" sz="1200" dirty="0">
                <a:solidFill>
                  <a:srgbClr val="C00000"/>
                </a:solidFill>
                <a:latin typeface="微软雅黑" panose="020B0503020204020204" pitchFamily="34" charset="-122"/>
                <a:ea typeface="微软雅黑" panose="020B0503020204020204" pitchFamily="34" charset="-122"/>
              </a:rPr>
              <a:t>施主缺陷</a:t>
            </a:r>
            <a:r>
              <a:rPr lang="zh-CN" altLang="en-US" sz="1200" dirty="0">
                <a:latin typeface="微软雅黑" panose="020B0503020204020204" pitchFamily="34" charset="-122"/>
                <a:ea typeface="微软雅黑" panose="020B0503020204020204" pitchFamily="34" charset="-122"/>
              </a:rPr>
              <a:t>为主的损伤区，损伤层与基体形成</a:t>
            </a:r>
            <a:r>
              <a:rPr lang="en-US" altLang="zh-CN" sz="1200" dirty="0">
                <a:latin typeface="微软雅黑" panose="020B0503020204020204" pitchFamily="34" charset="-122"/>
                <a:ea typeface="微软雅黑" panose="020B0503020204020204" pitchFamily="34" charset="-122"/>
              </a:rPr>
              <a:t>n</a:t>
            </a:r>
            <a:r>
              <a:rPr lang="en-US" altLang="zh-CN" sz="1200" baseline="300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/n</a:t>
            </a:r>
            <a:r>
              <a:rPr lang="zh-CN" altLang="en-US" sz="1200" dirty="0">
                <a:latin typeface="微软雅黑" panose="020B0503020204020204" pitchFamily="34" charset="-122"/>
                <a:ea typeface="微软雅黑" panose="020B0503020204020204" pitchFamily="34" charset="-122"/>
              </a:rPr>
              <a:t>同质结</a:t>
            </a:r>
            <a:endParaRPr lang="en-US" altLang="zh-CN" sz="1200" dirty="0">
              <a:latin typeface="微软雅黑" panose="020B0503020204020204" pitchFamily="34" charset="-122"/>
              <a:ea typeface="微软雅黑" panose="020B0503020204020204" pitchFamily="34" charset="-122"/>
            </a:endParaRPr>
          </a:p>
        </p:txBody>
      </p:sp>
      <p:sp>
        <p:nvSpPr>
          <p:cNvPr id="2" name="文本框 1">
            <a:extLst>
              <a:ext uri="{FF2B5EF4-FFF2-40B4-BE49-F238E27FC236}">
                <a16:creationId xmlns:a16="http://schemas.microsoft.com/office/drawing/2014/main" id="{224BF60E-107A-4CF6-C92A-AF4FC768F31A}"/>
              </a:ext>
            </a:extLst>
          </p:cNvPr>
          <p:cNvSpPr txBox="1"/>
          <p:nvPr/>
        </p:nvSpPr>
        <p:spPr>
          <a:xfrm rot="5400000">
            <a:off x="3120671" y="5178138"/>
            <a:ext cx="1521470" cy="841372"/>
          </a:xfrm>
          <a:prstGeom prst="rect">
            <a:avLst/>
          </a:prstGeom>
          <a:gradFill flip="none" rotWithShape="1">
            <a:gsLst>
              <a:gs pos="0">
                <a:srgbClr val="002060"/>
              </a:gs>
              <a:gs pos="100000">
                <a:schemeClr val="accent2">
                  <a:lumMod val="60000"/>
                  <a:lumOff val="40000"/>
                </a:schemeClr>
              </a:gs>
              <a:gs pos="90000">
                <a:schemeClr val="accent1">
                  <a:lumMod val="20000"/>
                  <a:lumOff val="80000"/>
                </a:schemeClr>
              </a:gs>
              <a:gs pos="22000">
                <a:schemeClr val="accent1">
                  <a:lumMod val="20000"/>
                  <a:lumOff val="80000"/>
                </a:schemeClr>
              </a:gs>
              <a:gs pos="0">
                <a:schemeClr val="accent1">
                  <a:lumMod val="20000"/>
                  <a:lumOff val="80000"/>
                </a:schemeClr>
              </a:gs>
            </a:gsLst>
            <a:lin ang="5400000" scaled="1"/>
            <a:tileRect/>
          </a:gradFill>
          <a:ln w="47625">
            <a:noFill/>
          </a:ln>
        </p:spPr>
        <p:txBody>
          <a:bodyPr wrap="square" rtlCol="0">
            <a:spAutoFit/>
          </a:bodyPr>
          <a:lstStyle/>
          <a:p>
            <a:endParaRPr lang="zh-CN" altLang="en-US" sz="338" dirty="0"/>
          </a:p>
        </p:txBody>
      </p:sp>
      <p:sp>
        <p:nvSpPr>
          <p:cNvPr id="3" name="文本框 2">
            <a:extLst>
              <a:ext uri="{FF2B5EF4-FFF2-40B4-BE49-F238E27FC236}">
                <a16:creationId xmlns:a16="http://schemas.microsoft.com/office/drawing/2014/main" id="{D4BC5157-DC93-C4F9-B8DD-8D01C8503A74}"/>
              </a:ext>
            </a:extLst>
          </p:cNvPr>
          <p:cNvSpPr txBox="1"/>
          <p:nvPr/>
        </p:nvSpPr>
        <p:spPr>
          <a:xfrm rot="16200000">
            <a:off x="2247756" y="5131571"/>
            <a:ext cx="1516873" cy="924320"/>
          </a:xfrm>
          <a:prstGeom prst="rect">
            <a:avLst/>
          </a:prstGeom>
          <a:gradFill flip="none" rotWithShape="1">
            <a:gsLst>
              <a:gs pos="0">
                <a:srgbClr val="002060"/>
              </a:gs>
              <a:gs pos="100000">
                <a:schemeClr val="accent2">
                  <a:lumMod val="60000"/>
                  <a:lumOff val="40000"/>
                </a:schemeClr>
              </a:gs>
              <a:gs pos="0">
                <a:schemeClr val="accent1">
                  <a:lumMod val="20000"/>
                  <a:lumOff val="80000"/>
                </a:schemeClr>
              </a:gs>
              <a:gs pos="17000">
                <a:schemeClr val="accent1">
                  <a:lumMod val="20000"/>
                  <a:lumOff val="80000"/>
                </a:schemeClr>
              </a:gs>
              <a:gs pos="0">
                <a:schemeClr val="accent1">
                  <a:lumMod val="20000"/>
                  <a:lumOff val="80000"/>
                </a:schemeClr>
              </a:gs>
            </a:gsLst>
            <a:lin ang="5400000" scaled="1"/>
            <a:tileRect/>
          </a:gradFill>
          <a:ln w="47625">
            <a:noFill/>
          </a:ln>
        </p:spPr>
        <p:txBody>
          <a:bodyPr wrap="square" rtlCol="0">
            <a:spAutoFit/>
          </a:bodyPr>
          <a:lstStyle/>
          <a:p>
            <a:endParaRPr lang="zh-CN" altLang="en-US" sz="338" dirty="0"/>
          </a:p>
        </p:txBody>
      </p:sp>
      <p:grpSp>
        <p:nvGrpSpPr>
          <p:cNvPr id="4" name="组合 3">
            <a:extLst>
              <a:ext uri="{FF2B5EF4-FFF2-40B4-BE49-F238E27FC236}">
                <a16:creationId xmlns:a16="http://schemas.microsoft.com/office/drawing/2014/main" id="{8032D54B-339F-E067-8BEE-8A9F6CE45633}"/>
              </a:ext>
            </a:extLst>
          </p:cNvPr>
          <p:cNvGrpSpPr/>
          <p:nvPr/>
        </p:nvGrpSpPr>
        <p:grpSpPr>
          <a:xfrm>
            <a:off x="1787928" y="4855637"/>
            <a:ext cx="2684796" cy="1614543"/>
            <a:chOff x="14763372" y="660036"/>
            <a:chExt cx="6368038" cy="3606154"/>
          </a:xfrm>
        </p:grpSpPr>
        <p:cxnSp>
          <p:nvCxnSpPr>
            <p:cNvPr id="5" name="直接连接符 4">
              <a:extLst>
                <a:ext uri="{FF2B5EF4-FFF2-40B4-BE49-F238E27FC236}">
                  <a16:creationId xmlns:a16="http://schemas.microsoft.com/office/drawing/2014/main" id="{7DD00225-13F3-7403-82DE-D1C3B3D762B6}"/>
                </a:ext>
              </a:extLst>
            </p:cNvPr>
            <p:cNvCxnSpPr>
              <a:cxnSpLocks/>
            </p:cNvCxnSpPr>
            <p:nvPr/>
          </p:nvCxnSpPr>
          <p:spPr>
            <a:xfrm>
              <a:off x="19388805" y="665285"/>
              <a:ext cx="1331308" cy="8945"/>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直接连接符 5">
              <a:extLst>
                <a:ext uri="{FF2B5EF4-FFF2-40B4-BE49-F238E27FC236}">
                  <a16:creationId xmlns:a16="http://schemas.microsoft.com/office/drawing/2014/main" id="{780544FE-D10A-C06C-E5EF-BF6E4B0DAA69}"/>
                </a:ext>
              </a:extLst>
            </p:cNvPr>
            <p:cNvCxnSpPr>
              <a:cxnSpLocks/>
            </p:cNvCxnSpPr>
            <p:nvPr/>
          </p:nvCxnSpPr>
          <p:spPr>
            <a:xfrm>
              <a:off x="19401558" y="2746841"/>
              <a:ext cx="1318554" cy="0"/>
            </a:xfrm>
            <a:prstGeom prst="line">
              <a:avLst/>
            </a:prstGeom>
            <a:ln w="158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7" name="任意多边形: 形状 6">
              <a:extLst>
                <a:ext uri="{FF2B5EF4-FFF2-40B4-BE49-F238E27FC236}">
                  <a16:creationId xmlns:a16="http://schemas.microsoft.com/office/drawing/2014/main" id="{1B5FEA8F-DE0D-F82E-3D36-EAE20238B5DD}"/>
                </a:ext>
              </a:extLst>
            </p:cNvPr>
            <p:cNvSpPr/>
            <p:nvPr/>
          </p:nvSpPr>
          <p:spPr>
            <a:xfrm>
              <a:off x="16618097" y="660150"/>
              <a:ext cx="2806262" cy="1012611"/>
            </a:xfrm>
            <a:custGeom>
              <a:avLst/>
              <a:gdLst>
                <a:gd name="connsiteX0" fmla="*/ 0 w 2806262"/>
                <a:gd name="connsiteY0" fmla="*/ 1008993 h 1012610"/>
                <a:gd name="connsiteX1" fmla="*/ 1198180 w 2806262"/>
                <a:gd name="connsiteY1" fmla="*/ 882869 h 1012610"/>
                <a:gd name="connsiteX2" fmla="*/ 1702676 w 2806262"/>
                <a:gd name="connsiteY2" fmla="*/ 157655 h 1012610"/>
                <a:gd name="connsiteX3" fmla="*/ 2806262 w 2806262"/>
                <a:gd name="connsiteY3" fmla="*/ 0 h 1012610"/>
              </a:gdLst>
              <a:ahLst/>
              <a:cxnLst>
                <a:cxn ang="0">
                  <a:pos x="connsiteX0" y="connsiteY0"/>
                </a:cxn>
                <a:cxn ang="0">
                  <a:pos x="connsiteX1" y="connsiteY1"/>
                </a:cxn>
                <a:cxn ang="0">
                  <a:pos x="connsiteX2" y="connsiteY2"/>
                </a:cxn>
                <a:cxn ang="0">
                  <a:pos x="connsiteX3" y="connsiteY3"/>
                </a:cxn>
              </a:cxnLst>
              <a:rect l="l" t="t" r="r" b="b"/>
              <a:pathLst>
                <a:path w="2806262" h="1012610">
                  <a:moveTo>
                    <a:pt x="0" y="1008993"/>
                  </a:moveTo>
                  <a:cubicBezTo>
                    <a:pt x="457200" y="1016876"/>
                    <a:pt x="914401" y="1024759"/>
                    <a:pt x="1198180" y="882869"/>
                  </a:cubicBezTo>
                  <a:cubicBezTo>
                    <a:pt x="1481959" y="740979"/>
                    <a:pt x="1434662" y="304800"/>
                    <a:pt x="1702676" y="157655"/>
                  </a:cubicBezTo>
                  <a:cubicBezTo>
                    <a:pt x="1970690" y="10510"/>
                    <a:pt x="2388476" y="5255"/>
                    <a:pt x="2806262" y="0"/>
                  </a:cubicBezTo>
                </a:path>
              </a:pathLst>
            </a:custGeom>
            <a:no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a:p>
          </p:txBody>
        </p:sp>
        <p:sp>
          <p:nvSpPr>
            <p:cNvPr id="8" name="任意多边形: 形状 7">
              <a:extLst>
                <a:ext uri="{FF2B5EF4-FFF2-40B4-BE49-F238E27FC236}">
                  <a16:creationId xmlns:a16="http://schemas.microsoft.com/office/drawing/2014/main" id="{5FECFB41-CA3F-667C-67C3-A5FC1B84F054}"/>
                </a:ext>
              </a:extLst>
            </p:cNvPr>
            <p:cNvSpPr/>
            <p:nvPr/>
          </p:nvSpPr>
          <p:spPr>
            <a:xfrm>
              <a:off x="16618097" y="2735481"/>
              <a:ext cx="2806262" cy="1012611"/>
            </a:xfrm>
            <a:custGeom>
              <a:avLst/>
              <a:gdLst>
                <a:gd name="connsiteX0" fmla="*/ 0 w 2806262"/>
                <a:gd name="connsiteY0" fmla="*/ 1008993 h 1012610"/>
                <a:gd name="connsiteX1" fmla="*/ 1198180 w 2806262"/>
                <a:gd name="connsiteY1" fmla="*/ 882869 h 1012610"/>
                <a:gd name="connsiteX2" fmla="*/ 1702676 w 2806262"/>
                <a:gd name="connsiteY2" fmla="*/ 157655 h 1012610"/>
                <a:gd name="connsiteX3" fmla="*/ 2806262 w 2806262"/>
                <a:gd name="connsiteY3" fmla="*/ 0 h 1012610"/>
              </a:gdLst>
              <a:ahLst/>
              <a:cxnLst>
                <a:cxn ang="0">
                  <a:pos x="connsiteX0" y="connsiteY0"/>
                </a:cxn>
                <a:cxn ang="0">
                  <a:pos x="connsiteX1" y="connsiteY1"/>
                </a:cxn>
                <a:cxn ang="0">
                  <a:pos x="connsiteX2" y="connsiteY2"/>
                </a:cxn>
                <a:cxn ang="0">
                  <a:pos x="connsiteX3" y="connsiteY3"/>
                </a:cxn>
              </a:cxnLst>
              <a:rect l="l" t="t" r="r" b="b"/>
              <a:pathLst>
                <a:path w="2806262" h="1012610">
                  <a:moveTo>
                    <a:pt x="0" y="1008993"/>
                  </a:moveTo>
                  <a:cubicBezTo>
                    <a:pt x="457200" y="1016876"/>
                    <a:pt x="914401" y="1024759"/>
                    <a:pt x="1198180" y="882869"/>
                  </a:cubicBezTo>
                  <a:cubicBezTo>
                    <a:pt x="1481959" y="740979"/>
                    <a:pt x="1434662" y="304800"/>
                    <a:pt x="1702676" y="157655"/>
                  </a:cubicBezTo>
                  <a:cubicBezTo>
                    <a:pt x="1970690" y="10510"/>
                    <a:pt x="2388476" y="5255"/>
                    <a:pt x="2806262" y="0"/>
                  </a:cubicBezTo>
                </a:path>
              </a:pathLst>
            </a:custGeom>
            <a:no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dirty="0"/>
            </a:p>
          </p:txBody>
        </p:sp>
        <p:sp>
          <p:nvSpPr>
            <p:cNvPr id="11" name="文本框 10">
              <a:extLst>
                <a:ext uri="{FF2B5EF4-FFF2-40B4-BE49-F238E27FC236}">
                  <a16:creationId xmlns:a16="http://schemas.microsoft.com/office/drawing/2014/main" id="{F611CE4B-755F-BD75-CDF9-A63B1C19DE2D}"/>
                </a:ext>
              </a:extLst>
            </p:cNvPr>
            <p:cNvSpPr txBox="1"/>
            <p:nvPr/>
          </p:nvSpPr>
          <p:spPr>
            <a:xfrm>
              <a:off x="20377823" y="660036"/>
              <a:ext cx="753587" cy="549946"/>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E</a:t>
              </a:r>
              <a:r>
                <a:rPr lang="en-US" altLang="zh-CN" sz="1000" b="1" baseline="-25000" dirty="0">
                  <a:latin typeface="Arial" panose="020B0604020202020204" pitchFamily="34" charset="0"/>
                  <a:cs typeface="Arial" panose="020B0604020202020204" pitchFamily="34" charset="0"/>
                </a:rPr>
                <a:t>c</a:t>
              </a:r>
              <a:endParaRPr lang="zh-CN" altLang="en-US" sz="1000" b="1" baseline="-25000" dirty="0">
                <a:latin typeface="Arial" panose="020B0604020202020204" pitchFamily="34" charset="0"/>
                <a:cs typeface="Arial" panose="020B0604020202020204" pitchFamily="34" charset="0"/>
              </a:endParaRPr>
            </a:p>
          </p:txBody>
        </p:sp>
        <p:sp>
          <p:nvSpPr>
            <p:cNvPr id="12" name="文本框 11">
              <a:extLst>
                <a:ext uri="{FF2B5EF4-FFF2-40B4-BE49-F238E27FC236}">
                  <a16:creationId xmlns:a16="http://schemas.microsoft.com/office/drawing/2014/main" id="{05B7CEA7-B73D-C8F3-2E4B-39CD21B6DBDE}"/>
                </a:ext>
              </a:extLst>
            </p:cNvPr>
            <p:cNvSpPr txBox="1"/>
            <p:nvPr/>
          </p:nvSpPr>
          <p:spPr>
            <a:xfrm>
              <a:off x="20384874" y="1504550"/>
              <a:ext cx="707961" cy="549946"/>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E</a:t>
              </a:r>
              <a:r>
                <a:rPr lang="en-US" altLang="zh-CN" sz="1000" b="1" baseline="-25000" dirty="0">
                  <a:latin typeface="Arial" panose="020B0604020202020204" pitchFamily="34" charset="0"/>
                  <a:cs typeface="Arial" panose="020B0604020202020204" pitchFamily="34" charset="0"/>
                </a:rPr>
                <a:t>f</a:t>
              </a:r>
              <a:endParaRPr lang="zh-CN" altLang="en-US" sz="1000" b="1" baseline="-25000" dirty="0">
                <a:latin typeface="Arial" panose="020B0604020202020204" pitchFamily="34" charset="0"/>
                <a:cs typeface="Arial" panose="020B0604020202020204" pitchFamily="34" charset="0"/>
              </a:endParaRPr>
            </a:p>
          </p:txBody>
        </p:sp>
        <p:sp>
          <p:nvSpPr>
            <p:cNvPr id="13" name="文本框 12">
              <a:extLst>
                <a:ext uri="{FF2B5EF4-FFF2-40B4-BE49-F238E27FC236}">
                  <a16:creationId xmlns:a16="http://schemas.microsoft.com/office/drawing/2014/main" id="{A5E047ED-8B21-67EC-8471-EB4FCA51F151}"/>
                </a:ext>
              </a:extLst>
            </p:cNvPr>
            <p:cNvSpPr txBox="1"/>
            <p:nvPr/>
          </p:nvSpPr>
          <p:spPr>
            <a:xfrm>
              <a:off x="20373769" y="2245705"/>
              <a:ext cx="753587" cy="549946"/>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E</a:t>
              </a:r>
              <a:r>
                <a:rPr lang="en-US" altLang="zh-CN" sz="1000" b="1" baseline="-25000" dirty="0">
                  <a:latin typeface="Arial" panose="020B0604020202020204" pitchFamily="34" charset="0"/>
                  <a:cs typeface="Arial" panose="020B0604020202020204" pitchFamily="34" charset="0"/>
                </a:rPr>
                <a:t>v</a:t>
              </a:r>
              <a:endParaRPr lang="zh-CN" altLang="en-US" sz="1000" b="1" baseline="-25000" dirty="0">
                <a:latin typeface="Arial" panose="020B0604020202020204" pitchFamily="34" charset="0"/>
                <a:cs typeface="Arial" panose="020B0604020202020204" pitchFamily="34" charset="0"/>
              </a:endParaRPr>
            </a:p>
          </p:txBody>
        </p:sp>
        <p:cxnSp>
          <p:nvCxnSpPr>
            <p:cNvPr id="17" name="直接连接符 16">
              <a:extLst>
                <a:ext uri="{FF2B5EF4-FFF2-40B4-BE49-F238E27FC236}">
                  <a16:creationId xmlns:a16="http://schemas.microsoft.com/office/drawing/2014/main" id="{A7522682-2F8E-D6F3-0551-23CB247C9B2E}"/>
                </a:ext>
              </a:extLst>
            </p:cNvPr>
            <p:cNvCxnSpPr>
              <a:cxnSpLocks/>
            </p:cNvCxnSpPr>
            <p:nvPr/>
          </p:nvCxnSpPr>
          <p:spPr>
            <a:xfrm>
              <a:off x="16015535" y="2023326"/>
              <a:ext cx="4847456" cy="0"/>
            </a:xfrm>
            <a:prstGeom prst="line">
              <a:avLst/>
            </a:prstGeom>
            <a:ln w="15875" cap="flat" cmpd="sng" algn="ctr">
              <a:solidFill>
                <a:schemeClr val="accent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直接连接符 19">
              <a:extLst>
                <a:ext uri="{FF2B5EF4-FFF2-40B4-BE49-F238E27FC236}">
                  <a16:creationId xmlns:a16="http://schemas.microsoft.com/office/drawing/2014/main" id="{921AFBAE-5B51-C832-F596-33613BE4CEFD}"/>
                </a:ext>
              </a:extLst>
            </p:cNvPr>
            <p:cNvCxnSpPr>
              <a:cxnSpLocks/>
            </p:cNvCxnSpPr>
            <p:nvPr/>
          </p:nvCxnSpPr>
          <p:spPr>
            <a:xfrm>
              <a:off x="16015535" y="674231"/>
              <a:ext cx="2806828" cy="0"/>
            </a:xfrm>
            <a:prstGeom prst="line">
              <a:avLst/>
            </a:prstGeom>
            <a:ln w="15875" cap="flat" cmpd="sng" algn="ctr">
              <a:solidFill>
                <a:schemeClr val="accent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直接连接符 20">
              <a:extLst>
                <a:ext uri="{FF2B5EF4-FFF2-40B4-BE49-F238E27FC236}">
                  <a16:creationId xmlns:a16="http://schemas.microsoft.com/office/drawing/2014/main" id="{1B706ED0-3F02-2B4B-EB3A-1BA5FD9B2F0F}"/>
                </a:ext>
              </a:extLst>
            </p:cNvPr>
            <p:cNvCxnSpPr>
              <a:cxnSpLocks/>
            </p:cNvCxnSpPr>
            <p:nvPr/>
          </p:nvCxnSpPr>
          <p:spPr>
            <a:xfrm flipV="1">
              <a:off x="18781691" y="2755465"/>
              <a:ext cx="8807" cy="1510725"/>
            </a:xfrm>
            <a:prstGeom prst="line">
              <a:avLst/>
            </a:prstGeom>
            <a:ln w="15875" cap="flat" cmpd="sng" algn="ctr">
              <a:solidFill>
                <a:schemeClr val="accent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2" name="直接连接符 21">
              <a:extLst>
                <a:ext uri="{FF2B5EF4-FFF2-40B4-BE49-F238E27FC236}">
                  <a16:creationId xmlns:a16="http://schemas.microsoft.com/office/drawing/2014/main" id="{E2C42E50-59E7-4B5A-25BE-305C84C82F74}"/>
                </a:ext>
              </a:extLst>
            </p:cNvPr>
            <p:cNvCxnSpPr>
              <a:cxnSpLocks/>
            </p:cNvCxnSpPr>
            <p:nvPr/>
          </p:nvCxnSpPr>
          <p:spPr>
            <a:xfrm flipH="1" flipV="1">
              <a:off x="20703137" y="2721774"/>
              <a:ext cx="13916" cy="1510725"/>
            </a:xfrm>
            <a:prstGeom prst="line">
              <a:avLst/>
            </a:prstGeom>
            <a:ln w="15875" cap="flat" cmpd="sng" algn="ctr">
              <a:solidFill>
                <a:schemeClr val="accent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 name="直接连接符 22">
              <a:extLst>
                <a:ext uri="{FF2B5EF4-FFF2-40B4-BE49-F238E27FC236}">
                  <a16:creationId xmlns:a16="http://schemas.microsoft.com/office/drawing/2014/main" id="{5FF39126-4AD2-DB32-1FAA-9A5CC15C49A3}"/>
                </a:ext>
              </a:extLst>
            </p:cNvPr>
            <p:cNvCxnSpPr>
              <a:cxnSpLocks/>
            </p:cNvCxnSpPr>
            <p:nvPr/>
          </p:nvCxnSpPr>
          <p:spPr>
            <a:xfrm flipH="1">
              <a:off x="16556764" y="687926"/>
              <a:ext cx="16511" cy="3519186"/>
            </a:xfrm>
            <a:prstGeom prst="line">
              <a:avLst/>
            </a:prstGeom>
            <a:ln w="15875">
              <a:solidFill>
                <a:schemeClr val="accent1">
                  <a:lumMod val="75000"/>
                </a:schemeClr>
              </a:solidFill>
            </a:ln>
          </p:spPr>
          <p:style>
            <a:lnRef idx="3">
              <a:schemeClr val="dk1"/>
            </a:lnRef>
            <a:fillRef idx="0">
              <a:schemeClr val="dk1"/>
            </a:fillRef>
            <a:effectRef idx="2">
              <a:schemeClr val="dk1"/>
            </a:effectRef>
            <a:fontRef idx="minor">
              <a:schemeClr val="tx1"/>
            </a:fontRef>
          </p:style>
        </p:cxnSp>
        <p:cxnSp>
          <p:nvCxnSpPr>
            <p:cNvPr id="24" name="直接箭头连接符 23">
              <a:extLst>
                <a:ext uri="{FF2B5EF4-FFF2-40B4-BE49-F238E27FC236}">
                  <a16:creationId xmlns:a16="http://schemas.microsoft.com/office/drawing/2014/main" id="{7F570B8E-496F-0AAA-C889-AAD503E0FAE1}"/>
                </a:ext>
              </a:extLst>
            </p:cNvPr>
            <p:cNvCxnSpPr>
              <a:cxnSpLocks/>
            </p:cNvCxnSpPr>
            <p:nvPr/>
          </p:nvCxnSpPr>
          <p:spPr>
            <a:xfrm>
              <a:off x="18775870" y="4061860"/>
              <a:ext cx="1949989" cy="0"/>
            </a:xfrm>
            <a:prstGeom prst="straightConnector1">
              <a:avLst/>
            </a:prstGeom>
            <a:ln w="15875">
              <a:solidFill>
                <a:schemeClr val="accent1">
                  <a:lumMod val="75000"/>
                </a:schemeClr>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F6E3F20D-4533-BDB9-8F2B-FF20F21ECC88}"/>
                </a:ext>
              </a:extLst>
            </p:cNvPr>
            <p:cNvCxnSpPr>
              <a:cxnSpLocks/>
            </p:cNvCxnSpPr>
            <p:nvPr/>
          </p:nvCxnSpPr>
          <p:spPr>
            <a:xfrm>
              <a:off x="16573273" y="4061860"/>
              <a:ext cx="2192384" cy="0"/>
            </a:xfrm>
            <a:prstGeom prst="straightConnector1">
              <a:avLst/>
            </a:prstGeom>
            <a:ln w="15875">
              <a:solidFill>
                <a:schemeClr val="accent1">
                  <a:lumMod val="75000"/>
                </a:schemeClr>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cxnSp>
          <p:nvCxnSpPr>
            <p:cNvPr id="26" name="直接箭头连接符 25">
              <a:extLst>
                <a:ext uri="{FF2B5EF4-FFF2-40B4-BE49-F238E27FC236}">
                  <a16:creationId xmlns:a16="http://schemas.microsoft.com/office/drawing/2014/main" id="{3AAD6971-CED3-78A2-2622-E4CCAEE9A01C}"/>
                </a:ext>
              </a:extLst>
            </p:cNvPr>
            <p:cNvCxnSpPr>
              <a:cxnSpLocks/>
            </p:cNvCxnSpPr>
            <p:nvPr/>
          </p:nvCxnSpPr>
          <p:spPr>
            <a:xfrm flipV="1">
              <a:off x="16309379" y="674232"/>
              <a:ext cx="0" cy="1349094"/>
            </a:xfrm>
            <a:prstGeom prst="straightConnector1">
              <a:avLst/>
            </a:prstGeom>
            <a:ln w="15875">
              <a:solidFill>
                <a:schemeClr val="accent1">
                  <a:lumMod val="75000"/>
                </a:schemeClr>
              </a:solidFill>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27" name="文本框 26">
              <a:extLst>
                <a:ext uri="{FF2B5EF4-FFF2-40B4-BE49-F238E27FC236}">
                  <a16:creationId xmlns:a16="http://schemas.microsoft.com/office/drawing/2014/main" id="{3EC26A50-EC22-60EB-21B0-4DEBC19CAE10}"/>
                </a:ext>
              </a:extLst>
            </p:cNvPr>
            <p:cNvSpPr txBox="1"/>
            <p:nvPr/>
          </p:nvSpPr>
          <p:spPr>
            <a:xfrm>
              <a:off x="14763372" y="671273"/>
              <a:ext cx="1868370" cy="1237379"/>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Effective</a:t>
              </a:r>
            </a:p>
            <a:p>
              <a:r>
                <a:rPr lang="en-US" altLang="zh-CN" sz="1000" b="1" dirty="0">
                  <a:latin typeface="Arial" panose="020B0604020202020204" pitchFamily="34" charset="0"/>
                  <a:cs typeface="Arial" panose="020B0604020202020204" pitchFamily="34" charset="0"/>
                </a:rPr>
                <a:t>Barrier</a:t>
              </a:r>
            </a:p>
            <a:p>
              <a:r>
                <a:rPr lang="en-US" altLang="zh-CN" sz="1000" b="1" dirty="0">
                  <a:latin typeface="Arial" panose="020B0604020202020204" pitchFamily="34" charset="0"/>
                  <a:cs typeface="Arial" panose="020B0604020202020204" pitchFamily="34" charset="0"/>
                </a:rPr>
                <a:t>height</a:t>
              </a:r>
              <a:endParaRPr lang="zh-CN" altLang="en-US" sz="1000" b="1" dirty="0">
                <a:latin typeface="Arial" panose="020B0604020202020204" pitchFamily="34" charset="0"/>
                <a:cs typeface="Arial" panose="020B0604020202020204" pitchFamily="34" charset="0"/>
              </a:endParaRPr>
            </a:p>
          </p:txBody>
        </p:sp>
        <p:sp>
          <p:nvSpPr>
            <p:cNvPr id="28" name="文本框 27">
              <a:extLst>
                <a:ext uri="{FF2B5EF4-FFF2-40B4-BE49-F238E27FC236}">
                  <a16:creationId xmlns:a16="http://schemas.microsoft.com/office/drawing/2014/main" id="{2235DCAA-4691-689C-B159-94B443DB19C9}"/>
                </a:ext>
              </a:extLst>
            </p:cNvPr>
            <p:cNvSpPr txBox="1"/>
            <p:nvPr/>
          </p:nvSpPr>
          <p:spPr>
            <a:xfrm>
              <a:off x="17488077" y="3584514"/>
              <a:ext cx="870194" cy="549945"/>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n</a:t>
              </a:r>
              <a:r>
                <a:rPr lang="en-US" altLang="zh-CN" sz="1000" b="1" baseline="30000" dirty="0">
                  <a:latin typeface="Arial" panose="020B0604020202020204" pitchFamily="34" charset="0"/>
                  <a:cs typeface="Arial" panose="020B0604020202020204" pitchFamily="34" charset="0"/>
                </a:rPr>
                <a:t>+</a:t>
              </a:r>
              <a:endParaRPr lang="zh-CN" altLang="en-US" sz="1000" b="1" baseline="30000" dirty="0">
                <a:latin typeface="Arial" panose="020B0604020202020204" pitchFamily="34" charset="0"/>
                <a:cs typeface="Arial" panose="020B0604020202020204" pitchFamily="34" charset="0"/>
              </a:endParaRPr>
            </a:p>
          </p:txBody>
        </p:sp>
        <p:sp>
          <p:nvSpPr>
            <p:cNvPr id="29" name="文本框 28">
              <a:extLst>
                <a:ext uri="{FF2B5EF4-FFF2-40B4-BE49-F238E27FC236}">
                  <a16:creationId xmlns:a16="http://schemas.microsoft.com/office/drawing/2014/main" id="{1F4738E6-30AD-4650-9C2F-EE08006EAF61}"/>
                </a:ext>
              </a:extLst>
            </p:cNvPr>
            <p:cNvSpPr txBox="1"/>
            <p:nvPr/>
          </p:nvSpPr>
          <p:spPr>
            <a:xfrm>
              <a:off x="19548146" y="3562573"/>
              <a:ext cx="735108" cy="549945"/>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n</a:t>
              </a:r>
              <a:endParaRPr lang="zh-CN" altLang="en-US" sz="1000" b="1" baseline="30000" dirty="0">
                <a:latin typeface="Arial" panose="020B0604020202020204" pitchFamily="34" charset="0"/>
                <a:cs typeface="Arial" panose="020B0604020202020204" pitchFamily="34" charset="0"/>
              </a:endParaRPr>
            </a:p>
          </p:txBody>
        </p:sp>
      </p:grpSp>
      <p:cxnSp>
        <p:nvCxnSpPr>
          <p:cNvPr id="32" name="直接箭头连接符 31">
            <a:extLst>
              <a:ext uri="{FF2B5EF4-FFF2-40B4-BE49-F238E27FC236}">
                <a16:creationId xmlns:a16="http://schemas.microsoft.com/office/drawing/2014/main" id="{0A385A53-7A84-60FE-288D-ECB63A825DA3}"/>
              </a:ext>
            </a:extLst>
          </p:cNvPr>
          <p:cNvCxnSpPr>
            <a:cxnSpLocks/>
          </p:cNvCxnSpPr>
          <p:nvPr/>
        </p:nvCxnSpPr>
        <p:spPr>
          <a:xfrm>
            <a:off x="3285886" y="5560860"/>
            <a:ext cx="396767" cy="936"/>
          </a:xfrm>
          <a:prstGeom prst="straightConnector1">
            <a:avLst/>
          </a:prstGeom>
          <a:ln w="19050">
            <a:solidFill>
              <a:schemeClr val="accent6">
                <a:lumMod val="75000"/>
              </a:schemeClr>
            </a:solidFill>
            <a:tailEnd type="triangle" w="sm" len="med"/>
          </a:ln>
        </p:spPr>
        <p:style>
          <a:lnRef idx="3">
            <a:schemeClr val="dk1"/>
          </a:lnRef>
          <a:fillRef idx="0">
            <a:schemeClr val="dk1"/>
          </a:fillRef>
          <a:effectRef idx="2">
            <a:schemeClr val="dk1"/>
          </a:effectRef>
          <a:fontRef idx="minor">
            <a:schemeClr val="tx1"/>
          </a:fontRef>
        </p:style>
      </p:cxnSp>
      <p:sp>
        <p:nvSpPr>
          <p:cNvPr id="33" name="文本框 32">
            <a:extLst>
              <a:ext uri="{FF2B5EF4-FFF2-40B4-BE49-F238E27FC236}">
                <a16:creationId xmlns:a16="http://schemas.microsoft.com/office/drawing/2014/main" id="{66A4C588-29D9-DF7C-90CA-5749C4FFC6C7}"/>
              </a:ext>
            </a:extLst>
          </p:cNvPr>
          <p:cNvSpPr txBox="1"/>
          <p:nvPr/>
        </p:nvSpPr>
        <p:spPr>
          <a:xfrm>
            <a:off x="3190300" y="5544483"/>
            <a:ext cx="558166"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E</a:t>
            </a:r>
            <a:r>
              <a:rPr lang="en-US" altLang="zh-CN" sz="1000" b="1" baseline="-25000" dirty="0">
                <a:latin typeface="Arial" panose="020B0604020202020204" pitchFamily="34" charset="0"/>
                <a:cs typeface="Arial" panose="020B0604020202020204" pitchFamily="34" charset="0"/>
              </a:rPr>
              <a:t>built-in</a:t>
            </a:r>
            <a:endParaRPr lang="zh-CN" altLang="en-US" sz="1000" b="1" baseline="-25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04652277"/>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6">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13</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9A12606-901A-397D-41C8-425D8614B841}"/>
              </a:ext>
            </a:extLst>
          </p:cNvPr>
          <p:cNvSpPr txBox="1"/>
          <p:nvPr/>
        </p:nvSpPr>
        <p:spPr>
          <a:xfrm>
            <a:off x="2540538" y="163511"/>
            <a:ext cx="4646272" cy="415498"/>
          </a:xfrm>
          <a:prstGeom prst="rect">
            <a:avLst/>
          </a:prstGeom>
          <a:noFill/>
        </p:spPr>
        <p:txBody>
          <a:bodyPr wrap="none" rtlCol="0">
            <a:spAutoFit/>
          </a:bodyPr>
          <a:lstStyle/>
          <a:p>
            <a:r>
              <a:rPr lang="zh-CN" altLang="en-US" sz="2100" dirty="0">
                <a:latin typeface="微软雅黑" panose="020B0503020204020204" pitchFamily="34" charset="-122"/>
                <a:ea typeface="微软雅黑" panose="020B0503020204020204" pitchFamily="34" charset="-122"/>
              </a:rPr>
              <a:t>重离子对</a:t>
            </a:r>
            <a:r>
              <a:rPr lang="en-US" altLang="zh-CN" sz="2100" dirty="0">
                <a:latin typeface="微软雅黑" panose="020B0503020204020204" pitchFamily="34" charset="-122"/>
                <a:ea typeface="微软雅黑" panose="020B0503020204020204" pitchFamily="34" charset="-122"/>
              </a:rPr>
              <a:t>CdZnTe</a:t>
            </a:r>
            <a:r>
              <a:rPr lang="zh-CN" altLang="en-US" sz="2100" dirty="0">
                <a:latin typeface="微软雅黑" panose="020B0503020204020204" pitchFamily="34" charset="-122"/>
                <a:ea typeface="微软雅黑" panose="020B0503020204020204" pitchFamily="34" charset="-122"/>
              </a:rPr>
              <a:t>晶体光电性能的影响</a:t>
            </a:r>
          </a:p>
        </p:txBody>
      </p:sp>
      <p:sp>
        <p:nvSpPr>
          <p:cNvPr id="4" name="TextBox 13">
            <a:extLst>
              <a:ext uri="{FF2B5EF4-FFF2-40B4-BE49-F238E27FC236}">
                <a16:creationId xmlns:a16="http://schemas.microsoft.com/office/drawing/2014/main" id="{9308D119-9745-AE1A-E30D-5BC64FEE7BE8}"/>
              </a:ext>
            </a:extLst>
          </p:cNvPr>
          <p:cNvSpPr txBox="1">
            <a:spLocks noChangeArrowheads="1"/>
          </p:cNvSpPr>
          <p:nvPr/>
        </p:nvSpPr>
        <p:spPr bwMode="auto">
          <a:xfrm>
            <a:off x="40403" y="855390"/>
            <a:ext cx="1215397"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800" dirty="0"/>
              <a:t>IV</a:t>
            </a:r>
            <a:r>
              <a:rPr lang="zh-CN" altLang="en-US" sz="1800" dirty="0"/>
              <a:t>特性</a:t>
            </a:r>
          </a:p>
        </p:txBody>
      </p:sp>
      <p:grpSp>
        <p:nvGrpSpPr>
          <p:cNvPr id="17" name="组合 16">
            <a:extLst>
              <a:ext uri="{FF2B5EF4-FFF2-40B4-BE49-F238E27FC236}">
                <a16:creationId xmlns:a16="http://schemas.microsoft.com/office/drawing/2014/main" id="{67920097-76A4-A4C9-C1C9-F0DE3A162032}"/>
              </a:ext>
            </a:extLst>
          </p:cNvPr>
          <p:cNvGrpSpPr/>
          <p:nvPr/>
        </p:nvGrpSpPr>
        <p:grpSpPr>
          <a:xfrm>
            <a:off x="3419816" y="1504076"/>
            <a:ext cx="1858810" cy="1357518"/>
            <a:chOff x="4477623" y="4852403"/>
            <a:chExt cx="1670011" cy="1174959"/>
          </a:xfrm>
        </p:grpSpPr>
        <p:cxnSp>
          <p:nvCxnSpPr>
            <p:cNvPr id="20" name="直接连接符 19">
              <a:extLst>
                <a:ext uri="{FF2B5EF4-FFF2-40B4-BE49-F238E27FC236}">
                  <a16:creationId xmlns:a16="http://schemas.microsoft.com/office/drawing/2014/main" id="{1AA93D1B-DAC9-03D4-4F69-3202C8AD93D3}"/>
                </a:ext>
              </a:extLst>
            </p:cNvPr>
            <p:cNvCxnSpPr>
              <a:cxnSpLocks/>
            </p:cNvCxnSpPr>
            <p:nvPr/>
          </p:nvCxnSpPr>
          <p:spPr>
            <a:xfrm>
              <a:off x="5031526" y="4859383"/>
              <a:ext cx="873683" cy="0"/>
            </a:xfrm>
            <a:prstGeom prst="line">
              <a:avLst/>
            </a:prstGeom>
          </p:spPr>
          <p:style>
            <a:lnRef idx="2">
              <a:schemeClr val="dk1"/>
            </a:lnRef>
            <a:fillRef idx="0">
              <a:schemeClr val="dk1"/>
            </a:fillRef>
            <a:effectRef idx="1">
              <a:schemeClr val="dk1"/>
            </a:effectRef>
            <a:fontRef idx="minor">
              <a:schemeClr val="tx1"/>
            </a:fontRef>
          </p:style>
        </p:cxnSp>
        <p:grpSp>
          <p:nvGrpSpPr>
            <p:cNvPr id="21" name="组合 20">
              <a:extLst>
                <a:ext uri="{FF2B5EF4-FFF2-40B4-BE49-F238E27FC236}">
                  <a16:creationId xmlns:a16="http://schemas.microsoft.com/office/drawing/2014/main" id="{6D0530A2-1FEF-AC45-43CB-3340968196CE}"/>
                </a:ext>
              </a:extLst>
            </p:cNvPr>
            <p:cNvGrpSpPr/>
            <p:nvPr/>
          </p:nvGrpSpPr>
          <p:grpSpPr>
            <a:xfrm>
              <a:off x="4477623" y="4852403"/>
              <a:ext cx="1670011" cy="1174959"/>
              <a:chOff x="4477623" y="4852403"/>
              <a:chExt cx="1670011" cy="1174959"/>
            </a:xfrm>
          </p:grpSpPr>
          <p:pic>
            <p:nvPicPr>
              <p:cNvPr id="22" name="图片 21">
                <a:extLst>
                  <a:ext uri="{FF2B5EF4-FFF2-40B4-BE49-F238E27FC236}">
                    <a16:creationId xmlns:a16="http://schemas.microsoft.com/office/drawing/2014/main" id="{9148B88F-C75A-AE24-6920-4BC0703003A6}"/>
                  </a:ext>
                </a:extLst>
              </p:cNvPr>
              <p:cNvPicPr>
                <a:picLocks noChangeAspect="1"/>
              </p:cNvPicPr>
              <p:nvPr/>
            </p:nvPicPr>
            <p:blipFill>
              <a:blip r:embed="rId7"/>
              <a:stretch>
                <a:fillRect/>
              </a:stretch>
            </p:blipFill>
            <p:spPr>
              <a:xfrm>
                <a:off x="4477623" y="4965249"/>
                <a:ext cx="1150675" cy="932980"/>
              </a:xfrm>
              <a:prstGeom prst="rect">
                <a:avLst/>
              </a:prstGeom>
            </p:spPr>
          </p:pic>
          <p:cxnSp>
            <p:nvCxnSpPr>
              <p:cNvPr id="23" name="直接连接符 22">
                <a:extLst>
                  <a:ext uri="{FF2B5EF4-FFF2-40B4-BE49-F238E27FC236}">
                    <a16:creationId xmlns:a16="http://schemas.microsoft.com/office/drawing/2014/main" id="{5D33B35D-F951-158D-6353-DC0B1AB1A53D}"/>
                  </a:ext>
                </a:extLst>
              </p:cNvPr>
              <p:cNvCxnSpPr/>
              <p:nvPr/>
            </p:nvCxnSpPr>
            <p:spPr>
              <a:xfrm>
                <a:off x="5032690" y="5769096"/>
                <a:ext cx="0" cy="258266"/>
              </a:xfrm>
              <a:prstGeom prst="line">
                <a:avLst/>
              </a:prstGeom>
            </p:spPr>
            <p:style>
              <a:lnRef idx="2">
                <a:schemeClr val="dk1"/>
              </a:lnRef>
              <a:fillRef idx="0">
                <a:schemeClr val="dk1"/>
              </a:fillRef>
              <a:effectRef idx="1">
                <a:schemeClr val="dk1"/>
              </a:effectRef>
              <a:fontRef idx="minor">
                <a:schemeClr val="tx1"/>
              </a:fontRef>
            </p:style>
          </p:cxnSp>
          <p:cxnSp>
            <p:nvCxnSpPr>
              <p:cNvPr id="24" name="直接连接符 23">
                <a:extLst>
                  <a:ext uri="{FF2B5EF4-FFF2-40B4-BE49-F238E27FC236}">
                    <a16:creationId xmlns:a16="http://schemas.microsoft.com/office/drawing/2014/main" id="{11489610-AFB5-7141-2A6E-26DA6A41BB2A}"/>
                  </a:ext>
                </a:extLst>
              </p:cNvPr>
              <p:cNvCxnSpPr/>
              <p:nvPr/>
            </p:nvCxnSpPr>
            <p:spPr>
              <a:xfrm>
                <a:off x="5031526" y="4852403"/>
                <a:ext cx="0" cy="258266"/>
              </a:xfrm>
              <a:prstGeom prst="line">
                <a:avLst/>
              </a:prstGeom>
            </p:spPr>
            <p:style>
              <a:lnRef idx="2">
                <a:schemeClr val="dk1"/>
              </a:lnRef>
              <a:fillRef idx="0">
                <a:schemeClr val="dk1"/>
              </a:fillRef>
              <a:effectRef idx="1">
                <a:schemeClr val="dk1"/>
              </a:effectRef>
              <a:fontRef idx="minor">
                <a:schemeClr val="tx1"/>
              </a:fontRef>
            </p:style>
          </p:cxnSp>
          <p:cxnSp>
            <p:nvCxnSpPr>
              <p:cNvPr id="25" name="直接连接符 24">
                <a:extLst>
                  <a:ext uri="{FF2B5EF4-FFF2-40B4-BE49-F238E27FC236}">
                    <a16:creationId xmlns:a16="http://schemas.microsoft.com/office/drawing/2014/main" id="{029A2D22-348F-0972-2A4F-421B52DDF776}"/>
                  </a:ext>
                </a:extLst>
              </p:cNvPr>
              <p:cNvCxnSpPr>
                <a:cxnSpLocks/>
              </p:cNvCxnSpPr>
              <p:nvPr/>
            </p:nvCxnSpPr>
            <p:spPr>
              <a:xfrm>
                <a:off x="5902880" y="4852403"/>
                <a:ext cx="2329" cy="368751"/>
              </a:xfrm>
              <a:prstGeom prst="line">
                <a:avLst/>
              </a:prstGeom>
            </p:spPr>
            <p:style>
              <a:lnRef idx="2">
                <a:schemeClr val="dk1"/>
              </a:lnRef>
              <a:fillRef idx="0">
                <a:schemeClr val="dk1"/>
              </a:fillRef>
              <a:effectRef idx="1">
                <a:schemeClr val="dk1"/>
              </a:effectRef>
              <a:fontRef idx="minor">
                <a:schemeClr val="tx1"/>
              </a:fontRef>
            </p:style>
          </p:cxnSp>
          <p:cxnSp>
            <p:nvCxnSpPr>
              <p:cNvPr id="26" name="直接连接符 25">
                <a:extLst>
                  <a:ext uri="{FF2B5EF4-FFF2-40B4-BE49-F238E27FC236}">
                    <a16:creationId xmlns:a16="http://schemas.microsoft.com/office/drawing/2014/main" id="{1B896FAE-B3EF-6310-9478-860AB0CF076B}"/>
                  </a:ext>
                </a:extLst>
              </p:cNvPr>
              <p:cNvCxnSpPr>
                <a:cxnSpLocks/>
              </p:cNvCxnSpPr>
              <p:nvPr/>
            </p:nvCxnSpPr>
            <p:spPr>
              <a:xfrm>
                <a:off x="5898229" y="5634674"/>
                <a:ext cx="0" cy="387398"/>
              </a:xfrm>
              <a:prstGeom prst="line">
                <a:avLst/>
              </a:prstGeom>
            </p:spPr>
            <p:style>
              <a:lnRef idx="2">
                <a:schemeClr val="dk1"/>
              </a:lnRef>
              <a:fillRef idx="0">
                <a:schemeClr val="dk1"/>
              </a:fillRef>
              <a:effectRef idx="1">
                <a:schemeClr val="dk1"/>
              </a:effectRef>
              <a:fontRef idx="minor">
                <a:schemeClr val="tx1"/>
              </a:fontRef>
            </p:style>
          </p:cxnSp>
          <p:cxnSp>
            <p:nvCxnSpPr>
              <p:cNvPr id="27" name="直接连接符 26">
                <a:extLst>
                  <a:ext uri="{FF2B5EF4-FFF2-40B4-BE49-F238E27FC236}">
                    <a16:creationId xmlns:a16="http://schemas.microsoft.com/office/drawing/2014/main" id="{18C8D022-121E-C1FA-E05E-2074D3A64312}"/>
                  </a:ext>
                </a:extLst>
              </p:cNvPr>
              <p:cNvCxnSpPr>
                <a:cxnSpLocks/>
              </p:cNvCxnSpPr>
              <p:nvPr/>
            </p:nvCxnSpPr>
            <p:spPr>
              <a:xfrm>
                <a:off x="5024546" y="6026517"/>
                <a:ext cx="873683" cy="0"/>
              </a:xfrm>
              <a:prstGeom prst="line">
                <a:avLst/>
              </a:prstGeom>
            </p:spPr>
            <p:style>
              <a:lnRef idx="2">
                <a:schemeClr val="dk1"/>
              </a:lnRef>
              <a:fillRef idx="0">
                <a:schemeClr val="dk1"/>
              </a:fillRef>
              <a:effectRef idx="1">
                <a:schemeClr val="dk1"/>
              </a:effectRef>
              <a:fontRef idx="minor">
                <a:schemeClr val="tx1"/>
              </a:fontRef>
            </p:style>
          </p:cxnSp>
          <p:sp>
            <p:nvSpPr>
              <p:cNvPr id="28" name="文本框 27">
                <a:extLst>
                  <a:ext uri="{FF2B5EF4-FFF2-40B4-BE49-F238E27FC236}">
                    <a16:creationId xmlns:a16="http://schemas.microsoft.com/office/drawing/2014/main" id="{1DB9BB9C-CE78-7226-9E0B-D305C8A825E0}"/>
                  </a:ext>
                </a:extLst>
              </p:cNvPr>
              <p:cNvSpPr txBox="1"/>
              <p:nvPr/>
            </p:nvSpPr>
            <p:spPr>
              <a:xfrm>
                <a:off x="5785997" y="5144835"/>
                <a:ext cx="361637" cy="400109"/>
              </a:xfrm>
              <a:prstGeom prst="rect">
                <a:avLst/>
              </a:prstGeom>
              <a:noFill/>
            </p:spPr>
            <p:txBody>
              <a:bodyPr wrap="none" rtlCol="0">
                <a:spAutoFit/>
              </a:bodyPr>
              <a:lstStyle/>
              <a:p>
                <a:r>
                  <a:rPr lang="en-US" altLang="zh-CN" sz="1350" dirty="0"/>
                  <a:t>+</a:t>
                </a:r>
                <a:endParaRPr lang="zh-CN" altLang="en-US" sz="1350" dirty="0"/>
              </a:p>
            </p:txBody>
          </p:sp>
          <p:sp>
            <p:nvSpPr>
              <p:cNvPr id="29" name="文本框 28">
                <a:extLst>
                  <a:ext uri="{FF2B5EF4-FFF2-40B4-BE49-F238E27FC236}">
                    <a16:creationId xmlns:a16="http://schemas.microsoft.com/office/drawing/2014/main" id="{7E082FD3-2DB6-7DF8-4DB9-2C1E3FEA4738}"/>
                  </a:ext>
                </a:extLst>
              </p:cNvPr>
              <p:cNvSpPr txBox="1"/>
              <p:nvPr/>
            </p:nvSpPr>
            <p:spPr>
              <a:xfrm>
                <a:off x="5792489" y="5400369"/>
                <a:ext cx="316754" cy="400109"/>
              </a:xfrm>
              <a:prstGeom prst="rect">
                <a:avLst/>
              </a:prstGeom>
              <a:noFill/>
            </p:spPr>
            <p:txBody>
              <a:bodyPr wrap="none" rtlCol="0">
                <a:spAutoFit/>
              </a:bodyPr>
              <a:lstStyle/>
              <a:p>
                <a:r>
                  <a:rPr lang="en-US" altLang="zh-CN" sz="1350" dirty="0"/>
                  <a:t>-</a:t>
                </a:r>
                <a:endParaRPr lang="zh-CN" altLang="en-US" sz="1350" dirty="0"/>
              </a:p>
            </p:txBody>
          </p:sp>
        </p:grpSp>
      </p:grpSp>
      <p:sp>
        <p:nvSpPr>
          <p:cNvPr id="31" name="文本框 30">
            <a:extLst>
              <a:ext uri="{FF2B5EF4-FFF2-40B4-BE49-F238E27FC236}">
                <a16:creationId xmlns:a16="http://schemas.microsoft.com/office/drawing/2014/main" id="{7DF18234-8B91-0B0E-E114-D44E1007FA69}"/>
              </a:ext>
            </a:extLst>
          </p:cNvPr>
          <p:cNvSpPr txBox="1"/>
          <p:nvPr/>
        </p:nvSpPr>
        <p:spPr>
          <a:xfrm>
            <a:off x="3516427" y="2979104"/>
            <a:ext cx="1800493" cy="230832"/>
          </a:xfrm>
          <a:prstGeom prst="rect">
            <a:avLst/>
          </a:prstGeom>
          <a:solidFill>
            <a:srgbClr val="E8EEDE"/>
          </a:solidFill>
        </p:spPr>
        <p:txBody>
          <a:bodyPr wrap="none" rtlCol="0">
            <a:spAutoFit/>
          </a:bodyPr>
          <a:lstStyle/>
          <a:p>
            <a:r>
              <a:rPr lang="zh-CN" altLang="en-US" sz="900" b="1" dirty="0">
                <a:latin typeface="宋体" panose="02010600030101010101" pitchFamily="2" charset="-122"/>
                <a:ea typeface="宋体" panose="02010600030101010101" pitchFamily="2" charset="-122"/>
              </a:rPr>
              <a:t>辐照面加负压，漏电流指数增加</a:t>
            </a:r>
          </a:p>
        </p:txBody>
      </p:sp>
      <p:pic>
        <p:nvPicPr>
          <p:cNvPr id="34" name="图片 33">
            <a:extLst>
              <a:ext uri="{FF2B5EF4-FFF2-40B4-BE49-F238E27FC236}">
                <a16:creationId xmlns:a16="http://schemas.microsoft.com/office/drawing/2014/main" id="{2C2180A6-6843-B690-0DC1-0741CC886D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82034" y="1077367"/>
            <a:ext cx="3679630" cy="2571750"/>
          </a:xfrm>
          <a:prstGeom prst="rect">
            <a:avLst/>
          </a:prstGeom>
        </p:spPr>
      </p:pic>
      <p:pic>
        <p:nvPicPr>
          <p:cNvPr id="35" name="图片 34">
            <a:extLst>
              <a:ext uri="{FF2B5EF4-FFF2-40B4-BE49-F238E27FC236}">
                <a16:creationId xmlns:a16="http://schemas.microsoft.com/office/drawing/2014/main" id="{4D554393-9CE1-061F-1518-F26DF9411C5E}"/>
              </a:ext>
            </a:extLst>
          </p:cNvPr>
          <p:cNvPicPr>
            <a:picLocks noChangeAspect="1"/>
          </p:cNvPicPr>
          <p:nvPr/>
        </p:nvPicPr>
        <p:blipFill rotWithShape="1">
          <a:blip r:embed="rId9">
            <a:extLst>
              <a:ext uri="{28A0092B-C50C-407E-A947-70E740481C1C}">
                <a14:useLocalDpi xmlns:a14="http://schemas.microsoft.com/office/drawing/2010/main" val="0"/>
              </a:ext>
            </a:extLst>
          </a:blip>
          <a:srcRect l="15123" t="7910" r="11181" b="11815"/>
          <a:stretch/>
        </p:blipFill>
        <p:spPr>
          <a:xfrm>
            <a:off x="6395164" y="2167467"/>
            <a:ext cx="893490" cy="681490"/>
          </a:xfrm>
          <a:prstGeom prst="rect">
            <a:avLst/>
          </a:prstGeom>
        </p:spPr>
      </p:pic>
      <p:sp>
        <p:nvSpPr>
          <p:cNvPr id="37" name="文本框 36">
            <a:extLst>
              <a:ext uri="{FF2B5EF4-FFF2-40B4-BE49-F238E27FC236}">
                <a16:creationId xmlns:a16="http://schemas.microsoft.com/office/drawing/2014/main" id="{097F1A93-E33D-F679-5AEB-26FCD4DF86BC}"/>
              </a:ext>
            </a:extLst>
          </p:cNvPr>
          <p:cNvSpPr txBox="1"/>
          <p:nvPr/>
        </p:nvSpPr>
        <p:spPr>
          <a:xfrm>
            <a:off x="5882219" y="2221237"/>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a:t>
            </a:r>
            <a:endParaRPr lang="zh-CN" altLang="en-US" sz="1000" b="1" dirty="0">
              <a:latin typeface="Arial" panose="020B0604020202020204" pitchFamily="34" charset="0"/>
              <a:cs typeface="Arial" panose="020B0604020202020204" pitchFamily="34" charset="0"/>
            </a:endParaRPr>
          </a:p>
        </p:txBody>
      </p:sp>
      <p:sp>
        <p:nvSpPr>
          <p:cNvPr id="38" name="文本框 37">
            <a:extLst>
              <a:ext uri="{FF2B5EF4-FFF2-40B4-BE49-F238E27FC236}">
                <a16:creationId xmlns:a16="http://schemas.microsoft.com/office/drawing/2014/main" id="{3F9E5458-4DA1-F47B-0B27-FB90363C724E}"/>
              </a:ext>
            </a:extLst>
          </p:cNvPr>
          <p:cNvSpPr txBox="1"/>
          <p:nvPr/>
        </p:nvSpPr>
        <p:spPr>
          <a:xfrm>
            <a:off x="5880659" y="2432145"/>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a:t>
            </a:r>
            <a:endParaRPr lang="zh-CN" altLang="en-US" sz="1000" b="1" dirty="0">
              <a:latin typeface="Arial" panose="020B0604020202020204" pitchFamily="34" charset="0"/>
              <a:cs typeface="Arial" panose="020B0604020202020204" pitchFamily="34" charset="0"/>
            </a:endParaRPr>
          </a:p>
        </p:txBody>
      </p:sp>
      <p:sp>
        <p:nvSpPr>
          <p:cNvPr id="39" name="文本框 38">
            <a:extLst>
              <a:ext uri="{FF2B5EF4-FFF2-40B4-BE49-F238E27FC236}">
                <a16:creationId xmlns:a16="http://schemas.microsoft.com/office/drawing/2014/main" id="{552B2281-A2DE-CB79-13AD-E6B6A44BFE96}"/>
              </a:ext>
            </a:extLst>
          </p:cNvPr>
          <p:cNvSpPr txBox="1"/>
          <p:nvPr/>
        </p:nvSpPr>
        <p:spPr>
          <a:xfrm>
            <a:off x="5881514" y="2655738"/>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1</a:t>
            </a:r>
            <a:endParaRPr lang="zh-CN" altLang="en-US" sz="1000" b="1" dirty="0">
              <a:latin typeface="Arial" panose="020B0604020202020204" pitchFamily="34" charset="0"/>
              <a:cs typeface="Arial" panose="020B0604020202020204" pitchFamily="34" charset="0"/>
            </a:endParaRPr>
          </a:p>
        </p:txBody>
      </p:sp>
      <p:sp>
        <p:nvSpPr>
          <p:cNvPr id="40" name="文本框 39">
            <a:extLst>
              <a:ext uri="{FF2B5EF4-FFF2-40B4-BE49-F238E27FC236}">
                <a16:creationId xmlns:a16="http://schemas.microsoft.com/office/drawing/2014/main" id="{0A6AF8BC-6A1B-5D8A-4F74-594FBFF388AA}"/>
              </a:ext>
            </a:extLst>
          </p:cNvPr>
          <p:cNvSpPr txBox="1"/>
          <p:nvPr/>
        </p:nvSpPr>
        <p:spPr>
          <a:xfrm>
            <a:off x="5883395" y="1352620"/>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7</a:t>
            </a:r>
            <a:endParaRPr lang="zh-CN" altLang="en-US" sz="1000" b="1"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43D693A9-56F7-5043-4B27-996F1C221374}"/>
              </a:ext>
            </a:extLst>
          </p:cNvPr>
          <p:cNvSpPr txBox="1"/>
          <p:nvPr/>
        </p:nvSpPr>
        <p:spPr>
          <a:xfrm>
            <a:off x="5885697" y="2870962"/>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0</a:t>
            </a:r>
            <a:endParaRPr lang="zh-CN" altLang="en-US" sz="1000" b="1"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25E00671-AB14-7EE1-AF5D-1B87D9C47225}"/>
              </a:ext>
            </a:extLst>
          </p:cNvPr>
          <p:cNvSpPr txBox="1"/>
          <p:nvPr/>
        </p:nvSpPr>
        <p:spPr>
          <a:xfrm>
            <a:off x="5840559" y="3090842"/>
            <a:ext cx="360698"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-1</a:t>
            </a:r>
            <a:endParaRPr lang="zh-CN" altLang="en-US" sz="100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DDDBF799-687B-2253-C32E-0DE9B204E8F9}"/>
              </a:ext>
            </a:extLst>
          </p:cNvPr>
          <p:cNvSpPr txBox="1"/>
          <p:nvPr/>
        </p:nvSpPr>
        <p:spPr>
          <a:xfrm>
            <a:off x="5882219" y="1997640"/>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4</a:t>
            </a:r>
            <a:endParaRPr lang="zh-CN" altLang="en-US" sz="1000" b="1" dirty="0">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9B2AE2CD-AD24-5847-AD2C-007151C4452C}"/>
              </a:ext>
            </a:extLst>
          </p:cNvPr>
          <p:cNvSpPr txBox="1"/>
          <p:nvPr/>
        </p:nvSpPr>
        <p:spPr>
          <a:xfrm>
            <a:off x="5882219" y="1779959"/>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5</a:t>
            </a:r>
            <a:endParaRPr lang="zh-CN" altLang="en-US" sz="1000" b="1" dirty="0">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DD7C4824-BC12-C423-123D-BEA8CDED1544}"/>
              </a:ext>
            </a:extLst>
          </p:cNvPr>
          <p:cNvSpPr txBox="1"/>
          <p:nvPr/>
        </p:nvSpPr>
        <p:spPr>
          <a:xfrm>
            <a:off x="5876622" y="1569045"/>
            <a:ext cx="22488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6</a:t>
            </a:r>
            <a:endParaRPr lang="zh-CN" altLang="en-US" sz="1000" b="1" dirty="0">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EE8BD5E1-188D-029A-281E-4C3E2DE44AE1}"/>
              </a:ext>
            </a:extLst>
          </p:cNvPr>
          <p:cNvSpPr txBox="1"/>
          <p:nvPr/>
        </p:nvSpPr>
        <p:spPr>
          <a:xfrm>
            <a:off x="7265689" y="3206019"/>
            <a:ext cx="224881" cy="230832"/>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0</a:t>
            </a:r>
            <a:endParaRPr lang="zh-CN" altLang="en-US" sz="900" b="1" dirty="0">
              <a:latin typeface="Arial" panose="020B0604020202020204" pitchFamily="34" charset="0"/>
              <a:cs typeface="Arial" panose="020B0604020202020204" pitchFamily="34" charset="0"/>
            </a:endParaRPr>
          </a:p>
        </p:txBody>
      </p:sp>
      <p:sp>
        <p:nvSpPr>
          <p:cNvPr id="47" name="文本框 46">
            <a:extLst>
              <a:ext uri="{FF2B5EF4-FFF2-40B4-BE49-F238E27FC236}">
                <a16:creationId xmlns:a16="http://schemas.microsoft.com/office/drawing/2014/main" id="{8237286B-AAEA-5699-B866-6970AF265830}"/>
              </a:ext>
            </a:extLst>
          </p:cNvPr>
          <p:cNvSpPr txBox="1"/>
          <p:nvPr/>
        </p:nvSpPr>
        <p:spPr>
          <a:xfrm>
            <a:off x="7384100" y="2103366"/>
            <a:ext cx="1069524"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1.4×10</a:t>
            </a:r>
            <a:r>
              <a:rPr lang="en-US" altLang="zh-CN" sz="1000" b="1" baseline="30000" dirty="0">
                <a:latin typeface="Arial" panose="020B0604020202020204" pitchFamily="34" charset="0"/>
                <a:cs typeface="Arial" panose="020B0604020202020204" pitchFamily="34" charset="0"/>
              </a:rPr>
              <a:t>13</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E67F8816-AFC8-295E-022B-831302D66551}"/>
              </a:ext>
            </a:extLst>
          </p:cNvPr>
          <p:cNvSpPr txBox="1"/>
          <p:nvPr/>
        </p:nvSpPr>
        <p:spPr>
          <a:xfrm>
            <a:off x="7380913" y="1964052"/>
            <a:ext cx="963725"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1×10</a:t>
            </a:r>
            <a:r>
              <a:rPr lang="en-US" altLang="zh-CN" sz="1000" b="1" baseline="30000" dirty="0">
                <a:latin typeface="Arial" panose="020B0604020202020204" pitchFamily="34" charset="0"/>
                <a:cs typeface="Arial" panose="020B0604020202020204" pitchFamily="34" charset="0"/>
              </a:rPr>
              <a:t>13</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93438363-8A56-067F-9DEA-0995FD809484}"/>
              </a:ext>
            </a:extLst>
          </p:cNvPr>
          <p:cNvSpPr txBox="1"/>
          <p:nvPr/>
        </p:nvSpPr>
        <p:spPr>
          <a:xfrm>
            <a:off x="7377908" y="1828569"/>
            <a:ext cx="1069524"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2.5×10</a:t>
            </a:r>
            <a:r>
              <a:rPr lang="en-US" altLang="zh-CN" sz="1000" b="1" baseline="30000" dirty="0">
                <a:latin typeface="Arial" panose="020B0604020202020204" pitchFamily="34" charset="0"/>
                <a:cs typeface="Arial" panose="020B0604020202020204" pitchFamily="34" charset="0"/>
              </a:rPr>
              <a:t>12</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8BB4923D-EF8B-04AE-7DE5-87878FE54E81}"/>
              </a:ext>
            </a:extLst>
          </p:cNvPr>
          <p:cNvSpPr txBox="1"/>
          <p:nvPr/>
        </p:nvSpPr>
        <p:spPr>
          <a:xfrm>
            <a:off x="7371416" y="1685921"/>
            <a:ext cx="963725"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5×10</a:t>
            </a:r>
            <a:r>
              <a:rPr lang="en-US" altLang="zh-CN" sz="1000" b="1" baseline="30000" dirty="0">
                <a:latin typeface="Arial" panose="020B0604020202020204" pitchFamily="34" charset="0"/>
                <a:cs typeface="Arial" panose="020B0604020202020204" pitchFamily="34" charset="0"/>
              </a:rPr>
              <a:t>11</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553355AD-F173-B14C-3075-F0D3AB8765E7}"/>
              </a:ext>
            </a:extLst>
          </p:cNvPr>
          <p:cNvSpPr txBox="1"/>
          <p:nvPr/>
        </p:nvSpPr>
        <p:spPr>
          <a:xfrm>
            <a:off x="7365249" y="1548161"/>
            <a:ext cx="963725"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1×10</a:t>
            </a:r>
            <a:r>
              <a:rPr lang="en-US" altLang="zh-CN" sz="1000" b="1" baseline="30000" dirty="0">
                <a:latin typeface="Arial" panose="020B0604020202020204" pitchFamily="34" charset="0"/>
                <a:cs typeface="Arial" panose="020B0604020202020204" pitchFamily="34" charset="0"/>
              </a:rPr>
              <a:t>11</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83ABD4FD-8BAD-9837-E8A2-FA65A7FCC7FF}"/>
              </a:ext>
            </a:extLst>
          </p:cNvPr>
          <p:cNvSpPr txBox="1"/>
          <p:nvPr/>
        </p:nvSpPr>
        <p:spPr>
          <a:xfrm>
            <a:off x="6582186" y="2838841"/>
            <a:ext cx="534121" cy="184666"/>
          </a:xfrm>
          <a:prstGeom prst="rect">
            <a:avLst/>
          </a:prstGeom>
          <a:noFill/>
        </p:spPr>
        <p:txBody>
          <a:bodyPr wrap="none" rtlCol="0">
            <a:spAutoFit/>
          </a:bodyPr>
          <a:lstStyle/>
          <a:p>
            <a:r>
              <a:rPr lang="en-US" altLang="zh-CN" sz="600" b="1" dirty="0">
                <a:latin typeface="Arial" panose="020B0604020202020204" pitchFamily="34" charset="0"/>
                <a:cs typeface="Arial" panose="020B0604020202020204" pitchFamily="34" charset="0"/>
              </a:rPr>
              <a:t>Voltage/V</a:t>
            </a:r>
            <a:endParaRPr lang="zh-CN" altLang="en-US" sz="600" b="1" dirty="0">
              <a:latin typeface="Arial" panose="020B0604020202020204" pitchFamily="34" charset="0"/>
              <a:cs typeface="Arial" panose="020B0604020202020204" pitchFamily="34" charset="0"/>
            </a:endParaRPr>
          </a:p>
        </p:txBody>
      </p:sp>
      <p:sp>
        <p:nvSpPr>
          <p:cNvPr id="54" name="文本框 53">
            <a:extLst>
              <a:ext uri="{FF2B5EF4-FFF2-40B4-BE49-F238E27FC236}">
                <a16:creationId xmlns:a16="http://schemas.microsoft.com/office/drawing/2014/main" id="{3EE56380-F10C-2977-329A-687C7C72D133}"/>
              </a:ext>
            </a:extLst>
          </p:cNvPr>
          <p:cNvSpPr txBox="1"/>
          <p:nvPr/>
        </p:nvSpPr>
        <p:spPr>
          <a:xfrm>
            <a:off x="6925549" y="2773641"/>
            <a:ext cx="275392"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-20</a:t>
            </a:r>
            <a:endParaRPr lang="zh-CN" altLang="en-US" sz="500" b="1" dirty="0">
              <a:latin typeface="Arial" panose="020B0604020202020204" pitchFamily="34" charset="0"/>
              <a:cs typeface="Arial" panose="020B0604020202020204" pitchFamily="34" charset="0"/>
            </a:endParaRPr>
          </a:p>
        </p:txBody>
      </p:sp>
      <p:sp>
        <p:nvSpPr>
          <p:cNvPr id="55" name="文本框 54">
            <a:extLst>
              <a:ext uri="{FF2B5EF4-FFF2-40B4-BE49-F238E27FC236}">
                <a16:creationId xmlns:a16="http://schemas.microsoft.com/office/drawing/2014/main" id="{CECA4B5B-7A6B-99E4-5CFA-826F99ACBEDB}"/>
              </a:ext>
            </a:extLst>
          </p:cNvPr>
          <p:cNvSpPr txBox="1"/>
          <p:nvPr/>
        </p:nvSpPr>
        <p:spPr>
          <a:xfrm>
            <a:off x="7096404" y="2773516"/>
            <a:ext cx="14587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0</a:t>
            </a:r>
            <a:endParaRPr lang="zh-CN" altLang="en-US" sz="500" b="1" dirty="0">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4E1889C6-BC02-B138-4E99-EC9B8AEAFBAA}"/>
              </a:ext>
            </a:extLst>
          </p:cNvPr>
          <p:cNvSpPr txBox="1"/>
          <p:nvPr/>
        </p:nvSpPr>
        <p:spPr>
          <a:xfrm rot="16200000">
            <a:off x="5926258" y="2350964"/>
            <a:ext cx="642136" cy="184666"/>
          </a:xfrm>
          <a:prstGeom prst="rect">
            <a:avLst/>
          </a:prstGeom>
          <a:noFill/>
        </p:spPr>
        <p:txBody>
          <a:bodyPr wrap="square" rtlCol="0">
            <a:spAutoFit/>
          </a:bodyPr>
          <a:lstStyle/>
          <a:p>
            <a:r>
              <a:rPr lang="en-US" altLang="zh-CN" sz="600" b="1" dirty="0">
                <a:latin typeface="Arial" panose="020B0604020202020204" pitchFamily="34" charset="0"/>
                <a:cs typeface="Arial" panose="020B0604020202020204" pitchFamily="34" charset="0"/>
              </a:rPr>
              <a:t>Current(nA</a:t>
            </a:r>
            <a:r>
              <a:rPr lang="zh-CN" altLang="en-US" sz="600" b="1" dirty="0">
                <a:latin typeface="Arial" panose="020B0604020202020204" pitchFamily="34" charset="0"/>
                <a:cs typeface="Arial" panose="020B0604020202020204" pitchFamily="34" charset="0"/>
              </a:rPr>
              <a:t>）</a:t>
            </a:r>
          </a:p>
        </p:txBody>
      </p:sp>
      <p:sp>
        <p:nvSpPr>
          <p:cNvPr id="57" name="文本框 56">
            <a:extLst>
              <a:ext uri="{FF2B5EF4-FFF2-40B4-BE49-F238E27FC236}">
                <a16:creationId xmlns:a16="http://schemas.microsoft.com/office/drawing/2014/main" id="{11D7D07C-12E1-8081-A832-E4675097A755}"/>
              </a:ext>
            </a:extLst>
          </p:cNvPr>
          <p:cNvSpPr txBox="1"/>
          <p:nvPr/>
        </p:nvSpPr>
        <p:spPr>
          <a:xfrm>
            <a:off x="7221151" y="1379348"/>
            <a:ext cx="1144865"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After irradiation</a:t>
            </a:r>
            <a:endParaRPr lang="zh-CN" altLang="en-US" sz="1000" b="1" baseline="30000" dirty="0">
              <a:latin typeface="Arial" panose="020B0604020202020204" pitchFamily="34" charset="0"/>
              <a:cs typeface="Arial" panose="020B0604020202020204" pitchFamily="34" charset="0"/>
            </a:endParaRPr>
          </a:p>
        </p:txBody>
      </p:sp>
      <p:sp>
        <p:nvSpPr>
          <p:cNvPr id="58" name="文本框 57">
            <a:extLst>
              <a:ext uri="{FF2B5EF4-FFF2-40B4-BE49-F238E27FC236}">
                <a16:creationId xmlns:a16="http://schemas.microsoft.com/office/drawing/2014/main" id="{CF99DAFE-3505-517A-B483-217CC5D1D324}"/>
              </a:ext>
            </a:extLst>
          </p:cNvPr>
          <p:cNvSpPr txBox="1"/>
          <p:nvPr/>
        </p:nvSpPr>
        <p:spPr>
          <a:xfrm rot="16200000">
            <a:off x="5159754" y="2203736"/>
            <a:ext cx="1390169" cy="276999"/>
          </a:xfrm>
          <a:prstGeom prst="rect">
            <a:avLst/>
          </a:prstGeom>
          <a:noFill/>
        </p:spPr>
        <p:txBody>
          <a:bodyPr wrap="square" rtlCol="0">
            <a:spAutoFit/>
          </a:bodyPr>
          <a:lstStyle/>
          <a:p>
            <a:r>
              <a:rPr lang="en-US" altLang="zh-CN" sz="1200" b="1" dirty="0">
                <a:latin typeface="Arial" panose="020B0604020202020204" pitchFamily="34" charset="0"/>
                <a:cs typeface="Arial" panose="020B0604020202020204" pitchFamily="34" charset="0"/>
              </a:rPr>
              <a:t>Current (×10</a:t>
            </a:r>
            <a:r>
              <a:rPr lang="en-US" altLang="zh-CN" sz="1200" b="1" baseline="30000" dirty="0">
                <a:latin typeface="Arial" panose="020B0604020202020204" pitchFamily="34" charset="0"/>
                <a:cs typeface="Arial" panose="020B0604020202020204" pitchFamily="34" charset="0"/>
              </a:rPr>
              <a:t>4</a:t>
            </a:r>
            <a:r>
              <a:rPr lang="en-US" altLang="zh-CN" sz="1200" b="1" dirty="0">
                <a:latin typeface="Arial" panose="020B0604020202020204" pitchFamily="34" charset="0"/>
                <a:cs typeface="Arial" panose="020B0604020202020204" pitchFamily="34" charset="0"/>
              </a:rPr>
              <a:t>nA)</a:t>
            </a:r>
            <a:endParaRPr lang="zh-CN" altLang="en-US" sz="1200" b="1" dirty="0">
              <a:latin typeface="Arial" panose="020B0604020202020204" pitchFamily="34" charset="0"/>
              <a:cs typeface="Arial" panose="020B0604020202020204" pitchFamily="34" charset="0"/>
            </a:endParaRPr>
          </a:p>
        </p:txBody>
      </p:sp>
      <p:sp>
        <p:nvSpPr>
          <p:cNvPr id="59" name="文本框 58">
            <a:extLst>
              <a:ext uri="{FF2B5EF4-FFF2-40B4-BE49-F238E27FC236}">
                <a16:creationId xmlns:a16="http://schemas.microsoft.com/office/drawing/2014/main" id="{E328524C-99F3-4820-D01F-E0DBAA191D81}"/>
              </a:ext>
            </a:extLst>
          </p:cNvPr>
          <p:cNvSpPr txBox="1"/>
          <p:nvPr/>
        </p:nvSpPr>
        <p:spPr>
          <a:xfrm>
            <a:off x="6940318" y="3330655"/>
            <a:ext cx="1105880" cy="307777"/>
          </a:xfrm>
          <a:prstGeom prst="rect">
            <a:avLst/>
          </a:prstGeom>
          <a:noFill/>
        </p:spPr>
        <p:txBody>
          <a:bodyPr wrap="none" rtlCol="0">
            <a:spAutoFit/>
          </a:bodyPr>
          <a:lstStyle/>
          <a:p>
            <a:r>
              <a:rPr lang="en-US" altLang="zh-CN" sz="1350" b="1" dirty="0">
                <a:latin typeface="Arial" panose="020B0604020202020204" pitchFamily="34" charset="0"/>
                <a:cs typeface="Arial" panose="020B0604020202020204" pitchFamily="34" charset="0"/>
              </a:rPr>
              <a:t>Voltage (V)</a:t>
            </a:r>
            <a:endParaRPr lang="zh-CN" altLang="en-US" sz="1350" b="1" dirty="0">
              <a:latin typeface="Arial" panose="020B0604020202020204" pitchFamily="34" charset="0"/>
              <a:cs typeface="Arial" panose="020B0604020202020204" pitchFamily="34" charset="0"/>
            </a:endParaRPr>
          </a:p>
        </p:txBody>
      </p:sp>
      <p:sp>
        <p:nvSpPr>
          <p:cNvPr id="60" name="文本框 59">
            <a:extLst>
              <a:ext uri="{FF2B5EF4-FFF2-40B4-BE49-F238E27FC236}">
                <a16:creationId xmlns:a16="http://schemas.microsoft.com/office/drawing/2014/main" id="{69F343A4-A753-B2BA-0915-7AE2CB960D25}"/>
              </a:ext>
            </a:extLst>
          </p:cNvPr>
          <p:cNvSpPr txBox="1"/>
          <p:nvPr/>
        </p:nvSpPr>
        <p:spPr>
          <a:xfrm>
            <a:off x="6166066" y="3202385"/>
            <a:ext cx="433910" cy="230832"/>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100</a:t>
            </a:r>
            <a:endParaRPr lang="zh-CN" altLang="en-US" sz="900" b="1" dirty="0">
              <a:latin typeface="Arial" panose="020B0604020202020204" pitchFamily="34" charset="0"/>
              <a:cs typeface="Arial" panose="020B0604020202020204" pitchFamily="34" charset="0"/>
            </a:endParaRPr>
          </a:p>
        </p:txBody>
      </p:sp>
      <p:sp>
        <p:nvSpPr>
          <p:cNvPr id="61" name="文本框 60">
            <a:extLst>
              <a:ext uri="{FF2B5EF4-FFF2-40B4-BE49-F238E27FC236}">
                <a16:creationId xmlns:a16="http://schemas.microsoft.com/office/drawing/2014/main" id="{826DB8DA-268B-263F-72D8-90C487946F36}"/>
              </a:ext>
            </a:extLst>
          </p:cNvPr>
          <p:cNvSpPr txBox="1"/>
          <p:nvPr/>
        </p:nvSpPr>
        <p:spPr>
          <a:xfrm>
            <a:off x="6729314" y="3202385"/>
            <a:ext cx="430549" cy="230832"/>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50</a:t>
            </a:r>
            <a:endParaRPr lang="zh-CN" altLang="en-US" sz="900" b="1" dirty="0">
              <a:latin typeface="Arial" panose="020B0604020202020204" pitchFamily="34" charset="0"/>
              <a:cs typeface="Arial" panose="020B0604020202020204" pitchFamily="34" charset="0"/>
            </a:endParaRPr>
          </a:p>
        </p:txBody>
      </p:sp>
      <p:sp>
        <p:nvSpPr>
          <p:cNvPr id="62" name="文本框 61">
            <a:extLst>
              <a:ext uri="{FF2B5EF4-FFF2-40B4-BE49-F238E27FC236}">
                <a16:creationId xmlns:a16="http://schemas.microsoft.com/office/drawing/2014/main" id="{AD9C97AE-30A7-6D4D-93B3-009ECA1AD9C1}"/>
              </a:ext>
            </a:extLst>
          </p:cNvPr>
          <p:cNvSpPr txBox="1"/>
          <p:nvPr/>
        </p:nvSpPr>
        <p:spPr>
          <a:xfrm>
            <a:off x="8190654" y="3196713"/>
            <a:ext cx="626989" cy="230832"/>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100</a:t>
            </a:r>
            <a:endParaRPr lang="zh-CN" altLang="en-US" sz="900" b="1" dirty="0">
              <a:latin typeface="Arial" panose="020B0604020202020204" pitchFamily="34" charset="0"/>
              <a:cs typeface="Arial" panose="020B0604020202020204" pitchFamily="34" charset="0"/>
            </a:endParaRPr>
          </a:p>
        </p:txBody>
      </p:sp>
      <p:sp>
        <p:nvSpPr>
          <p:cNvPr id="63" name="文本框 62">
            <a:extLst>
              <a:ext uri="{FF2B5EF4-FFF2-40B4-BE49-F238E27FC236}">
                <a16:creationId xmlns:a16="http://schemas.microsoft.com/office/drawing/2014/main" id="{21350AFD-059B-433C-0FFC-0A0B4E2BEAD1}"/>
              </a:ext>
            </a:extLst>
          </p:cNvPr>
          <p:cNvSpPr txBox="1"/>
          <p:nvPr/>
        </p:nvSpPr>
        <p:spPr>
          <a:xfrm>
            <a:off x="7739792" y="3196713"/>
            <a:ext cx="430740" cy="230832"/>
          </a:xfrm>
          <a:prstGeom prst="rect">
            <a:avLst/>
          </a:prstGeom>
          <a:noFill/>
        </p:spPr>
        <p:txBody>
          <a:bodyPr wrap="square" rtlCol="0">
            <a:spAutoFit/>
          </a:bodyPr>
          <a:lstStyle/>
          <a:p>
            <a:r>
              <a:rPr lang="en-US" altLang="zh-CN" sz="900" b="1" dirty="0">
                <a:latin typeface="Arial" panose="020B0604020202020204" pitchFamily="34" charset="0"/>
                <a:cs typeface="Arial" panose="020B0604020202020204" pitchFamily="34" charset="0"/>
              </a:rPr>
              <a:t>50</a:t>
            </a:r>
            <a:endParaRPr lang="zh-CN" altLang="en-US" sz="900" b="1" dirty="0">
              <a:latin typeface="Arial" panose="020B0604020202020204" pitchFamily="34" charset="0"/>
              <a:cs typeface="Arial" panose="020B0604020202020204" pitchFamily="34" charset="0"/>
            </a:endParaRPr>
          </a:p>
        </p:txBody>
      </p:sp>
      <p:sp>
        <p:nvSpPr>
          <p:cNvPr id="64" name="文本框 63">
            <a:extLst>
              <a:ext uri="{FF2B5EF4-FFF2-40B4-BE49-F238E27FC236}">
                <a16:creationId xmlns:a16="http://schemas.microsoft.com/office/drawing/2014/main" id="{8FA51B80-FDE0-EF8F-6A4D-00614173C815}"/>
              </a:ext>
            </a:extLst>
          </p:cNvPr>
          <p:cNvSpPr txBox="1"/>
          <p:nvPr/>
        </p:nvSpPr>
        <p:spPr>
          <a:xfrm>
            <a:off x="6335069" y="2771825"/>
            <a:ext cx="36916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-100</a:t>
            </a:r>
            <a:endParaRPr lang="zh-CN" altLang="en-US" sz="500" b="1" dirty="0">
              <a:latin typeface="Arial" panose="020B0604020202020204" pitchFamily="34" charset="0"/>
              <a:cs typeface="Arial" panose="020B0604020202020204" pitchFamily="34" charset="0"/>
            </a:endParaRPr>
          </a:p>
        </p:txBody>
      </p:sp>
      <p:sp>
        <p:nvSpPr>
          <p:cNvPr id="65" name="文本框 64">
            <a:extLst>
              <a:ext uri="{FF2B5EF4-FFF2-40B4-BE49-F238E27FC236}">
                <a16:creationId xmlns:a16="http://schemas.microsoft.com/office/drawing/2014/main" id="{2166C1A1-D86F-537F-7E64-CA36CDAED1F1}"/>
              </a:ext>
            </a:extLst>
          </p:cNvPr>
          <p:cNvSpPr txBox="1"/>
          <p:nvPr/>
        </p:nvSpPr>
        <p:spPr>
          <a:xfrm>
            <a:off x="6501183" y="2775034"/>
            <a:ext cx="33352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-80</a:t>
            </a:r>
            <a:endParaRPr lang="zh-CN" altLang="en-US" sz="500" b="1" dirty="0">
              <a:latin typeface="Arial" panose="020B0604020202020204" pitchFamily="34" charset="0"/>
              <a:cs typeface="Arial" panose="020B0604020202020204" pitchFamily="34" charset="0"/>
            </a:endParaRPr>
          </a:p>
        </p:txBody>
      </p:sp>
      <p:sp>
        <p:nvSpPr>
          <p:cNvPr id="66" name="文本框 65">
            <a:extLst>
              <a:ext uri="{FF2B5EF4-FFF2-40B4-BE49-F238E27FC236}">
                <a16:creationId xmlns:a16="http://schemas.microsoft.com/office/drawing/2014/main" id="{787050B9-109B-81CF-E246-82143B439A07}"/>
              </a:ext>
            </a:extLst>
          </p:cNvPr>
          <p:cNvSpPr txBox="1"/>
          <p:nvPr/>
        </p:nvSpPr>
        <p:spPr>
          <a:xfrm>
            <a:off x="6637860" y="2774882"/>
            <a:ext cx="325537"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-60</a:t>
            </a:r>
            <a:endParaRPr lang="zh-CN" altLang="en-US" sz="500" b="1" dirty="0">
              <a:latin typeface="Arial" panose="020B0604020202020204" pitchFamily="34" charset="0"/>
              <a:cs typeface="Arial" panose="020B0604020202020204" pitchFamily="34" charset="0"/>
            </a:endParaRPr>
          </a:p>
        </p:txBody>
      </p:sp>
      <p:sp>
        <p:nvSpPr>
          <p:cNvPr id="67" name="文本框 66">
            <a:extLst>
              <a:ext uri="{FF2B5EF4-FFF2-40B4-BE49-F238E27FC236}">
                <a16:creationId xmlns:a16="http://schemas.microsoft.com/office/drawing/2014/main" id="{F0E13EA1-8BDF-F115-BF1F-70F2E8286398}"/>
              </a:ext>
            </a:extLst>
          </p:cNvPr>
          <p:cNvSpPr txBox="1"/>
          <p:nvPr/>
        </p:nvSpPr>
        <p:spPr>
          <a:xfrm>
            <a:off x="6781722" y="2776710"/>
            <a:ext cx="313376"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-40</a:t>
            </a:r>
            <a:endParaRPr lang="zh-CN" altLang="en-US" sz="500" b="1" dirty="0">
              <a:latin typeface="Arial" panose="020B0604020202020204" pitchFamily="34" charset="0"/>
              <a:cs typeface="Arial" panose="020B0604020202020204" pitchFamily="34" charset="0"/>
            </a:endParaRPr>
          </a:p>
        </p:txBody>
      </p:sp>
      <p:sp>
        <p:nvSpPr>
          <p:cNvPr id="68" name="文本框 67">
            <a:extLst>
              <a:ext uri="{FF2B5EF4-FFF2-40B4-BE49-F238E27FC236}">
                <a16:creationId xmlns:a16="http://schemas.microsoft.com/office/drawing/2014/main" id="{81833E56-1436-AA4F-A714-A391A81F3CFB}"/>
              </a:ext>
            </a:extLst>
          </p:cNvPr>
          <p:cNvSpPr txBox="1"/>
          <p:nvPr/>
        </p:nvSpPr>
        <p:spPr>
          <a:xfrm>
            <a:off x="6266867" y="2112751"/>
            <a:ext cx="22488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a:t>
            </a:r>
            <a:endParaRPr lang="zh-CN" altLang="en-US" sz="500" b="1" dirty="0">
              <a:latin typeface="Arial" panose="020B0604020202020204" pitchFamily="34" charset="0"/>
              <a:cs typeface="Arial" panose="020B0604020202020204" pitchFamily="34" charset="0"/>
            </a:endParaRPr>
          </a:p>
        </p:txBody>
      </p:sp>
      <p:sp>
        <p:nvSpPr>
          <p:cNvPr id="69" name="文本框 68">
            <a:extLst>
              <a:ext uri="{FF2B5EF4-FFF2-40B4-BE49-F238E27FC236}">
                <a16:creationId xmlns:a16="http://schemas.microsoft.com/office/drawing/2014/main" id="{D9C53E43-E2D5-9ACF-8ED1-DD0C5BDACC46}"/>
              </a:ext>
            </a:extLst>
          </p:cNvPr>
          <p:cNvSpPr txBox="1"/>
          <p:nvPr/>
        </p:nvSpPr>
        <p:spPr>
          <a:xfrm>
            <a:off x="6247701" y="2268761"/>
            <a:ext cx="285480"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a:t>
            </a:r>
            <a:endParaRPr lang="zh-CN" altLang="en-US" sz="500" b="1" dirty="0">
              <a:latin typeface="Arial" panose="020B0604020202020204" pitchFamily="34" charset="0"/>
              <a:cs typeface="Arial" panose="020B0604020202020204" pitchFamily="34" charset="0"/>
            </a:endParaRPr>
          </a:p>
        </p:txBody>
      </p:sp>
      <p:sp>
        <p:nvSpPr>
          <p:cNvPr id="70" name="文本框 69">
            <a:extLst>
              <a:ext uri="{FF2B5EF4-FFF2-40B4-BE49-F238E27FC236}">
                <a16:creationId xmlns:a16="http://schemas.microsoft.com/office/drawing/2014/main" id="{10BF0594-77B1-5C75-0640-1603865A6B3D}"/>
              </a:ext>
            </a:extLst>
          </p:cNvPr>
          <p:cNvSpPr txBox="1"/>
          <p:nvPr/>
        </p:nvSpPr>
        <p:spPr>
          <a:xfrm>
            <a:off x="6241629" y="2719028"/>
            <a:ext cx="297065"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-7</a:t>
            </a:r>
            <a:endParaRPr lang="zh-CN" altLang="en-US" sz="500" b="1" dirty="0">
              <a:latin typeface="Arial" panose="020B0604020202020204" pitchFamily="34" charset="0"/>
              <a:cs typeface="Arial" panose="020B0604020202020204" pitchFamily="34" charset="0"/>
            </a:endParaRPr>
          </a:p>
        </p:txBody>
      </p:sp>
      <p:sp>
        <p:nvSpPr>
          <p:cNvPr id="71" name="文本框 70">
            <a:extLst>
              <a:ext uri="{FF2B5EF4-FFF2-40B4-BE49-F238E27FC236}">
                <a16:creationId xmlns:a16="http://schemas.microsoft.com/office/drawing/2014/main" id="{F7D77E70-6BB3-F223-146F-D69E90995A37}"/>
              </a:ext>
            </a:extLst>
          </p:cNvPr>
          <p:cNvSpPr txBox="1"/>
          <p:nvPr/>
        </p:nvSpPr>
        <p:spPr>
          <a:xfrm>
            <a:off x="6247165" y="2421101"/>
            <a:ext cx="279979"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-3</a:t>
            </a:r>
            <a:endParaRPr lang="zh-CN" altLang="en-US" sz="500" b="1" dirty="0">
              <a:latin typeface="Arial" panose="020B0604020202020204" pitchFamily="34" charset="0"/>
              <a:cs typeface="Arial" panose="020B0604020202020204" pitchFamily="34" charset="0"/>
            </a:endParaRPr>
          </a:p>
        </p:txBody>
      </p:sp>
      <p:sp>
        <p:nvSpPr>
          <p:cNvPr id="72" name="文本框 71">
            <a:extLst>
              <a:ext uri="{FF2B5EF4-FFF2-40B4-BE49-F238E27FC236}">
                <a16:creationId xmlns:a16="http://schemas.microsoft.com/office/drawing/2014/main" id="{BA1710D4-EBCB-9647-4637-669F03DD1A58}"/>
              </a:ext>
            </a:extLst>
          </p:cNvPr>
          <p:cNvSpPr txBox="1"/>
          <p:nvPr/>
        </p:nvSpPr>
        <p:spPr>
          <a:xfrm>
            <a:off x="6241479" y="2571069"/>
            <a:ext cx="287149"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-5</a:t>
            </a:r>
            <a:endParaRPr lang="zh-CN" altLang="en-US" sz="500" b="1" dirty="0">
              <a:latin typeface="Arial" panose="020B0604020202020204" pitchFamily="34" charset="0"/>
              <a:cs typeface="Arial" panose="020B0604020202020204" pitchFamily="34" charset="0"/>
            </a:endParaRPr>
          </a:p>
        </p:txBody>
      </p:sp>
      <p:pic>
        <p:nvPicPr>
          <p:cNvPr id="73" name="图片 72">
            <a:extLst>
              <a:ext uri="{FF2B5EF4-FFF2-40B4-BE49-F238E27FC236}">
                <a16:creationId xmlns:a16="http://schemas.microsoft.com/office/drawing/2014/main" id="{6A081885-6ED1-210E-3E11-7B1989EEAB95}"/>
              </a:ext>
            </a:extLst>
          </p:cNvPr>
          <p:cNvPicPr>
            <a:picLocks noChangeAspect="1"/>
          </p:cNvPicPr>
          <p:nvPr/>
        </p:nvPicPr>
        <p:blipFill rotWithShape="1">
          <a:blip r:embed="rId10">
            <a:extLst>
              <a:ext uri="{28A0092B-C50C-407E-A947-70E740481C1C}">
                <a14:useLocalDpi xmlns:a14="http://schemas.microsoft.com/office/drawing/2010/main" val="0"/>
              </a:ext>
            </a:extLst>
          </a:blip>
          <a:srcRect l="12852" t="8311" r="12211" b="9710"/>
          <a:stretch/>
        </p:blipFill>
        <p:spPr>
          <a:xfrm>
            <a:off x="6363050" y="1399121"/>
            <a:ext cx="913926" cy="698776"/>
          </a:xfrm>
          <a:prstGeom prst="rect">
            <a:avLst/>
          </a:prstGeom>
        </p:spPr>
      </p:pic>
      <p:sp>
        <p:nvSpPr>
          <p:cNvPr id="74" name="文本框 73">
            <a:extLst>
              <a:ext uri="{FF2B5EF4-FFF2-40B4-BE49-F238E27FC236}">
                <a16:creationId xmlns:a16="http://schemas.microsoft.com/office/drawing/2014/main" id="{228107F8-6BEF-C98E-DCDA-3FBF84D6CF6E}"/>
              </a:ext>
            </a:extLst>
          </p:cNvPr>
          <p:cNvSpPr txBox="1"/>
          <p:nvPr/>
        </p:nvSpPr>
        <p:spPr>
          <a:xfrm>
            <a:off x="6373993" y="1378880"/>
            <a:ext cx="934871" cy="200055"/>
          </a:xfrm>
          <a:prstGeom prst="rect">
            <a:avLst/>
          </a:prstGeom>
          <a:noFill/>
        </p:spPr>
        <p:txBody>
          <a:bodyPr wrap="none" rtlCol="0">
            <a:spAutoFit/>
          </a:bodyPr>
          <a:lstStyle/>
          <a:p>
            <a:r>
              <a:rPr lang="en-US" altLang="zh-CN" sz="700" b="1" dirty="0">
                <a:latin typeface="Arial" panose="020B0604020202020204" pitchFamily="34" charset="0"/>
                <a:cs typeface="Arial" panose="020B0604020202020204" pitchFamily="34" charset="0"/>
              </a:rPr>
              <a:t>Before irradiation</a:t>
            </a:r>
            <a:endParaRPr lang="zh-CN" altLang="en-US" sz="700" b="1" baseline="30000" dirty="0">
              <a:latin typeface="Arial" panose="020B0604020202020204" pitchFamily="34" charset="0"/>
              <a:cs typeface="Arial" panose="020B0604020202020204" pitchFamily="34" charset="0"/>
            </a:endParaRPr>
          </a:p>
        </p:txBody>
      </p:sp>
      <p:sp>
        <p:nvSpPr>
          <p:cNvPr id="75" name="文本框 74">
            <a:extLst>
              <a:ext uri="{FF2B5EF4-FFF2-40B4-BE49-F238E27FC236}">
                <a16:creationId xmlns:a16="http://schemas.microsoft.com/office/drawing/2014/main" id="{4A3062D0-5D98-208E-7EB4-E3818A64AC97}"/>
              </a:ext>
            </a:extLst>
          </p:cNvPr>
          <p:cNvSpPr txBox="1"/>
          <p:nvPr/>
        </p:nvSpPr>
        <p:spPr>
          <a:xfrm rot="16200000">
            <a:off x="5940689" y="1608596"/>
            <a:ext cx="629837" cy="184666"/>
          </a:xfrm>
          <a:prstGeom prst="rect">
            <a:avLst/>
          </a:prstGeom>
          <a:noFill/>
        </p:spPr>
        <p:txBody>
          <a:bodyPr wrap="square" rtlCol="0">
            <a:spAutoFit/>
          </a:bodyPr>
          <a:lstStyle/>
          <a:p>
            <a:r>
              <a:rPr lang="en-US" altLang="zh-CN" sz="600" b="1" dirty="0">
                <a:latin typeface="Arial" panose="020B0604020202020204" pitchFamily="34" charset="0"/>
                <a:cs typeface="Arial" panose="020B0604020202020204" pitchFamily="34" charset="0"/>
              </a:rPr>
              <a:t>Current/nA</a:t>
            </a:r>
            <a:endParaRPr lang="zh-CN" altLang="en-US" sz="600" b="1" dirty="0">
              <a:latin typeface="Arial" panose="020B0604020202020204" pitchFamily="34" charset="0"/>
              <a:cs typeface="Arial" panose="020B0604020202020204" pitchFamily="34" charset="0"/>
            </a:endParaRPr>
          </a:p>
        </p:txBody>
      </p:sp>
      <p:sp>
        <p:nvSpPr>
          <p:cNvPr id="76" name="文本框 75">
            <a:extLst>
              <a:ext uri="{FF2B5EF4-FFF2-40B4-BE49-F238E27FC236}">
                <a16:creationId xmlns:a16="http://schemas.microsoft.com/office/drawing/2014/main" id="{B3DF95C9-2409-B80F-A1DC-26185485EC9E}"/>
              </a:ext>
            </a:extLst>
          </p:cNvPr>
          <p:cNvSpPr txBox="1"/>
          <p:nvPr/>
        </p:nvSpPr>
        <p:spPr>
          <a:xfrm>
            <a:off x="6725728" y="2001911"/>
            <a:ext cx="22488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0</a:t>
            </a:r>
            <a:endParaRPr lang="zh-CN" altLang="en-US" sz="500" b="1" dirty="0">
              <a:latin typeface="Arial" panose="020B0604020202020204" pitchFamily="34" charset="0"/>
              <a:cs typeface="Arial" panose="020B0604020202020204" pitchFamily="34" charset="0"/>
            </a:endParaRPr>
          </a:p>
        </p:txBody>
      </p:sp>
      <p:sp>
        <p:nvSpPr>
          <p:cNvPr id="77" name="文本框 76">
            <a:extLst>
              <a:ext uri="{FF2B5EF4-FFF2-40B4-BE49-F238E27FC236}">
                <a16:creationId xmlns:a16="http://schemas.microsoft.com/office/drawing/2014/main" id="{103E9151-7846-77D8-279C-EB188D8C1C73}"/>
              </a:ext>
            </a:extLst>
          </p:cNvPr>
          <p:cNvSpPr txBox="1"/>
          <p:nvPr/>
        </p:nvSpPr>
        <p:spPr>
          <a:xfrm>
            <a:off x="6897415" y="2001910"/>
            <a:ext cx="22488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5</a:t>
            </a:r>
            <a:endParaRPr lang="zh-CN" altLang="en-US" sz="500" b="1" dirty="0">
              <a:latin typeface="Arial" panose="020B0604020202020204" pitchFamily="34" charset="0"/>
              <a:cs typeface="Arial" panose="020B0604020202020204" pitchFamily="34" charset="0"/>
            </a:endParaRPr>
          </a:p>
        </p:txBody>
      </p:sp>
      <p:sp>
        <p:nvSpPr>
          <p:cNvPr id="78" name="文本框 77">
            <a:extLst>
              <a:ext uri="{FF2B5EF4-FFF2-40B4-BE49-F238E27FC236}">
                <a16:creationId xmlns:a16="http://schemas.microsoft.com/office/drawing/2014/main" id="{EAED0970-1704-2152-D823-0C74C1605367}"/>
              </a:ext>
            </a:extLst>
          </p:cNvPr>
          <p:cNvSpPr txBox="1"/>
          <p:nvPr/>
        </p:nvSpPr>
        <p:spPr>
          <a:xfrm>
            <a:off x="7046137" y="1999103"/>
            <a:ext cx="384374"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10</a:t>
            </a:r>
            <a:endParaRPr lang="zh-CN" altLang="en-US" sz="500" b="1" dirty="0">
              <a:latin typeface="Arial" panose="020B0604020202020204" pitchFamily="34" charset="0"/>
              <a:cs typeface="Arial" panose="020B0604020202020204" pitchFamily="34" charset="0"/>
            </a:endParaRPr>
          </a:p>
        </p:txBody>
      </p:sp>
      <p:sp>
        <p:nvSpPr>
          <p:cNvPr id="79" name="文本框 78">
            <a:extLst>
              <a:ext uri="{FF2B5EF4-FFF2-40B4-BE49-F238E27FC236}">
                <a16:creationId xmlns:a16="http://schemas.microsoft.com/office/drawing/2014/main" id="{2F29C0CF-A060-E468-1109-13D439DB17D7}"/>
              </a:ext>
            </a:extLst>
          </p:cNvPr>
          <p:cNvSpPr txBox="1"/>
          <p:nvPr/>
        </p:nvSpPr>
        <p:spPr>
          <a:xfrm>
            <a:off x="6540943" y="2001681"/>
            <a:ext cx="388405"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-5</a:t>
            </a:r>
            <a:endParaRPr lang="zh-CN" altLang="en-US" sz="500" b="1" dirty="0">
              <a:latin typeface="Arial" panose="020B0604020202020204" pitchFamily="34" charset="0"/>
              <a:cs typeface="Arial" panose="020B0604020202020204" pitchFamily="34" charset="0"/>
            </a:endParaRPr>
          </a:p>
        </p:txBody>
      </p:sp>
      <p:sp>
        <p:nvSpPr>
          <p:cNvPr id="80" name="文本框 79">
            <a:extLst>
              <a:ext uri="{FF2B5EF4-FFF2-40B4-BE49-F238E27FC236}">
                <a16:creationId xmlns:a16="http://schemas.microsoft.com/office/drawing/2014/main" id="{83FFAE5A-4982-D944-CD7B-C14A904B5986}"/>
              </a:ext>
            </a:extLst>
          </p:cNvPr>
          <p:cNvSpPr txBox="1"/>
          <p:nvPr/>
        </p:nvSpPr>
        <p:spPr>
          <a:xfrm>
            <a:off x="6358190" y="2001681"/>
            <a:ext cx="492366"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-10</a:t>
            </a:r>
            <a:endParaRPr lang="zh-CN" altLang="en-US" sz="500" b="1" dirty="0">
              <a:latin typeface="Arial" panose="020B0604020202020204" pitchFamily="34" charset="0"/>
              <a:cs typeface="Arial" panose="020B0604020202020204" pitchFamily="34" charset="0"/>
            </a:endParaRPr>
          </a:p>
        </p:txBody>
      </p:sp>
      <p:sp>
        <p:nvSpPr>
          <p:cNvPr id="81" name="文本框 80">
            <a:extLst>
              <a:ext uri="{FF2B5EF4-FFF2-40B4-BE49-F238E27FC236}">
                <a16:creationId xmlns:a16="http://schemas.microsoft.com/office/drawing/2014/main" id="{D732195E-6468-BBD8-FB0E-C544E06360C5}"/>
              </a:ext>
            </a:extLst>
          </p:cNvPr>
          <p:cNvSpPr txBox="1"/>
          <p:nvPr/>
        </p:nvSpPr>
        <p:spPr>
          <a:xfrm>
            <a:off x="6268610" y="1356861"/>
            <a:ext cx="22488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a:t>
            </a:r>
            <a:endParaRPr lang="zh-CN" altLang="en-US" sz="500" b="1" dirty="0">
              <a:latin typeface="Arial" panose="020B060402020202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55BB7D96-7420-9D31-2D86-C927331CFEC8}"/>
              </a:ext>
            </a:extLst>
          </p:cNvPr>
          <p:cNvSpPr txBox="1"/>
          <p:nvPr/>
        </p:nvSpPr>
        <p:spPr>
          <a:xfrm>
            <a:off x="6229915" y="1494006"/>
            <a:ext cx="451748"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0.5</a:t>
            </a:r>
            <a:endParaRPr lang="zh-CN" altLang="en-US" sz="500" b="1"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70695BB3-20EB-B84B-A8CF-F5DEC3EB40A5}"/>
              </a:ext>
            </a:extLst>
          </p:cNvPr>
          <p:cNvSpPr txBox="1"/>
          <p:nvPr/>
        </p:nvSpPr>
        <p:spPr>
          <a:xfrm>
            <a:off x="6257733" y="1955750"/>
            <a:ext cx="355407"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-1</a:t>
            </a:r>
            <a:endParaRPr lang="zh-CN" altLang="en-US" sz="500" b="1" dirty="0">
              <a:latin typeface="Arial" panose="020B0604020202020204" pitchFamily="34" charset="0"/>
              <a:cs typeface="Arial" panose="020B0604020202020204" pitchFamily="34" charset="0"/>
            </a:endParaRPr>
          </a:p>
        </p:txBody>
      </p:sp>
      <p:sp>
        <p:nvSpPr>
          <p:cNvPr id="84" name="文本框 83">
            <a:extLst>
              <a:ext uri="{FF2B5EF4-FFF2-40B4-BE49-F238E27FC236}">
                <a16:creationId xmlns:a16="http://schemas.microsoft.com/office/drawing/2014/main" id="{8A0EA188-BB36-D9E3-127C-1394F1269CAD}"/>
              </a:ext>
            </a:extLst>
          </p:cNvPr>
          <p:cNvSpPr txBox="1"/>
          <p:nvPr/>
        </p:nvSpPr>
        <p:spPr>
          <a:xfrm>
            <a:off x="6215640" y="1799387"/>
            <a:ext cx="480297"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-0.5</a:t>
            </a:r>
            <a:endParaRPr lang="zh-CN" altLang="en-US" sz="500" b="1" dirty="0">
              <a:latin typeface="Arial" panose="020B0604020202020204" pitchFamily="34" charset="0"/>
              <a:cs typeface="Arial" panose="020B0604020202020204" pitchFamily="34" charset="0"/>
            </a:endParaRPr>
          </a:p>
        </p:txBody>
      </p:sp>
      <p:sp>
        <p:nvSpPr>
          <p:cNvPr id="85" name="文本框 84">
            <a:extLst>
              <a:ext uri="{FF2B5EF4-FFF2-40B4-BE49-F238E27FC236}">
                <a16:creationId xmlns:a16="http://schemas.microsoft.com/office/drawing/2014/main" id="{74E81FE5-09E9-4834-A303-C7B3C187FB6B}"/>
              </a:ext>
            </a:extLst>
          </p:cNvPr>
          <p:cNvSpPr txBox="1"/>
          <p:nvPr/>
        </p:nvSpPr>
        <p:spPr>
          <a:xfrm>
            <a:off x="6268610" y="1647470"/>
            <a:ext cx="224881" cy="169277"/>
          </a:xfrm>
          <a:prstGeom prst="rect">
            <a:avLst/>
          </a:prstGeom>
          <a:noFill/>
        </p:spPr>
        <p:txBody>
          <a:bodyPr wrap="square" rtlCol="0">
            <a:spAutoFit/>
          </a:bodyPr>
          <a:lstStyle/>
          <a:p>
            <a:r>
              <a:rPr lang="en-US" altLang="zh-CN" sz="500" b="1" dirty="0">
                <a:latin typeface="Arial" panose="020B0604020202020204" pitchFamily="34" charset="0"/>
                <a:cs typeface="Arial" panose="020B0604020202020204" pitchFamily="34" charset="0"/>
              </a:rPr>
              <a:t>0</a:t>
            </a:r>
            <a:endParaRPr lang="zh-CN" altLang="en-US" sz="500" b="1" dirty="0">
              <a:latin typeface="Arial" panose="020B0604020202020204" pitchFamily="34" charset="0"/>
              <a:cs typeface="Arial" panose="020B0604020202020204" pitchFamily="34" charset="0"/>
            </a:endParaRPr>
          </a:p>
        </p:txBody>
      </p:sp>
      <p:sp>
        <p:nvSpPr>
          <p:cNvPr id="86" name="文本框 85">
            <a:extLst>
              <a:ext uri="{FF2B5EF4-FFF2-40B4-BE49-F238E27FC236}">
                <a16:creationId xmlns:a16="http://schemas.microsoft.com/office/drawing/2014/main" id="{D6D64321-A1D8-B0D1-C361-156BD1680BC5}"/>
              </a:ext>
            </a:extLst>
          </p:cNvPr>
          <p:cNvSpPr txBox="1"/>
          <p:nvPr/>
        </p:nvSpPr>
        <p:spPr>
          <a:xfrm>
            <a:off x="6575992" y="2050608"/>
            <a:ext cx="585417" cy="184666"/>
          </a:xfrm>
          <a:prstGeom prst="rect">
            <a:avLst/>
          </a:prstGeom>
          <a:noFill/>
        </p:spPr>
        <p:txBody>
          <a:bodyPr wrap="none" rtlCol="0">
            <a:spAutoFit/>
          </a:bodyPr>
          <a:lstStyle/>
          <a:p>
            <a:r>
              <a:rPr lang="en-US" altLang="zh-CN" sz="600" b="1" dirty="0">
                <a:latin typeface="Arial" panose="020B0604020202020204" pitchFamily="34" charset="0"/>
                <a:cs typeface="Arial" panose="020B0604020202020204" pitchFamily="34" charset="0"/>
              </a:rPr>
              <a:t>Voltage (V)</a:t>
            </a:r>
            <a:endParaRPr lang="zh-CN" altLang="en-US" sz="600" b="1" dirty="0">
              <a:latin typeface="Arial" panose="020B0604020202020204" pitchFamily="34" charset="0"/>
              <a:cs typeface="Arial" panose="020B0604020202020204" pitchFamily="34" charset="0"/>
            </a:endParaRPr>
          </a:p>
        </p:txBody>
      </p:sp>
      <p:sp>
        <p:nvSpPr>
          <p:cNvPr id="11" name="文本框 10">
            <a:extLst>
              <a:ext uri="{FF2B5EF4-FFF2-40B4-BE49-F238E27FC236}">
                <a16:creationId xmlns:a16="http://schemas.microsoft.com/office/drawing/2014/main" id="{F0ED8108-3FCA-AE2D-B61B-6205BD0C1373}"/>
              </a:ext>
            </a:extLst>
          </p:cNvPr>
          <p:cNvSpPr txBox="1"/>
          <p:nvPr/>
        </p:nvSpPr>
        <p:spPr>
          <a:xfrm>
            <a:off x="7434586" y="1121861"/>
            <a:ext cx="1358064" cy="300082"/>
          </a:xfrm>
          <a:prstGeom prst="rect">
            <a:avLst/>
          </a:prstGeom>
          <a:noFill/>
        </p:spPr>
        <p:txBody>
          <a:bodyPr wrap="none" rtlCol="0">
            <a:spAutoFit/>
          </a:bodyPr>
          <a:lstStyle/>
          <a:p>
            <a:r>
              <a:rPr lang="en-US" altLang="zh-CN" sz="1350" dirty="0">
                <a:latin typeface="Times New Roman" panose="02020603050405020304" pitchFamily="18" charset="0"/>
                <a:cs typeface="Times New Roman" panose="02020603050405020304" pitchFamily="18" charset="0"/>
              </a:rPr>
              <a:t>After irradiation </a:t>
            </a:r>
            <a:endParaRPr lang="zh-CN" altLang="en-US" sz="1350" dirty="0">
              <a:latin typeface="Times New Roman" panose="02020603050405020304" pitchFamily="18" charset="0"/>
              <a:cs typeface="Times New Roman" panose="02020603050405020304" pitchFamily="18" charset="0"/>
            </a:endParaRPr>
          </a:p>
        </p:txBody>
      </p:sp>
      <p:pic>
        <p:nvPicPr>
          <p:cNvPr id="87" name="图片 86">
            <a:extLst>
              <a:ext uri="{FF2B5EF4-FFF2-40B4-BE49-F238E27FC236}">
                <a16:creationId xmlns:a16="http://schemas.microsoft.com/office/drawing/2014/main" id="{6FBA8A96-FF97-B359-1DD7-B81CCD89F49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1923" y="4029539"/>
            <a:ext cx="3153599" cy="2486025"/>
          </a:xfrm>
          <a:prstGeom prst="rect">
            <a:avLst/>
          </a:prstGeom>
        </p:spPr>
      </p:pic>
      <p:sp>
        <p:nvSpPr>
          <p:cNvPr id="120" name="文本框 119">
            <a:extLst>
              <a:ext uri="{FF2B5EF4-FFF2-40B4-BE49-F238E27FC236}">
                <a16:creationId xmlns:a16="http://schemas.microsoft.com/office/drawing/2014/main" id="{ED560B49-9B23-1F89-1A2D-902F91F267D0}"/>
              </a:ext>
            </a:extLst>
          </p:cNvPr>
          <p:cNvSpPr txBox="1"/>
          <p:nvPr/>
        </p:nvSpPr>
        <p:spPr>
          <a:xfrm rot="16200000">
            <a:off x="-63294" y="4869882"/>
            <a:ext cx="514658" cy="265457"/>
          </a:xfrm>
          <a:prstGeom prst="rect">
            <a:avLst/>
          </a:prstGeom>
          <a:noFill/>
        </p:spPr>
        <p:txBody>
          <a:bodyPr wrap="square" rtlCol="0">
            <a:spAutoFit/>
          </a:bodyPr>
          <a:lstStyle/>
          <a:p>
            <a:r>
              <a:rPr lang="en-US" altLang="zh-CN" sz="1125" b="1" dirty="0">
                <a:latin typeface="Arial" panose="020B0604020202020204" pitchFamily="34" charset="0"/>
                <a:cs typeface="Arial" panose="020B0604020202020204" pitchFamily="34" charset="0"/>
              </a:rPr>
              <a:t>In (J)</a:t>
            </a:r>
            <a:endParaRPr lang="zh-CN" altLang="en-US" sz="1125" b="1" dirty="0">
              <a:latin typeface="Arial" panose="020B0604020202020204" pitchFamily="34" charset="0"/>
              <a:cs typeface="Arial" panose="020B0604020202020204" pitchFamily="34" charset="0"/>
            </a:endParaRPr>
          </a:p>
        </p:txBody>
      </p:sp>
      <p:sp>
        <p:nvSpPr>
          <p:cNvPr id="121" name="文本框 120">
            <a:extLst>
              <a:ext uri="{FF2B5EF4-FFF2-40B4-BE49-F238E27FC236}">
                <a16:creationId xmlns:a16="http://schemas.microsoft.com/office/drawing/2014/main" id="{17FF1333-9216-2BBE-459B-9F29271914BB}"/>
              </a:ext>
            </a:extLst>
          </p:cNvPr>
          <p:cNvSpPr txBox="1"/>
          <p:nvPr/>
        </p:nvSpPr>
        <p:spPr>
          <a:xfrm>
            <a:off x="247147" y="6133919"/>
            <a:ext cx="485959" cy="253916"/>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-36</a:t>
            </a:r>
            <a:endParaRPr lang="zh-CN" altLang="en-US" sz="1000" b="1" dirty="0">
              <a:latin typeface="Arial" panose="020B0604020202020204" pitchFamily="34" charset="0"/>
              <a:cs typeface="Arial" panose="020B0604020202020204" pitchFamily="34" charset="0"/>
            </a:endParaRPr>
          </a:p>
        </p:txBody>
      </p:sp>
      <p:sp>
        <p:nvSpPr>
          <p:cNvPr id="122" name="文本框 121">
            <a:extLst>
              <a:ext uri="{FF2B5EF4-FFF2-40B4-BE49-F238E27FC236}">
                <a16:creationId xmlns:a16="http://schemas.microsoft.com/office/drawing/2014/main" id="{EC1BB85E-AB0C-D65C-E40A-40161A4D68EE}"/>
              </a:ext>
            </a:extLst>
          </p:cNvPr>
          <p:cNvSpPr txBox="1"/>
          <p:nvPr/>
        </p:nvSpPr>
        <p:spPr>
          <a:xfrm>
            <a:off x="247147" y="5975594"/>
            <a:ext cx="485959" cy="253916"/>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-30</a:t>
            </a:r>
            <a:endParaRPr lang="zh-CN" altLang="en-US" sz="1000" b="1" dirty="0">
              <a:latin typeface="Arial" panose="020B0604020202020204" pitchFamily="34" charset="0"/>
              <a:cs typeface="Arial" panose="020B0604020202020204" pitchFamily="34" charset="0"/>
            </a:endParaRPr>
          </a:p>
        </p:txBody>
      </p:sp>
      <p:sp>
        <p:nvSpPr>
          <p:cNvPr id="123" name="文本框 122">
            <a:extLst>
              <a:ext uri="{FF2B5EF4-FFF2-40B4-BE49-F238E27FC236}">
                <a16:creationId xmlns:a16="http://schemas.microsoft.com/office/drawing/2014/main" id="{6D8FDEEB-7AC8-676E-BED9-1B18947583BB}"/>
              </a:ext>
            </a:extLst>
          </p:cNvPr>
          <p:cNvSpPr txBox="1"/>
          <p:nvPr/>
        </p:nvSpPr>
        <p:spPr>
          <a:xfrm>
            <a:off x="247147" y="5838831"/>
            <a:ext cx="519484"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-24</a:t>
            </a:r>
            <a:endParaRPr lang="zh-CN" altLang="en-US" sz="1000" b="1" dirty="0">
              <a:latin typeface="Arial" panose="020B0604020202020204" pitchFamily="34" charset="0"/>
              <a:cs typeface="Arial" panose="020B0604020202020204" pitchFamily="34" charset="0"/>
            </a:endParaRPr>
          </a:p>
        </p:txBody>
      </p:sp>
      <p:sp>
        <p:nvSpPr>
          <p:cNvPr id="124" name="文本框 123">
            <a:extLst>
              <a:ext uri="{FF2B5EF4-FFF2-40B4-BE49-F238E27FC236}">
                <a16:creationId xmlns:a16="http://schemas.microsoft.com/office/drawing/2014/main" id="{5195E89D-714F-DF20-94B1-CE2A7E5EF529}"/>
              </a:ext>
            </a:extLst>
          </p:cNvPr>
          <p:cNvSpPr txBox="1"/>
          <p:nvPr/>
        </p:nvSpPr>
        <p:spPr>
          <a:xfrm>
            <a:off x="247147" y="5681430"/>
            <a:ext cx="460388"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-36</a:t>
            </a:r>
            <a:endParaRPr lang="zh-CN" altLang="en-US" sz="1000" b="1" dirty="0">
              <a:latin typeface="Arial" panose="020B0604020202020204" pitchFamily="34" charset="0"/>
              <a:cs typeface="Arial" panose="020B0604020202020204" pitchFamily="34" charset="0"/>
            </a:endParaRPr>
          </a:p>
        </p:txBody>
      </p:sp>
      <p:sp>
        <p:nvSpPr>
          <p:cNvPr id="125" name="文本框 124">
            <a:extLst>
              <a:ext uri="{FF2B5EF4-FFF2-40B4-BE49-F238E27FC236}">
                <a16:creationId xmlns:a16="http://schemas.microsoft.com/office/drawing/2014/main" id="{3DAE00B9-9336-3B05-3961-B8428DCDCAEC}"/>
              </a:ext>
            </a:extLst>
          </p:cNvPr>
          <p:cNvSpPr txBox="1"/>
          <p:nvPr/>
        </p:nvSpPr>
        <p:spPr>
          <a:xfrm>
            <a:off x="253920" y="5545362"/>
            <a:ext cx="489077" cy="253916"/>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-30</a:t>
            </a:r>
            <a:endParaRPr lang="zh-CN" altLang="en-US" sz="1000" b="1" dirty="0">
              <a:latin typeface="Arial" panose="020B0604020202020204" pitchFamily="34" charset="0"/>
              <a:cs typeface="Arial" panose="020B0604020202020204" pitchFamily="34" charset="0"/>
            </a:endParaRPr>
          </a:p>
        </p:txBody>
      </p:sp>
      <p:sp>
        <p:nvSpPr>
          <p:cNvPr id="126" name="文本框 125">
            <a:extLst>
              <a:ext uri="{FF2B5EF4-FFF2-40B4-BE49-F238E27FC236}">
                <a16:creationId xmlns:a16="http://schemas.microsoft.com/office/drawing/2014/main" id="{87F4DECD-0F2C-89B7-1BBB-B74706CA84A0}"/>
              </a:ext>
            </a:extLst>
          </p:cNvPr>
          <p:cNvSpPr txBox="1"/>
          <p:nvPr/>
        </p:nvSpPr>
        <p:spPr>
          <a:xfrm>
            <a:off x="248529" y="5393635"/>
            <a:ext cx="436178"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-24</a:t>
            </a:r>
            <a:endParaRPr lang="zh-CN" altLang="en-US" sz="1000" b="1" dirty="0">
              <a:latin typeface="Arial" panose="020B0604020202020204" pitchFamily="34" charset="0"/>
              <a:cs typeface="Arial" panose="020B0604020202020204" pitchFamily="34" charset="0"/>
            </a:endParaRPr>
          </a:p>
        </p:txBody>
      </p:sp>
      <p:sp>
        <p:nvSpPr>
          <p:cNvPr id="127" name="文本框 126">
            <a:extLst>
              <a:ext uri="{FF2B5EF4-FFF2-40B4-BE49-F238E27FC236}">
                <a16:creationId xmlns:a16="http://schemas.microsoft.com/office/drawing/2014/main" id="{0947BDA4-0B8D-3AE9-3427-0011FABAF1DF}"/>
              </a:ext>
            </a:extLst>
          </p:cNvPr>
          <p:cNvSpPr txBox="1"/>
          <p:nvPr/>
        </p:nvSpPr>
        <p:spPr>
          <a:xfrm>
            <a:off x="251101" y="5242673"/>
            <a:ext cx="440209"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-36</a:t>
            </a:r>
            <a:endParaRPr lang="zh-CN" altLang="en-US" sz="1000" b="1" dirty="0">
              <a:latin typeface="Arial" panose="020B0604020202020204" pitchFamily="34" charset="0"/>
              <a:cs typeface="Arial" panose="020B0604020202020204" pitchFamily="34" charset="0"/>
            </a:endParaRPr>
          </a:p>
        </p:txBody>
      </p:sp>
      <p:sp>
        <p:nvSpPr>
          <p:cNvPr id="128" name="文本框 127">
            <a:extLst>
              <a:ext uri="{FF2B5EF4-FFF2-40B4-BE49-F238E27FC236}">
                <a16:creationId xmlns:a16="http://schemas.microsoft.com/office/drawing/2014/main" id="{0E37C25E-29C8-C8C2-9576-E49370065B2A}"/>
              </a:ext>
            </a:extLst>
          </p:cNvPr>
          <p:cNvSpPr txBox="1"/>
          <p:nvPr/>
        </p:nvSpPr>
        <p:spPr>
          <a:xfrm>
            <a:off x="251101" y="5107500"/>
            <a:ext cx="462783"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-30</a:t>
            </a:r>
            <a:endParaRPr lang="zh-CN" altLang="en-US" sz="1000" b="1" dirty="0">
              <a:latin typeface="Arial" panose="020B0604020202020204" pitchFamily="34" charset="0"/>
              <a:cs typeface="Arial" panose="020B0604020202020204" pitchFamily="34" charset="0"/>
            </a:endParaRPr>
          </a:p>
        </p:txBody>
      </p:sp>
      <p:sp>
        <p:nvSpPr>
          <p:cNvPr id="129" name="文本框 128">
            <a:extLst>
              <a:ext uri="{FF2B5EF4-FFF2-40B4-BE49-F238E27FC236}">
                <a16:creationId xmlns:a16="http://schemas.microsoft.com/office/drawing/2014/main" id="{F388176A-6116-7DBE-56C0-C2121ED99B88}"/>
              </a:ext>
            </a:extLst>
          </p:cNvPr>
          <p:cNvSpPr txBox="1"/>
          <p:nvPr/>
        </p:nvSpPr>
        <p:spPr>
          <a:xfrm>
            <a:off x="251101" y="4984738"/>
            <a:ext cx="50106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-24</a:t>
            </a:r>
            <a:endParaRPr lang="zh-CN" altLang="en-US" sz="1000" b="1" dirty="0">
              <a:latin typeface="Arial" panose="020B0604020202020204" pitchFamily="34" charset="0"/>
              <a:cs typeface="Arial" panose="020B0604020202020204" pitchFamily="34" charset="0"/>
            </a:endParaRPr>
          </a:p>
        </p:txBody>
      </p:sp>
      <p:sp>
        <p:nvSpPr>
          <p:cNvPr id="130" name="文本框 129">
            <a:extLst>
              <a:ext uri="{FF2B5EF4-FFF2-40B4-BE49-F238E27FC236}">
                <a16:creationId xmlns:a16="http://schemas.microsoft.com/office/drawing/2014/main" id="{ADDAEF11-CC88-D7A1-870C-6FA15477CF3F}"/>
              </a:ext>
            </a:extLst>
          </p:cNvPr>
          <p:cNvSpPr txBox="1"/>
          <p:nvPr/>
        </p:nvSpPr>
        <p:spPr>
          <a:xfrm>
            <a:off x="249186" y="4857807"/>
            <a:ext cx="517893"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-36</a:t>
            </a:r>
            <a:endParaRPr lang="zh-CN" altLang="en-US" sz="1000" b="1" dirty="0">
              <a:latin typeface="Arial" panose="020B0604020202020204" pitchFamily="34" charset="0"/>
              <a:cs typeface="Arial" panose="020B0604020202020204" pitchFamily="34" charset="0"/>
            </a:endParaRPr>
          </a:p>
        </p:txBody>
      </p:sp>
      <p:sp>
        <p:nvSpPr>
          <p:cNvPr id="131" name="文本框 130">
            <a:extLst>
              <a:ext uri="{FF2B5EF4-FFF2-40B4-BE49-F238E27FC236}">
                <a16:creationId xmlns:a16="http://schemas.microsoft.com/office/drawing/2014/main" id="{C31324AE-9E36-F585-244D-94427C3F1C67}"/>
              </a:ext>
            </a:extLst>
          </p:cNvPr>
          <p:cNvSpPr txBox="1"/>
          <p:nvPr/>
        </p:nvSpPr>
        <p:spPr>
          <a:xfrm>
            <a:off x="251599" y="4715052"/>
            <a:ext cx="448050"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-30</a:t>
            </a:r>
            <a:endParaRPr lang="zh-CN" altLang="en-US" sz="1000" b="1" dirty="0">
              <a:latin typeface="Arial" panose="020B0604020202020204" pitchFamily="34" charset="0"/>
              <a:cs typeface="Arial" panose="020B0604020202020204" pitchFamily="34" charset="0"/>
            </a:endParaRPr>
          </a:p>
        </p:txBody>
      </p:sp>
      <p:sp>
        <p:nvSpPr>
          <p:cNvPr id="132" name="文本框 131">
            <a:extLst>
              <a:ext uri="{FF2B5EF4-FFF2-40B4-BE49-F238E27FC236}">
                <a16:creationId xmlns:a16="http://schemas.microsoft.com/office/drawing/2014/main" id="{B0F2DD7A-CEBA-9794-7822-B2FF885D7B7F}"/>
              </a:ext>
            </a:extLst>
          </p:cNvPr>
          <p:cNvSpPr txBox="1"/>
          <p:nvPr/>
        </p:nvSpPr>
        <p:spPr>
          <a:xfrm>
            <a:off x="244825" y="4561349"/>
            <a:ext cx="517893"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-24</a:t>
            </a:r>
            <a:endParaRPr lang="zh-CN" altLang="en-US" sz="1000" b="1" dirty="0">
              <a:latin typeface="Arial" panose="020B0604020202020204" pitchFamily="34" charset="0"/>
              <a:cs typeface="Arial" panose="020B0604020202020204" pitchFamily="34" charset="0"/>
            </a:endParaRPr>
          </a:p>
        </p:txBody>
      </p:sp>
      <p:sp>
        <p:nvSpPr>
          <p:cNvPr id="133" name="文本框 132">
            <a:extLst>
              <a:ext uri="{FF2B5EF4-FFF2-40B4-BE49-F238E27FC236}">
                <a16:creationId xmlns:a16="http://schemas.microsoft.com/office/drawing/2014/main" id="{F35B44D1-D427-CF04-229C-60FD1FA376F0}"/>
              </a:ext>
            </a:extLst>
          </p:cNvPr>
          <p:cNvSpPr txBox="1"/>
          <p:nvPr/>
        </p:nvSpPr>
        <p:spPr>
          <a:xfrm>
            <a:off x="245101" y="4410954"/>
            <a:ext cx="448050"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-35</a:t>
            </a:r>
            <a:endParaRPr lang="zh-CN" altLang="en-US" sz="1000" b="1" dirty="0">
              <a:latin typeface="Arial" panose="020B0604020202020204" pitchFamily="34" charset="0"/>
              <a:cs typeface="Arial" panose="020B0604020202020204" pitchFamily="34" charset="0"/>
            </a:endParaRPr>
          </a:p>
        </p:txBody>
      </p:sp>
      <p:sp>
        <p:nvSpPr>
          <p:cNvPr id="134" name="文本框 133">
            <a:extLst>
              <a:ext uri="{FF2B5EF4-FFF2-40B4-BE49-F238E27FC236}">
                <a16:creationId xmlns:a16="http://schemas.microsoft.com/office/drawing/2014/main" id="{9F2D4702-10C6-66B8-6A51-FD51E5033D52}"/>
              </a:ext>
            </a:extLst>
          </p:cNvPr>
          <p:cNvSpPr txBox="1"/>
          <p:nvPr/>
        </p:nvSpPr>
        <p:spPr>
          <a:xfrm>
            <a:off x="244328" y="4247101"/>
            <a:ext cx="429888"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-30</a:t>
            </a:r>
            <a:endParaRPr lang="zh-CN" altLang="en-US" sz="1000" b="1" dirty="0">
              <a:latin typeface="Arial" panose="020B0604020202020204" pitchFamily="34" charset="0"/>
              <a:cs typeface="Arial" panose="020B0604020202020204" pitchFamily="34" charset="0"/>
            </a:endParaRPr>
          </a:p>
        </p:txBody>
      </p:sp>
      <p:sp>
        <p:nvSpPr>
          <p:cNvPr id="135" name="文本框 134">
            <a:extLst>
              <a:ext uri="{FF2B5EF4-FFF2-40B4-BE49-F238E27FC236}">
                <a16:creationId xmlns:a16="http://schemas.microsoft.com/office/drawing/2014/main" id="{E1F429F5-72A8-574E-604D-9C80D120867D}"/>
              </a:ext>
            </a:extLst>
          </p:cNvPr>
          <p:cNvSpPr txBox="1"/>
          <p:nvPr/>
        </p:nvSpPr>
        <p:spPr>
          <a:xfrm>
            <a:off x="239449" y="4066601"/>
            <a:ext cx="479868"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-25</a:t>
            </a:r>
            <a:endParaRPr lang="zh-CN" altLang="en-US" sz="1000" b="1" dirty="0">
              <a:latin typeface="Arial" panose="020B0604020202020204" pitchFamily="34" charset="0"/>
              <a:cs typeface="Arial" panose="020B0604020202020204" pitchFamily="34" charset="0"/>
            </a:endParaRPr>
          </a:p>
        </p:txBody>
      </p:sp>
      <p:sp>
        <p:nvSpPr>
          <p:cNvPr id="136" name="文本框 135">
            <a:extLst>
              <a:ext uri="{FF2B5EF4-FFF2-40B4-BE49-F238E27FC236}">
                <a16:creationId xmlns:a16="http://schemas.microsoft.com/office/drawing/2014/main" id="{8B65162E-F9D6-3407-D2B0-D8E52ACC09BB}"/>
              </a:ext>
            </a:extLst>
          </p:cNvPr>
          <p:cNvSpPr txBox="1"/>
          <p:nvPr/>
        </p:nvSpPr>
        <p:spPr>
          <a:xfrm>
            <a:off x="628654" y="6281376"/>
            <a:ext cx="224881" cy="261610"/>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0</a:t>
            </a:r>
            <a:endParaRPr lang="zh-CN" altLang="en-US" sz="1100" b="1" dirty="0">
              <a:latin typeface="Arial" panose="020B0604020202020204" pitchFamily="34" charset="0"/>
              <a:cs typeface="Arial" panose="020B0604020202020204" pitchFamily="34" charset="0"/>
            </a:endParaRPr>
          </a:p>
        </p:txBody>
      </p:sp>
      <p:sp>
        <p:nvSpPr>
          <p:cNvPr id="137" name="文本框 136">
            <a:extLst>
              <a:ext uri="{FF2B5EF4-FFF2-40B4-BE49-F238E27FC236}">
                <a16:creationId xmlns:a16="http://schemas.microsoft.com/office/drawing/2014/main" id="{D37129C3-658D-636F-CA8A-0027D78CA992}"/>
              </a:ext>
            </a:extLst>
          </p:cNvPr>
          <p:cNvSpPr txBox="1"/>
          <p:nvPr/>
        </p:nvSpPr>
        <p:spPr>
          <a:xfrm>
            <a:off x="1363704" y="6285141"/>
            <a:ext cx="224881" cy="261610"/>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4</a:t>
            </a:r>
            <a:endParaRPr lang="zh-CN" altLang="en-US" sz="1100" b="1" dirty="0">
              <a:latin typeface="Arial" panose="020B0604020202020204" pitchFamily="34" charset="0"/>
              <a:cs typeface="Arial" panose="020B0604020202020204" pitchFamily="34" charset="0"/>
            </a:endParaRPr>
          </a:p>
        </p:txBody>
      </p:sp>
      <p:sp>
        <p:nvSpPr>
          <p:cNvPr id="138" name="文本框 137">
            <a:extLst>
              <a:ext uri="{FF2B5EF4-FFF2-40B4-BE49-F238E27FC236}">
                <a16:creationId xmlns:a16="http://schemas.microsoft.com/office/drawing/2014/main" id="{4F93B9A8-EBD4-D92B-FD5B-83BC76B69F7C}"/>
              </a:ext>
            </a:extLst>
          </p:cNvPr>
          <p:cNvSpPr txBox="1"/>
          <p:nvPr/>
        </p:nvSpPr>
        <p:spPr>
          <a:xfrm>
            <a:off x="998548" y="6281376"/>
            <a:ext cx="224881" cy="261610"/>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2</a:t>
            </a:r>
            <a:endParaRPr lang="zh-CN" altLang="en-US" sz="1100" b="1" dirty="0">
              <a:latin typeface="Arial" panose="020B0604020202020204" pitchFamily="34" charset="0"/>
              <a:cs typeface="Arial" panose="020B0604020202020204" pitchFamily="34" charset="0"/>
            </a:endParaRPr>
          </a:p>
        </p:txBody>
      </p:sp>
      <p:sp>
        <p:nvSpPr>
          <p:cNvPr id="139" name="文本框 138">
            <a:extLst>
              <a:ext uri="{FF2B5EF4-FFF2-40B4-BE49-F238E27FC236}">
                <a16:creationId xmlns:a16="http://schemas.microsoft.com/office/drawing/2014/main" id="{0B6F7D55-DD28-D893-C37C-ACD52D68433A}"/>
              </a:ext>
            </a:extLst>
          </p:cNvPr>
          <p:cNvSpPr txBox="1"/>
          <p:nvPr/>
        </p:nvSpPr>
        <p:spPr>
          <a:xfrm>
            <a:off x="1727520" y="6281376"/>
            <a:ext cx="224881" cy="261610"/>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6</a:t>
            </a:r>
            <a:endParaRPr lang="zh-CN" altLang="en-US" sz="1100" b="1" dirty="0">
              <a:latin typeface="Arial" panose="020B0604020202020204" pitchFamily="34" charset="0"/>
              <a:cs typeface="Arial" panose="020B0604020202020204" pitchFamily="34" charset="0"/>
            </a:endParaRPr>
          </a:p>
        </p:txBody>
      </p:sp>
      <p:sp>
        <p:nvSpPr>
          <p:cNvPr id="140" name="文本框 139">
            <a:extLst>
              <a:ext uri="{FF2B5EF4-FFF2-40B4-BE49-F238E27FC236}">
                <a16:creationId xmlns:a16="http://schemas.microsoft.com/office/drawing/2014/main" id="{C3B9D496-6F9F-5B81-1F54-517F0978F7D7}"/>
              </a:ext>
            </a:extLst>
          </p:cNvPr>
          <p:cNvSpPr txBox="1"/>
          <p:nvPr/>
        </p:nvSpPr>
        <p:spPr>
          <a:xfrm>
            <a:off x="2397121" y="6281376"/>
            <a:ext cx="407855" cy="261610"/>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10</a:t>
            </a:r>
            <a:endParaRPr lang="zh-CN" altLang="en-US" sz="1100" b="1" dirty="0">
              <a:latin typeface="Arial" panose="020B0604020202020204" pitchFamily="34" charset="0"/>
              <a:cs typeface="Arial" panose="020B0604020202020204" pitchFamily="34" charset="0"/>
            </a:endParaRPr>
          </a:p>
        </p:txBody>
      </p:sp>
      <p:sp>
        <p:nvSpPr>
          <p:cNvPr id="141" name="文本框 140">
            <a:extLst>
              <a:ext uri="{FF2B5EF4-FFF2-40B4-BE49-F238E27FC236}">
                <a16:creationId xmlns:a16="http://schemas.microsoft.com/office/drawing/2014/main" id="{99AD4543-FE0D-086D-4B0B-EC91E6EEE084}"/>
              </a:ext>
            </a:extLst>
          </p:cNvPr>
          <p:cNvSpPr txBox="1"/>
          <p:nvPr/>
        </p:nvSpPr>
        <p:spPr>
          <a:xfrm>
            <a:off x="2089120" y="6281376"/>
            <a:ext cx="224881" cy="261610"/>
          </a:xfrm>
          <a:prstGeom prst="rect">
            <a:avLst/>
          </a:prstGeom>
          <a:noFill/>
        </p:spPr>
        <p:txBody>
          <a:bodyPr wrap="square" rtlCol="0">
            <a:spAutoFit/>
          </a:bodyPr>
          <a:lstStyle/>
          <a:p>
            <a:r>
              <a:rPr lang="en-US" altLang="zh-CN" sz="1100" b="1" dirty="0">
                <a:latin typeface="Arial" panose="020B0604020202020204" pitchFamily="34" charset="0"/>
                <a:cs typeface="Arial" panose="020B0604020202020204" pitchFamily="34" charset="0"/>
              </a:rPr>
              <a:t>8</a:t>
            </a:r>
            <a:endParaRPr lang="zh-CN" altLang="en-US" sz="1100" b="1" dirty="0">
              <a:latin typeface="Arial" panose="020B0604020202020204" pitchFamily="34" charset="0"/>
              <a:cs typeface="Arial" panose="020B0604020202020204" pitchFamily="34" charset="0"/>
            </a:endParaRPr>
          </a:p>
        </p:txBody>
      </p:sp>
      <p:sp>
        <p:nvSpPr>
          <p:cNvPr id="142" name="文本框 141">
            <a:extLst>
              <a:ext uri="{FF2B5EF4-FFF2-40B4-BE49-F238E27FC236}">
                <a16:creationId xmlns:a16="http://schemas.microsoft.com/office/drawing/2014/main" id="{0B145CD5-00EB-BEE5-3E3C-B3A8B8833EA8}"/>
              </a:ext>
            </a:extLst>
          </p:cNvPr>
          <p:cNvSpPr txBox="1"/>
          <p:nvPr/>
        </p:nvSpPr>
        <p:spPr>
          <a:xfrm>
            <a:off x="721421" y="5840516"/>
            <a:ext cx="984565"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1.4×10</a:t>
            </a:r>
            <a:r>
              <a:rPr lang="en-US" altLang="zh-CN" sz="900" b="1" baseline="30000" dirty="0">
                <a:latin typeface="Arial" panose="020B0604020202020204" pitchFamily="34" charset="0"/>
                <a:cs typeface="Arial" panose="020B0604020202020204" pitchFamily="34" charset="0"/>
              </a:rPr>
              <a:t>13</a:t>
            </a:r>
            <a:r>
              <a:rPr lang="en-US" altLang="zh-CN" sz="900" b="1" dirty="0">
                <a:latin typeface="Arial" panose="020B0604020202020204" pitchFamily="34" charset="0"/>
                <a:cs typeface="Arial" panose="020B0604020202020204" pitchFamily="34" charset="0"/>
              </a:rPr>
              <a:t> n/cm</a:t>
            </a:r>
            <a:r>
              <a:rPr lang="en-US" altLang="zh-CN" sz="900" b="1" baseline="30000"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143" name="文本框 142">
            <a:extLst>
              <a:ext uri="{FF2B5EF4-FFF2-40B4-BE49-F238E27FC236}">
                <a16:creationId xmlns:a16="http://schemas.microsoft.com/office/drawing/2014/main" id="{F4B017CF-D194-1F22-C13F-981AE05F9324}"/>
              </a:ext>
            </a:extLst>
          </p:cNvPr>
          <p:cNvSpPr txBox="1"/>
          <p:nvPr/>
        </p:nvSpPr>
        <p:spPr>
          <a:xfrm>
            <a:off x="722913" y="5407309"/>
            <a:ext cx="888385"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1×10</a:t>
            </a:r>
            <a:r>
              <a:rPr lang="en-US" altLang="zh-CN" sz="900" b="1" baseline="30000" dirty="0">
                <a:latin typeface="Arial" panose="020B0604020202020204" pitchFamily="34" charset="0"/>
                <a:cs typeface="Arial" panose="020B0604020202020204" pitchFamily="34" charset="0"/>
              </a:rPr>
              <a:t>13</a:t>
            </a:r>
            <a:r>
              <a:rPr lang="en-US" altLang="zh-CN" sz="900" b="1" dirty="0">
                <a:latin typeface="Arial" panose="020B0604020202020204" pitchFamily="34" charset="0"/>
                <a:cs typeface="Arial" panose="020B0604020202020204" pitchFamily="34" charset="0"/>
              </a:rPr>
              <a:t> n/cm</a:t>
            </a:r>
            <a:r>
              <a:rPr lang="en-US" altLang="zh-CN" sz="900" b="1" baseline="30000"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144" name="文本框 143">
            <a:extLst>
              <a:ext uri="{FF2B5EF4-FFF2-40B4-BE49-F238E27FC236}">
                <a16:creationId xmlns:a16="http://schemas.microsoft.com/office/drawing/2014/main" id="{34B8A946-C0B1-7F6F-E883-5C38F4940BA1}"/>
              </a:ext>
            </a:extLst>
          </p:cNvPr>
          <p:cNvSpPr txBox="1"/>
          <p:nvPr/>
        </p:nvSpPr>
        <p:spPr>
          <a:xfrm>
            <a:off x="722913" y="4983593"/>
            <a:ext cx="984565"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2.5×10</a:t>
            </a:r>
            <a:r>
              <a:rPr lang="en-US" altLang="zh-CN" sz="900" b="1" baseline="30000" dirty="0">
                <a:latin typeface="Arial" panose="020B0604020202020204" pitchFamily="34" charset="0"/>
                <a:cs typeface="Arial" panose="020B0604020202020204" pitchFamily="34" charset="0"/>
              </a:rPr>
              <a:t>12</a:t>
            </a:r>
            <a:r>
              <a:rPr lang="en-US" altLang="zh-CN" sz="900" b="1" dirty="0">
                <a:latin typeface="Arial" panose="020B0604020202020204" pitchFamily="34" charset="0"/>
                <a:cs typeface="Arial" panose="020B0604020202020204" pitchFamily="34" charset="0"/>
              </a:rPr>
              <a:t> n/cm</a:t>
            </a:r>
            <a:r>
              <a:rPr lang="en-US" altLang="zh-CN" sz="900" b="1" baseline="30000"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145" name="文本框 144">
            <a:extLst>
              <a:ext uri="{FF2B5EF4-FFF2-40B4-BE49-F238E27FC236}">
                <a16:creationId xmlns:a16="http://schemas.microsoft.com/office/drawing/2014/main" id="{566280BE-D782-EE4F-242E-E436CA6A4A52}"/>
              </a:ext>
            </a:extLst>
          </p:cNvPr>
          <p:cNvSpPr txBox="1"/>
          <p:nvPr/>
        </p:nvSpPr>
        <p:spPr>
          <a:xfrm>
            <a:off x="721421" y="4556862"/>
            <a:ext cx="888385"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5×10</a:t>
            </a:r>
            <a:r>
              <a:rPr lang="en-US" altLang="zh-CN" sz="900" b="1" baseline="30000" dirty="0">
                <a:latin typeface="Arial" panose="020B0604020202020204" pitchFamily="34" charset="0"/>
                <a:cs typeface="Arial" panose="020B0604020202020204" pitchFamily="34" charset="0"/>
              </a:rPr>
              <a:t>11</a:t>
            </a:r>
            <a:r>
              <a:rPr lang="en-US" altLang="zh-CN" sz="900" b="1" dirty="0">
                <a:latin typeface="Arial" panose="020B0604020202020204" pitchFamily="34" charset="0"/>
                <a:cs typeface="Arial" panose="020B0604020202020204" pitchFamily="34" charset="0"/>
              </a:rPr>
              <a:t> n/cm</a:t>
            </a:r>
            <a:r>
              <a:rPr lang="en-US" altLang="zh-CN" sz="900" b="1" baseline="30000"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146" name="文本框 145">
            <a:extLst>
              <a:ext uri="{FF2B5EF4-FFF2-40B4-BE49-F238E27FC236}">
                <a16:creationId xmlns:a16="http://schemas.microsoft.com/office/drawing/2014/main" id="{DE5FC585-B3A4-D707-7909-ABCF51C37001}"/>
              </a:ext>
            </a:extLst>
          </p:cNvPr>
          <p:cNvSpPr txBox="1"/>
          <p:nvPr/>
        </p:nvSpPr>
        <p:spPr>
          <a:xfrm>
            <a:off x="722844" y="4131331"/>
            <a:ext cx="888385"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1×10</a:t>
            </a:r>
            <a:r>
              <a:rPr lang="en-US" altLang="zh-CN" sz="900" b="1" baseline="30000" dirty="0">
                <a:latin typeface="Arial" panose="020B0604020202020204" pitchFamily="34" charset="0"/>
                <a:cs typeface="Arial" panose="020B0604020202020204" pitchFamily="34" charset="0"/>
              </a:rPr>
              <a:t>11</a:t>
            </a:r>
            <a:r>
              <a:rPr lang="en-US" altLang="zh-CN" sz="900" b="1" dirty="0">
                <a:latin typeface="Arial" panose="020B0604020202020204" pitchFamily="34" charset="0"/>
                <a:cs typeface="Arial" panose="020B0604020202020204" pitchFamily="34" charset="0"/>
              </a:rPr>
              <a:t> n/cm</a:t>
            </a:r>
            <a:r>
              <a:rPr lang="en-US" altLang="zh-CN" sz="900" b="1" baseline="30000"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147" name="文本框 146">
            <a:extLst>
              <a:ext uri="{FF2B5EF4-FFF2-40B4-BE49-F238E27FC236}">
                <a16:creationId xmlns:a16="http://schemas.microsoft.com/office/drawing/2014/main" id="{5F64F310-6F39-9F5D-C3CC-13F526D38CB5}"/>
              </a:ext>
            </a:extLst>
          </p:cNvPr>
          <p:cNvSpPr txBox="1"/>
          <p:nvPr/>
        </p:nvSpPr>
        <p:spPr>
          <a:xfrm>
            <a:off x="721420" y="5955275"/>
            <a:ext cx="537327"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Fitting</a:t>
            </a:r>
            <a:endParaRPr lang="zh-CN" altLang="en-US" sz="900" b="1" baseline="30000" dirty="0">
              <a:latin typeface="Arial" panose="020B0604020202020204" pitchFamily="34" charset="0"/>
              <a:cs typeface="Arial" panose="020B0604020202020204" pitchFamily="34" charset="0"/>
            </a:endParaRPr>
          </a:p>
        </p:txBody>
      </p:sp>
      <p:sp>
        <p:nvSpPr>
          <p:cNvPr id="148" name="文本框 147">
            <a:extLst>
              <a:ext uri="{FF2B5EF4-FFF2-40B4-BE49-F238E27FC236}">
                <a16:creationId xmlns:a16="http://schemas.microsoft.com/office/drawing/2014/main" id="{C034B631-0C4C-88AC-26CC-6BEB813F0499}"/>
              </a:ext>
            </a:extLst>
          </p:cNvPr>
          <p:cNvSpPr txBox="1"/>
          <p:nvPr/>
        </p:nvSpPr>
        <p:spPr>
          <a:xfrm>
            <a:off x="722913" y="5515719"/>
            <a:ext cx="537327"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Fitting</a:t>
            </a:r>
            <a:endParaRPr lang="zh-CN" altLang="en-US" sz="900" b="1" baseline="30000" dirty="0">
              <a:latin typeface="Arial" panose="020B0604020202020204" pitchFamily="34" charset="0"/>
              <a:cs typeface="Arial" panose="020B0604020202020204" pitchFamily="34" charset="0"/>
            </a:endParaRPr>
          </a:p>
        </p:txBody>
      </p:sp>
      <p:sp>
        <p:nvSpPr>
          <p:cNvPr id="149" name="文本框 148">
            <a:extLst>
              <a:ext uri="{FF2B5EF4-FFF2-40B4-BE49-F238E27FC236}">
                <a16:creationId xmlns:a16="http://schemas.microsoft.com/office/drawing/2014/main" id="{BAB040FD-E30E-ED85-CC5F-48E4992B7BC3}"/>
              </a:ext>
            </a:extLst>
          </p:cNvPr>
          <p:cNvSpPr txBox="1"/>
          <p:nvPr/>
        </p:nvSpPr>
        <p:spPr>
          <a:xfrm>
            <a:off x="722913" y="5091728"/>
            <a:ext cx="537327"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Fitting</a:t>
            </a:r>
            <a:endParaRPr lang="zh-CN" altLang="en-US" sz="900" b="1" baseline="30000" dirty="0">
              <a:latin typeface="Arial" panose="020B0604020202020204" pitchFamily="34" charset="0"/>
              <a:cs typeface="Arial" panose="020B0604020202020204" pitchFamily="34" charset="0"/>
            </a:endParaRPr>
          </a:p>
        </p:txBody>
      </p:sp>
      <p:sp>
        <p:nvSpPr>
          <p:cNvPr id="150" name="文本框 149">
            <a:extLst>
              <a:ext uri="{FF2B5EF4-FFF2-40B4-BE49-F238E27FC236}">
                <a16:creationId xmlns:a16="http://schemas.microsoft.com/office/drawing/2014/main" id="{062ED768-C748-D178-853E-3A7BFC9350DD}"/>
              </a:ext>
            </a:extLst>
          </p:cNvPr>
          <p:cNvSpPr txBox="1"/>
          <p:nvPr/>
        </p:nvSpPr>
        <p:spPr>
          <a:xfrm>
            <a:off x="721421" y="4665974"/>
            <a:ext cx="537327"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Fitting</a:t>
            </a:r>
            <a:endParaRPr lang="zh-CN" altLang="en-US" sz="900" b="1" baseline="30000" dirty="0">
              <a:latin typeface="Arial" panose="020B0604020202020204" pitchFamily="34" charset="0"/>
              <a:cs typeface="Arial" panose="020B0604020202020204" pitchFamily="34" charset="0"/>
            </a:endParaRPr>
          </a:p>
        </p:txBody>
      </p:sp>
      <p:sp>
        <p:nvSpPr>
          <p:cNvPr id="151" name="文本框 150">
            <a:extLst>
              <a:ext uri="{FF2B5EF4-FFF2-40B4-BE49-F238E27FC236}">
                <a16:creationId xmlns:a16="http://schemas.microsoft.com/office/drawing/2014/main" id="{00320EAA-F2A1-BBE0-004C-E9E1A4D197AB}"/>
              </a:ext>
            </a:extLst>
          </p:cNvPr>
          <p:cNvSpPr txBox="1"/>
          <p:nvPr/>
        </p:nvSpPr>
        <p:spPr>
          <a:xfrm>
            <a:off x="732560" y="4252202"/>
            <a:ext cx="537327"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Fitting</a:t>
            </a:r>
            <a:endParaRPr lang="zh-CN" altLang="en-US" sz="900" b="1" baseline="30000" dirty="0">
              <a:latin typeface="Arial" panose="020B0604020202020204" pitchFamily="34" charset="0"/>
              <a:cs typeface="Arial" panose="020B0604020202020204" pitchFamily="34" charset="0"/>
            </a:endParaRPr>
          </a:p>
        </p:txBody>
      </p:sp>
      <p:cxnSp>
        <p:nvCxnSpPr>
          <p:cNvPr id="152" name="直接连接符 151">
            <a:extLst>
              <a:ext uri="{FF2B5EF4-FFF2-40B4-BE49-F238E27FC236}">
                <a16:creationId xmlns:a16="http://schemas.microsoft.com/office/drawing/2014/main" id="{2826B4A8-E4C6-5F61-407E-3AD0593F6F65}"/>
              </a:ext>
            </a:extLst>
          </p:cNvPr>
          <p:cNvCxnSpPr/>
          <p:nvPr/>
        </p:nvCxnSpPr>
        <p:spPr>
          <a:xfrm>
            <a:off x="633948" y="4368960"/>
            <a:ext cx="1615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 name="直接连接符 152">
            <a:extLst>
              <a:ext uri="{FF2B5EF4-FFF2-40B4-BE49-F238E27FC236}">
                <a16:creationId xmlns:a16="http://schemas.microsoft.com/office/drawing/2014/main" id="{73CD04D4-EDA5-1290-A87B-56D653F2B12E}"/>
              </a:ext>
            </a:extLst>
          </p:cNvPr>
          <p:cNvCxnSpPr/>
          <p:nvPr/>
        </p:nvCxnSpPr>
        <p:spPr>
          <a:xfrm>
            <a:off x="622886" y="4773762"/>
            <a:ext cx="1615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直接连接符 153">
            <a:extLst>
              <a:ext uri="{FF2B5EF4-FFF2-40B4-BE49-F238E27FC236}">
                <a16:creationId xmlns:a16="http://schemas.microsoft.com/office/drawing/2014/main" id="{01F62437-DC18-7B33-FA72-9D9A220B4B0E}"/>
              </a:ext>
            </a:extLst>
          </p:cNvPr>
          <p:cNvCxnSpPr/>
          <p:nvPr/>
        </p:nvCxnSpPr>
        <p:spPr>
          <a:xfrm>
            <a:off x="628417" y="5205081"/>
            <a:ext cx="1615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直接连接符 154">
            <a:extLst>
              <a:ext uri="{FF2B5EF4-FFF2-40B4-BE49-F238E27FC236}">
                <a16:creationId xmlns:a16="http://schemas.microsoft.com/office/drawing/2014/main" id="{FADF2F69-41E5-2DA5-8755-770CEB425674}"/>
              </a:ext>
            </a:extLst>
          </p:cNvPr>
          <p:cNvCxnSpPr/>
          <p:nvPr/>
        </p:nvCxnSpPr>
        <p:spPr>
          <a:xfrm>
            <a:off x="620813" y="5622960"/>
            <a:ext cx="1615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直接连接符 155">
            <a:extLst>
              <a:ext uri="{FF2B5EF4-FFF2-40B4-BE49-F238E27FC236}">
                <a16:creationId xmlns:a16="http://schemas.microsoft.com/office/drawing/2014/main" id="{8A11DCDF-6C68-A5E6-03A4-4DC18EE75765}"/>
              </a:ext>
            </a:extLst>
          </p:cNvPr>
          <p:cNvCxnSpPr/>
          <p:nvPr/>
        </p:nvCxnSpPr>
        <p:spPr>
          <a:xfrm>
            <a:off x="622886" y="6073357"/>
            <a:ext cx="161564"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7" name="文本框 156">
                <a:extLst>
                  <a:ext uri="{FF2B5EF4-FFF2-40B4-BE49-F238E27FC236}">
                    <a16:creationId xmlns:a16="http://schemas.microsoft.com/office/drawing/2014/main" id="{1695DD38-A6D6-56F4-1C9A-9FFB4970ACB4}"/>
                  </a:ext>
                </a:extLst>
              </p:cNvPr>
              <p:cNvSpPr txBox="1"/>
              <p:nvPr/>
            </p:nvSpPr>
            <p:spPr>
              <a:xfrm>
                <a:off x="1997868" y="4321729"/>
                <a:ext cx="890270" cy="246221"/>
              </a:xfrm>
              <a:prstGeom prst="rect">
                <a:avLst/>
              </a:prstGeom>
              <a:noFill/>
            </p:spPr>
            <p:txBody>
              <a:bodyPr wrap="square" rtlCol="0">
                <a:spAutoFit/>
              </a:bodyPr>
              <a:lstStyle/>
              <a:p>
                <a14:m>
                  <m:oMath xmlns:m="http://schemas.openxmlformats.org/officeDocument/2006/math">
                    <m:r>
                      <a:rPr lang="en-US" altLang="zh-CN" sz="1000" b="1">
                        <a:latin typeface="Cambria Math" panose="02040503050406030204" pitchFamily="18" charset="0"/>
                        <a:ea typeface="Times New Roman" panose="02020603050405020304" pitchFamily="18" charset="0"/>
                        <a:cs typeface="Times New Roman" panose="02020603050405020304" pitchFamily="18" charset="0"/>
                      </a:rPr>
                      <m:t>∅</m:t>
                    </m:r>
                    <m:r>
                      <a:rPr lang="en-US" altLang="zh-CN" sz="1000" b="1" baseline="-25000">
                        <a:latin typeface="Cambria Math" panose="02040503050406030204" pitchFamily="18" charset="0"/>
                        <a:ea typeface="Times New Roman" panose="02020603050405020304" pitchFamily="18" charset="0"/>
                        <a:cs typeface="Times New Roman" panose="02020603050405020304" pitchFamily="18" charset="0"/>
                      </a:rPr>
                      <m:t>𝐁</m:t>
                    </m:r>
                  </m:oMath>
                </a14:m>
                <a:r>
                  <a:rPr lang="en-US" altLang="zh-CN" sz="1000" b="1" dirty="0">
                    <a:latin typeface="Arial" panose="020B0604020202020204" pitchFamily="34" charset="0"/>
                    <a:cs typeface="Arial" panose="020B0604020202020204" pitchFamily="34" charset="0"/>
                  </a:rPr>
                  <a:t>=0.845</a:t>
                </a:r>
                <a:endParaRPr lang="zh-CN" altLang="en-US" sz="1000" b="1" dirty="0">
                  <a:latin typeface="Arial" panose="020B0604020202020204" pitchFamily="34" charset="0"/>
                  <a:cs typeface="Arial" panose="020B0604020202020204" pitchFamily="34" charset="0"/>
                </a:endParaRPr>
              </a:p>
            </p:txBody>
          </p:sp>
        </mc:Choice>
        <mc:Fallback xmlns="">
          <p:sp>
            <p:nvSpPr>
              <p:cNvPr id="157" name="文本框 156">
                <a:extLst>
                  <a:ext uri="{FF2B5EF4-FFF2-40B4-BE49-F238E27FC236}">
                    <a16:creationId xmlns:a16="http://schemas.microsoft.com/office/drawing/2014/main" id="{1695DD38-A6D6-56F4-1C9A-9FFB4970ACB4}"/>
                  </a:ext>
                </a:extLst>
              </p:cNvPr>
              <p:cNvSpPr txBox="1">
                <a:spLocks noRot="1" noChangeAspect="1" noMove="1" noResize="1" noEditPoints="1" noAdjustHandles="1" noChangeArrowheads="1" noChangeShapeType="1" noTextEdit="1"/>
              </p:cNvSpPr>
              <p:nvPr/>
            </p:nvSpPr>
            <p:spPr>
              <a:xfrm>
                <a:off x="1997868" y="4321729"/>
                <a:ext cx="890270" cy="246221"/>
              </a:xfrm>
              <a:prstGeom prst="rect">
                <a:avLst/>
              </a:prstGeom>
              <a:blipFill>
                <a:blip r:embed="rId12"/>
                <a:stretch>
                  <a:fillRect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8" name="文本框 157">
                <a:extLst>
                  <a:ext uri="{FF2B5EF4-FFF2-40B4-BE49-F238E27FC236}">
                    <a16:creationId xmlns:a16="http://schemas.microsoft.com/office/drawing/2014/main" id="{0D87759D-08B0-0894-C7EB-3D82AAAB79BC}"/>
                  </a:ext>
                </a:extLst>
              </p:cNvPr>
              <p:cNvSpPr txBox="1"/>
              <p:nvPr/>
            </p:nvSpPr>
            <p:spPr>
              <a:xfrm>
                <a:off x="1997133" y="4775292"/>
                <a:ext cx="890270" cy="246221"/>
              </a:xfrm>
              <a:prstGeom prst="rect">
                <a:avLst/>
              </a:prstGeom>
              <a:noFill/>
            </p:spPr>
            <p:txBody>
              <a:bodyPr wrap="square" rtlCol="0">
                <a:spAutoFit/>
              </a:bodyPr>
              <a:lstStyle/>
              <a:p>
                <a14:m>
                  <m:oMath xmlns:m="http://schemas.openxmlformats.org/officeDocument/2006/math">
                    <m:r>
                      <a:rPr lang="en-US" altLang="zh-CN" sz="1000" b="1">
                        <a:latin typeface="Cambria Math" panose="02040503050406030204" pitchFamily="18" charset="0"/>
                        <a:ea typeface="Times New Roman" panose="02020603050405020304" pitchFamily="18" charset="0"/>
                        <a:cs typeface="Times New Roman" panose="02020603050405020304" pitchFamily="18" charset="0"/>
                      </a:rPr>
                      <m:t>∅</m:t>
                    </m:r>
                    <m:r>
                      <a:rPr lang="en-US" altLang="zh-CN" sz="1000" b="1" baseline="-25000">
                        <a:latin typeface="Cambria Math" panose="02040503050406030204" pitchFamily="18" charset="0"/>
                        <a:ea typeface="Times New Roman" panose="02020603050405020304" pitchFamily="18" charset="0"/>
                        <a:cs typeface="Times New Roman" panose="02020603050405020304" pitchFamily="18" charset="0"/>
                      </a:rPr>
                      <m:t>𝐁</m:t>
                    </m:r>
                  </m:oMath>
                </a14:m>
                <a:r>
                  <a:rPr lang="en-US" altLang="zh-CN" sz="1000" b="1" dirty="0">
                    <a:latin typeface="Arial" panose="020B0604020202020204" pitchFamily="34" charset="0"/>
                    <a:cs typeface="Arial" panose="020B0604020202020204" pitchFamily="34" charset="0"/>
                  </a:rPr>
                  <a:t>=0.872</a:t>
                </a:r>
                <a:endParaRPr lang="zh-CN" altLang="en-US" sz="1000" b="1" dirty="0">
                  <a:latin typeface="Arial" panose="020B0604020202020204" pitchFamily="34" charset="0"/>
                  <a:cs typeface="Arial" panose="020B0604020202020204" pitchFamily="34" charset="0"/>
                </a:endParaRPr>
              </a:p>
            </p:txBody>
          </p:sp>
        </mc:Choice>
        <mc:Fallback xmlns="">
          <p:sp>
            <p:nvSpPr>
              <p:cNvPr id="158" name="文本框 157">
                <a:extLst>
                  <a:ext uri="{FF2B5EF4-FFF2-40B4-BE49-F238E27FC236}">
                    <a16:creationId xmlns:a16="http://schemas.microsoft.com/office/drawing/2014/main" id="{0D87759D-08B0-0894-C7EB-3D82AAAB79BC}"/>
                  </a:ext>
                </a:extLst>
              </p:cNvPr>
              <p:cNvSpPr txBox="1">
                <a:spLocks noRot="1" noChangeAspect="1" noMove="1" noResize="1" noEditPoints="1" noAdjustHandles="1" noChangeArrowheads="1" noChangeShapeType="1" noTextEdit="1"/>
              </p:cNvSpPr>
              <p:nvPr/>
            </p:nvSpPr>
            <p:spPr>
              <a:xfrm>
                <a:off x="1997133" y="4775292"/>
                <a:ext cx="890270" cy="246221"/>
              </a:xfrm>
              <a:prstGeom prst="rect">
                <a:avLst/>
              </a:prstGeom>
              <a:blipFill>
                <a:blip r:embed="rId13"/>
                <a:stretch>
                  <a:fillRect b="-97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9" name="文本框 158">
                <a:extLst>
                  <a:ext uri="{FF2B5EF4-FFF2-40B4-BE49-F238E27FC236}">
                    <a16:creationId xmlns:a16="http://schemas.microsoft.com/office/drawing/2014/main" id="{84F9E55F-0A67-A24B-6FCF-35CCFE97530D}"/>
                  </a:ext>
                </a:extLst>
              </p:cNvPr>
              <p:cNvSpPr txBox="1"/>
              <p:nvPr/>
            </p:nvSpPr>
            <p:spPr>
              <a:xfrm>
                <a:off x="1997133" y="5197255"/>
                <a:ext cx="890270" cy="246221"/>
              </a:xfrm>
              <a:prstGeom prst="rect">
                <a:avLst/>
              </a:prstGeom>
              <a:noFill/>
            </p:spPr>
            <p:txBody>
              <a:bodyPr wrap="square" rtlCol="0">
                <a:spAutoFit/>
              </a:bodyPr>
              <a:lstStyle/>
              <a:p>
                <a14:m>
                  <m:oMath xmlns:m="http://schemas.openxmlformats.org/officeDocument/2006/math">
                    <m:r>
                      <a:rPr lang="en-US" altLang="zh-CN" sz="1000" b="1">
                        <a:latin typeface="Cambria Math" panose="02040503050406030204" pitchFamily="18" charset="0"/>
                        <a:ea typeface="Times New Roman" panose="02020603050405020304" pitchFamily="18" charset="0"/>
                        <a:cs typeface="Times New Roman" panose="02020603050405020304" pitchFamily="18" charset="0"/>
                      </a:rPr>
                      <m:t>∅</m:t>
                    </m:r>
                    <m:r>
                      <a:rPr lang="en-US" altLang="zh-CN" sz="1000" b="1" baseline="-25000">
                        <a:latin typeface="Cambria Math" panose="02040503050406030204" pitchFamily="18" charset="0"/>
                        <a:ea typeface="Times New Roman" panose="02020603050405020304" pitchFamily="18" charset="0"/>
                        <a:cs typeface="Times New Roman" panose="02020603050405020304" pitchFamily="18" charset="0"/>
                      </a:rPr>
                      <m:t>𝐁</m:t>
                    </m:r>
                  </m:oMath>
                </a14:m>
                <a:r>
                  <a:rPr lang="en-US" altLang="zh-CN" sz="1000" b="1" dirty="0">
                    <a:latin typeface="Arial" panose="020B0604020202020204" pitchFamily="34" charset="0"/>
                    <a:cs typeface="Arial" panose="020B0604020202020204" pitchFamily="34" charset="0"/>
                  </a:rPr>
                  <a:t>=0.902</a:t>
                </a:r>
                <a:endParaRPr lang="zh-CN" altLang="en-US" sz="1000" b="1" dirty="0">
                  <a:latin typeface="Arial" panose="020B0604020202020204" pitchFamily="34" charset="0"/>
                  <a:cs typeface="Arial" panose="020B0604020202020204" pitchFamily="34" charset="0"/>
                </a:endParaRPr>
              </a:p>
            </p:txBody>
          </p:sp>
        </mc:Choice>
        <mc:Fallback xmlns="">
          <p:sp>
            <p:nvSpPr>
              <p:cNvPr id="159" name="文本框 158">
                <a:extLst>
                  <a:ext uri="{FF2B5EF4-FFF2-40B4-BE49-F238E27FC236}">
                    <a16:creationId xmlns:a16="http://schemas.microsoft.com/office/drawing/2014/main" id="{84F9E55F-0A67-A24B-6FCF-35CCFE97530D}"/>
                  </a:ext>
                </a:extLst>
              </p:cNvPr>
              <p:cNvSpPr txBox="1">
                <a:spLocks noRot="1" noChangeAspect="1" noMove="1" noResize="1" noEditPoints="1" noAdjustHandles="1" noChangeArrowheads="1" noChangeShapeType="1" noTextEdit="1"/>
              </p:cNvSpPr>
              <p:nvPr/>
            </p:nvSpPr>
            <p:spPr>
              <a:xfrm>
                <a:off x="1997133" y="5197255"/>
                <a:ext cx="890270" cy="246221"/>
              </a:xfrm>
              <a:prstGeom prst="rect">
                <a:avLst/>
              </a:prstGeom>
              <a:blipFill>
                <a:blip r:embed="rId14"/>
                <a:stretch>
                  <a:fillRect t="-2500" b="-1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0" name="文本框 159">
                <a:extLst>
                  <a:ext uri="{FF2B5EF4-FFF2-40B4-BE49-F238E27FC236}">
                    <a16:creationId xmlns:a16="http://schemas.microsoft.com/office/drawing/2014/main" id="{B00A5F5A-6878-E423-37EF-F0C267835700}"/>
                  </a:ext>
                </a:extLst>
              </p:cNvPr>
              <p:cNvSpPr txBox="1"/>
              <p:nvPr/>
            </p:nvSpPr>
            <p:spPr>
              <a:xfrm>
                <a:off x="1998209" y="5605087"/>
                <a:ext cx="890270" cy="246221"/>
              </a:xfrm>
              <a:prstGeom prst="rect">
                <a:avLst/>
              </a:prstGeom>
              <a:noFill/>
            </p:spPr>
            <p:txBody>
              <a:bodyPr wrap="square" rtlCol="0">
                <a:spAutoFit/>
              </a:bodyPr>
              <a:lstStyle/>
              <a:p>
                <a14:m>
                  <m:oMath xmlns:m="http://schemas.openxmlformats.org/officeDocument/2006/math">
                    <m:r>
                      <a:rPr lang="en-US" altLang="zh-CN" sz="1000" b="1">
                        <a:latin typeface="Cambria Math" panose="02040503050406030204" pitchFamily="18" charset="0"/>
                        <a:ea typeface="Times New Roman" panose="02020603050405020304" pitchFamily="18" charset="0"/>
                        <a:cs typeface="Times New Roman" panose="02020603050405020304" pitchFamily="18" charset="0"/>
                      </a:rPr>
                      <m:t>∅</m:t>
                    </m:r>
                    <m:r>
                      <a:rPr lang="en-US" altLang="zh-CN" sz="1000" b="1" baseline="-25000">
                        <a:latin typeface="Cambria Math" panose="02040503050406030204" pitchFamily="18" charset="0"/>
                        <a:ea typeface="Times New Roman" panose="02020603050405020304" pitchFamily="18" charset="0"/>
                        <a:cs typeface="Times New Roman" panose="02020603050405020304" pitchFamily="18" charset="0"/>
                      </a:rPr>
                      <m:t>𝐁</m:t>
                    </m:r>
                  </m:oMath>
                </a14:m>
                <a:r>
                  <a:rPr lang="en-US" altLang="zh-CN" sz="1000" b="1" dirty="0">
                    <a:latin typeface="Arial" panose="020B0604020202020204" pitchFamily="34" charset="0"/>
                    <a:cs typeface="Arial" panose="020B0604020202020204" pitchFamily="34" charset="0"/>
                  </a:rPr>
                  <a:t>=0.917</a:t>
                </a:r>
                <a:endParaRPr lang="zh-CN" altLang="en-US" sz="1000" b="1" dirty="0">
                  <a:latin typeface="Arial" panose="020B0604020202020204" pitchFamily="34" charset="0"/>
                  <a:cs typeface="Arial" panose="020B0604020202020204" pitchFamily="34" charset="0"/>
                </a:endParaRPr>
              </a:p>
            </p:txBody>
          </p:sp>
        </mc:Choice>
        <mc:Fallback xmlns="">
          <p:sp>
            <p:nvSpPr>
              <p:cNvPr id="160" name="文本框 159">
                <a:extLst>
                  <a:ext uri="{FF2B5EF4-FFF2-40B4-BE49-F238E27FC236}">
                    <a16:creationId xmlns:a16="http://schemas.microsoft.com/office/drawing/2014/main" id="{B00A5F5A-6878-E423-37EF-F0C267835700}"/>
                  </a:ext>
                </a:extLst>
              </p:cNvPr>
              <p:cNvSpPr txBox="1">
                <a:spLocks noRot="1" noChangeAspect="1" noMove="1" noResize="1" noEditPoints="1" noAdjustHandles="1" noChangeArrowheads="1" noChangeShapeType="1" noTextEdit="1"/>
              </p:cNvSpPr>
              <p:nvPr/>
            </p:nvSpPr>
            <p:spPr>
              <a:xfrm>
                <a:off x="1998209" y="5605087"/>
                <a:ext cx="890270" cy="246221"/>
              </a:xfrm>
              <a:prstGeom prst="rect">
                <a:avLst/>
              </a:prstGeom>
              <a:blipFill>
                <a:blip r:embed="rId15"/>
                <a:stretch>
                  <a:fillRect b="-97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1" name="文本框 160">
                <a:extLst>
                  <a:ext uri="{FF2B5EF4-FFF2-40B4-BE49-F238E27FC236}">
                    <a16:creationId xmlns:a16="http://schemas.microsoft.com/office/drawing/2014/main" id="{82129246-76AD-49D3-2009-10326B19B407}"/>
                  </a:ext>
                </a:extLst>
              </p:cNvPr>
              <p:cNvSpPr txBox="1"/>
              <p:nvPr/>
            </p:nvSpPr>
            <p:spPr>
              <a:xfrm>
                <a:off x="1997133" y="6023039"/>
                <a:ext cx="890270" cy="246221"/>
              </a:xfrm>
              <a:prstGeom prst="rect">
                <a:avLst/>
              </a:prstGeom>
              <a:noFill/>
            </p:spPr>
            <p:txBody>
              <a:bodyPr wrap="square" rtlCol="0">
                <a:spAutoFit/>
              </a:bodyPr>
              <a:lstStyle/>
              <a:p>
                <a14:m>
                  <m:oMath xmlns:m="http://schemas.openxmlformats.org/officeDocument/2006/math">
                    <m:r>
                      <a:rPr lang="en-US" altLang="zh-CN" sz="1000" b="1">
                        <a:latin typeface="Cambria Math" panose="02040503050406030204" pitchFamily="18" charset="0"/>
                        <a:ea typeface="Times New Roman" panose="02020603050405020304" pitchFamily="18" charset="0"/>
                        <a:cs typeface="Times New Roman" panose="02020603050405020304" pitchFamily="18" charset="0"/>
                      </a:rPr>
                      <m:t>∅</m:t>
                    </m:r>
                    <m:r>
                      <a:rPr lang="en-US" altLang="zh-CN" sz="1000" b="1" baseline="-25000">
                        <a:latin typeface="Cambria Math" panose="02040503050406030204" pitchFamily="18" charset="0"/>
                        <a:ea typeface="Times New Roman" panose="02020603050405020304" pitchFamily="18" charset="0"/>
                        <a:cs typeface="Times New Roman" panose="02020603050405020304" pitchFamily="18" charset="0"/>
                      </a:rPr>
                      <m:t>𝐁</m:t>
                    </m:r>
                  </m:oMath>
                </a14:m>
                <a:r>
                  <a:rPr lang="en-US" altLang="zh-CN" sz="1000" b="1" dirty="0">
                    <a:latin typeface="Arial" panose="020B0604020202020204" pitchFamily="34" charset="0"/>
                    <a:cs typeface="Arial" panose="020B0604020202020204" pitchFamily="34" charset="0"/>
                  </a:rPr>
                  <a:t>=0.946</a:t>
                </a:r>
                <a:endParaRPr lang="zh-CN" altLang="en-US" sz="1000" b="1" dirty="0">
                  <a:latin typeface="Arial" panose="020B0604020202020204" pitchFamily="34" charset="0"/>
                  <a:cs typeface="Arial" panose="020B0604020202020204" pitchFamily="34" charset="0"/>
                </a:endParaRPr>
              </a:p>
            </p:txBody>
          </p:sp>
        </mc:Choice>
        <mc:Fallback xmlns="">
          <p:sp>
            <p:nvSpPr>
              <p:cNvPr id="161" name="文本框 160">
                <a:extLst>
                  <a:ext uri="{FF2B5EF4-FFF2-40B4-BE49-F238E27FC236}">
                    <a16:creationId xmlns:a16="http://schemas.microsoft.com/office/drawing/2014/main" id="{82129246-76AD-49D3-2009-10326B19B407}"/>
                  </a:ext>
                </a:extLst>
              </p:cNvPr>
              <p:cNvSpPr txBox="1">
                <a:spLocks noRot="1" noChangeAspect="1" noMove="1" noResize="1" noEditPoints="1" noAdjustHandles="1" noChangeArrowheads="1" noChangeShapeType="1" noTextEdit="1"/>
              </p:cNvSpPr>
              <p:nvPr/>
            </p:nvSpPr>
            <p:spPr>
              <a:xfrm>
                <a:off x="1997133" y="6023039"/>
                <a:ext cx="890270" cy="246221"/>
              </a:xfrm>
              <a:prstGeom prst="rect">
                <a:avLst/>
              </a:prstGeom>
              <a:blipFill>
                <a:blip r:embed="rId16"/>
                <a:stretch>
                  <a:fillRect b="-125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2" name="文本框 161">
                <a:extLst>
                  <a:ext uri="{FF2B5EF4-FFF2-40B4-BE49-F238E27FC236}">
                    <a16:creationId xmlns:a16="http://schemas.microsoft.com/office/drawing/2014/main" id="{7ABF5AF0-ADF9-1F43-186B-692A4CDBE145}"/>
                  </a:ext>
                </a:extLst>
              </p:cNvPr>
              <p:cNvSpPr txBox="1"/>
              <p:nvPr/>
            </p:nvSpPr>
            <p:spPr>
              <a:xfrm>
                <a:off x="1493275" y="6423703"/>
                <a:ext cx="467692" cy="3317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1400" b="1" i="1">
                              <a:latin typeface="Cambria Math" panose="02040503050406030204" pitchFamily="18" charset="0"/>
                              <a:ea typeface="Cambria Math" panose="02040503050406030204" pitchFamily="18" charset="0"/>
                            </a:rPr>
                          </m:ctrlPr>
                        </m:radPr>
                        <m:deg/>
                        <m:e>
                          <m:r>
                            <a:rPr lang="en-US" altLang="zh-CN" sz="1400" b="1">
                              <a:latin typeface="Cambria Math" panose="02040503050406030204" pitchFamily="18" charset="0"/>
                              <a:ea typeface="Times New Roman" panose="02020603050405020304" pitchFamily="18" charset="0"/>
                              <a:cs typeface="Times New Roman" panose="02020603050405020304" pitchFamily="18" charset="0"/>
                            </a:rPr>
                            <m:t>𝐕</m:t>
                          </m:r>
                        </m:e>
                      </m:rad>
                    </m:oMath>
                  </m:oMathPara>
                </a14:m>
                <a:endParaRPr lang="zh-CN" altLang="en-US" sz="1400" b="1" dirty="0">
                  <a:latin typeface="Arial" panose="020B0604020202020204" pitchFamily="34" charset="0"/>
                  <a:cs typeface="Arial" panose="020B0604020202020204" pitchFamily="34" charset="0"/>
                </a:endParaRPr>
              </a:p>
            </p:txBody>
          </p:sp>
        </mc:Choice>
        <mc:Fallback xmlns="">
          <p:sp>
            <p:nvSpPr>
              <p:cNvPr id="162" name="文本框 161">
                <a:extLst>
                  <a:ext uri="{FF2B5EF4-FFF2-40B4-BE49-F238E27FC236}">
                    <a16:creationId xmlns:a16="http://schemas.microsoft.com/office/drawing/2014/main" id="{7ABF5AF0-ADF9-1F43-186B-692A4CDBE145}"/>
                  </a:ext>
                </a:extLst>
              </p:cNvPr>
              <p:cNvSpPr txBox="1">
                <a:spLocks noRot="1" noChangeAspect="1" noMove="1" noResize="1" noEditPoints="1" noAdjustHandles="1" noChangeArrowheads="1" noChangeShapeType="1" noTextEdit="1"/>
              </p:cNvSpPr>
              <p:nvPr/>
            </p:nvSpPr>
            <p:spPr>
              <a:xfrm>
                <a:off x="1493275" y="6423703"/>
                <a:ext cx="467692" cy="331757"/>
              </a:xfrm>
              <a:prstGeom prst="rect">
                <a:avLst/>
              </a:prstGeom>
              <a:blipFill>
                <a:blip r:embed="rId17"/>
                <a:stretch>
                  <a:fillRect/>
                </a:stretch>
              </a:blipFill>
            </p:spPr>
            <p:txBody>
              <a:bodyPr/>
              <a:lstStyle/>
              <a:p>
                <a:r>
                  <a:rPr lang="zh-CN" altLang="en-US">
                    <a:noFill/>
                  </a:rPr>
                  <a:t> </a:t>
                </a:r>
              </a:p>
            </p:txBody>
          </p:sp>
        </mc:Fallback>
      </mc:AlternateContent>
      <p:grpSp>
        <p:nvGrpSpPr>
          <p:cNvPr id="88" name="组合 87">
            <a:extLst>
              <a:ext uri="{FF2B5EF4-FFF2-40B4-BE49-F238E27FC236}">
                <a16:creationId xmlns:a16="http://schemas.microsoft.com/office/drawing/2014/main" id="{4BE9A95C-2408-8C58-E81F-039C6CFDC09A}"/>
              </a:ext>
            </a:extLst>
          </p:cNvPr>
          <p:cNvGrpSpPr/>
          <p:nvPr/>
        </p:nvGrpSpPr>
        <p:grpSpPr>
          <a:xfrm>
            <a:off x="2789000" y="4100636"/>
            <a:ext cx="3281093" cy="2415732"/>
            <a:chOff x="23356944" y="17686404"/>
            <a:chExt cx="14837314" cy="11933195"/>
          </a:xfrm>
        </p:grpSpPr>
        <p:pic>
          <p:nvPicPr>
            <p:cNvPr id="89" name="图片 88">
              <a:extLst>
                <a:ext uri="{FF2B5EF4-FFF2-40B4-BE49-F238E27FC236}">
                  <a16:creationId xmlns:a16="http://schemas.microsoft.com/office/drawing/2014/main" id="{AC2ACEDD-E00E-50A8-12D0-64D69C1F2A67}"/>
                </a:ext>
              </a:extLst>
            </p:cNvPr>
            <p:cNvPicPr>
              <a:picLocks noChangeAspect="1"/>
            </p:cNvPicPr>
            <p:nvPr/>
          </p:nvPicPr>
          <p:blipFill rotWithShape="1">
            <a:blip r:embed="rId18">
              <a:extLst>
                <a:ext uri="{28A0092B-C50C-407E-A947-70E740481C1C}">
                  <a14:useLocalDpi xmlns:a14="http://schemas.microsoft.com/office/drawing/2010/main" val="0"/>
                </a:ext>
              </a:extLst>
            </a:blip>
            <a:srcRect t="-781" b="25417"/>
            <a:stretch/>
          </p:blipFill>
          <p:spPr>
            <a:xfrm>
              <a:off x="23356944" y="17686404"/>
              <a:ext cx="14837314" cy="3721228"/>
            </a:xfrm>
            <a:prstGeom prst="rect">
              <a:avLst/>
            </a:prstGeom>
          </p:spPr>
        </p:pic>
        <p:pic>
          <p:nvPicPr>
            <p:cNvPr id="90" name="图片 89">
              <a:extLst>
                <a:ext uri="{FF2B5EF4-FFF2-40B4-BE49-F238E27FC236}">
                  <a16:creationId xmlns:a16="http://schemas.microsoft.com/office/drawing/2014/main" id="{C0D592F4-CFB1-496D-7756-5DA655D46D5D}"/>
                </a:ext>
              </a:extLst>
            </p:cNvPr>
            <p:cNvPicPr>
              <a:picLocks noChangeAspect="1"/>
            </p:cNvPicPr>
            <p:nvPr/>
          </p:nvPicPr>
          <p:blipFill rotWithShape="1">
            <a:blip r:embed="rId19">
              <a:extLst>
                <a:ext uri="{28A0092B-C50C-407E-A947-70E740481C1C}">
                  <a14:useLocalDpi xmlns:a14="http://schemas.microsoft.com/office/drawing/2010/main" val="0"/>
                </a:ext>
              </a:extLst>
            </a:blip>
            <a:srcRect t="3333" b="24342"/>
            <a:stretch/>
          </p:blipFill>
          <p:spPr>
            <a:xfrm>
              <a:off x="23356944" y="21381291"/>
              <a:ext cx="14813280" cy="3571242"/>
            </a:xfrm>
            <a:prstGeom prst="rect">
              <a:avLst/>
            </a:prstGeom>
          </p:spPr>
        </p:pic>
        <p:pic>
          <p:nvPicPr>
            <p:cNvPr id="91" name="图片 90">
              <a:extLst>
                <a:ext uri="{FF2B5EF4-FFF2-40B4-BE49-F238E27FC236}">
                  <a16:creationId xmlns:a16="http://schemas.microsoft.com/office/drawing/2014/main" id="{8393C21C-7D08-7EB9-74F3-C985F7BFAFB2}"/>
                </a:ext>
              </a:extLst>
            </p:cNvPr>
            <p:cNvPicPr>
              <a:picLocks noChangeAspect="1"/>
            </p:cNvPicPr>
            <p:nvPr/>
          </p:nvPicPr>
          <p:blipFill rotWithShape="1">
            <a:blip r:embed="rId20">
              <a:extLst>
                <a:ext uri="{28A0092B-C50C-407E-A947-70E740481C1C}">
                  <a14:useLocalDpi xmlns:a14="http://schemas.microsoft.com/office/drawing/2010/main" val="0"/>
                </a:ext>
              </a:extLst>
            </a:blip>
            <a:srcRect t="4503" b="1"/>
            <a:stretch/>
          </p:blipFill>
          <p:spPr>
            <a:xfrm>
              <a:off x="23356944" y="24904209"/>
              <a:ext cx="14811821" cy="4715390"/>
            </a:xfrm>
            <a:prstGeom prst="rect">
              <a:avLst/>
            </a:prstGeom>
          </p:spPr>
        </p:pic>
      </p:grpSp>
      <p:sp>
        <p:nvSpPr>
          <p:cNvPr id="92" name="文本框 91">
            <a:extLst>
              <a:ext uri="{FF2B5EF4-FFF2-40B4-BE49-F238E27FC236}">
                <a16:creationId xmlns:a16="http://schemas.microsoft.com/office/drawing/2014/main" id="{4BA98BB2-FE72-CF3A-8832-D6CDABEB3D2E}"/>
              </a:ext>
            </a:extLst>
          </p:cNvPr>
          <p:cNvSpPr txBox="1"/>
          <p:nvPr/>
        </p:nvSpPr>
        <p:spPr>
          <a:xfrm>
            <a:off x="3219362" y="6269251"/>
            <a:ext cx="32573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10</a:t>
            </a:r>
            <a:endParaRPr lang="zh-CN" altLang="en-US" sz="1000" b="1" dirty="0">
              <a:latin typeface="Arial" panose="020B0604020202020204" pitchFamily="34" charset="0"/>
              <a:cs typeface="Arial" panose="020B0604020202020204" pitchFamily="34" charset="0"/>
            </a:endParaRPr>
          </a:p>
        </p:txBody>
      </p:sp>
      <p:sp>
        <p:nvSpPr>
          <p:cNvPr id="93" name="文本框 92">
            <a:extLst>
              <a:ext uri="{FF2B5EF4-FFF2-40B4-BE49-F238E27FC236}">
                <a16:creationId xmlns:a16="http://schemas.microsoft.com/office/drawing/2014/main" id="{03364F76-438B-42A7-BB8E-5883FF8B6743}"/>
              </a:ext>
            </a:extLst>
          </p:cNvPr>
          <p:cNvSpPr txBox="1"/>
          <p:nvPr/>
        </p:nvSpPr>
        <p:spPr>
          <a:xfrm>
            <a:off x="3564686" y="6263747"/>
            <a:ext cx="32573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14</a:t>
            </a:r>
            <a:endParaRPr lang="zh-CN" altLang="en-US" sz="1000" b="1" dirty="0">
              <a:latin typeface="Arial" panose="020B0604020202020204" pitchFamily="34" charset="0"/>
              <a:cs typeface="Arial" panose="020B0604020202020204" pitchFamily="34" charset="0"/>
            </a:endParaRPr>
          </a:p>
        </p:txBody>
      </p:sp>
      <p:sp>
        <p:nvSpPr>
          <p:cNvPr id="94" name="文本框 93">
            <a:extLst>
              <a:ext uri="{FF2B5EF4-FFF2-40B4-BE49-F238E27FC236}">
                <a16:creationId xmlns:a16="http://schemas.microsoft.com/office/drawing/2014/main" id="{387AE84C-CAA3-7DAD-A6D9-02D499126E93}"/>
              </a:ext>
            </a:extLst>
          </p:cNvPr>
          <p:cNvSpPr txBox="1"/>
          <p:nvPr/>
        </p:nvSpPr>
        <p:spPr>
          <a:xfrm>
            <a:off x="3925655" y="6270835"/>
            <a:ext cx="32573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18</a:t>
            </a:r>
            <a:endParaRPr lang="zh-CN" altLang="en-US" sz="1000" b="1" dirty="0">
              <a:latin typeface="Arial" panose="020B0604020202020204" pitchFamily="34" charset="0"/>
              <a:cs typeface="Arial" panose="020B0604020202020204" pitchFamily="34" charset="0"/>
            </a:endParaRPr>
          </a:p>
        </p:txBody>
      </p:sp>
      <p:sp>
        <p:nvSpPr>
          <p:cNvPr id="95" name="文本框 94">
            <a:extLst>
              <a:ext uri="{FF2B5EF4-FFF2-40B4-BE49-F238E27FC236}">
                <a16:creationId xmlns:a16="http://schemas.microsoft.com/office/drawing/2014/main" id="{98067123-D47F-338B-8350-1F8C6B3F621F}"/>
              </a:ext>
            </a:extLst>
          </p:cNvPr>
          <p:cNvSpPr txBox="1"/>
          <p:nvPr/>
        </p:nvSpPr>
        <p:spPr>
          <a:xfrm>
            <a:off x="4654782" y="6270331"/>
            <a:ext cx="414035"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26</a:t>
            </a:r>
            <a:endParaRPr lang="zh-CN" altLang="en-US" sz="1000" b="1" dirty="0">
              <a:latin typeface="Arial" panose="020B0604020202020204" pitchFamily="34" charset="0"/>
              <a:cs typeface="Arial" panose="020B0604020202020204" pitchFamily="34" charset="0"/>
            </a:endParaRPr>
          </a:p>
        </p:txBody>
      </p:sp>
      <p:sp>
        <p:nvSpPr>
          <p:cNvPr id="96" name="文本框 95">
            <a:extLst>
              <a:ext uri="{FF2B5EF4-FFF2-40B4-BE49-F238E27FC236}">
                <a16:creationId xmlns:a16="http://schemas.microsoft.com/office/drawing/2014/main" id="{19B390C4-138E-79F2-3FE3-E1454D383EF2}"/>
              </a:ext>
            </a:extLst>
          </p:cNvPr>
          <p:cNvSpPr txBox="1"/>
          <p:nvPr/>
        </p:nvSpPr>
        <p:spPr>
          <a:xfrm>
            <a:off x="4297453" y="6270534"/>
            <a:ext cx="32573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22</a:t>
            </a:r>
            <a:endParaRPr lang="zh-CN" altLang="en-US" sz="1000" b="1" dirty="0">
              <a:latin typeface="Arial" panose="020B0604020202020204" pitchFamily="34" charset="0"/>
              <a:cs typeface="Arial" panose="020B0604020202020204" pitchFamily="34" charset="0"/>
            </a:endParaRPr>
          </a:p>
        </p:txBody>
      </p:sp>
      <p:sp>
        <p:nvSpPr>
          <p:cNvPr id="97" name="文本框 96">
            <a:extLst>
              <a:ext uri="{FF2B5EF4-FFF2-40B4-BE49-F238E27FC236}">
                <a16:creationId xmlns:a16="http://schemas.microsoft.com/office/drawing/2014/main" id="{27C2E2FC-90AF-75F3-4104-AE16C34A0069}"/>
              </a:ext>
            </a:extLst>
          </p:cNvPr>
          <p:cNvSpPr txBox="1"/>
          <p:nvPr/>
        </p:nvSpPr>
        <p:spPr>
          <a:xfrm>
            <a:off x="5016770" y="6263747"/>
            <a:ext cx="32573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30</a:t>
            </a:r>
            <a:endParaRPr lang="zh-CN" altLang="en-US" sz="1000" b="1" dirty="0">
              <a:latin typeface="Arial" panose="020B0604020202020204" pitchFamily="34" charset="0"/>
              <a:cs typeface="Arial" panose="020B0604020202020204" pitchFamily="34" charset="0"/>
            </a:endParaRPr>
          </a:p>
        </p:txBody>
      </p:sp>
      <p:sp>
        <p:nvSpPr>
          <p:cNvPr id="98" name="文本框 48">
            <a:extLst>
              <a:ext uri="{FF2B5EF4-FFF2-40B4-BE49-F238E27FC236}">
                <a16:creationId xmlns:a16="http://schemas.microsoft.com/office/drawing/2014/main" id="{A3842E50-847C-7151-5819-C63C8F5F839F}"/>
              </a:ext>
            </a:extLst>
          </p:cNvPr>
          <p:cNvSpPr txBox="1"/>
          <p:nvPr/>
        </p:nvSpPr>
        <p:spPr>
          <a:xfrm>
            <a:off x="5365212" y="6263747"/>
            <a:ext cx="325730" cy="246221"/>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000" b="1" dirty="0">
                <a:latin typeface="Arial" panose="020B0604020202020204" pitchFamily="34" charset="0"/>
                <a:cs typeface="Arial" panose="020B0604020202020204" pitchFamily="34" charset="0"/>
              </a:rPr>
              <a:t>34</a:t>
            </a:r>
            <a:endParaRPr lang="zh-CN" altLang="en-US" sz="1000" b="1" dirty="0">
              <a:latin typeface="Arial" panose="020B0604020202020204" pitchFamily="34" charset="0"/>
              <a:cs typeface="Arial" panose="020B0604020202020204" pitchFamily="34" charset="0"/>
            </a:endParaRPr>
          </a:p>
        </p:txBody>
      </p:sp>
      <p:sp>
        <p:nvSpPr>
          <p:cNvPr id="99" name="文本框 98">
            <a:extLst>
              <a:ext uri="{FF2B5EF4-FFF2-40B4-BE49-F238E27FC236}">
                <a16:creationId xmlns:a16="http://schemas.microsoft.com/office/drawing/2014/main" id="{1BEA5186-3F2B-C67F-0A02-06663A733820}"/>
              </a:ext>
            </a:extLst>
          </p:cNvPr>
          <p:cNvSpPr txBox="1"/>
          <p:nvPr/>
        </p:nvSpPr>
        <p:spPr>
          <a:xfrm>
            <a:off x="3051877" y="5404313"/>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-20</a:t>
            </a:r>
            <a:endParaRPr lang="zh-CN" altLang="en-US" sz="1000" b="1" dirty="0">
              <a:latin typeface="Arial" panose="020B0604020202020204" pitchFamily="34" charset="0"/>
              <a:cs typeface="Arial" panose="020B0604020202020204" pitchFamily="34" charset="0"/>
            </a:endParaRPr>
          </a:p>
        </p:txBody>
      </p:sp>
      <p:sp>
        <p:nvSpPr>
          <p:cNvPr id="100" name="文本框 99">
            <a:extLst>
              <a:ext uri="{FF2B5EF4-FFF2-40B4-BE49-F238E27FC236}">
                <a16:creationId xmlns:a16="http://schemas.microsoft.com/office/drawing/2014/main" id="{84756485-55F5-9D45-76C4-0AD0E8CA060C}"/>
              </a:ext>
            </a:extLst>
          </p:cNvPr>
          <p:cNvSpPr txBox="1"/>
          <p:nvPr/>
        </p:nvSpPr>
        <p:spPr>
          <a:xfrm>
            <a:off x="3051877" y="5178333"/>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-18</a:t>
            </a:r>
            <a:endParaRPr lang="zh-CN" altLang="en-US" sz="1000" b="1" dirty="0">
              <a:latin typeface="Arial" panose="020B0604020202020204" pitchFamily="34" charset="0"/>
              <a:cs typeface="Arial" panose="020B0604020202020204" pitchFamily="34" charset="0"/>
            </a:endParaRPr>
          </a:p>
        </p:txBody>
      </p:sp>
      <p:sp>
        <p:nvSpPr>
          <p:cNvPr id="101" name="文本框 100">
            <a:extLst>
              <a:ext uri="{FF2B5EF4-FFF2-40B4-BE49-F238E27FC236}">
                <a16:creationId xmlns:a16="http://schemas.microsoft.com/office/drawing/2014/main" id="{97DD4499-F1B2-1E4E-C49E-704A921410DD}"/>
              </a:ext>
            </a:extLst>
          </p:cNvPr>
          <p:cNvSpPr txBox="1"/>
          <p:nvPr/>
        </p:nvSpPr>
        <p:spPr>
          <a:xfrm>
            <a:off x="3051877" y="4949256"/>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-16</a:t>
            </a:r>
            <a:endParaRPr lang="zh-CN" altLang="en-US" sz="1000" b="1" dirty="0">
              <a:latin typeface="Arial" panose="020B0604020202020204" pitchFamily="34" charset="0"/>
              <a:cs typeface="Arial" panose="020B0604020202020204" pitchFamily="34" charset="0"/>
            </a:endParaRPr>
          </a:p>
        </p:txBody>
      </p:sp>
      <p:sp>
        <p:nvSpPr>
          <p:cNvPr id="102" name="文本框 101">
            <a:extLst>
              <a:ext uri="{FF2B5EF4-FFF2-40B4-BE49-F238E27FC236}">
                <a16:creationId xmlns:a16="http://schemas.microsoft.com/office/drawing/2014/main" id="{A669DCAD-A398-602D-D008-39E73F572529}"/>
              </a:ext>
            </a:extLst>
          </p:cNvPr>
          <p:cNvSpPr txBox="1"/>
          <p:nvPr/>
        </p:nvSpPr>
        <p:spPr>
          <a:xfrm>
            <a:off x="3051877" y="4717630"/>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-14</a:t>
            </a:r>
            <a:endParaRPr lang="zh-CN" altLang="en-US" sz="1000" b="1" dirty="0">
              <a:latin typeface="Arial" panose="020B0604020202020204" pitchFamily="34" charset="0"/>
              <a:cs typeface="Arial" panose="020B0604020202020204" pitchFamily="34" charset="0"/>
            </a:endParaRPr>
          </a:p>
        </p:txBody>
      </p:sp>
      <p:cxnSp>
        <p:nvCxnSpPr>
          <p:cNvPr id="103" name="直接连接符 102">
            <a:extLst>
              <a:ext uri="{FF2B5EF4-FFF2-40B4-BE49-F238E27FC236}">
                <a16:creationId xmlns:a16="http://schemas.microsoft.com/office/drawing/2014/main" id="{F78D63AC-04FD-4747-2271-9F0CF4739EAA}"/>
              </a:ext>
            </a:extLst>
          </p:cNvPr>
          <p:cNvCxnSpPr/>
          <p:nvPr/>
        </p:nvCxnSpPr>
        <p:spPr>
          <a:xfrm>
            <a:off x="3514099" y="4367496"/>
            <a:ext cx="1905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接连接符 103">
            <a:extLst>
              <a:ext uri="{FF2B5EF4-FFF2-40B4-BE49-F238E27FC236}">
                <a16:creationId xmlns:a16="http://schemas.microsoft.com/office/drawing/2014/main" id="{56A4D4BF-715A-6709-437C-E75715C93211}"/>
              </a:ext>
            </a:extLst>
          </p:cNvPr>
          <p:cNvCxnSpPr/>
          <p:nvPr/>
        </p:nvCxnSpPr>
        <p:spPr>
          <a:xfrm>
            <a:off x="3522131" y="5073102"/>
            <a:ext cx="1905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直接连接符 104">
            <a:extLst>
              <a:ext uri="{FF2B5EF4-FFF2-40B4-BE49-F238E27FC236}">
                <a16:creationId xmlns:a16="http://schemas.microsoft.com/office/drawing/2014/main" id="{424FD07B-BDED-6DC8-3F02-BC4308F26ACB}"/>
              </a:ext>
            </a:extLst>
          </p:cNvPr>
          <p:cNvCxnSpPr/>
          <p:nvPr/>
        </p:nvCxnSpPr>
        <p:spPr>
          <a:xfrm>
            <a:off x="3514099" y="5795758"/>
            <a:ext cx="19054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06" name="文本框 105">
            <a:extLst>
              <a:ext uri="{FF2B5EF4-FFF2-40B4-BE49-F238E27FC236}">
                <a16:creationId xmlns:a16="http://schemas.microsoft.com/office/drawing/2014/main" id="{C1305A27-0D7E-32D1-6B9E-76D49BF313C4}"/>
              </a:ext>
            </a:extLst>
          </p:cNvPr>
          <p:cNvSpPr txBox="1"/>
          <p:nvPr/>
        </p:nvSpPr>
        <p:spPr>
          <a:xfrm>
            <a:off x="3674459" y="4115942"/>
            <a:ext cx="1069524"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2.5×10</a:t>
            </a:r>
            <a:r>
              <a:rPr lang="en-US" altLang="zh-CN" sz="1000" b="1" baseline="30000" dirty="0">
                <a:latin typeface="Arial" panose="020B0604020202020204" pitchFamily="34" charset="0"/>
                <a:cs typeface="Arial" panose="020B0604020202020204" pitchFamily="34" charset="0"/>
              </a:rPr>
              <a:t>12</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107" name="文本框 106">
            <a:extLst>
              <a:ext uri="{FF2B5EF4-FFF2-40B4-BE49-F238E27FC236}">
                <a16:creationId xmlns:a16="http://schemas.microsoft.com/office/drawing/2014/main" id="{15DC331D-04C2-2309-0C6B-3BC121B8AD2B}"/>
              </a:ext>
            </a:extLst>
          </p:cNvPr>
          <p:cNvSpPr txBox="1"/>
          <p:nvPr/>
        </p:nvSpPr>
        <p:spPr>
          <a:xfrm>
            <a:off x="3676461" y="4245236"/>
            <a:ext cx="57740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Fitting</a:t>
            </a:r>
            <a:endParaRPr lang="zh-CN" altLang="en-US" sz="1000" b="1" baseline="30000" dirty="0">
              <a:latin typeface="Arial" panose="020B0604020202020204" pitchFamily="34" charset="0"/>
              <a:cs typeface="Arial" panose="020B0604020202020204" pitchFamily="34" charset="0"/>
            </a:endParaRPr>
          </a:p>
        </p:txBody>
      </p:sp>
      <p:sp>
        <p:nvSpPr>
          <p:cNvPr id="108" name="文本框 107">
            <a:extLst>
              <a:ext uri="{FF2B5EF4-FFF2-40B4-BE49-F238E27FC236}">
                <a16:creationId xmlns:a16="http://schemas.microsoft.com/office/drawing/2014/main" id="{669A3771-3E0A-974C-B389-6B2365A21A5B}"/>
              </a:ext>
            </a:extLst>
          </p:cNvPr>
          <p:cNvSpPr txBox="1"/>
          <p:nvPr/>
        </p:nvSpPr>
        <p:spPr>
          <a:xfrm>
            <a:off x="3705621" y="4814117"/>
            <a:ext cx="963725"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1×10</a:t>
            </a:r>
            <a:r>
              <a:rPr lang="en-US" altLang="zh-CN" sz="1000" b="1" baseline="30000" dirty="0">
                <a:latin typeface="Arial" panose="020B0604020202020204" pitchFamily="34" charset="0"/>
                <a:cs typeface="Arial" panose="020B0604020202020204" pitchFamily="34" charset="0"/>
              </a:rPr>
              <a:t>13</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109" name="文本框 108">
            <a:extLst>
              <a:ext uri="{FF2B5EF4-FFF2-40B4-BE49-F238E27FC236}">
                <a16:creationId xmlns:a16="http://schemas.microsoft.com/office/drawing/2014/main" id="{7C0EFF00-0D2B-D53B-9445-E64974A6E3CD}"/>
              </a:ext>
            </a:extLst>
          </p:cNvPr>
          <p:cNvSpPr txBox="1"/>
          <p:nvPr/>
        </p:nvSpPr>
        <p:spPr>
          <a:xfrm>
            <a:off x="3714537" y="4950905"/>
            <a:ext cx="57740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Fitting</a:t>
            </a:r>
            <a:endParaRPr lang="zh-CN" altLang="en-US" sz="1000" b="1" baseline="30000" dirty="0">
              <a:latin typeface="Arial" panose="020B0604020202020204" pitchFamily="34" charset="0"/>
              <a:cs typeface="Arial" panose="020B0604020202020204" pitchFamily="34" charset="0"/>
            </a:endParaRPr>
          </a:p>
        </p:txBody>
      </p:sp>
      <p:sp>
        <p:nvSpPr>
          <p:cNvPr id="110" name="文本框 109">
            <a:extLst>
              <a:ext uri="{FF2B5EF4-FFF2-40B4-BE49-F238E27FC236}">
                <a16:creationId xmlns:a16="http://schemas.microsoft.com/office/drawing/2014/main" id="{97496B24-8878-A4A3-AC7D-247653F1F397}"/>
              </a:ext>
            </a:extLst>
          </p:cNvPr>
          <p:cNvSpPr txBox="1"/>
          <p:nvPr/>
        </p:nvSpPr>
        <p:spPr>
          <a:xfrm>
            <a:off x="3686651" y="5550863"/>
            <a:ext cx="1069524"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1.4×10</a:t>
            </a:r>
            <a:r>
              <a:rPr lang="en-US" altLang="zh-CN" sz="1000" b="1" baseline="30000" dirty="0">
                <a:latin typeface="Arial" panose="020B0604020202020204" pitchFamily="34" charset="0"/>
                <a:cs typeface="Arial" panose="020B0604020202020204" pitchFamily="34" charset="0"/>
              </a:rPr>
              <a:t>13</a:t>
            </a:r>
            <a:r>
              <a:rPr lang="en-US" altLang="zh-CN" sz="1000" b="1" dirty="0">
                <a:latin typeface="Arial" panose="020B0604020202020204" pitchFamily="34" charset="0"/>
                <a:cs typeface="Arial" panose="020B0604020202020204" pitchFamily="34" charset="0"/>
              </a:rPr>
              <a:t> n/cm</a:t>
            </a:r>
            <a:r>
              <a:rPr lang="en-US" altLang="zh-CN" sz="1000" b="1" baseline="30000" dirty="0">
                <a:latin typeface="Arial" panose="020B0604020202020204" pitchFamily="34" charset="0"/>
                <a:cs typeface="Arial" panose="020B0604020202020204" pitchFamily="34" charset="0"/>
              </a:rPr>
              <a:t>2</a:t>
            </a:r>
            <a:endParaRPr lang="zh-CN" altLang="en-US" sz="1000" b="1" baseline="30000" dirty="0">
              <a:latin typeface="Arial" panose="020B0604020202020204" pitchFamily="34" charset="0"/>
              <a:cs typeface="Arial" panose="020B0604020202020204" pitchFamily="34" charset="0"/>
            </a:endParaRPr>
          </a:p>
        </p:txBody>
      </p:sp>
      <p:sp>
        <p:nvSpPr>
          <p:cNvPr id="111" name="文本框 110">
            <a:extLst>
              <a:ext uri="{FF2B5EF4-FFF2-40B4-BE49-F238E27FC236}">
                <a16:creationId xmlns:a16="http://schemas.microsoft.com/office/drawing/2014/main" id="{46AC9D3F-BE52-CB8A-9CB1-103049413619}"/>
              </a:ext>
            </a:extLst>
          </p:cNvPr>
          <p:cNvSpPr txBox="1"/>
          <p:nvPr/>
        </p:nvSpPr>
        <p:spPr>
          <a:xfrm>
            <a:off x="3700542" y="5681128"/>
            <a:ext cx="57740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Fitting</a:t>
            </a:r>
            <a:endParaRPr lang="zh-CN" altLang="en-US" sz="1000" b="1" baseline="30000" dirty="0">
              <a:latin typeface="Arial" panose="020B0604020202020204" pitchFamily="34" charset="0"/>
              <a:cs typeface="Arial" panose="020B0604020202020204" pitchFamily="34" charset="0"/>
            </a:endParaRPr>
          </a:p>
        </p:txBody>
      </p:sp>
      <p:sp>
        <p:nvSpPr>
          <p:cNvPr id="112" name="文本框 111">
            <a:extLst>
              <a:ext uri="{FF2B5EF4-FFF2-40B4-BE49-F238E27FC236}">
                <a16:creationId xmlns:a16="http://schemas.microsoft.com/office/drawing/2014/main" id="{C35C5489-5DE7-B02D-7EE3-C54CBAF66FF5}"/>
              </a:ext>
            </a:extLst>
          </p:cNvPr>
          <p:cNvSpPr txBox="1"/>
          <p:nvPr/>
        </p:nvSpPr>
        <p:spPr>
          <a:xfrm>
            <a:off x="3056278" y="6145711"/>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-20</a:t>
            </a:r>
            <a:endParaRPr lang="zh-CN" altLang="en-US" sz="1000" b="1" dirty="0">
              <a:latin typeface="Arial" panose="020B0604020202020204" pitchFamily="34" charset="0"/>
              <a:cs typeface="Arial" panose="020B0604020202020204" pitchFamily="34" charset="0"/>
            </a:endParaRPr>
          </a:p>
        </p:txBody>
      </p:sp>
      <p:sp>
        <p:nvSpPr>
          <p:cNvPr id="113" name="文本框 112">
            <a:extLst>
              <a:ext uri="{FF2B5EF4-FFF2-40B4-BE49-F238E27FC236}">
                <a16:creationId xmlns:a16="http://schemas.microsoft.com/office/drawing/2014/main" id="{11850A87-EB89-04AC-2EEF-C15D2C501A83}"/>
              </a:ext>
            </a:extLst>
          </p:cNvPr>
          <p:cNvSpPr txBox="1"/>
          <p:nvPr/>
        </p:nvSpPr>
        <p:spPr>
          <a:xfrm>
            <a:off x="3046612" y="5849110"/>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-18</a:t>
            </a:r>
            <a:endParaRPr lang="zh-CN" altLang="en-US" sz="1000" b="1" dirty="0">
              <a:latin typeface="Arial" panose="020B0604020202020204" pitchFamily="34" charset="0"/>
              <a:cs typeface="Arial" panose="020B0604020202020204" pitchFamily="34" charset="0"/>
            </a:endParaRPr>
          </a:p>
        </p:txBody>
      </p:sp>
      <p:sp>
        <p:nvSpPr>
          <p:cNvPr id="114" name="文本框 113">
            <a:extLst>
              <a:ext uri="{FF2B5EF4-FFF2-40B4-BE49-F238E27FC236}">
                <a16:creationId xmlns:a16="http://schemas.microsoft.com/office/drawing/2014/main" id="{AEC0AF0A-C5B9-A107-DA26-048FD7B707F5}"/>
              </a:ext>
            </a:extLst>
          </p:cNvPr>
          <p:cNvSpPr txBox="1"/>
          <p:nvPr/>
        </p:nvSpPr>
        <p:spPr>
          <a:xfrm>
            <a:off x="3046612" y="5570384"/>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-16</a:t>
            </a:r>
            <a:endParaRPr lang="zh-CN" altLang="en-US" sz="1000" b="1" dirty="0">
              <a:latin typeface="Arial" panose="020B0604020202020204" pitchFamily="34" charset="0"/>
              <a:cs typeface="Arial" panose="020B0604020202020204" pitchFamily="34" charset="0"/>
            </a:endParaRPr>
          </a:p>
        </p:txBody>
      </p:sp>
      <p:sp>
        <p:nvSpPr>
          <p:cNvPr id="115" name="文本框 114">
            <a:extLst>
              <a:ext uri="{FF2B5EF4-FFF2-40B4-BE49-F238E27FC236}">
                <a16:creationId xmlns:a16="http://schemas.microsoft.com/office/drawing/2014/main" id="{8F4E2244-FF92-4878-71B1-15A7582B5DD8}"/>
              </a:ext>
            </a:extLst>
          </p:cNvPr>
          <p:cNvSpPr txBox="1"/>
          <p:nvPr/>
        </p:nvSpPr>
        <p:spPr>
          <a:xfrm rot="16200000">
            <a:off x="2651077" y="4992276"/>
            <a:ext cx="699230"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In (J/E)</a:t>
            </a:r>
            <a:endParaRPr lang="zh-CN" altLang="en-US" sz="1200" b="1" dirty="0">
              <a:latin typeface="Arial" panose="020B0604020202020204" pitchFamily="34" charset="0"/>
              <a:cs typeface="Arial" panose="020B0604020202020204" pitchFamily="34" charset="0"/>
            </a:endParaRPr>
          </a:p>
        </p:txBody>
      </p:sp>
      <p:sp>
        <p:nvSpPr>
          <p:cNvPr id="116" name="文本框 115">
            <a:extLst>
              <a:ext uri="{FF2B5EF4-FFF2-40B4-BE49-F238E27FC236}">
                <a16:creationId xmlns:a16="http://schemas.microsoft.com/office/drawing/2014/main" id="{00121A58-F6C8-0930-4F86-27EFBC2F929F}"/>
              </a:ext>
            </a:extLst>
          </p:cNvPr>
          <p:cNvSpPr txBox="1"/>
          <p:nvPr/>
        </p:nvSpPr>
        <p:spPr>
          <a:xfrm>
            <a:off x="3049077" y="4153837"/>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-16</a:t>
            </a:r>
            <a:endParaRPr lang="zh-CN" altLang="en-US" sz="1000" b="1" dirty="0">
              <a:latin typeface="Arial" panose="020B0604020202020204" pitchFamily="34" charset="0"/>
              <a:cs typeface="Arial" panose="020B0604020202020204" pitchFamily="34" charset="0"/>
            </a:endParaRPr>
          </a:p>
        </p:txBody>
      </p:sp>
      <p:sp>
        <p:nvSpPr>
          <p:cNvPr id="117" name="文本框 116">
            <a:extLst>
              <a:ext uri="{FF2B5EF4-FFF2-40B4-BE49-F238E27FC236}">
                <a16:creationId xmlns:a16="http://schemas.microsoft.com/office/drawing/2014/main" id="{29AE3945-110A-8E8E-59A1-59365954CC64}"/>
              </a:ext>
            </a:extLst>
          </p:cNvPr>
          <p:cNvSpPr txBox="1"/>
          <p:nvPr/>
        </p:nvSpPr>
        <p:spPr>
          <a:xfrm>
            <a:off x="3046809" y="4471192"/>
            <a:ext cx="36901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-18</a:t>
            </a:r>
            <a:endParaRPr lang="zh-CN" altLang="en-US" sz="10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19" name="文本框 118">
                <a:extLst>
                  <a:ext uri="{FF2B5EF4-FFF2-40B4-BE49-F238E27FC236}">
                    <a16:creationId xmlns:a16="http://schemas.microsoft.com/office/drawing/2014/main" id="{33ECC0E9-3822-6C30-7F1A-6C2D12119DFB}"/>
                  </a:ext>
                </a:extLst>
              </p:cNvPr>
              <p:cNvSpPr txBox="1"/>
              <p:nvPr/>
            </p:nvSpPr>
            <p:spPr>
              <a:xfrm>
                <a:off x="4269878" y="6420298"/>
                <a:ext cx="458074" cy="33175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ad>
                        <m:radPr>
                          <m:degHide m:val="on"/>
                          <m:ctrlPr>
                            <a:rPr lang="zh-CN" altLang="zh-CN" sz="1400" b="1" i="1">
                              <a:latin typeface="Cambria Math" panose="02040503050406030204" pitchFamily="18" charset="0"/>
                              <a:ea typeface="Cambria Math" panose="02040503050406030204" pitchFamily="18" charset="0"/>
                            </a:rPr>
                          </m:ctrlPr>
                        </m:radPr>
                        <m:deg/>
                        <m:e>
                          <m:r>
                            <a:rPr lang="en-US" altLang="zh-CN" sz="1400" b="1">
                              <a:latin typeface="Cambria Math" panose="02040503050406030204" pitchFamily="18" charset="0"/>
                              <a:ea typeface="Cambria Math" panose="02040503050406030204" pitchFamily="18" charset="0"/>
                            </a:rPr>
                            <m:t>𝐄</m:t>
                          </m:r>
                        </m:e>
                      </m:rad>
                    </m:oMath>
                  </m:oMathPara>
                </a14:m>
                <a:endParaRPr lang="zh-CN" altLang="en-US" sz="1400" b="1" dirty="0">
                  <a:latin typeface="Arial" panose="020B0604020202020204" pitchFamily="34" charset="0"/>
                  <a:cs typeface="Arial" panose="020B0604020202020204" pitchFamily="34" charset="0"/>
                </a:endParaRPr>
              </a:p>
            </p:txBody>
          </p:sp>
        </mc:Choice>
        <mc:Fallback xmlns="">
          <p:sp>
            <p:nvSpPr>
              <p:cNvPr id="119" name="文本框 118">
                <a:extLst>
                  <a:ext uri="{FF2B5EF4-FFF2-40B4-BE49-F238E27FC236}">
                    <a16:creationId xmlns:a16="http://schemas.microsoft.com/office/drawing/2014/main" id="{33ECC0E9-3822-6C30-7F1A-6C2D12119DFB}"/>
                  </a:ext>
                </a:extLst>
              </p:cNvPr>
              <p:cNvSpPr txBox="1">
                <a:spLocks noRot="1" noChangeAspect="1" noMove="1" noResize="1" noEditPoints="1" noAdjustHandles="1" noChangeArrowheads="1" noChangeShapeType="1" noTextEdit="1"/>
              </p:cNvSpPr>
              <p:nvPr/>
            </p:nvSpPr>
            <p:spPr>
              <a:xfrm>
                <a:off x="4269878" y="6420298"/>
                <a:ext cx="458074" cy="331757"/>
              </a:xfrm>
              <a:prstGeom prst="rect">
                <a:avLst/>
              </a:prstGeom>
              <a:blipFill>
                <a:blip r:embed="rId21"/>
                <a:stretch>
                  <a:fillRect/>
                </a:stretch>
              </a:blipFill>
            </p:spPr>
            <p:txBody>
              <a:bodyPr/>
              <a:lstStyle/>
              <a:p>
                <a:r>
                  <a:rPr lang="zh-CN" altLang="en-US">
                    <a:noFill/>
                  </a:rPr>
                  <a:t> </a:t>
                </a:r>
              </a:p>
            </p:txBody>
          </p:sp>
        </mc:Fallback>
      </mc:AlternateContent>
      <p:graphicFrame>
        <p:nvGraphicFramePr>
          <p:cNvPr id="166" name="表格 165">
            <a:extLst>
              <a:ext uri="{FF2B5EF4-FFF2-40B4-BE49-F238E27FC236}">
                <a16:creationId xmlns:a16="http://schemas.microsoft.com/office/drawing/2014/main" id="{F8CC0807-814D-A8D4-8621-7D185EFA5204}"/>
              </a:ext>
            </a:extLst>
          </p:cNvPr>
          <p:cNvGraphicFramePr>
            <a:graphicFrameLocks noGrp="1"/>
          </p:cNvGraphicFramePr>
          <p:nvPr>
            <p:extLst>
              <p:ext uri="{D42A27DB-BD31-4B8C-83A1-F6EECF244321}">
                <p14:modId xmlns:p14="http://schemas.microsoft.com/office/powerpoint/2010/main" val="229113778"/>
              </p:ext>
            </p:extLst>
          </p:nvPr>
        </p:nvGraphicFramePr>
        <p:xfrm>
          <a:off x="5971215" y="4143593"/>
          <a:ext cx="2840754" cy="2164984"/>
        </p:xfrm>
        <a:graphic>
          <a:graphicData uri="http://schemas.openxmlformats.org/drawingml/2006/table">
            <a:tbl>
              <a:tblPr firstRow="1" firstCol="1" bandRow="1">
                <a:tableStyleId>{5940675A-B579-460E-94D1-54222C63F5DA}</a:tableStyleId>
              </a:tblPr>
              <a:tblGrid>
                <a:gridCol w="500394">
                  <a:extLst>
                    <a:ext uri="{9D8B030D-6E8A-4147-A177-3AD203B41FA5}">
                      <a16:colId xmlns:a16="http://schemas.microsoft.com/office/drawing/2014/main" val="2344219999"/>
                    </a:ext>
                  </a:extLst>
                </a:gridCol>
                <a:gridCol w="744354">
                  <a:extLst>
                    <a:ext uri="{9D8B030D-6E8A-4147-A177-3AD203B41FA5}">
                      <a16:colId xmlns:a16="http://schemas.microsoft.com/office/drawing/2014/main" val="228706748"/>
                    </a:ext>
                  </a:extLst>
                </a:gridCol>
                <a:gridCol w="800986">
                  <a:extLst>
                    <a:ext uri="{9D8B030D-6E8A-4147-A177-3AD203B41FA5}">
                      <a16:colId xmlns:a16="http://schemas.microsoft.com/office/drawing/2014/main" val="2902289839"/>
                    </a:ext>
                  </a:extLst>
                </a:gridCol>
                <a:gridCol w="795020">
                  <a:extLst>
                    <a:ext uri="{9D8B030D-6E8A-4147-A177-3AD203B41FA5}">
                      <a16:colId xmlns:a16="http://schemas.microsoft.com/office/drawing/2014/main" val="3713019893"/>
                    </a:ext>
                  </a:extLst>
                </a:gridCol>
              </a:tblGrid>
              <a:tr h="526802">
                <a:tc>
                  <a:txBody>
                    <a:bodyPr/>
                    <a:lstStyle/>
                    <a:p>
                      <a:pPr algn="ctr">
                        <a:lnSpc>
                          <a:spcPct val="100000"/>
                        </a:lnSpc>
                      </a:pPr>
                      <a:r>
                        <a:rPr lang="en-US" sz="1050" b="1" kern="100" dirty="0">
                          <a:effectLst/>
                        </a:rPr>
                        <a:t>Ions </a:t>
                      </a:r>
                      <a:r>
                        <a:rPr lang="en-US" altLang="zh-CN" sz="1050" b="1" kern="100" dirty="0">
                          <a:effectLst/>
                        </a:rPr>
                        <a:t>e</a:t>
                      </a:r>
                      <a:r>
                        <a:rPr lang="en-US" sz="1050" b="1" kern="100" dirty="0">
                          <a:effectLst/>
                        </a:rPr>
                        <a:t>nergy(MeV)</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00000"/>
                        </a:lnSpc>
                      </a:pPr>
                      <a:r>
                        <a:rPr lang="en-US" sz="1050" b="1" kern="100" dirty="0">
                          <a:effectLst/>
                        </a:rPr>
                        <a:t>Ions </a:t>
                      </a:r>
                      <a:r>
                        <a:rPr lang="en-US" altLang="zh-CN" sz="1050" b="1" kern="100" dirty="0">
                          <a:effectLst/>
                        </a:rPr>
                        <a:t>f</a:t>
                      </a:r>
                      <a:r>
                        <a:rPr lang="en-US" sz="1050" b="1" kern="100" dirty="0">
                          <a:effectLst/>
                        </a:rPr>
                        <a:t>luence(n/cm</a:t>
                      </a:r>
                      <a:r>
                        <a:rPr lang="en-US" sz="1050" b="1" kern="100" baseline="30000" dirty="0">
                          <a:effectLst/>
                        </a:rPr>
                        <a:t>2</a:t>
                      </a:r>
                      <a:r>
                        <a:rPr lang="en-US" sz="1050" b="1" kern="100" dirty="0">
                          <a:effectLst/>
                        </a:rPr>
                        <a:t>)</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00000"/>
                        </a:lnSpc>
                      </a:pPr>
                      <a:r>
                        <a:rPr lang="en-US" sz="1050" b="1" kern="100" dirty="0">
                          <a:effectLst/>
                        </a:rPr>
                        <a:t>Barrier height(eV)</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00000"/>
                        </a:lnSpc>
                      </a:pPr>
                      <a:r>
                        <a:rPr lang="en-US" altLang="zh-CN" sz="1050" b="1" kern="100" dirty="0">
                          <a:effectLst/>
                          <a:latin typeface="Times New Roman" panose="02020603050405020304" pitchFamily="18" charset="0"/>
                          <a:ea typeface="等线" panose="02010600030101010101" pitchFamily="2" charset="-122"/>
                          <a:cs typeface="Times New Roman" panose="02020603050405020304" pitchFamily="18" charset="0"/>
                        </a:rPr>
                        <a:t>Resistivity(</a:t>
                      </a:r>
                      <a:r>
                        <a:rPr lang="en-US" altLang="zh-CN" sz="1050" b="1" kern="100" dirty="0" err="1">
                          <a:effectLst/>
                          <a:latin typeface="Times New Roman" panose="02020603050405020304" pitchFamily="18" charset="0"/>
                          <a:ea typeface="等线" panose="02010600030101010101" pitchFamily="2" charset="-122"/>
                          <a:cs typeface="Times New Roman" panose="02020603050405020304" pitchFamily="18" charset="0"/>
                        </a:rPr>
                        <a:t>Ω·cm</a:t>
                      </a:r>
                      <a:r>
                        <a:rPr lang="en-US" altLang="zh-CN" sz="1050" b="1"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251846016"/>
                  </a:ext>
                </a:extLst>
              </a:tr>
              <a:tr h="234026">
                <a:tc rowSpan="2">
                  <a:txBody>
                    <a:bodyPr/>
                    <a:lstStyle/>
                    <a:p>
                      <a:pPr algn="ctr">
                        <a:lnSpc>
                          <a:spcPct val="150000"/>
                        </a:lnSpc>
                      </a:pPr>
                      <a:r>
                        <a:rPr lang="en-US" sz="1050" b="1" kern="100" dirty="0">
                          <a:effectLst/>
                        </a:rPr>
                        <a:t>10</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050" b="1" kern="100" dirty="0">
                          <a:effectLst/>
                        </a:rPr>
                        <a:t>1×10</a:t>
                      </a:r>
                      <a:r>
                        <a:rPr lang="en-US" sz="1050" b="1" kern="100" baseline="30000" dirty="0">
                          <a:effectLst/>
                        </a:rPr>
                        <a:t>10</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0.955</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algn="ctr">
                        <a:lnSpc>
                          <a:spcPct val="150000"/>
                        </a:lnSpc>
                      </a:pPr>
                      <a:r>
                        <a:rPr lang="en-US" altLang="zh-CN" sz="1050" b="1" kern="100" dirty="0">
                          <a:effectLst/>
                          <a:latin typeface="Times New Roman" panose="02020603050405020304" pitchFamily="18" charset="0"/>
                          <a:ea typeface="等线" panose="02010600030101010101" pitchFamily="2" charset="-122"/>
                          <a:cs typeface="Times New Roman" panose="02020603050405020304" pitchFamily="18" charset="0"/>
                        </a:rPr>
                        <a:t>2.17×10</a:t>
                      </a:r>
                      <a:r>
                        <a:rPr lang="en-US" altLang="zh-CN" sz="1050" b="1" kern="100" baseline="30000" dirty="0">
                          <a:effectLst/>
                          <a:latin typeface="Times New Roman" panose="02020603050405020304" pitchFamily="18" charset="0"/>
                          <a:ea typeface="等线" panose="02010600030101010101" pitchFamily="2" charset="-122"/>
                          <a:cs typeface="Times New Roman" panose="02020603050405020304" pitchFamily="18" charset="0"/>
                        </a:rPr>
                        <a:t>10</a:t>
                      </a:r>
                      <a:endParaRPr lang="zh-CN" sz="1050" b="1" kern="100" baseline="300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4075730260"/>
                  </a:ext>
                </a:extLst>
              </a:tr>
              <a:tr h="234026">
                <a:tc vMerge="1">
                  <a:txBody>
                    <a:bodyPr/>
                    <a:lstStyle/>
                    <a:p>
                      <a:endParaRPr lang="zh-CN" altLang="en-US"/>
                    </a:p>
                  </a:txBody>
                  <a:tcPr/>
                </a:tc>
                <a:tc>
                  <a:txBody>
                    <a:bodyPr/>
                    <a:lstStyle/>
                    <a:p>
                      <a:pPr algn="ctr">
                        <a:lnSpc>
                          <a:spcPct val="150000"/>
                        </a:lnSpc>
                      </a:pPr>
                      <a:r>
                        <a:rPr lang="en-US" sz="1050" b="1" kern="100" dirty="0">
                          <a:effectLst/>
                        </a:rPr>
                        <a:t>1×10</a:t>
                      </a:r>
                      <a:r>
                        <a:rPr lang="en-US" sz="1050" b="1" kern="100" baseline="30000" dirty="0">
                          <a:effectLst/>
                        </a:rPr>
                        <a:t>11</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0.933</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050" b="1" kern="100" dirty="0">
                          <a:effectLst/>
                          <a:latin typeface="Times New Roman" panose="02020603050405020304" pitchFamily="18" charset="0"/>
                          <a:ea typeface="+mn-ea"/>
                          <a:cs typeface="Times New Roman" panose="02020603050405020304" pitchFamily="18" charset="0"/>
                        </a:rPr>
                        <a:t>1.29×10</a:t>
                      </a:r>
                      <a:r>
                        <a:rPr lang="en-US" altLang="zh-CN" sz="1050" b="1" kern="100" baseline="30000" dirty="0">
                          <a:effectLst/>
                          <a:latin typeface="Times New Roman" panose="02020603050405020304" pitchFamily="18" charset="0"/>
                          <a:ea typeface="+mn-ea"/>
                          <a:cs typeface="Times New Roman" panose="02020603050405020304" pitchFamily="18" charset="0"/>
                        </a:rPr>
                        <a:t>10</a:t>
                      </a:r>
                    </a:p>
                  </a:txBody>
                  <a:tcPr marL="51435" marR="51435" marT="0" marB="0">
                    <a:solidFill>
                      <a:schemeClr val="accent4">
                        <a:lumMod val="20000"/>
                        <a:lumOff val="80000"/>
                      </a:schemeClr>
                    </a:solidFill>
                  </a:tcPr>
                </a:tc>
                <a:extLst>
                  <a:ext uri="{0D108BD9-81ED-4DB2-BD59-A6C34878D82A}">
                    <a16:rowId xmlns:a16="http://schemas.microsoft.com/office/drawing/2014/main" val="4080159461"/>
                  </a:ext>
                </a:extLst>
              </a:tr>
              <a:tr h="234026">
                <a:tc rowSpan="5">
                  <a:txBody>
                    <a:bodyPr/>
                    <a:lstStyle/>
                    <a:p>
                      <a:pPr algn="ctr">
                        <a:lnSpc>
                          <a:spcPct val="150000"/>
                        </a:lnSpc>
                      </a:pPr>
                      <a:r>
                        <a:rPr lang="en-US" sz="1050" b="1" kern="100" dirty="0">
                          <a:effectLst/>
                        </a:rPr>
                        <a:t>20</a:t>
                      </a:r>
                      <a:endParaRPr lang="zh-CN" sz="105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050" b="1" kern="100" dirty="0">
                          <a:effectLst/>
                        </a:rPr>
                        <a:t>1×10</a:t>
                      </a:r>
                      <a:r>
                        <a:rPr lang="en-US" sz="1050" b="1" kern="100" baseline="30000" dirty="0">
                          <a:effectLst/>
                        </a:rPr>
                        <a:t>11</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0.946</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050" b="1" kern="100" dirty="0">
                          <a:effectLst/>
                          <a:latin typeface="Times New Roman" panose="02020603050405020304" pitchFamily="18" charset="0"/>
                          <a:ea typeface="+mn-ea"/>
                          <a:cs typeface="Times New Roman" panose="02020603050405020304" pitchFamily="18" charset="0"/>
                        </a:rPr>
                        <a:t>1.17×10</a:t>
                      </a:r>
                      <a:r>
                        <a:rPr lang="en-US" altLang="zh-CN" sz="1050" b="1" kern="100" baseline="30000" dirty="0">
                          <a:effectLst/>
                          <a:latin typeface="Times New Roman" panose="02020603050405020304" pitchFamily="18" charset="0"/>
                          <a:ea typeface="+mn-ea"/>
                          <a:cs typeface="Times New Roman" panose="02020603050405020304" pitchFamily="18" charset="0"/>
                        </a:rPr>
                        <a:t>10</a:t>
                      </a:r>
                      <a:endParaRPr lang="zh-CN" altLang="zh-CN" sz="1050" b="1" kern="100" baseline="30000" dirty="0">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434148835"/>
                  </a:ext>
                </a:extLst>
              </a:tr>
              <a:tr h="234026">
                <a:tc vMerge="1">
                  <a:txBody>
                    <a:bodyPr/>
                    <a:lstStyle/>
                    <a:p>
                      <a:endParaRPr lang="zh-CN" altLang="en-US"/>
                    </a:p>
                  </a:txBody>
                  <a:tcPr/>
                </a:tc>
                <a:tc>
                  <a:txBody>
                    <a:bodyPr/>
                    <a:lstStyle/>
                    <a:p>
                      <a:pPr algn="ctr">
                        <a:lnSpc>
                          <a:spcPct val="150000"/>
                        </a:lnSpc>
                      </a:pPr>
                      <a:r>
                        <a:rPr lang="en-US" sz="1050" b="1" kern="100" dirty="0">
                          <a:effectLst/>
                        </a:rPr>
                        <a:t>5×10</a:t>
                      </a:r>
                      <a:r>
                        <a:rPr lang="en-US" sz="1050" b="1" kern="100" baseline="30000" dirty="0">
                          <a:effectLst/>
                        </a:rPr>
                        <a:t>11</a:t>
                      </a:r>
                      <a:endParaRPr lang="zh-CN" sz="105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0.917</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050" b="1" kern="100" dirty="0">
                          <a:effectLst/>
                          <a:latin typeface="Times New Roman" panose="02020603050405020304" pitchFamily="18" charset="0"/>
                          <a:ea typeface="+mn-ea"/>
                          <a:cs typeface="Times New Roman" panose="02020603050405020304" pitchFamily="18" charset="0"/>
                        </a:rPr>
                        <a:t>1.38×10</a:t>
                      </a:r>
                      <a:r>
                        <a:rPr lang="en-US" altLang="zh-CN" sz="1050" b="1" kern="100" baseline="30000" dirty="0">
                          <a:effectLst/>
                          <a:latin typeface="Times New Roman" panose="02020603050405020304" pitchFamily="18" charset="0"/>
                          <a:ea typeface="+mn-ea"/>
                          <a:cs typeface="Times New Roman" panose="02020603050405020304" pitchFamily="18" charset="0"/>
                        </a:rPr>
                        <a:t>10</a:t>
                      </a:r>
                      <a:endParaRPr lang="zh-CN" altLang="zh-CN" sz="1050" b="1" kern="100" baseline="30000" dirty="0">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331923607"/>
                  </a:ext>
                </a:extLst>
              </a:tr>
              <a:tr h="234026">
                <a:tc vMerge="1">
                  <a:txBody>
                    <a:bodyPr/>
                    <a:lstStyle/>
                    <a:p>
                      <a:endParaRPr lang="zh-CN" altLang="en-US"/>
                    </a:p>
                  </a:txBody>
                  <a:tcPr/>
                </a:tc>
                <a:tc>
                  <a:txBody>
                    <a:bodyPr/>
                    <a:lstStyle/>
                    <a:p>
                      <a:pPr algn="ctr">
                        <a:lnSpc>
                          <a:spcPct val="150000"/>
                        </a:lnSpc>
                      </a:pPr>
                      <a:r>
                        <a:rPr lang="en-US" sz="1050" b="1" kern="100" dirty="0">
                          <a:effectLst/>
                        </a:rPr>
                        <a:t>2.5×10</a:t>
                      </a:r>
                      <a:r>
                        <a:rPr lang="en-US" sz="1050" b="1" kern="100" baseline="30000" dirty="0">
                          <a:effectLst/>
                        </a:rPr>
                        <a:t>12</a:t>
                      </a:r>
                      <a:endParaRPr lang="zh-CN" sz="105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0.902</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050" b="1" kern="100" dirty="0">
                          <a:effectLst/>
                          <a:latin typeface="Times New Roman" panose="02020603050405020304" pitchFamily="18" charset="0"/>
                          <a:ea typeface="+mn-ea"/>
                          <a:cs typeface="Times New Roman" panose="02020603050405020304" pitchFamily="18" charset="0"/>
                        </a:rPr>
                        <a:t>9.52×10</a:t>
                      </a:r>
                      <a:r>
                        <a:rPr lang="en-US" altLang="zh-CN" sz="1050" b="1" kern="100" baseline="30000" dirty="0">
                          <a:effectLst/>
                          <a:latin typeface="Times New Roman" panose="02020603050405020304" pitchFamily="18" charset="0"/>
                          <a:ea typeface="+mn-ea"/>
                          <a:cs typeface="Times New Roman" panose="02020603050405020304" pitchFamily="18" charset="0"/>
                        </a:rPr>
                        <a:t>9</a:t>
                      </a:r>
                      <a:endParaRPr lang="zh-CN" altLang="zh-CN" sz="1050" b="1" kern="100" baseline="30000" dirty="0">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3816906812"/>
                  </a:ext>
                </a:extLst>
              </a:tr>
              <a:tr h="234026">
                <a:tc vMerge="1">
                  <a:txBody>
                    <a:bodyPr/>
                    <a:lstStyle/>
                    <a:p>
                      <a:endParaRPr lang="zh-CN" altLang="en-US"/>
                    </a:p>
                  </a:txBody>
                  <a:tcPr/>
                </a:tc>
                <a:tc>
                  <a:txBody>
                    <a:bodyPr/>
                    <a:lstStyle/>
                    <a:p>
                      <a:pPr algn="ctr">
                        <a:lnSpc>
                          <a:spcPct val="150000"/>
                        </a:lnSpc>
                      </a:pPr>
                      <a:r>
                        <a:rPr lang="en-US" sz="1050" b="1" kern="100" dirty="0">
                          <a:effectLst/>
                        </a:rPr>
                        <a:t>1×10</a:t>
                      </a:r>
                      <a:r>
                        <a:rPr lang="en-US" sz="1050" b="1" kern="100" baseline="30000" dirty="0">
                          <a:effectLst/>
                        </a:rPr>
                        <a:t>13</a:t>
                      </a:r>
                      <a:endParaRPr lang="zh-CN" sz="105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0.872</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050" b="1" kern="100" dirty="0">
                          <a:effectLst/>
                          <a:latin typeface="Times New Roman" panose="02020603050405020304" pitchFamily="18" charset="0"/>
                          <a:ea typeface="+mn-ea"/>
                          <a:cs typeface="Times New Roman" panose="02020603050405020304" pitchFamily="18" charset="0"/>
                        </a:rPr>
                        <a:t>6.46×10</a:t>
                      </a:r>
                      <a:r>
                        <a:rPr lang="en-US" altLang="zh-CN" sz="1050" b="1" kern="100" baseline="30000" dirty="0">
                          <a:effectLst/>
                          <a:latin typeface="Times New Roman" panose="02020603050405020304" pitchFamily="18" charset="0"/>
                          <a:ea typeface="+mn-ea"/>
                          <a:cs typeface="Times New Roman" panose="02020603050405020304" pitchFamily="18" charset="0"/>
                        </a:rPr>
                        <a:t>9</a:t>
                      </a:r>
                      <a:endParaRPr lang="zh-CN" altLang="zh-CN" sz="1050" b="1" kern="100" baseline="30000" dirty="0">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300436041"/>
                  </a:ext>
                </a:extLst>
              </a:tr>
              <a:tr h="234026">
                <a:tc vMerge="1">
                  <a:txBody>
                    <a:bodyPr/>
                    <a:lstStyle/>
                    <a:p>
                      <a:endParaRPr lang="zh-CN" altLang="en-US"/>
                    </a:p>
                  </a:txBody>
                  <a:tcPr/>
                </a:tc>
                <a:tc>
                  <a:txBody>
                    <a:bodyPr/>
                    <a:lstStyle/>
                    <a:p>
                      <a:pPr algn="ctr">
                        <a:lnSpc>
                          <a:spcPct val="150000"/>
                        </a:lnSpc>
                      </a:pPr>
                      <a:r>
                        <a:rPr lang="en-US" sz="1050" b="1" kern="100" dirty="0">
                          <a:effectLst/>
                        </a:rPr>
                        <a:t>1.4×10</a:t>
                      </a:r>
                      <a:r>
                        <a:rPr lang="en-US" sz="1050" b="1" kern="100" baseline="30000" dirty="0">
                          <a:effectLst/>
                        </a:rPr>
                        <a:t>13</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050" b="1" kern="100" dirty="0">
                          <a:effectLst/>
                        </a:rPr>
                        <a:t>0.845</a:t>
                      </a:r>
                      <a:endParaRPr lang="zh-CN" sz="105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solidFill>
                      <a:schemeClr val="accent1">
                        <a:lumMod val="20000"/>
                        <a:lumOff val="80000"/>
                      </a:schemeClr>
                    </a:solidFill>
                  </a:tcPr>
                </a:tc>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altLang="zh-CN" sz="1050" b="1" kern="100" dirty="0">
                          <a:effectLst/>
                          <a:latin typeface="Times New Roman" panose="02020603050405020304" pitchFamily="18" charset="0"/>
                          <a:ea typeface="+mn-ea"/>
                          <a:cs typeface="Times New Roman" panose="02020603050405020304" pitchFamily="18" charset="0"/>
                        </a:rPr>
                        <a:t>4.40×10</a:t>
                      </a:r>
                      <a:r>
                        <a:rPr lang="en-US" altLang="zh-CN" sz="1050" b="1" kern="100" baseline="30000" dirty="0">
                          <a:effectLst/>
                          <a:latin typeface="Times New Roman" panose="02020603050405020304" pitchFamily="18" charset="0"/>
                          <a:ea typeface="+mn-ea"/>
                          <a:cs typeface="Times New Roman" panose="02020603050405020304" pitchFamily="18" charset="0"/>
                        </a:rPr>
                        <a:t>9</a:t>
                      </a:r>
                      <a:endParaRPr lang="zh-CN" altLang="zh-CN" sz="1050" b="1" kern="100" baseline="30000" dirty="0">
                        <a:effectLst/>
                        <a:latin typeface="Times New Roman" panose="02020603050405020304" pitchFamily="18" charset="0"/>
                        <a:ea typeface="+mn-ea"/>
                        <a:cs typeface="Times New Roman" panose="02020603050405020304" pitchFamily="18" charset="0"/>
                      </a:endParaRPr>
                    </a:p>
                  </a:txBody>
                  <a:tcPr marL="51435" marR="51435" marT="0" marB="0">
                    <a:solidFill>
                      <a:schemeClr val="accent4">
                        <a:lumMod val="20000"/>
                        <a:lumOff val="80000"/>
                      </a:schemeClr>
                    </a:solidFill>
                  </a:tcPr>
                </a:tc>
                <a:extLst>
                  <a:ext uri="{0D108BD9-81ED-4DB2-BD59-A6C34878D82A}">
                    <a16:rowId xmlns:a16="http://schemas.microsoft.com/office/drawing/2014/main" val="2794669532"/>
                  </a:ext>
                </a:extLst>
              </a:tr>
            </a:tbl>
          </a:graphicData>
        </a:graphic>
      </p:graphicFrame>
      <p:sp>
        <p:nvSpPr>
          <p:cNvPr id="167" name="TextBox 13">
            <a:extLst>
              <a:ext uri="{FF2B5EF4-FFF2-40B4-BE49-F238E27FC236}">
                <a16:creationId xmlns:a16="http://schemas.microsoft.com/office/drawing/2014/main" id="{64D7FCD8-C781-A022-B3FB-3CC70BFD21EF}"/>
              </a:ext>
            </a:extLst>
          </p:cNvPr>
          <p:cNvSpPr txBox="1">
            <a:spLocks noChangeArrowheads="1"/>
          </p:cNvSpPr>
          <p:nvPr/>
        </p:nvSpPr>
        <p:spPr bwMode="auto">
          <a:xfrm>
            <a:off x="48914" y="3580206"/>
            <a:ext cx="1454244"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势垒高度</a:t>
            </a:r>
          </a:p>
        </p:txBody>
      </p:sp>
      <p:graphicFrame>
        <p:nvGraphicFramePr>
          <p:cNvPr id="7" name="对象 6">
            <a:extLst>
              <a:ext uri="{FF2B5EF4-FFF2-40B4-BE49-F238E27FC236}">
                <a16:creationId xmlns:a16="http://schemas.microsoft.com/office/drawing/2014/main" id="{9D8424DA-E9A4-2811-5721-65385B2DE34D}"/>
              </a:ext>
            </a:extLst>
          </p:cNvPr>
          <p:cNvGraphicFramePr>
            <a:graphicFrameLocks noChangeAspect="1"/>
          </p:cNvGraphicFramePr>
          <p:nvPr>
            <p:extLst>
              <p:ext uri="{D42A27DB-BD31-4B8C-83A1-F6EECF244321}">
                <p14:modId xmlns:p14="http://schemas.microsoft.com/office/powerpoint/2010/main" val="2636207260"/>
              </p:ext>
            </p:extLst>
          </p:nvPr>
        </p:nvGraphicFramePr>
        <p:xfrm>
          <a:off x="70841" y="1093808"/>
          <a:ext cx="3661767" cy="2559045"/>
        </p:xfrm>
        <a:graphic>
          <a:graphicData uri="http://schemas.openxmlformats.org/presentationml/2006/ole">
            <mc:AlternateContent xmlns:mc="http://schemas.openxmlformats.org/markup-compatibility/2006">
              <mc:Choice xmlns:v="urn:schemas-microsoft-com:vml" Requires="v">
                <p:oleObj spid="_x0000_s4100" name="Graph" r:id="rId22" imgW="4159800" imgH="2906640" progId="Origin50.Graph">
                  <p:embed/>
                </p:oleObj>
              </mc:Choice>
              <mc:Fallback>
                <p:oleObj name="Graph" r:id="rId22" imgW="4159800" imgH="2906640" progId="Origin50.Graph">
                  <p:embed/>
                  <p:pic>
                    <p:nvPicPr>
                      <p:cNvPr id="51" name="对象 50">
                        <a:extLst>
                          <a:ext uri="{FF2B5EF4-FFF2-40B4-BE49-F238E27FC236}">
                            <a16:creationId xmlns:a16="http://schemas.microsoft.com/office/drawing/2014/main" id="{BF9F9520-48F8-4AF7-866A-D427F4C02644}"/>
                          </a:ext>
                        </a:extLst>
                      </p:cNvPr>
                      <p:cNvPicPr/>
                      <p:nvPr/>
                    </p:nvPicPr>
                    <p:blipFill>
                      <a:blip r:embed="rId23"/>
                      <a:stretch>
                        <a:fillRect/>
                      </a:stretch>
                    </p:blipFill>
                    <p:spPr>
                      <a:xfrm>
                        <a:off x="70841" y="1093808"/>
                        <a:ext cx="3661767" cy="2559045"/>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87F942C4-775D-56DB-8AE3-A81210758927}"/>
              </a:ext>
            </a:extLst>
          </p:cNvPr>
          <p:cNvSpPr txBox="1"/>
          <p:nvPr/>
        </p:nvSpPr>
        <p:spPr>
          <a:xfrm>
            <a:off x="1891753" y="1142652"/>
            <a:ext cx="1463862" cy="300082"/>
          </a:xfrm>
          <a:prstGeom prst="rect">
            <a:avLst/>
          </a:prstGeom>
          <a:noFill/>
        </p:spPr>
        <p:txBody>
          <a:bodyPr wrap="none" rtlCol="0">
            <a:spAutoFit/>
          </a:bodyPr>
          <a:lstStyle/>
          <a:p>
            <a:r>
              <a:rPr lang="en-US" altLang="zh-CN" sz="1350" dirty="0">
                <a:latin typeface="Times New Roman" panose="02020603050405020304" pitchFamily="18" charset="0"/>
                <a:cs typeface="Times New Roman" panose="02020603050405020304" pitchFamily="18" charset="0"/>
              </a:rPr>
              <a:t>Before irradiation </a:t>
            </a:r>
            <a:endParaRPr lang="zh-CN" altLang="en-US" sz="135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FB01985D-E6AB-F3D5-87BF-08161E6007BA}"/>
              </a:ext>
            </a:extLst>
          </p:cNvPr>
          <p:cNvSpPr txBox="1"/>
          <p:nvPr/>
        </p:nvSpPr>
        <p:spPr>
          <a:xfrm>
            <a:off x="1819287" y="3869075"/>
            <a:ext cx="1082348" cy="307777"/>
          </a:xfrm>
          <a:prstGeom prst="rect">
            <a:avLst/>
          </a:prstGeom>
          <a:noFill/>
        </p:spPr>
        <p:txBody>
          <a:bodyPr wrap="none" rtlCol="0">
            <a:spAutoFit/>
          </a:bodyPr>
          <a:lstStyle/>
          <a:p>
            <a:r>
              <a:rPr lang="zh-CN" altLang="en-US" sz="1400" dirty="0">
                <a:highlight>
                  <a:srgbClr val="FFFF00"/>
                </a:highlight>
              </a:rPr>
              <a:t>肖特基发射</a:t>
            </a:r>
          </a:p>
        </p:txBody>
      </p:sp>
      <p:sp>
        <p:nvSpPr>
          <p:cNvPr id="3" name="文本框 2">
            <a:extLst>
              <a:ext uri="{FF2B5EF4-FFF2-40B4-BE49-F238E27FC236}">
                <a16:creationId xmlns:a16="http://schemas.microsoft.com/office/drawing/2014/main" id="{6FC01849-8691-1EE0-71A0-8DEEB1B8F3C4}"/>
              </a:ext>
            </a:extLst>
          </p:cNvPr>
          <p:cNvSpPr txBox="1"/>
          <p:nvPr/>
        </p:nvSpPr>
        <p:spPr>
          <a:xfrm>
            <a:off x="4160151" y="3853597"/>
            <a:ext cx="1577163" cy="307777"/>
          </a:xfrm>
          <a:prstGeom prst="rect">
            <a:avLst/>
          </a:prstGeom>
          <a:noFill/>
        </p:spPr>
        <p:txBody>
          <a:bodyPr wrap="none" rtlCol="0">
            <a:spAutoFit/>
          </a:bodyPr>
          <a:lstStyle/>
          <a:p>
            <a:r>
              <a:rPr lang="en-US" altLang="zh-CN" sz="1400" dirty="0">
                <a:highlight>
                  <a:srgbClr val="FFFF00"/>
                </a:highlight>
              </a:rPr>
              <a:t>Poole–Frenkel</a:t>
            </a:r>
            <a:r>
              <a:rPr lang="zh-CN" altLang="en-US" sz="1400" dirty="0">
                <a:highlight>
                  <a:srgbClr val="FFFF00"/>
                </a:highlight>
              </a:rPr>
              <a:t>效应</a:t>
            </a:r>
          </a:p>
        </p:txBody>
      </p:sp>
    </p:spTree>
    <p:extLst>
      <p:ext uri="{BB962C8B-B14F-4D97-AF65-F5344CB8AC3E}">
        <p14:creationId xmlns:p14="http://schemas.microsoft.com/office/powerpoint/2010/main" val="1605683625"/>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21799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报告提纲</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14</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E899B4B4-8432-443E-AEF5-7F0AF07C1A0B}"/>
              </a:ext>
            </a:extLst>
          </p:cNvPr>
          <p:cNvGrpSpPr/>
          <p:nvPr/>
        </p:nvGrpSpPr>
        <p:grpSpPr>
          <a:xfrm>
            <a:off x="2444750" y="1736713"/>
            <a:ext cx="4914575" cy="584775"/>
            <a:chOff x="5156835" y="348141"/>
            <a:chExt cx="5062227" cy="779699"/>
          </a:xfrm>
        </p:grpSpPr>
        <p:sp>
          <p:nvSpPr>
            <p:cNvPr id="21" name="标题 2">
              <a:extLst>
                <a:ext uri="{FF2B5EF4-FFF2-40B4-BE49-F238E27FC236}">
                  <a16:creationId xmlns:a16="http://schemas.microsoft.com/office/drawing/2014/main" id="{B6AA9890-2D02-402D-9DCD-EB7DD2263B2C}"/>
                </a:ext>
              </a:extLst>
            </p:cNvPr>
            <p:cNvSpPr/>
            <p:nvPr/>
          </p:nvSpPr>
          <p:spPr>
            <a:xfrm>
              <a:off x="5156835" y="444300"/>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工作踏实">
              <a:extLst>
                <a:ext uri="{FF2B5EF4-FFF2-40B4-BE49-F238E27FC236}">
                  <a16:creationId xmlns:a16="http://schemas.microsoft.com/office/drawing/2014/main" id="{33B93592-4DAF-43ED-A6DE-38F1906E8122}"/>
                </a:ext>
              </a:extLst>
            </p:cNvPr>
            <p:cNvSpPr txBox="1"/>
            <p:nvPr/>
          </p:nvSpPr>
          <p:spPr>
            <a:xfrm>
              <a:off x="6073552" y="348141"/>
              <a:ext cx="4145510"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研究背景及意义</a:t>
              </a:r>
            </a:p>
          </p:txBody>
        </p:sp>
      </p:grpSp>
      <p:sp>
        <p:nvSpPr>
          <p:cNvPr id="23" name="工作踏实">
            <a:extLst>
              <a:ext uri="{FF2B5EF4-FFF2-40B4-BE49-F238E27FC236}">
                <a16:creationId xmlns:a16="http://schemas.microsoft.com/office/drawing/2014/main" id="{11C72598-24C4-4DFE-AECC-2EA4E00FC59D}"/>
              </a:ext>
            </a:extLst>
          </p:cNvPr>
          <p:cNvSpPr txBox="1"/>
          <p:nvPr/>
        </p:nvSpPr>
        <p:spPr>
          <a:xfrm>
            <a:off x="3348418" y="3942347"/>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晶体光电性能的影响</a:t>
            </a:r>
          </a:p>
        </p:txBody>
      </p:sp>
      <p:grpSp>
        <p:nvGrpSpPr>
          <p:cNvPr id="27" name="组合 26">
            <a:extLst>
              <a:ext uri="{FF2B5EF4-FFF2-40B4-BE49-F238E27FC236}">
                <a16:creationId xmlns:a16="http://schemas.microsoft.com/office/drawing/2014/main" id="{F466A307-F2DD-4DF1-8190-7ADFD45341B5}"/>
              </a:ext>
            </a:extLst>
          </p:cNvPr>
          <p:cNvGrpSpPr/>
          <p:nvPr/>
        </p:nvGrpSpPr>
        <p:grpSpPr>
          <a:xfrm>
            <a:off x="2444752" y="2778469"/>
            <a:ext cx="4831019" cy="584775"/>
            <a:chOff x="5152356" y="2049335"/>
            <a:chExt cx="4933861" cy="779699"/>
          </a:xfrm>
        </p:grpSpPr>
        <p:sp>
          <p:nvSpPr>
            <p:cNvPr id="28" name="标题 2">
              <a:extLst>
                <a:ext uri="{FF2B5EF4-FFF2-40B4-BE49-F238E27FC236}">
                  <a16:creationId xmlns:a16="http://schemas.microsoft.com/office/drawing/2014/main" id="{E5BF810D-E98F-4BC7-BF19-698D8E9A9D6C}"/>
                </a:ext>
              </a:extLst>
            </p:cNvPr>
            <p:cNvSpPr/>
            <p:nvPr/>
          </p:nvSpPr>
          <p:spPr>
            <a:xfrm>
              <a:off x="5152356" y="2129908"/>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工作踏实">
              <a:extLst>
                <a:ext uri="{FF2B5EF4-FFF2-40B4-BE49-F238E27FC236}">
                  <a16:creationId xmlns:a16="http://schemas.microsoft.com/office/drawing/2014/main" id="{6757C6FD-94AF-45D5-B8B8-2427269FDBA8}"/>
                </a:ext>
              </a:extLst>
            </p:cNvPr>
            <p:cNvSpPr txBox="1"/>
            <p:nvPr/>
          </p:nvSpPr>
          <p:spPr>
            <a:xfrm>
              <a:off x="6066406" y="2049335"/>
              <a:ext cx="4019811"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研究内容</a:t>
              </a:r>
            </a:p>
          </p:txBody>
        </p:sp>
      </p:grpSp>
      <p:sp>
        <p:nvSpPr>
          <p:cNvPr id="30" name="工作踏实">
            <a:extLst>
              <a:ext uri="{FF2B5EF4-FFF2-40B4-BE49-F238E27FC236}">
                <a16:creationId xmlns:a16="http://schemas.microsoft.com/office/drawing/2014/main" id="{1B32FFFD-12F8-4BCC-B39F-029C227966BA}"/>
              </a:ext>
            </a:extLst>
          </p:cNvPr>
          <p:cNvSpPr txBox="1"/>
          <p:nvPr/>
        </p:nvSpPr>
        <p:spPr>
          <a:xfrm>
            <a:off x="3351624" y="4356497"/>
            <a:ext cx="523239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latin typeface="Arial" panose="020B0604020202020204" pitchFamily="34" charset="0"/>
                <a:ea typeface="微软雅黑" panose="020B0503020204020204" pitchFamily="34" charset="-122"/>
                <a:sym typeface="Arial" panose="020B0604020202020204" pitchFamily="34" charset="0"/>
              </a:rPr>
              <a:t>晶体载流子输运和探测性能的影响</a:t>
            </a:r>
          </a:p>
        </p:txBody>
      </p:sp>
      <p:sp>
        <p:nvSpPr>
          <p:cNvPr id="32" name="工作踏实">
            <a:extLst>
              <a:ext uri="{FF2B5EF4-FFF2-40B4-BE49-F238E27FC236}">
                <a16:creationId xmlns:a16="http://schemas.microsoft.com/office/drawing/2014/main" id="{B3EB7D80-6DDD-4565-A66D-B9F6FD89AC7C}"/>
              </a:ext>
            </a:extLst>
          </p:cNvPr>
          <p:cNvSpPr txBox="1"/>
          <p:nvPr/>
        </p:nvSpPr>
        <p:spPr>
          <a:xfrm>
            <a:off x="3348418" y="3530326"/>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重离子与</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晶体相互作用的模拟</a:t>
            </a:r>
          </a:p>
        </p:txBody>
      </p:sp>
      <p:grpSp>
        <p:nvGrpSpPr>
          <p:cNvPr id="33" name="组合 32">
            <a:extLst>
              <a:ext uri="{FF2B5EF4-FFF2-40B4-BE49-F238E27FC236}">
                <a16:creationId xmlns:a16="http://schemas.microsoft.com/office/drawing/2014/main" id="{EAAFA699-D8B5-436A-B38C-7A7A394D29A5}"/>
              </a:ext>
            </a:extLst>
          </p:cNvPr>
          <p:cNvGrpSpPr/>
          <p:nvPr/>
        </p:nvGrpSpPr>
        <p:grpSpPr>
          <a:xfrm>
            <a:off x="2444750" y="4904201"/>
            <a:ext cx="4955140" cy="584775"/>
            <a:chOff x="5152356" y="4618816"/>
            <a:chExt cx="5059324" cy="779699"/>
          </a:xfrm>
        </p:grpSpPr>
        <p:sp>
          <p:nvSpPr>
            <p:cNvPr id="34" name="标题 2">
              <a:extLst>
                <a:ext uri="{FF2B5EF4-FFF2-40B4-BE49-F238E27FC236}">
                  <a16:creationId xmlns:a16="http://schemas.microsoft.com/office/drawing/2014/main" id="{2A728D0D-449A-4403-A279-147B1E438729}"/>
                </a:ext>
              </a:extLst>
            </p:cNvPr>
            <p:cNvSpPr/>
            <p:nvPr/>
          </p:nvSpPr>
          <p:spPr>
            <a:xfrm>
              <a:off x="5152356" y="4726436"/>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工作踏实">
              <a:extLst>
                <a:ext uri="{FF2B5EF4-FFF2-40B4-BE49-F238E27FC236}">
                  <a16:creationId xmlns:a16="http://schemas.microsoft.com/office/drawing/2014/main" id="{1D210967-B044-4F63-91D9-9D34CDFDC71E}"/>
                </a:ext>
              </a:extLst>
            </p:cNvPr>
            <p:cNvSpPr txBox="1"/>
            <p:nvPr/>
          </p:nvSpPr>
          <p:spPr>
            <a:xfrm>
              <a:off x="6066171" y="4618816"/>
              <a:ext cx="4145509"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主要结论</a:t>
              </a:r>
            </a:p>
          </p:txBody>
        </p:sp>
      </p:grpSp>
    </p:spTree>
    <p:extLst>
      <p:ext uri="{BB962C8B-B14F-4D97-AF65-F5344CB8AC3E}">
        <p14:creationId xmlns:p14="http://schemas.microsoft.com/office/powerpoint/2010/main" val="2091645405"/>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6">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15</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9A12606-901A-397D-41C8-425D8614B841}"/>
              </a:ext>
            </a:extLst>
          </p:cNvPr>
          <p:cNvSpPr txBox="1"/>
          <p:nvPr/>
        </p:nvSpPr>
        <p:spPr>
          <a:xfrm>
            <a:off x="2553238" y="229410"/>
            <a:ext cx="4877874"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重离子对</a:t>
            </a:r>
            <a:r>
              <a:rPr lang="en-US" altLang="zh-CN" sz="1600" dirty="0">
                <a:latin typeface="微软雅黑" panose="020B0503020204020204" pitchFamily="34" charset="-122"/>
                <a:ea typeface="微软雅黑" panose="020B0503020204020204" pitchFamily="34" charset="-122"/>
              </a:rPr>
              <a:t>CdZnTe</a:t>
            </a:r>
            <a:r>
              <a:rPr lang="zh-CN" altLang="en-US" sz="1600" dirty="0">
                <a:latin typeface="微软雅黑" panose="020B0503020204020204" pitchFamily="34" charset="-122"/>
                <a:ea typeface="微软雅黑" panose="020B0503020204020204" pitchFamily="34" charset="-122"/>
              </a:rPr>
              <a:t>晶体载流子输运和探测性能的影响 </a:t>
            </a:r>
          </a:p>
        </p:txBody>
      </p:sp>
      <p:sp>
        <p:nvSpPr>
          <p:cNvPr id="2" name="圆角矩形 171">
            <a:extLst>
              <a:ext uri="{FF2B5EF4-FFF2-40B4-BE49-F238E27FC236}">
                <a16:creationId xmlns:a16="http://schemas.microsoft.com/office/drawing/2014/main" id="{C348D1ED-CC5F-40F1-B7EC-D7C8C3E01D8C}"/>
              </a:ext>
            </a:extLst>
          </p:cNvPr>
          <p:cNvSpPr/>
          <p:nvPr/>
        </p:nvSpPr>
        <p:spPr>
          <a:xfrm>
            <a:off x="5719341" y="4265379"/>
            <a:ext cx="3140223" cy="1960376"/>
          </a:xfrm>
          <a:prstGeom prst="roundRect">
            <a:avLst>
              <a:gd name="adj" fmla="val 5093"/>
            </a:avLst>
          </a:prstGeom>
          <a:solidFill>
            <a:schemeClr val="accent4">
              <a:lumMod val="20000"/>
              <a:lumOff val="80000"/>
            </a:scheme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3" name="TextBox 13">
            <a:extLst>
              <a:ext uri="{FF2B5EF4-FFF2-40B4-BE49-F238E27FC236}">
                <a16:creationId xmlns:a16="http://schemas.microsoft.com/office/drawing/2014/main" id="{5C6E32C7-E0FC-A385-C28B-2F9747DFCE6A}"/>
              </a:ext>
            </a:extLst>
          </p:cNvPr>
          <p:cNvSpPr txBox="1">
            <a:spLocks noChangeArrowheads="1"/>
          </p:cNvSpPr>
          <p:nvPr/>
        </p:nvSpPr>
        <p:spPr bwMode="auto">
          <a:xfrm>
            <a:off x="0" y="955469"/>
            <a:ext cx="3733779"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800" dirty="0"/>
              <a:t>TOF</a:t>
            </a:r>
            <a:r>
              <a:rPr lang="zh-CN" altLang="en-US" sz="1800" dirty="0"/>
              <a:t>脉冲响应和载流子的去俘获</a:t>
            </a:r>
          </a:p>
        </p:txBody>
      </p:sp>
      <p:graphicFrame>
        <p:nvGraphicFramePr>
          <p:cNvPr id="5" name="对象 4">
            <a:extLst>
              <a:ext uri="{FF2B5EF4-FFF2-40B4-BE49-F238E27FC236}">
                <a16:creationId xmlns:a16="http://schemas.microsoft.com/office/drawing/2014/main" id="{762E986A-6D34-4BA7-104A-B50D116821A7}"/>
              </a:ext>
            </a:extLst>
          </p:cNvPr>
          <p:cNvGraphicFramePr>
            <a:graphicFrameLocks noChangeAspect="1"/>
          </p:cNvGraphicFramePr>
          <p:nvPr>
            <p:extLst>
              <p:ext uri="{D42A27DB-BD31-4B8C-83A1-F6EECF244321}">
                <p14:modId xmlns:p14="http://schemas.microsoft.com/office/powerpoint/2010/main" val="524484311"/>
              </p:ext>
            </p:extLst>
          </p:nvPr>
        </p:nvGraphicFramePr>
        <p:xfrm>
          <a:off x="508249" y="1488605"/>
          <a:ext cx="3140219" cy="2194560"/>
        </p:xfrm>
        <a:graphic>
          <a:graphicData uri="http://schemas.openxmlformats.org/presentationml/2006/ole">
            <mc:AlternateContent xmlns:mc="http://schemas.openxmlformats.org/markup-compatibility/2006">
              <mc:Choice xmlns:v="urn:schemas-microsoft-com:vml" Requires="v">
                <p:oleObj spid="_x0000_s5128" name="Graph" r:id="rId7" imgW="4159800" imgH="2906640" progId="Origin50.Graph">
                  <p:embed/>
                </p:oleObj>
              </mc:Choice>
              <mc:Fallback>
                <p:oleObj name="Graph" r:id="rId7" imgW="4159800" imgH="2906640" progId="Origin50.Graph">
                  <p:embed/>
                  <p:pic>
                    <p:nvPicPr>
                      <p:cNvPr id="13" name="对象 12">
                        <a:extLst>
                          <a:ext uri="{FF2B5EF4-FFF2-40B4-BE49-F238E27FC236}">
                            <a16:creationId xmlns:a16="http://schemas.microsoft.com/office/drawing/2014/main" id="{27A521F8-ABF3-4ED4-9204-8ECFA9C8E680}"/>
                          </a:ext>
                        </a:extLst>
                      </p:cNvPr>
                      <p:cNvPicPr/>
                      <p:nvPr/>
                    </p:nvPicPr>
                    <p:blipFill>
                      <a:blip r:embed="rId8"/>
                      <a:stretch>
                        <a:fillRect/>
                      </a:stretch>
                    </p:blipFill>
                    <p:spPr>
                      <a:xfrm>
                        <a:off x="508249" y="1488605"/>
                        <a:ext cx="3140219" cy="2194560"/>
                      </a:xfrm>
                      <a:prstGeom prst="rect">
                        <a:avLst/>
                      </a:prstGeom>
                    </p:spPr>
                  </p:pic>
                </p:oleObj>
              </mc:Fallback>
            </mc:AlternateContent>
          </a:graphicData>
        </a:graphic>
      </p:graphicFrame>
      <p:graphicFrame>
        <p:nvGraphicFramePr>
          <p:cNvPr id="6" name="对象 5">
            <a:extLst>
              <a:ext uri="{FF2B5EF4-FFF2-40B4-BE49-F238E27FC236}">
                <a16:creationId xmlns:a16="http://schemas.microsoft.com/office/drawing/2014/main" id="{2C2449F7-8C07-D3E3-9721-4C6E2D3E82E4}"/>
              </a:ext>
            </a:extLst>
          </p:cNvPr>
          <p:cNvGraphicFramePr>
            <a:graphicFrameLocks noChangeAspect="1"/>
          </p:cNvGraphicFramePr>
          <p:nvPr>
            <p:extLst>
              <p:ext uri="{D42A27DB-BD31-4B8C-83A1-F6EECF244321}">
                <p14:modId xmlns:p14="http://schemas.microsoft.com/office/powerpoint/2010/main" val="4070447301"/>
              </p:ext>
            </p:extLst>
          </p:nvPr>
        </p:nvGraphicFramePr>
        <p:xfrm>
          <a:off x="3158391" y="1488605"/>
          <a:ext cx="3140223" cy="2194560"/>
        </p:xfrm>
        <a:graphic>
          <a:graphicData uri="http://schemas.openxmlformats.org/presentationml/2006/ole">
            <mc:AlternateContent xmlns:mc="http://schemas.openxmlformats.org/markup-compatibility/2006">
              <mc:Choice xmlns:v="urn:schemas-microsoft-com:vml" Requires="v">
                <p:oleObj spid="_x0000_s5129" name="Graph" r:id="rId9" imgW="4159800" imgH="2906640" progId="Origin50.Graph">
                  <p:embed/>
                </p:oleObj>
              </mc:Choice>
              <mc:Fallback>
                <p:oleObj name="Graph" r:id="rId9" imgW="4159800" imgH="2906640" progId="Origin50.Graph">
                  <p:embed/>
                  <p:pic>
                    <p:nvPicPr>
                      <p:cNvPr id="18" name="对象 17">
                        <a:extLst>
                          <a:ext uri="{FF2B5EF4-FFF2-40B4-BE49-F238E27FC236}">
                            <a16:creationId xmlns:a16="http://schemas.microsoft.com/office/drawing/2014/main" id="{FA75CB20-C702-4A97-A1A2-2CAB1575CEF7}"/>
                          </a:ext>
                        </a:extLst>
                      </p:cNvPr>
                      <p:cNvPicPr/>
                      <p:nvPr/>
                    </p:nvPicPr>
                    <p:blipFill>
                      <a:blip r:embed="rId10"/>
                      <a:stretch>
                        <a:fillRect/>
                      </a:stretch>
                    </p:blipFill>
                    <p:spPr>
                      <a:xfrm>
                        <a:off x="3158391" y="1488605"/>
                        <a:ext cx="3140223" cy="2194560"/>
                      </a:xfrm>
                      <a:prstGeom prst="rect">
                        <a:avLst/>
                      </a:prstGeom>
                    </p:spPr>
                  </p:pic>
                </p:oleObj>
              </mc:Fallback>
            </mc:AlternateContent>
          </a:graphicData>
        </a:graphic>
      </p:graphicFrame>
      <p:graphicFrame>
        <p:nvGraphicFramePr>
          <p:cNvPr id="7" name="对象 6">
            <a:extLst>
              <a:ext uri="{FF2B5EF4-FFF2-40B4-BE49-F238E27FC236}">
                <a16:creationId xmlns:a16="http://schemas.microsoft.com/office/drawing/2014/main" id="{6EEA4509-3EFD-506A-E97D-860241712E99}"/>
              </a:ext>
            </a:extLst>
          </p:cNvPr>
          <p:cNvGraphicFramePr>
            <a:graphicFrameLocks noChangeAspect="1"/>
          </p:cNvGraphicFramePr>
          <p:nvPr>
            <p:extLst>
              <p:ext uri="{D42A27DB-BD31-4B8C-83A1-F6EECF244321}">
                <p14:modId xmlns:p14="http://schemas.microsoft.com/office/powerpoint/2010/main" val="2487883590"/>
              </p:ext>
            </p:extLst>
          </p:nvPr>
        </p:nvGraphicFramePr>
        <p:xfrm>
          <a:off x="5808533" y="1484926"/>
          <a:ext cx="3140223" cy="2194560"/>
        </p:xfrm>
        <a:graphic>
          <a:graphicData uri="http://schemas.openxmlformats.org/presentationml/2006/ole">
            <mc:AlternateContent xmlns:mc="http://schemas.openxmlformats.org/markup-compatibility/2006">
              <mc:Choice xmlns:v="urn:schemas-microsoft-com:vml" Requires="v">
                <p:oleObj spid="_x0000_s5130" name="Graph" r:id="rId11" imgW="4159800" imgH="2906640" progId="Origin50.Graph">
                  <p:embed/>
                </p:oleObj>
              </mc:Choice>
              <mc:Fallback>
                <p:oleObj name="Graph" r:id="rId11" imgW="4159800" imgH="2906640" progId="Origin50.Graph">
                  <p:embed/>
                  <p:pic>
                    <p:nvPicPr>
                      <p:cNvPr id="19" name="对象 18">
                        <a:extLst>
                          <a:ext uri="{FF2B5EF4-FFF2-40B4-BE49-F238E27FC236}">
                            <a16:creationId xmlns:a16="http://schemas.microsoft.com/office/drawing/2014/main" id="{280A5B80-F2E2-4F84-9296-032CCA5CF94F}"/>
                          </a:ext>
                        </a:extLst>
                      </p:cNvPr>
                      <p:cNvPicPr/>
                      <p:nvPr/>
                    </p:nvPicPr>
                    <p:blipFill>
                      <a:blip r:embed="rId12"/>
                      <a:stretch>
                        <a:fillRect/>
                      </a:stretch>
                    </p:blipFill>
                    <p:spPr>
                      <a:xfrm>
                        <a:off x="5808533" y="1484926"/>
                        <a:ext cx="3140223" cy="2194560"/>
                      </a:xfrm>
                      <a:prstGeom prst="rect">
                        <a:avLst/>
                      </a:prstGeom>
                    </p:spPr>
                  </p:pic>
                </p:oleObj>
              </mc:Fallback>
            </mc:AlternateContent>
          </a:graphicData>
        </a:graphic>
      </p:graphicFrame>
      <p:sp>
        <p:nvSpPr>
          <p:cNvPr id="8" name="文本框 7">
            <a:extLst>
              <a:ext uri="{FF2B5EF4-FFF2-40B4-BE49-F238E27FC236}">
                <a16:creationId xmlns:a16="http://schemas.microsoft.com/office/drawing/2014/main" id="{14C5D980-9CB7-632A-448E-D8BE65ED422D}"/>
              </a:ext>
            </a:extLst>
          </p:cNvPr>
          <p:cNvSpPr txBox="1"/>
          <p:nvPr/>
        </p:nvSpPr>
        <p:spPr>
          <a:xfrm>
            <a:off x="5751279" y="4523221"/>
            <a:ext cx="3076346" cy="1444691"/>
          </a:xfrm>
          <a:prstGeom prst="rect">
            <a:avLst/>
          </a:prstGeom>
          <a:noFill/>
        </p:spPr>
        <p:txBody>
          <a:bodyPr wrap="square" rtlCol="0">
            <a:spAutoFit/>
          </a:bodyPr>
          <a:lstStyle/>
          <a:p>
            <a:pPr marL="214313" indent="-214313">
              <a:lnSpc>
                <a:spcPct val="150000"/>
              </a:lnSpc>
              <a:buFont typeface="Wingdings" panose="05000000000000000000" pitchFamily="2" charset="2"/>
              <a:buChar char="u"/>
            </a:pP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损伤区</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深陷阱浓度的增大从而增加</a:t>
            </a:r>
            <a:r>
              <a:rPr lang="zh-CN"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了非平衡载流子的</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俘获</a:t>
            </a:r>
            <a:endPar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a:p>
            <a:pPr marL="214313" indent="-214313">
              <a:lnSpc>
                <a:spcPct val="150000"/>
              </a:lnSpc>
              <a:buFont typeface="Wingdings" panose="05000000000000000000" pitchFamily="2" charset="2"/>
              <a:buChar char="u"/>
            </a:pP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对上升时间慢速部分进行拟合，得到相同离子能量下，载流子</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去俘获时间</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随氯离子剂量的累积</a:t>
            </a:r>
            <a:r>
              <a:rPr lang="zh-CN" altLang="en-US"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逐渐增大</a:t>
            </a:r>
            <a:endParaRPr lang="en-US" altLang="zh-CN" sz="120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A5E3B5E8-2756-15C8-8543-61046851FF10}"/>
                  </a:ext>
                </a:extLst>
              </p:cNvPr>
              <p:cNvSpPr txBox="1"/>
              <p:nvPr/>
            </p:nvSpPr>
            <p:spPr>
              <a:xfrm>
                <a:off x="991810" y="3854536"/>
                <a:ext cx="1441805" cy="325730"/>
              </a:xfrm>
              <a:prstGeom prst="rect">
                <a:avLst/>
              </a:prstGeom>
              <a:noFill/>
            </p:spPr>
            <p:txBody>
              <a:bodyPr wrap="none" rtlCol="0">
                <a:spAutoFit/>
              </a:bodyPr>
              <a:lstStyle/>
              <a:p>
                <a14:m>
                  <m:oMath xmlns:m="http://schemas.openxmlformats.org/officeDocument/2006/math">
                    <m:r>
                      <a:rPr lang="en-US" altLang="zh-CN" sz="675" i="1">
                        <a:latin typeface="Cambria Math" panose="02040503050406030204" pitchFamily="18" charset="0"/>
                        <a:ea typeface="宋体" panose="02010600030101010101" pitchFamily="2" charset="-122"/>
                        <a:cs typeface="Times New Roman" panose="02020603050405020304" pitchFamily="18" charset="0"/>
                      </a:rPr>
                      <m:t>𝑄</m:t>
                    </m:r>
                    <m:d>
                      <m:d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𝑡</m:t>
                        </m:r>
                      </m:e>
                    </m:d>
                    <m:r>
                      <a:rPr lang="en-US" altLang="zh-CN" sz="675"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675" i="1">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675" i="1">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675" i="1">
                            <a:latin typeface="Cambria Math" panose="02040503050406030204" pitchFamily="18" charset="0"/>
                            <a:ea typeface="宋体" panose="02010600030101010101" pitchFamily="2" charset="-122"/>
                            <a:cs typeface="Times New Roman" panose="02020603050405020304" pitchFamily="18" charset="0"/>
                          </a:rPr>
                          <m:t>𝑠</m:t>
                        </m:r>
                      </m:sub>
                    </m:sSub>
                    <m:d>
                      <m:d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675" i="1">
                            <a:latin typeface="Cambria Math" panose="02040503050406030204" pitchFamily="18" charset="0"/>
                            <a:ea typeface="宋体" panose="02010600030101010101" pitchFamily="2" charset="-122"/>
                            <a:cs typeface="Times New Roman" panose="02020603050405020304" pitchFamily="18" charset="0"/>
                          </a:rPr>
                          <m:t>1−</m:t>
                        </m:r>
                        <m:r>
                          <a:rPr lang="en-US" altLang="zh-CN" sz="675" i="1">
                            <a:latin typeface="Cambria Math" panose="02040503050406030204" pitchFamily="18" charset="0"/>
                            <a:ea typeface="宋体" panose="02010600030101010101" pitchFamily="2" charset="-122"/>
                            <a:cs typeface="Times New Roman" panose="02020603050405020304" pitchFamily="18" charset="0"/>
                          </a:rPr>
                          <m:t>𝑒𝑥𝑝</m:t>
                        </m:r>
                        <m:d>
                          <m:d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675" i="1">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675" i="1">
                                    <a:latin typeface="Cambria Math" panose="02040503050406030204" pitchFamily="18" charset="0"/>
                                    <a:ea typeface="宋体" panose="02010600030101010101" pitchFamily="2" charset="-122"/>
                                    <a:cs typeface="Times New Roman" panose="02020603050405020304" pitchFamily="18" charset="0"/>
                                  </a:rPr>
                                  <m:t>𝑡</m:t>
                                </m:r>
                              </m:num>
                              <m:den>
                                <m:sSub>
                                  <m:sSub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sz="675" i="1">
                                        <a:latin typeface="Cambria Math" panose="02040503050406030204" pitchFamily="18" charset="0"/>
                                        <a:ea typeface="宋体" panose="02010600030101010101" pitchFamily="2" charset="-122"/>
                                        <a:cs typeface="Times New Roman" panose="02020603050405020304" pitchFamily="18" charset="0"/>
                                      </a:rPr>
                                      <m:t>𝑑</m:t>
                                    </m:r>
                                  </m:sub>
                                </m:sSub>
                              </m:den>
                            </m:f>
                          </m:e>
                        </m:d>
                      </m:e>
                    </m:d>
                  </m:oMath>
                </a14:m>
                <a:r>
                  <a:rPr lang="en-US" altLang="zh-CN" sz="675" dirty="0">
                    <a:latin typeface="Times New Roman" panose="02020603050405020304" pitchFamily="18" charset="0"/>
                    <a:ea typeface="宋体" panose="02010600030101010101" pitchFamily="2" charset="-122"/>
                  </a:rPr>
                  <a:t> </a:t>
                </a:r>
                <a:endParaRPr lang="zh-CN" altLang="en-US" sz="675" dirty="0"/>
              </a:p>
            </p:txBody>
          </p:sp>
        </mc:Choice>
        <mc:Fallback xmlns="">
          <p:sp>
            <p:nvSpPr>
              <p:cNvPr id="11" name="文本框 10">
                <a:extLst>
                  <a:ext uri="{FF2B5EF4-FFF2-40B4-BE49-F238E27FC236}">
                    <a16:creationId xmlns:a16="http://schemas.microsoft.com/office/drawing/2014/main" id="{A5E3B5E8-2756-15C8-8543-61046851FF10}"/>
                  </a:ext>
                </a:extLst>
              </p:cNvPr>
              <p:cNvSpPr txBox="1">
                <a:spLocks noRot="1" noChangeAspect="1" noMove="1" noResize="1" noEditPoints="1" noAdjustHandles="1" noChangeArrowheads="1" noChangeShapeType="1" noTextEdit="1"/>
              </p:cNvSpPr>
              <p:nvPr/>
            </p:nvSpPr>
            <p:spPr>
              <a:xfrm>
                <a:off x="991810" y="3854536"/>
                <a:ext cx="1441805" cy="325730"/>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D6ADB51-2963-BD01-EC06-25DB92B0E9DC}"/>
                  </a:ext>
                </a:extLst>
              </p:cNvPr>
              <p:cNvSpPr txBox="1"/>
              <p:nvPr/>
            </p:nvSpPr>
            <p:spPr>
              <a:xfrm>
                <a:off x="2433615" y="3925711"/>
                <a:ext cx="1158651" cy="251800"/>
              </a:xfrm>
              <a:prstGeom prst="rect">
                <a:avLst/>
              </a:prstGeom>
              <a:noFill/>
            </p:spPr>
            <p:txBody>
              <a:bodyPr wrap="none" rtlCol="0">
                <a:spAutoFit/>
              </a:bodyPr>
              <a:lstStyle/>
              <a:p>
                <a14:m>
                  <m:oMath xmlns:m="http://schemas.openxmlformats.org/officeDocument/2006/math">
                    <m:r>
                      <a:rPr lang="en-US" altLang="zh-CN" sz="675" i="1">
                        <a:latin typeface="Cambria Math" panose="02040503050406030204" pitchFamily="18" charset="0"/>
                        <a:ea typeface="宋体" panose="02010600030101010101" pitchFamily="2" charset="-122"/>
                        <a:cs typeface="Times New Roman" panose="02020603050405020304" pitchFamily="18" charset="0"/>
                      </a:rPr>
                      <m:t>𝑙𝑛</m:t>
                    </m:r>
                    <m:d>
                      <m:d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𝑄</m:t>
                        </m:r>
                        <m:r>
                          <a:rPr lang="en-US" altLang="zh-CN" sz="675" i="1">
                            <a:latin typeface="Cambria Math" panose="02040503050406030204" pitchFamily="18" charset="0"/>
                            <a:ea typeface="宋体" panose="02010600030101010101" pitchFamily="2" charset="-122"/>
                            <a:cs typeface="Times New Roman" panose="02020603050405020304" pitchFamily="18" charset="0"/>
                          </a:rPr>
                          <m:t>−</m:t>
                        </m:r>
                        <m:r>
                          <a:rPr lang="en-US" altLang="zh-CN" sz="675" i="1">
                            <a:latin typeface="Cambria Math" panose="02040503050406030204" pitchFamily="18" charset="0"/>
                            <a:ea typeface="宋体" panose="02010600030101010101" pitchFamily="2" charset="-122"/>
                            <a:cs typeface="Times New Roman" panose="02020603050405020304" pitchFamily="18" charset="0"/>
                          </a:rPr>
                          <m:t>𝑄</m:t>
                        </m:r>
                        <m:d>
                          <m:d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𝑡</m:t>
                            </m:r>
                          </m:e>
                        </m:d>
                      </m:e>
                    </m:d>
                    <m:r>
                      <a:rPr lang="en-US" altLang="zh-CN" sz="675" i="1">
                        <a:latin typeface="Cambria Math" panose="02040503050406030204" pitchFamily="18" charset="0"/>
                        <a:ea typeface="宋体" panose="02010600030101010101" pitchFamily="2" charset="-122"/>
                        <a:cs typeface="Times New Roman" panose="02020603050405020304" pitchFamily="18" charset="0"/>
                      </a:rPr>
                      <m:t>=</m:t>
                    </m:r>
                    <m:r>
                      <a:rPr lang="en-US" altLang="zh-CN" sz="675" i="1">
                        <a:latin typeface="Cambria Math" panose="02040503050406030204" pitchFamily="18" charset="0"/>
                        <a:ea typeface="宋体" panose="02010600030101010101" pitchFamily="2" charset="-122"/>
                        <a:cs typeface="Times New Roman" panose="02020603050405020304" pitchFamily="18" charset="0"/>
                      </a:rPr>
                      <m:t>𝑙𝑛</m:t>
                    </m:r>
                    <m:sSub>
                      <m:sSub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𝑄</m:t>
                        </m:r>
                      </m:e>
                      <m:sub>
                        <m:r>
                          <a:rPr lang="en-US" altLang="zh-CN" sz="675" i="1">
                            <a:latin typeface="Cambria Math" panose="02040503050406030204" pitchFamily="18" charset="0"/>
                            <a:ea typeface="宋体" panose="02010600030101010101" pitchFamily="2" charset="-122"/>
                            <a:cs typeface="Times New Roman" panose="02020603050405020304" pitchFamily="18" charset="0"/>
                          </a:rPr>
                          <m:t>𝑠</m:t>
                        </m:r>
                      </m:sub>
                    </m:sSub>
                    <m:r>
                      <a:rPr lang="en-US" altLang="zh-CN" sz="675" i="1">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675" i="1">
                            <a:latin typeface="Cambria Math" panose="02040503050406030204" pitchFamily="18" charset="0"/>
                            <a:ea typeface="宋体" panose="02010600030101010101" pitchFamily="2" charset="-122"/>
                            <a:cs typeface="Times New Roman" panose="02020603050405020304" pitchFamily="18" charset="0"/>
                          </a:rPr>
                          <m:t>𝑡</m:t>
                        </m:r>
                      </m:num>
                      <m:den>
                        <m:sSub>
                          <m:sSubPr>
                            <m:ctrlPr>
                              <a:rPr lang="zh-CN" altLang="zh-CN" sz="675"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675" i="1">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sz="675" i="1">
                                <a:latin typeface="Cambria Math" panose="02040503050406030204" pitchFamily="18" charset="0"/>
                                <a:ea typeface="宋体" panose="02010600030101010101" pitchFamily="2" charset="-122"/>
                                <a:cs typeface="Times New Roman" panose="02020603050405020304" pitchFamily="18" charset="0"/>
                              </a:rPr>
                              <m:t>𝑑</m:t>
                            </m:r>
                          </m:sub>
                        </m:sSub>
                      </m:den>
                    </m:f>
                  </m:oMath>
                </a14:m>
                <a:r>
                  <a:rPr lang="en-US" altLang="zh-CN" sz="675" dirty="0">
                    <a:latin typeface="Times New Roman" panose="02020603050405020304" pitchFamily="18" charset="0"/>
                    <a:ea typeface="宋体" panose="02010600030101010101" pitchFamily="2" charset="-122"/>
                  </a:rPr>
                  <a:t> </a:t>
                </a:r>
                <a:endParaRPr lang="zh-CN" altLang="en-US" sz="675" dirty="0"/>
              </a:p>
            </p:txBody>
          </p:sp>
        </mc:Choice>
        <mc:Fallback xmlns="">
          <p:sp>
            <p:nvSpPr>
              <p:cNvPr id="12" name="文本框 11">
                <a:extLst>
                  <a:ext uri="{FF2B5EF4-FFF2-40B4-BE49-F238E27FC236}">
                    <a16:creationId xmlns:a16="http://schemas.microsoft.com/office/drawing/2014/main" id="{1D6ADB51-2963-BD01-EC06-25DB92B0E9DC}"/>
                  </a:ext>
                </a:extLst>
              </p:cNvPr>
              <p:cNvSpPr txBox="1">
                <a:spLocks noRot="1" noChangeAspect="1" noMove="1" noResize="1" noEditPoints="1" noAdjustHandles="1" noChangeArrowheads="1" noChangeShapeType="1" noTextEdit="1"/>
              </p:cNvSpPr>
              <p:nvPr/>
            </p:nvSpPr>
            <p:spPr>
              <a:xfrm>
                <a:off x="2433615" y="3925711"/>
                <a:ext cx="1158651" cy="251800"/>
              </a:xfrm>
              <a:prstGeom prst="rect">
                <a:avLst/>
              </a:prstGeom>
              <a:blipFill>
                <a:blip r:embed="rId14"/>
                <a:stretch>
                  <a:fillRect/>
                </a:stretch>
              </a:blipFill>
            </p:spPr>
            <p:txBody>
              <a:bodyPr/>
              <a:lstStyle/>
              <a:p>
                <a:r>
                  <a:rPr lang="zh-CN" altLang="en-US">
                    <a:noFill/>
                  </a:rPr>
                  <a:t> </a:t>
                </a:r>
              </a:p>
            </p:txBody>
          </p:sp>
        </mc:Fallback>
      </mc:AlternateContent>
      <p:graphicFrame>
        <p:nvGraphicFramePr>
          <p:cNvPr id="13" name="表格 12">
            <a:extLst>
              <a:ext uri="{FF2B5EF4-FFF2-40B4-BE49-F238E27FC236}">
                <a16:creationId xmlns:a16="http://schemas.microsoft.com/office/drawing/2014/main" id="{375518C7-953E-B22E-4E63-4DC9D978D37B}"/>
              </a:ext>
            </a:extLst>
          </p:cNvPr>
          <p:cNvGraphicFramePr>
            <a:graphicFrameLocks noGrp="1"/>
          </p:cNvGraphicFramePr>
          <p:nvPr>
            <p:extLst>
              <p:ext uri="{D42A27DB-BD31-4B8C-83A1-F6EECF244321}">
                <p14:modId xmlns:p14="http://schemas.microsoft.com/office/powerpoint/2010/main" val="722518082"/>
              </p:ext>
            </p:extLst>
          </p:nvPr>
        </p:nvGraphicFramePr>
        <p:xfrm>
          <a:off x="801147" y="4265379"/>
          <a:ext cx="4608005" cy="1960376"/>
        </p:xfrm>
        <a:graphic>
          <a:graphicData uri="http://schemas.openxmlformats.org/drawingml/2006/table">
            <a:tbl>
              <a:tblPr firstRow="1" firstCol="1" bandRow="1">
                <a:tableStyleId>{5940675A-B579-460E-94D1-54222C63F5DA}</a:tableStyleId>
              </a:tblPr>
              <a:tblGrid>
                <a:gridCol w="1425326">
                  <a:extLst>
                    <a:ext uri="{9D8B030D-6E8A-4147-A177-3AD203B41FA5}">
                      <a16:colId xmlns:a16="http://schemas.microsoft.com/office/drawing/2014/main" val="3770255239"/>
                    </a:ext>
                  </a:extLst>
                </a:gridCol>
                <a:gridCol w="1609060">
                  <a:extLst>
                    <a:ext uri="{9D8B030D-6E8A-4147-A177-3AD203B41FA5}">
                      <a16:colId xmlns:a16="http://schemas.microsoft.com/office/drawing/2014/main" val="3229165072"/>
                    </a:ext>
                  </a:extLst>
                </a:gridCol>
                <a:gridCol w="1573619">
                  <a:extLst>
                    <a:ext uri="{9D8B030D-6E8A-4147-A177-3AD203B41FA5}">
                      <a16:colId xmlns:a16="http://schemas.microsoft.com/office/drawing/2014/main" val="1275517734"/>
                    </a:ext>
                  </a:extLst>
                </a:gridCol>
              </a:tblGrid>
              <a:tr h="220424">
                <a:tc>
                  <a:txBody>
                    <a:bodyPr/>
                    <a:lstStyle/>
                    <a:p>
                      <a:pPr algn="ctr">
                        <a:lnSpc>
                          <a:spcPct val="150000"/>
                        </a:lnSpc>
                      </a:pPr>
                      <a:r>
                        <a:rPr lang="en-US" sz="1200" b="1" kern="100" dirty="0">
                          <a:effectLst/>
                        </a:rPr>
                        <a:t>Ions energy(MeV)</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Ions </a:t>
                      </a:r>
                      <a:r>
                        <a:rPr lang="en-US" altLang="zh-CN" sz="1200" b="1" kern="100" dirty="0">
                          <a:effectLst/>
                        </a:rPr>
                        <a:t>f</a:t>
                      </a:r>
                      <a:r>
                        <a:rPr lang="en-US" sz="1200" b="1" kern="100" dirty="0">
                          <a:effectLst/>
                        </a:rPr>
                        <a:t>luence(</a:t>
                      </a:r>
                      <a:r>
                        <a:rPr lang="en-US" altLang="zh-CN" sz="1200" b="1" kern="100" dirty="0">
                          <a:effectLst/>
                        </a:rPr>
                        <a:t>n/</a:t>
                      </a:r>
                      <a:r>
                        <a:rPr lang="en-US" sz="1200" b="1" kern="100" dirty="0">
                          <a:effectLst/>
                        </a:rPr>
                        <a:t>cm</a:t>
                      </a:r>
                      <a:r>
                        <a:rPr lang="en-US" sz="1200" b="1" kern="100" baseline="30000" dirty="0">
                          <a:effectLst/>
                        </a:rPr>
                        <a:t>2</a:t>
                      </a:r>
                      <a:r>
                        <a:rPr lang="en-US" sz="1200" b="1" kern="100" dirty="0">
                          <a:effectLst/>
                        </a:rPr>
                        <a:t>)</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err="1">
                          <a:effectLst/>
                        </a:rPr>
                        <a:t>Detrapping</a:t>
                      </a:r>
                      <a:r>
                        <a:rPr lang="en-US" sz="1200" b="1" kern="100" dirty="0">
                          <a:effectLst/>
                        </a:rPr>
                        <a:t> time</a:t>
                      </a:r>
                      <a:r>
                        <a:rPr lang="en-US" sz="1200" b="1" kern="100" dirty="0">
                          <a:solidFill>
                            <a:schemeClr val="bg1"/>
                          </a:solidFill>
                          <a:effectLst/>
                        </a:rPr>
                        <a:t>(</a:t>
                      </a:r>
                      <a:r>
                        <a:rPr lang="en-US" altLang="zh-CN" sz="1200" b="1" kern="100" dirty="0">
                          <a:solidFill>
                            <a:schemeClr val="bg1"/>
                          </a:solidFill>
                          <a:effectLst/>
                        </a:rPr>
                        <a:t>μ</a:t>
                      </a:r>
                      <a:r>
                        <a:rPr lang="en-US" sz="1200" b="1" kern="100" dirty="0">
                          <a:solidFill>
                            <a:schemeClr val="bg1"/>
                          </a:solidFill>
                          <a:effectLst/>
                        </a:rPr>
                        <a:t>s)</a:t>
                      </a:r>
                      <a:endParaRPr lang="zh-CN" sz="1200" b="1" kern="100" dirty="0">
                        <a:solidFill>
                          <a:schemeClr val="bg1"/>
                        </a:solidFill>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extLst>
                  <a:ext uri="{0D108BD9-81ED-4DB2-BD59-A6C34878D82A}">
                    <a16:rowId xmlns:a16="http://schemas.microsoft.com/office/drawing/2014/main" val="3985339535"/>
                  </a:ext>
                </a:extLst>
              </a:tr>
              <a:tr h="158449">
                <a:tc rowSpan="2">
                  <a:txBody>
                    <a:bodyPr/>
                    <a:lstStyle/>
                    <a:p>
                      <a:pPr algn="ctr">
                        <a:lnSpc>
                          <a:spcPct val="150000"/>
                        </a:lnSpc>
                      </a:pPr>
                      <a:r>
                        <a:rPr lang="en-US" sz="1200" b="1" kern="100" dirty="0">
                          <a:effectLst/>
                        </a:rPr>
                        <a:t>10</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1×10</a:t>
                      </a:r>
                      <a:r>
                        <a:rPr lang="en-US" sz="1200" b="1" kern="100" baseline="30000" dirty="0">
                          <a:effectLst/>
                        </a:rPr>
                        <a:t>10</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2.78</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1958980593"/>
                  </a:ext>
                </a:extLst>
              </a:tr>
              <a:tr h="158449">
                <a:tc vMerge="1">
                  <a:txBody>
                    <a:bodyPr/>
                    <a:lstStyle/>
                    <a:p>
                      <a:endParaRPr lang="zh-CN" altLang="en-US"/>
                    </a:p>
                  </a:txBody>
                  <a:tcPr/>
                </a:tc>
                <a:tc>
                  <a:txBody>
                    <a:bodyPr/>
                    <a:lstStyle/>
                    <a:p>
                      <a:pPr algn="ctr">
                        <a:lnSpc>
                          <a:spcPct val="150000"/>
                        </a:lnSpc>
                      </a:pPr>
                      <a:r>
                        <a:rPr lang="en-US" sz="1200" b="1" kern="100" dirty="0">
                          <a:effectLst/>
                        </a:rPr>
                        <a:t>1×10</a:t>
                      </a:r>
                      <a:r>
                        <a:rPr lang="en-US" sz="1200" b="1" kern="100" baseline="30000" dirty="0">
                          <a:effectLst/>
                        </a:rPr>
                        <a:t>11</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3.91</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924456288"/>
                  </a:ext>
                </a:extLst>
              </a:tr>
              <a:tr h="158449">
                <a:tc rowSpan="5">
                  <a:txBody>
                    <a:bodyPr/>
                    <a:lstStyle/>
                    <a:p>
                      <a:pPr algn="ctr">
                        <a:lnSpc>
                          <a:spcPct val="150000"/>
                        </a:lnSpc>
                      </a:pPr>
                      <a:r>
                        <a:rPr lang="en-US" sz="1200" b="1" kern="100" dirty="0">
                          <a:effectLst/>
                        </a:rPr>
                        <a:t>20</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nchor="ctr"/>
                </a:tc>
                <a:tc>
                  <a:txBody>
                    <a:bodyPr/>
                    <a:lstStyle/>
                    <a:p>
                      <a:pPr algn="ctr">
                        <a:lnSpc>
                          <a:spcPct val="150000"/>
                        </a:lnSpc>
                      </a:pPr>
                      <a:r>
                        <a:rPr lang="en-US" sz="1200" b="1" kern="100" dirty="0">
                          <a:effectLst/>
                        </a:rPr>
                        <a:t>1×10</a:t>
                      </a:r>
                      <a:r>
                        <a:rPr lang="en-US" sz="1200" b="1" kern="100" baseline="30000" dirty="0">
                          <a:effectLst/>
                        </a:rPr>
                        <a:t>11</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2.89</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728249777"/>
                  </a:ext>
                </a:extLst>
              </a:tr>
              <a:tr h="158449">
                <a:tc vMerge="1">
                  <a:txBody>
                    <a:bodyPr/>
                    <a:lstStyle/>
                    <a:p>
                      <a:endParaRPr lang="zh-CN" altLang="en-US"/>
                    </a:p>
                  </a:txBody>
                  <a:tcPr/>
                </a:tc>
                <a:tc>
                  <a:txBody>
                    <a:bodyPr/>
                    <a:lstStyle/>
                    <a:p>
                      <a:pPr algn="ctr">
                        <a:lnSpc>
                          <a:spcPct val="150000"/>
                        </a:lnSpc>
                      </a:pPr>
                      <a:r>
                        <a:rPr lang="en-US" sz="1200" b="1" kern="100" dirty="0">
                          <a:effectLst/>
                        </a:rPr>
                        <a:t>5×10</a:t>
                      </a:r>
                      <a:r>
                        <a:rPr lang="en-US" sz="1200" b="1" kern="100" baseline="30000" dirty="0">
                          <a:effectLst/>
                        </a:rPr>
                        <a:t>11</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4.16</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599578902"/>
                  </a:ext>
                </a:extLst>
              </a:tr>
              <a:tr h="158449">
                <a:tc vMerge="1">
                  <a:txBody>
                    <a:bodyPr/>
                    <a:lstStyle/>
                    <a:p>
                      <a:endParaRPr lang="zh-CN" altLang="en-US"/>
                    </a:p>
                  </a:txBody>
                  <a:tcPr/>
                </a:tc>
                <a:tc>
                  <a:txBody>
                    <a:bodyPr/>
                    <a:lstStyle/>
                    <a:p>
                      <a:pPr algn="ctr">
                        <a:lnSpc>
                          <a:spcPct val="150000"/>
                        </a:lnSpc>
                      </a:pPr>
                      <a:r>
                        <a:rPr lang="en-US" sz="1200" b="1" kern="100" dirty="0">
                          <a:effectLst/>
                        </a:rPr>
                        <a:t>2.5×10</a:t>
                      </a:r>
                      <a:r>
                        <a:rPr lang="en-US" sz="1200" b="1" kern="100" baseline="30000" dirty="0">
                          <a:effectLst/>
                        </a:rPr>
                        <a:t>12</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5.44</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247689247"/>
                  </a:ext>
                </a:extLst>
              </a:tr>
              <a:tr h="158449">
                <a:tc vMerge="1">
                  <a:txBody>
                    <a:bodyPr/>
                    <a:lstStyle/>
                    <a:p>
                      <a:endParaRPr lang="zh-CN" altLang="en-US"/>
                    </a:p>
                  </a:txBody>
                  <a:tcPr/>
                </a:tc>
                <a:tc>
                  <a:txBody>
                    <a:bodyPr/>
                    <a:lstStyle/>
                    <a:p>
                      <a:pPr algn="ctr">
                        <a:lnSpc>
                          <a:spcPct val="150000"/>
                        </a:lnSpc>
                      </a:pPr>
                      <a:r>
                        <a:rPr lang="en-US" sz="1200" b="1" kern="100" dirty="0">
                          <a:effectLst/>
                        </a:rPr>
                        <a:t>1×10</a:t>
                      </a:r>
                      <a:r>
                        <a:rPr lang="en-US" sz="1200" b="1" kern="100" baseline="30000" dirty="0">
                          <a:effectLst/>
                        </a:rPr>
                        <a:t>13</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6.78</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2966762386"/>
                  </a:ext>
                </a:extLst>
              </a:tr>
              <a:tr h="158449">
                <a:tc vMerge="1">
                  <a:txBody>
                    <a:bodyPr/>
                    <a:lstStyle/>
                    <a:p>
                      <a:endParaRPr lang="zh-CN" altLang="en-US"/>
                    </a:p>
                  </a:txBody>
                  <a:tcPr/>
                </a:tc>
                <a:tc>
                  <a:txBody>
                    <a:bodyPr/>
                    <a:lstStyle/>
                    <a:p>
                      <a:pPr algn="ctr">
                        <a:lnSpc>
                          <a:spcPct val="150000"/>
                        </a:lnSpc>
                      </a:pPr>
                      <a:r>
                        <a:rPr lang="en-US" sz="1200" b="1" kern="100" dirty="0">
                          <a:effectLst/>
                        </a:rPr>
                        <a:t>1.5×10</a:t>
                      </a:r>
                      <a:r>
                        <a:rPr lang="en-US" sz="1200" b="1" kern="100" baseline="30000" dirty="0">
                          <a:effectLst/>
                        </a:rPr>
                        <a:t>13</a:t>
                      </a:r>
                      <a:endParaRPr lang="zh-CN" sz="1200" b="1" kern="10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tc>
                  <a:txBody>
                    <a:bodyPr/>
                    <a:lstStyle/>
                    <a:p>
                      <a:pPr algn="ctr">
                        <a:lnSpc>
                          <a:spcPct val="150000"/>
                        </a:lnSpc>
                      </a:pPr>
                      <a:r>
                        <a:rPr lang="en-US" sz="1200" b="1" kern="100" dirty="0">
                          <a:effectLst/>
                        </a:rPr>
                        <a:t>6.92</a:t>
                      </a:r>
                      <a:endParaRPr lang="zh-CN" sz="1200" b="1" kern="100" dirty="0">
                        <a:effectLst/>
                        <a:latin typeface="Times New Roman" panose="02020603050405020304" pitchFamily="18" charset="0"/>
                        <a:ea typeface="等线" panose="02010600030101010101" pitchFamily="2" charset="-122"/>
                        <a:cs typeface="Times New Roman" panose="02020603050405020304" pitchFamily="18" charset="0"/>
                      </a:endParaRPr>
                    </a:p>
                  </a:txBody>
                  <a:tcPr marL="51435" marR="51435" marT="0" marB="0"/>
                </a:tc>
                <a:extLst>
                  <a:ext uri="{0D108BD9-81ED-4DB2-BD59-A6C34878D82A}">
                    <a16:rowId xmlns:a16="http://schemas.microsoft.com/office/drawing/2014/main" val="3888986885"/>
                  </a:ext>
                </a:extLst>
              </a:tr>
            </a:tbl>
          </a:graphicData>
        </a:graphic>
      </p:graphicFrame>
      <p:sp>
        <p:nvSpPr>
          <p:cNvPr id="17" name="椭圆 16">
            <a:extLst>
              <a:ext uri="{FF2B5EF4-FFF2-40B4-BE49-F238E27FC236}">
                <a16:creationId xmlns:a16="http://schemas.microsoft.com/office/drawing/2014/main" id="{DBDC0D7D-72EC-4837-876F-649E650771F8}"/>
              </a:ext>
            </a:extLst>
          </p:cNvPr>
          <p:cNvSpPr/>
          <p:nvPr/>
        </p:nvSpPr>
        <p:spPr>
          <a:xfrm rot="18817173">
            <a:off x="7327883" y="2145063"/>
            <a:ext cx="585232" cy="185855"/>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noFill/>
            </a:endParaRPr>
          </a:p>
        </p:txBody>
      </p:sp>
      <p:sp>
        <p:nvSpPr>
          <p:cNvPr id="20" name="文本框 19">
            <a:extLst>
              <a:ext uri="{FF2B5EF4-FFF2-40B4-BE49-F238E27FC236}">
                <a16:creationId xmlns:a16="http://schemas.microsoft.com/office/drawing/2014/main" id="{00D3BF18-A527-72E8-85ED-2F7D71CB08BF}"/>
              </a:ext>
            </a:extLst>
          </p:cNvPr>
          <p:cNvSpPr txBox="1"/>
          <p:nvPr/>
        </p:nvSpPr>
        <p:spPr>
          <a:xfrm>
            <a:off x="7556348" y="2375434"/>
            <a:ext cx="335348" cy="276999"/>
          </a:xfrm>
          <a:prstGeom prst="rect">
            <a:avLst/>
          </a:prstGeom>
          <a:noFill/>
        </p:spPr>
        <p:txBody>
          <a:bodyPr wrap="none" rtlCol="0">
            <a:spAutoFit/>
          </a:bodyPr>
          <a:lstStyle/>
          <a:p>
            <a:r>
              <a:rPr lang="en-US" altLang="zh-CN" sz="1200" dirty="0">
                <a:latin typeface="Times New Roman" panose="02020603050405020304" pitchFamily="18" charset="0"/>
                <a:cs typeface="Times New Roman" panose="02020603050405020304" pitchFamily="18" charset="0"/>
              </a:rPr>
              <a:t>Q</a:t>
            </a:r>
            <a:r>
              <a:rPr lang="en-US" altLang="zh-CN" sz="1200" baseline="-25000" dirty="0">
                <a:latin typeface="Times New Roman" panose="02020603050405020304" pitchFamily="18" charset="0"/>
                <a:cs typeface="Times New Roman" panose="02020603050405020304" pitchFamily="18" charset="0"/>
              </a:rPr>
              <a:t>s</a:t>
            </a:r>
            <a:endParaRPr lang="zh-CN" altLang="en-US" sz="1200" baseline="-2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086596"/>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 name="对象 207">
            <a:extLst>
              <a:ext uri="{FF2B5EF4-FFF2-40B4-BE49-F238E27FC236}">
                <a16:creationId xmlns:a16="http://schemas.microsoft.com/office/drawing/2014/main" id="{3150E976-B53E-D261-0B54-5112D0F9FA70}"/>
              </a:ext>
            </a:extLst>
          </p:cNvPr>
          <p:cNvGraphicFramePr>
            <a:graphicFrameLocks noChangeAspect="1"/>
          </p:cNvGraphicFramePr>
          <p:nvPr>
            <p:extLst>
              <p:ext uri="{D42A27DB-BD31-4B8C-83A1-F6EECF244321}">
                <p14:modId xmlns:p14="http://schemas.microsoft.com/office/powerpoint/2010/main" val="3370645412"/>
              </p:ext>
            </p:extLst>
          </p:nvPr>
        </p:nvGraphicFramePr>
        <p:xfrm>
          <a:off x="3749079" y="3551245"/>
          <a:ext cx="4159250" cy="2906713"/>
        </p:xfrm>
        <a:graphic>
          <a:graphicData uri="http://schemas.openxmlformats.org/presentationml/2006/ole">
            <mc:AlternateContent xmlns:mc="http://schemas.openxmlformats.org/markup-compatibility/2006">
              <mc:Choice xmlns:v="urn:schemas-microsoft-com:vml" Requires="v">
                <p:oleObj spid="_x0000_s6148" name="Graph" r:id="rId4" imgW="4159800" imgH="2906640" progId="Origin50.Graph">
                  <p:embed/>
                </p:oleObj>
              </mc:Choice>
              <mc:Fallback>
                <p:oleObj name="Graph" r:id="rId4" imgW="4159800" imgH="2906640" progId="Origin50.Graph">
                  <p:embed/>
                  <p:pic>
                    <p:nvPicPr>
                      <p:cNvPr id="166" name="对象 165">
                        <a:extLst>
                          <a:ext uri="{FF2B5EF4-FFF2-40B4-BE49-F238E27FC236}">
                            <a16:creationId xmlns:a16="http://schemas.microsoft.com/office/drawing/2014/main" id="{1EAD93F7-AB81-433D-89F3-5FCC52999529}"/>
                          </a:ext>
                        </a:extLst>
                      </p:cNvPr>
                      <p:cNvPicPr/>
                      <p:nvPr/>
                    </p:nvPicPr>
                    <p:blipFill>
                      <a:blip r:embed="rId5"/>
                      <a:stretch>
                        <a:fillRect/>
                      </a:stretch>
                    </p:blipFill>
                    <p:spPr>
                      <a:xfrm>
                        <a:off x="3749079" y="3551245"/>
                        <a:ext cx="4159250" cy="2906713"/>
                      </a:xfrm>
                      <a:prstGeom prst="rect">
                        <a:avLst/>
                      </a:prstGeom>
                    </p:spPr>
                  </p:pic>
                </p:oleObj>
              </mc:Fallback>
            </mc:AlternateContent>
          </a:graphicData>
        </a:graphic>
      </p:graphicFrame>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7">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16</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9A12606-901A-397D-41C8-425D8614B841}"/>
              </a:ext>
            </a:extLst>
          </p:cNvPr>
          <p:cNvSpPr txBox="1"/>
          <p:nvPr/>
        </p:nvSpPr>
        <p:spPr>
          <a:xfrm>
            <a:off x="2553238" y="229410"/>
            <a:ext cx="4877874"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重离子对</a:t>
            </a:r>
            <a:r>
              <a:rPr lang="en-US" altLang="zh-CN" sz="1600" dirty="0">
                <a:latin typeface="微软雅黑" panose="020B0503020204020204" pitchFamily="34" charset="-122"/>
                <a:ea typeface="微软雅黑" panose="020B0503020204020204" pitchFamily="34" charset="-122"/>
              </a:rPr>
              <a:t>CdZnTe</a:t>
            </a:r>
            <a:r>
              <a:rPr lang="zh-CN" altLang="en-US" sz="1600" dirty="0">
                <a:latin typeface="微软雅黑" panose="020B0503020204020204" pitchFamily="34" charset="-122"/>
                <a:ea typeface="微软雅黑" panose="020B0503020204020204" pitchFamily="34" charset="-122"/>
              </a:rPr>
              <a:t>晶体载流子输运和探测性能的影响 </a:t>
            </a:r>
          </a:p>
        </p:txBody>
      </p:sp>
      <p:sp>
        <p:nvSpPr>
          <p:cNvPr id="3" name="TextBox 13">
            <a:extLst>
              <a:ext uri="{FF2B5EF4-FFF2-40B4-BE49-F238E27FC236}">
                <a16:creationId xmlns:a16="http://schemas.microsoft.com/office/drawing/2014/main" id="{2A0FE3F9-55E6-37FC-C17D-3684BB747381}"/>
              </a:ext>
            </a:extLst>
          </p:cNvPr>
          <p:cNvSpPr txBox="1">
            <a:spLocks noChangeArrowheads="1"/>
          </p:cNvSpPr>
          <p:nvPr/>
        </p:nvSpPr>
        <p:spPr bwMode="auto">
          <a:xfrm>
            <a:off x="10379" y="941398"/>
            <a:ext cx="1915909"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载流子迁移率</a:t>
            </a:r>
          </a:p>
        </p:txBody>
      </p:sp>
      <p:sp>
        <p:nvSpPr>
          <p:cNvPr id="21" name="流程图: 接点 20">
            <a:extLst>
              <a:ext uri="{FF2B5EF4-FFF2-40B4-BE49-F238E27FC236}">
                <a16:creationId xmlns:a16="http://schemas.microsoft.com/office/drawing/2014/main" id="{38939F2F-853A-6F97-187A-2A6DD11DF978}"/>
              </a:ext>
            </a:extLst>
          </p:cNvPr>
          <p:cNvSpPr/>
          <p:nvPr/>
        </p:nvSpPr>
        <p:spPr>
          <a:xfrm>
            <a:off x="1811491" y="1838203"/>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22" name="流程图: 接点 21">
            <a:extLst>
              <a:ext uri="{FF2B5EF4-FFF2-40B4-BE49-F238E27FC236}">
                <a16:creationId xmlns:a16="http://schemas.microsoft.com/office/drawing/2014/main" id="{43E1C065-CE49-3B15-81B6-E7593C4B307B}"/>
              </a:ext>
            </a:extLst>
          </p:cNvPr>
          <p:cNvSpPr/>
          <p:nvPr/>
        </p:nvSpPr>
        <p:spPr>
          <a:xfrm>
            <a:off x="1852279" y="1840165"/>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23" name="流程图: 接点 22">
            <a:extLst>
              <a:ext uri="{FF2B5EF4-FFF2-40B4-BE49-F238E27FC236}">
                <a16:creationId xmlns:a16="http://schemas.microsoft.com/office/drawing/2014/main" id="{C3D2F7E9-CB4C-6544-B180-EB79248FE632}"/>
              </a:ext>
            </a:extLst>
          </p:cNvPr>
          <p:cNvSpPr/>
          <p:nvPr/>
        </p:nvSpPr>
        <p:spPr>
          <a:xfrm>
            <a:off x="1831885" y="1858262"/>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24" name="流程图: 接点 23">
            <a:extLst>
              <a:ext uri="{FF2B5EF4-FFF2-40B4-BE49-F238E27FC236}">
                <a16:creationId xmlns:a16="http://schemas.microsoft.com/office/drawing/2014/main" id="{3B5F5156-5E3E-1FCB-B6C7-DDC8597BF287}"/>
              </a:ext>
            </a:extLst>
          </p:cNvPr>
          <p:cNvSpPr/>
          <p:nvPr/>
        </p:nvSpPr>
        <p:spPr>
          <a:xfrm>
            <a:off x="1832147" y="1811045"/>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2000"/>
          </a:p>
        </p:txBody>
      </p:sp>
      <p:sp>
        <p:nvSpPr>
          <p:cNvPr id="25" name="流程图: 接点 24">
            <a:extLst>
              <a:ext uri="{FF2B5EF4-FFF2-40B4-BE49-F238E27FC236}">
                <a16:creationId xmlns:a16="http://schemas.microsoft.com/office/drawing/2014/main" id="{88C294AB-6D0F-1BFA-5407-2B3F88373A38}"/>
              </a:ext>
            </a:extLst>
          </p:cNvPr>
          <p:cNvSpPr/>
          <p:nvPr/>
        </p:nvSpPr>
        <p:spPr>
          <a:xfrm>
            <a:off x="2015281" y="1835912"/>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26" name="流程图: 接点 25">
            <a:extLst>
              <a:ext uri="{FF2B5EF4-FFF2-40B4-BE49-F238E27FC236}">
                <a16:creationId xmlns:a16="http://schemas.microsoft.com/office/drawing/2014/main" id="{CAD3986A-7252-316D-228F-052A53B00121}"/>
              </a:ext>
            </a:extLst>
          </p:cNvPr>
          <p:cNvSpPr/>
          <p:nvPr/>
        </p:nvSpPr>
        <p:spPr>
          <a:xfrm>
            <a:off x="2056069" y="1837874"/>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27" name="流程图: 接点 26">
            <a:extLst>
              <a:ext uri="{FF2B5EF4-FFF2-40B4-BE49-F238E27FC236}">
                <a16:creationId xmlns:a16="http://schemas.microsoft.com/office/drawing/2014/main" id="{825B5B41-EF1C-445D-52CA-20CA0DEA0AF6}"/>
              </a:ext>
            </a:extLst>
          </p:cNvPr>
          <p:cNvSpPr/>
          <p:nvPr/>
        </p:nvSpPr>
        <p:spPr>
          <a:xfrm>
            <a:off x="2035675" y="1855971"/>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28" name="流程图: 接点 27">
            <a:extLst>
              <a:ext uri="{FF2B5EF4-FFF2-40B4-BE49-F238E27FC236}">
                <a16:creationId xmlns:a16="http://schemas.microsoft.com/office/drawing/2014/main" id="{C88D5DBF-7A09-E197-93BF-F698936841B7}"/>
              </a:ext>
            </a:extLst>
          </p:cNvPr>
          <p:cNvSpPr/>
          <p:nvPr/>
        </p:nvSpPr>
        <p:spPr>
          <a:xfrm>
            <a:off x="2035937" y="1808754"/>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29" name="流程图: 接点 28">
            <a:extLst>
              <a:ext uri="{FF2B5EF4-FFF2-40B4-BE49-F238E27FC236}">
                <a16:creationId xmlns:a16="http://schemas.microsoft.com/office/drawing/2014/main" id="{69E2ACE3-DD64-1AC0-10D9-B7B7FC235D87}"/>
              </a:ext>
            </a:extLst>
          </p:cNvPr>
          <p:cNvSpPr/>
          <p:nvPr/>
        </p:nvSpPr>
        <p:spPr>
          <a:xfrm>
            <a:off x="2192640" y="1837222"/>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30" name="流程图: 接点 29">
            <a:extLst>
              <a:ext uri="{FF2B5EF4-FFF2-40B4-BE49-F238E27FC236}">
                <a16:creationId xmlns:a16="http://schemas.microsoft.com/office/drawing/2014/main" id="{7DAE81C1-FBAD-10F4-2A72-D8C7A5F43202}"/>
              </a:ext>
            </a:extLst>
          </p:cNvPr>
          <p:cNvSpPr/>
          <p:nvPr/>
        </p:nvSpPr>
        <p:spPr>
          <a:xfrm>
            <a:off x="2233428" y="1839184"/>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31" name="流程图: 接点 30">
            <a:extLst>
              <a:ext uri="{FF2B5EF4-FFF2-40B4-BE49-F238E27FC236}">
                <a16:creationId xmlns:a16="http://schemas.microsoft.com/office/drawing/2014/main" id="{749CDC88-6B6C-107A-B8C4-027E226B9052}"/>
              </a:ext>
            </a:extLst>
          </p:cNvPr>
          <p:cNvSpPr/>
          <p:nvPr/>
        </p:nvSpPr>
        <p:spPr>
          <a:xfrm>
            <a:off x="2213034" y="1857281"/>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32" name="流程图: 接点 31">
            <a:extLst>
              <a:ext uri="{FF2B5EF4-FFF2-40B4-BE49-F238E27FC236}">
                <a16:creationId xmlns:a16="http://schemas.microsoft.com/office/drawing/2014/main" id="{A7E435E3-4EC4-537D-C41A-7CF5E4B18486}"/>
              </a:ext>
            </a:extLst>
          </p:cNvPr>
          <p:cNvSpPr/>
          <p:nvPr/>
        </p:nvSpPr>
        <p:spPr>
          <a:xfrm>
            <a:off x="2213296" y="1810064"/>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33" name="流程图: 接点 32">
            <a:extLst>
              <a:ext uri="{FF2B5EF4-FFF2-40B4-BE49-F238E27FC236}">
                <a16:creationId xmlns:a16="http://schemas.microsoft.com/office/drawing/2014/main" id="{9EC06BCD-A9EA-6B80-EE8F-0AA29E0BB2AD}"/>
              </a:ext>
            </a:extLst>
          </p:cNvPr>
          <p:cNvSpPr/>
          <p:nvPr/>
        </p:nvSpPr>
        <p:spPr>
          <a:xfrm>
            <a:off x="2396162" y="1837222"/>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34" name="流程图: 接点 33">
            <a:extLst>
              <a:ext uri="{FF2B5EF4-FFF2-40B4-BE49-F238E27FC236}">
                <a16:creationId xmlns:a16="http://schemas.microsoft.com/office/drawing/2014/main" id="{6C36ED4E-3294-3DF1-43BB-FB541B8A2EBA}"/>
              </a:ext>
            </a:extLst>
          </p:cNvPr>
          <p:cNvSpPr/>
          <p:nvPr/>
        </p:nvSpPr>
        <p:spPr>
          <a:xfrm>
            <a:off x="2436950" y="1839184"/>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35" name="流程图: 接点 34">
            <a:extLst>
              <a:ext uri="{FF2B5EF4-FFF2-40B4-BE49-F238E27FC236}">
                <a16:creationId xmlns:a16="http://schemas.microsoft.com/office/drawing/2014/main" id="{E69BF384-5DC5-719F-91A0-F66121B1E15E}"/>
              </a:ext>
            </a:extLst>
          </p:cNvPr>
          <p:cNvSpPr/>
          <p:nvPr/>
        </p:nvSpPr>
        <p:spPr>
          <a:xfrm>
            <a:off x="2416556" y="1857281"/>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36" name="流程图: 接点 35">
            <a:extLst>
              <a:ext uri="{FF2B5EF4-FFF2-40B4-BE49-F238E27FC236}">
                <a16:creationId xmlns:a16="http://schemas.microsoft.com/office/drawing/2014/main" id="{AC5714C2-E46B-88B0-5E1B-52C303DE30F0}"/>
              </a:ext>
            </a:extLst>
          </p:cNvPr>
          <p:cNvSpPr/>
          <p:nvPr/>
        </p:nvSpPr>
        <p:spPr>
          <a:xfrm>
            <a:off x="2416818" y="1810064"/>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pic>
        <p:nvPicPr>
          <p:cNvPr id="38" name="图片 37">
            <a:extLst>
              <a:ext uri="{FF2B5EF4-FFF2-40B4-BE49-F238E27FC236}">
                <a16:creationId xmlns:a16="http://schemas.microsoft.com/office/drawing/2014/main" id="{3ECA84FB-FF70-2F93-2612-CB586329A0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59898" y="3699203"/>
            <a:ext cx="2826573" cy="2725019"/>
          </a:xfrm>
          <a:prstGeom prst="rect">
            <a:avLst/>
          </a:prstGeom>
        </p:spPr>
      </p:pic>
      <p:sp>
        <p:nvSpPr>
          <p:cNvPr id="40" name="文本框 39">
            <a:extLst>
              <a:ext uri="{FF2B5EF4-FFF2-40B4-BE49-F238E27FC236}">
                <a16:creationId xmlns:a16="http://schemas.microsoft.com/office/drawing/2014/main" id="{22BC7AE9-EF52-1650-FBEB-19FFF4606B0B}"/>
              </a:ext>
            </a:extLst>
          </p:cNvPr>
          <p:cNvSpPr txBox="1"/>
          <p:nvPr/>
        </p:nvSpPr>
        <p:spPr>
          <a:xfrm>
            <a:off x="2319204" y="6066344"/>
            <a:ext cx="866391"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Time (μs)</a:t>
            </a:r>
            <a:endParaRPr lang="zh-CN" altLang="en-US" sz="1200" b="1" dirty="0">
              <a:latin typeface="Arial" panose="020B0604020202020204" pitchFamily="34" charset="0"/>
              <a:cs typeface="Arial" panose="020B0604020202020204" pitchFamily="34" charset="0"/>
            </a:endParaRPr>
          </a:p>
        </p:txBody>
      </p:sp>
      <p:sp>
        <p:nvSpPr>
          <p:cNvPr id="41" name="文本框 40">
            <a:extLst>
              <a:ext uri="{FF2B5EF4-FFF2-40B4-BE49-F238E27FC236}">
                <a16:creationId xmlns:a16="http://schemas.microsoft.com/office/drawing/2014/main" id="{4A0110A4-43D8-5D69-59DA-0A4044D83104}"/>
              </a:ext>
            </a:extLst>
          </p:cNvPr>
          <p:cNvSpPr txBox="1"/>
          <p:nvPr/>
        </p:nvSpPr>
        <p:spPr>
          <a:xfrm rot="10800000">
            <a:off x="1323683" y="4643942"/>
            <a:ext cx="369332" cy="622927"/>
          </a:xfrm>
          <a:prstGeom prst="rect">
            <a:avLst/>
          </a:prstGeom>
          <a:noFill/>
        </p:spPr>
        <p:txBody>
          <a:bodyPr vert="eaVert" wrap="none" rtlCol="0">
            <a:spAutoFit/>
          </a:bodyPr>
          <a:lstStyle/>
          <a:p>
            <a:r>
              <a:rPr lang="en-US" altLang="zh-CN" sz="1200" b="1" dirty="0">
                <a:latin typeface="Arial" panose="020B0604020202020204" pitchFamily="34" charset="0"/>
                <a:cs typeface="Arial" panose="020B0604020202020204" pitchFamily="34" charset="0"/>
              </a:rPr>
              <a:t>Counts</a:t>
            </a:r>
            <a:endParaRPr lang="zh-CN" altLang="en-US" sz="1200" b="1" dirty="0">
              <a:latin typeface="Arial" panose="020B0604020202020204" pitchFamily="34" charset="0"/>
              <a:cs typeface="Arial" panose="020B0604020202020204" pitchFamily="34" charset="0"/>
            </a:endParaRPr>
          </a:p>
        </p:txBody>
      </p:sp>
      <p:sp>
        <p:nvSpPr>
          <p:cNvPr id="42" name="文本框 41">
            <a:extLst>
              <a:ext uri="{FF2B5EF4-FFF2-40B4-BE49-F238E27FC236}">
                <a16:creationId xmlns:a16="http://schemas.microsoft.com/office/drawing/2014/main" id="{77D9F987-A610-2371-FDDB-8B51AE2AA865}"/>
              </a:ext>
            </a:extLst>
          </p:cNvPr>
          <p:cNvSpPr txBox="1"/>
          <p:nvPr/>
        </p:nvSpPr>
        <p:spPr>
          <a:xfrm>
            <a:off x="1551565" y="5924265"/>
            <a:ext cx="260008" cy="253916"/>
          </a:xfrm>
          <a:prstGeom prst="rect">
            <a:avLst/>
          </a:prstGeom>
          <a:noFill/>
        </p:spPr>
        <p:txBody>
          <a:bodyPr wrap="none" rtlCol="0">
            <a:spAutoFit/>
          </a:bodyPr>
          <a:lstStyle/>
          <a:p>
            <a:r>
              <a:rPr lang="en-US" altLang="zh-CN" sz="1050" b="1" dirty="0">
                <a:latin typeface="Arial" panose="020B0604020202020204" pitchFamily="34" charset="0"/>
                <a:cs typeface="Arial" panose="020B0604020202020204" pitchFamily="34" charset="0"/>
              </a:rPr>
              <a:t>0</a:t>
            </a:r>
            <a:endParaRPr lang="zh-CN" altLang="en-US" sz="1050" b="1" dirty="0">
              <a:latin typeface="Arial" panose="020B0604020202020204" pitchFamily="34" charset="0"/>
              <a:cs typeface="Arial" panose="020B0604020202020204" pitchFamily="34" charset="0"/>
            </a:endParaRPr>
          </a:p>
        </p:txBody>
      </p:sp>
      <p:sp>
        <p:nvSpPr>
          <p:cNvPr id="43" name="文本框 42">
            <a:extLst>
              <a:ext uri="{FF2B5EF4-FFF2-40B4-BE49-F238E27FC236}">
                <a16:creationId xmlns:a16="http://schemas.microsoft.com/office/drawing/2014/main" id="{7DA0F80B-35B2-14C4-A5E0-9657C4328FBD}"/>
              </a:ext>
            </a:extLst>
          </p:cNvPr>
          <p:cNvSpPr txBox="1"/>
          <p:nvPr/>
        </p:nvSpPr>
        <p:spPr>
          <a:xfrm>
            <a:off x="2242959" y="5924218"/>
            <a:ext cx="260008" cy="253916"/>
          </a:xfrm>
          <a:prstGeom prst="rect">
            <a:avLst/>
          </a:prstGeom>
          <a:noFill/>
        </p:spPr>
        <p:txBody>
          <a:bodyPr wrap="none" rtlCol="0">
            <a:spAutoFit/>
          </a:bodyPr>
          <a:lstStyle/>
          <a:p>
            <a:r>
              <a:rPr lang="en-US" altLang="zh-CN" sz="1050" b="1" dirty="0">
                <a:latin typeface="Arial" panose="020B0604020202020204" pitchFamily="34" charset="0"/>
                <a:cs typeface="Arial" panose="020B0604020202020204" pitchFamily="34" charset="0"/>
              </a:rPr>
              <a:t>1</a:t>
            </a:r>
            <a:endParaRPr lang="zh-CN" altLang="en-US" sz="1050" b="1" dirty="0">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82D59E2C-36CC-2544-927E-1ADAC87EA5BF}"/>
              </a:ext>
            </a:extLst>
          </p:cNvPr>
          <p:cNvSpPr txBox="1"/>
          <p:nvPr/>
        </p:nvSpPr>
        <p:spPr>
          <a:xfrm>
            <a:off x="2952656" y="5915117"/>
            <a:ext cx="260008" cy="253916"/>
          </a:xfrm>
          <a:prstGeom prst="rect">
            <a:avLst/>
          </a:prstGeom>
          <a:noFill/>
        </p:spPr>
        <p:txBody>
          <a:bodyPr wrap="none" rtlCol="0">
            <a:spAutoFit/>
          </a:bodyPr>
          <a:lstStyle/>
          <a:p>
            <a:r>
              <a:rPr lang="en-US" altLang="zh-CN" sz="1050" b="1" dirty="0">
                <a:latin typeface="Arial" panose="020B0604020202020204" pitchFamily="34" charset="0"/>
                <a:cs typeface="Arial" panose="020B0604020202020204" pitchFamily="34" charset="0"/>
              </a:rPr>
              <a:t>2</a:t>
            </a:r>
            <a:endParaRPr lang="zh-CN" altLang="en-US" sz="1050" b="1" dirty="0">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59BEC7CA-D890-22A9-CBBB-596DB5600A28}"/>
              </a:ext>
            </a:extLst>
          </p:cNvPr>
          <p:cNvSpPr txBox="1"/>
          <p:nvPr/>
        </p:nvSpPr>
        <p:spPr>
          <a:xfrm>
            <a:off x="3708188" y="5921431"/>
            <a:ext cx="98945" cy="253916"/>
          </a:xfrm>
          <a:prstGeom prst="rect">
            <a:avLst/>
          </a:prstGeom>
          <a:noFill/>
        </p:spPr>
        <p:txBody>
          <a:bodyPr wrap="square" rtlCol="0">
            <a:spAutoFit/>
          </a:bodyPr>
          <a:lstStyle/>
          <a:p>
            <a:r>
              <a:rPr lang="en-US" altLang="zh-CN" sz="1050" b="1" dirty="0">
                <a:latin typeface="Arial" panose="020B0604020202020204" pitchFamily="34" charset="0"/>
                <a:cs typeface="Arial" panose="020B0604020202020204" pitchFamily="34" charset="0"/>
              </a:rPr>
              <a:t>3</a:t>
            </a:r>
            <a:endParaRPr lang="zh-CN" altLang="en-US" sz="1050" b="1" dirty="0">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02199D59-8C7E-6976-CF63-119E46979167}"/>
              </a:ext>
            </a:extLst>
          </p:cNvPr>
          <p:cNvSpPr txBox="1"/>
          <p:nvPr/>
        </p:nvSpPr>
        <p:spPr>
          <a:xfrm>
            <a:off x="3303690" y="4000022"/>
            <a:ext cx="481222"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100V</a:t>
            </a:r>
            <a:endParaRPr lang="zh-CN" altLang="en-US" sz="1000" b="1" dirty="0">
              <a:latin typeface="Arial" panose="020B0604020202020204" pitchFamily="34" charset="0"/>
              <a:cs typeface="Arial" panose="020B0604020202020204" pitchFamily="34" charset="0"/>
            </a:endParaRPr>
          </a:p>
        </p:txBody>
      </p:sp>
      <p:sp>
        <p:nvSpPr>
          <p:cNvPr id="47" name="文本框 46">
            <a:extLst>
              <a:ext uri="{FF2B5EF4-FFF2-40B4-BE49-F238E27FC236}">
                <a16:creationId xmlns:a16="http://schemas.microsoft.com/office/drawing/2014/main" id="{97AD0492-D01E-DA1A-7F41-13E5BC049808}"/>
              </a:ext>
            </a:extLst>
          </p:cNvPr>
          <p:cNvSpPr txBox="1"/>
          <p:nvPr/>
        </p:nvSpPr>
        <p:spPr>
          <a:xfrm>
            <a:off x="3329482" y="4266149"/>
            <a:ext cx="41069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70V</a:t>
            </a:r>
            <a:endParaRPr lang="zh-CN" altLang="en-US" sz="1000" b="1" dirty="0">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E656177A-DE5B-10B0-D37D-D184A4F4D774}"/>
              </a:ext>
            </a:extLst>
          </p:cNvPr>
          <p:cNvSpPr txBox="1"/>
          <p:nvPr/>
        </p:nvSpPr>
        <p:spPr>
          <a:xfrm>
            <a:off x="3316461" y="4550667"/>
            <a:ext cx="41069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50V</a:t>
            </a:r>
            <a:endParaRPr lang="zh-CN" altLang="en-US" sz="1000" b="1" dirty="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0D8DCF7E-3EA0-28A3-E5C0-31B8DDEFFC22}"/>
              </a:ext>
            </a:extLst>
          </p:cNvPr>
          <p:cNvSpPr txBox="1"/>
          <p:nvPr/>
        </p:nvSpPr>
        <p:spPr>
          <a:xfrm>
            <a:off x="3303690" y="4830688"/>
            <a:ext cx="41069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40V</a:t>
            </a:r>
            <a:endParaRPr lang="zh-CN" altLang="en-US" sz="1000" b="1" dirty="0">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09625B12-C0DF-6945-C25E-105EF341F6DC}"/>
              </a:ext>
            </a:extLst>
          </p:cNvPr>
          <p:cNvSpPr txBox="1"/>
          <p:nvPr/>
        </p:nvSpPr>
        <p:spPr>
          <a:xfrm>
            <a:off x="3311115" y="5118913"/>
            <a:ext cx="41069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30V</a:t>
            </a:r>
            <a:endParaRPr lang="zh-CN" altLang="en-US" sz="1000" b="1" dirty="0">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28805C6D-4732-FC6F-F9EF-012EFB38EFBB}"/>
              </a:ext>
            </a:extLst>
          </p:cNvPr>
          <p:cNvSpPr txBox="1"/>
          <p:nvPr/>
        </p:nvSpPr>
        <p:spPr>
          <a:xfrm>
            <a:off x="3309539" y="5386454"/>
            <a:ext cx="41069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20V</a:t>
            </a:r>
            <a:endParaRPr lang="zh-CN" altLang="en-US" sz="1000" b="1" dirty="0">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84F5611A-D56E-1338-CFA2-C25733742DB6}"/>
              </a:ext>
            </a:extLst>
          </p:cNvPr>
          <p:cNvSpPr txBox="1"/>
          <p:nvPr/>
        </p:nvSpPr>
        <p:spPr>
          <a:xfrm>
            <a:off x="3309539" y="5655736"/>
            <a:ext cx="41069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10V</a:t>
            </a:r>
            <a:endParaRPr lang="zh-CN" altLang="en-US" sz="1000" b="1" dirty="0">
              <a:latin typeface="Arial" panose="020B0604020202020204" pitchFamily="34" charset="0"/>
              <a:cs typeface="Arial" panose="020B0604020202020204" pitchFamily="34" charset="0"/>
            </a:endParaRPr>
          </a:p>
        </p:txBody>
      </p:sp>
      <p:sp>
        <p:nvSpPr>
          <p:cNvPr id="71" name="文本框 70">
            <a:extLst>
              <a:ext uri="{FF2B5EF4-FFF2-40B4-BE49-F238E27FC236}">
                <a16:creationId xmlns:a16="http://schemas.microsoft.com/office/drawing/2014/main" id="{F3951B69-F84C-ACFE-0483-A0C2F9201B6D}"/>
              </a:ext>
            </a:extLst>
          </p:cNvPr>
          <p:cNvSpPr txBox="1"/>
          <p:nvPr/>
        </p:nvSpPr>
        <p:spPr>
          <a:xfrm>
            <a:off x="6955278" y="4120158"/>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544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sp>
        <p:nvSpPr>
          <p:cNvPr id="72" name="文本框 71">
            <a:extLst>
              <a:ext uri="{FF2B5EF4-FFF2-40B4-BE49-F238E27FC236}">
                <a16:creationId xmlns:a16="http://schemas.microsoft.com/office/drawing/2014/main" id="{F02DF4B9-3418-E320-6B34-A2C57F92D451}"/>
              </a:ext>
            </a:extLst>
          </p:cNvPr>
          <p:cNvSpPr txBox="1"/>
          <p:nvPr/>
        </p:nvSpPr>
        <p:spPr>
          <a:xfrm>
            <a:off x="6955278" y="3980422"/>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528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sp>
        <p:nvSpPr>
          <p:cNvPr id="73" name="文本框 72">
            <a:extLst>
              <a:ext uri="{FF2B5EF4-FFF2-40B4-BE49-F238E27FC236}">
                <a16:creationId xmlns:a16="http://schemas.microsoft.com/office/drawing/2014/main" id="{A7C44B25-FD40-D9BC-0D4B-78BBE1E95EDA}"/>
              </a:ext>
            </a:extLst>
          </p:cNvPr>
          <p:cNvSpPr txBox="1"/>
          <p:nvPr/>
        </p:nvSpPr>
        <p:spPr>
          <a:xfrm>
            <a:off x="6956913" y="4353382"/>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428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sp>
        <p:nvSpPr>
          <p:cNvPr id="74" name="文本框 73">
            <a:extLst>
              <a:ext uri="{FF2B5EF4-FFF2-40B4-BE49-F238E27FC236}">
                <a16:creationId xmlns:a16="http://schemas.microsoft.com/office/drawing/2014/main" id="{3DC0FFA4-D167-7782-5391-0B4838F4B6F6}"/>
              </a:ext>
            </a:extLst>
          </p:cNvPr>
          <p:cNvSpPr txBox="1"/>
          <p:nvPr/>
        </p:nvSpPr>
        <p:spPr>
          <a:xfrm>
            <a:off x="6956914" y="4537033"/>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394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sp>
        <p:nvSpPr>
          <p:cNvPr id="75" name="文本框 74">
            <a:extLst>
              <a:ext uri="{FF2B5EF4-FFF2-40B4-BE49-F238E27FC236}">
                <a16:creationId xmlns:a16="http://schemas.microsoft.com/office/drawing/2014/main" id="{97D7B995-A4A3-8604-15DD-A1684BF240F2}"/>
              </a:ext>
            </a:extLst>
          </p:cNvPr>
          <p:cNvSpPr txBox="1"/>
          <p:nvPr/>
        </p:nvSpPr>
        <p:spPr>
          <a:xfrm>
            <a:off x="6956914" y="4858071"/>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267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grpSp>
        <p:nvGrpSpPr>
          <p:cNvPr id="76" name="组合 75">
            <a:extLst>
              <a:ext uri="{FF2B5EF4-FFF2-40B4-BE49-F238E27FC236}">
                <a16:creationId xmlns:a16="http://schemas.microsoft.com/office/drawing/2014/main" id="{F743FDBA-ACF2-F3DE-8BDC-E9E6A9B203A1}"/>
              </a:ext>
            </a:extLst>
          </p:cNvPr>
          <p:cNvGrpSpPr/>
          <p:nvPr/>
        </p:nvGrpSpPr>
        <p:grpSpPr>
          <a:xfrm>
            <a:off x="4532048" y="1306383"/>
            <a:ext cx="3189008" cy="2475217"/>
            <a:chOff x="6009300" y="766292"/>
            <a:chExt cx="3189008" cy="2475217"/>
          </a:xfrm>
        </p:grpSpPr>
        <p:sp>
          <p:nvSpPr>
            <p:cNvPr id="77" name="文本框 76">
              <a:extLst>
                <a:ext uri="{FF2B5EF4-FFF2-40B4-BE49-F238E27FC236}">
                  <a16:creationId xmlns:a16="http://schemas.microsoft.com/office/drawing/2014/main" id="{A816F84C-C6D8-7316-E50C-8A9EB53C153B}"/>
                </a:ext>
              </a:extLst>
            </p:cNvPr>
            <p:cNvSpPr txBox="1"/>
            <p:nvPr/>
          </p:nvSpPr>
          <p:spPr>
            <a:xfrm>
              <a:off x="6041088" y="1248428"/>
              <a:ext cx="381836"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(b)</a:t>
              </a:r>
              <a:endParaRPr lang="zh-CN" altLang="en-US" sz="1200" b="1" dirty="0">
                <a:latin typeface="Arial" panose="020B0604020202020204" pitchFamily="34" charset="0"/>
                <a:cs typeface="Arial" panose="020B0604020202020204" pitchFamily="34" charset="0"/>
              </a:endParaRPr>
            </a:p>
          </p:txBody>
        </p:sp>
        <p:grpSp>
          <p:nvGrpSpPr>
            <p:cNvPr id="78" name="组合 77">
              <a:extLst>
                <a:ext uri="{FF2B5EF4-FFF2-40B4-BE49-F238E27FC236}">
                  <a16:creationId xmlns:a16="http://schemas.microsoft.com/office/drawing/2014/main" id="{3F181449-BA83-6D52-A128-AF9E7153E5D3}"/>
                </a:ext>
              </a:extLst>
            </p:cNvPr>
            <p:cNvGrpSpPr/>
            <p:nvPr/>
          </p:nvGrpSpPr>
          <p:grpSpPr>
            <a:xfrm>
              <a:off x="6009300" y="766292"/>
              <a:ext cx="3189008" cy="2461056"/>
              <a:chOff x="6103158" y="1232143"/>
              <a:chExt cx="2722926" cy="1903095"/>
            </a:xfrm>
          </p:grpSpPr>
          <p:pic>
            <p:nvPicPr>
              <p:cNvPr id="92" name="图片 91">
                <a:extLst>
                  <a:ext uri="{FF2B5EF4-FFF2-40B4-BE49-F238E27FC236}">
                    <a16:creationId xmlns:a16="http://schemas.microsoft.com/office/drawing/2014/main" id="{1662AD4D-7CA7-56EE-6182-611534094B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103158" y="1232143"/>
                <a:ext cx="2722926" cy="1903095"/>
              </a:xfrm>
              <a:prstGeom prst="rect">
                <a:avLst/>
              </a:prstGeom>
            </p:spPr>
          </p:pic>
          <p:cxnSp>
            <p:nvCxnSpPr>
              <p:cNvPr id="93" name="直接连接符 92">
                <a:extLst>
                  <a:ext uri="{FF2B5EF4-FFF2-40B4-BE49-F238E27FC236}">
                    <a16:creationId xmlns:a16="http://schemas.microsoft.com/office/drawing/2014/main" id="{18FCB4E5-C10D-9525-501E-5E8F414C1142}"/>
                  </a:ext>
                </a:extLst>
              </p:cNvPr>
              <p:cNvCxnSpPr>
                <a:cxnSpLocks/>
              </p:cNvCxnSpPr>
              <p:nvPr/>
            </p:nvCxnSpPr>
            <p:spPr>
              <a:xfrm>
                <a:off x="7375112" y="2545952"/>
                <a:ext cx="0" cy="119224"/>
              </a:xfrm>
              <a:prstGeom prst="line">
                <a:avLst/>
              </a:prstGeom>
              <a:ln w="19050">
                <a:solidFill>
                  <a:srgbClr val="6666FF"/>
                </a:solidFill>
              </a:ln>
            </p:spPr>
            <p:style>
              <a:lnRef idx="1">
                <a:schemeClr val="accent1"/>
              </a:lnRef>
              <a:fillRef idx="0">
                <a:schemeClr val="accent1"/>
              </a:fillRef>
              <a:effectRef idx="0">
                <a:schemeClr val="accent1"/>
              </a:effectRef>
              <a:fontRef idx="minor">
                <a:schemeClr val="tx1"/>
              </a:fontRef>
            </p:style>
          </p:cxnSp>
          <p:cxnSp>
            <p:nvCxnSpPr>
              <p:cNvPr id="94" name="直接连接符 93">
                <a:extLst>
                  <a:ext uri="{FF2B5EF4-FFF2-40B4-BE49-F238E27FC236}">
                    <a16:creationId xmlns:a16="http://schemas.microsoft.com/office/drawing/2014/main" id="{BB9C755A-906C-B158-8D50-AEA161188E44}"/>
                  </a:ext>
                </a:extLst>
              </p:cNvPr>
              <p:cNvCxnSpPr>
                <a:cxnSpLocks/>
              </p:cNvCxnSpPr>
              <p:nvPr/>
            </p:nvCxnSpPr>
            <p:spPr>
              <a:xfrm>
                <a:off x="7565612" y="1764083"/>
                <a:ext cx="0" cy="899391"/>
              </a:xfrm>
              <a:prstGeom prst="line">
                <a:avLst/>
              </a:prstGeom>
              <a:ln w="19050">
                <a:solidFill>
                  <a:srgbClr val="6666FF"/>
                </a:soli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F7996811-19BF-0BAE-D5AD-D7E8E7A2389E}"/>
                  </a:ext>
                </a:extLst>
              </p:cNvPr>
              <p:cNvCxnSpPr>
                <a:cxnSpLocks/>
              </p:cNvCxnSpPr>
              <p:nvPr/>
            </p:nvCxnSpPr>
            <p:spPr>
              <a:xfrm flipV="1">
                <a:off x="7292276" y="1762571"/>
                <a:ext cx="251941" cy="408"/>
              </a:xfrm>
              <a:prstGeom prst="line">
                <a:avLst/>
              </a:prstGeom>
              <a:ln w="19050">
                <a:solidFill>
                  <a:srgbClr val="6666FF"/>
                </a:solidFill>
                <a:prstDash val="dash"/>
              </a:ln>
            </p:spPr>
            <p:style>
              <a:lnRef idx="1">
                <a:schemeClr val="accent1"/>
              </a:lnRef>
              <a:fillRef idx="0">
                <a:schemeClr val="accent1"/>
              </a:fillRef>
              <a:effectRef idx="0">
                <a:schemeClr val="accent1"/>
              </a:effectRef>
              <a:fontRef idx="minor">
                <a:schemeClr val="tx1"/>
              </a:fontRef>
            </p:style>
          </p:cxnSp>
          <p:cxnSp>
            <p:nvCxnSpPr>
              <p:cNvPr id="96" name="直接连接符 95">
                <a:extLst>
                  <a:ext uri="{FF2B5EF4-FFF2-40B4-BE49-F238E27FC236}">
                    <a16:creationId xmlns:a16="http://schemas.microsoft.com/office/drawing/2014/main" id="{C9BC8BAD-105F-9B92-1FF0-3DF4EFA53567}"/>
                  </a:ext>
                </a:extLst>
              </p:cNvPr>
              <p:cNvCxnSpPr>
                <a:cxnSpLocks/>
              </p:cNvCxnSpPr>
              <p:nvPr/>
            </p:nvCxnSpPr>
            <p:spPr>
              <a:xfrm>
                <a:off x="7220671" y="2545952"/>
                <a:ext cx="161925" cy="0"/>
              </a:xfrm>
              <a:prstGeom prst="line">
                <a:avLst/>
              </a:prstGeom>
              <a:ln w="19050">
                <a:solidFill>
                  <a:srgbClr val="6666FF"/>
                </a:solidFill>
                <a:prstDash val="dash"/>
              </a:ln>
            </p:spPr>
            <p:style>
              <a:lnRef idx="1">
                <a:schemeClr val="accent1"/>
              </a:lnRef>
              <a:fillRef idx="0">
                <a:schemeClr val="accent1"/>
              </a:fillRef>
              <a:effectRef idx="0">
                <a:schemeClr val="accent1"/>
              </a:effectRef>
              <a:fontRef idx="minor">
                <a:schemeClr val="tx1"/>
              </a:fontRef>
            </p:style>
          </p:cxnSp>
          <p:cxnSp>
            <p:nvCxnSpPr>
              <p:cNvPr id="97" name="直接箭头连接符 96">
                <a:extLst>
                  <a:ext uri="{FF2B5EF4-FFF2-40B4-BE49-F238E27FC236}">
                    <a16:creationId xmlns:a16="http://schemas.microsoft.com/office/drawing/2014/main" id="{F565BB4B-F013-E4B4-2A24-86D5E26BD870}"/>
                  </a:ext>
                </a:extLst>
              </p:cNvPr>
              <p:cNvCxnSpPr>
                <a:cxnSpLocks/>
              </p:cNvCxnSpPr>
              <p:nvPr/>
            </p:nvCxnSpPr>
            <p:spPr>
              <a:xfrm>
                <a:off x="7381454" y="2610500"/>
                <a:ext cx="188553" cy="0"/>
              </a:xfrm>
              <a:prstGeom prst="straightConnector1">
                <a:avLst/>
              </a:prstGeom>
              <a:ln w="19050">
                <a:solidFill>
                  <a:srgbClr val="FFC000"/>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98" name="直接箭头连接符 97">
                <a:extLst>
                  <a:ext uri="{FF2B5EF4-FFF2-40B4-BE49-F238E27FC236}">
                    <a16:creationId xmlns:a16="http://schemas.microsoft.com/office/drawing/2014/main" id="{603FC5F6-F50F-9F05-DAC3-A6F594E3D713}"/>
                  </a:ext>
                </a:extLst>
              </p:cNvPr>
              <p:cNvCxnSpPr>
                <a:cxnSpLocks/>
              </p:cNvCxnSpPr>
              <p:nvPr/>
            </p:nvCxnSpPr>
            <p:spPr>
              <a:xfrm flipH="1">
                <a:off x="7484251" y="2266719"/>
                <a:ext cx="190933" cy="320469"/>
              </a:xfrm>
              <a:prstGeom prst="straightConnector1">
                <a:avLst/>
              </a:prstGeom>
              <a:ln w="19050">
                <a:solidFill>
                  <a:srgbClr val="FFC000"/>
                </a:solidFill>
                <a:tailEnd type="triangle" w="sm" len="med"/>
              </a:ln>
            </p:spPr>
            <p:style>
              <a:lnRef idx="1">
                <a:schemeClr val="accent1"/>
              </a:lnRef>
              <a:fillRef idx="0">
                <a:schemeClr val="accent1"/>
              </a:fillRef>
              <a:effectRef idx="0">
                <a:schemeClr val="accent1"/>
              </a:effectRef>
              <a:fontRef idx="minor">
                <a:schemeClr val="tx1"/>
              </a:fontRef>
            </p:style>
          </p:cxnSp>
          <p:cxnSp>
            <p:nvCxnSpPr>
              <p:cNvPr id="99" name="直接连接符 98">
                <a:extLst>
                  <a:ext uri="{FF2B5EF4-FFF2-40B4-BE49-F238E27FC236}">
                    <a16:creationId xmlns:a16="http://schemas.microsoft.com/office/drawing/2014/main" id="{EDD5142C-1E13-52A5-DC35-28B08FDC6901}"/>
                  </a:ext>
                </a:extLst>
              </p:cNvPr>
              <p:cNvCxnSpPr>
                <a:cxnSpLocks/>
              </p:cNvCxnSpPr>
              <p:nvPr/>
            </p:nvCxnSpPr>
            <p:spPr>
              <a:xfrm>
                <a:off x="7297861" y="1660987"/>
                <a:ext cx="443205"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0" name="直接连接符 99">
                <a:extLst>
                  <a:ext uri="{FF2B5EF4-FFF2-40B4-BE49-F238E27FC236}">
                    <a16:creationId xmlns:a16="http://schemas.microsoft.com/office/drawing/2014/main" id="{85F6D09D-E9D6-93D8-7680-67C4E8CAB368}"/>
                  </a:ext>
                </a:extLst>
              </p:cNvPr>
              <p:cNvCxnSpPr>
                <a:cxnSpLocks/>
              </p:cNvCxnSpPr>
              <p:nvPr/>
            </p:nvCxnSpPr>
            <p:spPr>
              <a:xfrm>
                <a:off x="7312907" y="2663474"/>
                <a:ext cx="562560" cy="0"/>
              </a:xfrm>
              <a:prstGeom prst="line">
                <a:avLst/>
              </a:prstGeom>
              <a:ln w="19050">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79" name="文本框 78">
              <a:extLst>
                <a:ext uri="{FF2B5EF4-FFF2-40B4-BE49-F238E27FC236}">
                  <a16:creationId xmlns:a16="http://schemas.microsoft.com/office/drawing/2014/main" id="{508FE668-57F4-6115-A1D9-AF944B098EE8}"/>
                </a:ext>
              </a:extLst>
            </p:cNvPr>
            <p:cNvSpPr txBox="1"/>
            <p:nvPr/>
          </p:nvSpPr>
          <p:spPr>
            <a:xfrm>
              <a:off x="6650260" y="1195079"/>
              <a:ext cx="811441"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Amplitude</a:t>
              </a:r>
              <a:endParaRPr lang="zh-CN" altLang="en-US" sz="1000" b="1" dirty="0">
                <a:latin typeface="Arial" panose="020B0604020202020204" pitchFamily="34" charset="0"/>
                <a:cs typeface="Arial" panose="020B0604020202020204" pitchFamily="34" charset="0"/>
              </a:endParaRPr>
            </a:p>
          </p:txBody>
        </p:sp>
        <p:sp>
          <p:nvSpPr>
            <p:cNvPr id="80" name="文本框 79">
              <a:extLst>
                <a:ext uri="{FF2B5EF4-FFF2-40B4-BE49-F238E27FC236}">
                  <a16:creationId xmlns:a16="http://schemas.microsoft.com/office/drawing/2014/main" id="{CF9AE9D6-F509-5EC2-C9B7-133D928BA659}"/>
                </a:ext>
              </a:extLst>
            </p:cNvPr>
            <p:cNvSpPr txBox="1"/>
            <p:nvPr/>
          </p:nvSpPr>
          <p:spPr>
            <a:xfrm>
              <a:off x="6699019" y="1336889"/>
              <a:ext cx="760144"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90% Amp</a:t>
              </a:r>
              <a:endParaRPr lang="zh-CN" altLang="en-US" sz="1000" b="1" dirty="0">
                <a:latin typeface="Arial" panose="020B0604020202020204" pitchFamily="34" charset="0"/>
                <a:cs typeface="Arial" panose="020B0604020202020204" pitchFamily="34" charset="0"/>
              </a:endParaRPr>
            </a:p>
          </p:txBody>
        </p:sp>
        <p:sp>
          <p:nvSpPr>
            <p:cNvPr id="81" name="文本框 80">
              <a:extLst>
                <a:ext uri="{FF2B5EF4-FFF2-40B4-BE49-F238E27FC236}">
                  <a16:creationId xmlns:a16="http://schemas.microsoft.com/office/drawing/2014/main" id="{55741F8C-6B6A-64D5-29D0-CF29A8CC96E6}"/>
                </a:ext>
              </a:extLst>
            </p:cNvPr>
            <p:cNvSpPr txBox="1"/>
            <p:nvPr/>
          </p:nvSpPr>
          <p:spPr>
            <a:xfrm>
              <a:off x="6638372" y="2340276"/>
              <a:ext cx="760144"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10% Amp</a:t>
              </a:r>
              <a:endParaRPr lang="zh-CN" altLang="en-US" sz="1000" b="1" dirty="0">
                <a:latin typeface="Arial" panose="020B0604020202020204" pitchFamily="34" charset="0"/>
                <a:cs typeface="Arial" panose="020B0604020202020204" pitchFamily="34" charset="0"/>
              </a:endParaRPr>
            </a:p>
          </p:txBody>
        </p:sp>
        <p:sp>
          <p:nvSpPr>
            <p:cNvPr id="82" name="文本框 81">
              <a:extLst>
                <a:ext uri="{FF2B5EF4-FFF2-40B4-BE49-F238E27FC236}">
                  <a16:creationId xmlns:a16="http://schemas.microsoft.com/office/drawing/2014/main" id="{9477388C-3260-197A-A5F8-2F8158B12F63}"/>
                </a:ext>
              </a:extLst>
            </p:cNvPr>
            <p:cNvSpPr txBox="1"/>
            <p:nvPr/>
          </p:nvSpPr>
          <p:spPr>
            <a:xfrm>
              <a:off x="7782752" y="1970603"/>
              <a:ext cx="787395"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Rise Time</a:t>
              </a:r>
              <a:endParaRPr lang="zh-CN" altLang="en-US" sz="1000" b="1" dirty="0">
                <a:latin typeface="Arial" panose="020B0604020202020204" pitchFamily="34" charset="0"/>
                <a:cs typeface="Arial" panose="020B0604020202020204" pitchFamily="34" charset="0"/>
              </a:endParaRPr>
            </a:p>
          </p:txBody>
        </p:sp>
        <p:sp>
          <p:nvSpPr>
            <p:cNvPr id="83" name="文本框 82">
              <a:extLst>
                <a:ext uri="{FF2B5EF4-FFF2-40B4-BE49-F238E27FC236}">
                  <a16:creationId xmlns:a16="http://schemas.microsoft.com/office/drawing/2014/main" id="{7F2100AD-139A-2B10-A6E5-AD460B150BD4}"/>
                </a:ext>
              </a:extLst>
            </p:cNvPr>
            <p:cNvSpPr txBox="1"/>
            <p:nvPr/>
          </p:nvSpPr>
          <p:spPr>
            <a:xfrm>
              <a:off x="7993153" y="2496360"/>
              <a:ext cx="708848"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Baseline</a:t>
              </a:r>
              <a:endParaRPr lang="zh-CN" altLang="en-US" sz="1000" b="1" dirty="0">
                <a:latin typeface="Arial" panose="020B0604020202020204" pitchFamily="34" charset="0"/>
                <a:cs typeface="Arial" panose="020B0604020202020204" pitchFamily="34" charset="0"/>
              </a:endParaRPr>
            </a:p>
          </p:txBody>
        </p:sp>
        <p:sp>
          <p:nvSpPr>
            <p:cNvPr id="84" name="文本框 83">
              <a:extLst>
                <a:ext uri="{FF2B5EF4-FFF2-40B4-BE49-F238E27FC236}">
                  <a16:creationId xmlns:a16="http://schemas.microsoft.com/office/drawing/2014/main" id="{DC5A27E1-1EA5-2F09-4C22-3B860B7A3459}"/>
                </a:ext>
              </a:extLst>
            </p:cNvPr>
            <p:cNvSpPr txBox="1"/>
            <p:nvPr/>
          </p:nvSpPr>
          <p:spPr>
            <a:xfrm>
              <a:off x="8171454" y="1377693"/>
              <a:ext cx="540533" cy="553998"/>
            </a:xfrm>
            <a:prstGeom prst="rect">
              <a:avLst/>
            </a:prstGeom>
            <a:noFill/>
          </p:spPr>
          <p:txBody>
            <a:bodyPr wrap="none" rtlCol="0">
              <a:spAutoFit/>
            </a:bodyPr>
            <a:lstStyle/>
            <a:p>
              <a:r>
                <a:rPr lang="en-US" altLang="zh-CN" sz="1000" b="1" dirty="0">
                  <a:solidFill>
                    <a:srgbClr val="7030A0"/>
                  </a:solidFill>
                  <a:latin typeface="Arial" panose="020B0604020202020204" pitchFamily="34" charset="0"/>
                  <a:cs typeface="Arial" panose="020B0604020202020204" pitchFamily="34" charset="0"/>
                </a:rPr>
                <a:t>Alpha</a:t>
              </a:r>
            </a:p>
            <a:p>
              <a:r>
                <a:rPr lang="en-US" altLang="zh-CN" sz="1000" b="1" baseline="30000" dirty="0">
                  <a:solidFill>
                    <a:srgbClr val="7030A0"/>
                  </a:solidFill>
                  <a:latin typeface="Arial" panose="020B0604020202020204" pitchFamily="34" charset="0"/>
                  <a:cs typeface="Arial" panose="020B0604020202020204" pitchFamily="34" charset="0"/>
                </a:rPr>
                <a:t>241</a:t>
              </a:r>
              <a:r>
                <a:rPr lang="en-US" altLang="zh-CN" sz="1000" b="1" dirty="0">
                  <a:solidFill>
                    <a:srgbClr val="7030A0"/>
                  </a:solidFill>
                  <a:latin typeface="Arial" panose="020B0604020202020204" pitchFamily="34" charset="0"/>
                  <a:cs typeface="Arial" panose="020B0604020202020204" pitchFamily="34" charset="0"/>
                </a:rPr>
                <a:t>Am</a:t>
              </a:r>
            </a:p>
            <a:p>
              <a:r>
                <a:rPr lang="en-US" altLang="zh-CN" sz="1000" b="1" dirty="0">
                  <a:solidFill>
                    <a:srgbClr val="7030A0"/>
                  </a:solidFill>
                  <a:latin typeface="Arial" panose="020B0604020202020204" pitchFamily="34" charset="0"/>
                  <a:cs typeface="Arial" panose="020B0604020202020204" pitchFamily="34" charset="0"/>
                </a:rPr>
                <a:t>@10V</a:t>
              </a:r>
              <a:endParaRPr lang="zh-CN" altLang="en-US" sz="1000" b="1" dirty="0">
                <a:solidFill>
                  <a:srgbClr val="7030A0"/>
                </a:solidFill>
                <a:latin typeface="Arial" panose="020B0604020202020204" pitchFamily="34" charset="0"/>
                <a:cs typeface="Arial" panose="020B0604020202020204" pitchFamily="34" charset="0"/>
              </a:endParaRPr>
            </a:p>
          </p:txBody>
        </p:sp>
        <p:sp>
          <p:nvSpPr>
            <p:cNvPr id="85" name="文本框 84">
              <a:extLst>
                <a:ext uri="{FF2B5EF4-FFF2-40B4-BE49-F238E27FC236}">
                  <a16:creationId xmlns:a16="http://schemas.microsoft.com/office/drawing/2014/main" id="{39419619-1C3A-BA0A-2B7F-35111FC146AB}"/>
                </a:ext>
              </a:extLst>
            </p:cNvPr>
            <p:cNvSpPr txBox="1"/>
            <p:nvPr/>
          </p:nvSpPr>
          <p:spPr>
            <a:xfrm>
              <a:off x="6445309" y="2801205"/>
              <a:ext cx="263214"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0</a:t>
              </a:r>
              <a:endParaRPr lang="zh-CN" altLang="en-US" sz="1100" b="1" dirty="0">
                <a:latin typeface="Arial" panose="020B0604020202020204" pitchFamily="34" charset="0"/>
                <a:cs typeface="Arial" panose="020B0604020202020204" pitchFamily="34" charset="0"/>
              </a:endParaRPr>
            </a:p>
          </p:txBody>
        </p:sp>
        <p:sp>
          <p:nvSpPr>
            <p:cNvPr id="86" name="文本框 85">
              <a:extLst>
                <a:ext uri="{FF2B5EF4-FFF2-40B4-BE49-F238E27FC236}">
                  <a16:creationId xmlns:a16="http://schemas.microsoft.com/office/drawing/2014/main" id="{436169AD-6F00-37C5-2A64-E03EE2EBE0DC}"/>
                </a:ext>
              </a:extLst>
            </p:cNvPr>
            <p:cNvSpPr txBox="1"/>
            <p:nvPr/>
          </p:nvSpPr>
          <p:spPr>
            <a:xfrm>
              <a:off x="6926649" y="2801205"/>
              <a:ext cx="420308"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500</a:t>
              </a:r>
              <a:endParaRPr lang="zh-CN" altLang="en-US" sz="1100" b="1" dirty="0">
                <a:latin typeface="Arial" panose="020B0604020202020204" pitchFamily="34" charset="0"/>
                <a:cs typeface="Arial" panose="020B0604020202020204" pitchFamily="34" charset="0"/>
              </a:endParaRPr>
            </a:p>
          </p:txBody>
        </p:sp>
        <p:sp>
          <p:nvSpPr>
            <p:cNvPr id="87" name="文本框 86">
              <a:extLst>
                <a:ext uri="{FF2B5EF4-FFF2-40B4-BE49-F238E27FC236}">
                  <a16:creationId xmlns:a16="http://schemas.microsoft.com/office/drawing/2014/main" id="{D5AA4568-DA9F-953F-FF57-AF4F6A1AC2C0}"/>
                </a:ext>
              </a:extLst>
            </p:cNvPr>
            <p:cNvSpPr txBox="1"/>
            <p:nvPr/>
          </p:nvSpPr>
          <p:spPr>
            <a:xfrm>
              <a:off x="7446320" y="2806894"/>
              <a:ext cx="498855"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1500</a:t>
              </a:r>
              <a:endParaRPr lang="zh-CN" altLang="en-US" sz="1100" b="1" dirty="0">
                <a:latin typeface="Arial" panose="020B0604020202020204" pitchFamily="34" charset="0"/>
                <a:cs typeface="Arial" panose="020B0604020202020204" pitchFamily="34" charset="0"/>
              </a:endParaRPr>
            </a:p>
          </p:txBody>
        </p:sp>
        <p:sp>
          <p:nvSpPr>
            <p:cNvPr id="88" name="文本框 87">
              <a:extLst>
                <a:ext uri="{FF2B5EF4-FFF2-40B4-BE49-F238E27FC236}">
                  <a16:creationId xmlns:a16="http://schemas.microsoft.com/office/drawing/2014/main" id="{077253C3-9925-61F6-D423-FDFEBE13988E}"/>
                </a:ext>
              </a:extLst>
            </p:cNvPr>
            <p:cNvSpPr txBox="1"/>
            <p:nvPr/>
          </p:nvSpPr>
          <p:spPr>
            <a:xfrm>
              <a:off x="7975573" y="2801205"/>
              <a:ext cx="498855"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2000</a:t>
              </a:r>
              <a:endParaRPr lang="zh-CN" altLang="en-US" sz="1100" b="1" dirty="0">
                <a:latin typeface="Arial" panose="020B0604020202020204" pitchFamily="34" charset="0"/>
                <a:cs typeface="Arial" panose="020B0604020202020204" pitchFamily="34" charset="0"/>
              </a:endParaRPr>
            </a:p>
          </p:txBody>
        </p:sp>
        <p:sp>
          <p:nvSpPr>
            <p:cNvPr id="89" name="文本框 88">
              <a:extLst>
                <a:ext uri="{FF2B5EF4-FFF2-40B4-BE49-F238E27FC236}">
                  <a16:creationId xmlns:a16="http://schemas.microsoft.com/office/drawing/2014/main" id="{1FCC3C40-FA07-C1FC-F816-3B6307CB9136}"/>
                </a:ext>
              </a:extLst>
            </p:cNvPr>
            <p:cNvSpPr txBox="1"/>
            <p:nvPr/>
          </p:nvSpPr>
          <p:spPr>
            <a:xfrm rot="10800000">
              <a:off x="6133864" y="1192584"/>
              <a:ext cx="369332" cy="1437253"/>
            </a:xfrm>
            <a:prstGeom prst="rect">
              <a:avLst/>
            </a:prstGeom>
            <a:noFill/>
          </p:spPr>
          <p:txBody>
            <a:bodyPr vert="eaVert" wrap="none" rtlCol="0">
              <a:spAutoFit/>
            </a:bodyPr>
            <a:lstStyle/>
            <a:p>
              <a:r>
                <a:rPr lang="en-US" altLang="zh-CN" sz="1200" b="1" dirty="0">
                  <a:latin typeface="Arial" panose="020B0604020202020204" pitchFamily="34" charset="0"/>
                  <a:cs typeface="Arial" panose="020B0604020202020204" pitchFamily="34" charset="0"/>
                </a:rPr>
                <a:t>Pulse Height (a.u.)</a:t>
              </a:r>
              <a:endParaRPr lang="zh-CN" altLang="en-US" sz="1200" b="1" dirty="0">
                <a:latin typeface="Arial" panose="020B0604020202020204" pitchFamily="34" charset="0"/>
                <a:cs typeface="Arial" panose="020B0604020202020204" pitchFamily="34" charset="0"/>
              </a:endParaRPr>
            </a:p>
          </p:txBody>
        </p:sp>
        <p:sp>
          <p:nvSpPr>
            <p:cNvPr id="90" name="文本框 89">
              <a:extLst>
                <a:ext uri="{FF2B5EF4-FFF2-40B4-BE49-F238E27FC236}">
                  <a16:creationId xmlns:a16="http://schemas.microsoft.com/office/drawing/2014/main" id="{CFB2D9CD-3F95-6114-962D-E417F83E9971}"/>
                </a:ext>
              </a:extLst>
            </p:cNvPr>
            <p:cNvSpPr txBox="1"/>
            <p:nvPr/>
          </p:nvSpPr>
          <p:spPr>
            <a:xfrm>
              <a:off x="8522056" y="2801205"/>
              <a:ext cx="498855"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2500</a:t>
              </a:r>
              <a:endParaRPr lang="zh-CN" altLang="en-US" sz="1100" b="1" dirty="0">
                <a:latin typeface="Arial" panose="020B0604020202020204" pitchFamily="34" charset="0"/>
                <a:cs typeface="Arial" panose="020B0604020202020204" pitchFamily="34" charset="0"/>
              </a:endParaRPr>
            </a:p>
          </p:txBody>
        </p:sp>
        <p:sp>
          <p:nvSpPr>
            <p:cNvPr id="91" name="文本框 90">
              <a:extLst>
                <a:ext uri="{FF2B5EF4-FFF2-40B4-BE49-F238E27FC236}">
                  <a16:creationId xmlns:a16="http://schemas.microsoft.com/office/drawing/2014/main" id="{F8B1889C-88A0-117E-87E3-8A0C89959808}"/>
                </a:ext>
              </a:extLst>
            </p:cNvPr>
            <p:cNvSpPr txBox="1"/>
            <p:nvPr/>
          </p:nvSpPr>
          <p:spPr>
            <a:xfrm>
              <a:off x="7293252" y="2964510"/>
              <a:ext cx="866391"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Time (ns)</a:t>
              </a:r>
              <a:endParaRPr lang="zh-CN" altLang="en-US" sz="1200" b="1" dirty="0">
                <a:latin typeface="Arial" panose="020B0604020202020204" pitchFamily="34" charset="0"/>
                <a:cs typeface="Arial" panose="020B0604020202020204" pitchFamily="34" charset="0"/>
              </a:endParaRPr>
            </a:p>
          </p:txBody>
        </p:sp>
      </p:grpSp>
      <p:sp>
        <p:nvSpPr>
          <p:cNvPr id="101" name="流程图: 接点 100">
            <a:extLst>
              <a:ext uri="{FF2B5EF4-FFF2-40B4-BE49-F238E27FC236}">
                <a16:creationId xmlns:a16="http://schemas.microsoft.com/office/drawing/2014/main" id="{FACDE729-EDBE-1F16-C8E2-091E8F7BED96}"/>
              </a:ext>
            </a:extLst>
          </p:cNvPr>
          <p:cNvSpPr/>
          <p:nvPr/>
        </p:nvSpPr>
        <p:spPr>
          <a:xfrm>
            <a:off x="2594186" y="1835279"/>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102" name="流程图: 接点 101">
            <a:extLst>
              <a:ext uri="{FF2B5EF4-FFF2-40B4-BE49-F238E27FC236}">
                <a16:creationId xmlns:a16="http://schemas.microsoft.com/office/drawing/2014/main" id="{1B0C0726-6157-4349-A407-370E9E9F75AE}"/>
              </a:ext>
            </a:extLst>
          </p:cNvPr>
          <p:cNvSpPr/>
          <p:nvPr/>
        </p:nvSpPr>
        <p:spPr>
          <a:xfrm>
            <a:off x="2634974" y="1837241"/>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103" name="流程图: 接点 102">
            <a:extLst>
              <a:ext uri="{FF2B5EF4-FFF2-40B4-BE49-F238E27FC236}">
                <a16:creationId xmlns:a16="http://schemas.microsoft.com/office/drawing/2014/main" id="{B0A402D9-AE5F-74F8-5A12-12FE1A7366B1}"/>
              </a:ext>
            </a:extLst>
          </p:cNvPr>
          <p:cNvSpPr/>
          <p:nvPr/>
        </p:nvSpPr>
        <p:spPr>
          <a:xfrm>
            <a:off x="2614580" y="1855338"/>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104" name="流程图: 接点 103">
            <a:extLst>
              <a:ext uri="{FF2B5EF4-FFF2-40B4-BE49-F238E27FC236}">
                <a16:creationId xmlns:a16="http://schemas.microsoft.com/office/drawing/2014/main" id="{03107206-ED6A-D9FD-4E00-3F019D700A64}"/>
              </a:ext>
            </a:extLst>
          </p:cNvPr>
          <p:cNvSpPr/>
          <p:nvPr/>
        </p:nvSpPr>
        <p:spPr>
          <a:xfrm>
            <a:off x="2614842" y="1808121"/>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105" name="矩形 104">
            <a:extLst>
              <a:ext uri="{FF2B5EF4-FFF2-40B4-BE49-F238E27FC236}">
                <a16:creationId xmlns:a16="http://schemas.microsoft.com/office/drawing/2014/main" id="{5B855756-31F2-89E0-CAE7-23DB49285DBB}"/>
              </a:ext>
            </a:extLst>
          </p:cNvPr>
          <p:cNvSpPr/>
          <p:nvPr/>
        </p:nvSpPr>
        <p:spPr>
          <a:xfrm>
            <a:off x="1625025" y="1928790"/>
            <a:ext cx="1463963" cy="78469"/>
          </a:xfrm>
          <a:prstGeom prst="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399" dirty="0"/>
          </a:p>
        </p:txBody>
      </p:sp>
      <p:sp>
        <p:nvSpPr>
          <p:cNvPr id="106" name="文本框 105">
            <a:extLst>
              <a:ext uri="{FF2B5EF4-FFF2-40B4-BE49-F238E27FC236}">
                <a16:creationId xmlns:a16="http://schemas.microsoft.com/office/drawing/2014/main" id="{50E5274D-5156-91BC-8EE5-DEE7747380F3}"/>
              </a:ext>
            </a:extLst>
          </p:cNvPr>
          <p:cNvSpPr txBox="1"/>
          <p:nvPr/>
        </p:nvSpPr>
        <p:spPr>
          <a:xfrm rot="5400000">
            <a:off x="1968285" y="1663760"/>
            <a:ext cx="778175" cy="1482702"/>
          </a:xfrm>
          <a:prstGeom prst="rect">
            <a:avLst/>
          </a:prstGeom>
          <a:solidFill>
            <a:schemeClr val="accent1">
              <a:lumMod val="20000"/>
              <a:lumOff val="80000"/>
            </a:schemeClr>
          </a:solidFill>
        </p:spPr>
        <p:txBody>
          <a:bodyPr wrap="square" rtlCol="0">
            <a:spAutoFit/>
          </a:bodyPr>
          <a:lstStyle/>
          <a:p>
            <a:endParaRPr lang="zh-CN" altLang="en-US" sz="338" dirty="0"/>
          </a:p>
        </p:txBody>
      </p:sp>
      <p:sp>
        <p:nvSpPr>
          <p:cNvPr id="107" name="文本框 106">
            <a:extLst>
              <a:ext uri="{FF2B5EF4-FFF2-40B4-BE49-F238E27FC236}">
                <a16:creationId xmlns:a16="http://schemas.microsoft.com/office/drawing/2014/main" id="{DCFB3E5F-179D-1F6F-A0B6-E36BA7FFC2D5}"/>
              </a:ext>
            </a:extLst>
          </p:cNvPr>
          <p:cNvSpPr txBox="1"/>
          <p:nvPr/>
        </p:nvSpPr>
        <p:spPr>
          <a:xfrm rot="5400000">
            <a:off x="2257897" y="2149220"/>
            <a:ext cx="198943" cy="1482702"/>
          </a:xfrm>
          <a:prstGeom prst="rect">
            <a:avLst/>
          </a:prstGeom>
          <a:solidFill>
            <a:schemeClr val="accent2">
              <a:lumMod val="60000"/>
              <a:lumOff val="40000"/>
            </a:schemeClr>
          </a:solidFill>
        </p:spPr>
        <p:txBody>
          <a:bodyPr wrap="square" rtlCol="0">
            <a:spAutoFit/>
          </a:bodyPr>
          <a:lstStyle/>
          <a:p>
            <a:endParaRPr lang="zh-CN" altLang="en-US" sz="338" dirty="0"/>
          </a:p>
        </p:txBody>
      </p:sp>
      <p:sp>
        <p:nvSpPr>
          <p:cNvPr id="108" name="矩形 107">
            <a:extLst>
              <a:ext uri="{FF2B5EF4-FFF2-40B4-BE49-F238E27FC236}">
                <a16:creationId xmlns:a16="http://schemas.microsoft.com/office/drawing/2014/main" id="{A8D865E8-FCA5-28EC-CD14-514846EE7D6F}"/>
              </a:ext>
            </a:extLst>
          </p:cNvPr>
          <p:cNvSpPr/>
          <p:nvPr/>
        </p:nvSpPr>
        <p:spPr>
          <a:xfrm>
            <a:off x="1626155" y="2993647"/>
            <a:ext cx="1463963" cy="78469"/>
          </a:xfrm>
          <a:prstGeom prst="rect">
            <a:avLst/>
          </a:prstGeom>
          <a:solidFill>
            <a:schemeClr val="accent4">
              <a:lumMod val="40000"/>
              <a:lumOff val="60000"/>
            </a:schemeClr>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sz="399"/>
          </a:p>
        </p:txBody>
      </p:sp>
      <p:sp>
        <p:nvSpPr>
          <p:cNvPr id="109" name="流程图: 接点 108">
            <a:extLst>
              <a:ext uri="{FF2B5EF4-FFF2-40B4-BE49-F238E27FC236}">
                <a16:creationId xmlns:a16="http://schemas.microsoft.com/office/drawing/2014/main" id="{8B762A67-220A-B53B-7CBE-DECADA90998E}"/>
              </a:ext>
            </a:extLst>
          </p:cNvPr>
          <p:cNvSpPr/>
          <p:nvPr/>
        </p:nvSpPr>
        <p:spPr>
          <a:xfrm>
            <a:off x="2354953" y="2664191"/>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10" name="文本框 109">
            <a:extLst>
              <a:ext uri="{FF2B5EF4-FFF2-40B4-BE49-F238E27FC236}">
                <a16:creationId xmlns:a16="http://schemas.microsoft.com/office/drawing/2014/main" id="{F565A83F-203B-10AD-DE32-BF761A33726E}"/>
              </a:ext>
            </a:extLst>
          </p:cNvPr>
          <p:cNvSpPr txBox="1"/>
          <p:nvPr/>
        </p:nvSpPr>
        <p:spPr>
          <a:xfrm>
            <a:off x="2332489" y="2596055"/>
            <a:ext cx="91343" cy="322786"/>
          </a:xfrm>
          <a:prstGeom prst="rect">
            <a:avLst/>
          </a:prstGeom>
          <a:noFill/>
        </p:spPr>
        <p:txBody>
          <a:bodyPr wrap="square" rtlCol="0">
            <a:spAutoFit/>
          </a:bodyPr>
          <a:lstStyle/>
          <a:p>
            <a:r>
              <a:rPr lang="en-US" altLang="zh-CN" sz="675" dirty="0"/>
              <a:t>-</a:t>
            </a:r>
            <a:endParaRPr lang="zh-CN" altLang="en-US" sz="675" dirty="0"/>
          </a:p>
        </p:txBody>
      </p:sp>
      <p:sp>
        <p:nvSpPr>
          <p:cNvPr id="111" name="流程图: 接点 110">
            <a:extLst>
              <a:ext uri="{FF2B5EF4-FFF2-40B4-BE49-F238E27FC236}">
                <a16:creationId xmlns:a16="http://schemas.microsoft.com/office/drawing/2014/main" id="{A605ED58-67A9-6846-921D-E38F491FA452}"/>
              </a:ext>
            </a:extLst>
          </p:cNvPr>
          <p:cNvSpPr/>
          <p:nvPr/>
        </p:nvSpPr>
        <p:spPr>
          <a:xfrm>
            <a:off x="2565774" y="2634405"/>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12" name="文本框 111">
            <a:extLst>
              <a:ext uri="{FF2B5EF4-FFF2-40B4-BE49-F238E27FC236}">
                <a16:creationId xmlns:a16="http://schemas.microsoft.com/office/drawing/2014/main" id="{372E9FD1-7A6A-2F09-D9FA-81F050B58CFA}"/>
              </a:ext>
            </a:extLst>
          </p:cNvPr>
          <p:cNvSpPr txBox="1"/>
          <p:nvPr/>
        </p:nvSpPr>
        <p:spPr>
          <a:xfrm>
            <a:off x="2541063" y="2561866"/>
            <a:ext cx="91343" cy="322786"/>
          </a:xfrm>
          <a:prstGeom prst="rect">
            <a:avLst/>
          </a:prstGeom>
          <a:noFill/>
        </p:spPr>
        <p:txBody>
          <a:bodyPr wrap="square" rtlCol="0">
            <a:spAutoFit/>
          </a:bodyPr>
          <a:lstStyle/>
          <a:p>
            <a:r>
              <a:rPr lang="en-US" altLang="zh-CN" sz="675" dirty="0"/>
              <a:t>-</a:t>
            </a:r>
            <a:endParaRPr lang="zh-CN" altLang="en-US" sz="675" dirty="0"/>
          </a:p>
        </p:txBody>
      </p:sp>
      <p:sp>
        <p:nvSpPr>
          <p:cNvPr id="113" name="流程图: 接点 112">
            <a:extLst>
              <a:ext uri="{FF2B5EF4-FFF2-40B4-BE49-F238E27FC236}">
                <a16:creationId xmlns:a16="http://schemas.microsoft.com/office/drawing/2014/main" id="{C1EC4846-3A55-3AEE-A3DB-07EDA23652BF}"/>
              </a:ext>
            </a:extLst>
          </p:cNvPr>
          <p:cNvSpPr/>
          <p:nvPr/>
        </p:nvSpPr>
        <p:spPr>
          <a:xfrm>
            <a:off x="2724261" y="2652748"/>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14" name="文本框 113">
            <a:extLst>
              <a:ext uri="{FF2B5EF4-FFF2-40B4-BE49-F238E27FC236}">
                <a16:creationId xmlns:a16="http://schemas.microsoft.com/office/drawing/2014/main" id="{91F5FB41-279C-95C2-911C-820402CB43F3}"/>
              </a:ext>
            </a:extLst>
          </p:cNvPr>
          <p:cNvSpPr txBox="1"/>
          <p:nvPr/>
        </p:nvSpPr>
        <p:spPr>
          <a:xfrm>
            <a:off x="2695901" y="2586391"/>
            <a:ext cx="91343" cy="322786"/>
          </a:xfrm>
          <a:prstGeom prst="rect">
            <a:avLst/>
          </a:prstGeom>
          <a:noFill/>
        </p:spPr>
        <p:txBody>
          <a:bodyPr wrap="square" rtlCol="0">
            <a:spAutoFit/>
          </a:bodyPr>
          <a:lstStyle/>
          <a:p>
            <a:r>
              <a:rPr lang="en-US" altLang="zh-CN" sz="675" dirty="0"/>
              <a:t>-</a:t>
            </a:r>
            <a:endParaRPr lang="zh-CN" altLang="en-US" sz="675" dirty="0"/>
          </a:p>
        </p:txBody>
      </p:sp>
      <p:sp>
        <p:nvSpPr>
          <p:cNvPr id="115" name="流程图: 接点 114">
            <a:extLst>
              <a:ext uri="{FF2B5EF4-FFF2-40B4-BE49-F238E27FC236}">
                <a16:creationId xmlns:a16="http://schemas.microsoft.com/office/drawing/2014/main" id="{984FB3B6-D8CB-5D97-4337-1FEEB2ABCF25}"/>
              </a:ext>
            </a:extLst>
          </p:cNvPr>
          <p:cNvSpPr/>
          <p:nvPr/>
        </p:nvSpPr>
        <p:spPr>
          <a:xfrm>
            <a:off x="2938338" y="2685315"/>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16" name="流程图: 接点 115">
            <a:extLst>
              <a:ext uri="{FF2B5EF4-FFF2-40B4-BE49-F238E27FC236}">
                <a16:creationId xmlns:a16="http://schemas.microsoft.com/office/drawing/2014/main" id="{2C7B844D-43C6-F39F-E4E1-F3F2A1A10737}"/>
              </a:ext>
            </a:extLst>
          </p:cNvPr>
          <p:cNvSpPr/>
          <p:nvPr/>
        </p:nvSpPr>
        <p:spPr>
          <a:xfrm>
            <a:off x="2099789" y="2664064"/>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17" name="文本框 116">
            <a:extLst>
              <a:ext uri="{FF2B5EF4-FFF2-40B4-BE49-F238E27FC236}">
                <a16:creationId xmlns:a16="http://schemas.microsoft.com/office/drawing/2014/main" id="{188E6D75-528C-1748-8CD3-7757B42E14E1}"/>
              </a:ext>
            </a:extLst>
          </p:cNvPr>
          <p:cNvSpPr txBox="1"/>
          <p:nvPr/>
        </p:nvSpPr>
        <p:spPr>
          <a:xfrm>
            <a:off x="2073046" y="2593110"/>
            <a:ext cx="91343" cy="322786"/>
          </a:xfrm>
          <a:prstGeom prst="rect">
            <a:avLst/>
          </a:prstGeom>
          <a:noFill/>
        </p:spPr>
        <p:txBody>
          <a:bodyPr wrap="square" rtlCol="0">
            <a:spAutoFit/>
          </a:bodyPr>
          <a:lstStyle/>
          <a:p>
            <a:r>
              <a:rPr lang="en-US" altLang="zh-CN" sz="675" dirty="0"/>
              <a:t>-</a:t>
            </a:r>
            <a:endParaRPr lang="zh-CN" altLang="en-US" sz="675" dirty="0"/>
          </a:p>
        </p:txBody>
      </p:sp>
      <p:sp>
        <p:nvSpPr>
          <p:cNvPr id="118" name="流程图: 接点 117">
            <a:extLst>
              <a:ext uri="{FF2B5EF4-FFF2-40B4-BE49-F238E27FC236}">
                <a16:creationId xmlns:a16="http://schemas.microsoft.com/office/drawing/2014/main" id="{558B6863-3AB3-8F8C-F073-095032813523}"/>
              </a:ext>
            </a:extLst>
          </p:cNvPr>
          <p:cNvSpPr/>
          <p:nvPr/>
        </p:nvSpPr>
        <p:spPr>
          <a:xfrm>
            <a:off x="1889201" y="2712418"/>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19" name="文本框 118">
            <a:extLst>
              <a:ext uri="{FF2B5EF4-FFF2-40B4-BE49-F238E27FC236}">
                <a16:creationId xmlns:a16="http://schemas.microsoft.com/office/drawing/2014/main" id="{D4BC31E7-9861-14A9-D090-2FA848B48DAA}"/>
              </a:ext>
            </a:extLst>
          </p:cNvPr>
          <p:cNvSpPr txBox="1"/>
          <p:nvPr/>
        </p:nvSpPr>
        <p:spPr>
          <a:xfrm>
            <a:off x="1867400" y="2647531"/>
            <a:ext cx="90430" cy="322786"/>
          </a:xfrm>
          <a:prstGeom prst="rect">
            <a:avLst/>
          </a:prstGeom>
          <a:noFill/>
        </p:spPr>
        <p:txBody>
          <a:bodyPr wrap="square" rtlCol="0">
            <a:spAutoFit/>
          </a:bodyPr>
          <a:lstStyle/>
          <a:p>
            <a:r>
              <a:rPr lang="en-US" altLang="zh-CN" sz="675" dirty="0"/>
              <a:t>-</a:t>
            </a:r>
            <a:endParaRPr lang="zh-CN" altLang="en-US" sz="675" dirty="0"/>
          </a:p>
        </p:txBody>
      </p:sp>
      <p:sp>
        <p:nvSpPr>
          <p:cNvPr id="120" name="流程图: 接点 119">
            <a:extLst>
              <a:ext uri="{FF2B5EF4-FFF2-40B4-BE49-F238E27FC236}">
                <a16:creationId xmlns:a16="http://schemas.microsoft.com/office/drawing/2014/main" id="{6E2DB687-9800-863B-03C3-E8D12536DA66}"/>
              </a:ext>
            </a:extLst>
          </p:cNvPr>
          <p:cNvSpPr/>
          <p:nvPr/>
        </p:nvSpPr>
        <p:spPr>
          <a:xfrm>
            <a:off x="1681563" y="2670212"/>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21" name="文本框 120">
            <a:extLst>
              <a:ext uri="{FF2B5EF4-FFF2-40B4-BE49-F238E27FC236}">
                <a16:creationId xmlns:a16="http://schemas.microsoft.com/office/drawing/2014/main" id="{DB91BF06-1A21-257B-4769-B8B2BD894858}"/>
              </a:ext>
            </a:extLst>
          </p:cNvPr>
          <p:cNvSpPr txBox="1"/>
          <p:nvPr/>
        </p:nvSpPr>
        <p:spPr>
          <a:xfrm flipH="1">
            <a:off x="1651279" y="2593110"/>
            <a:ext cx="96600" cy="322786"/>
          </a:xfrm>
          <a:prstGeom prst="rect">
            <a:avLst/>
          </a:prstGeom>
          <a:noFill/>
        </p:spPr>
        <p:txBody>
          <a:bodyPr wrap="square" rtlCol="0">
            <a:spAutoFit/>
          </a:bodyPr>
          <a:lstStyle/>
          <a:p>
            <a:r>
              <a:rPr lang="en-US" altLang="zh-CN" sz="675" dirty="0"/>
              <a:t>-</a:t>
            </a:r>
            <a:endParaRPr lang="zh-CN" altLang="en-US" sz="675" dirty="0"/>
          </a:p>
        </p:txBody>
      </p:sp>
      <p:sp>
        <p:nvSpPr>
          <p:cNvPr id="122" name="文本框 121">
            <a:extLst>
              <a:ext uri="{FF2B5EF4-FFF2-40B4-BE49-F238E27FC236}">
                <a16:creationId xmlns:a16="http://schemas.microsoft.com/office/drawing/2014/main" id="{24C94F25-AC1D-D144-EC27-EC3E03590BE0}"/>
              </a:ext>
            </a:extLst>
          </p:cNvPr>
          <p:cNvSpPr txBox="1"/>
          <p:nvPr/>
        </p:nvSpPr>
        <p:spPr>
          <a:xfrm>
            <a:off x="2916018" y="2606661"/>
            <a:ext cx="91343" cy="322786"/>
          </a:xfrm>
          <a:prstGeom prst="rect">
            <a:avLst/>
          </a:prstGeom>
          <a:noFill/>
        </p:spPr>
        <p:txBody>
          <a:bodyPr wrap="square" rtlCol="0">
            <a:spAutoFit/>
          </a:bodyPr>
          <a:lstStyle/>
          <a:p>
            <a:r>
              <a:rPr lang="en-US" altLang="zh-CN" sz="675" dirty="0"/>
              <a:t>-</a:t>
            </a:r>
            <a:endParaRPr lang="zh-CN" altLang="en-US" sz="675" dirty="0"/>
          </a:p>
        </p:txBody>
      </p:sp>
      <p:sp>
        <p:nvSpPr>
          <p:cNvPr id="123" name="流程图: 接点 122">
            <a:extLst>
              <a:ext uri="{FF2B5EF4-FFF2-40B4-BE49-F238E27FC236}">
                <a16:creationId xmlns:a16="http://schemas.microsoft.com/office/drawing/2014/main" id="{72A464B3-15E1-831A-05C4-74159A2CE843}"/>
              </a:ext>
            </a:extLst>
          </p:cNvPr>
          <p:cNvSpPr/>
          <p:nvPr/>
        </p:nvSpPr>
        <p:spPr>
          <a:xfrm>
            <a:off x="1669028" y="2188560"/>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24" name="流程图: 接点 123">
            <a:extLst>
              <a:ext uri="{FF2B5EF4-FFF2-40B4-BE49-F238E27FC236}">
                <a16:creationId xmlns:a16="http://schemas.microsoft.com/office/drawing/2014/main" id="{3FB26476-702E-EC1A-C26D-F1A554E60E19}"/>
              </a:ext>
            </a:extLst>
          </p:cNvPr>
          <p:cNvSpPr/>
          <p:nvPr/>
        </p:nvSpPr>
        <p:spPr>
          <a:xfrm>
            <a:off x="1777314" y="2178590"/>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25" name="文本框 124">
            <a:extLst>
              <a:ext uri="{FF2B5EF4-FFF2-40B4-BE49-F238E27FC236}">
                <a16:creationId xmlns:a16="http://schemas.microsoft.com/office/drawing/2014/main" id="{FA4F0C59-EBDF-73C2-D65A-3980DFFD4C16}"/>
              </a:ext>
            </a:extLst>
          </p:cNvPr>
          <p:cNvSpPr txBox="1"/>
          <p:nvPr/>
        </p:nvSpPr>
        <p:spPr>
          <a:xfrm>
            <a:off x="1630730" y="2120445"/>
            <a:ext cx="91343" cy="322786"/>
          </a:xfrm>
          <a:prstGeom prst="rect">
            <a:avLst/>
          </a:prstGeom>
          <a:noFill/>
        </p:spPr>
        <p:txBody>
          <a:bodyPr wrap="square" rtlCol="0">
            <a:spAutoFit/>
          </a:bodyPr>
          <a:lstStyle/>
          <a:p>
            <a:r>
              <a:rPr lang="en-US" altLang="zh-CN" sz="675" dirty="0"/>
              <a:t>+</a:t>
            </a:r>
            <a:endParaRPr lang="zh-CN" altLang="en-US" sz="675" dirty="0"/>
          </a:p>
        </p:txBody>
      </p:sp>
      <p:sp>
        <p:nvSpPr>
          <p:cNvPr id="126" name="流程图: 接点 125">
            <a:extLst>
              <a:ext uri="{FF2B5EF4-FFF2-40B4-BE49-F238E27FC236}">
                <a16:creationId xmlns:a16="http://schemas.microsoft.com/office/drawing/2014/main" id="{D419CE31-E145-9941-2BA4-7FD06558A4C3}"/>
              </a:ext>
            </a:extLst>
          </p:cNvPr>
          <p:cNvSpPr/>
          <p:nvPr/>
        </p:nvSpPr>
        <p:spPr>
          <a:xfrm>
            <a:off x="1962610" y="2164687"/>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27" name="流程图: 接点 126">
            <a:extLst>
              <a:ext uri="{FF2B5EF4-FFF2-40B4-BE49-F238E27FC236}">
                <a16:creationId xmlns:a16="http://schemas.microsoft.com/office/drawing/2014/main" id="{335CB134-E0F7-8251-FE8A-64C83F13654F}"/>
              </a:ext>
            </a:extLst>
          </p:cNvPr>
          <p:cNvSpPr/>
          <p:nvPr/>
        </p:nvSpPr>
        <p:spPr>
          <a:xfrm>
            <a:off x="2403646" y="2165882"/>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28" name="流程图: 接点 127">
            <a:extLst>
              <a:ext uri="{FF2B5EF4-FFF2-40B4-BE49-F238E27FC236}">
                <a16:creationId xmlns:a16="http://schemas.microsoft.com/office/drawing/2014/main" id="{0190AD59-D25A-9700-9CDD-EBB2D523CF4B}"/>
              </a:ext>
            </a:extLst>
          </p:cNvPr>
          <p:cNvSpPr/>
          <p:nvPr/>
        </p:nvSpPr>
        <p:spPr>
          <a:xfrm>
            <a:off x="2921449" y="2182149"/>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29" name="文本框 128">
            <a:extLst>
              <a:ext uri="{FF2B5EF4-FFF2-40B4-BE49-F238E27FC236}">
                <a16:creationId xmlns:a16="http://schemas.microsoft.com/office/drawing/2014/main" id="{794128FA-881C-FB6D-B975-6588EBC71807}"/>
              </a:ext>
            </a:extLst>
          </p:cNvPr>
          <p:cNvSpPr txBox="1"/>
          <p:nvPr/>
        </p:nvSpPr>
        <p:spPr>
          <a:xfrm flipH="1">
            <a:off x="2903985" y="2112978"/>
            <a:ext cx="72837" cy="322786"/>
          </a:xfrm>
          <a:prstGeom prst="rect">
            <a:avLst/>
          </a:prstGeom>
          <a:noFill/>
        </p:spPr>
        <p:txBody>
          <a:bodyPr wrap="square" rtlCol="0">
            <a:spAutoFit/>
          </a:bodyPr>
          <a:lstStyle/>
          <a:p>
            <a:r>
              <a:rPr lang="en-US" altLang="zh-CN" sz="675" dirty="0"/>
              <a:t>-</a:t>
            </a:r>
            <a:endParaRPr lang="zh-CN" altLang="en-US" sz="675" dirty="0"/>
          </a:p>
        </p:txBody>
      </p:sp>
      <p:sp>
        <p:nvSpPr>
          <p:cNvPr id="130" name="流程图: 接点 129">
            <a:extLst>
              <a:ext uri="{FF2B5EF4-FFF2-40B4-BE49-F238E27FC236}">
                <a16:creationId xmlns:a16="http://schemas.microsoft.com/office/drawing/2014/main" id="{388207C2-1F63-1B52-020A-A383AE203C81}"/>
              </a:ext>
            </a:extLst>
          </p:cNvPr>
          <p:cNvSpPr/>
          <p:nvPr/>
        </p:nvSpPr>
        <p:spPr>
          <a:xfrm>
            <a:off x="2821411" y="2197626"/>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31" name="文本框 130">
            <a:extLst>
              <a:ext uri="{FF2B5EF4-FFF2-40B4-BE49-F238E27FC236}">
                <a16:creationId xmlns:a16="http://schemas.microsoft.com/office/drawing/2014/main" id="{0DC000E4-F510-DB53-EA2E-D32FD37FDB96}"/>
              </a:ext>
            </a:extLst>
          </p:cNvPr>
          <p:cNvSpPr txBox="1"/>
          <p:nvPr/>
        </p:nvSpPr>
        <p:spPr>
          <a:xfrm>
            <a:off x="1752853" y="2103018"/>
            <a:ext cx="91343" cy="322786"/>
          </a:xfrm>
          <a:prstGeom prst="rect">
            <a:avLst/>
          </a:prstGeom>
          <a:noFill/>
        </p:spPr>
        <p:txBody>
          <a:bodyPr wrap="square" rtlCol="0">
            <a:spAutoFit/>
          </a:bodyPr>
          <a:lstStyle/>
          <a:p>
            <a:r>
              <a:rPr lang="en-US" altLang="zh-CN" sz="675" dirty="0"/>
              <a:t>-</a:t>
            </a:r>
            <a:endParaRPr lang="zh-CN" altLang="en-US" sz="675" dirty="0"/>
          </a:p>
        </p:txBody>
      </p:sp>
      <p:sp>
        <p:nvSpPr>
          <p:cNvPr id="132" name="流程图: 接点 131">
            <a:extLst>
              <a:ext uri="{FF2B5EF4-FFF2-40B4-BE49-F238E27FC236}">
                <a16:creationId xmlns:a16="http://schemas.microsoft.com/office/drawing/2014/main" id="{C7B498BA-8550-5796-0D42-C192895B693A}"/>
              </a:ext>
            </a:extLst>
          </p:cNvPr>
          <p:cNvSpPr/>
          <p:nvPr/>
        </p:nvSpPr>
        <p:spPr>
          <a:xfrm>
            <a:off x="2072226" y="2187007"/>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33" name="文本框 132">
            <a:extLst>
              <a:ext uri="{FF2B5EF4-FFF2-40B4-BE49-F238E27FC236}">
                <a16:creationId xmlns:a16="http://schemas.microsoft.com/office/drawing/2014/main" id="{B36E450C-9866-61F4-ABAF-A0340D070AFE}"/>
              </a:ext>
            </a:extLst>
          </p:cNvPr>
          <p:cNvSpPr txBox="1"/>
          <p:nvPr/>
        </p:nvSpPr>
        <p:spPr>
          <a:xfrm>
            <a:off x="2041196" y="2116970"/>
            <a:ext cx="104781" cy="322786"/>
          </a:xfrm>
          <a:prstGeom prst="rect">
            <a:avLst/>
          </a:prstGeom>
          <a:noFill/>
        </p:spPr>
        <p:txBody>
          <a:bodyPr wrap="square" rtlCol="0">
            <a:spAutoFit/>
          </a:bodyPr>
          <a:lstStyle/>
          <a:p>
            <a:r>
              <a:rPr lang="en-US" altLang="zh-CN" sz="675" dirty="0"/>
              <a:t>-</a:t>
            </a:r>
            <a:endParaRPr lang="zh-CN" altLang="en-US" sz="675" dirty="0"/>
          </a:p>
        </p:txBody>
      </p:sp>
      <p:sp>
        <p:nvSpPr>
          <p:cNvPr id="134" name="流程图: 接点 133">
            <a:extLst>
              <a:ext uri="{FF2B5EF4-FFF2-40B4-BE49-F238E27FC236}">
                <a16:creationId xmlns:a16="http://schemas.microsoft.com/office/drawing/2014/main" id="{D6B72146-0CB9-7043-4B06-80C91A4F45C7}"/>
              </a:ext>
            </a:extLst>
          </p:cNvPr>
          <p:cNvSpPr/>
          <p:nvPr/>
        </p:nvSpPr>
        <p:spPr>
          <a:xfrm>
            <a:off x="2285200" y="2181981"/>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35" name="文本框 134">
            <a:extLst>
              <a:ext uri="{FF2B5EF4-FFF2-40B4-BE49-F238E27FC236}">
                <a16:creationId xmlns:a16="http://schemas.microsoft.com/office/drawing/2014/main" id="{C2BEFE52-6C70-2DC6-4857-32C72458B26B}"/>
              </a:ext>
            </a:extLst>
          </p:cNvPr>
          <p:cNvSpPr txBox="1"/>
          <p:nvPr/>
        </p:nvSpPr>
        <p:spPr>
          <a:xfrm>
            <a:off x="2386737" y="2092856"/>
            <a:ext cx="72837" cy="322786"/>
          </a:xfrm>
          <a:prstGeom prst="rect">
            <a:avLst/>
          </a:prstGeom>
          <a:noFill/>
        </p:spPr>
        <p:txBody>
          <a:bodyPr wrap="square" rtlCol="0">
            <a:spAutoFit/>
          </a:bodyPr>
          <a:lstStyle/>
          <a:p>
            <a:r>
              <a:rPr lang="en-US" altLang="zh-CN" sz="675" dirty="0"/>
              <a:t>-</a:t>
            </a:r>
            <a:endParaRPr lang="zh-CN" altLang="en-US" sz="675" dirty="0"/>
          </a:p>
        </p:txBody>
      </p:sp>
      <p:sp>
        <p:nvSpPr>
          <p:cNvPr id="136" name="流程图: 接点 135">
            <a:extLst>
              <a:ext uri="{FF2B5EF4-FFF2-40B4-BE49-F238E27FC236}">
                <a16:creationId xmlns:a16="http://schemas.microsoft.com/office/drawing/2014/main" id="{65CE1D17-9183-7D31-083E-3B2A43FB3759}"/>
              </a:ext>
            </a:extLst>
          </p:cNvPr>
          <p:cNvSpPr/>
          <p:nvPr/>
        </p:nvSpPr>
        <p:spPr>
          <a:xfrm>
            <a:off x="2562326" y="2177851"/>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37" name="文本框 136">
            <a:extLst>
              <a:ext uri="{FF2B5EF4-FFF2-40B4-BE49-F238E27FC236}">
                <a16:creationId xmlns:a16="http://schemas.microsoft.com/office/drawing/2014/main" id="{7F7208AA-B6EE-6A02-54BE-7D8EEA6BCF67}"/>
              </a:ext>
            </a:extLst>
          </p:cNvPr>
          <p:cNvSpPr txBox="1"/>
          <p:nvPr/>
        </p:nvSpPr>
        <p:spPr>
          <a:xfrm>
            <a:off x="2524933" y="2114636"/>
            <a:ext cx="91343" cy="322786"/>
          </a:xfrm>
          <a:prstGeom prst="rect">
            <a:avLst/>
          </a:prstGeom>
          <a:noFill/>
        </p:spPr>
        <p:txBody>
          <a:bodyPr wrap="square" rtlCol="0">
            <a:spAutoFit/>
          </a:bodyPr>
          <a:lstStyle/>
          <a:p>
            <a:r>
              <a:rPr lang="en-US" altLang="zh-CN" sz="675" dirty="0"/>
              <a:t>+</a:t>
            </a:r>
            <a:endParaRPr lang="zh-CN" altLang="en-US" sz="675" dirty="0"/>
          </a:p>
        </p:txBody>
      </p:sp>
      <p:sp>
        <p:nvSpPr>
          <p:cNvPr id="138" name="流程图: 接点 137">
            <a:extLst>
              <a:ext uri="{FF2B5EF4-FFF2-40B4-BE49-F238E27FC236}">
                <a16:creationId xmlns:a16="http://schemas.microsoft.com/office/drawing/2014/main" id="{94F9E176-6F48-866A-0140-3B8FC4367DFD}"/>
              </a:ext>
            </a:extLst>
          </p:cNvPr>
          <p:cNvSpPr/>
          <p:nvPr/>
        </p:nvSpPr>
        <p:spPr>
          <a:xfrm>
            <a:off x="2664915" y="2169702"/>
            <a:ext cx="83173" cy="81360"/>
          </a:xfrm>
          <a:prstGeom prst="flowChartConnector">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zh-CN" altLang="en-US" sz="266"/>
          </a:p>
        </p:txBody>
      </p:sp>
      <p:sp>
        <p:nvSpPr>
          <p:cNvPr id="139" name="文本框 138">
            <a:extLst>
              <a:ext uri="{FF2B5EF4-FFF2-40B4-BE49-F238E27FC236}">
                <a16:creationId xmlns:a16="http://schemas.microsoft.com/office/drawing/2014/main" id="{57486381-9323-D331-55BA-26C7E3A4A5AC}"/>
              </a:ext>
            </a:extLst>
          </p:cNvPr>
          <p:cNvSpPr txBox="1"/>
          <p:nvPr/>
        </p:nvSpPr>
        <p:spPr>
          <a:xfrm>
            <a:off x="2636971" y="2097385"/>
            <a:ext cx="91343" cy="322786"/>
          </a:xfrm>
          <a:prstGeom prst="rect">
            <a:avLst/>
          </a:prstGeom>
          <a:noFill/>
        </p:spPr>
        <p:txBody>
          <a:bodyPr wrap="square" rtlCol="0">
            <a:spAutoFit/>
          </a:bodyPr>
          <a:lstStyle/>
          <a:p>
            <a:r>
              <a:rPr lang="en-US" altLang="zh-CN" sz="675" dirty="0"/>
              <a:t>-</a:t>
            </a:r>
            <a:endParaRPr lang="zh-CN" altLang="en-US" sz="675" dirty="0"/>
          </a:p>
        </p:txBody>
      </p:sp>
      <p:cxnSp>
        <p:nvCxnSpPr>
          <p:cNvPr id="140" name="直接箭头连接符 139">
            <a:extLst>
              <a:ext uri="{FF2B5EF4-FFF2-40B4-BE49-F238E27FC236}">
                <a16:creationId xmlns:a16="http://schemas.microsoft.com/office/drawing/2014/main" id="{25394D62-0DD3-1BCF-2039-98561E3AD96D}"/>
              </a:ext>
            </a:extLst>
          </p:cNvPr>
          <p:cNvCxnSpPr>
            <a:cxnSpLocks/>
          </p:cNvCxnSpPr>
          <p:nvPr/>
        </p:nvCxnSpPr>
        <p:spPr>
          <a:xfrm flipV="1">
            <a:off x="1709696" y="2027690"/>
            <a:ext cx="0" cy="150430"/>
          </a:xfrm>
          <a:prstGeom prst="straightConnector1">
            <a:avLst/>
          </a:prstGeom>
          <a:ln w="9525">
            <a:headEnd type="none" w="sm" len="sm"/>
            <a:tailEnd type="triangle" w="sm" len="sm"/>
          </a:ln>
        </p:spPr>
        <p:style>
          <a:lnRef idx="3">
            <a:schemeClr val="dk1"/>
          </a:lnRef>
          <a:fillRef idx="0">
            <a:schemeClr val="dk1"/>
          </a:fillRef>
          <a:effectRef idx="2">
            <a:schemeClr val="dk1"/>
          </a:effectRef>
          <a:fontRef idx="minor">
            <a:schemeClr val="tx1"/>
          </a:fontRef>
        </p:style>
      </p:cxnSp>
      <p:cxnSp>
        <p:nvCxnSpPr>
          <p:cNvPr id="141" name="直接箭头连接符 140">
            <a:extLst>
              <a:ext uri="{FF2B5EF4-FFF2-40B4-BE49-F238E27FC236}">
                <a16:creationId xmlns:a16="http://schemas.microsoft.com/office/drawing/2014/main" id="{7196F2D2-72E5-4404-F400-57622ED4E2CB}"/>
              </a:ext>
            </a:extLst>
          </p:cNvPr>
          <p:cNvCxnSpPr>
            <a:cxnSpLocks/>
          </p:cNvCxnSpPr>
          <p:nvPr/>
        </p:nvCxnSpPr>
        <p:spPr>
          <a:xfrm>
            <a:off x="1818900" y="2259950"/>
            <a:ext cx="0" cy="148117"/>
          </a:xfrm>
          <a:prstGeom prst="straightConnector1">
            <a:avLst/>
          </a:prstGeom>
          <a:ln w="9525">
            <a:headEnd w="sm" len="sm"/>
            <a:tailEnd type="triangle" w="sm" len="sm"/>
          </a:ln>
        </p:spPr>
        <p:style>
          <a:lnRef idx="3">
            <a:schemeClr val="dk1"/>
          </a:lnRef>
          <a:fillRef idx="0">
            <a:schemeClr val="dk1"/>
          </a:fillRef>
          <a:effectRef idx="2">
            <a:schemeClr val="dk1"/>
          </a:effectRef>
          <a:fontRef idx="minor">
            <a:schemeClr val="tx1"/>
          </a:fontRef>
        </p:style>
      </p:cxnSp>
      <p:sp>
        <p:nvSpPr>
          <p:cNvPr id="142" name="文本框 141">
            <a:extLst>
              <a:ext uri="{FF2B5EF4-FFF2-40B4-BE49-F238E27FC236}">
                <a16:creationId xmlns:a16="http://schemas.microsoft.com/office/drawing/2014/main" id="{9551A89C-5119-643C-376C-E72E561F39CD}"/>
              </a:ext>
            </a:extLst>
          </p:cNvPr>
          <p:cNvSpPr txBox="1"/>
          <p:nvPr/>
        </p:nvSpPr>
        <p:spPr>
          <a:xfrm>
            <a:off x="1925580" y="2099838"/>
            <a:ext cx="91991" cy="322786"/>
          </a:xfrm>
          <a:prstGeom prst="rect">
            <a:avLst/>
          </a:prstGeom>
          <a:noFill/>
        </p:spPr>
        <p:txBody>
          <a:bodyPr wrap="square" rtlCol="0">
            <a:spAutoFit/>
          </a:bodyPr>
          <a:lstStyle/>
          <a:p>
            <a:r>
              <a:rPr lang="en-US" altLang="zh-CN" sz="675" dirty="0"/>
              <a:t>+</a:t>
            </a:r>
            <a:endParaRPr lang="zh-CN" altLang="en-US" sz="675" dirty="0"/>
          </a:p>
        </p:txBody>
      </p:sp>
      <p:sp>
        <p:nvSpPr>
          <p:cNvPr id="143" name="文本框 142">
            <a:extLst>
              <a:ext uri="{FF2B5EF4-FFF2-40B4-BE49-F238E27FC236}">
                <a16:creationId xmlns:a16="http://schemas.microsoft.com/office/drawing/2014/main" id="{01ABA1DA-A033-A0F4-8835-444C3FA98949}"/>
              </a:ext>
            </a:extLst>
          </p:cNvPr>
          <p:cNvSpPr txBox="1"/>
          <p:nvPr/>
        </p:nvSpPr>
        <p:spPr>
          <a:xfrm>
            <a:off x="2249652" y="2114917"/>
            <a:ext cx="91343" cy="322786"/>
          </a:xfrm>
          <a:prstGeom prst="rect">
            <a:avLst/>
          </a:prstGeom>
          <a:noFill/>
        </p:spPr>
        <p:txBody>
          <a:bodyPr wrap="square" rtlCol="0">
            <a:spAutoFit/>
          </a:bodyPr>
          <a:lstStyle/>
          <a:p>
            <a:r>
              <a:rPr lang="en-US" altLang="zh-CN" sz="675" dirty="0"/>
              <a:t>+</a:t>
            </a:r>
            <a:endParaRPr lang="zh-CN" altLang="en-US" sz="675" dirty="0"/>
          </a:p>
        </p:txBody>
      </p:sp>
      <p:sp>
        <p:nvSpPr>
          <p:cNvPr id="144" name="文本框 143">
            <a:extLst>
              <a:ext uri="{FF2B5EF4-FFF2-40B4-BE49-F238E27FC236}">
                <a16:creationId xmlns:a16="http://schemas.microsoft.com/office/drawing/2014/main" id="{7F163D24-6EC2-ABC2-19B6-C93B4FC910CD}"/>
              </a:ext>
            </a:extLst>
          </p:cNvPr>
          <p:cNvSpPr txBox="1"/>
          <p:nvPr/>
        </p:nvSpPr>
        <p:spPr>
          <a:xfrm>
            <a:off x="2781219" y="2134428"/>
            <a:ext cx="91343" cy="322786"/>
          </a:xfrm>
          <a:prstGeom prst="rect">
            <a:avLst/>
          </a:prstGeom>
          <a:noFill/>
        </p:spPr>
        <p:txBody>
          <a:bodyPr wrap="square" rtlCol="0">
            <a:spAutoFit/>
          </a:bodyPr>
          <a:lstStyle/>
          <a:p>
            <a:r>
              <a:rPr lang="en-US" altLang="zh-CN" sz="675" dirty="0"/>
              <a:t>+</a:t>
            </a:r>
            <a:endParaRPr lang="zh-CN" altLang="en-US" sz="675" dirty="0"/>
          </a:p>
        </p:txBody>
      </p:sp>
      <p:cxnSp>
        <p:nvCxnSpPr>
          <p:cNvPr id="145" name="直接箭头连接符 144">
            <a:extLst>
              <a:ext uri="{FF2B5EF4-FFF2-40B4-BE49-F238E27FC236}">
                <a16:creationId xmlns:a16="http://schemas.microsoft.com/office/drawing/2014/main" id="{C1B65804-91AA-9D0F-1B52-6A7A20846EFD}"/>
              </a:ext>
            </a:extLst>
          </p:cNvPr>
          <p:cNvCxnSpPr>
            <a:cxnSpLocks/>
          </p:cNvCxnSpPr>
          <p:nvPr/>
        </p:nvCxnSpPr>
        <p:spPr>
          <a:xfrm flipV="1">
            <a:off x="2005275" y="2027690"/>
            <a:ext cx="0" cy="150430"/>
          </a:xfrm>
          <a:prstGeom prst="straightConnector1">
            <a:avLst/>
          </a:prstGeom>
          <a:ln w="9525">
            <a:headEnd type="none" w="sm" len="sm"/>
            <a:tailEnd type="triangle" w="sm" len="sm"/>
          </a:ln>
        </p:spPr>
        <p:style>
          <a:lnRef idx="3">
            <a:schemeClr val="dk1"/>
          </a:lnRef>
          <a:fillRef idx="0">
            <a:schemeClr val="dk1"/>
          </a:fillRef>
          <a:effectRef idx="2">
            <a:schemeClr val="dk1"/>
          </a:effectRef>
          <a:fontRef idx="minor">
            <a:schemeClr val="tx1"/>
          </a:fontRef>
        </p:style>
      </p:cxnSp>
      <p:cxnSp>
        <p:nvCxnSpPr>
          <p:cNvPr id="146" name="直接箭头连接符 145">
            <a:extLst>
              <a:ext uri="{FF2B5EF4-FFF2-40B4-BE49-F238E27FC236}">
                <a16:creationId xmlns:a16="http://schemas.microsoft.com/office/drawing/2014/main" id="{8D712DC1-7B1D-6235-2E30-951AF7B2C950}"/>
              </a:ext>
            </a:extLst>
          </p:cNvPr>
          <p:cNvCxnSpPr>
            <a:cxnSpLocks/>
          </p:cNvCxnSpPr>
          <p:nvPr/>
        </p:nvCxnSpPr>
        <p:spPr>
          <a:xfrm>
            <a:off x="2114479" y="2267785"/>
            <a:ext cx="0" cy="148117"/>
          </a:xfrm>
          <a:prstGeom prst="straightConnector1">
            <a:avLst/>
          </a:prstGeom>
          <a:ln w="9525">
            <a:headEnd w="sm" len="sm"/>
            <a:tailEnd type="triangle" w="sm" len="sm"/>
          </a:ln>
        </p:spPr>
        <p:style>
          <a:lnRef idx="3">
            <a:schemeClr val="dk1"/>
          </a:lnRef>
          <a:fillRef idx="0">
            <a:schemeClr val="dk1"/>
          </a:fillRef>
          <a:effectRef idx="2">
            <a:schemeClr val="dk1"/>
          </a:effectRef>
          <a:fontRef idx="minor">
            <a:schemeClr val="tx1"/>
          </a:fontRef>
        </p:style>
      </p:cxnSp>
      <p:cxnSp>
        <p:nvCxnSpPr>
          <p:cNvPr id="147" name="直接箭头连接符 146">
            <a:extLst>
              <a:ext uri="{FF2B5EF4-FFF2-40B4-BE49-F238E27FC236}">
                <a16:creationId xmlns:a16="http://schemas.microsoft.com/office/drawing/2014/main" id="{9E569C4E-DE95-5776-EF8B-CED13257AA14}"/>
              </a:ext>
            </a:extLst>
          </p:cNvPr>
          <p:cNvCxnSpPr>
            <a:cxnSpLocks/>
          </p:cNvCxnSpPr>
          <p:nvPr/>
        </p:nvCxnSpPr>
        <p:spPr>
          <a:xfrm flipV="1">
            <a:off x="2328288" y="2033124"/>
            <a:ext cx="0" cy="150430"/>
          </a:xfrm>
          <a:prstGeom prst="straightConnector1">
            <a:avLst/>
          </a:prstGeom>
          <a:ln w="9525">
            <a:headEnd type="none" w="sm" len="sm"/>
            <a:tailEnd type="triangle" w="sm" len="sm"/>
          </a:ln>
        </p:spPr>
        <p:style>
          <a:lnRef idx="3">
            <a:schemeClr val="dk1"/>
          </a:lnRef>
          <a:fillRef idx="0">
            <a:schemeClr val="dk1"/>
          </a:fillRef>
          <a:effectRef idx="2">
            <a:schemeClr val="dk1"/>
          </a:effectRef>
          <a:fontRef idx="minor">
            <a:schemeClr val="tx1"/>
          </a:fontRef>
        </p:style>
      </p:cxnSp>
      <p:cxnSp>
        <p:nvCxnSpPr>
          <p:cNvPr id="148" name="直接箭头连接符 147">
            <a:extLst>
              <a:ext uri="{FF2B5EF4-FFF2-40B4-BE49-F238E27FC236}">
                <a16:creationId xmlns:a16="http://schemas.microsoft.com/office/drawing/2014/main" id="{0C9BA0AA-164C-8363-4B3B-0368B55F6079}"/>
              </a:ext>
            </a:extLst>
          </p:cNvPr>
          <p:cNvCxnSpPr>
            <a:cxnSpLocks/>
          </p:cNvCxnSpPr>
          <p:nvPr/>
        </p:nvCxnSpPr>
        <p:spPr>
          <a:xfrm>
            <a:off x="2445714" y="2243357"/>
            <a:ext cx="0" cy="148117"/>
          </a:xfrm>
          <a:prstGeom prst="straightConnector1">
            <a:avLst/>
          </a:prstGeom>
          <a:ln w="9525">
            <a:headEnd w="sm" len="sm"/>
            <a:tailEnd type="triangle" w="sm" len="sm"/>
          </a:ln>
        </p:spPr>
        <p:style>
          <a:lnRef idx="3">
            <a:schemeClr val="dk1"/>
          </a:lnRef>
          <a:fillRef idx="0">
            <a:schemeClr val="dk1"/>
          </a:fillRef>
          <a:effectRef idx="2">
            <a:schemeClr val="dk1"/>
          </a:effectRef>
          <a:fontRef idx="minor">
            <a:schemeClr val="tx1"/>
          </a:fontRef>
        </p:style>
      </p:cxnSp>
      <p:cxnSp>
        <p:nvCxnSpPr>
          <p:cNvPr id="149" name="直接箭头连接符 148">
            <a:extLst>
              <a:ext uri="{FF2B5EF4-FFF2-40B4-BE49-F238E27FC236}">
                <a16:creationId xmlns:a16="http://schemas.microsoft.com/office/drawing/2014/main" id="{E0325E9A-0189-EDAD-5D0B-93D98996850E}"/>
              </a:ext>
            </a:extLst>
          </p:cNvPr>
          <p:cNvCxnSpPr>
            <a:cxnSpLocks/>
          </p:cNvCxnSpPr>
          <p:nvPr/>
        </p:nvCxnSpPr>
        <p:spPr>
          <a:xfrm flipV="1">
            <a:off x="2609585" y="2037988"/>
            <a:ext cx="0" cy="150430"/>
          </a:xfrm>
          <a:prstGeom prst="straightConnector1">
            <a:avLst/>
          </a:prstGeom>
          <a:ln w="9525">
            <a:headEnd type="none" w="sm" len="sm"/>
            <a:tailEnd type="triangle" w="sm" len="sm"/>
          </a:ln>
        </p:spPr>
        <p:style>
          <a:lnRef idx="3">
            <a:schemeClr val="dk1"/>
          </a:lnRef>
          <a:fillRef idx="0">
            <a:schemeClr val="dk1"/>
          </a:fillRef>
          <a:effectRef idx="2">
            <a:schemeClr val="dk1"/>
          </a:effectRef>
          <a:fontRef idx="minor">
            <a:schemeClr val="tx1"/>
          </a:fontRef>
        </p:style>
      </p:cxnSp>
      <p:cxnSp>
        <p:nvCxnSpPr>
          <p:cNvPr id="150" name="直接箭头连接符 149">
            <a:extLst>
              <a:ext uri="{FF2B5EF4-FFF2-40B4-BE49-F238E27FC236}">
                <a16:creationId xmlns:a16="http://schemas.microsoft.com/office/drawing/2014/main" id="{789EBFB8-7B82-EA93-EA9D-13FFC60F7A9F}"/>
              </a:ext>
            </a:extLst>
          </p:cNvPr>
          <p:cNvCxnSpPr>
            <a:cxnSpLocks/>
          </p:cNvCxnSpPr>
          <p:nvPr/>
        </p:nvCxnSpPr>
        <p:spPr>
          <a:xfrm>
            <a:off x="2711200" y="2254577"/>
            <a:ext cx="0" cy="148117"/>
          </a:xfrm>
          <a:prstGeom prst="straightConnector1">
            <a:avLst/>
          </a:prstGeom>
          <a:ln w="9525">
            <a:headEnd w="sm" len="sm"/>
            <a:tailEnd type="triangle" w="sm" len="sm"/>
          </a:ln>
        </p:spPr>
        <p:style>
          <a:lnRef idx="3">
            <a:schemeClr val="dk1"/>
          </a:lnRef>
          <a:fillRef idx="0">
            <a:schemeClr val="dk1"/>
          </a:fillRef>
          <a:effectRef idx="2">
            <a:schemeClr val="dk1"/>
          </a:effectRef>
          <a:fontRef idx="minor">
            <a:schemeClr val="tx1"/>
          </a:fontRef>
        </p:style>
      </p:cxnSp>
      <p:cxnSp>
        <p:nvCxnSpPr>
          <p:cNvPr id="151" name="直接箭头连接符 150">
            <a:extLst>
              <a:ext uri="{FF2B5EF4-FFF2-40B4-BE49-F238E27FC236}">
                <a16:creationId xmlns:a16="http://schemas.microsoft.com/office/drawing/2014/main" id="{DBD10C67-6109-854D-1452-25AB46C0F595}"/>
              </a:ext>
            </a:extLst>
          </p:cNvPr>
          <p:cNvCxnSpPr>
            <a:cxnSpLocks/>
          </p:cNvCxnSpPr>
          <p:nvPr/>
        </p:nvCxnSpPr>
        <p:spPr>
          <a:xfrm flipV="1">
            <a:off x="2862087" y="2060814"/>
            <a:ext cx="0" cy="150430"/>
          </a:xfrm>
          <a:prstGeom prst="straightConnector1">
            <a:avLst/>
          </a:prstGeom>
          <a:ln w="9525">
            <a:headEnd type="none" w="sm" len="sm"/>
            <a:tailEnd type="triangle" w="sm" len="sm"/>
          </a:ln>
        </p:spPr>
        <p:style>
          <a:lnRef idx="3">
            <a:schemeClr val="dk1"/>
          </a:lnRef>
          <a:fillRef idx="0">
            <a:schemeClr val="dk1"/>
          </a:fillRef>
          <a:effectRef idx="2">
            <a:schemeClr val="dk1"/>
          </a:effectRef>
          <a:fontRef idx="minor">
            <a:schemeClr val="tx1"/>
          </a:fontRef>
        </p:style>
      </p:cxnSp>
      <p:cxnSp>
        <p:nvCxnSpPr>
          <p:cNvPr id="152" name="直接箭头连接符 151">
            <a:extLst>
              <a:ext uri="{FF2B5EF4-FFF2-40B4-BE49-F238E27FC236}">
                <a16:creationId xmlns:a16="http://schemas.microsoft.com/office/drawing/2014/main" id="{18321350-81D5-DDD2-E099-B9F8CC0D2E3C}"/>
              </a:ext>
            </a:extLst>
          </p:cNvPr>
          <p:cNvCxnSpPr>
            <a:cxnSpLocks/>
          </p:cNvCxnSpPr>
          <p:nvPr/>
        </p:nvCxnSpPr>
        <p:spPr>
          <a:xfrm>
            <a:off x="2963703" y="2261731"/>
            <a:ext cx="0" cy="148117"/>
          </a:xfrm>
          <a:prstGeom prst="straightConnector1">
            <a:avLst/>
          </a:prstGeom>
          <a:ln w="9525">
            <a:headEnd w="sm" len="sm"/>
            <a:tailEnd type="triangle" w="sm" len="sm"/>
          </a:ln>
        </p:spPr>
        <p:style>
          <a:lnRef idx="3">
            <a:schemeClr val="dk1"/>
          </a:lnRef>
          <a:fillRef idx="0">
            <a:schemeClr val="dk1"/>
          </a:fillRef>
          <a:effectRef idx="2">
            <a:schemeClr val="dk1"/>
          </a:effectRef>
          <a:fontRef idx="minor">
            <a:schemeClr val="tx1"/>
          </a:fontRef>
        </p:style>
      </p:cxnSp>
      <p:sp>
        <p:nvSpPr>
          <p:cNvPr id="154" name="流程图: 接点 153">
            <a:extLst>
              <a:ext uri="{FF2B5EF4-FFF2-40B4-BE49-F238E27FC236}">
                <a16:creationId xmlns:a16="http://schemas.microsoft.com/office/drawing/2014/main" id="{B541C738-DD04-3601-4BD8-BAE770081085}"/>
              </a:ext>
            </a:extLst>
          </p:cNvPr>
          <p:cNvSpPr/>
          <p:nvPr/>
        </p:nvSpPr>
        <p:spPr>
          <a:xfrm>
            <a:off x="2806784" y="1831716"/>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155" name="流程图: 接点 154">
            <a:extLst>
              <a:ext uri="{FF2B5EF4-FFF2-40B4-BE49-F238E27FC236}">
                <a16:creationId xmlns:a16="http://schemas.microsoft.com/office/drawing/2014/main" id="{B09A4CA3-4120-B069-CC61-B138F5A4ED37}"/>
              </a:ext>
            </a:extLst>
          </p:cNvPr>
          <p:cNvSpPr/>
          <p:nvPr/>
        </p:nvSpPr>
        <p:spPr>
          <a:xfrm>
            <a:off x="2847572" y="1833678"/>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1100"/>
          </a:p>
        </p:txBody>
      </p:sp>
      <p:sp>
        <p:nvSpPr>
          <p:cNvPr id="156" name="流程图: 接点 155">
            <a:extLst>
              <a:ext uri="{FF2B5EF4-FFF2-40B4-BE49-F238E27FC236}">
                <a16:creationId xmlns:a16="http://schemas.microsoft.com/office/drawing/2014/main" id="{A7218028-102E-FA62-98BF-27A694F43A00}"/>
              </a:ext>
            </a:extLst>
          </p:cNvPr>
          <p:cNvSpPr/>
          <p:nvPr/>
        </p:nvSpPr>
        <p:spPr>
          <a:xfrm>
            <a:off x="2827178" y="1851775"/>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sp>
        <p:nvSpPr>
          <p:cNvPr id="157" name="流程图: 接点 156">
            <a:extLst>
              <a:ext uri="{FF2B5EF4-FFF2-40B4-BE49-F238E27FC236}">
                <a16:creationId xmlns:a16="http://schemas.microsoft.com/office/drawing/2014/main" id="{CBACA27E-A688-B7B9-8920-73CE6F233A4F}"/>
              </a:ext>
            </a:extLst>
          </p:cNvPr>
          <p:cNvSpPr/>
          <p:nvPr/>
        </p:nvSpPr>
        <p:spPr>
          <a:xfrm>
            <a:off x="2827440" y="1804558"/>
            <a:ext cx="40788" cy="39472"/>
          </a:xfrm>
          <a:prstGeom prst="flowChartConnector">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rtlCol="0" anchor="ctr"/>
          <a:lstStyle/>
          <a:p>
            <a:pPr algn="ctr"/>
            <a:endParaRPr lang="zh-CN" altLang="en-US" sz="1100"/>
          </a:p>
        </p:txBody>
      </p:sp>
      <p:cxnSp>
        <p:nvCxnSpPr>
          <p:cNvPr id="159" name="直接连接符 158">
            <a:extLst>
              <a:ext uri="{FF2B5EF4-FFF2-40B4-BE49-F238E27FC236}">
                <a16:creationId xmlns:a16="http://schemas.microsoft.com/office/drawing/2014/main" id="{1E696F5C-1819-3FEB-F51D-2927E216BF50}"/>
              </a:ext>
            </a:extLst>
          </p:cNvPr>
          <p:cNvCxnSpPr>
            <a:cxnSpLocks/>
          </p:cNvCxnSpPr>
          <p:nvPr/>
        </p:nvCxnSpPr>
        <p:spPr>
          <a:xfrm>
            <a:off x="3095545" y="1974839"/>
            <a:ext cx="249172" cy="0"/>
          </a:xfrm>
          <a:prstGeom prst="line">
            <a:avLst/>
          </a:prstGeom>
          <a:ln w="19050"/>
        </p:spPr>
        <p:style>
          <a:lnRef idx="3">
            <a:schemeClr val="dk1"/>
          </a:lnRef>
          <a:fillRef idx="0">
            <a:schemeClr val="dk1"/>
          </a:fillRef>
          <a:effectRef idx="2">
            <a:schemeClr val="dk1"/>
          </a:effectRef>
          <a:fontRef idx="minor">
            <a:schemeClr val="tx1"/>
          </a:fontRef>
        </p:style>
      </p:cxnSp>
      <p:cxnSp>
        <p:nvCxnSpPr>
          <p:cNvPr id="160" name="直接连接符 159">
            <a:extLst>
              <a:ext uri="{FF2B5EF4-FFF2-40B4-BE49-F238E27FC236}">
                <a16:creationId xmlns:a16="http://schemas.microsoft.com/office/drawing/2014/main" id="{E9555958-DCD0-DC84-1AB5-D13628A2F111}"/>
              </a:ext>
            </a:extLst>
          </p:cNvPr>
          <p:cNvCxnSpPr>
            <a:cxnSpLocks/>
          </p:cNvCxnSpPr>
          <p:nvPr/>
        </p:nvCxnSpPr>
        <p:spPr>
          <a:xfrm>
            <a:off x="3095545" y="3032881"/>
            <a:ext cx="249172" cy="0"/>
          </a:xfrm>
          <a:prstGeom prst="line">
            <a:avLst/>
          </a:prstGeom>
          <a:ln w="19050"/>
        </p:spPr>
        <p:style>
          <a:lnRef idx="3">
            <a:schemeClr val="dk1"/>
          </a:lnRef>
          <a:fillRef idx="0">
            <a:schemeClr val="dk1"/>
          </a:fillRef>
          <a:effectRef idx="2">
            <a:schemeClr val="dk1"/>
          </a:effectRef>
          <a:fontRef idx="minor">
            <a:schemeClr val="tx1"/>
          </a:fontRef>
        </p:style>
      </p:cxnSp>
      <p:cxnSp>
        <p:nvCxnSpPr>
          <p:cNvPr id="161" name="直接连接符 160">
            <a:extLst>
              <a:ext uri="{FF2B5EF4-FFF2-40B4-BE49-F238E27FC236}">
                <a16:creationId xmlns:a16="http://schemas.microsoft.com/office/drawing/2014/main" id="{7F6D83A5-B08A-A712-7285-958C9974B2C9}"/>
              </a:ext>
            </a:extLst>
          </p:cNvPr>
          <p:cNvCxnSpPr>
            <a:cxnSpLocks/>
          </p:cNvCxnSpPr>
          <p:nvPr/>
        </p:nvCxnSpPr>
        <p:spPr>
          <a:xfrm>
            <a:off x="3344536" y="2675085"/>
            <a:ext cx="0" cy="367321"/>
          </a:xfrm>
          <a:prstGeom prst="line">
            <a:avLst/>
          </a:prstGeom>
          <a:ln w="19050"/>
        </p:spPr>
        <p:style>
          <a:lnRef idx="3">
            <a:schemeClr val="dk1"/>
          </a:lnRef>
          <a:fillRef idx="0">
            <a:schemeClr val="dk1"/>
          </a:fillRef>
          <a:effectRef idx="2">
            <a:schemeClr val="dk1"/>
          </a:effectRef>
          <a:fontRef idx="minor">
            <a:schemeClr val="tx1"/>
          </a:fontRef>
        </p:style>
      </p:cxnSp>
      <p:pic>
        <p:nvPicPr>
          <p:cNvPr id="162" name="图片 161">
            <a:extLst>
              <a:ext uri="{FF2B5EF4-FFF2-40B4-BE49-F238E27FC236}">
                <a16:creationId xmlns:a16="http://schemas.microsoft.com/office/drawing/2014/main" id="{3A330038-D864-38B7-F12B-F210C5DEE4A7}"/>
              </a:ext>
            </a:extLst>
          </p:cNvPr>
          <p:cNvPicPr>
            <a:picLocks noChangeAspect="1"/>
          </p:cNvPicPr>
          <p:nvPr/>
        </p:nvPicPr>
        <p:blipFill rotWithShape="1">
          <a:blip r:embed="rId10">
            <a:extLst>
              <a:ext uri="{28A0092B-C50C-407E-A947-70E740481C1C}">
                <a14:useLocalDpi xmlns:a14="http://schemas.microsoft.com/office/drawing/2010/main" val="0"/>
              </a:ext>
            </a:extLst>
          </a:blip>
          <a:srcRect t="7307" b="18876"/>
          <a:stretch/>
        </p:blipFill>
        <p:spPr>
          <a:xfrm>
            <a:off x="3422081" y="2339416"/>
            <a:ext cx="417290" cy="322223"/>
          </a:xfrm>
          <a:prstGeom prst="rect">
            <a:avLst/>
          </a:prstGeom>
        </p:spPr>
      </p:pic>
      <p:sp>
        <p:nvSpPr>
          <p:cNvPr id="163" name="文本框 162">
            <a:extLst>
              <a:ext uri="{FF2B5EF4-FFF2-40B4-BE49-F238E27FC236}">
                <a16:creationId xmlns:a16="http://schemas.microsoft.com/office/drawing/2014/main" id="{199670F4-F6D8-5A62-B3B3-0A512E13FC99}"/>
              </a:ext>
            </a:extLst>
          </p:cNvPr>
          <p:cNvSpPr txBox="1"/>
          <p:nvPr/>
        </p:nvSpPr>
        <p:spPr>
          <a:xfrm>
            <a:off x="3236003" y="2275647"/>
            <a:ext cx="219932" cy="219291"/>
          </a:xfrm>
          <a:prstGeom prst="rect">
            <a:avLst/>
          </a:prstGeom>
          <a:noFill/>
        </p:spPr>
        <p:txBody>
          <a:bodyPr wrap="none" rtlCol="0">
            <a:spAutoFit/>
          </a:bodyPr>
          <a:lstStyle/>
          <a:p>
            <a:r>
              <a:rPr lang="en-US" altLang="zh-CN" sz="825" dirty="0">
                <a:latin typeface="Arial" panose="020B0604020202020204" pitchFamily="34" charset="0"/>
                <a:cs typeface="Arial" panose="020B0604020202020204" pitchFamily="34" charset="0"/>
              </a:rPr>
              <a:t>-</a:t>
            </a:r>
            <a:endParaRPr lang="zh-CN" altLang="en-US" sz="825" dirty="0">
              <a:latin typeface="Arial" panose="020B0604020202020204" pitchFamily="34" charset="0"/>
              <a:cs typeface="Arial" panose="020B0604020202020204" pitchFamily="34" charset="0"/>
            </a:endParaRPr>
          </a:p>
        </p:txBody>
      </p:sp>
      <p:sp>
        <p:nvSpPr>
          <p:cNvPr id="164" name="文本框 163">
            <a:extLst>
              <a:ext uri="{FF2B5EF4-FFF2-40B4-BE49-F238E27FC236}">
                <a16:creationId xmlns:a16="http://schemas.microsoft.com/office/drawing/2014/main" id="{A8FC7079-A542-4E14-9BB7-309BF462C833}"/>
              </a:ext>
            </a:extLst>
          </p:cNvPr>
          <p:cNvSpPr txBox="1"/>
          <p:nvPr/>
        </p:nvSpPr>
        <p:spPr>
          <a:xfrm>
            <a:off x="3230696" y="2510193"/>
            <a:ext cx="235962" cy="196208"/>
          </a:xfrm>
          <a:prstGeom prst="rect">
            <a:avLst/>
          </a:prstGeom>
          <a:noFill/>
        </p:spPr>
        <p:txBody>
          <a:bodyPr wrap="none" rtlCol="0">
            <a:spAutoFit/>
          </a:bodyPr>
          <a:lstStyle/>
          <a:p>
            <a:r>
              <a:rPr lang="en-US" altLang="zh-CN" sz="675" dirty="0">
                <a:latin typeface="Arial" panose="020B0604020202020204" pitchFamily="34" charset="0"/>
                <a:cs typeface="Arial" panose="020B0604020202020204" pitchFamily="34" charset="0"/>
              </a:rPr>
              <a:t>+</a:t>
            </a:r>
            <a:endParaRPr lang="zh-CN" altLang="en-US" sz="675" dirty="0">
              <a:latin typeface="Arial" panose="020B0604020202020204" pitchFamily="34" charset="0"/>
              <a:cs typeface="Arial" panose="020B0604020202020204" pitchFamily="34" charset="0"/>
            </a:endParaRPr>
          </a:p>
        </p:txBody>
      </p:sp>
      <p:cxnSp>
        <p:nvCxnSpPr>
          <p:cNvPr id="165" name="直接连接符 164">
            <a:extLst>
              <a:ext uri="{FF2B5EF4-FFF2-40B4-BE49-F238E27FC236}">
                <a16:creationId xmlns:a16="http://schemas.microsoft.com/office/drawing/2014/main" id="{8745B77E-9BB9-F06C-9DC9-9DECBAFB950C}"/>
              </a:ext>
            </a:extLst>
          </p:cNvPr>
          <p:cNvCxnSpPr>
            <a:cxnSpLocks/>
          </p:cNvCxnSpPr>
          <p:nvPr/>
        </p:nvCxnSpPr>
        <p:spPr>
          <a:xfrm>
            <a:off x="2377984" y="3080206"/>
            <a:ext cx="0" cy="199465"/>
          </a:xfrm>
          <a:prstGeom prst="line">
            <a:avLst/>
          </a:prstGeom>
          <a:ln w="19050"/>
        </p:spPr>
        <p:style>
          <a:lnRef idx="3">
            <a:schemeClr val="dk1"/>
          </a:lnRef>
          <a:fillRef idx="0">
            <a:schemeClr val="dk1"/>
          </a:fillRef>
          <a:effectRef idx="2">
            <a:schemeClr val="dk1"/>
          </a:effectRef>
          <a:fontRef idx="minor">
            <a:schemeClr val="tx1"/>
          </a:fontRef>
        </p:style>
      </p:cxnSp>
      <p:cxnSp>
        <p:nvCxnSpPr>
          <p:cNvPr id="166" name="直接箭头连接符 165">
            <a:extLst>
              <a:ext uri="{FF2B5EF4-FFF2-40B4-BE49-F238E27FC236}">
                <a16:creationId xmlns:a16="http://schemas.microsoft.com/office/drawing/2014/main" id="{AC39C738-0E46-2E27-6FF5-69A554D83157}"/>
              </a:ext>
            </a:extLst>
          </p:cNvPr>
          <p:cNvCxnSpPr>
            <a:cxnSpLocks/>
          </p:cNvCxnSpPr>
          <p:nvPr/>
        </p:nvCxnSpPr>
        <p:spPr>
          <a:xfrm flipV="1">
            <a:off x="2376332" y="3288060"/>
            <a:ext cx="200433" cy="907"/>
          </a:xfrm>
          <a:prstGeom prst="straightConnector1">
            <a:avLst/>
          </a:prstGeom>
          <a:ln w="19050">
            <a:tailEnd type="triangle" w="sm" len="med"/>
          </a:ln>
        </p:spPr>
        <p:style>
          <a:lnRef idx="3">
            <a:schemeClr val="dk1"/>
          </a:lnRef>
          <a:fillRef idx="0">
            <a:schemeClr val="dk1"/>
          </a:fillRef>
          <a:effectRef idx="2">
            <a:schemeClr val="dk1"/>
          </a:effectRef>
          <a:fontRef idx="minor">
            <a:schemeClr val="tx1"/>
          </a:fontRef>
        </p:style>
      </p:cxnSp>
      <p:sp>
        <p:nvSpPr>
          <p:cNvPr id="167" name="流程图: 摘录 166">
            <a:extLst>
              <a:ext uri="{FF2B5EF4-FFF2-40B4-BE49-F238E27FC236}">
                <a16:creationId xmlns:a16="http://schemas.microsoft.com/office/drawing/2014/main" id="{5D1BB6AB-AF2F-623D-8D90-42C4686DBB35}"/>
              </a:ext>
            </a:extLst>
          </p:cNvPr>
          <p:cNvSpPr/>
          <p:nvPr/>
        </p:nvSpPr>
        <p:spPr>
          <a:xfrm rot="5400000">
            <a:off x="2566377" y="3233066"/>
            <a:ext cx="154675" cy="107817"/>
          </a:xfrm>
          <a:prstGeom prst="flowChartExtra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399"/>
          </a:p>
        </p:txBody>
      </p:sp>
      <p:cxnSp>
        <p:nvCxnSpPr>
          <p:cNvPr id="168" name="直接箭头连接符 167">
            <a:extLst>
              <a:ext uri="{FF2B5EF4-FFF2-40B4-BE49-F238E27FC236}">
                <a16:creationId xmlns:a16="http://schemas.microsoft.com/office/drawing/2014/main" id="{6BA48459-19FD-4E9C-196A-B514FD6C9C7D}"/>
              </a:ext>
            </a:extLst>
          </p:cNvPr>
          <p:cNvCxnSpPr>
            <a:cxnSpLocks/>
          </p:cNvCxnSpPr>
          <p:nvPr/>
        </p:nvCxnSpPr>
        <p:spPr>
          <a:xfrm flipV="1">
            <a:off x="2711413" y="3287090"/>
            <a:ext cx="200433" cy="907"/>
          </a:xfrm>
          <a:prstGeom prst="straightConnector1">
            <a:avLst/>
          </a:prstGeom>
          <a:ln w="19050">
            <a:tailEnd type="triangle" w="sm" len="med"/>
          </a:ln>
        </p:spPr>
        <p:style>
          <a:lnRef idx="3">
            <a:schemeClr val="dk1"/>
          </a:lnRef>
          <a:fillRef idx="0">
            <a:schemeClr val="dk1"/>
          </a:fillRef>
          <a:effectRef idx="2">
            <a:schemeClr val="dk1"/>
          </a:effectRef>
          <a:fontRef idx="minor">
            <a:schemeClr val="tx1"/>
          </a:fontRef>
        </p:style>
      </p:cxnSp>
      <p:sp>
        <p:nvSpPr>
          <p:cNvPr id="169" name="流程图: 摘录 168">
            <a:extLst>
              <a:ext uri="{FF2B5EF4-FFF2-40B4-BE49-F238E27FC236}">
                <a16:creationId xmlns:a16="http://schemas.microsoft.com/office/drawing/2014/main" id="{10904C6A-EA27-8183-B9E1-37BACF1E542F}"/>
              </a:ext>
            </a:extLst>
          </p:cNvPr>
          <p:cNvSpPr/>
          <p:nvPr/>
        </p:nvSpPr>
        <p:spPr>
          <a:xfrm rot="5400000">
            <a:off x="2904963" y="3229838"/>
            <a:ext cx="154675" cy="107817"/>
          </a:xfrm>
          <a:prstGeom prst="flowChartExtra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399"/>
          </a:p>
        </p:txBody>
      </p:sp>
      <p:cxnSp>
        <p:nvCxnSpPr>
          <p:cNvPr id="170" name="直接箭头连接符 169">
            <a:extLst>
              <a:ext uri="{FF2B5EF4-FFF2-40B4-BE49-F238E27FC236}">
                <a16:creationId xmlns:a16="http://schemas.microsoft.com/office/drawing/2014/main" id="{AADAD653-6CDC-0EB6-8D80-E5EECCC2BC98}"/>
              </a:ext>
            </a:extLst>
          </p:cNvPr>
          <p:cNvCxnSpPr>
            <a:cxnSpLocks/>
          </p:cNvCxnSpPr>
          <p:nvPr/>
        </p:nvCxnSpPr>
        <p:spPr>
          <a:xfrm flipV="1">
            <a:off x="3053535" y="3283124"/>
            <a:ext cx="200433" cy="907"/>
          </a:xfrm>
          <a:prstGeom prst="straightConnector1">
            <a:avLst/>
          </a:prstGeom>
          <a:ln w="19050">
            <a:tailEnd type="triangle" w="sm" len="med"/>
          </a:ln>
        </p:spPr>
        <p:style>
          <a:lnRef idx="3">
            <a:schemeClr val="dk1"/>
          </a:lnRef>
          <a:fillRef idx="0">
            <a:schemeClr val="dk1"/>
          </a:fillRef>
          <a:effectRef idx="2">
            <a:schemeClr val="dk1"/>
          </a:effectRef>
          <a:fontRef idx="minor">
            <a:schemeClr val="tx1"/>
          </a:fontRef>
        </p:style>
      </p:cxnSp>
      <p:sp>
        <p:nvSpPr>
          <p:cNvPr id="171" name="矩形 170">
            <a:extLst>
              <a:ext uri="{FF2B5EF4-FFF2-40B4-BE49-F238E27FC236}">
                <a16:creationId xmlns:a16="http://schemas.microsoft.com/office/drawing/2014/main" id="{8F627EDB-99D0-C6FD-10E6-E61E9004E5C9}"/>
              </a:ext>
            </a:extLst>
          </p:cNvPr>
          <p:cNvSpPr/>
          <p:nvPr/>
        </p:nvSpPr>
        <p:spPr>
          <a:xfrm>
            <a:off x="3267898" y="3212985"/>
            <a:ext cx="135504" cy="13775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CN" altLang="en-US" sz="399"/>
          </a:p>
        </p:txBody>
      </p:sp>
      <p:sp>
        <p:nvSpPr>
          <p:cNvPr id="172" name="文本框 171">
            <a:extLst>
              <a:ext uri="{FF2B5EF4-FFF2-40B4-BE49-F238E27FC236}">
                <a16:creationId xmlns:a16="http://schemas.microsoft.com/office/drawing/2014/main" id="{69594214-67AB-BC9D-A091-D4305E78F55E}"/>
              </a:ext>
            </a:extLst>
          </p:cNvPr>
          <p:cNvSpPr txBox="1"/>
          <p:nvPr/>
        </p:nvSpPr>
        <p:spPr>
          <a:xfrm>
            <a:off x="3021705" y="1747042"/>
            <a:ext cx="750526"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Cathode</a:t>
            </a:r>
            <a:endParaRPr lang="zh-CN" altLang="en-US" sz="1100" b="1" dirty="0">
              <a:latin typeface="Arial" panose="020B0604020202020204" pitchFamily="34" charset="0"/>
              <a:cs typeface="Arial" panose="020B0604020202020204" pitchFamily="34" charset="0"/>
            </a:endParaRPr>
          </a:p>
        </p:txBody>
      </p:sp>
      <p:sp>
        <p:nvSpPr>
          <p:cNvPr id="173" name="文本框 172">
            <a:extLst>
              <a:ext uri="{FF2B5EF4-FFF2-40B4-BE49-F238E27FC236}">
                <a16:creationId xmlns:a16="http://schemas.microsoft.com/office/drawing/2014/main" id="{6C1FCCBA-9E01-8250-0F9F-65A1C32C3B40}"/>
              </a:ext>
            </a:extLst>
          </p:cNvPr>
          <p:cNvSpPr txBox="1"/>
          <p:nvPr/>
        </p:nvSpPr>
        <p:spPr>
          <a:xfrm>
            <a:off x="3198556" y="2986470"/>
            <a:ext cx="625492"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Anode</a:t>
            </a:r>
            <a:endParaRPr lang="zh-CN" altLang="en-US" sz="1100" b="1" dirty="0">
              <a:latin typeface="Arial" panose="020B0604020202020204" pitchFamily="34" charset="0"/>
              <a:cs typeface="Arial" panose="020B0604020202020204" pitchFamily="34" charset="0"/>
            </a:endParaRPr>
          </a:p>
        </p:txBody>
      </p:sp>
      <p:sp>
        <p:nvSpPr>
          <p:cNvPr id="174" name="文本框 173">
            <a:extLst>
              <a:ext uri="{FF2B5EF4-FFF2-40B4-BE49-F238E27FC236}">
                <a16:creationId xmlns:a16="http://schemas.microsoft.com/office/drawing/2014/main" id="{82010281-D63F-95F2-323E-6E76C4EA2A9C}"/>
              </a:ext>
            </a:extLst>
          </p:cNvPr>
          <p:cNvSpPr txBox="1"/>
          <p:nvPr/>
        </p:nvSpPr>
        <p:spPr>
          <a:xfrm>
            <a:off x="1894090" y="3304202"/>
            <a:ext cx="989373"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preamplifier</a:t>
            </a:r>
            <a:endParaRPr lang="zh-CN" altLang="en-US" sz="1100" b="1" dirty="0">
              <a:latin typeface="Arial" panose="020B0604020202020204" pitchFamily="34" charset="0"/>
              <a:cs typeface="Arial" panose="020B0604020202020204" pitchFamily="34" charset="0"/>
            </a:endParaRPr>
          </a:p>
        </p:txBody>
      </p:sp>
      <p:sp>
        <p:nvSpPr>
          <p:cNvPr id="175" name="文本框 174">
            <a:extLst>
              <a:ext uri="{FF2B5EF4-FFF2-40B4-BE49-F238E27FC236}">
                <a16:creationId xmlns:a16="http://schemas.microsoft.com/office/drawing/2014/main" id="{3A8E602A-FC41-CF6B-1498-0B16823DBEBD}"/>
              </a:ext>
            </a:extLst>
          </p:cNvPr>
          <p:cNvSpPr txBox="1"/>
          <p:nvPr/>
        </p:nvSpPr>
        <p:spPr>
          <a:xfrm>
            <a:off x="2732161" y="3308298"/>
            <a:ext cx="793807"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Amplifier</a:t>
            </a:r>
            <a:endParaRPr lang="zh-CN" altLang="en-US" sz="1100" b="1" dirty="0">
              <a:latin typeface="Arial" panose="020B0604020202020204" pitchFamily="34" charset="0"/>
              <a:cs typeface="Arial" panose="020B0604020202020204" pitchFamily="34" charset="0"/>
            </a:endParaRPr>
          </a:p>
        </p:txBody>
      </p:sp>
      <p:sp>
        <p:nvSpPr>
          <p:cNvPr id="176" name="文本框 175">
            <a:extLst>
              <a:ext uri="{FF2B5EF4-FFF2-40B4-BE49-F238E27FC236}">
                <a16:creationId xmlns:a16="http://schemas.microsoft.com/office/drawing/2014/main" id="{39C833A3-E9FA-A0CD-D217-A6360B3F0FF7}"/>
              </a:ext>
            </a:extLst>
          </p:cNvPr>
          <p:cNvSpPr txBox="1"/>
          <p:nvPr/>
        </p:nvSpPr>
        <p:spPr>
          <a:xfrm>
            <a:off x="3354283" y="3164226"/>
            <a:ext cx="506870" cy="261610"/>
          </a:xfrm>
          <a:prstGeom prst="rect">
            <a:avLst/>
          </a:prstGeom>
          <a:noFill/>
        </p:spPr>
        <p:txBody>
          <a:bodyPr wrap="none" rtlCol="0">
            <a:spAutoFit/>
          </a:bodyPr>
          <a:lstStyle/>
          <a:p>
            <a:r>
              <a:rPr lang="en-US" altLang="zh-CN" sz="1100" b="1" dirty="0">
                <a:latin typeface="Arial" panose="020B0604020202020204" pitchFamily="34" charset="0"/>
                <a:cs typeface="Arial" panose="020B0604020202020204" pitchFamily="34" charset="0"/>
              </a:rPr>
              <a:t>MCA</a:t>
            </a:r>
            <a:endParaRPr lang="zh-CN" altLang="en-US" sz="1100" b="1" dirty="0">
              <a:latin typeface="Arial" panose="020B0604020202020204" pitchFamily="34" charset="0"/>
              <a:cs typeface="Arial" panose="020B0604020202020204" pitchFamily="34" charset="0"/>
            </a:endParaRPr>
          </a:p>
        </p:txBody>
      </p:sp>
      <p:sp>
        <p:nvSpPr>
          <p:cNvPr id="177" name="文本框 176">
            <a:extLst>
              <a:ext uri="{FF2B5EF4-FFF2-40B4-BE49-F238E27FC236}">
                <a16:creationId xmlns:a16="http://schemas.microsoft.com/office/drawing/2014/main" id="{A9B0F6EB-AF69-2A23-6FA0-521E77D54A2D}"/>
              </a:ext>
            </a:extLst>
          </p:cNvPr>
          <p:cNvSpPr txBox="1"/>
          <p:nvPr/>
        </p:nvSpPr>
        <p:spPr>
          <a:xfrm>
            <a:off x="2080877" y="1872202"/>
            <a:ext cx="619080" cy="215444"/>
          </a:xfrm>
          <a:prstGeom prst="rect">
            <a:avLst/>
          </a:prstGeom>
          <a:noFill/>
        </p:spPr>
        <p:txBody>
          <a:bodyPr wrap="none" rtlCol="0">
            <a:spAutoFit/>
          </a:bodyPr>
          <a:lstStyle/>
          <a:p>
            <a:r>
              <a:rPr lang="en-US" altLang="zh-CN" sz="800" b="1" dirty="0">
                <a:latin typeface="Arial" panose="020B0604020202020204" pitchFamily="34" charset="0"/>
                <a:cs typeface="Arial" panose="020B0604020202020204" pitchFamily="34" charset="0"/>
              </a:rPr>
              <a:t>Au 50nm</a:t>
            </a:r>
            <a:endParaRPr lang="zh-CN" altLang="en-US" sz="800" b="1" dirty="0">
              <a:latin typeface="Arial" panose="020B0604020202020204" pitchFamily="34" charset="0"/>
              <a:cs typeface="Arial" panose="020B0604020202020204" pitchFamily="34" charset="0"/>
            </a:endParaRPr>
          </a:p>
        </p:txBody>
      </p:sp>
      <p:sp>
        <p:nvSpPr>
          <p:cNvPr id="178" name="文本框 177">
            <a:extLst>
              <a:ext uri="{FF2B5EF4-FFF2-40B4-BE49-F238E27FC236}">
                <a16:creationId xmlns:a16="http://schemas.microsoft.com/office/drawing/2014/main" id="{EBF1C3A5-BC1E-3543-FD5D-C453CBC10613}"/>
              </a:ext>
            </a:extLst>
          </p:cNvPr>
          <p:cNvSpPr txBox="1"/>
          <p:nvPr/>
        </p:nvSpPr>
        <p:spPr>
          <a:xfrm>
            <a:off x="1883046" y="2774647"/>
            <a:ext cx="1056700"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Damaged area</a:t>
            </a:r>
          </a:p>
        </p:txBody>
      </p:sp>
      <p:sp>
        <p:nvSpPr>
          <p:cNvPr id="179" name="文本框 178">
            <a:extLst>
              <a:ext uri="{FF2B5EF4-FFF2-40B4-BE49-F238E27FC236}">
                <a16:creationId xmlns:a16="http://schemas.microsoft.com/office/drawing/2014/main" id="{9D7D78E2-FDDA-9D79-904A-7ABF31F45C6F}"/>
              </a:ext>
            </a:extLst>
          </p:cNvPr>
          <p:cNvSpPr txBox="1"/>
          <p:nvPr/>
        </p:nvSpPr>
        <p:spPr>
          <a:xfrm>
            <a:off x="1906753" y="1563482"/>
            <a:ext cx="962123"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α-particles</a:t>
            </a:r>
            <a:endParaRPr lang="zh-CN" altLang="en-US" sz="1200" b="1" dirty="0">
              <a:latin typeface="Arial" panose="020B0604020202020204" pitchFamily="34" charset="0"/>
              <a:cs typeface="Arial" panose="020B0604020202020204" pitchFamily="34" charset="0"/>
            </a:endParaRPr>
          </a:p>
        </p:txBody>
      </p:sp>
      <p:sp>
        <p:nvSpPr>
          <p:cNvPr id="180" name="文本框 179">
            <a:extLst>
              <a:ext uri="{FF2B5EF4-FFF2-40B4-BE49-F238E27FC236}">
                <a16:creationId xmlns:a16="http://schemas.microsoft.com/office/drawing/2014/main" id="{C34DA5EC-2AAA-FD65-1A5A-7ECE85505475}"/>
              </a:ext>
            </a:extLst>
          </p:cNvPr>
          <p:cNvSpPr txBox="1"/>
          <p:nvPr/>
        </p:nvSpPr>
        <p:spPr>
          <a:xfrm>
            <a:off x="3345649" y="2140915"/>
            <a:ext cx="747128" cy="276999"/>
          </a:xfrm>
          <a:prstGeom prst="rect">
            <a:avLst/>
          </a:prstGeom>
          <a:noFill/>
        </p:spPr>
        <p:txBody>
          <a:bodyPr wrap="none" rtlCol="0">
            <a:spAutoFit/>
          </a:bodyPr>
          <a:lstStyle/>
          <a:p>
            <a:r>
              <a:rPr lang="en-US" altLang="zh-CN" sz="1200" b="1" dirty="0">
                <a:solidFill>
                  <a:srgbClr val="7030A0"/>
                </a:solidFill>
                <a:latin typeface="Arial" panose="020B0604020202020204" pitchFamily="34" charset="0"/>
                <a:cs typeface="Arial" panose="020B0604020202020204" pitchFamily="34" charset="0"/>
              </a:rPr>
              <a:t>CdZnTe</a:t>
            </a:r>
            <a:endParaRPr lang="zh-CN" altLang="en-US" sz="1200" b="1" dirty="0">
              <a:solidFill>
                <a:srgbClr val="7030A0"/>
              </a:solidFill>
              <a:latin typeface="Arial" panose="020B0604020202020204" pitchFamily="34" charset="0"/>
              <a:cs typeface="Arial" panose="020B0604020202020204" pitchFamily="34" charset="0"/>
            </a:endParaRPr>
          </a:p>
        </p:txBody>
      </p:sp>
      <p:cxnSp>
        <p:nvCxnSpPr>
          <p:cNvPr id="181" name="直接连接符 180">
            <a:extLst>
              <a:ext uri="{FF2B5EF4-FFF2-40B4-BE49-F238E27FC236}">
                <a16:creationId xmlns:a16="http://schemas.microsoft.com/office/drawing/2014/main" id="{E61D433F-1316-69A6-AA07-248853B7B3F8}"/>
              </a:ext>
            </a:extLst>
          </p:cNvPr>
          <p:cNvCxnSpPr>
            <a:cxnSpLocks/>
          </p:cNvCxnSpPr>
          <p:nvPr/>
        </p:nvCxnSpPr>
        <p:spPr>
          <a:xfrm>
            <a:off x="3344536" y="1967235"/>
            <a:ext cx="0" cy="367321"/>
          </a:xfrm>
          <a:prstGeom prst="line">
            <a:avLst/>
          </a:prstGeom>
          <a:ln w="19050"/>
        </p:spPr>
        <p:style>
          <a:lnRef idx="3">
            <a:schemeClr val="dk1"/>
          </a:lnRef>
          <a:fillRef idx="0">
            <a:schemeClr val="dk1"/>
          </a:fillRef>
          <a:effectRef idx="2">
            <a:schemeClr val="dk1"/>
          </a:effectRef>
          <a:fontRef idx="minor">
            <a:schemeClr val="tx1"/>
          </a:fontRef>
        </p:style>
      </p:cxnSp>
      <p:sp>
        <p:nvSpPr>
          <p:cNvPr id="182" name="文本框 181">
            <a:extLst>
              <a:ext uri="{FF2B5EF4-FFF2-40B4-BE49-F238E27FC236}">
                <a16:creationId xmlns:a16="http://schemas.microsoft.com/office/drawing/2014/main" id="{BA931C10-F02B-A43E-DB73-AF96F3122A15}"/>
              </a:ext>
            </a:extLst>
          </p:cNvPr>
          <p:cNvSpPr txBox="1"/>
          <p:nvPr/>
        </p:nvSpPr>
        <p:spPr>
          <a:xfrm>
            <a:off x="2112754" y="2931512"/>
            <a:ext cx="619080" cy="215444"/>
          </a:xfrm>
          <a:prstGeom prst="rect">
            <a:avLst/>
          </a:prstGeom>
          <a:noFill/>
        </p:spPr>
        <p:txBody>
          <a:bodyPr wrap="none" rtlCol="0">
            <a:spAutoFit/>
          </a:bodyPr>
          <a:lstStyle/>
          <a:p>
            <a:r>
              <a:rPr lang="en-US" altLang="zh-CN" sz="800" b="1" dirty="0">
                <a:latin typeface="Arial" panose="020B0604020202020204" pitchFamily="34" charset="0"/>
                <a:cs typeface="Arial" panose="020B0604020202020204" pitchFamily="34" charset="0"/>
              </a:rPr>
              <a:t>Au 50nm</a:t>
            </a:r>
            <a:endParaRPr lang="zh-CN" altLang="en-US" sz="800" b="1" dirty="0">
              <a:latin typeface="Arial" panose="020B0604020202020204" pitchFamily="34" charset="0"/>
              <a:cs typeface="Arial" panose="020B0604020202020204" pitchFamily="34" charset="0"/>
            </a:endParaRPr>
          </a:p>
        </p:txBody>
      </p:sp>
      <p:sp>
        <p:nvSpPr>
          <p:cNvPr id="209" name="文本框 208">
            <a:extLst>
              <a:ext uri="{FF2B5EF4-FFF2-40B4-BE49-F238E27FC236}">
                <a16:creationId xmlns:a16="http://schemas.microsoft.com/office/drawing/2014/main" id="{538A11D3-6486-CF96-8947-CE36B8A7E304}"/>
              </a:ext>
            </a:extLst>
          </p:cNvPr>
          <p:cNvSpPr txBox="1"/>
          <p:nvPr/>
        </p:nvSpPr>
        <p:spPr>
          <a:xfrm>
            <a:off x="6955278" y="3841365"/>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658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sp>
        <p:nvSpPr>
          <p:cNvPr id="210" name="文本框 209">
            <a:extLst>
              <a:ext uri="{FF2B5EF4-FFF2-40B4-BE49-F238E27FC236}">
                <a16:creationId xmlns:a16="http://schemas.microsoft.com/office/drawing/2014/main" id="{7EF94347-2620-E6E3-D154-C94F9CA903FB}"/>
              </a:ext>
            </a:extLst>
          </p:cNvPr>
          <p:cNvSpPr txBox="1"/>
          <p:nvPr/>
        </p:nvSpPr>
        <p:spPr>
          <a:xfrm>
            <a:off x="6953643" y="4242622"/>
            <a:ext cx="973343"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513 cm</a:t>
            </a:r>
            <a:r>
              <a:rPr lang="en-US" altLang="zh-CN" sz="1000" b="1" baseline="30000" dirty="0">
                <a:latin typeface="Arial" panose="020B0604020202020204" pitchFamily="34" charset="0"/>
                <a:cs typeface="Arial" panose="020B0604020202020204" pitchFamily="34" charset="0"/>
              </a:rPr>
              <a:t>2</a:t>
            </a:r>
            <a:r>
              <a:rPr lang="en-US" altLang="zh-CN" sz="1000" b="1" dirty="0">
                <a:latin typeface="Arial" panose="020B0604020202020204" pitchFamily="34" charset="0"/>
                <a:cs typeface="Arial" panose="020B0604020202020204" pitchFamily="34" charset="0"/>
              </a:rPr>
              <a:t>V</a:t>
            </a:r>
            <a:r>
              <a:rPr lang="en-US" altLang="zh-CN" sz="1000" b="1" baseline="30000" dirty="0">
                <a:latin typeface="Arial" panose="020B0604020202020204" pitchFamily="34" charset="0"/>
                <a:cs typeface="Arial" panose="020B0604020202020204" pitchFamily="34" charset="0"/>
              </a:rPr>
              <a:t>-1</a:t>
            </a:r>
            <a:r>
              <a:rPr lang="en-US" altLang="zh-CN" sz="1000" b="1" dirty="0">
                <a:latin typeface="Arial" panose="020B0604020202020204" pitchFamily="34" charset="0"/>
                <a:cs typeface="Arial" panose="020B0604020202020204" pitchFamily="34" charset="0"/>
              </a:rPr>
              <a:t>s</a:t>
            </a:r>
            <a:r>
              <a:rPr lang="en-US" altLang="zh-CN" sz="1000" b="1" baseline="30000" dirty="0">
                <a:latin typeface="Arial" panose="020B0604020202020204" pitchFamily="34" charset="0"/>
                <a:cs typeface="Arial" panose="020B0604020202020204" pitchFamily="34" charset="0"/>
              </a:rPr>
              <a:t>-1</a:t>
            </a:r>
            <a:endParaRPr lang="zh-CN" altLang="en-US" sz="1000" b="1" baseline="30000" dirty="0">
              <a:latin typeface="Arial" panose="020B0604020202020204" pitchFamily="34" charset="0"/>
              <a:cs typeface="Arial" panose="020B0604020202020204" pitchFamily="34" charset="0"/>
            </a:endParaRPr>
          </a:p>
        </p:txBody>
      </p:sp>
      <p:sp>
        <p:nvSpPr>
          <p:cNvPr id="5" name="文本框 4">
            <a:extLst>
              <a:ext uri="{FF2B5EF4-FFF2-40B4-BE49-F238E27FC236}">
                <a16:creationId xmlns:a16="http://schemas.microsoft.com/office/drawing/2014/main" id="{4D511191-B467-1575-F0EE-128C1E4A50AB}"/>
              </a:ext>
            </a:extLst>
          </p:cNvPr>
          <p:cNvSpPr txBox="1"/>
          <p:nvPr/>
        </p:nvSpPr>
        <p:spPr>
          <a:xfrm>
            <a:off x="5659551" y="3827007"/>
            <a:ext cx="1358064" cy="300082"/>
          </a:xfrm>
          <a:prstGeom prst="rect">
            <a:avLst/>
          </a:prstGeom>
          <a:noFill/>
        </p:spPr>
        <p:txBody>
          <a:bodyPr wrap="none" rtlCol="0">
            <a:spAutoFit/>
          </a:bodyPr>
          <a:lstStyle/>
          <a:p>
            <a:r>
              <a:rPr lang="en-US" altLang="zh-CN" sz="1350" dirty="0">
                <a:latin typeface="Times New Roman" panose="02020603050405020304" pitchFamily="18" charset="0"/>
                <a:cs typeface="Times New Roman" panose="02020603050405020304" pitchFamily="18" charset="0"/>
              </a:rPr>
              <a:t>After irradiation </a:t>
            </a:r>
            <a:endParaRPr lang="zh-CN" altLang="en-US" sz="1350" dirty="0">
              <a:latin typeface="Times New Roman" panose="02020603050405020304" pitchFamily="18" charset="0"/>
              <a:cs typeface="Times New Roman" panose="02020603050405020304" pitchFamily="18" charset="0"/>
            </a:endParaRPr>
          </a:p>
        </p:txBody>
      </p:sp>
      <p:pic>
        <p:nvPicPr>
          <p:cNvPr id="8" name="图片 7">
            <a:extLst>
              <a:ext uri="{FF2B5EF4-FFF2-40B4-BE49-F238E27FC236}">
                <a16:creationId xmlns:a16="http://schemas.microsoft.com/office/drawing/2014/main" id="{C15C6965-7849-8E3D-A06E-B00DD737F05C}"/>
              </a:ext>
            </a:extLst>
          </p:cNvPr>
          <p:cNvPicPr>
            <a:picLocks noChangeAspect="1"/>
          </p:cNvPicPr>
          <p:nvPr/>
        </p:nvPicPr>
        <p:blipFill>
          <a:blip r:embed="rId11"/>
          <a:stretch>
            <a:fillRect/>
          </a:stretch>
        </p:blipFill>
        <p:spPr>
          <a:xfrm>
            <a:off x="6328313" y="5164570"/>
            <a:ext cx="941571" cy="744383"/>
          </a:xfrm>
          <a:prstGeom prst="rect">
            <a:avLst/>
          </a:prstGeom>
        </p:spPr>
      </p:pic>
    </p:spTree>
    <p:extLst>
      <p:ext uri="{BB962C8B-B14F-4D97-AF65-F5344CB8AC3E}">
        <p14:creationId xmlns:p14="http://schemas.microsoft.com/office/powerpoint/2010/main" val="2677412872"/>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9A0811D-393F-86F6-AA0F-1DAA7DD61B18}"/>
              </a:ext>
            </a:extLst>
          </p:cNvPr>
          <p:cNvPicPr>
            <a:picLocks noChangeAspect="1"/>
          </p:cNvPicPr>
          <p:nvPr/>
        </p:nvPicPr>
        <p:blipFill>
          <a:blip r:embed="rId3"/>
          <a:stretch>
            <a:fillRect/>
          </a:stretch>
        </p:blipFill>
        <p:spPr>
          <a:xfrm>
            <a:off x="1320207" y="1491467"/>
            <a:ext cx="6949235" cy="4972233"/>
          </a:xfrm>
          <a:prstGeom prst="rect">
            <a:avLst/>
          </a:prstGeom>
        </p:spPr>
      </p:pic>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6">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17</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50" name="文本框 49">
            <a:extLst>
              <a:ext uri="{FF2B5EF4-FFF2-40B4-BE49-F238E27FC236}">
                <a16:creationId xmlns:a16="http://schemas.microsoft.com/office/drawing/2014/main" id="{09A12606-901A-397D-41C8-425D8614B841}"/>
              </a:ext>
            </a:extLst>
          </p:cNvPr>
          <p:cNvSpPr txBox="1"/>
          <p:nvPr/>
        </p:nvSpPr>
        <p:spPr>
          <a:xfrm>
            <a:off x="2553238" y="229410"/>
            <a:ext cx="4877874" cy="338554"/>
          </a:xfrm>
          <a:prstGeom prst="rect">
            <a:avLst/>
          </a:prstGeom>
          <a:noFill/>
        </p:spPr>
        <p:txBody>
          <a:bodyPr wrap="none" rtlCol="0">
            <a:spAutoFit/>
          </a:bodyPr>
          <a:lstStyle/>
          <a:p>
            <a:r>
              <a:rPr lang="zh-CN" altLang="en-US" sz="1600" dirty="0">
                <a:latin typeface="微软雅黑" panose="020B0503020204020204" pitchFamily="34" charset="-122"/>
                <a:ea typeface="微软雅黑" panose="020B0503020204020204" pitchFamily="34" charset="-122"/>
              </a:rPr>
              <a:t>重离子对</a:t>
            </a:r>
            <a:r>
              <a:rPr lang="en-US" altLang="zh-CN" sz="1600" dirty="0">
                <a:latin typeface="微软雅黑" panose="020B0503020204020204" pitchFamily="34" charset="-122"/>
                <a:ea typeface="微软雅黑" panose="020B0503020204020204" pitchFamily="34" charset="-122"/>
              </a:rPr>
              <a:t>CdZnTe</a:t>
            </a:r>
            <a:r>
              <a:rPr lang="zh-CN" altLang="en-US" sz="1600" dirty="0">
                <a:latin typeface="微软雅黑" panose="020B0503020204020204" pitchFamily="34" charset="-122"/>
                <a:ea typeface="微软雅黑" panose="020B0503020204020204" pitchFamily="34" charset="-122"/>
              </a:rPr>
              <a:t>晶体载流子输运和探测性能的影响 </a:t>
            </a:r>
          </a:p>
        </p:txBody>
      </p:sp>
      <p:sp>
        <p:nvSpPr>
          <p:cNvPr id="17" name="TextBox 13">
            <a:extLst>
              <a:ext uri="{FF2B5EF4-FFF2-40B4-BE49-F238E27FC236}">
                <a16:creationId xmlns:a16="http://schemas.microsoft.com/office/drawing/2014/main" id="{F4C0CAE0-8776-57DF-2FA9-4468977C79D2}"/>
              </a:ext>
            </a:extLst>
          </p:cNvPr>
          <p:cNvSpPr txBox="1">
            <a:spLocks noChangeArrowheads="1"/>
          </p:cNvSpPr>
          <p:nvPr/>
        </p:nvSpPr>
        <p:spPr bwMode="auto">
          <a:xfrm>
            <a:off x="48914" y="1306801"/>
            <a:ext cx="1853392"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en-US" altLang="zh-CN" sz="1800" dirty="0"/>
              <a:t>Gamma</a:t>
            </a:r>
            <a:r>
              <a:rPr lang="zh-CN" altLang="en-US" sz="1800" dirty="0"/>
              <a:t>能谱</a:t>
            </a:r>
          </a:p>
        </p:txBody>
      </p:sp>
      <p:sp>
        <p:nvSpPr>
          <p:cNvPr id="4" name="文本框 3">
            <a:extLst>
              <a:ext uri="{FF2B5EF4-FFF2-40B4-BE49-F238E27FC236}">
                <a16:creationId xmlns:a16="http://schemas.microsoft.com/office/drawing/2014/main" id="{C11A3E8C-512A-B159-D8F9-817F9419B17D}"/>
              </a:ext>
            </a:extLst>
          </p:cNvPr>
          <p:cNvSpPr txBox="1"/>
          <p:nvPr/>
        </p:nvSpPr>
        <p:spPr>
          <a:xfrm>
            <a:off x="2016606" y="3214011"/>
            <a:ext cx="907621" cy="307777"/>
          </a:xfrm>
          <a:prstGeom prst="rect">
            <a:avLst/>
          </a:prstGeom>
          <a:noFill/>
        </p:spPr>
        <p:txBody>
          <a:bodyPr wrap="none" rtlCol="0">
            <a:spAutoFit/>
          </a:bodyPr>
          <a:lstStyle/>
          <a:p>
            <a:r>
              <a:rPr lang="en-US" altLang="zh-CN" sz="1400" dirty="0"/>
              <a:t>ER=15.3%</a:t>
            </a:r>
            <a:endParaRPr lang="zh-CN" altLang="en-US" sz="1400" dirty="0"/>
          </a:p>
        </p:txBody>
      </p:sp>
      <p:sp>
        <p:nvSpPr>
          <p:cNvPr id="5" name="文本框 4">
            <a:extLst>
              <a:ext uri="{FF2B5EF4-FFF2-40B4-BE49-F238E27FC236}">
                <a16:creationId xmlns:a16="http://schemas.microsoft.com/office/drawing/2014/main" id="{9C78BF87-54EB-6508-70B8-BB3C40C2B09C}"/>
              </a:ext>
            </a:extLst>
          </p:cNvPr>
          <p:cNvSpPr txBox="1"/>
          <p:nvPr/>
        </p:nvSpPr>
        <p:spPr>
          <a:xfrm>
            <a:off x="2016606" y="3722782"/>
            <a:ext cx="907621" cy="307777"/>
          </a:xfrm>
          <a:prstGeom prst="rect">
            <a:avLst/>
          </a:prstGeom>
          <a:noFill/>
        </p:spPr>
        <p:txBody>
          <a:bodyPr wrap="none" rtlCol="0">
            <a:spAutoFit/>
          </a:bodyPr>
          <a:lstStyle/>
          <a:p>
            <a:r>
              <a:rPr lang="en-US" altLang="zh-CN" sz="1400" dirty="0"/>
              <a:t>ER=21.5%</a:t>
            </a:r>
            <a:endParaRPr lang="zh-CN" altLang="en-US" sz="1400" dirty="0"/>
          </a:p>
        </p:txBody>
      </p:sp>
      <p:sp>
        <p:nvSpPr>
          <p:cNvPr id="6" name="文本框 5">
            <a:extLst>
              <a:ext uri="{FF2B5EF4-FFF2-40B4-BE49-F238E27FC236}">
                <a16:creationId xmlns:a16="http://schemas.microsoft.com/office/drawing/2014/main" id="{986EE035-0A42-F60D-47B1-8C24F5BE41FA}"/>
              </a:ext>
            </a:extLst>
          </p:cNvPr>
          <p:cNvSpPr txBox="1"/>
          <p:nvPr/>
        </p:nvSpPr>
        <p:spPr>
          <a:xfrm>
            <a:off x="2016605" y="4279599"/>
            <a:ext cx="907621" cy="307777"/>
          </a:xfrm>
          <a:prstGeom prst="rect">
            <a:avLst/>
          </a:prstGeom>
          <a:noFill/>
        </p:spPr>
        <p:txBody>
          <a:bodyPr wrap="none" rtlCol="0">
            <a:spAutoFit/>
          </a:bodyPr>
          <a:lstStyle/>
          <a:p>
            <a:r>
              <a:rPr lang="en-US" altLang="zh-CN" sz="1400" dirty="0"/>
              <a:t>ER=23.8%</a:t>
            </a:r>
            <a:endParaRPr lang="zh-CN" altLang="en-US" sz="1400" dirty="0"/>
          </a:p>
        </p:txBody>
      </p:sp>
      <p:sp>
        <p:nvSpPr>
          <p:cNvPr id="7" name="文本框 6">
            <a:extLst>
              <a:ext uri="{FF2B5EF4-FFF2-40B4-BE49-F238E27FC236}">
                <a16:creationId xmlns:a16="http://schemas.microsoft.com/office/drawing/2014/main" id="{6A53D58B-1F4C-872C-1FF1-8F8721D134D9}"/>
              </a:ext>
            </a:extLst>
          </p:cNvPr>
          <p:cNvSpPr txBox="1"/>
          <p:nvPr/>
        </p:nvSpPr>
        <p:spPr>
          <a:xfrm>
            <a:off x="2016604" y="4836416"/>
            <a:ext cx="907621" cy="307777"/>
          </a:xfrm>
          <a:prstGeom prst="rect">
            <a:avLst/>
          </a:prstGeom>
          <a:noFill/>
        </p:spPr>
        <p:txBody>
          <a:bodyPr wrap="none" rtlCol="0">
            <a:spAutoFit/>
          </a:bodyPr>
          <a:lstStyle/>
          <a:p>
            <a:r>
              <a:rPr lang="en-US" altLang="zh-CN" sz="1400" dirty="0"/>
              <a:t>ER=25.3%</a:t>
            </a:r>
            <a:endParaRPr lang="zh-CN" altLang="en-US" sz="1400" dirty="0"/>
          </a:p>
        </p:txBody>
      </p:sp>
      <p:sp>
        <p:nvSpPr>
          <p:cNvPr id="8" name="文本框 7">
            <a:extLst>
              <a:ext uri="{FF2B5EF4-FFF2-40B4-BE49-F238E27FC236}">
                <a16:creationId xmlns:a16="http://schemas.microsoft.com/office/drawing/2014/main" id="{F75EDAF2-1440-546A-33EC-B2F5819EFD01}"/>
              </a:ext>
            </a:extLst>
          </p:cNvPr>
          <p:cNvSpPr txBox="1"/>
          <p:nvPr/>
        </p:nvSpPr>
        <p:spPr>
          <a:xfrm>
            <a:off x="2016603" y="5365676"/>
            <a:ext cx="907621" cy="307777"/>
          </a:xfrm>
          <a:prstGeom prst="rect">
            <a:avLst/>
          </a:prstGeom>
          <a:noFill/>
        </p:spPr>
        <p:txBody>
          <a:bodyPr wrap="none" rtlCol="0">
            <a:spAutoFit/>
          </a:bodyPr>
          <a:lstStyle/>
          <a:p>
            <a:r>
              <a:rPr lang="en-US" altLang="zh-CN" sz="1400" dirty="0"/>
              <a:t>ER=26.8%</a:t>
            </a:r>
            <a:endParaRPr lang="zh-CN" altLang="en-US" sz="1400" dirty="0"/>
          </a:p>
        </p:txBody>
      </p:sp>
      <p:sp>
        <p:nvSpPr>
          <p:cNvPr id="12" name="文本框 11">
            <a:extLst>
              <a:ext uri="{FF2B5EF4-FFF2-40B4-BE49-F238E27FC236}">
                <a16:creationId xmlns:a16="http://schemas.microsoft.com/office/drawing/2014/main" id="{3DE251B4-45CE-E1F2-F3C4-46542DAC23D1}"/>
              </a:ext>
            </a:extLst>
          </p:cNvPr>
          <p:cNvSpPr txBox="1"/>
          <p:nvPr/>
        </p:nvSpPr>
        <p:spPr>
          <a:xfrm>
            <a:off x="2016603" y="2681217"/>
            <a:ext cx="907621" cy="307777"/>
          </a:xfrm>
          <a:prstGeom prst="rect">
            <a:avLst/>
          </a:prstGeom>
          <a:noFill/>
        </p:spPr>
        <p:txBody>
          <a:bodyPr wrap="none" rtlCol="0">
            <a:spAutoFit/>
          </a:bodyPr>
          <a:lstStyle/>
          <a:p>
            <a:r>
              <a:rPr lang="en-US" altLang="zh-CN" sz="1400" dirty="0"/>
              <a:t>ER=16.4%</a:t>
            </a:r>
            <a:endParaRPr lang="zh-CN" altLang="en-US" sz="1400" dirty="0"/>
          </a:p>
        </p:txBody>
      </p:sp>
      <p:sp>
        <p:nvSpPr>
          <p:cNvPr id="13" name="文本框 12">
            <a:extLst>
              <a:ext uri="{FF2B5EF4-FFF2-40B4-BE49-F238E27FC236}">
                <a16:creationId xmlns:a16="http://schemas.microsoft.com/office/drawing/2014/main" id="{1CA86C52-E118-2680-C463-1316BC3D0946}"/>
              </a:ext>
            </a:extLst>
          </p:cNvPr>
          <p:cNvSpPr txBox="1"/>
          <p:nvPr/>
        </p:nvSpPr>
        <p:spPr>
          <a:xfrm>
            <a:off x="2197529" y="2095032"/>
            <a:ext cx="907621" cy="307777"/>
          </a:xfrm>
          <a:prstGeom prst="rect">
            <a:avLst/>
          </a:prstGeom>
          <a:noFill/>
        </p:spPr>
        <p:txBody>
          <a:bodyPr wrap="none" rtlCol="0">
            <a:spAutoFit/>
          </a:bodyPr>
          <a:lstStyle/>
          <a:p>
            <a:r>
              <a:rPr lang="en-US" altLang="zh-CN" sz="1400" dirty="0"/>
              <a:t>ER=14.2%</a:t>
            </a:r>
            <a:endParaRPr lang="zh-CN" altLang="en-US" sz="1400" dirty="0"/>
          </a:p>
        </p:txBody>
      </p:sp>
      <p:sp>
        <p:nvSpPr>
          <p:cNvPr id="20" name="文本框 19">
            <a:extLst>
              <a:ext uri="{FF2B5EF4-FFF2-40B4-BE49-F238E27FC236}">
                <a16:creationId xmlns:a16="http://schemas.microsoft.com/office/drawing/2014/main" id="{ACBDC34D-6AEE-4057-5888-6E74469D8218}"/>
              </a:ext>
            </a:extLst>
          </p:cNvPr>
          <p:cNvSpPr txBox="1"/>
          <p:nvPr/>
        </p:nvSpPr>
        <p:spPr>
          <a:xfrm>
            <a:off x="2965374" y="5365676"/>
            <a:ext cx="494046" cy="307777"/>
          </a:xfrm>
          <a:prstGeom prst="rect">
            <a:avLst/>
          </a:prstGeom>
          <a:noFill/>
        </p:spPr>
        <p:txBody>
          <a:bodyPr wrap="none" rtlCol="0">
            <a:spAutoFit/>
          </a:bodyPr>
          <a:lstStyle/>
          <a:p>
            <a:r>
              <a:rPr lang="en-US" altLang="zh-CN" sz="1400" dirty="0"/>
              <a:t>~7%</a:t>
            </a:r>
            <a:endParaRPr lang="zh-CN" altLang="en-US" sz="1400" dirty="0"/>
          </a:p>
        </p:txBody>
      </p:sp>
    </p:spTree>
    <p:extLst>
      <p:ext uri="{BB962C8B-B14F-4D97-AF65-F5344CB8AC3E}">
        <p14:creationId xmlns:p14="http://schemas.microsoft.com/office/powerpoint/2010/main" val="1541864001"/>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21799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报告提纲</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18</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E899B4B4-8432-443E-AEF5-7F0AF07C1A0B}"/>
              </a:ext>
            </a:extLst>
          </p:cNvPr>
          <p:cNvGrpSpPr/>
          <p:nvPr/>
        </p:nvGrpSpPr>
        <p:grpSpPr>
          <a:xfrm>
            <a:off x="2444750" y="1736713"/>
            <a:ext cx="4914575" cy="584775"/>
            <a:chOff x="5156835" y="348141"/>
            <a:chExt cx="5062227" cy="779699"/>
          </a:xfrm>
        </p:grpSpPr>
        <p:sp>
          <p:nvSpPr>
            <p:cNvPr id="21" name="标题 2">
              <a:extLst>
                <a:ext uri="{FF2B5EF4-FFF2-40B4-BE49-F238E27FC236}">
                  <a16:creationId xmlns:a16="http://schemas.microsoft.com/office/drawing/2014/main" id="{B6AA9890-2D02-402D-9DCD-EB7DD2263B2C}"/>
                </a:ext>
              </a:extLst>
            </p:cNvPr>
            <p:cNvSpPr/>
            <p:nvPr/>
          </p:nvSpPr>
          <p:spPr>
            <a:xfrm>
              <a:off x="5156835" y="444300"/>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工作踏实">
              <a:extLst>
                <a:ext uri="{FF2B5EF4-FFF2-40B4-BE49-F238E27FC236}">
                  <a16:creationId xmlns:a16="http://schemas.microsoft.com/office/drawing/2014/main" id="{33B93592-4DAF-43ED-A6DE-38F1906E8122}"/>
                </a:ext>
              </a:extLst>
            </p:cNvPr>
            <p:cNvSpPr txBox="1"/>
            <p:nvPr/>
          </p:nvSpPr>
          <p:spPr>
            <a:xfrm>
              <a:off x="6073552" y="348141"/>
              <a:ext cx="4145510"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研究背景及意义</a:t>
              </a:r>
            </a:p>
          </p:txBody>
        </p:sp>
      </p:grpSp>
      <p:sp>
        <p:nvSpPr>
          <p:cNvPr id="23" name="工作踏实">
            <a:extLst>
              <a:ext uri="{FF2B5EF4-FFF2-40B4-BE49-F238E27FC236}">
                <a16:creationId xmlns:a16="http://schemas.microsoft.com/office/drawing/2014/main" id="{11C72598-24C4-4DFE-AECC-2EA4E00FC59D}"/>
              </a:ext>
            </a:extLst>
          </p:cNvPr>
          <p:cNvSpPr txBox="1"/>
          <p:nvPr/>
        </p:nvSpPr>
        <p:spPr>
          <a:xfrm>
            <a:off x="3348418" y="3942347"/>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晶体光电性能的影响</a:t>
            </a:r>
          </a:p>
        </p:txBody>
      </p:sp>
      <p:grpSp>
        <p:nvGrpSpPr>
          <p:cNvPr id="27" name="组合 26">
            <a:extLst>
              <a:ext uri="{FF2B5EF4-FFF2-40B4-BE49-F238E27FC236}">
                <a16:creationId xmlns:a16="http://schemas.microsoft.com/office/drawing/2014/main" id="{F466A307-F2DD-4DF1-8190-7ADFD45341B5}"/>
              </a:ext>
            </a:extLst>
          </p:cNvPr>
          <p:cNvGrpSpPr/>
          <p:nvPr/>
        </p:nvGrpSpPr>
        <p:grpSpPr>
          <a:xfrm>
            <a:off x="2444752" y="2778469"/>
            <a:ext cx="4831019" cy="584775"/>
            <a:chOff x="5152356" y="2049335"/>
            <a:chExt cx="4933861" cy="779699"/>
          </a:xfrm>
        </p:grpSpPr>
        <p:sp>
          <p:nvSpPr>
            <p:cNvPr id="28" name="标题 2">
              <a:extLst>
                <a:ext uri="{FF2B5EF4-FFF2-40B4-BE49-F238E27FC236}">
                  <a16:creationId xmlns:a16="http://schemas.microsoft.com/office/drawing/2014/main" id="{E5BF810D-E98F-4BC7-BF19-698D8E9A9D6C}"/>
                </a:ext>
              </a:extLst>
            </p:cNvPr>
            <p:cNvSpPr/>
            <p:nvPr/>
          </p:nvSpPr>
          <p:spPr>
            <a:xfrm>
              <a:off x="5152356" y="2129908"/>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工作踏实">
              <a:extLst>
                <a:ext uri="{FF2B5EF4-FFF2-40B4-BE49-F238E27FC236}">
                  <a16:creationId xmlns:a16="http://schemas.microsoft.com/office/drawing/2014/main" id="{6757C6FD-94AF-45D5-B8B8-2427269FDBA8}"/>
                </a:ext>
              </a:extLst>
            </p:cNvPr>
            <p:cNvSpPr txBox="1"/>
            <p:nvPr/>
          </p:nvSpPr>
          <p:spPr>
            <a:xfrm>
              <a:off x="6066406" y="2049335"/>
              <a:ext cx="4019811"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研究内容</a:t>
              </a:r>
            </a:p>
          </p:txBody>
        </p:sp>
      </p:grpSp>
      <p:sp>
        <p:nvSpPr>
          <p:cNvPr id="30" name="工作踏实">
            <a:extLst>
              <a:ext uri="{FF2B5EF4-FFF2-40B4-BE49-F238E27FC236}">
                <a16:creationId xmlns:a16="http://schemas.microsoft.com/office/drawing/2014/main" id="{1B32FFFD-12F8-4BCC-B39F-029C227966BA}"/>
              </a:ext>
            </a:extLst>
          </p:cNvPr>
          <p:cNvSpPr txBox="1"/>
          <p:nvPr/>
        </p:nvSpPr>
        <p:spPr>
          <a:xfrm>
            <a:off x="3351624" y="4356497"/>
            <a:ext cx="523239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晶体载流子输运和探测性能的影响</a:t>
            </a:r>
          </a:p>
        </p:txBody>
      </p:sp>
      <p:sp>
        <p:nvSpPr>
          <p:cNvPr id="32" name="工作踏实">
            <a:extLst>
              <a:ext uri="{FF2B5EF4-FFF2-40B4-BE49-F238E27FC236}">
                <a16:creationId xmlns:a16="http://schemas.microsoft.com/office/drawing/2014/main" id="{B3EB7D80-6DDD-4565-A66D-B9F6FD89AC7C}"/>
              </a:ext>
            </a:extLst>
          </p:cNvPr>
          <p:cNvSpPr txBox="1"/>
          <p:nvPr/>
        </p:nvSpPr>
        <p:spPr>
          <a:xfrm>
            <a:off x="3348418" y="3530326"/>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重离子与</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晶体相互作用的模拟</a:t>
            </a:r>
          </a:p>
        </p:txBody>
      </p:sp>
      <p:grpSp>
        <p:nvGrpSpPr>
          <p:cNvPr id="33" name="组合 32">
            <a:extLst>
              <a:ext uri="{FF2B5EF4-FFF2-40B4-BE49-F238E27FC236}">
                <a16:creationId xmlns:a16="http://schemas.microsoft.com/office/drawing/2014/main" id="{EAAFA699-D8B5-436A-B38C-7A7A394D29A5}"/>
              </a:ext>
            </a:extLst>
          </p:cNvPr>
          <p:cNvGrpSpPr/>
          <p:nvPr/>
        </p:nvGrpSpPr>
        <p:grpSpPr>
          <a:xfrm>
            <a:off x="2444750" y="4904201"/>
            <a:ext cx="4955140" cy="584775"/>
            <a:chOff x="5152356" y="4618816"/>
            <a:chExt cx="5059324" cy="779699"/>
          </a:xfrm>
        </p:grpSpPr>
        <p:sp>
          <p:nvSpPr>
            <p:cNvPr id="34" name="标题 2">
              <a:extLst>
                <a:ext uri="{FF2B5EF4-FFF2-40B4-BE49-F238E27FC236}">
                  <a16:creationId xmlns:a16="http://schemas.microsoft.com/office/drawing/2014/main" id="{2A728D0D-449A-4403-A279-147B1E438729}"/>
                </a:ext>
              </a:extLst>
            </p:cNvPr>
            <p:cNvSpPr/>
            <p:nvPr/>
          </p:nvSpPr>
          <p:spPr>
            <a:xfrm>
              <a:off x="5152356" y="4726436"/>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工作踏实">
              <a:extLst>
                <a:ext uri="{FF2B5EF4-FFF2-40B4-BE49-F238E27FC236}">
                  <a16:creationId xmlns:a16="http://schemas.microsoft.com/office/drawing/2014/main" id="{1D210967-B044-4F63-91D9-9D34CDFDC71E}"/>
                </a:ext>
              </a:extLst>
            </p:cNvPr>
            <p:cNvSpPr txBox="1"/>
            <p:nvPr/>
          </p:nvSpPr>
          <p:spPr>
            <a:xfrm>
              <a:off x="6066171" y="4618816"/>
              <a:ext cx="4145509"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Arial" panose="020B0604020202020204" pitchFamily="34" charset="0"/>
                  <a:ea typeface="微软雅黑" panose="020B0503020204020204" pitchFamily="34" charset="-122"/>
                  <a:sym typeface="Arial" panose="020B0604020202020204" pitchFamily="34" charset="0"/>
                </a:rPr>
                <a:t>主要结论</a:t>
              </a:r>
            </a:p>
          </p:txBody>
        </p:sp>
      </p:grpSp>
    </p:spTree>
    <p:extLst>
      <p:ext uri="{BB962C8B-B14F-4D97-AF65-F5344CB8AC3E}">
        <p14:creationId xmlns:p14="http://schemas.microsoft.com/office/powerpoint/2010/main" val="2468570704"/>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6">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48914" y="61747"/>
            <a:ext cx="30562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主要结论 </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19</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3" name="矩形 2">
            <a:extLst>
              <a:ext uri="{FF2B5EF4-FFF2-40B4-BE49-F238E27FC236}">
                <a16:creationId xmlns:a16="http://schemas.microsoft.com/office/drawing/2014/main" id="{282C759A-7C02-6901-39C9-0AFAB43385C6}"/>
              </a:ext>
            </a:extLst>
          </p:cNvPr>
          <p:cNvSpPr/>
          <p:nvPr/>
        </p:nvSpPr>
        <p:spPr>
          <a:xfrm>
            <a:off x="317485" y="2377683"/>
            <a:ext cx="8509030" cy="753220"/>
          </a:xfrm>
          <a:prstGeom prst="rect">
            <a:avLst/>
          </a:prstGeom>
        </p:spPr>
        <p:txBody>
          <a:bodyPr wrap="square">
            <a:spAutoFit/>
          </a:bodyPr>
          <a:lstStyle/>
          <a:p>
            <a:pPr marL="342900" indent="-342900" algn="just">
              <a:lnSpc>
                <a:spcPct val="125000"/>
              </a:lnSpc>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重离子在</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CZT</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晶体中引入</a:t>
            </a:r>
            <a:r>
              <a:rPr lang="en-US" altLang="zh-CN"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n</a:t>
            </a:r>
            <a:r>
              <a:rPr lang="en-US" altLang="zh-CN" kern="100" baseline="30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损伤层与基体形成了</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a:t>
            </a:r>
            <a:r>
              <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+/n</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同质，加压后该同质结的界面处产生了镜像力和隧穿效应，</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形成了不对称的</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IV</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曲线</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 name="矩形 3">
            <a:extLst>
              <a:ext uri="{FF2B5EF4-FFF2-40B4-BE49-F238E27FC236}">
                <a16:creationId xmlns:a16="http://schemas.microsoft.com/office/drawing/2014/main" id="{9663E002-4FDA-56F4-7665-DD1930CA708F}"/>
              </a:ext>
            </a:extLst>
          </p:cNvPr>
          <p:cNvSpPr/>
          <p:nvPr/>
        </p:nvSpPr>
        <p:spPr>
          <a:xfrm>
            <a:off x="317485" y="3475755"/>
            <a:ext cx="8509030" cy="1289905"/>
          </a:xfrm>
          <a:prstGeom prst="rect">
            <a:avLst/>
          </a:prstGeom>
        </p:spPr>
        <p:txBody>
          <a:bodyPr wrap="square">
            <a:spAutoFit/>
          </a:bodyPr>
          <a:lstStyle/>
          <a:p>
            <a:pPr marL="342900" indent="-342900">
              <a:lnSpc>
                <a:spcPct val="150000"/>
              </a:lnSpc>
              <a:buFont typeface="Wingdings" panose="05000000000000000000" pitchFamily="2" charset="2"/>
              <a:buChar char="n"/>
            </a:pP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当</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辐照剂量＜</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20MeV 2.5×10</a:t>
            </a:r>
            <a:r>
              <a:rPr lang="en-US" altLang="zh-CN" kern="100" baseline="30000" dirty="0">
                <a:latin typeface="微软雅黑" panose="020B0503020204020204" pitchFamily="34" charset="-122"/>
                <a:ea typeface="微软雅黑" panose="020B0503020204020204" pitchFamily="34" charset="-122"/>
                <a:cs typeface="Times New Roman" panose="02020603050405020304" pitchFamily="18" charset="0"/>
              </a:rPr>
              <a:t>12</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n/cm</a:t>
            </a:r>
            <a:r>
              <a:rPr lang="en-US" altLang="zh-CN" kern="100" baseline="30000" dirty="0">
                <a:latin typeface="微软雅黑" panose="020B0503020204020204" pitchFamily="34" charset="-122"/>
                <a:ea typeface="微软雅黑" panose="020B0503020204020204" pitchFamily="34" charset="-122"/>
                <a:cs typeface="Times New Roman" panose="02020603050405020304" pitchFamily="18" charset="0"/>
              </a:rPr>
              <a:t>2 </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a:t>
            </a:r>
            <a:r>
              <a:rPr lang="en-US"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+/n</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同质结界面处的电流符合</a:t>
            </a:r>
            <a:r>
              <a:rPr lang="zh-CN" altLang="zh-CN" kern="100" dirty="0">
                <a:solidFill>
                  <a:srgbClr val="FF0000"/>
                </a:solidFill>
                <a:effectLst/>
                <a:latin typeface="微软雅黑" panose="020B0503020204020204" pitchFamily="34" charset="-122"/>
                <a:ea typeface="微软雅黑" panose="020B0503020204020204" pitchFamily="34" charset="-122"/>
                <a:cs typeface="Times New Roman" panose="02020603050405020304" pitchFamily="18" charset="0"/>
              </a:rPr>
              <a:t>肖特基发射</a:t>
            </a: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模型</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势垒高度</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随剂量累积而增大</a:t>
            </a:r>
            <a:r>
              <a:rPr lang="zh-CN" altLang="zh-CN" kern="100" dirty="0">
                <a:effectLst/>
                <a:latin typeface="微软雅黑" panose="020B0503020204020204" pitchFamily="34" charset="-122"/>
                <a:ea typeface="微软雅黑" panose="020B0503020204020204" pitchFamily="34" charset="-122"/>
                <a:cs typeface="Times New Roman" panose="02020603050405020304" pitchFamily="18" charset="0"/>
              </a:rPr>
              <a:t>，</a:t>
            </a:r>
            <a:r>
              <a:rPr lang="zh-CN" altLang="en-US" kern="100" dirty="0">
                <a:effectLst/>
                <a:latin typeface="微软雅黑" panose="020B0503020204020204" pitchFamily="34" charset="-122"/>
                <a:ea typeface="微软雅黑" panose="020B0503020204020204" pitchFamily="34" charset="-122"/>
                <a:cs typeface="Times New Roman" panose="02020603050405020304" pitchFamily="18" charset="0"/>
              </a:rPr>
              <a:t>当</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辐照剂量＞</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20MeV 2.5×10</a:t>
            </a:r>
            <a:r>
              <a:rPr lang="en-US" altLang="zh-CN" kern="100" baseline="30000" dirty="0">
                <a:latin typeface="微软雅黑" panose="020B0503020204020204" pitchFamily="34" charset="-122"/>
                <a:ea typeface="微软雅黑" panose="020B0503020204020204" pitchFamily="34" charset="-122"/>
                <a:cs typeface="Times New Roman" panose="02020603050405020304" pitchFamily="18" charset="0"/>
              </a:rPr>
              <a:t>12</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n/cm</a:t>
            </a:r>
            <a:r>
              <a:rPr lang="en-US" altLang="zh-CN" kern="100" baseline="30000" dirty="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，当电压＞</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40V</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时，</a:t>
            </a:r>
            <a:r>
              <a:rPr lang="en-US" altLang="zh-CN" kern="100" dirty="0">
                <a:latin typeface="微软雅黑" panose="020B0503020204020204" pitchFamily="34" charset="-122"/>
                <a:ea typeface="微软雅黑" panose="020B0503020204020204" pitchFamily="34" charset="-122"/>
                <a:cs typeface="Times New Roman" panose="02020603050405020304" pitchFamily="18" charset="0"/>
              </a:rPr>
              <a:t>IV</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曲线符合</a:t>
            </a:r>
            <a:r>
              <a:rPr lang="en-US" altLang="zh-CN"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PF</a:t>
            </a:r>
            <a:r>
              <a:rPr lang="zh-CN" altLang="en-US"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效应</a:t>
            </a: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，证明损伤层中存在大量</a:t>
            </a:r>
            <a:r>
              <a:rPr lang="zh-CN" altLang="en-US" kern="1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深能级缺陷</a:t>
            </a:r>
            <a:endParaRPr lang="zh-CN" altLang="en-US" dirty="0">
              <a:latin typeface="微软雅黑" panose="020B0503020204020204" pitchFamily="34" charset="-122"/>
              <a:ea typeface="微软雅黑" panose="020B0503020204020204" pitchFamily="34" charset="-122"/>
            </a:endParaRPr>
          </a:p>
        </p:txBody>
      </p:sp>
      <p:sp>
        <p:nvSpPr>
          <p:cNvPr id="5" name="文本框 4">
            <a:extLst>
              <a:ext uri="{FF2B5EF4-FFF2-40B4-BE49-F238E27FC236}">
                <a16:creationId xmlns:a16="http://schemas.microsoft.com/office/drawing/2014/main" id="{D9102718-7461-73D0-A1D5-B5E32F25AAFE}"/>
              </a:ext>
            </a:extLst>
          </p:cNvPr>
          <p:cNvSpPr txBox="1"/>
          <p:nvPr/>
        </p:nvSpPr>
        <p:spPr>
          <a:xfrm>
            <a:off x="317485" y="5177477"/>
            <a:ext cx="8662949" cy="874407"/>
          </a:xfrm>
          <a:prstGeom prst="rect">
            <a:avLst/>
          </a:prstGeom>
          <a:noFill/>
        </p:spPr>
        <p:txBody>
          <a:bodyPr wrap="none" rtlCol="0">
            <a:spAutoFit/>
          </a:bodyPr>
          <a:lstStyle/>
          <a:p>
            <a:pPr marL="342900" indent="-342900">
              <a:lnSpc>
                <a:spcPct val="150000"/>
              </a:lnSpc>
              <a:buFont typeface="Wingdings" panose="05000000000000000000" pitchFamily="2" charset="2"/>
              <a:buChar char="n"/>
            </a:pPr>
            <a:r>
              <a:rPr lang="en-US" altLang="zh-CN" dirty="0">
                <a:effectLst/>
                <a:latin typeface="微软雅黑" panose="020B0503020204020204" pitchFamily="34" charset="-122"/>
                <a:ea typeface="微软雅黑" panose="020B0503020204020204" pitchFamily="34" charset="-122"/>
              </a:rPr>
              <a:t>20MeV 1.4</a:t>
            </a:r>
            <a:r>
              <a:rPr lang="zh-CN" altLang="zh-CN" dirty="0">
                <a:effectLst/>
                <a:latin typeface="微软雅黑" panose="020B0503020204020204" pitchFamily="34" charset="-122"/>
                <a:ea typeface="微软雅黑" panose="020B0503020204020204" pitchFamily="34" charset="-122"/>
                <a:cs typeface="Times New Roman" panose="02020603050405020304" pitchFamily="18" charset="0"/>
              </a:rPr>
              <a:t>×</a:t>
            </a:r>
            <a:r>
              <a:rPr lang="en-US" altLang="zh-CN" dirty="0">
                <a:effectLst/>
                <a:latin typeface="微软雅黑" panose="020B0503020204020204" pitchFamily="34" charset="-122"/>
                <a:ea typeface="微软雅黑" panose="020B0503020204020204" pitchFamily="34" charset="-122"/>
              </a:rPr>
              <a:t>10</a:t>
            </a:r>
            <a:r>
              <a:rPr lang="en-US" altLang="zh-CN" baseline="30000" dirty="0">
                <a:effectLst/>
                <a:latin typeface="微软雅黑" panose="020B0503020204020204" pitchFamily="34" charset="-122"/>
                <a:ea typeface="微软雅黑" panose="020B0503020204020204" pitchFamily="34" charset="-122"/>
              </a:rPr>
              <a:t>13</a:t>
            </a:r>
            <a:r>
              <a:rPr lang="en-US" altLang="zh-CN" dirty="0">
                <a:effectLst/>
                <a:latin typeface="微软雅黑" panose="020B0503020204020204" pitchFamily="34" charset="-122"/>
                <a:ea typeface="微软雅黑" panose="020B0503020204020204" pitchFamily="34" charset="-122"/>
              </a:rPr>
              <a:t>n/cm</a:t>
            </a:r>
            <a:r>
              <a:rPr lang="en-US" altLang="zh-CN" baseline="30000" dirty="0">
                <a:effectLst/>
                <a:latin typeface="微软雅黑" panose="020B0503020204020204" pitchFamily="34" charset="-122"/>
                <a:ea typeface="微软雅黑" panose="020B0503020204020204" pitchFamily="34" charset="-122"/>
              </a:rPr>
              <a:t>2</a:t>
            </a:r>
            <a:r>
              <a:rPr lang="zh-CN" altLang="zh-CN" dirty="0">
                <a:effectLst/>
                <a:latin typeface="微软雅黑" panose="020B0503020204020204" pitchFamily="34" charset="-122"/>
                <a:ea typeface="微软雅黑" panose="020B0503020204020204" pitchFamily="34" charset="-122"/>
                <a:cs typeface="Times New Roman" panose="02020603050405020304" pitchFamily="18" charset="0"/>
              </a:rPr>
              <a:t>氯离子辐照后探测器对γ射线的探测</a:t>
            </a:r>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仍可以得到比较明显</a:t>
            </a:r>
            <a:endPar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pPr>
            <a:r>
              <a:rPr lang="en-US" altLang="zh-CN"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     </a:t>
            </a:r>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得到谱峰</a:t>
            </a:r>
            <a:endParaRPr lang="zh-CN" altLang="en-US" dirty="0">
              <a:solidFill>
                <a:srgbClr val="FF0000"/>
              </a:solidFill>
              <a:latin typeface="微软雅黑" panose="020B0503020204020204" pitchFamily="34" charset="-122"/>
              <a:ea typeface="微软雅黑" panose="020B0503020204020204" pitchFamily="34" charset="-122"/>
            </a:endParaRPr>
          </a:p>
        </p:txBody>
      </p:sp>
      <p:sp>
        <p:nvSpPr>
          <p:cNvPr id="6" name="矩形 5">
            <a:extLst>
              <a:ext uri="{FF2B5EF4-FFF2-40B4-BE49-F238E27FC236}">
                <a16:creationId xmlns:a16="http://schemas.microsoft.com/office/drawing/2014/main" id="{DB5BFF9B-6DC1-9D57-BBAC-F3825CDE07CB}"/>
              </a:ext>
            </a:extLst>
          </p:cNvPr>
          <p:cNvSpPr/>
          <p:nvPr/>
        </p:nvSpPr>
        <p:spPr>
          <a:xfrm>
            <a:off x="317485" y="1375921"/>
            <a:ext cx="8509030" cy="406971"/>
          </a:xfrm>
          <a:prstGeom prst="rect">
            <a:avLst/>
          </a:prstGeom>
        </p:spPr>
        <p:txBody>
          <a:bodyPr wrap="square">
            <a:spAutoFit/>
          </a:bodyPr>
          <a:lstStyle/>
          <a:p>
            <a:pPr marL="342900" indent="-342900" algn="just">
              <a:lnSpc>
                <a:spcPct val="125000"/>
              </a:lnSpc>
              <a:buFont typeface="Wingdings" panose="05000000000000000000" pitchFamily="2" charset="2"/>
              <a:buChar char="n"/>
            </a:pPr>
            <a:r>
              <a:rPr lang="zh-CN" altLang="en-US" kern="100" dirty="0">
                <a:latin typeface="微软雅黑" panose="020B0503020204020204" pitchFamily="34" charset="-122"/>
                <a:ea typeface="微软雅黑" panose="020B0503020204020204" pitchFamily="34" charset="-122"/>
                <a:cs typeface="Times New Roman" panose="02020603050405020304" pitchFamily="18" charset="0"/>
              </a:rPr>
              <a:t>总剂量一致时，较低能量的重离子产生的损伤更严重</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7" name="对象 6">
            <a:extLst>
              <a:ext uri="{FF2B5EF4-FFF2-40B4-BE49-F238E27FC236}">
                <a16:creationId xmlns:a16="http://schemas.microsoft.com/office/drawing/2014/main" id="{8301DC65-CCDD-B547-C2AF-C81675665736}"/>
              </a:ext>
            </a:extLst>
          </p:cNvPr>
          <p:cNvGraphicFramePr>
            <a:graphicFrameLocks noChangeAspect="1"/>
          </p:cNvGraphicFramePr>
          <p:nvPr>
            <p:extLst>
              <p:ext uri="{D42A27DB-BD31-4B8C-83A1-F6EECF244321}">
                <p14:modId xmlns:p14="http://schemas.microsoft.com/office/powerpoint/2010/main" val="2276121496"/>
              </p:ext>
            </p:extLst>
          </p:nvPr>
        </p:nvGraphicFramePr>
        <p:xfrm>
          <a:off x="6164137" y="1023226"/>
          <a:ext cx="1831795" cy="1280160"/>
        </p:xfrm>
        <a:graphic>
          <a:graphicData uri="http://schemas.openxmlformats.org/presentationml/2006/ole">
            <mc:AlternateContent xmlns:mc="http://schemas.openxmlformats.org/markup-compatibility/2006">
              <mc:Choice xmlns:v="urn:schemas-microsoft-com:vml" Requires="v">
                <p:oleObj spid="_x0000_s7172" name="Graph" r:id="rId7" imgW="4159800" imgH="2906640" progId="Origin50.Graph">
                  <p:embed/>
                </p:oleObj>
              </mc:Choice>
              <mc:Fallback>
                <p:oleObj name="Graph" r:id="rId7" imgW="4159800" imgH="2906640" progId="Origin50.Graph">
                  <p:embed/>
                  <p:pic>
                    <p:nvPicPr>
                      <p:cNvPr id="36" name="对象 35">
                        <a:extLst>
                          <a:ext uri="{FF2B5EF4-FFF2-40B4-BE49-F238E27FC236}">
                            <a16:creationId xmlns:a16="http://schemas.microsoft.com/office/drawing/2014/main" id="{8194700A-00B1-48FF-BEED-6227CFAA3D13}"/>
                          </a:ext>
                        </a:extLst>
                      </p:cNvPr>
                      <p:cNvPicPr/>
                      <p:nvPr/>
                    </p:nvPicPr>
                    <p:blipFill>
                      <a:blip r:embed="rId8"/>
                      <a:stretch>
                        <a:fillRect/>
                      </a:stretch>
                    </p:blipFill>
                    <p:spPr>
                      <a:xfrm>
                        <a:off x="6164137" y="1023226"/>
                        <a:ext cx="1831795" cy="1280160"/>
                      </a:xfrm>
                      <a:prstGeom prst="rect">
                        <a:avLst/>
                      </a:prstGeom>
                    </p:spPr>
                  </p:pic>
                </p:oleObj>
              </mc:Fallback>
            </mc:AlternateContent>
          </a:graphicData>
        </a:graphic>
      </p:graphicFrame>
    </p:spTree>
    <p:extLst>
      <p:ext uri="{BB962C8B-B14F-4D97-AF65-F5344CB8AC3E}">
        <p14:creationId xmlns:p14="http://schemas.microsoft.com/office/powerpoint/2010/main" val="2451726786"/>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21799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报告提纲</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2</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E899B4B4-8432-443E-AEF5-7F0AF07C1A0B}"/>
              </a:ext>
            </a:extLst>
          </p:cNvPr>
          <p:cNvGrpSpPr/>
          <p:nvPr/>
        </p:nvGrpSpPr>
        <p:grpSpPr>
          <a:xfrm>
            <a:off x="2444750" y="1736713"/>
            <a:ext cx="4914575" cy="584775"/>
            <a:chOff x="5156835" y="348141"/>
            <a:chExt cx="5062227" cy="779699"/>
          </a:xfrm>
        </p:grpSpPr>
        <p:sp>
          <p:nvSpPr>
            <p:cNvPr id="21" name="标题 2">
              <a:extLst>
                <a:ext uri="{FF2B5EF4-FFF2-40B4-BE49-F238E27FC236}">
                  <a16:creationId xmlns:a16="http://schemas.microsoft.com/office/drawing/2014/main" id="{B6AA9890-2D02-402D-9DCD-EB7DD2263B2C}"/>
                </a:ext>
              </a:extLst>
            </p:cNvPr>
            <p:cNvSpPr/>
            <p:nvPr/>
          </p:nvSpPr>
          <p:spPr>
            <a:xfrm>
              <a:off x="5156835" y="444300"/>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工作踏实">
              <a:extLst>
                <a:ext uri="{FF2B5EF4-FFF2-40B4-BE49-F238E27FC236}">
                  <a16:creationId xmlns:a16="http://schemas.microsoft.com/office/drawing/2014/main" id="{33B93592-4DAF-43ED-A6DE-38F1906E8122}"/>
                </a:ext>
              </a:extLst>
            </p:cNvPr>
            <p:cNvSpPr txBox="1"/>
            <p:nvPr/>
          </p:nvSpPr>
          <p:spPr>
            <a:xfrm>
              <a:off x="6073552" y="348141"/>
              <a:ext cx="4145510"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Arial" panose="020B0604020202020204" pitchFamily="34" charset="0"/>
                  <a:ea typeface="微软雅黑" panose="020B0503020204020204" pitchFamily="34" charset="-122"/>
                  <a:sym typeface="Arial" panose="020B0604020202020204" pitchFamily="34" charset="0"/>
                </a:rPr>
                <a:t>研究背景及意义</a:t>
              </a:r>
            </a:p>
          </p:txBody>
        </p:sp>
      </p:grpSp>
      <p:sp>
        <p:nvSpPr>
          <p:cNvPr id="23" name="工作踏实">
            <a:extLst>
              <a:ext uri="{FF2B5EF4-FFF2-40B4-BE49-F238E27FC236}">
                <a16:creationId xmlns:a16="http://schemas.microsoft.com/office/drawing/2014/main" id="{11C72598-24C4-4DFE-AECC-2EA4E00FC59D}"/>
              </a:ext>
            </a:extLst>
          </p:cNvPr>
          <p:cNvSpPr txBox="1"/>
          <p:nvPr/>
        </p:nvSpPr>
        <p:spPr>
          <a:xfrm>
            <a:off x="3348418" y="3942347"/>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latin typeface="Arial" panose="020B0604020202020204" pitchFamily="34" charset="0"/>
                <a:ea typeface="微软雅黑" panose="020B0503020204020204" pitchFamily="34" charset="-122"/>
                <a:sym typeface="Arial" panose="020B0604020202020204" pitchFamily="34" charset="0"/>
              </a:rPr>
              <a:t>晶体光电性能的影响</a:t>
            </a:r>
          </a:p>
        </p:txBody>
      </p:sp>
      <p:grpSp>
        <p:nvGrpSpPr>
          <p:cNvPr id="27" name="组合 26">
            <a:extLst>
              <a:ext uri="{FF2B5EF4-FFF2-40B4-BE49-F238E27FC236}">
                <a16:creationId xmlns:a16="http://schemas.microsoft.com/office/drawing/2014/main" id="{F466A307-F2DD-4DF1-8190-7ADFD45341B5}"/>
              </a:ext>
            </a:extLst>
          </p:cNvPr>
          <p:cNvGrpSpPr/>
          <p:nvPr/>
        </p:nvGrpSpPr>
        <p:grpSpPr>
          <a:xfrm>
            <a:off x="2444752" y="2778469"/>
            <a:ext cx="4831019" cy="584775"/>
            <a:chOff x="5152356" y="2049335"/>
            <a:chExt cx="4933861" cy="779699"/>
          </a:xfrm>
        </p:grpSpPr>
        <p:sp>
          <p:nvSpPr>
            <p:cNvPr id="28" name="标题 2">
              <a:extLst>
                <a:ext uri="{FF2B5EF4-FFF2-40B4-BE49-F238E27FC236}">
                  <a16:creationId xmlns:a16="http://schemas.microsoft.com/office/drawing/2014/main" id="{E5BF810D-E98F-4BC7-BF19-698D8E9A9D6C}"/>
                </a:ext>
              </a:extLst>
            </p:cNvPr>
            <p:cNvSpPr/>
            <p:nvPr/>
          </p:nvSpPr>
          <p:spPr>
            <a:xfrm>
              <a:off x="5152356" y="2129908"/>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工作踏实">
              <a:extLst>
                <a:ext uri="{FF2B5EF4-FFF2-40B4-BE49-F238E27FC236}">
                  <a16:creationId xmlns:a16="http://schemas.microsoft.com/office/drawing/2014/main" id="{6757C6FD-94AF-45D5-B8B8-2427269FDBA8}"/>
                </a:ext>
              </a:extLst>
            </p:cNvPr>
            <p:cNvSpPr txBox="1"/>
            <p:nvPr/>
          </p:nvSpPr>
          <p:spPr>
            <a:xfrm>
              <a:off x="6066406" y="2049335"/>
              <a:ext cx="4019811"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Arial" panose="020B0604020202020204" pitchFamily="34" charset="0"/>
                  <a:ea typeface="微软雅黑" panose="020B0503020204020204" pitchFamily="34" charset="-122"/>
                  <a:sym typeface="Arial" panose="020B0604020202020204" pitchFamily="34" charset="0"/>
                </a:rPr>
                <a:t>研究内容</a:t>
              </a:r>
            </a:p>
          </p:txBody>
        </p:sp>
      </p:grpSp>
      <p:sp>
        <p:nvSpPr>
          <p:cNvPr id="30" name="工作踏实">
            <a:extLst>
              <a:ext uri="{FF2B5EF4-FFF2-40B4-BE49-F238E27FC236}">
                <a16:creationId xmlns:a16="http://schemas.microsoft.com/office/drawing/2014/main" id="{1B32FFFD-12F8-4BCC-B39F-029C227966BA}"/>
              </a:ext>
            </a:extLst>
          </p:cNvPr>
          <p:cNvSpPr txBox="1"/>
          <p:nvPr/>
        </p:nvSpPr>
        <p:spPr>
          <a:xfrm>
            <a:off x="3351624" y="4356497"/>
            <a:ext cx="523239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latin typeface="Arial" panose="020B0604020202020204" pitchFamily="34" charset="0"/>
                <a:ea typeface="微软雅黑" panose="020B0503020204020204" pitchFamily="34" charset="-122"/>
                <a:sym typeface="Arial" panose="020B0604020202020204" pitchFamily="34" charset="0"/>
              </a:rPr>
              <a:t>晶体载流子输运和探测性能的影响</a:t>
            </a:r>
          </a:p>
        </p:txBody>
      </p:sp>
      <p:sp>
        <p:nvSpPr>
          <p:cNvPr id="32" name="工作踏实">
            <a:extLst>
              <a:ext uri="{FF2B5EF4-FFF2-40B4-BE49-F238E27FC236}">
                <a16:creationId xmlns:a16="http://schemas.microsoft.com/office/drawing/2014/main" id="{B3EB7D80-6DDD-4565-A66D-B9F6FD89AC7C}"/>
              </a:ext>
            </a:extLst>
          </p:cNvPr>
          <p:cNvSpPr txBox="1"/>
          <p:nvPr/>
        </p:nvSpPr>
        <p:spPr>
          <a:xfrm>
            <a:off x="3348418" y="3530326"/>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Arial" panose="020B0604020202020204" pitchFamily="34" charset="0"/>
              </a:rPr>
              <a:t>重离子与</a:t>
            </a:r>
            <a:r>
              <a:rPr lang="en-US" altLang="zh-CN" sz="1600" dirty="0">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latin typeface="Arial" panose="020B0604020202020204" pitchFamily="34" charset="0"/>
                <a:ea typeface="微软雅黑" panose="020B0503020204020204" pitchFamily="34" charset="-122"/>
                <a:sym typeface="Arial" panose="020B0604020202020204" pitchFamily="34" charset="0"/>
              </a:rPr>
              <a:t>晶体相互作用的模拟</a:t>
            </a:r>
          </a:p>
        </p:txBody>
      </p:sp>
      <p:grpSp>
        <p:nvGrpSpPr>
          <p:cNvPr id="33" name="组合 32">
            <a:extLst>
              <a:ext uri="{FF2B5EF4-FFF2-40B4-BE49-F238E27FC236}">
                <a16:creationId xmlns:a16="http://schemas.microsoft.com/office/drawing/2014/main" id="{EAAFA699-D8B5-436A-B38C-7A7A394D29A5}"/>
              </a:ext>
            </a:extLst>
          </p:cNvPr>
          <p:cNvGrpSpPr/>
          <p:nvPr/>
        </p:nvGrpSpPr>
        <p:grpSpPr>
          <a:xfrm>
            <a:off x="2444750" y="4904201"/>
            <a:ext cx="4955140" cy="584775"/>
            <a:chOff x="5152356" y="4618816"/>
            <a:chExt cx="5059324" cy="779699"/>
          </a:xfrm>
        </p:grpSpPr>
        <p:sp>
          <p:nvSpPr>
            <p:cNvPr id="34" name="标题 2">
              <a:extLst>
                <a:ext uri="{FF2B5EF4-FFF2-40B4-BE49-F238E27FC236}">
                  <a16:creationId xmlns:a16="http://schemas.microsoft.com/office/drawing/2014/main" id="{2A728D0D-449A-4403-A279-147B1E438729}"/>
                </a:ext>
              </a:extLst>
            </p:cNvPr>
            <p:cNvSpPr/>
            <p:nvPr/>
          </p:nvSpPr>
          <p:spPr>
            <a:xfrm>
              <a:off x="5152356" y="4726436"/>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工作踏实">
              <a:extLst>
                <a:ext uri="{FF2B5EF4-FFF2-40B4-BE49-F238E27FC236}">
                  <a16:creationId xmlns:a16="http://schemas.microsoft.com/office/drawing/2014/main" id="{1D210967-B044-4F63-91D9-9D34CDFDC71E}"/>
                </a:ext>
              </a:extLst>
            </p:cNvPr>
            <p:cNvSpPr txBox="1"/>
            <p:nvPr/>
          </p:nvSpPr>
          <p:spPr>
            <a:xfrm>
              <a:off x="6066171" y="4618816"/>
              <a:ext cx="4145509"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Arial" panose="020B0604020202020204" pitchFamily="34" charset="0"/>
                  <a:ea typeface="微软雅黑" panose="020B0503020204020204" pitchFamily="34" charset="-122"/>
                  <a:sym typeface="Arial" panose="020B0604020202020204" pitchFamily="34" charset="0"/>
                </a:rPr>
                <a:t>主要结论</a:t>
              </a:r>
            </a:p>
          </p:txBody>
        </p:sp>
      </p:grpSp>
    </p:spTree>
    <p:extLst>
      <p:ext uri="{BB962C8B-B14F-4D97-AF65-F5344CB8AC3E}">
        <p14:creationId xmlns:p14="http://schemas.microsoft.com/office/powerpoint/2010/main" val="3439041089"/>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20</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2" name="矩形 1">
            <a:extLst>
              <a:ext uri="{FF2B5EF4-FFF2-40B4-BE49-F238E27FC236}">
                <a16:creationId xmlns:a16="http://schemas.microsoft.com/office/drawing/2014/main" id="{9AF5814E-85D1-7431-22DA-306FC8F278D3}"/>
              </a:ext>
            </a:extLst>
          </p:cNvPr>
          <p:cNvSpPr/>
          <p:nvPr/>
        </p:nvSpPr>
        <p:spPr>
          <a:xfrm>
            <a:off x="991102" y="2999681"/>
            <a:ext cx="7161795" cy="1015663"/>
          </a:xfrm>
          <a:prstGeom prst="rect">
            <a:avLst/>
          </a:prstGeom>
        </p:spPr>
        <p:txBody>
          <a:bodyPr wrap="square">
            <a:spAutoFit/>
          </a:bodyPr>
          <a:lstStyle/>
          <a:p>
            <a:r>
              <a:rPr lang="zh-CN" altLang="en-US" sz="6000" dirty="0">
                <a:solidFill>
                  <a:schemeClr val="bg2">
                    <a:lumMod val="10000"/>
                  </a:schemeClr>
                </a:solidFill>
                <a:latin typeface="华文楷体" panose="02010600040101010101" pitchFamily="2" charset="-122"/>
                <a:ea typeface="华文楷体" panose="02010600040101010101" pitchFamily="2" charset="-122"/>
                <a:cs typeface="Times New Roman" panose="02020603050405020304" pitchFamily="18" charset="0"/>
              </a:rPr>
              <a:t>请各位专家批评指正！</a:t>
            </a:r>
          </a:p>
        </p:txBody>
      </p:sp>
    </p:spTree>
    <p:extLst>
      <p:ext uri="{BB962C8B-B14F-4D97-AF65-F5344CB8AC3E}">
        <p14:creationId xmlns:p14="http://schemas.microsoft.com/office/powerpoint/2010/main" val="515152120"/>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21799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报告提纲</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3</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E899B4B4-8432-443E-AEF5-7F0AF07C1A0B}"/>
              </a:ext>
            </a:extLst>
          </p:cNvPr>
          <p:cNvGrpSpPr/>
          <p:nvPr/>
        </p:nvGrpSpPr>
        <p:grpSpPr>
          <a:xfrm>
            <a:off x="2444750" y="1736713"/>
            <a:ext cx="4914575" cy="584775"/>
            <a:chOff x="5156835" y="348141"/>
            <a:chExt cx="5062227" cy="779699"/>
          </a:xfrm>
        </p:grpSpPr>
        <p:sp>
          <p:nvSpPr>
            <p:cNvPr id="21" name="标题 2">
              <a:extLst>
                <a:ext uri="{FF2B5EF4-FFF2-40B4-BE49-F238E27FC236}">
                  <a16:creationId xmlns:a16="http://schemas.microsoft.com/office/drawing/2014/main" id="{B6AA9890-2D02-402D-9DCD-EB7DD2263B2C}"/>
                </a:ext>
              </a:extLst>
            </p:cNvPr>
            <p:cNvSpPr/>
            <p:nvPr/>
          </p:nvSpPr>
          <p:spPr>
            <a:xfrm>
              <a:off x="5156835" y="444300"/>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工作踏实">
              <a:extLst>
                <a:ext uri="{FF2B5EF4-FFF2-40B4-BE49-F238E27FC236}">
                  <a16:creationId xmlns:a16="http://schemas.microsoft.com/office/drawing/2014/main" id="{33B93592-4DAF-43ED-A6DE-38F1906E8122}"/>
                </a:ext>
              </a:extLst>
            </p:cNvPr>
            <p:cNvSpPr txBox="1"/>
            <p:nvPr/>
          </p:nvSpPr>
          <p:spPr>
            <a:xfrm>
              <a:off x="6073552" y="348141"/>
              <a:ext cx="4145510"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Arial" panose="020B0604020202020204" pitchFamily="34" charset="0"/>
                  <a:ea typeface="微软雅黑" panose="020B0503020204020204" pitchFamily="34" charset="-122"/>
                  <a:sym typeface="Arial" panose="020B0604020202020204" pitchFamily="34" charset="0"/>
                </a:rPr>
                <a:t>研究背景及意义</a:t>
              </a:r>
            </a:p>
          </p:txBody>
        </p:sp>
      </p:grpSp>
      <p:sp>
        <p:nvSpPr>
          <p:cNvPr id="23" name="工作踏实">
            <a:extLst>
              <a:ext uri="{FF2B5EF4-FFF2-40B4-BE49-F238E27FC236}">
                <a16:creationId xmlns:a16="http://schemas.microsoft.com/office/drawing/2014/main" id="{11C72598-24C4-4DFE-AECC-2EA4E00FC59D}"/>
              </a:ext>
            </a:extLst>
          </p:cNvPr>
          <p:cNvSpPr txBox="1"/>
          <p:nvPr/>
        </p:nvSpPr>
        <p:spPr>
          <a:xfrm>
            <a:off x="3348418" y="3942347"/>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晶体光电性能的影响</a:t>
            </a:r>
          </a:p>
        </p:txBody>
      </p:sp>
      <p:grpSp>
        <p:nvGrpSpPr>
          <p:cNvPr id="27" name="组合 26">
            <a:extLst>
              <a:ext uri="{FF2B5EF4-FFF2-40B4-BE49-F238E27FC236}">
                <a16:creationId xmlns:a16="http://schemas.microsoft.com/office/drawing/2014/main" id="{F466A307-F2DD-4DF1-8190-7ADFD45341B5}"/>
              </a:ext>
            </a:extLst>
          </p:cNvPr>
          <p:cNvGrpSpPr/>
          <p:nvPr/>
        </p:nvGrpSpPr>
        <p:grpSpPr>
          <a:xfrm>
            <a:off x="2444752" y="2778469"/>
            <a:ext cx="4831019" cy="584775"/>
            <a:chOff x="5152356" y="2049335"/>
            <a:chExt cx="4933861" cy="779699"/>
          </a:xfrm>
        </p:grpSpPr>
        <p:sp>
          <p:nvSpPr>
            <p:cNvPr id="28" name="标题 2">
              <a:extLst>
                <a:ext uri="{FF2B5EF4-FFF2-40B4-BE49-F238E27FC236}">
                  <a16:creationId xmlns:a16="http://schemas.microsoft.com/office/drawing/2014/main" id="{E5BF810D-E98F-4BC7-BF19-698D8E9A9D6C}"/>
                </a:ext>
              </a:extLst>
            </p:cNvPr>
            <p:cNvSpPr/>
            <p:nvPr/>
          </p:nvSpPr>
          <p:spPr>
            <a:xfrm>
              <a:off x="5152356" y="2129908"/>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工作踏实">
              <a:extLst>
                <a:ext uri="{FF2B5EF4-FFF2-40B4-BE49-F238E27FC236}">
                  <a16:creationId xmlns:a16="http://schemas.microsoft.com/office/drawing/2014/main" id="{6757C6FD-94AF-45D5-B8B8-2427269FDBA8}"/>
                </a:ext>
              </a:extLst>
            </p:cNvPr>
            <p:cNvSpPr txBox="1"/>
            <p:nvPr/>
          </p:nvSpPr>
          <p:spPr>
            <a:xfrm>
              <a:off x="6066406" y="2049335"/>
              <a:ext cx="4019811"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研究内容</a:t>
              </a:r>
            </a:p>
          </p:txBody>
        </p:sp>
      </p:grpSp>
      <p:sp>
        <p:nvSpPr>
          <p:cNvPr id="30" name="工作踏实">
            <a:extLst>
              <a:ext uri="{FF2B5EF4-FFF2-40B4-BE49-F238E27FC236}">
                <a16:creationId xmlns:a16="http://schemas.microsoft.com/office/drawing/2014/main" id="{1B32FFFD-12F8-4BCC-B39F-029C227966BA}"/>
              </a:ext>
            </a:extLst>
          </p:cNvPr>
          <p:cNvSpPr txBox="1"/>
          <p:nvPr/>
        </p:nvSpPr>
        <p:spPr>
          <a:xfrm>
            <a:off x="3351624" y="4356497"/>
            <a:ext cx="523239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晶体载流子输运和探测性能的影响</a:t>
            </a:r>
          </a:p>
        </p:txBody>
      </p:sp>
      <p:sp>
        <p:nvSpPr>
          <p:cNvPr id="32" name="工作踏实">
            <a:extLst>
              <a:ext uri="{FF2B5EF4-FFF2-40B4-BE49-F238E27FC236}">
                <a16:creationId xmlns:a16="http://schemas.microsoft.com/office/drawing/2014/main" id="{B3EB7D80-6DDD-4565-A66D-B9F6FD89AC7C}"/>
              </a:ext>
            </a:extLst>
          </p:cNvPr>
          <p:cNvSpPr txBox="1"/>
          <p:nvPr/>
        </p:nvSpPr>
        <p:spPr>
          <a:xfrm>
            <a:off x="3348418" y="3530326"/>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重离子与</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晶体相互作用的模拟</a:t>
            </a:r>
          </a:p>
        </p:txBody>
      </p:sp>
      <p:grpSp>
        <p:nvGrpSpPr>
          <p:cNvPr id="33" name="组合 32">
            <a:extLst>
              <a:ext uri="{FF2B5EF4-FFF2-40B4-BE49-F238E27FC236}">
                <a16:creationId xmlns:a16="http://schemas.microsoft.com/office/drawing/2014/main" id="{EAAFA699-D8B5-436A-B38C-7A7A394D29A5}"/>
              </a:ext>
            </a:extLst>
          </p:cNvPr>
          <p:cNvGrpSpPr/>
          <p:nvPr/>
        </p:nvGrpSpPr>
        <p:grpSpPr>
          <a:xfrm>
            <a:off x="2444750" y="4904201"/>
            <a:ext cx="4955140" cy="584775"/>
            <a:chOff x="5152356" y="4618816"/>
            <a:chExt cx="5059324" cy="779699"/>
          </a:xfrm>
        </p:grpSpPr>
        <p:sp>
          <p:nvSpPr>
            <p:cNvPr id="34" name="标题 2">
              <a:extLst>
                <a:ext uri="{FF2B5EF4-FFF2-40B4-BE49-F238E27FC236}">
                  <a16:creationId xmlns:a16="http://schemas.microsoft.com/office/drawing/2014/main" id="{2A728D0D-449A-4403-A279-147B1E438729}"/>
                </a:ext>
              </a:extLst>
            </p:cNvPr>
            <p:cNvSpPr/>
            <p:nvPr/>
          </p:nvSpPr>
          <p:spPr>
            <a:xfrm>
              <a:off x="5152356" y="4726436"/>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工作踏实">
              <a:extLst>
                <a:ext uri="{FF2B5EF4-FFF2-40B4-BE49-F238E27FC236}">
                  <a16:creationId xmlns:a16="http://schemas.microsoft.com/office/drawing/2014/main" id="{1D210967-B044-4F63-91D9-9D34CDFDC71E}"/>
                </a:ext>
              </a:extLst>
            </p:cNvPr>
            <p:cNvSpPr txBox="1"/>
            <p:nvPr/>
          </p:nvSpPr>
          <p:spPr>
            <a:xfrm>
              <a:off x="6066171" y="4618816"/>
              <a:ext cx="4145509"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主要结论</a:t>
              </a:r>
            </a:p>
          </p:txBody>
        </p:sp>
      </p:grpSp>
    </p:spTree>
    <p:extLst>
      <p:ext uri="{BB962C8B-B14F-4D97-AF65-F5344CB8AC3E}">
        <p14:creationId xmlns:p14="http://schemas.microsoft.com/office/powerpoint/2010/main" val="3732195576"/>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矩形 59">
            <a:extLst>
              <a:ext uri="{FF2B5EF4-FFF2-40B4-BE49-F238E27FC236}">
                <a16:creationId xmlns:a16="http://schemas.microsoft.com/office/drawing/2014/main" id="{6069671E-D1FC-42F5-7245-8CC754C69328}"/>
              </a:ext>
            </a:extLst>
          </p:cNvPr>
          <p:cNvSpPr/>
          <p:nvPr/>
        </p:nvSpPr>
        <p:spPr>
          <a:xfrm>
            <a:off x="7615534" y="5116776"/>
            <a:ext cx="826168" cy="15773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0CBEE0FE-CBD6-C758-F753-99771A95DE2D}"/>
              </a:ext>
            </a:extLst>
          </p:cNvPr>
          <p:cNvSpPr/>
          <p:nvPr/>
        </p:nvSpPr>
        <p:spPr>
          <a:xfrm>
            <a:off x="5806092" y="6031694"/>
            <a:ext cx="914066" cy="157736"/>
          </a:xfrm>
          <a:prstGeom prst="rec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5" name="图片 44">
            <a:extLst>
              <a:ext uri="{FF2B5EF4-FFF2-40B4-BE49-F238E27FC236}">
                <a16:creationId xmlns:a16="http://schemas.microsoft.com/office/drawing/2014/main" id="{A58E1F41-D832-92F2-B4BE-1999C5D93DE3}"/>
              </a:ext>
            </a:extLst>
          </p:cNvPr>
          <p:cNvPicPr>
            <a:picLocks noChangeAspect="1"/>
          </p:cNvPicPr>
          <p:nvPr/>
        </p:nvPicPr>
        <p:blipFill>
          <a:blip r:embed="rId4"/>
          <a:stretch>
            <a:fillRect/>
          </a:stretch>
        </p:blipFill>
        <p:spPr>
          <a:xfrm rot="1124269">
            <a:off x="5730394" y="4528638"/>
            <a:ext cx="1103543" cy="935588"/>
          </a:xfrm>
          <a:prstGeom prst="rect">
            <a:avLst/>
          </a:prstGeom>
        </p:spPr>
      </p:pic>
      <p:graphicFrame>
        <p:nvGraphicFramePr>
          <p:cNvPr id="42" name="对象 41">
            <a:extLst>
              <a:ext uri="{FF2B5EF4-FFF2-40B4-BE49-F238E27FC236}">
                <a16:creationId xmlns:a16="http://schemas.microsoft.com/office/drawing/2014/main" id="{B65BB879-2BE0-B6AD-4185-F0C360A81BBB}"/>
              </a:ext>
            </a:extLst>
          </p:cNvPr>
          <p:cNvGraphicFramePr>
            <a:graphicFrameLocks noChangeAspect="1"/>
          </p:cNvGraphicFramePr>
          <p:nvPr>
            <p:extLst>
              <p:ext uri="{D42A27DB-BD31-4B8C-83A1-F6EECF244321}">
                <p14:modId xmlns:p14="http://schemas.microsoft.com/office/powerpoint/2010/main" val="2333111334"/>
              </p:ext>
            </p:extLst>
          </p:nvPr>
        </p:nvGraphicFramePr>
        <p:xfrm>
          <a:off x="5251502" y="5420016"/>
          <a:ext cx="1810368" cy="1280160"/>
        </p:xfrm>
        <a:graphic>
          <a:graphicData uri="http://schemas.openxmlformats.org/presentationml/2006/ole">
            <mc:AlternateContent xmlns:mc="http://schemas.openxmlformats.org/markup-compatibility/2006">
              <mc:Choice xmlns:v="urn:schemas-microsoft-com:vml" Requires="v">
                <p:oleObj spid="_x0000_s1032" name="Graph" r:id="rId5" imgW="4276800" imgH="3024000" progId="Origin50.Graph">
                  <p:embed/>
                </p:oleObj>
              </mc:Choice>
              <mc:Fallback>
                <p:oleObj name="Graph" r:id="rId5" imgW="4276800" imgH="3024000" progId="Origin50.Graph">
                  <p:embed/>
                  <p:pic>
                    <p:nvPicPr>
                      <p:cNvPr id="0" name=""/>
                      <p:cNvPicPr/>
                      <p:nvPr/>
                    </p:nvPicPr>
                    <p:blipFill>
                      <a:blip r:embed="rId6"/>
                      <a:stretch>
                        <a:fillRect/>
                      </a:stretch>
                    </p:blipFill>
                    <p:spPr>
                      <a:xfrm>
                        <a:off x="5251502" y="5420016"/>
                        <a:ext cx="1810368" cy="1280160"/>
                      </a:xfrm>
                      <a:prstGeom prst="rect">
                        <a:avLst/>
                      </a:prstGeom>
                    </p:spPr>
                  </p:pic>
                </p:oleObj>
              </mc:Fallback>
            </mc:AlternateContent>
          </a:graphicData>
        </a:graphic>
      </p:graphicFrame>
      <p:grpSp>
        <p:nvGrpSpPr>
          <p:cNvPr id="30" name="组合 29">
            <a:extLst>
              <a:ext uri="{FF2B5EF4-FFF2-40B4-BE49-F238E27FC236}">
                <a16:creationId xmlns:a16="http://schemas.microsoft.com/office/drawing/2014/main" id="{B662D3F7-EAFA-3205-BADC-C8E366DF8F81}"/>
              </a:ext>
            </a:extLst>
          </p:cNvPr>
          <p:cNvGrpSpPr/>
          <p:nvPr/>
        </p:nvGrpSpPr>
        <p:grpSpPr>
          <a:xfrm>
            <a:off x="4723822" y="829290"/>
            <a:ext cx="1859727" cy="1335778"/>
            <a:chOff x="1876028" y="1682870"/>
            <a:chExt cx="1859727" cy="1335778"/>
          </a:xfrm>
        </p:grpSpPr>
        <p:sp>
          <p:nvSpPr>
            <p:cNvPr id="31" name="箭头: 下弧形 30">
              <a:extLst>
                <a:ext uri="{FF2B5EF4-FFF2-40B4-BE49-F238E27FC236}">
                  <a16:creationId xmlns:a16="http://schemas.microsoft.com/office/drawing/2014/main" id="{B392F5C4-9611-8D26-BA5D-A5F226C2EB4D}"/>
                </a:ext>
              </a:extLst>
            </p:cNvPr>
            <p:cNvSpPr/>
            <p:nvPr/>
          </p:nvSpPr>
          <p:spPr>
            <a:xfrm rot="1951322">
              <a:off x="1876028" y="2155111"/>
              <a:ext cx="1859727" cy="863537"/>
            </a:xfrm>
            <a:prstGeom prst="curvedUpArrow">
              <a:avLst>
                <a:gd name="adj1" fmla="val 25000"/>
                <a:gd name="adj2" fmla="val 42517"/>
                <a:gd name="adj3" fmla="val 3265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矩形 31">
              <a:extLst>
                <a:ext uri="{FF2B5EF4-FFF2-40B4-BE49-F238E27FC236}">
                  <a16:creationId xmlns:a16="http://schemas.microsoft.com/office/drawing/2014/main" id="{6A56F422-ADFB-9992-FB21-CFEB3018C95B}"/>
                </a:ext>
              </a:extLst>
            </p:cNvPr>
            <p:cNvSpPr/>
            <p:nvPr/>
          </p:nvSpPr>
          <p:spPr>
            <a:xfrm>
              <a:off x="2003088" y="1682870"/>
              <a:ext cx="670117" cy="1237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9" name="组合 28">
            <a:extLst>
              <a:ext uri="{FF2B5EF4-FFF2-40B4-BE49-F238E27FC236}">
                <a16:creationId xmlns:a16="http://schemas.microsoft.com/office/drawing/2014/main" id="{BD9321D7-9B83-0D11-6A7F-3A306C15EF88}"/>
              </a:ext>
            </a:extLst>
          </p:cNvPr>
          <p:cNvGrpSpPr/>
          <p:nvPr/>
        </p:nvGrpSpPr>
        <p:grpSpPr>
          <a:xfrm>
            <a:off x="1889575" y="1285316"/>
            <a:ext cx="1859727" cy="1335778"/>
            <a:chOff x="1876028" y="1682870"/>
            <a:chExt cx="1859727" cy="1335778"/>
          </a:xfrm>
        </p:grpSpPr>
        <p:sp>
          <p:nvSpPr>
            <p:cNvPr id="27" name="箭头: 下弧形 26">
              <a:extLst>
                <a:ext uri="{FF2B5EF4-FFF2-40B4-BE49-F238E27FC236}">
                  <a16:creationId xmlns:a16="http://schemas.microsoft.com/office/drawing/2014/main" id="{B70E7A56-8CB8-4E13-9466-E7C1BCDE330A}"/>
                </a:ext>
              </a:extLst>
            </p:cNvPr>
            <p:cNvSpPr/>
            <p:nvPr/>
          </p:nvSpPr>
          <p:spPr>
            <a:xfrm rot="1951322">
              <a:off x="1876028" y="2155111"/>
              <a:ext cx="1859727" cy="863537"/>
            </a:xfrm>
            <a:prstGeom prst="curvedUpArrow">
              <a:avLst>
                <a:gd name="adj1" fmla="val 25000"/>
                <a:gd name="adj2" fmla="val 42517"/>
                <a:gd name="adj3" fmla="val 32657"/>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矩形 27">
              <a:extLst>
                <a:ext uri="{FF2B5EF4-FFF2-40B4-BE49-F238E27FC236}">
                  <a16:creationId xmlns:a16="http://schemas.microsoft.com/office/drawing/2014/main" id="{0C0EC71C-CAA0-AB9F-3560-587795BB433E}"/>
                </a:ext>
              </a:extLst>
            </p:cNvPr>
            <p:cNvSpPr/>
            <p:nvPr/>
          </p:nvSpPr>
          <p:spPr>
            <a:xfrm>
              <a:off x="2003088" y="1682870"/>
              <a:ext cx="670117" cy="12379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9">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360939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研究背景及意义</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2" name="灯片编号占位符 17">
            <a:extLst>
              <a:ext uri="{FF2B5EF4-FFF2-40B4-BE49-F238E27FC236}">
                <a16:creationId xmlns:a16="http://schemas.microsoft.com/office/drawing/2014/main" id="{EC3F6353-67D6-3381-6FB4-1DFCDD0BB26B}"/>
              </a:ext>
            </a:extLst>
          </p:cNvPr>
          <p:cNvSpPr txBox="1">
            <a:spLocks/>
          </p:cNvSpPr>
          <p:nvPr/>
        </p:nvSpPr>
        <p:spPr>
          <a:xfrm>
            <a:off x="8414806" y="6555640"/>
            <a:ext cx="729194" cy="28907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800" dirty="0">
                <a:solidFill>
                  <a:schemeClr val="tx1"/>
                </a:solidFill>
                <a:latin typeface="微软雅黑" panose="020B0503020204020204" pitchFamily="34" charset="-122"/>
                <a:ea typeface="微软雅黑" panose="020B0503020204020204" pitchFamily="34" charset="-122"/>
              </a:rPr>
              <a:t>4</a:t>
            </a:r>
            <a:endParaRPr lang="zh-CN" altLang="en-US" sz="1800" dirty="0">
              <a:solidFill>
                <a:schemeClr val="tx1"/>
              </a:solidFill>
              <a:latin typeface="微软雅黑" panose="020B0503020204020204" pitchFamily="34" charset="-122"/>
              <a:ea typeface="微软雅黑" panose="020B0503020204020204" pitchFamily="34" charset="-122"/>
            </a:endParaRPr>
          </a:p>
        </p:txBody>
      </p:sp>
      <p:pic>
        <p:nvPicPr>
          <p:cNvPr id="76" name="图片 75">
            <a:extLst>
              <a:ext uri="{FF2B5EF4-FFF2-40B4-BE49-F238E27FC236}">
                <a16:creationId xmlns:a16="http://schemas.microsoft.com/office/drawing/2014/main" id="{768A7C71-7C0C-AADB-3900-F661D121F084}"/>
              </a:ext>
            </a:extLst>
          </p:cNvPr>
          <p:cNvPicPr>
            <a:picLocks noChangeAspect="1"/>
          </p:cNvPicPr>
          <p:nvPr/>
        </p:nvPicPr>
        <p:blipFill>
          <a:blip r:embed="rId10"/>
          <a:stretch>
            <a:fillRect/>
          </a:stretch>
        </p:blipFill>
        <p:spPr>
          <a:xfrm>
            <a:off x="175136" y="4111226"/>
            <a:ext cx="4919469" cy="1763413"/>
          </a:xfrm>
          <a:prstGeom prst="rect">
            <a:avLst/>
          </a:prstGeom>
        </p:spPr>
      </p:pic>
      <p:sp>
        <p:nvSpPr>
          <p:cNvPr id="77" name="文本框 76">
            <a:extLst>
              <a:ext uri="{FF2B5EF4-FFF2-40B4-BE49-F238E27FC236}">
                <a16:creationId xmlns:a16="http://schemas.microsoft.com/office/drawing/2014/main" id="{644463AF-736E-B49D-AEDE-469E0BBE7A4B}"/>
              </a:ext>
            </a:extLst>
          </p:cNvPr>
          <p:cNvSpPr txBox="1"/>
          <p:nvPr/>
        </p:nvSpPr>
        <p:spPr>
          <a:xfrm>
            <a:off x="4230320" y="4548700"/>
            <a:ext cx="719626" cy="1175812"/>
          </a:xfrm>
          <a:prstGeom prst="rect">
            <a:avLst/>
          </a:prstGeom>
          <a:noFill/>
          <a:ln w="22225">
            <a:solidFill>
              <a:srgbClr val="FF0000"/>
            </a:solidFill>
          </a:ln>
        </p:spPr>
        <p:txBody>
          <a:bodyPr wrap="square" rtlCol="0">
            <a:spAutoFit/>
          </a:bodyPr>
          <a:lstStyle/>
          <a:p>
            <a:endParaRPr lang="zh-CN" altLang="en-US" sz="1013"/>
          </a:p>
        </p:txBody>
      </p:sp>
      <p:sp>
        <p:nvSpPr>
          <p:cNvPr id="82" name="TextBox 13">
            <a:extLst>
              <a:ext uri="{FF2B5EF4-FFF2-40B4-BE49-F238E27FC236}">
                <a16:creationId xmlns:a16="http://schemas.microsoft.com/office/drawing/2014/main" id="{F7264599-0462-2F43-1CC9-97AD2B54D64A}"/>
              </a:ext>
            </a:extLst>
          </p:cNvPr>
          <p:cNvSpPr txBox="1">
            <a:spLocks noChangeArrowheads="1"/>
          </p:cNvSpPr>
          <p:nvPr/>
        </p:nvSpPr>
        <p:spPr bwMode="auto">
          <a:xfrm>
            <a:off x="16917" y="869592"/>
            <a:ext cx="3139001"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半导体探测器材料的发展</a:t>
            </a:r>
            <a:r>
              <a:rPr lang="en-US" altLang="zh-CN" sz="1800" dirty="0"/>
              <a:t> </a:t>
            </a:r>
            <a:endParaRPr lang="zh-CN" altLang="en-US" sz="1800" dirty="0"/>
          </a:p>
        </p:txBody>
      </p:sp>
      <p:grpSp>
        <p:nvGrpSpPr>
          <p:cNvPr id="85" name="Group 30">
            <a:extLst>
              <a:ext uri="{FF2B5EF4-FFF2-40B4-BE49-F238E27FC236}">
                <a16:creationId xmlns:a16="http://schemas.microsoft.com/office/drawing/2014/main" id="{780C6F29-842F-5B8D-F04E-0BC849844001}"/>
              </a:ext>
            </a:extLst>
          </p:cNvPr>
          <p:cNvGrpSpPr>
            <a:grpSpLocks/>
          </p:cNvGrpSpPr>
          <p:nvPr/>
        </p:nvGrpSpPr>
        <p:grpSpPr bwMode="auto">
          <a:xfrm>
            <a:off x="6423700" y="1063139"/>
            <a:ext cx="1836916" cy="1580527"/>
            <a:chOff x="17463" y="-103782"/>
            <a:chExt cx="1681281" cy="1667837"/>
          </a:xfrm>
        </p:grpSpPr>
        <p:sp>
          <p:nvSpPr>
            <p:cNvPr id="88" name="Oval 15">
              <a:extLst>
                <a:ext uri="{FF2B5EF4-FFF2-40B4-BE49-F238E27FC236}">
                  <a16:creationId xmlns:a16="http://schemas.microsoft.com/office/drawing/2014/main" id="{E62F35DA-0067-5B5C-706C-F8310ED7EEF7}"/>
                </a:ext>
              </a:extLst>
            </p:cNvPr>
            <p:cNvSpPr>
              <a:spLocks noChangeArrowheads="1"/>
            </p:cNvSpPr>
            <p:nvPr/>
          </p:nvSpPr>
          <p:spPr bwMode="auto">
            <a:xfrm>
              <a:off x="17463" y="1041400"/>
              <a:ext cx="1681281" cy="522655"/>
            </a:xfrm>
            <a:prstGeom prst="ellipse">
              <a:avLst/>
            </a:prstGeom>
            <a:gradFill rotWithShape="1">
              <a:gsLst>
                <a:gs pos="0">
                  <a:srgbClr val="C9D9EB"/>
                </a:gs>
                <a:gs pos="100000">
                  <a:srgbClr val="4F81B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spcBef>
                  <a:spcPct val="0"/>
                </a:spcBef>
                <a:buFontTx/>
                <a:buNone/>
              </a:pPr>
              <a:endParaRPr kumimoji="0" lang="zh-CN" altLang="zh-CN" sz="1125">
                <a:solidFill>
                  <a:srgbClr val="000000"/>
                </a:solidFill>
                <a:latin typeface="微软雅黑" panose="020B0503020204020204" pitchFamily="34" charset="-122"/>
                <a:ea typeface="微软雅黑" panose="020B0503020204020204" pitchFamily="34" charset="-122"/>
                <a:sym typeface="Times New Roman" pitchFamily="18" charset="0"/>
              </a:endParaRPr>
            </a:p>
          </p:txBody>
        </p:sp>
        <p:pic>
          <p:nvPicPr>
            <p:cNvPr id="89" name="Picture 42" descr="shadow_1_m">
              <a:extLst>
                <a:ext uri="{FF2B5EF4-FFF2-40B4-BE49-F238E27FC236}">
                  <a16:creationId xmlns:a16="http://schemas.microsoft.com/office/drawing/2014/main" id="{03F00051-C85E-FE8A-32B2-41BEE7E59FDB}"/>
                </a:ext>
              </a:extLst>
            </p:cNvPr>
            <p:cNvPicPr>
              <a:picLocks noChangeAspect="1" noChangeArrowheads="1"/>
            </p:cNvPicPr>
            <p:nvPr/>
          </p:nvPicPr>
          <p:blipFill>
            <a:blip r:embed="rId11" cstate="print">
              <a:lum bright="12000"/>
              <a:extLst>
                <a:ext uri="{28A0092B-C50C-407E-A947-70E740481C1C}">
                  <a14:useLocalDpi xmlns:a14="http://schemas.microsoft.com/office/drawing/2010/main" val="0"/>
                </a:ext>
              </a:extLst>
            </a:blip>
            <a:srcRect/>
            <a:stretch>
              <a:fillRect/>
            </a:stretch>
          </p:blipFill>
          <p:spPr bwMode="auto">
            <a:xfrm>
              <a:off x="244515" y="1274474"/>
              <a:ext cx="11874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0" name="Group 37">
              <a:extLst>
                <a:ext uri="{FF2B5EF4-FFF2-40B4-BE49-F238E27FC236}">
                  <a16:creationId xmlns:a16="http://schemas.microsoft.com/office/drawing/2014/main" id="{E900DD6E-A79C-4EE1-A77A-3FED996D50B9}"/>
                </a:ext>
              </a:extLst>
            </p:cNvPr>
            <p:cNvGrpSpPr>
              <a:grpSpLocks/>
            </p:cNvGrpSpPr>
            <p:nvPr/>
          </p:nvGrpSpPr>
          <p:grpSpPr bwMode="auto">
            <a:xfrm>
              <a:off x="194258" y="-103782"/>
              <a:ext cx="1292144" cy="1496975"/>
              <a:chOff x="-8" y="-33"/>
              <a:chExt cx="445" cy="476"/>
            </a:xfrm>
          </p:grpSpPr>
          <p:pic>
            <p:nvPicPr>
              <p:cNvPr id="91" name="Picture 44" descr="circuler_1">
                <a:extLst>
                  <a:ext uri="{FF2B5EF4-FFF2-40B4-BE49-F238E27FC236}">
                    <a16:creationId xmlns:a16="http://schemas.microsoft.com/office/drawing/2014/main" id="{379C5FD8-008B-FB45-4E8D-1F833CB6B70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 y="8"/>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Oval 45">
                <a:extLst>
                  <a:ext uri="{FF2B5EF4-FFF2-40B4-BE49-F238E27FC236}">
                    <a16:creationId xmlns:a16="http://schemas.microsoft.com/office/drawing/2014/main" id="{5FD5D6FD-7ED4-69BE-0FF5-C3EA063C85AE}"/>
                  </a:ext>
                </a:extLst>
              </p:cNvPr>
              <p:cNvSpPr>
                <a:spLocks noChangeArrowheads="1"/>
              </p:cNvSpPr>
              <p:nvPr/>
            </p:nvSpPr>
            <p:spPr bwMode="auto">
              <a:xfrm>
                <a:off x="-8" y="-33"/>
                <a:ext cx="445" cy="476"/>
              </a:xfrm>
              <a:prstGeom prst="ellipse">
                <a:avLst/>
              </a:prstGeom>
              <a:gradFill rotWithShape="1">
                <a:gsLst>
                  <a:gs pos="0">
                    <a:srgbClr val="4F81BD"/>
                  </a:gs>
                  <a:gs pos="50000">
                    <a:srgbClr val="233B57"/>
                  </a:gs>
                  <a:gs pos="100000">
                    <a:srgbClr val="4F81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spcBef>
                    <a:spcPct val="0"/>
                  </a:spcBef>
                  <a:buFontTx/>
                  <a:buNone/>
                </a:pPr>
                <a:endParaRPr kumimoji="0" lang="zh-CN" altLang="zh-CN" sz="1125" dirty="0">
                  <a:solidFill>
                    <a:srgbClr val="000000"/>
                  </a:solidFill>
                  <a:latin typeface="微软雅黑" panose="020B0503020204020204" pitchFamily="34" charset="-122"/>
                  <a:ea typeface="微软雅黑" panose="020B0503020204020204" pitchFamily="34" charset="-122"/>
                  <a:sym typeface="Times New Roman" pitchFamily="18" charset="0"/>
                </a:endParaRPr>
              </a:p>
            </p:txBody>
          </p:sp>
          <p:pic>
            <p:nvPicPr>
              <p:cNvPr id="93" name="Picture 46" descr="Picture2">
                <a:extLst>
                  <a:ext uri="{FF2B5EF4-FFF2-40B4-BE49-F238E27FC236}">
                    <a16:creationId xmlns:a16="http://schemas.microsoft.com/office/drawing/2014/main" id="{F14A78B9-B57B-D482-75B9-D1FD70D97F5B}"/>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 y="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86" name="Rectangle 20">
            <a:extLst>
              <a:ext uri="{FF2B5EF4-FFF2-40B4-BE49-F238E27FC236}">
                <a16:creationId xmlns:a16="http://schemas.microsoft.com/office/drawing/2014/main" id="{7696C1B7-A920-4B9E-21F9-A5CF8993BC24}"/>
              </a:ext>
            </a:extLst>
          </p:cNvPr>
          <p:cNvSpPr>
            <a:spLocks noChangeArrowheads="1"/>
          </p:cNvSpPr>
          <p:nvPr/>
        </p:nvSpPr>
        <p:spPr bwMode="auto">
          <a:xfrm>
            <a:off x="6416410" y="2697172"/>
            <a:ext cx="2755188" cy="182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marL="160735" indent="-160735">
              <a:buFont typeface="Wingdings" panose="05000000000000000000" pitchFamily="2" charset="2"/>
              <a:buChar char="ü"/>
            </a:pPr>
            <a:r>
              <a:rPr kumimoji="0" lang="zh-CN" altLang="en-US" sz="1400" dirty="0">
                <a:solidFill>
                  <a:schemeClr val="accent6">
                    <a:lumMod val="75000"/>
                  </a:schemeClr>
                </a:solidFill>
                <a:latin typeface="微软雅黑" panose="020B0503020204020204" pitchFamily="34" charset="-122"/>
                <a:ea typeface="微软雅黑" panose="020B0503020204020204" pitchFamily="34" charset="-122"/>
              </a:rPr>
              <a:t>优点：</a:t>
            </a:r>
            <a:r>
              <a:rPr lang="zh-CN" altLang="en-US" sz="1400" dirty="0">
                <a:latin typeface="微软雅黑" panose="020B0503020204020204" pitchFamily="34" charset="-122"/>
                <a:ea typeface="微软雅黑" panose="020B0503020204020204" pitchFamily="34" charset="-122"/>
              </a:rPr>
              <a:t>能量分辨率好</a:t>
            </a:r>
            <a:endParaRPr lang="en-US" altLang="zh-CN" sz="1400" dirty="0">
              <a:latin typeface="微软雅黑" panose="020B0503020204020204" pitchFamily="34" charset="-122"/>
              <a:ea typeface="微软雅黑" panose="020B0503020204020204" pitchFamily="34" charset="-122"/>
            </a:endParaRPr>
          </a:p>
          <a:p>
            <a:pPr>
              <a:buNone/>
            </a:pPr>
            <a:r>
              <a:rPr lang="zh-CN" altLang="en-US" sz="1400" dirty="0">
                <a:latin typeface="微软雅黑" panose="020B0503020204020204" pitchFamily="34" charset="-122"/>
                <a:ea typeface="微软雅黑" panose="020B0503020204020204" pitchFamily="34" charset="-122"/>
              </a:rPr>
              <a:t>             探测效率高</a:t>
            </a:r>
            <a:endParaRPr lang="en-US" altLang="zh-CN" sz="1400" dirty="0">
              <a:latin typeface="微软雅黑" panose="020B0503020204020204" pitchFamily="34" charset="-122"/>
              <a:ea typeface="微软雅黑" panose="020B0503020204020204" pitchFamily="34" charset="-122"/>
            </a:endParaRPr>
          </a:p>
          <a:p>
            <a:pPr>
              <a:buNone/>
            </a:pPr>
            <a:r>
              <a:rPr lang="zh-CN" altLang="en-US" sz="1400" dirty="0">
                <a:latin typeface="微软雅黑" panose="020B0503020204020204" pitchFamily="34" charset="-122"/>
                <a:ea typeface="微软雅黑" panose="020B0503020204020204" pitchFamily="34" charset="-122"/>
              </a:rPr>
              <a:t>             结构紧凑</a:t>
            </a:r>
            <a:endParaRPr lang="en-US" altLang="zh-CN" sz="1400" dirty="0">
              <a:latin typeface="微软雅黑" panose="020B0503020204020204" pitchFamily="34" charset="-122"/>
              <a:ea typeface="微软雅黑" panose="020B0503020204020204" pitchFamily="34" charset="-122"/>
            </a:endParaRPr>
          </a:p>
          <a:p>
            <a:pPr>
              <a:buNone/>
            </a:pPr>
            <a:r>
              <a:rPr lang="zh-CN" altLang="en-US" sz="1400" dirty="0">
                <a:latin typeface="微软雅黑" panose="020B0503020204020204" pitchFamily="34" charset="-122"/>
                <a:ea typeface="微软雅黑" panose="020B0503020204020204" pitchFamily="34" charset="-122"/>
              </a:rPr>
              <a:t>             较快的响应时间</a:t>
            </a:r>
            <a:endParaRPr lang="en-US" altLang="zh-CN" sz="1400" dirty="0">
              <a:latin typeface="微软雅黑" panose="020B0503020204020204" pitchFamily="34" charset="-122"/>
              <a:ea typeface="微软雅黑" panose="020B0503020204020204" pitchFamily="34" charset="-122"/>
            </a:endParaRPr>
          </a:p>
          <a:p>
            <a:pPr>
              <a:buNone/>
            </a:pPr>
            <a:r>
              <a:rPr lang="zh-CN" altLang="en-US" sz="1400" dirty="0">
                <a:latin typeface="微软雅黑" panose="020B0503020204020204" pitchFamily="34" charset="-122"/>
                <a:ea typeface="微软雅黑" panose="020B0503020204020204" pitchFamily="34" charset="-122"/>
              </a:rPr>
              <a:t>             室温下工作</a:t>
            </a:r>
            <a:endParaRPr lang="en-US" altLang="zh-CN" sz="1400" dirty="0">
              <a:latin typeface="微软雅黑" panose="020B0503020204020204" pitchFamily="34" charset="-122"/>
              <a:ea typeface="微软雅黑" panose="020B0503020204020204" pitchFamily="34" charset="-122"/>
            </a:endParaRPr>
          </a:p>
          <a:p>
            <a:pPr marL="171450" indent="-171450" algn="just">
              <a:buFont typeface="Wingdings" panose="05000000000000000000" pitchFamily="2" charset="2"/>
              <a:buChar char="p"/>
            </a:pPr>
            <a:r>
              <a:rPr kumimoji="0" lang="zh-CN" altLang="en-US" sz="1400" dirty="0">
                <a:solidFill>
                  <a:srgbClr val="C00000"/>
                </a:solidFill>
                <a:latin typeface="微软雅黑" panose="020B0503020204020204" pitchFamily="34" charset="-122"/>
                <a:ea typeface="微软雅黑" panose="020B0503020204020204" pitchFamily="34" charset="-122"/>
              </a:rPr>
              <a:t>缺点：</a:t>
            </a:r>
            <a:r>
              <a:rPr kumimoji="0" lang="zh-CN" altLang="en-US" sz="1400" dirty="0">
                <a:latin typeface="微软雅黑" panose="020B0503020204020204" pitchFamily="34" charset="-122"/>
                <a:ea typeface="微软雅黑" panose="020B0503020204020204" pitchFamily="34" charset="-122"/>
              </a:rPr>
              <a:t>制备工艺复杂、成本高</a:t>
            </a:r>
            <a:endParaRPr kumimoji="0" lang="en-US" altLang="zh-CN" sz="1400" dirty="0">
              <a:latin typeface="微软雅黑" panose="020B0503020204020204" pitchFamily="34" charset="-122"/>
              <a:ea typeface="微软雅黑" panose="020B0503020204020204" pitchFamily="34" charset="-122"/>
            </a:endParaRPr>
          </a:p>
          <a:p>
            <a:pPr algn="just">
              <a:buNone/>
            </a:pPr>
            <a:r>
              <a:rPr kumimoji="0" lang="zh-CN" altLang="en-US" sz="1200" dirty="0">
                <a:latin typeface="微软雅黑" panose="020B0503020204020204" pitchFamily="34" charset="-122"/>
                <a:ea typeface="微软雅黑" panose="020B0503020204020204" pitchFamily="34" charset="-122"/>
              </a:rPr>
              <a:t>         </a:t>
            </a:r>
            <a:endParaRPr kumimoji="0" lang="en-US" altLang="zh-CN" sz="1200" dirty="0">
              <a:latin typeface="微软雅黑" panose="020B0503020204020204" pitchFamily="34" charset="-122"/>
              <a:ea typeface="微软雅黑" panose="020B0503020204020204" pitchFamily="34" charset="-122"/>
            </a:endParaRPr>
          </a:p>
        </p:txBody>
      </p:sp>
      <p:sp>
        <p:nvSpPr>
          <p:cNvPr id="87" name="Rectangle 47">
            <a:extLst>
              <a:ext uri="{FF2B5EF4-FFF2-40B4-BE49-F238E27FC236}">
                <a16:creationId xmlns:a16="http://schemas.microsoft.com/office/drawing/2014/main" id="{B728D47F-8393-1129-6788-69AD80AB4C70}"/>
              </a:ext>
            </a:extLst>
          </p:cNvPr>
          <p:cNvSpPr>
            <a:spLocks noChangeArrowheads="1"/>
          </p:cNvSpPr>
          <p:nvPr/>
        </p:nvSpPr>
        <p:spPr bwMode="auto">
          <a:xfrm>
            <a:off x="6555726" y="1547087"/>
            <a:ext cx="152945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lgn="ctr">
              <a:spcBef>
                <a:spcPct val="0"/>
              </a:spcBef>
              <a:buClr>
                <a:srgbClr val="FF0066"/>
              </a:buClr>
              <a:buSzPct val="75000"/>
              <a:buFontTx/>
              <a:buNone/>
            </a:pPr>
            <a:r>
              <a:rPr kumimoji="0" lang="en-US" altLang="zh-CN" sz="2800" b="1" dirty="0">
                <a:solidFill>
                  <a:srgbClr val="FFC000"/>
                </a:solidFill>
                <a:latin typeface="微软雅黑" panose="020B0503020204020204" pitchFamily="34" charset="-122"/>
                <a:ea typeface="微软雅黑" panose="020B0503020204020204" pitchFamily="34" charset="-122"/>
                <a:sym typeface="Arial" pitchFamily="34" charset="0"/>
              </a:rPr>
              <a:t>CdZnTe</a:t>
            </a:r>
          </a:p>
        </p:txBody>
      </p:sp>
      <p:grpSp>
        <p:nvGrpSpPr>
          <p:cNvPr id="3" name="Group 30">
            <a:extLst>
              <a:ext uri="{FF2B5EF4-FFF2-40B4-BE49-F238E27FC236}">
                <a16:creationId xmlns:a16="http://schemas.microsoft.com/office/drawing/2014/main" id="{FE9E21E8-D92C-4C4C-1935-F3229548F517}"/>
              </a:ext>
            </a:extLst>
          </p:cNvPr>
          <p:cNvGrpSpPr>
            <a:grpSpLocks/>
          </p:cNvGrpSpPr>
          <p:nvPr/>
        </p:nvGrpSpPr>
        <p:grpSpPr bwMode="auto">
          <a:xfrm>
            <a:off x="3696522" y="1457976"/>
            <a:ext cx="1836916" cy="1580527"/>
            <a:chOff x="17463" y="-103782"/>
            <a:chExt cx="1681281" cy="1667837"/>
          </a:xfrm>
        </p:grpSpPr>
        <p:sp>
          <p:nvSpPr>
            <p:cNvPr id="4" name="Oval 15">
              <a:extLst>
                <a:ext uri="{FF2B5EF4-FFF2-40B4-BE49-F238E27FC236}">
                  <a16:creationId xmlns:a16="http://schemas.microsoft.com/office/drawing/2014/main" id="{ED52AF5F-2BCF-6EC6-F3AC-480817BADB03}"/>
                </a:ext>
              </a:extLst>
            </p:cNvPr>
            <p:cNvSpPr>
              <a:spLocks noChangeArrowheads="1"/>
            </p:cNvSpPr>
            <p:nvPr/>
          </p:nvSpPr>
          <p:spPr bwMode="auto">
            <a:xfrm>
              <a:off x="17463" y="1041400"/>
              <a:ext cx="1681281" cy="522655"/>
            </a:xfrm>
            <a:prstGeom prst="ellipse">
              <a:avLst/>
            </a:prstGeom>
            <a:gradFill rotWithShape="1">
              <a:gsLst>
                <a:gs pos="0">
                  <a:srgbClr val="C9D9EB"/>
                </a:gs>
                <a:gs pos="100000">
                  <a:srgbClr val="4F81B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spcBef>
                  <a:spcPct val="0"/>
                </a:spcBef>
                <a:buFontTx/>
                <a:buNone/>
              </a:pPr>
              <a:endParaRPr kumimoji="0" lang="zh-CN" altLang="zh-CN" sz="1125">
                <a:solidFill>
                  <a:srgbClr val="000000"/>
                </a:solidFill>
                <a:latin typeface="微软雅黑" panose="020B0503020204020204" pitchFamily="34" charset="-122"/>
                <a:ea typeface="微软雅黑" panose="020B0503020204020204" pitchFamily="34" charset="-122"/>
                <a:sym typeface="Times New Roman" pitchFamily="18" charset="0"/>
              </a:endParaRPr>
            </a:p>
          </p:txBody>
        </p:sp>
        <p:pic>
          <p:nvPicPr>
            <p:cNvPr id="5" name="Picture 42" descr="shadow_1_m">
              <a:extLst>
                <a:ext uri="{FF2B5EF4-FFF2-40B4-BE49-F238E27FC236}">
                  <a16:creationId xmlns:a16="http://schemas.microsoft.com/office/drawing/2014/main" id="{73F62E43-FE46-5F41-657F-9D07B285A9DA}"/>
                </a:ext>
              </a:extLst>
            </p:cNvPr>
            <p:cNvPicPr>
              <a:picLocks noChangeAspect="1" noChangeArrowheads="1"/>
            </p:cNvPicPr>
            <p:nvPr/>
          </p:nvPicPr>
          <p:blipFill>
            <a:blip r:embed="rId11" cstate="print">
              <a:lum bright="12000"/>
              <a:extLst>
                <a:ext uri="{28A0092B-C50C-407E-A947-70E740481C1C}">
                  <a14:useLocalDpi xmlns:a14="http://schemas.microsoft.com/office/drawing/2010/main" val="0"/>
                </a:ext>
              </a:extLst>
            </a:blip>
            <a:srcRect/>
            <a:stretch>
              <a:fillRect/>
            </a:stretch>
          </p:blipFill>
          <p:spPr bwMode="auto">
            <a:xfrm>
              <a:off x="244515" y="1274474"/>
              <a:ext cx="11874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37">
              <a:extLst>
                <a:ext uri="{FF2B5EF4-FFF2-40B4-BE49-F238E27FC236}">
                  <a16:creationId xmlns:a16="http://schemas.microsoft.com/office/drawing/2014/main" id="{79D59718-0243-9C21-C7B8-127692F3C86E}"/>
                </a:ext>
              </a:extLst>
            </p:cNvPr>
            <p:cNvGrpSpPr>
              <a:grpSpLocks/>
            </p:cNvGrpSpPr>
            <p:nvPr/>
          </p:nvGrpSpPr>
          <p:grpSpPr bwMode="auto">
            <a:xfrm>
              <a:off x="194258" y="-103782"/>
              <a:ext cx="1292144" cy="1496975"/>
              <a:chOff x="-8" y="-33"/>
              <a:chExt cx="445" cy="476"/>
            </a:xfrm>
          </p:grpSpPr>
          <p:pic>
            <p:nvPicPr>
              <p:cNvPr id="7" name="Picture 44" descr="circuler_1">
                <a:extLst>
                  <a:ext uri="{FF2B5EF4-FFF2-40B4-BE49-F238E27FC236}">
                    <a16:creationId xmlns:a16="http://schemas.microsoft.com/office/drawing/2014/main" id="{AAB65306-8646-6FD7-2BC4-ABFA317D6EE2}"/>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 y="8"/>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45">
                <a:extLst>
                  <a:ext uri="{FF2B5EF4-FFF2-40B4-BE49-F238E27FC236}">
                    <a16:creationId xmlns:a16="http://schemas.microsoft.com/office/drawing/2014/main" id="{597A5099-BBEE-4DB8-62E0-E466C3BFCBE8}"/>
                  </a:ext>
                </a:extLst>
              </p:cNvPr>
              <p:cNvSpPr>
                <a:spLocks noChangeArrowheads="1"/>
              </p:cNvSpPr>
              <p:nvPr/>
            </p:nvSpPr>
            <p:spPr bwMode="auto">
              <a:xfrm>
                <a:off x="-8" y="-33"/>
                <a:ext cx="445" cy="476"/>
              </a:xfrm>
              <a:prstGeom prst="ellipse">
                <a:avLst/>
              </a:prstGeom>
              <a:gradFill rotWithShape="1">
                <a:gsLst>
                  <a:gs pos="0">
                    <a:srgbClr val="4F81BD"/>
                  </a:gs>
                  <a:gs pos="50000">
                    <a:srgbClr val="233B57"/>
                  </a:gs>
                  <a:gs pos="100000">
                    <a:srgbClr val="4F81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spcBef>
                    <a:spcPct val="0"/>
                  </a:spcBef>
                  <a:buFontTx/>
                  <a:buNone/>
                </a:pPr>
                <a:endParaRPr kumimoji="0" lang="zh-CN" altLang="zh-CN" sz="1125" dirty="0">
                  <a:solidFill>
                    <a:srgbClr val="000000"/>
                  </a:solidFill>
                  <a:latin typeface="微软雅黑" panose="020B0503020204020204" pitchFamily="34" charset="-122"/>
                  <a:ea typeface="微软雅黑" panose="020B0503020204020204" pitchFamily="34" charset="-122"/>
                  <a:sym typeface="Times New Roman" pitchFamily="18" charset="0"/>
                </a:endParaRPr>
              </a:p>
            </p:txBody>
          </p:sp>
          <p:pic>
            <p:nvPicPr>
              <p:cNvPr id="10" name="Picture 46" descr="Picture2">
                <a:extLst>
                  <a:ext uri="{FF2B5EF4-FFF2-40B4-BE49-F238E27FC236}">
                    <a16:creationId xmlns:a16="http://schemas.microsoft.com/office/drawing/2014/main" id="{CAADFF71-AE16-D5E5-DAE3-78D7879FC46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 y="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1" name="Rectangle 47">
            <a:extLst>
              <a:ext uri="{FF2B5EF4-FFF2-40B4-BE49-F238E27FC236}">
                <a16:creationId xmlns:a16="http://schemas.microsoft.com/office/drawing/2014/main" id="{EC7A182E-FB75-1259-4EF1-7C64F50EFC1D}"/>
              </a:ext>
            </a:extLst>
          </p:cNvPr>
          <p:cNvSpPr>
            <a:spLocks noChangeArrowheads="1"/>
          </p:cNvSpPr>
          <p:nvPr/>
        </p:nvSpPr>
        <p:spPr bwMode="auto">
          <a:xfrm>
            <a:off x="3977411" y="1824520"/>
            <a:ext cx="119917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lgn="ctr">
              <a:spcBef>
                <a:spcPct val="0"/>
              </a:spcBef>
              <a:buClr>
                <a:srgbClr val="FF0066"/>
              </a:buClr>
              <a:buSzPct val="75000"/>
              <a:buFontTx/>
              <a:buNone/>
            </a:pPr>
            <a:r>
              <a:rPr kumimoji="0" lang="en-US" altLang="zh-CN" sz="2800" b="1" dirty="0">
                <a:solidFill>
                  <a:srgbClr val="FFC000"/>
                </a:solidFill>
                <a:latin typeface="微软雅黑" panose="020B0503020204020204" pitchFamily="34" charset="-122"/>
                <a:ea typeface="微软雅黑" panose="020B0503020204020204" pitchFamily="34" charset="-122"/>
                <a:sym typeface="Arial" pitchFamily="34" charset="0"/>
              </a:rPr>
              <a:t>HPGe</a:t>
            </a:r>
          </a:p>
        </p:txBody>
      </p:sp>
      <p:sp>
        <p:nvSpPr>
          <p:cNvPr id="12" name="Rectangle 20">
            <a:extLst>
              <a:ext uri="{FF2B5EF4-FFF2-40B4-BE49-F238E27FC236}">
                <a16:creationId xmlns:a16="http://schemas.microsoft.com/office/drawing/2014/main" id="{B298389E-75AD-F844-A0B1-6A72A4C4D09B}"/>
              </a:ext>
            </a:extLst>
          </p:cNvPr>
          <p:cNvSpPr>
            <a:spLocks noChangeArrowheads="1"/>
          </p:cNvSpPr>
          <p:nvPr/>
        </p:nvSpPr>
        <p:spPr bwMode="auto">
          <a:xfrm>
            <a:off x="3696522" y="3077958"/>
            <a:ext cx="2438286" cy="824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marL="285750" indent="-285750" algn="just">
              <a:buFont typeface="Wingdings" panose="05000000000000000000" pitchFamily="2" charset="2"/>
              <a:buChar char="ü"/>
            </a:pPr>
            <a:r>
              <a:rPr kumimoji="0" lang="zh-CN" altLang="en-US" sz="1400" dirty="0">
                <a:solidFill>
                  <a:schemeClr val="accent6">
                    <a:lumMod val="75000"/>
                  </a:schemeClr>
                </a:solidFill>
                <a:latin typeface="微软雅黑" panose="020B0503020204020204" pitchFamily="34" charset="-122"/>
                <a:ea typeface="微软雅黑" panose="020B0503020204020204" pitchFamily="34" charset="-122"/>
              </a:rPr>
              <a:t>优点：</a:t>
            </a:r>
            <a:r>
              <a:rPr kumimoji="0" lang="zh-CN" altLang="en-US" sz="1400" dirty="0">
                <a:latin typeface="微软雅黑" panose="020B0503020204020204" pitchFamily="34" charset="-122"/>
                <a:ea typeface="微软雅黑" panose="020B0503020204020204" pitchFamily="34" charset="-122"/>
              </a:rPr>
              <a:t>探测效率高、能量    </a:t>
            </a:r>
            <a:endParaRPr kumimoji="0" lang="en-US" altLang="zh-CN" sz="1400" dirty="0">
              <a:latin typeface="微软雅黑" panose="020B0503020204020204" pitchFamily="34" charset="-122"/>
              <a:ea typeface="微软雅黑" panose="020B0503020204020204" pitchFamily="34" charset="-122"/>
            </a:endParaRPr>
          </a:p>
          <a:p>
            <a:pPr algn="just">
              <a:buNone/>
            </a:pPr>
            <a:r>
              <a:rPr kumimoji="0" lang="en-US" altLang="zh-CN" sz="1400" dirty="0">
                <a:latin typeface="微软雅黑" panose="020B0503020204020204" pitchFamily="34" charset="-122"/>
                <a:ea typeface="微软雅黑" panose="020B0503020204020204" pitchFamily="34" charset="-122"/>
              </a:rPr>
              <a:t>                </a:t>
            </a:r>
            <a:r>
              <a:rPr kumimoji="0" lang="zh-CN" altLang="en-US" sz="1400" dirty="0">
                <a:latin typeface="微软雅黑" panose="020B0503020204020204" pitchFamily="34" charset="-122"/>
                <a:ea typeface="微软雅黑" panose="020B0503020204020204" pitchFamily="34" charset="-122"/>
              </a:rPr>
              <a:t>分辨率高</a:t>
            </a:r>
            <a:endParaRPr kumimoji="0" lang="en-US" altLang="zh-CN" sz="1400" dirty="0">
              <a:latin typeface="微软雅黑" panose="020B0503020204020204" pitchFamily="34" charset="-122"/>
              <a:ea typeface="微软雅黑" panose="020B0503020204020204" pitchFamily="34" charset="-122"/>
            </a:endParaRPr>
          </a:p>
          <a:p>
            <a:pPr marL="285750" indent="-285750" algn="just">
              <a:buFont typeface="Wingdings" panose="05000000000000000000" pitchFamily="2" charset="2"/>
              <a:buChar char="p"/>
            </a:pPr>
            <a:r>
              <a:rPr kumimoji="0" lang="zh-CN" altLang="en-US" sz="1400" dirty="0">
                <a:solidFill>
                  <a:srgbClr val="C00000"/>
                </a:solidFill>
                <a:latin typeface="微软雅黑" panose="020B0503020204020204" pitchFamily="34" charset="-122"/>
                <a:ea typeface="微软雅黑" panose="020B0503020204020204" pitchFamily="34" charset="-122"/>
              </a:rPr>
              <a:t>缺点：</a:t>
            </a:r>
            <a:r>
              <a:rPr kumimoji="0" lang="zh-CN" altLang="en-US" sz="1400" dirty="0">
                <a:latin typeface="微软雅黑" panose="020B0503020204020204" pitchFamily="34" charset="-122"/>
                <a:ea typeface="微软雅黑" panose="020B0503020204020204" pitchFamily="34" charset="-122"/>
              </a:rPr>
              <a:t>需要液氮制冷</a:t>
            </a:r>
            <a:endParaRPr kumimoji="0" lang="en-US" altLang="zh-CN" sz="1400" dirty="0">
              <a:latin typeface="微软雅黑" panose="020B0503020204020204" pitchFamily="34" charset="-122"/>
              <a:ea typeface="微软雅黑" panose="020B0503020204020204" pitchFamily="34" charset="-122"/>
            </a:endParaRPr>
          </a:p>
        </p:txBody>
      </p:sp>
      <p:grpSp>
        <p:nvGrpSpPr>
          <p:cNvPr id="13" name="Group 30">
            <a:extLst>
              <a:ext uri="{FF2B5EF4-FFF2-40B4-BE49-F238E27FC236}">
                <a16:creationId xmlns:a16="http://schemas.microsoft.com/office/drawing/2014/main" id="{C26B6DDD-2C6B-97A6-9A3D-F37B94767239}"/>
              </a:ext>
            </a:extLst>
          </p:cNvPr>
          <p:cNvGrpSpPr>
            <a:grpSpLocks/>
          </p:cNvGrpSpPr>
          <p:nvPr/>
        </p:nvGrpSpPr>
        <p:grpSpPr bwMode="auto">
          <a:xfrm>
            <a:off x="783149" y="1949124"/>
            <a:ext cx="1836916" cy="1580527"/>
            <a:chOff x="17463" y="-103782"/>
            <a:chExt cx="1681281" cy="1667837"/>
          </a:xfrm>
        </p:grpSpPr>
        <p:sp>
          <p:nvSpPr>
            <p:cNvPr id="17" name="Oval 15">
              <a:extLst>
                <a:ext uri="{FF2B5EF4-FFF2-40B4-BE49-F238E27FC236}">
                  <a16:creationId xmlns:a16="http://schemas.microsoft.com/office/drawing/2014/main" id="{BDFC8A0A-CCA0-684B-C262-AF94FEBF1E40}"/>
                </a:ext>
              </a:extLst>
            </p:cNvPr>
            <p:cNvSpPr>
              <a:spLocks noChangeArrowheads="1"/>
            </p:cNvSpPr>
            <p:nvPr/>
          </p:nvSpPr>
          <p:spPr bwMode="auto">
            <a:xfrm>
              <a:off x="17463" y="1041400"/>
              <a:ext cx="1681281" cy="522655"/>
            </a:xfrm>
            <a:prstGeom prst="ellipse">
              <a:avLst/>
            </a:prstGeom>
            <a:gradFill rotWithShape="1">
              <a:gsLst>
                <a:gs pos="0">
                  <a:srgbClr val="C9D9EB"/>
                </a:gs>
                <a:gs pos="100000">
                  <a:srgbClr val="4F81BD"/>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spcBef>
                  <a:spcPct val="0"/>
                </a:spcBef>
                <a:buFontTx/>
                <a:buNone/>
              </a:pPr>
              <a:endParaRPr kumimoji="0" lang="zh-CN" altLang="zh-CN" sz="1125">
                <a:solidFill>
                  <a:srgbClr val="000000"/>
                </a:solidFill>
                <a:latin typeface="微软雅黑" panose="020B0503020204020204" pitchFamily="34" charset="-122"/>
                <a:ea typeface="微软雅黑" panose="020B0503020204020204" pitchFamily="34" charset="-122"/>
                <a:sym typeface="Times New Roman" pitchFamily="18" charset="0"/>
              </a:endParaRPr>
            </a:p>
          </p:txBody>
        </p:sp>
        <p:pic>
          <p:nvPicPr>
            <p:cNvPr id="20" name="Picture 42" descr="shadow_1_m">
              <a:extLst>
                <a:ext uri="{FF2B5EF4-FFF2-40B4-BE49-F238E27FC236}">
                  <a16:creationId xmlns:a16="http://schemas.microsoft.com/office/drawing/2014/main" id="{A8BBDE78-1205-7706-2C8F-31341F3E5776}"/>
                </a:ext>
              </a:extLst>
            </p:cNvPr>
            <p:cNvPicPr>
              <a:picLocks noChangeAspect="1" noChangeArrowheads="1"/>
            </p:cNvPicPr>
            <p:nvPr/>
          </p:nvPicPr>
          <p:blipFill>
            <a:blip r:embed="rId11" cstate="print">
              <a:lum bright="12000"/>
              <a:extLst>
                <a:ext uri="{28A0092B-C50C-407E-A947-70E740481C1C}">
                  <a14:useLocalDpi xmlns:a14="http://schemas.microsoft.com/office/drawing/2010/main" val="0"/>
                </a:ext>
              </a:extLst>
            </a:blip>
            <a:srcRect/>
            <a:stretch>
              <a:fillRect/>
            </a:stretch>
          </p:blipFill>
          <p:spPr bwMode="auto">
            <a:xfrm>
              <a:off x="244515" y="1274474"/>
              <a:ext cx="1187450"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Group 37">
              <a:extLst>
                <a:ext uri="{FF2B5EF4-FFF2-40B4-BE49-F238E27FC236}">
                  <a16:creationId xmlns:a16="http://schemas.microsoft.com/office/drawing/2014/main" id="{B422DF9E-43CE-7A9F-7F92-26CB5A8CE3C9}"/>
                </a:ext>
              </a:extLst>
            </p:cNvPr>
            <p:cNvGrpSpPr>
              <a:grpSpLocks/>
            </p:cNvGrpSpPr>
            <p:nvPr/>
          </p:nvGrpSpPr>
          <p:grpSpPr bwMode="auto">
            <a:xfrm>
              <a:off x="194258" y="-103782"/>
              <a:ext cx="1292144" cy="1496975"/>
              <a:chOff x="-8" y="-33"/>
              <a:chExt cx="445" cy="476"/>
            </a:xfrm>
          </p:grpSpPr>
          <p:pic>
            <p:nvPicPr>
              <p:cNvPr id="22" name="Picture 44" descr="circuler_1">
                <a:extLst>
                  <a:ext uri="{FF2B5EF4-FFF2-40B4-BE49-F238E27FC236}">
                    <a16:creationId xmlns:a16="http://schemas.microsoft.com/office/drawing/2014/main" id="{45218B23-45DF-106F-6B60-4412DA3578D4}"/>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 y="8"/>
                <a:ext cx="430" cy="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 45">
                <a:extLst>
                  <a:ext uri="{FF2B5EF4-FFF2-40B4-BE49-F238E27FC236}">
                    <a16:creationId xmlns:a16="http://schemas.microsoft.com/office/drawing/2014/main" id="{3D71CE45-5505-99DB-CBA3-98965DD87203}"/>
                  </a:ext>
                </a:extLst>
              </p:cNvPr>
              <p:cNvSpPr>
                <a:spLocks noChangeArrowheads="1"/>
              </p:cNvSpPr>
              <p:nvPr/>
            </p:nvSpPr>
            <p:spPr bwMode="auto">
              <a:xfrm>
                <a:off x="-8" y="-33"/>
                <a:ext cx="445" cy="476"/>
              </a:xfrm>
              <a:prstGeom prst="ellipse">
                <a:avLst/>
              </a:prstGeom>
              <a:gradFill rotWithShape="1">
                <a:gsLst>
                  <a:gs pos="0">
                    <a:srgbClr val="4F81BD"/>
                  </a:gs>
                  <a:gs pos="50000">
                    <a:srgbClr val="233B57"/>
                  </a:gs>
                  <a:gs pos="100000">
                    <a:srgbClr val="4F81BD"/>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spcBef>
                    <a:spcPct val="0"/>
                  </a:spcBef>
                  <a:buFontTx/>
                  <a:buNone/>
                </a:pPr>
                <a:endParaRPr kumimoji="0" lang="zh-CN" altLang="zh-CN" sz="1125" dirty="0">
                  <a:solidFill>
                    <a:srgbClr val="000000"/>
                  </a:solidFill>
                  <a:latin typeface="微软雅黑" panose="020B0503020204020204" pitchFamily="34" charset="-122"/>
                  <a:ea typeface="微软雅黑" panose="020B0503020204020204" pitchFamily="34" charset="-122"/>
                  <a:sym typeface="Times New Roman" pitchFamily="18" charset="0"/>
                </a:endParaRPr>
              </a:p>
            </p:txBody>
          </p:sp>
          <p:pic>
            <p:nvPicPr>
              <p:cNvPr id="24" name="Picture 46" descr="Picture2">
                <a:extLst>
                  <a:ext uri="{FF2B5EF4-FFF2-40B4-BE49-F238E27FC236}">
                    <a16:creationId xmlns:a16="http://schemas.microsoft.com/office/drawing/2014/main" id="{3141505F-FEDE-1232-5472-D3E84200A4EA}"/>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 y="4"/>
                <a:ext cx="345" cy="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25" name="Rectangle 20">
            <a:extLst>
              <a:ext uri="{FF2B5EF4-FFF2-40B4-BE49-F238E27FC236}">
                <a16:creationId xmlns:a16="http://schemas.microsoft.com/office/drawing/2014/main" id="{050C6F4F-9075-2AAE-8F2E-0B63ECBB7565}"/>
              </a:ext>
            </a:extLst>
          </p:cNvPr>
          <p:cNvSpPr>
            <a:spLocks noChangeArrowheads="1"/>
          </p:cNvSpPr>
          <p:nvPr/>
        </p:nvSpPr>
        <p:spPr bwMode="auto">
          <a:xfrm>
            <a:off x="783149" y="3593148"/>
            <a:ext cx="2674515" cy="566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marL="285750" indent="-285750" algn="just">
              <a:buFont typeface="Wingdings" panose="05000000000000000000" pitchFamily="2" charset="2"/>
              <a:buChar char="ü"/>
            </a:pPr>
            <a:r>
              <a:rPr kumimoji="0" lang="zh-CN" altLang="en-US" sz="1400" dirty="0">
                <a:solidFill>
                  <a:schemeClr val="accent6">
                    <a:lumMod val="75000"/>
                  </a:schemeClr>
                </a:solidFill>
                <a:latin typeface="微软雅黑" panose="020B0503020204020204" pitchFamily="34" charset="-122"/>
                <a:ea typeface="微软雅黑" panose="020B0503020204020204" pitchFamily="34" charset="-122"/>
              </a:rPr>
              <a:t>优点：能量分辨率高</a:t>
            </a:r>
            <a:endParaRPr kumimoji="0" lang="en-US" altLang="zh-CN" sz="1400" dirty="0">
              <a:latin typeface="微软雅黑" panose="020B0503020204020204" pitchFamily="34" charset="-122"/>
              <a:ea typeface="微软雅黑" panose="020B0503020204020204" pitchFamily="34" charset="-122"/>
            </a:endParaRPr>
          </a:p>
          <a:p>
            <a:pPr marL="285750" indent="-285750" algn="just">
              <a:buFont typeface="Wingdings" panose="05000000000000000000" pitchFamily="2" charset="2"/>
              <a:buChar char="p"/>
            </a:pPr>
            <a:r>
              <a:rPr kumimoji="0" lang="zh-CN" altLang="en-US" sz="1400" dirty="0">
                <a:solidFill>
                  <a:srgbClr val="C00000"/>
                </a:solidFill>
                <a:latin typeface="微软雅黑" panose="020B0503020204020204" pitchFamily="34" charset="-122"/>
                <a:ea typeface="微软雅黑" panose="020B0503020204020204" pitchFamily="34" charset="-122"/>
              </a:rPr>
              <a:t>缺点：</a:t>
            </a:r>
            <a:r>
              <a:rPr kumimoji="0" lang="zh-CN" altLang="en-US" sz="1400" dirty="0">
                <a:latin typeface="微软雅黑" panose="020B0503020204020204" pitchFamily="34" charset="-122"/>
                <a:ea typeface="微软雅黑" panose="020B0503020204020204" pitchFamily="34" charset="-122"/>
              </a:rPr>
              <a:t>高能射线阻挡能力弱</a:t>
            </a:r>
            <a:endParaRPr kumimoji="0" lang="en-US" altLang="zh-CN" sz="1400" dirty="0">
              <a:latin typeface="微软雅黑" panose="020B0503020204020204" pitchFamily="34" charset="-122"/>
              <a:ea typeface="微软雅黑" panose="020B0503020204020204" pitchFamily="34" charset="-122"/>
            </a:endParaRPr>
          </a:p>
        </p:txBody>
      </p:sp>
      <p:sp>
        <p:nvSpPr>
          <p:cNvPr id="26" name="Rectangle 47">
            <a:extLst>
              <a:ext uri="{FF2B5EF4-FFF2-40B4-BE49-F238E27FC236}">
                <a16:creationId xmlns:a16="http://schemas.microsoft.com/office/drawing/2014/main" id="{E8187BC0-6BF1-5A60-A426-5C685626AE9A}"/>
              </a:ext>
            </a:extLst>
          </p:cNvPr>
          <p:cNvSpPr>
            <a:spLocks noChangeArrowheads="1"/>
          </p:cNvSpPr>
          <p:nvPr/>
        </p:nvSpPr>
        <p:spPr bwMode="auto">
          <a:xfrm>
            <a:off x="1157226" y="2320524"/>
            <a:ext cx="108876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Times New Roman" pitchFamily="18" charset="0"/>
                <a:ea typeface="宋体" pitchFamily="2" charset="-122"/>
              </a:defRPr>
            </a:lvl1pPr>
            <a:lvl2pPr marL="742950" indent="-285750" eaLnBrk="0" hangingPunct="0">
              <a:spcBef>
                <a:spcPct val="20000"/>
              </a:spcBef>
              <a:buChar char="–"/>
              <a:defRPr kumimoji="1" sz="2800">
                <a:solidFill>
                  <a:schemeClr val="tx1"/>
                </a:solidFill>
                <a:latin typeface="Times New Roman" pitchFamily="18" charset="0"/>
                <a:ea typeface="宋体" pitchFamily="2" charset="-122"/>
              </a:defRPr>
            </a:lvl2pPr>
            <a:lvl3pPr marL="1143000" indent="-228600" eaLnBrk="0" hangingPunct="0">
              <a:spcBef>
                <a:spcPct val="20000"/>
              </a:spcBef>
              <a:buChar char="•"/>
              <a:defRPr kumimoji="1" sz="2400">
                <a:solidFill>
                  <a:schemeClr val="tx1"/>
                </a:solidFill>
                <a:latin typeface="Times New Roman" pitchFamily="18" charset="0"/>
                <a:ea typeface="宋体" pitchFamily="2" charset="-122"/>
              </a:defRPr>
            </a:lvl3pPr>
            <a:lvl4pPr marL="1600200" indent="-228600" eaLnBrk="0" hangingPunct="0">
              <a:spcBef>
                <a:spcPct val="20000"/>
              </a:spcBef>
              <a:buChar char="–"/>
              <a:defRPr kumimoji="1" sz="2000">
                <a:solidFill>
                  <a:schemeClr val="tx1"/>
                </a:solidFill>
                <a:latin typeface="Times New Roman" pitchFamily="18" charset="0"/>
                <a:ea typeface="宋体" pitchFamily="2" charset="-122"/>
              </a:defRPr>
            </a:lvl4pPr>
            <a:lvl5pPr marL="2057400" indent="-228600" eaLnBrk="0" hangingPunct="0">
              <a:spcBef>
                <a:spcPct val="20000"/>
              </a:spcBef>
              <a:buChar char="»"/>
              <a:defRPr kumimoji="1" sz="2000">
                <a:solidFill>
                  <a:schemeClr val="tx1"/>
                </a:solidFill>
                <a:latin typeface="Times New Roman" pitchFamily="18" charset="0"/>
                <a:ea typeface="宋体"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宋体" pitchFamily="2" charset="-122"/>
              </a:defRPr>
            </a:lvl9pPr>
          </a:lstStyle>
          <a:p>
            <a:pPr algn="ctr">
              <a:spcBef>
                <a:spcPct val="0"/>
              </a:spcBef>
              <a:buClr>
                <a:srgbClr val="FF0066"/>
              </a:buClr>
              <a:buSzPct val="75000"/>
              <a:buFontTx/>
              <a:buNone/>
            </a:pPr>
            <a:r>
              <a:rPr kumimoji="0" lang="en-US" altLang="zh-CN" sz="2800" b="1" dirty="0">
                <a:solidFill>
                  <a:srgbClr val="FFC000"/>
                </a:solidFill>
                <a:latin typeface="微软雅黑" panose="020B0503020204020204" pitchFamily="34" charset="-122"/>
                <a:ea typeface="微软雅黑" panose="020B0503020204020204" pitchFamily="34" charset="-122"/>
                <a:sym typeface="Arial" pitchFamily="34" charset="0"/>
              </a:rPr>
              <a:t>Si(Li)</a:t>
            </a:r>
          </a:p>
        </p:txBody>
      </p:sp>
      <p:sp>
        <p:nvSpPr>
          <p:cNvPr id="33" name="圆角矩形 98">
            <a:extLst>
              <a:ext uri="{FF2B5EF4-FFF2-40B4-BE49-F238E27FC236}">
                <a16:creationId xmlns:a16="http://schemas.microsoft.com/office/drawing/2014/main" id="{7785664E-1888-D76E-8943-AC53AC9609AF}"/>
              </a:ext>
            </a:extLst>
          </p:cNvPr>
          <p:cNvSpPr/>
          <p:nvPr/>
        </p:nvSpPr>
        <p:spPr>
          <a:xfrm>
            <a:off x="5241963" y="4383480"/>
            <a:ext cx="3427989" cy="2272486"/>
          </a:xfrm>
          <a:prstGeom prst="roundRect">
            <a:avLst>
              <a:gd name="adj" fmla="val 7917"/>
            </a:avLst>
          </a:prstGeom>
          <a:noFill/>
          <a:ln w="19050">
            <a:solidFill>
              <a:schemeClr val="accent5">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4" name="组合 33">
            <a:extLst>
              <a:ext uri="{FF2B5EF4-FFF2-40B4-BE49-F238E27FC236}">
                <a16:creationId xmlns:a16="http://schemas.microsoft.com/office/drawing/2014/main" id="{1BD568F9-6835-9256-2A2F-45476DB6E245}"/>
              </a:ext>
            </a:extLst>
          </p:cNvPr>
          <p:cNvGrpSpPr/>
          <p:nvPr/>
        </p:nvGrpSpPr>
        <p:grpSpPr>
          <a:xfrm>
            <a:off x="369621" y="5894665"/>
            <a:ext cx="5112751" cy="737341"/>
            <a:chOff x="4572000" y="4795204"/>
            <a:chExt cx="5112751" cy="737341"/>
          </a:xfrm>
        </p:grpSpPr>
        <p:grpSp>
          <p:nvGrpSpPr>
            <p:cNvPr id="35" name="组合 34">
              <a:extLst>
                <a:ext uri="{FF2B5EF4-FFF2-40B4-BE49-F238E27FC236}">
                  <a16:creationId xmlns:a16="http://schemas.microsoft.com/office/drawing/2014/main" id="{B7118DF4-1848-51F1-4E29-414C3A817FAD}"/>
                </a:ext>
              </a:extLst>
            </p:cNvPr>
            <p:cNvGrpSpPr/>
            <p:nvPr/>
          </p:nvGrpSpPr>
          <p:grpSpPr>
            <a:xfrm>
              <a:off x="4572000" y="4795204"/>
              <a:ext cx="5112751" cy="694742"/>
              <a:chOff x="6398695" y="1959361"/>
              <a:chExt cx="5112751" cy="694742"/>
            </a:xfrm>
          </p:grpSpPr>
          <p:sp>
            <p:nvSpPr>
              <p:cNvPr id="37" name="矩形 36">
                <a:extLst>
                  <a:ext uri="{FF2B5EF4-FFF2-40B4-BE49-F238E27FC236}">
                    <a16:creationId xmlns:a16="http://schemas.microsoft.com/office/drawing/2014/main" id="{BD419971-A03C-B3C4-8F0C-1247841C0630}"/>
                  </a:ext>
                </a:extLst>
              </p:cNvPr>
              <p:cNvSpPr/>
              <p:nvPr/>
            </p:nvSpPr>
            <p:spPr>
              <a:xfrm>
                <a:off x="6398695" y="1962911"/>
                <a:ext cx="2512601" cy="315471"/>
              </a:xfrm>
              <a:prstGeom prst="rect">
                <a:avLst/>
              </a:prstGeom>
            </p:spPr>
            <p:txBody>
              <a:bodyPr wrap="square">
                <a:spAutoFit/>
              </a:bodyPr>
              <a:lstStyle/>
              <a:p>
                <a:pPr marL="342900" indent="-342900" eaLnBrk="0" fontAlgn="base" hangingPunct="0">
                  <a:lnSpc>
                    <a:spcPct val="114000"/>
                  </a:lnSpc>
                  <a:spcBef>
                    <a:spcPct val="0"/>
                  </a:spcBef>
                  <a:spcAft>
                    <a:spcPct val="0"/>
                  </a:spcAft>
                  <a:buFont typeface="Wingdings" panose="05000000000000000000" pitchFamily="2" charset="2"/>
                  <a:buChar char="p"/>
                </a:pPr>
                <a:r>
                  <a:rPr lang="zh-CN" altLang="en-US" sz="1400" dirty="0">
                    <a:solidFill>
                      <a:schemeClr val="accent5">
                        <a:lumMod val="50000"/>
                      </a:schemeClr>
                    </a:solidFill>
                    <a:latin typeface="Arial" panose="020B0604020202020204" pitchFamily="34" charset="0"/>
                    <a:ea typeface="黑体" panose="02010609060101010101" pitchFamily="49" charset="-122"/>
                  </a:rPr>
                  <a:t>平均原子序数大</a:t>
                </a:r>
                <a:endParaRPr lang="zh-CN" altLang="en-US" sz="1400" dirty="0">
                  <a:solidFill>
                    <a:srgbClr val="FF0000"/>
                  </a:solidFill>
                  <a:latin typeface="Arial" panose="020B0604020202020204" pitchFamily="34" charset="0"/>
                  <a:ea typeface="黑体" panose="02010609060101010101" pitchFamily="49" charset="-122"/>
                </a:endParaRPr>
              </a:p>
            </p:txBody>
          </p:sp>
          <p:sp>
            <p:nvSpPr>
              <p:cNvPr id="38" name="矩形 37">
                <a:extLst>
                  <a:ext uri="{FF2B5EF4-FFF2-40B4-BE49-F238E27FC236}">
                    <a16:creationId xmlns:a16="http://schemas.microsoft.com/office/drawing/2014/main" id="{7FE8355B-6520-587C-2C45-4E7AB607B6F7}"/>
                  </a:ext>
                </a:extLst>
              </p:cNvPr>
              <p:cNvSpPr/>
              <p:nvPr/>
            </p:nvSpPr>
            <p:spPr>
              <a:xfrm>
                <a:off x="6398696" y="2338632"/>
                <a:ext cx="1671769" cy="315471"/>
              </a:xfrm>
              <a:prstGeom prst="rect">
                <a:avLst/>
              </a:prstGeom>
            </p:spPr>
            <p:txBody>
              <a:bodyPr wrap="square">
                <a:spAutoFit/>
              </a:bodyPr>
              <a:lstStyle/>
              <a:p>
                <a:pPr marL="342900" indent="-342900" eaLnBrk="0" fontAlgn="base" hangingPunct="0">
                  <a:lnSpc>
                    <a:spcPct val="114000"/>
                  </a:lnSpc>
                  <a:spcBef>
                    <a:spcPct val="0"/>
                  </a:spcBef>
                  <a:spcAft>
                    <a:spcPct val="0"/>
                  </a:spcAft>
                  <a:buFont typeface="Wingdings" panose="05000000000000000000" pitchFamily="2" charset="2"/>
                  <a:buChar char="p"/>
                </a:pPr>
                <a:r>
                  <a:rPr lang="zh-CN" altLang="en-US" sz="1400" dirty="0">
                    <a:solidFill>
                      <a:schemeClr val="accent5">
                        <a:lumMod val="50000"/>
                      </a:schemeClr>
                    </a:solidFill>
                    <a:latin typeface="Arial" panose="020B0604020202020204" pitchFamily="34" charset="0"/>
                    <a:ea typeface="黑体" panose="02010609060101010101" pitchFamily="49" charset="-122"/>
                  </a:rPr>
                  <a:t>电阻率高</a:t>
                </a:r>
                <a:endParaRPr lang="zh-CN" altLang="en-US" sz="1400" dirty="0">
                  <a:solidFill>
                    <a:srgbClr val="FF0000"/>
                  </a:solidFill>
                  <a:latin typeface="Arial" panose="020B0604020202020204" pitchFamily="34" charset="0"/>
                  <a:ea typeface="黑体" panose="02010609060101010101" pitchFamily="49" charset="-122"/>
                </a:endParaRPr>
              </a:p>
            </p:txBody>
          </p:sp>
          <p:sp>
            <p:nvSpPr>
              <p:cNvPr id="39" name="矩形 38">
                <a:extLst>
                  <a:ext uri="{FF2B5EF4-FFF2-40B4-BE49-F238E27FC236}">
                    <a16:creationId xmlns:a16="http://schemas.microsoft.com/office/drawing/2014/main" id="{0249A361-B7E2-BE4D-57B4-14615E9E3270}"/>
                  </a:ext>
                </a:extLst>
              </p:cNvPr>
              <p:cNvSpPr/>
              <p:nvPr/>
            </p:nvSpPr>
            <p:spPr>
              <a:xfrm>
                <a:off x="8944980" y="1959361"/>
                <a:ext cx="2301912" cy="315471"/>
              </a:xfrm>
              <a:prstGeom prst="rect">
                <a:avLst/>
              </a:prstGeom>
            </p:spPr>
            <p:txBody>
              <a:bodyPr wrap="square">
                <a:spAutoFit/>
              </a:bodyPr>
              <a:lstStyle/>
              <a:p>
                <a:pPr marL="342900" indent="-342900" eaLnBrk="0" fontAlgn="base" hangingPunct="0">
                  <a:lnSpc>
                    <a:spcPct val="114000"/>
                  </a:lnSpc>
                  <a:spcBef>
                    <a:spcPct val="0"/>
                  </a:spcBef>
                  <a:spcAft>
                    <a:spcPct val="0"/>
                  </a:spcAft>
                  <a:buFont typeface="Wingdings" panose="05000000000000000000" pitchFamily="2" charset="2"/>
                  <a:buChar char="p"/>
                </a:pPr>
                <a:r>
                  <a:rPr lang="zh-CN" altLang="en-US" sz="1400" dirty="0">
                    <a:solidFill>
                      <a:schemeClr val="accent5">
                        <a:lumMod val="50000"/>
                      </a:schemeClr>
                    </a:solidFill>
                    <a:latin typeface="Arial" panose="020B0604020202020204" pitchFamily="34" charset="0"/>
                    <a:ea typeface="黑体" panose="02010609060101010101" pitchFamily="49" charset="-122"/>
                  </a:rPr>
                  <a:t>禁带宽度适中</a:t>
                </a:r>
                <a:endParaRPr lang="zh-CN" altLang="en-US" sz="1400" dirty="0">
                  <a:solidFill>
                    <a:srgbClr val="FF0000"/>
                  </a:solidFill>
                  <a:latin typeface="Arial" panose="020B0604020202020204" pitchFamily="34" charset="0"/>
                  <a:ea typeface="黑体" panose="02010609060101010101" pitchFamily="49" charset="-122"/>
                </a:endParaRPr>
              </a:p>
            </p:txBody>
          </p:sp>
          <p:sp>
            <p:nvSpPr>
              <p:cNvPr id="40" name="矩形 39">
                <a:extLst>
                  <a:ext uri="{FF2B5EF4-FFF2-40B4-BE49-F238E27FC236}">
                    <a16:creationId xmlns:a16="http://schemas.microsoft.com/office/drawing/2014/main" id="{A1E5E37E-D258-C275-5971-1BE636EF0E81}"/>
                  </a:ext>
                </a:extLst>
              </p:cNvPr>
              <p:cNvSpPr/>
              <p:nvPr/>
            </p:nvSpPr>
            <p:spPr>
              <a:xfrm>
                <a:off x="8171531" y="2314058"/>
                <a:ext cx="3339915" cy="315471"/>
              </a:xfrm>
              <a:prstGeom prst="rect">
                <a:avLst/>
              </a:prstGeom>
            </p:spPr>
            <p:txBody>
              <a:bodyPr wrap="square">
                <a:spAutoFit/>
              </a:bodyPr>
              <a:lstStyle/>
              <a:p>
                <a:pPr marL="342900" indent="-342900" eaLnBrk="0" fontAlgn="base" hangingPunct="0">
                  <a:lnSpc>
                    <a:spcPct val="114000"/>
                  </a:lnSpc>
                  <a:spcBef>
                    <a:spcPct val="0"/>
                  </a:spcBef>
                  <a:spcAft>
                    <a:spcPct val="0"/>
                  </a:spcAft>
                  <a:buFont typeface="Wingdings" panose="05000000000000000000" pitchFamily="2" charset="2"/>
                  <a:buChar char="p"/>
                </a:pPr>
                <a:r>
                  <a:rPr lang="zh-CN" altLang="en-US" sz="1400" dirty="0">
                    <a:solidFill>
                      <a:schemeClr val="accent5">
                        <a:lumMod val="50000"/>
                      </a:schemeClr>
                    </a:solidFill>
                    <a:latin typeface="Arial" panose="020B0604020202020204" pitchFamily="34" charset="0"/>
                    <a:ea typeface="黑体" panose="02010609060101010101" pitchFamily="49" charset="-122"/>
                  </a:rPr>
                  <a:t>载流子迁移率</a:t>
                </a:r>
                <a:r>
                  <a:rPr lang="en-US" altLang="zh-CN" sz="1400" dirty="0">
                    <a:solidFill>
                      <a:schemeClr val="accent5">
                        <a:lumMod val="50000"/>
                      </a:schemeClr>
                    </a:solidFill>
                    <a:latin typeface="Arial" panose="020B0604020202020204" pitchFamily="34" charset="0"/>
                    <a:ea typeface="黑体" panose="02010609060101010101" pitchFamily="49" charset="-122"/>
                  </a:rPr>
                  <a:t>-</a:t>
                </a:r>
                <a:r>
                  <a:rPr lang="zh-CN" altLang="en-US" sz="1400" dirty="0">
                    <a:solidFill>
                      <a:schemeClr val="accent5">
                        <a:lumMod val="50000"/>
                      </a:schemeClr>
                    </a:solidFill>
                    <a:latin typeface="Arial" panose="020B0604020202020204" pitchFamily="34" charset="0"/>
                    <a:ea typeface="黑体" panose="02010609060101010101" pitchFamily="49" charset="-122"/>
                  </a:rPr>
                  <a:t>寿命积高</a:t>
                </a:r>
                <a:endParaRPr lang="zh-CN" altLang="en-US" sz="1400" dirty="0">
                  <a:solidFill>
                    <a:srgbClr val="FF0000"/>
                  </a:solidFill>
                  <a:latin typeface="Arial" panose="020B0604020202020204" pitchFamily="34" charset="0"/>
                  <a:ea typeface="黑体" panose="02010609060101010101" pitchFamily="49" charset="-122"/>
                </a:endParaRPr>
              </a:p>
            </p:txBody>
          </p:sp>
        </p:grpSp>
        <p:sp>
          <p:nvSpPr>
            <p:cNvPr id="36" name="矩形 35">
              <a:extLst>
                <a:ext uri="{FF2B5EF4-FFF2-40B4-BE49-F238E27FC236}">
                  <a16:creationId xmlns:a16="http://schemas.microsoft.com/office/drawing/2014/main" id="{3760094F-CF7F-A16B-653C-9A34C8654A00}"/>
                </a:ext>
              </a:extLst>
            </p:cNvPr>
            <p:cNvSpPr/>
            <p:nvPr/>
          </p:nvSpPr>
          <p:spPr>
            <a:xfrm>
              <a:off x="4636096" y="4798754"/>
              <a:ext cx="4366577" cy="733791"/>
            </a:xfrm>
            <a:prstGeom prst="rect">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graphicFrame>
        <p:nvGraphicFramePr>
          <p:cNvPr id="43" name="对象 42">
            <a:extLst>
              <a:ext uri="{FF2B5EF4-FFF2-40B4-BE49-F238E27FC236}">
                <a16:creationId xmlns:a16="http://schemas.microsoft.com/office/drawing/2014/main" id="{27A3B7F2-7FDF-54B8-8C2E-AD9C0C40EEED}"/>
              </a:ext>
            </a:extLst>
          </p:cNvPr>
          <p:cNvGraphicFramePr>
            <a:graphicFrameLocks noChangeAspect="1"/>
          </p:cNvGraphicFramePr>
          <p:nvPr>
            <p:extLst>
              <p:ext uri="{D42A27DB-BD31-4B8C-83A1-F6EECF244321}">
                <p14:modId xmlns:p14="http://schemas.microsoft.com/office/powerpoint/2010/main" val="1186621294"/>
              </p:ext>
            </p:extLst>
          </p:nvPr>
        </p:nvGraphicFramePr>
        <p:xfrm>
          <a:off x="6947448" y="4307210"/>
          <a:ext cx="1788464" cy="1291380"/>
        </p:xfrm>
        <a:graphic>
          <a:graphicData uri="http://schemas.openxmlformats.org/presentationml/2006/ole">
            <mc:AlternateContent xmlns:mc="http://schemas.openxmlformats.org/markup-compatibility/2006">
              <mc:Choice xmlns:v="urn:schemas-microsoft-com:vml" Requires="v">
                <p:oleObj spid="_x0000_s1033" name="Graph" r:id="rId14" imgW="4159800" imgH="2906640" progId="Origin50.Graph">
                  <p:embed/>
                </p:oleObj>
              </mc:Choice>
              <mc:Fallback>
                <p:oleObj name="Graph" r:id="rId14" imgW="4159800" imgH="2906640" progId="Origin50.Graph">
                  <p:embed/>
                  <p:pic>
                    <p:nvPicPr>
                      <p:cNvPr id="0" name=""/>
                      <p:cNvPicPr/>
                      <p:nvPr/>
                    </p:nvPicPr>
                    <p:blipFill>
                      <a:blip r:embed="rId15"/>
                      <a:stretch>
                        <a:fillRect/>
                      </a:stretch>
                    </p:blipFill>
                    <p:spPr>
                      <a:xfrm>
                        <a:off x="6947448" y="4307210"/>
                        <a:ext cx="1788464" cy="1291380"/>
                      </a:xfrm>
                      <a:prstGeom prst="rect">
                        <a:avLst/>
                      </a:prstGeom>
                    </p:spPr>
                  </p:pic>
                </p:oleObj>
              </mc:Fallback>
            </mc:AlternateContent>
          </a:graphicData>
        </a:graphic>
      </p:graphicFrame>
      <p:pic>
        <p:nvPicPr>
          <p:cNvPr id="47" name="图片 46">
            <a:extLst>
              <a:ext uri="{FF2B5EF4-FFF2-40B4-BE49-F238E27FC236}">
                <a16:creationId xmlns:a16="http://schemas.microsoft.com/office/drawing/2014/main" id="{2017A4F0-7653-60D5-B2DD-A57A659F4A94}"/>
              </a:ext>
            </a:extLst>
          </p:cNvPr>
          <p:cNvPicPr>
            <a:picLocks noChangeAspect="1"/>
          </p:cNvPicPr>
          <p:nvPr/>
        </p:nvPicPr>
        <p:blipFill>
          <a:blip r:embed="rId16"/>
          <a:stretch>
            <a:fillRect/>
          </a:stretch>
        </p:blipFill>
        <p:spPr>
          <a:xfrm>
            <a:off x="5515043" y="4618850"/>
            <a:ext cx="254520" cy="278531"/>
          </a:xfrm>
          <a:prstGeom prst="rect">
            <a:avLst/>
          </a:prstGeom>
        </p:spPr>
      </p:pic>
      <p:graphicFrame>
        <p:nvGraphicFramePr>
          <p:cNvPr id="48" name="对象 47">
            <a:extLst>
              <a:ext uri="{FF2B5EF4-FFF2-40B4-BE49-F238E27FC236}">
                <a16:creationId xmlns:a16="http://schemas.microsoft.com/office/drawing/2014/main" id="{74CA99BA-4DEA-C8F9-63A4-5465EE57A890}"/>
              </a:ext>
            </a:extLst>
          </p:cNvPr>
          <p:cNvGraphicFramePr>
            <a:graphicFrameLocks noChangeAspect="1"/>
          </p:cNvGraphicFramePr>
          <p:nvPr>
            <p:extLst>
              <p:ext uri="{D42A27DB-BD31-4B8C-83A1-F6EECF244321}">
                <p14:modId xmlns:p14="http://schemas.microsoft.com/office/powerpoint/2010/main" val="2147693948"/>
              </p:ext>
            </p:extLst>
          </p:nvPr>
        </p:nvGraphicFramePr>
        <p:xfrm>
          <a:off x="6945203" y="5406316"/>
          <a:ext cx="1810368" cy="1280160"/>
        </p:xfrm>
        <a:graphic>
          <a:graphicData uri="http://schemas.openxmlformats.org/presentationml/2006/ole">
            <mc:AlternateContent xmlns:mc="http://schemas.openxmlformats.org/markup-compatibility/2006">
              <mc:Choice xmlns:v="urn:schemas-microsoft-com:vml" Requires="v">
                <p:oleObj spid="_x0000_s1034" name="Graph" r:id="rId17" imgW="4276800" imgH="3024000" progId="Origin50.Graph">
                  <p:embed/>
                </p:oleObj>
              </mc:Choice>
              <mc:Fallback>
                <p:oleObj name="Graph" r:id="rId17" imgW="4276800" imgH="3024000" progId="Origin50.Graph">
                  <p:embed/>
                  <p:pic>
                    <p:nvPicPr>
                      <p:cNvPr id="0" name=""/>
                      <p:cNvPicPr/>
                      <p:nvPr/>
                    </p:nvPicPr>
                    <p:blipFill>
                      <a:blip r:embed="rId18"/>
                      <a:stretch>
                        <a:fillRect/>
                      </a:stretch>
                    </p:blipFill>
                    <p:spPr>
                      <a:xfrm>
                        <a:off x="6945203" y="5406316"/>
                        <a:ext cx="1810368" cy="1280160"/>
                      </a:xfrm>
                      <a:prstGeom prst="rect">
                        <a:avLst/>
                      </a:prstGeom>
                    </p:spPr>
                  </p:pic>
                </p:oleObj>
              </mc:Fallback>
            </mc:AlternateContent>
          </a:graphicData>
        </a:graphic>
      </p:graphicFrame>
    </p:spTree>
    <p:extLst>
      <p:ext uri="{BB962C8B-B14F-4D97-AF65-F5344CB8AC3E}">
        <p14:creationId xmlns:p14="http://schemas.microsoft.com/office/powerpoint/2010/main" val="3679917965"/>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矩形 44">
            <a:extLst>
              <a:ext uri="{FF2B5EF4-FFF2-40B4-BE49-F238E27FC236}">
                <a16:creationId xmlns:a16="http://schemas.microsoft.com/office/drawing/2014/main" id="{AFA69AB5-F463-DB5E-1D8E-8D59F82ADF62}"/>
              </a:ext>
            </a:extLst>
          </p:cNvPr>
          <p:cNvSpPr/>
          <p:nvPr/>
        </p:nvSpPr>
        <p:spPr>
          <a:xfrm>
            <a:off x="7023088" y="1365142"/>
            <a:ext cx="1877652" cy="2823121"/>
          </a:xfrm>
          <a:prstGeom prst="rect">
            <a:avLst/>
          </a:prstGeom>
          <a:solidFill>
            <a:schemeClr val="accent3">
              <a:lumMod val="20000"/>
              <a:lumOff val="80000"/>
            </a:schemeClr>
          </a:solidFill>
          <a:ln w="19050">
            <a:solidFill>
              <a:schemeClr val="accent3">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3">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33610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研究背景及意义</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21" name="文本框 20">
            <a:extLst>
              <a:ext uri="{FF2B5EF4-FFF2-40B4-BE49-F238E27FC236}">
                <a16:creationId xmlns:a16="http://schemas.microsoft.com/office/drawing/2014/main" id="{E1F5072A-E499-C020-9939-ECBC25DDE469}"/>
              </a:ext>
            </a:extLst>
          </p:cNvPr>
          <p:cNvSpPr txBox="1"/>
          <p:nvPr/>
        </p:nvSpPr>
        <p:spPr>
          <a:xfrm>
            <a:off x="4443722" y="4188264"/>
            <a:ext cx="2784276" cy="215444"/>
          </a:xfrm>
          <a:prstGeom prst="rect">
            <a:avLst/>
          </a:prstGeom>
          <a:noFill/>
        </p:spPr>
        <p:txBody>
          <a:bodyPr wrap="square" rtlCol="0">
            <a:spAutoFit/>
          </a:bodyPr>
          <a:lstStyle/>
          <a:p>
            <a:r>
              <a:rPr lang="zh-CN" altLang="en-US" sz="800" dirty="0"/>
              <a:t>航天器空间环境手册 </a:t>
            </a:r>
            <a:r>
              <a:rPr lang="en-US" altLang="zh-CN" sz="800" dirty="0"/>
              <a:t>[M]. </a:t>
            </a:r>
            <a:r>
              <a:rPr lang="zh-CN" altLang="en-US" sz="800" dirty="0"/>
              <a:t>北京</a:t>
            </a:r>
            <a:r>
              <a:rPr lang="en-US" altLang="zh-CN" sz="800" dirty="0"/>
              <a:t>: </a:t>
            </a:r>
            <a:r>
              <a:rPr lang="zh-CN" altLang="en-US" sz="800" dirty="0"/>
              <a:t>国防工业出版杜</a:t>
            </a:r>
          </a:p>
        </p:txBody>
      </p:sp>
      <p:sp>
        <p:nvSpPr>
          <p:cNvPr id="5" name="文本框 4">
            <a:extLst>
              <a:ext uri="{FF2B5EF4-FFF2-40B4-BE49-F238E27FC236}">
                <a16:creationId xmlns:a16="http://schemas.microsoft.com/office/drawing/2014/main" id="{0833CF49-6B7C-95C3-1E10-DB5489C982BB}"/>
              </a:ext>
            </a:extLst>
          </p:cNvPr>
          <p:cNvSpPr txBox="1"/>
          <p:nvPr/>
        </p:nvSpPr>
        <p:spPr>
          <a:xfrm>
            <a:off x="7100247" y="1600954"/>
            <a:ext cx="1800493" cy="369332"/>
          </a:xfrm>
          <a:prstGeom prst="rect">
            <a:avLst/>
          </a:prstGeom>
          <a:noFill/>
        </p:spPr>
        <p:txBody>
          <a:bodyPr wrap="none" rtlCol="0">
            <a:spAutoFit/>
          </a:bodyPr>
          <a:lstStyle/>
          <a:p>
            <a:r>
              <a:rPr lang="zh-CN" altLang="en-US" dirty="0">
                <a:solidFill>
                  <a:srgbClr val="0070C0"/>
                </a:solidFill>
                <a:latin typeface="微软雅黑" panose="020B0503020204020204" pitchFamily="34" charset="-122"/>
                <a:ea typeface="微软雅黑" panose="020B0503020204020204" pitchFamily="34" charset="-122"/>
              </a:rPr>
              <a:t>空间辐射环境：</a:t>
            </a:r>
            <a:endParaRPr lang="en-US" altLang="zh-CN" dirty="0">
              <a:latin typeface="微软雅黑" panose="020B0503020204020204" pitchFamily="34" charset="-122"/>
              <a:ea typeface="微软雅黑" panose="020B0503020204020204" pitchFamily="34" charset="-122"/>
            </a:endParaRPr>
          </a:p>
        </p:txBody>
      </p:sp>
      <p:sp>
        <p:nvSpPr>
          <p:cNvPr id="6" name="文本框 5">
            <a:extLst>
              <a:ext uri="{FF2B5EF4-FFF2-40B4-BE49-F238E27FC236}">
                <a16:creationId xmlns:a16="http://schemas.microsoft.com/office/drawing/2014/main" id="{01541D3A-6179-E18E-5A27-887DF0000532}"/>
              </a:ext>
            </a:extLst>
          </p:cNvPr>
          <p:cNvSpPr txBox="1"/>
          <p:nvPr/>
        </p:nvSpPr>
        <p:spPr>
          <a:xfrm>
            <a:off x="7160859" y="2128118"/>
            <a:ext cx="1467068" cy="769441"/>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地球辐射带、</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太阳宇宙射线</a:t>
            </a:r>
            <a:r>
              <a:rPr lang="zh-CN" altLang="en-US" sz="1600" dirty="0">
                <a:latin typeface="微软雅黑" panose="020B0503020204020204" pitchFamily="34" charset="-122"/>
                <a:ea typeface="微软雅黑" panose="020B0503020204020204" pitchFamily="34" charset="-122"/>
              </a:rPr>
              <a:t>、</a:t>
            </a:r>
            <a:endParaRPr lang="en-US" altLang="zh-CN" sz="16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银河宇宙射线等</a:t>
            </a:r>
          </a:p>
        </p:txBody>
      </p:sp>
      <p:sp>
        <p:nvSpPr>
          <p:cNvPr id="7" name="文本框 6">
            <a:extLst>
              <a:ext uri="{FF2B5EF4-FFF2-40B4-BE49-F238E27FC236}">
                <a16:creationId xmlns:a16="http://schemas.microsoft.com/office/drawing/2014/main" id="{9E793B42-BEC5-3C39-2DC0-67331E8E4187}"/>
              </a:ext>
            </a:extLst>
          </p:cNvPr>
          <p:cNvSpPr txBox="1"/>
          <p:nvPr/>
        </p:nvSpPr>
        <p:spPr>
          <a:xfrm>
            <a:off x="7183142" y="3296514"/>
            <a:ext cx="1557544" cy="738664"/>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X</a:t>
            </a:r>
            <a:r>
              <a:rPr lang="zh-CN" altLang="en-US" sz="1400" dirty="0">
                <a:latin typeface="微软雅黑" panose="020B0503020204020204" pitchFamily="34" charset="-122"/>
                <a:ea typeface="微软雅黑" panose="020B0503020204020204" pitchFamily="34" charset="-122"/>
              </a:rPr>
              <a:t>射线，</a:t>
            </a:r>
            <a:r>
              <a:rPr lang="en-US" altLang="zh-CN" sz="1400" dirty="0">
                <a:latin typeface="微软雅黑" panose="020B0503020204020204" pitchFamily="34" charset="-122"/>
                <a:ea typeface="微软雅黑" panose="020B0503020204020204" pitchFamily="34" charset="-122"/>
              </a:rPr>
              <a:t>γ</a:t>
            </a:r>
            <a:r>
              <a:rPr lang="zh-CN" altLang="en-US" sz="1400" dirty="0">
                <a:latin typeface="微软雅黑" panose="020B0503020204020204" pitchFamily="34" charset="-122"/>
                <a:ea typeface="微软雅黑" panose="020B0503020204020204" pitchFamily="34" charset="-122"/>
              </a:rPr>
              <a:t>射线、</a:t>
            </a:r>
            <a:endParaRPr lang="en-US" altLang="zh-CN" sz="1400" dirty="0">
              <a:latin typeface="微软雅黑" panose="020B0503020204020204" pitchFamily="34" charset="-122"/>
              <a:ea typeface="微软雅黑" panose="020B0503020204020204" pitchFamily="34" charset="-122"/>
            </a:endParaRPr>
          </a:p>
          <a:p>
            <a:r>
              <a:rPr lang="zh-CN" altLang="en-US" sz="1400" dirty="0">
                <a:latin typeface="微软雅黑" panose="020B0503020204020204" pitchFamily="34" charset="-122"/>
                <a:ea typeface="微软雅黑" panose="020B0503020204020204" pitchFamily="34" charset="-122"/>
              </a:rPr>
              <a:t>质子、电子、</a:t>
            </a:r>
            <a:r>
              <a:rPr lang="zh-CN" altLang="en-US" sz="1400" b="1" dirty="0">
                <a:solidFill>
                  <a:srgbClr val="FF0000"/>
                </a:solidFill>
                <a:latin typeface="微软雅黑" panose="020B0503020204020204" pitchFamily="34" charset="-122"/>
                <a:ea typeface="微软雅黑" panose="020B0503020204020204" pitchFamily="34" charset="-122"/>
              </a:rPr>
              <a:t>重离子</a:t>
            </a:r>
            <a:r>
              <a:rPr lang="zh-CN" altLang="en-US" sz="1400" dirty="0">
                <a:latin typeface="微软雅黑" panose="020B0503020204020204" pitchFamily="34" charset="-122"/>
                <a:ea typeface="微软雅黑" panose="020B0503020204020204" pitchFamily="34" charset="-122"/>
              </a:rPr>
              <a:t>等</a:t>
            </a:r>
            <a:endParaRPr lang="en-US" altLang="zh-CN" sz="1400" dirty="0">
              <a:latin typeface="微软雅黑" panose="020B0503020204020204" pitchFamily="34" charset="-122"/>
              <a:ea typeface="微软雅黑" panose="020B0503020204020204" pitchFamily="34" charset="-122"/>
            </a:endParaRPr>
          </a:p>
        </p:txBody>
      </p:sp>
      <p:pic>
        <p:nvPicPr>
          <p:cNvPr id="35" name="图片 34">
            <a:extLst>
              <a:ext uri="{FF2B5EF4-FFF2-40B4-BE49-F238E27FC236}">
                <a16:creationId xmlns:a16="http://schemas.microsoft.com/office/drawing/2014/main" id="{4B34D9B7-C8FB-5EBF-3355-7A01FD480A12}"/>
              </a:ext>
            </a:extLst>
          </p:cNvPr>
          <p:cNvPicPr>
            <a:picLocks noChangeAspect="1"/>
          </p:cNvPicPr>
          <p:nvPr/>
        </p:nvPicPr>
        <p:blipFill>
          <a:blip r:embed="rId4"/>
          <a:stretch>
            <a:fillRect/>
          </a:stretch>
        </p:blipFill>
        <p:spPr>
          <a:xfrm>
            <a:off x="195247" y="1324175"/>
            <a:ext cx="4096550" cy="2919571"/>
          </a:xfrm>
          <a:prstGeom prst="rect">
            <a:avLst/>
          </a:prstGeom>
        </p:spPr>
      </p:pic>
      <p:pic>
        <p:nvPicPr>
          <p:cNvPr id="36" name="图片 35">
            <a:extLst>
              <a:ext uri="{FF2B5EF4-FFF2-40B4-BE49-F238E27FC236}">
                <a16:creationId xmlns:a16="http://schemas.microsoft.com/office/drawing/2014/main" id="{563C2750-5C9E-A377-82A2-95B1A38BAFFF}"/>
              </a:ext>
            </a:extLst>
          </p:cNvPr>
          <p:cNvPicPr>
            <a:picLocks noChangeAspect="1"/>
          </p:cNvPicPr>
          <p:nvPr/>
        </p:nvPicPr>
        <p:blipFill>
          <a:blip r:embed="rId5"/>
          <a:stretch>
            <a:fillRect/>
          </a:stretch>
        </p:blipFill>
        <p:spPr>
          <a:xfrm>
            <a:off x="4401199" y="2957670"/>
            <a:ext cx="2185257" cy="1202124"/>
          </a:xfrm>
          <a:prstGeom prst="rect">
            <a:avLst/>
          </a:prstGeom>
        </p:spPr>
      </p:pic>
      <p:pic>
        <p:nvPicPr>
          <p:cNvPr id="38" name="Picture 2" descr="ESA - Space for Kids - Radiation tracker: a must-have bit of an astronaut  kit">
            <a:extLst>
              <a:ext uri="{FF2B5EF4-FFF2-40B4-BE49-F238E27FC236}">
                <a16:creationId xmlns:a16="http://schemas.microsoft.com/office/drawing/2014/main" id="{0EA31CBE-910F-4753-D9BA-FE709E1352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01199" y="1369699"/>
            <a:ext cx="2200549" cy="1345178"/>
          </a:xfrm>
          <a:prstGeom prst="rect">
            <a:avLst/>
          </a:prstGeom>
          <a:noFill/>
          <a:extLst>
            <a:ext uri="{909E8E84-426E-40DD-AFC4-6F175D3DCCD1}">
              <a14:hiddenFill xmlns:a14="http://schemas.microsoft.com/office/drawing/2010/main">
                <a:solidFill>
                  <a:srgbClr val="FFFFFF"/>
                </a:solidFill>
              </a14:hiddenFill>
            </a:ext>
          </a:extLst>
        </p:spPr>
      </p:pic>
      <p:sp>
        <p:nvSpPr>
          <p:cNvPr id="41" name="矩形 40">
            <a:extLst>
              <a:ext uri="{FF2B5EF4-FFF2-40B4-BE49-F238E27FC236}">
                <a16:creationId xmlns:a16="http://schemas.microsoft.com/office/drawing/2014/main" id="{95F3E975-6185-CFEC-5877-26D3B7BD3A8C}"/>
              </a:ext>
            </a:extLst>
          </p:cNvPr>
          <p:cNvSpPr/>
          <p:nvPr/>
        </p:nvSpPr>
        <p:spPr>
          <a:xfrm>
            <a:off x="145226" y="1258388"/>
            <a:ext cx="6533681" cy="3143374"/>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9" name="组合 48">
            <a:extLst>
              <a:ext uri="{FF2B5EF4-FFF2-40B4-BE49-F238E27FC236}">
                <a16:creationId xmlns:a16="http://schemas.microsoft.com/office/drawing/2014/main" id="{ED8C328B-8733-E248-8B53-E4ADCD55940A}"/>
              </a:ext>
            </a:extLst>
          </p:cNvPr>
          <p:cNvGrpSpPr/>
          <p:nvPr/>
        </p:nvGrpSpPr>
        <p:grpSpPr>
          <a:xfrm>
            <a:off x="6379421" y="4647296"/>
            <a:ext cx="2521319" cy="1760598"/>
            <a:chOff x="5302241" y="4682849"/>
            <a:chExt cx="2317286" cy="1947388"/>
          </a:xfrm>
        </p:grpSpPr>
        <p:sp>
          <p:nvSpPr>
            <p:cNvPr id="50" name="圆角矩形 171">
              <a:extLst>
                <a:ext uri="{FF2B5EF4-FFF2-40B4-BE49-F238E27FC236}">
                  <a16:creationId xmlns:a16="http://schemas.microsoft.com/office/drawing/2014/main" id="{41C76883-2F55-52B5-03CB-9E2B8673B3F2}"/>
                </a:ext>
              </a:extLst>
            </p:cNvPr>
            <p:cNvSpPr/>
            <p:nvPr/>
          </p:nvSpPr>
          <p:spPr>
            <a:xfrm>
              <a:off x="5302241" y="4682849"/>
              <a:ext cx="2105062" cy="1947388"/>
            </a:xfrm>
            <a:prstGeom prst="roundRect">
              <a:avLst>
                <a:gd name="adj" fmla="val 509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n>
                  <a:solidFill>
                    <a:schemeClr val="accent6">
                      <a:lumMod val="40000"/>
                      <a:lumOff val="60000"/>
                    </a:schemeClr>
                  </a:solidFill>
                </a:ln>
                <a:solidFill>
                  <a:schemeClr val="accent6">
                    <a:lumMod val="40000"/>
                    <a:lumOff val="60000"/>
                  </a:schemeClr>
                </a:solidFill>
              </a:endParaRPr>
            </a:p>
          </p:txBody>
        </p:sp>
        <p:sp>
          <p:nvSpPr>
            <p:cNvPr id="51" name="文本框 50">
              <a:extLst>
                <a:ext uri="{FF2B5EF4-FFF2-40B4-BE49-F238E27FC236}">
                  <a16:creationId xmlns:a16="http://schemas.microsoft.com/office/drawing/2014/main" id="{1E9DFD25-62F4-91C5-FB8D-89E7C0B8429C}"/>
                </a:ext>
              </a:extLst>
            </p:cNvPr>
            <p:cNvSpPr txBox="1"/>
            <p:nvPr/>
          </p:nvSpPr>
          <p:spPr>
            <a:xfrm>
              <a:off x="5692783" y="5290013"/>
              <a:ext cx="1132593" cy="1023742"/>
            </a:xfrm>
            <a:prstGeom prst="rect">
              <a:avLst/>
            </a:prstGeom>
            <a:noFill/>
          </p:spPr>
          <p:txBody>
            <a:bodyPr wrap="none" rtlCol="0">
              <a:spAutoFit/>
            </a:bodyPr>
            <a:lstStyle/>
            <a:p>
              <a:pPr marL="160735" indent="-160735">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化学键断裂</a:t>
              </a:r>
              <a:endParaRPr lang="en-US" altLang="zh-CN" sz="1400" dirty="0">
                <a:latin typeface="微软雅黑" panose="020B0503020204020204" pitchFamily="34" charset="-122"/>
                <a:ea typeface="微软雅黑" panose="020B0503020204020204" pitchFamily="34" charset="-122"/>
              </a:endParaRPr>
            </a:p>
            <a:p>
              <a:pPr marL="160735" indent="-160735">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晶格结构破坏</a:t>
              </a:r>
              <a:endParaRPr lang="en-US" altLang="zh-CN" sz="1400" dirty="0">
                <a:latin typeface="微软雅黑" panose="020B0503020204020204" pitchFamily="34" charset="-122"/>
                <a:ea typeface="微软雅黑" panose="020B0503020204020204" pitchFamily="34" charset="-122"/>
              </a:endParaRPr>
            </a:p>
            <a:p>
              <a:pPr marL="160735" indent="-160735">
                <a:lnSpc>
                  <a:spcPct val="150000"/>
                </a:lnSpc>
                <a:buFont typeface="Wingdings" panose="05000000000000000000" pitchFamily="2" charset="2"/>
                <a:buChar char="Ø"/>
              </a:pPr>
              <a:r>
                <a:rPr lang="zh-CN" altLang="en-US" sz="1400" dirty="0">
                  <a:latin typeface="微软雅黑" panose="020B0503020204020204" pitchFamily="34" charset="-122"/>
                  <a:ea typeface="微软雅黑" panose="020B0503020204020204" pitchFamily="34" charset="-122"/>
                </a:rPr>
                <a:t>体缺陷的改变</a:t>
              </a:r>
              <a:endParaRPr lang="en-US" altLang="zh-CN" sz="1400" dirty="0">
                <a:latin typeface="微软雅黑" panose="020B0503020204020204" pitchFamily="34" charset="-122"/>
                <a:ea typeface="微软雅黑" panose="020B0503020204020204" pitchFamily="34" charset="-122"/>
              </a:endParaRPr>
            </a:p>
          </p:txBody>
        </p:sp>
        <p:sp>
          <p:nvSpPr>
            <p:cNvPr id="52" name="文本框 51">
              <a:extLst>
                <a:ext uri="{FF2B5EF4-FFF2-40B4-BE49-F238E27FC236}">
                  <a16:creationId xmlns:a16="http://schemas.microsoft.com/office/drawing/2014/main" id="{1E2767FF-426B-AD5F-159D-37030BE38AB9}"/>
                </a:ext>
              </a:extLst>
            </p:cNvPr>
            <p:cNvSpPr txBox="1"/>
            <p:nvPr/>
          </p:nvSpPr>
          <p:spPr>
            <a:xfrm>
              <a:off x="5304952" y="4849179"/>
              <a:ext cx="2314575" cy="307777"/>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rPr>
                <a:t>重离子辐照损伤的多层表现：</a:t>
              </a:r>
            </a:p>
          </p:txBody>
        </p:sp>
      </p:grpSp>
      <p:sp>
        <p:nvSpPr>
          <p:cNvPr id="54" name="圆角矩形 171">
            <a:extLst>
              <a:ext uri="{FF2B5EF4-FFF2-40B4-BE49-F238E27FC236}">
                <a16:creationId xmlns:a16="http://schemas.microsoft.com/office/drawing/2014/main" id="{B233307F-0BC5-BBC2-2D9E-4C7A4617C914}"/>
              </a:ext>
            </a:extLst>
          </p:cNvPr>
          <p:cNvSpPr/>
          <p:nvPr/>
        </p:nvSpPr>
        <p:spPr>
          <a:xfrm>
            <a:off x="3650992" y="4665222"/>
            <a:ext cx="2339102" cy="1760598"/>
          </a:xfrm>
          <a:prstGeom prst="roundRect">
            <a:avLst>
              <a:gd name="adj" fmla="val 5093"/>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ln>
                <a:solidFill>
                  <a:schemeClr val="accent6">
                    <a:lumMod val="40000"/>
                    <a:lumOff val="60000"/>
                  </a:schemeClr>
                </a:solidFill>
              </a:ln>
              <a:solidFill>
                <a:schemeClr val="accent6">
                  <a:lumMod val="40000"/>
                  <a:lumOff val="60000"/>
                </a:schemeClr>
              </a:solidFill>
            </a:endParaRPr>
          </a:p>
        </p:txBody>
      </p:sp>
      <p:sp>
        <p:nvSpPr>
          <p:cNvPr id="55" name="文本框 54">
            <a:extLst>
              <a:ext uri="{FF2B5EF4-FFF2-40B4-BE49-F238E27FC236}">
                <a16:creationId xmlns:a16="http://schemas.microsoft.com/office/drawing/2014/main" id="{53C72F3F-EE6D-4467-1372-D124DF70406A}"/>
              </a:ext>
            </a:extLst>
          </p:cNvPr>
          <p:cNvSpPr txBox="1"/>
          <p:nvPr/>
        </p:nvSpPr>
        <p:spPr>
          <a:xfrm>
            <a:off x="3668719" y="4797922"/>
            <a:ext cx="2339102" cy="307777"/>
          </a:xfrm>
          <a:prstGeom prst="rect">
            <a:avLst/>
          </a:prstGeom>
          <a:noFill/>
        </p:spPr>
        <p:txBody>
          <a:bodyPr wrap="none" rtlCol="0">
            <a:spAutoFit/>
          </a:bodyPr>
          <a:lstStyle/>
          <a:p>
            <a:r>
              <a:rPr lang="zh-CN" altLang="en-US" sz="1400" dirty="0">
                <a:latin typeface="微软雅黑" panose="020B0503020204020204" pitchFamily="34" charset="-122"/>
                <a:ea typeface="微软雅黑" panose="020B0503020204020204" pitchFamily="34" charset="-122"/>
              </a:rPr>
              <a:t>重离子与物质相互作用时：</a:t>
            </a:r>
            <a:endParaRPr lang="en-US" altLang="zh-CN" sz="1400" dirty="0">
              <a:latin typeface="微软雅黑" panose="020B0503020204020204" pitchFamily="34" charset="-122"/>
              <a:ea typeface="微软雅黑" panose="020B0503020204020204" pitchFamily="34" charset="-122"/>
            </a:endParaRPr>
          </a:p>
        </p:txBody>
      </p:sp>
      <p:sp>
        <p:nvSpPr>
          <p:cNvPr id="56" name="文本框 55">
            <a:extLst>
              <a:ext uri="{FF2B5EF4-FFF2-40B4-BE49-F238E27FC236}">
                <a16:creationId xmlns:a16="http://schemas.microsoft.com/office/drawing/2014/main" id="{455AFF18-3CAE-AB8B-499F-19BAEF4B011A}"/>
              </a:ext>
            </a:extLst>
          </p:cNvPr>
          <p:cNvSpPr txBox="1"/>
          <p:nvPr/>
        </p:nvSpPr>
        <p:spPr>
          <a:xfrm>
            <a:off x="3986411" y="5257496"/>
            <a:ext cx="2915569" cy="874407"/>
          </a:xfrm>
          <a:prstGeom prst="rect">
            <a:avLst/>
          </a:prstGeom>
          <a:noFill/>
        </p:spPr>
        <p:txBody>
          <a:bodyPr wrap="square" rtlCol="0">
            <a:spAutoFit/>
          </a:bodyPr>
          <a:lstStyle/>
          <a:p>
            <a:pPr marL="160735" indent="-160735">
              <a:lnSpc>
                <a:spcPct val="150000"/>
              </a:lnSpc>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能量沉积 </a:t>
            </a:r>
            <a:r>
              <a:rPr lang="zh-CN" altLang="en-US" dirty="0">
                <a:solidFill>
                  <a:srgbClr val="FF0000"/>
                </a:solidFill>
                <a:latin typeface="微软雅黑" panose="020B0503020204020204" pitchFamily="34" charset="-122"/>
                <a:ea typeface="微软雅黑" panose="020B0503020204020204" pitchFamily="34" charset="-122"/>
              </a:rPr>
              <a:t>高</a:t>
            </a:r>
            <a:endParaRPr lang="en-US" altLang="zh-CN" dirty="0">
              <a:solidFill>
                <a:srgbClr val="FF0000"/>
              </a:solidFill>
              <a:latin typeface="微软雅黑" panose="020B0503020204020204" pitchFamily="34" charset="-122"/>
              <a:ea typeface="微软雅黑" panose="020B0503020204020204" pitchFamily="34" charset="-122"/>
            </a:endParaRPr>
          </a:p>
          <a:p>
            <a:pPr marL="160735" indent="-160735">
              <a:lnSpc>
                <a:spcPct val="150000"/>
              </a:lnSpc>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引入的缺陷浓度 </a:t>
            </a:r>
            <a:r>
              <a:rPr lang="zh-CN" altLang="en-US" dirty="0">
                <a:solidFill>
                  <a:srgbClr val="FF0000"/>
                </a:solidFill>
                <a:latin typeface="微软雅黑" panose="020B0503020204020204" pitchFamily="34" charset="-122"/>
                <a:ea typeface="微软雅黑" panose="020B0503020204020204" pitchFamily="34" charset="-122"/>
              </a:rPr>
              <a:t>高</a:t>
            </a:r>
          </a:p>
        </p:txBody>
      </p:sp>
      <p:sp>
        <p:nvSpPr>
          <p:cNvPr id="47" name="文本框 46">
            <a:extLst>
              <a:ext uri="{FF2B5EF4-FFF2-40B4-BE49-F238E27FC236}">
                <a16:creationId xmlns:a16="http://schemas.microsoft.com/office/drawing/2014/main" id="{FD3386A2-4E96-376C-32C6-CE611D149B07}"/>
              </a:ext>
            </a:extLst>
          </p:cNvPr>
          <p:cNvSpPr txBox="1"/>
          <p:nvPr/>
        </p:nvSpPr>
        <p:spPr>
          <a:xfrm>
            <a:off x="195247" y="5908870"/>
            <a:ext cx="2218330" cy="369332"/>
          </a:xfrm>
          <a:prstGeom prst="rect">
            <a:avLst/>
          </a:prstGeom>
          <a:noFill/>
        </p:spPr>
        <p:txBody>
          <a:bodyPr wrap="none" rtlCol="0">
            <a:spAutoFit/>
          </a:bodyPr>
          <a:lstStyle/>
          <a:p>
            <a:r>
              <a:rPr lang="zh-CN" altLang="en-US" dirty="0">
                <a:solidFill>
                  <a:schemeClr val="accent1"/>
                </a:solidFill>
                <a:latin typeface="微软雅黑" panose="020B0503020204020204" pitchFamily="34" charset="-122"/>
                <a:ea typeface="微软雅黑" panose="020B0503020204020204" pitchFamily="34" charset="-122"/>
              </a:rPr>
              <a:t>辐射效应：</a:t>
            </a:r>
            <a:endParaRPr lang="en-US" altLang="zh-CN" dirty="0">
              <a:solidFill>
                <a:schemeClr val="accent1"/>
              </a:solidFill>
              <a:latin typeface="微软雅黑" panose="020B0503020204020204" pitchFamily="34" charset="-122"/>
              <a:ea typeface="微软雅黑" panose="020B0503020204020204" pitchFamily="34" charset="-122"/>
            </a:endParaRPr>
          </a:p>
        </p:txBody>
      </p:sp>
      <p:sp>
        <p:nvSpPr>
          <p:cNvPr id="48" name="文本框 47">
            <a:extLst>
              <a:ext uri="{FF2B5EF4-FFF2-40B4-BE49-F238E27FC236}">
                <a16:creationId xmlns:a16="http://schemas.microsoft.com/office/drawing/2014/main" id="{D99B3462-8CCF-E4DE-82DC-0B2241AE9DD2}"/>
              </a:ext>
            </a:extLst>
          </p:cNvPr>
          <p:cNvSpPr txBox="1"/>
          <p:nvPr/>
        </p:nvSpPr>
        <p:spPr>
          <a:xfrm>
            <a:off x="292399" y="6213463"/>
            <a:ext cx="3212185" cy="276999"/>
          </a:xfrm>
          <a:prstGeom prst="rect">
            <a:avLst/>
          </a:prstGeom>
          <a:noFill/>
        </p:spPr>
        <p:txBody>
          <a:bodyPr wrap="square" rtlCol="0">
            <a:spAutoFit/>
          </a:bodyPr>
          <a:lstStyle/>
          <a:p>
            <a:r>
              <a:rPr lang="zh-CN" altLang="en-US" sz="1200" dirty="0">
                <a:latin typeface="微软雅黑" panose="020B0503020204020204" pitchFamily="34" charset="-122"/>
                <a:ea typeface="微软雅黑" panose="020B0503020204020204" pitchFamily="34" charset="-122"/>
              </a:rPr>
              <a:t>电离总剂量效应、</a:t>
            </a:r>
            <a:r>
              <a:rPr lang="zh-CN" altLang="en-US" sz="1200" b="1" dirty="0">
                <a:solidFill>
                  <a:srgbClr val="FF0000"/>
                </a:solidFill>
                <a:latin typeface="微软雅黑" panose="020B0503020204020204" pitchFamily="34" charset="-122"/>
                <a:ea typeface="微软雅黑" panose="020B0503020204020204" pitchFamily="34" charset="-122"/>
              </a:rPr>
              <a:t>位移效应</a:t>
            </a:r>
            <a:r>
              <a:rPr lang="zh-CN" altLang="en-US" sz="1200" dirty="0">
                <a:latin typeface="微软雅黑" panose="020B0503020204020204" pitchFamily="34" charset="-122"/>
                <a:ea typeface="微软雅黑" panose="020B0503020204020204" pitchFamily="34" charset="-122"/>
              </a:rPr>
              <a:t>、 单粒子效应</a:t>
            </a:r>
          </a:p>
        </p:txBody>
      </p:sp>
      <p:pic>
        <p:nvPicPr>
          <p:cNvPr id="2" name="图片 1">
            <a:extLst>
              <a:ext uri="{FF2B5EF4-FFF2-40B4-BE49-F238E27FC236}">
                <a16:creationId xmlns:a16="http://schemas.microsoft.com/office/drawing/2014/main" id="{C8EAAA6A-097E-8E5A-0C37-62DF109C6A63}"/>
              </a:ext>
            </a:extLst>
          </p:cNvPr>
          <p:cNvPicPr>
            <a:picLocks noChangeAspect="1"/>
          </p:cNvPicPr>
          <p:nvPr/>
        </p:nvPicPr>
        <p:blipFill rotWithShape="1">
          <a:blip r:embed="rId7"/>
          <a:srcRect r="9806"/>
          <a:stretch/>
        </p:blipFill>
        <p:spPr>
          <a:xfrm>
            <a:off x="614829" y="4547728"/>
            <a:ext cx="2517772" cy="1233132"/>
          </a:xfrm>
          <a:prstGeom prst="rect">
            <a:avLst/>
          </a:prstGeom>
        </p:spPr>
      </p:pic>
      <p:sp>
        <p:nvSpPr>
          <p:cNvPr id="3" name="矩形 2">
            <a:extLst>
              <a:ext uri="{FF2B5EF4-FFF2-40B4-BE49-F238E27FC236}">
                <a16:creationId xmlns:a16="http://schemas.microsoft.com/office/drawing/2014/main" id="{D15BD3D2-CAFA-A5A0-77F3-CDEFD2B31828}"/>
              </a:ext>
            </a:extLst>
          </p:cNvPr>
          <p:cNvSpPr/>
          <p:nvPr/>
        </p:nvSpPr>
        <p:spPr>
          <a:xfrm>
            <a:off x="195247" y="5932591"/>
            <a:ext cx="3179508" cy="557871"/>
          </a:xfrm>
          <a:prstGeom prst="rect">
            <a:avLst/>
          </a:prstGeom>
          <a:noFill/>
          <a:ln w="28575">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a:extLst>
              <a:ext uri="{FF2B5EF4-FFF2-40B4-BE49-F238E27FC236}">
                <a16:creationId xmlns:a16="http://schemas.microsoft.com/office/drawing/2014/main" id="{3B5CB164-A232-AF27-6048-B5E548C9E0C8}"/>
              </a:ext>
            </a:extLst>
          </p:cNvPr>
          <p:cNvSpPr txBox="1"/>
          <p:nvPr/>
        </p:nvSpPr>
        <p:spPr>
          <a:xfrm>
            <a:off x="2672869" y="5601768"/>
            <a:ext cx="226118" cy="185865"/>
          </a:xfrm>
          <a:prstGeom prst="rect">
            <a:avLst/>
          </a:prstGeom>
          <a:noFill/>
          <a:ln w="22225">
            <a:solidFill>
              <a:srgbClr val="FF0000"/>
            </a:solidFill>
          </a:ln>
        </p:spPr>
        <p:txBody>
          <a:bodyPr wrap="square" rtlCol="0">
            <a:spAutoFit/>
          </a:bodyPr>
          <a:lstStyle/>
          <a:p>
            <a:endParaRPr lang="zh-CN" altLang="en-US" sz="1013"/>
          </a:p>
        </p:txBody>
      </p:sp>
      <p:sp>
        <p:nvSpPr>
          <p:cNvPr id="11" name="TextBox 13">
            <a:extLst>
              <a:ext uri="{FF2B5EF4-FFF2-40B4-BE49-F238E27FC236}">
                <a16:creationId xmlns:a16="http://schemas.microsoft.com/office/drawing/2014/main" id="{9A5630BC-0570-F7F5-4798-2AF8728A9302}"/>
              </a:ext>
            </a:extLst>
          </p:cNvPr>
          <p:cNvSpPr txBox="1">
            <a:spLocks noChangeArrowheads="1"/>
          </p:cNvSpPr>
          <p:nvPr/>
        </p:nvSpPr>
        <p:spPr bwMode="auto">
          <a:xfrm>
            <a:off x="29423" y="794757"/>
            <a:ext cx="1915909"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太空辐射环境</a:t>
            </a:r>
          </a:p>
        </p:txBody>
      </p:sp>
      <p:sp>
        <p:nvSpPr>
          <p:cNvPr id="12" name="灯片编号占位符 17">
            <a:extLst>
              <a:ext uri="{FF2B5EF4-FFF2-40B4-BE49-F238E27FC236}">
                <a16:creationId xmlns:a16="http://schemas.microsoft.com/office/drawing/2014/main" id="{CA037F38-7EC2-1AD3-51AF-C7CD5F87794B}"/>
              </a:ext>
            </a:extLst>
          </p:cNvPr>
          <p:cNvSpPr txBox="1">
            <a:spLocks/>
          </p:cNvSpPr>
          <p:nvPr/>
        </p:nvSpPr>
        <p:spPr>
          <a:xfrm>
            <a:off x="8414806" y="6555640"/>
            <a:ext cx="729194" cy="289073"/>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ltLang="zh-CN" sz="1800" dirty="0">
                <a:solidFill>
                  <a:schemeClr val="tx1"/>
                </a:solidFill>
                <a:latin typeface="微软雅黑" panose="020B0503020204020204" pitchFamily="34" charset="-122"/>
                <a:ea typeface="微软雅黑" panose="020B0503020204020204" pitchFamily="34" charset="-122"/>
              </a:rPr>
              <a:t>5</a:t>
            </a:r>
            <a:endParaRPr lang="zh-CN" altLang="en-US" sz="1800" dirty="0">
              <a:solidFill>
                <a:schemeClr val="tx1"/>
              </a:solidFill>
              <a:latin typeface="微软雅黑" panose="020B0503020204020204" pitchFamily="34" charset="-122"/>
              <a:ea typeface="微软雅黑" panose="020B0503020204020204" pitchFamily="34" charset="-122"/>
            </a:endParaRPr>
          </a:p>
        </p:txBody>
      </p:sp>
      <p:sp>
        <p:nvSpPr>
          <p:cNvPr id="4" name="文本框 3">
            <a:extLst>
              <a:ext uri="{FF2B5EF4-FFF2-40B4-BE49-F238E27FC236}">
                <a16:creationId xmlns:a16="http://schemas.microsoft.com/office/drawing/2014/main" id="{7FD266DF-7930-8742-606B-324D29706ED0}"/>
              </a:ext>
            </a:extLst>
          </p:cNvPr>
          <p:cNvSpPr txBox="1"/>
          <p:nvPr/>
        </p:nvSpPr>
        <p:spPr>
          <a:xfrm>
            <a:off x="873815" y="6521476"/>
            <a:ext cx="8065255" cy="369332"/>
          </a:xfrm>
          <a:prstGeom prst="rect">
            <a:avLst/>
          </a:prstGeom>
          <a:noFill/>
        </p:spPr>
        <p:txBody>
          <a:bodyPr wrap="square" rtlCol="0">
            <a:spAutoFit/>
          </a:bodyPr>
          <a:lstStyle/>
          <a:p>
            <a:r>
              <a:rPr lang="zh-CN" altLang="en-US" sz="1800" dirty="0">
                <a:highlight>
                  <a:srgbClr val="C0C0C0"/>
                </a:highlight>
                <a:latin typeface="微软雅黑" panose="020B0503020204020204" pitchFamily="34" charset="-122"/>
                <a:ea typeface="微软雅黑" panose="020B0503020204020204" pitchFamily="34" charset="-122"/>
              </a:rPr>
              <a:t>研究位移损伤对探测系统的结构设计、辐射加固和损伤恢复具有重要意义</a:t>
            </a:r>
            <a:endParaRPr lang="zh-CN" altLang="en-US" dirty="0">
              <a:highlight>
                <a:srgbClr val="C0C0C0"/>
              </a:highlight>
            </a:endParaRPr>
          </a:p>
        </p:txBody>
      </p:sp>
    </p:spTree>
    <p:extLst>
      <p:ext uri="{BB962C8B-B14F-4D97-AF65-F5344CB8AC3E}">
        <p14:creationId xmlns:p14="http://schemas.microsoft.com/office/powerpoint/2010/main" val="3647715133"/>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F074B705-52F3-C53E-0E40-77C3D989A468}"/>
              </a:ext>
            </a:extLst>
          </p:cNvPr>
          <p:cNvPicPr>
            <a:picLocks noChangeAspect="1"/>
          </p:cNvPicPr>
          <p:nvPr/>
        </p:nvPicPr>
        <p:blipFill>
          <a:blip r:embed="rId3"/>
          <a:stretch>
            <a:fillRect/>
          </a:stretch>
        </p:blipFill>
        <p:spPr>
          <a:xfrm>
            <a:off x="55302" y="3481547"/>
            <a:ext cx="3467638" cy="2152327"/>
          </a:xfrm>
          <a:prstGeom prst="rect">
            <a:avLst/>
          </a:prstGeom>
        </p:spPr>
      </p:pic>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3" y="65504"/>
            <a:ext cx="3541799"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研究背景及意义</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6</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pic>
        <p:nvPicPr>
          <p:cNvPr id="2" name="图片 1">
            <a:extLst>
              <a:ext uri="{FF2B5EF4-FFF2-40B4-BE49-F238E27FC236}">
                <a16:creationId xmlns:a16="http://schemas.microsoft.com/office/drawing/2014/main" id="{802E70A2-6012-C30B-A414-297C0A5772B1}"/>
              </a:ext>
            </a:extLst>
          </p:cNvPr>
          <p:cNvPicPr>
            <a:picLocks noChangeAspect="1"/>
          </p:cNvPicPr>
          <p:nvPr/>
        </p:nvPicPr>
        <p:blipFill>
          <a:blip r:embed="rId6"/>
          <a:stretch>
            <a:fillRect/>
          </a:stretch>
        </p:blipFill>
        <p:spPr>
          <a:xfrm>
            <a:off x="3553643" y="1288071"/>
            <a:ext cx="2533427" cy="2057401"/>
          </a:xfrm>
          <a:prstGeom prst="rect">
            <a:avLst/>
          </a:prstGeom>
        </p:spPr>
      </p:pic>
      <p:pic>
        <p:nvPicPr>
          <p:cNvPr id="3" name="图片 2">
            <a:extLst>
              <a:ext uri="{FF2B5EF4-FFF2-40B4-BE49-F238E27FC236}">
                <a16:creationId xmlns:a16="http://schemas.microsoft.com/office/drawing/2014/main" id="{DB42BB36-03A0-A8D9-FC46-BF29DC693827}"/>
              </a:ext>
            </a:extLst>
          </p:cNvPr>
          <p:cNvPicPr>
            <a:picLocks noChangeAspect="1"/>
          </p:cNvPicPr>
          <p:nvPr/>
        </p:nvPicPr>
        <p:blipFill>
          <a:blip r:embed="rId7"/>
          <a:stretch>
            <a:fillRect/>
          </a:stretch>
        </p:blipFill>
        <p:spPr>
          <a:xfrm>
            <a:off x="6179576" y="3210114"/>
            <a:ext cx="2363957" cy="2659452"/>
          </a:xfrm>
          <a:prstGeom prst="rect">
            <a:avLst/>
          </a:prstGeom>
        </p:spPr>
      </p:pic>
      <p:pic>
        <p:nvPicPr>
          <p:cNvPr id="4" name="图片 3">
            <a:extLst>
              <a:ext uri="{FF2B5EF4-FFF2-40B4-BE49-F238E27FC236}">
                <a16:creationId xmlns:a16="http://schemas.microsoft.com/office/drawing/2014/main" id="{80BDE8C3-F8F7-3CFA-65C8-E55A586DE488}"/>
              </a:ext>
            </a:extLst>
          </p:cNvPr>
          <p:cNvPicPr>
            <a:picLocks noChangeAspect="1"/>
          </p:cNvPicPr>
          <p:nvPr/>
        </p:nvPicPr>
        <p:blipFill>
          <a:blip r:embed="rId8"/>
          <a:stretch>
            <a:fillRect/>
          </a:stretch>
        </p:blipFill>
        <p:spPr>
          <a:xfrm>
            <a:off x="3455942" y="3295453"/>
            <a:ext cx="1901765" cy="2520778"/>
          </a:xfrm>
          <a:prstGeom prst="rect">
            <a:avLst/>
          </a:prstGeom>
        </p:spPr>
      </p:pic>
      <p:pic>
        <p:nvPicPr>
          <p:cNvPr id="7" name="图片 6">
            <a:extLst>
              <a:ext uri="{FF2B5EF4-FFF2-40B4-BE49-F238E27FC236}">
                <a16:creationId xmlns:a16="http://schemas.microsoft.com/office/drawing/2014/main" id="{1F286BFD-E765-5369-88DD-71D720476E41}"/>
              </a:ext>
            </a:extLst>
          </p:cNvPr>
          <p:cNvPicPr>
            <a:picLocks noChangeAspect="1"/>
          </p:cNvPicPr>
          <p:nvPr/>
        </p:nvPicPr>
        <p:blipFill rotWithShape="1">
          <a:blip r:embed="rId9"/>
          <a:srcRect r="51032"/>
          <a:stretch/>
        </p:blipFill>
        <p:spPr>
          <a:xfrm>
            <a:off x="338193" y="1488123"/>
            <a:ext cx="1577012" cy="1757732"/>
          </a:xfrm>
          <a:prstGeom prst="rect">
            <a:avLst/>
          </a:prstGeom>
        </p:spPr>
      </p:pic>
      <p:sp>
        <p:nvSpPr>
          <p:cNvPr id="8" name="圆角矩形 196">
            <a:extLst>
              <a:ext uri="{FF2B5EF4-FFF2-40B4-BE49-F238E27FC236}">
                <a16:creationId xmlns:a16="http://schemas.microsoft.com/office/drawing/2014/main" id="{262E17A6-3EFA-2AD5-D68E-D06B154B1356}"/>
              </a:ext>
            </a:extLst>
          </p:cNvPr>
          <p:cNvSpPr/>
          <p:nvPr/>
        </p:nvSpPr>
        <p:spPr>
          <a:xfrm>
            <a:off x="271164" y="1164603"/>
            <a:ext cx="8430534" cy="4704963"/>
          </a:xfrm>
          <a:prstGeom prst="roundRect">
            <a:avLst>
              <a:gd name="adj" fmla="val 2006"/>
            </a:avLst>
          </a:prstGeom>
          <a:noFill/>
          <a:ln w="1905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prstClr val="white"/>
              </a:solidFill>
            </a:endParaRPr>
          </a:p>
        </p:txBody>
      </p:sp>
      <p:sp>
        <p:nvSpPr>
          <p:cNvPr id="12" name="文本框 11">
            <a:extLst>
              <a:ext uri="{FF2B5EF4-FFF2-40B4-BE49-F238E27FC236}">
                <a16:creationId xmlns:a16="http://schemas.microsoft.com/office/drawing/2014/main" id="{58D552B2-1E27-1F0C-507D-226382B634C2}"/>
              </a:ext>
            </a:extLst>
          </p:cNvPr>
          <p:cNvSpPr txBox="1"/>
          <p:nvPr/>
        </p:nvSpPr>
        <p:spPr>
          <a:xfrm>
            <a:off x="3068132" y="6093728"/>
            <a:ext cx="1338692" cy="36933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位移损伤</a:t>
            </a:r>
            <a:endParaRPr lang="en-US" altLang="zh-CN" dirty="0">
              <a:latin typeface="微软雅黑" panose="020B0503020204020204" pitchFamily="34" charset="-122"/>
              <a:ea typeface="微软雅黑" panose="020B0503020204020204" pitchFamily="34" charset="-122"/>
            </a:endParaRPr>
          </a:p>
        </p:txBody>
      </p:sp>
      <p:pic>
        <p:nvPicPr>
          <p:cNvPr id="13" name="图片 12">
            <a:extLst>
              <a:ext uri="{FF2B5EF4-FFF2-40B4-BE49-F238E27FC236}">
                <a16:creationId xmlns:a16="http://schemas.microsoft.com/office/drawing/2014/main" id="{96BA16C0-23AA-9859-8AE0-6A07BF3F8CD9}"/>
              </a:ext>
            </a:extLst>
          </p:cNvPr>
          <p:cNvPicPr>
            <a:picLocks noChangeAspect="1"/>
          </p:cNvPicPr>
          <p:nvPr/>
        </p:nvPicPr>
        <p:blipFill>
          <a:blip r:embed="rId10"/>
          <a:stretch>
            <a:fillRect/>
          </a:stretch>
        </p:blipFill>
        <p:spPr>
          <a:xfrm>
            <a:off x="6179576" y="1333144"/>
            <a:ext cx="2363957" cy="1805324"/>
          </a:xfrm>
          <a:prstGeom prst="rect">
            <a:avLst/>
          </a:prstGeom>
        </p:spPr>
      </p:pic>
      <p:sp>
        <p:nvSpPr>
          <p:cNvPr id="17" name="箭头: 右 16">
            <a:extLst>
              <a:ext uri="{FF2B5EF4-FFF2-40B4-BE49-F238E27FC236}">
                <a16:creationId xmlns:a16="http://schemas.microsoft.com/office/drawing/2014/main" id="{81749D4C-9F4D-B0D3-65D5-8EADE91741C5}"/>
              </a:ext>
            </a:extLst>
          </p:cNvPr>
          <p:cNvSpPr/>
          <p:nvPr/>
        </p:nvSpPr>
        <p:spPr>
          <a:xfrm>
            <a:off x="4202774" y="6175636"/>
            <a:ext cx="387458" cy="184259"/>
          </a:xfrm>
          <a:prstGeom prst="rightArrow">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0" name="文本框 19">
            <a:extLst>
              <a:ext uri="{FF2B5EF4-FFF2-40B4-BE49-F238E27FC236}">
                <a16:creationId xmlns:a16="http://schemas.microsoft.com/office/drawing/2014/main" id="{9ED4F37B-E8F9-C955-1643-75DC8B7716C5}"/>
              </a:ext>
            </a:extLst>
          </p:cNvPr>
          <p:cNvSpPr txBox="1"/>
          <p:nvPr/>
        </p:nvSpPr>
        <p:spPr>
          <a:xfrm>
            <a:off x="4722766" y="6083100"/>
            <a:ext cx="1569660"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光电</a:t>
            </a:r>
            <a:r>
              <a:rPr lang="zh-CN" altLang="en-US" sz="1800" dirty="0">
                <a:latin typeface="微软雅黑" panose="020B0503020204020204" pitchFamily="34" charset="-122"/>
                <a:ea typeface="微软雅黑" panose="020B0503020204020204" pitchFamily="34" charset="-122"/>
              </a:rPr>
              <a:t>性能恶化</a:t>
            </a:r>
            <a:endParaRPr lang="zh-CN" altLang="en-US" dirty="0"/>
          </a:p>
        </p:txBody>
      </p:sp>
      <p:sp>
        <p:nvSpPr>
          <p:cNvPr id="21" name="文本框 20">
            <a:extLst>
              <a:ext uri="{FF2B5EF4-FFF2-40B4-BE49-F238E27FC236}">
                <a16:creationId xmlns:a16="http://schemas.microsoft.com/office/drawing/2014/main" id="{98941C9C-EDE0-32DB-C2EA-B6D558222FCD}"/>
              </a:ext>
            </a:extLst>
          </p:cNvPr>
          <p:cNvSpPr txBox="1"/>
          <p:nvPr/>
        </p:nvSpPr>
        <p:spPr>
          <a:xfrm>
            <a:off x="4124633" y="6321002"/>
            <a:ext cx="543739" cy="307777"/>
          </a:xfrm>
          <a:prstGeom prst="rect">
            <a:avLst/>
          </a:prstGeom>
          <a:noFill/>
        </p:spPr>
        <p:txBody>
          <a:bodyPr wrap="none" rtlCol="0">
            <a:spAutoFit/>
          </a:bodyPr>
          <a:lstStyle/>
          <a:p>
            <a:r>
              <a:rPr lang="zh-CN" altLang="en-US" sz="1400" dirty="0"/>
              <a:t>联系</a:t>
            </a:r>
          </a:p>
        </p:txBody>
      </p:sp>
      <p:sp>
        <p:nvSpPr>
          <p:cNvPr id="22" name="文本框 21">
            <a:extLst>
              <a:ext uri="{FF2B5EF4-FFF2-40B4-BE49-F238E27FC236}">
                <a16:creationId xmlns:a16="http://schemas.microsoft.com/office/drawing/2014/main" id="{2E9ADB60-1CBF-073D-4D6B-781E281A8139}"/>
              </a:ext>
            </a:extLst>
          </p:cNvPr>
          <p:cNvSpPr txBox="1"/>
          <p:nvPr/>
        </p:nvSpPr>
        <p:spPr>
          <a:xfrm>
            <a:off x="4213486" y="5916044"/>
            <a:ext cx="415498" cy="369332"/>
          </a:xfrm>
          <a:prstGeom prst="rect">
            <a:avLst/>
          </a:prstGeom>
          <a:noFill/>
        </p:spPr>
        <p:txBody>
          <a:bodyPr wrap="none" rtlCol="0">
            <a:spAutoFit/>
          </a:bodyPr>
          <a:lstStyle/>
          <a:p>
            <a:r>
              <a:rPr lang="zh-CN" altLang="en-US" b="1" dirty="0">
                <a:solidFill>
                  <a:srgbClr val="FF0000"/>
                </a:solidFill>
              </a:rPr>
              <a:t>？</a:t>
            </a:r>
          </a:p>
        </p:txBody>
      </p:sp>
      <p:pic>
        <p:nvPicPr>
          <p:cNvPr id="23" name="图片 22">
            <a:extLst>
              <a:ext uri="{FF2B5EF4-FFF2-40B4-BE49-F238E27FC236}">
                <a16:creationId xmlns:a16="http://schemas.microsoft.com/office/drawing/2014/main" id="{4BA61D42-1E39-1647-6494-185CF8D8A6FD}"/>
              </a:ext>
            </a:extLst>
          </p:cNvPr>
          <p:cNvPicPr>
            <a:picLocks noChangeAspect="1"/>
          </p:cNvPicPr>
          <p:nvPr/>
        </p:nvPicPr>
        <p:blipFill rotWithShape="1">
          <a:blip r:embed="rId9"/>
          <a:srcRect l="48602" r="1515"/>
          <a:stretch/>
        </p:blipFill>
        <p:spPr>
          <a:xfrm>
            <a:off x="1965560" y="1488123"/>
            <a:ext cx="1577012" cy="1757732"/>
          </a:xfrm>
          <a:prstGeom prst="rect">
            <a:avLst/>
          </a:prstGeom>
        </p:spPr>
      </p:pic>
    </p:spTree>
    <p:extLst>
      <p:ext uri="{BB962C8B-B14F-4D97-AF65-F5344CB8AC3E}">
        <p14:creationId xmlns:p14="http://schemas.microsoft.com/office/powerpoint/2010/main" val="1135679702"/>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21799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报告提纲</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7</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grpSp>
        <p:nvGrpSpPr>
          <p:cNvPr id="20" name="组合 19">
            <a:extLst>
              <a:ext uri="{FF2B5EF4-FFF2-40B4-BE49-F238E27FC236}">
                <a16:creationId xmlns:a16="http://schemas.microsoft.com/office/drawing/2014/main" id="{E899B4B4-8432-443E-AEF5-7F0AF07C1A0B}"/>
              </a:ext>
            </a:extLst>
          </p:cNvPr>
          <p:cNvGrpSpPr/>
          <p:nvPr/>
        </p:nvGrpSpPr>
        <p:grpSpPr>
          <a:xfrm>
            <a:off x="2444750" y="1736713"/>
            <a:ext cx="4914575" cy="584775"/>
            <a:chOff x="5156835" y="348141"/>
            <a:chExt cx="5062227" cy="779699"/>
          </a:xfrm>
        </p:grpSpPr>
        <p:sp>
          <p:nvSpPr>
            <p:cNvPr id="21" name="标题 2">
              <a:extLst>
                <a:ext uri="{FF2B5EF4-FFF2-40B4-BE49-F238E27FC236}">
                  <a16:creationId xmlns:a16="http://schemas.microsoft.com/office/drawing/2014/main" id="{B6AA9890-2D02-402D-9DCD-EB7DD2263B2C}"/>
                </a:ext>
              </a:extLst>
            </p:cNvPr>
            <p:cNvSpPr/>
            <p:nvPr/>
          </p:nvSpPr>
          <p:spPr>
            <a:xfrm>
              <a:off x="5156835" y="444300"/>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01</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工作踏实">
              <a:extLst>
                <a:ext uri="{FF2B5EF4-FFF2-40B4-BE49-F238E27FC236}">
                  <a16:creationId xmlns:a16="http://schemas.microsoft.com/office/drawing/2014/main" id="{33B93592-4DAF-43ED-A6DE-38F1906E8122}"/>
                </a:ext>
              </a:extLst>
            </p:cNvPr>
            <p:cNvSpPr txBox="1"/>
            <p:nvPr/>
          </p:nvSpPr>
          <p:spPr>
            <a:xfrm>
              <a:off x="6073552" y="348141"/>
              <a:ext cx="4145510"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研究背景及意义</a:t>
              </a:r>
            </a:p>
          </p:txBody>
        </p:sp>
      </p:grpSp>
      <p:sp>
        <p:nvSpPr>
          <p:cNvPr id="23" name="工作踏实">
            <a:extLst>
              <a:ext uri="{FF2B5EF4-FFF2-40B4-BE49-F238E27FC236}">
                <a16:creationId xmlns:a16="http://schemas.microsoft.com/office/drawing/2014/main" id="{11C72598-24C4-4DFE-AECC-2EA4E00FC59D}"/>
              </a:ext>
            </a:extLst>
          </p:cNvPr>
          <p:cNvSpPr txBox="1"/>
          <p:nvPr/>
        </p:nvSpPr>
        <p:spPr>
          <a:xfrm>
            <a:off x="3348418" y="3942347"/>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晶体光电性能的影响</a:t>
            </a:r>
          </a:p>
        </p:txBody>
      </p:sp>
      <p:grpSp>
        <p:nvGrpSpPr>
          <p:cNvPr id="27" name="组合 26">
            <a:extLst>
              <a:ext uri="{FF2B5EF4-FFF2-40B4-BE49-F238E27FC236}">
                <a16:creationId xmlns:a16="http://schemas.microsoft.com/office/drawing/2014/main" id="{F466A307-F2DD-4DF1-8190-7ADFD45341B5}"/>
              </a:ext>
            </a:extLst>
          </p:cNvPr>
          <p:cNvGrpSpPr/>
          <p:nvPr/>
        </p:nvGrpSpPr>
        <p:grpSpPr>
          <a:xfrm>
            <a:off x="2444752" y="2778469"/>
            <a:ext cx="4831019" cy="584775"/>
            <a:chOff x="5152356" y="2049335"/>
            <a:chExt cx="4933861" cy="779699"/>
          </a:xfrm>
        </p:grpSpPr>
        <p:sp>
          <p:nvSpPr>
            <p:cNvPr id="28" name="标题 2">
              <a:extLst>
                <a:ext uri="{FF2B5EF4-FFF2-40B4-BE49-F238E27FC236}">
                  <a16:creationId xmlns:a16="http://schemas.microsoft.com/office/drawing/2014/main" id="{E5BF810D-E98F-4BC7-BF19-698D8E9A9D6C}"/>
                </a:ext>
              </a:extLst>
            </p:cNvPr>
            <p:cNvSpPr/>
            <p:nvPr/>
          </p:nvSpPr>
          <p:spPr>
            <a:xfrm>
              <a:off x="5152356" y="2129908"/>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rPr>
                <a:t>03</a:t>
              </a:r>
              <a:endParaRPr lang="zh-CN" altLang="en-US" sz="2800" dirty="0">
                <a:solidFill>
                  <a:schemeClr val="accent3">
                    <a:lumMod val="60000"/>
                    <a:lumOff val="4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9" name="工作踏实">
              <a:extLst>
                <a:ext uri="{FF2B5EF4-FFF2-40B4-BE49-F238E27FC236}">
                  <a16:creationId xmlns:a16="http://schemas.microsoft.com/office/drawing/2014/main" id="{6757C6FD-94AF-45D5-B8B8-2427269FDBA8}"/>
                </a:ext>
              </a:extLst>
            </p:cNvPr>
            <p:cNvSpPr txBox="1"/>
            <p:nvPr/>
          </p:nvSpPr>
          <p:spPr>
            <a:xfrm>
              <a:off x="6066406" y="2049335"/>
              <a:ext cx="4019811"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latin typeface="Arial" panose="020B0604020202020204" pitchFamily="34" charset="0"/>
                  <a:ea typeface="微软雅黑" panose="020B0503020204020204" pitchFamily="34" charset="-122"/>
                  <a:sym typeface="Arial" panose="020B0604020202020204" pitchFamily="34" charset="0"/>
                </a:rPr>
                <a:t>研究内容</a:t>
              </a:r>
            </a:p>
          </p:txBody>
        </p:sp>
      </p:grpSp>
      <p:sp>
        <p:nvSpPr>
          <p:cNvPr id="30" name="工作踏实">
            <a:extLst>
              <a:ext uri="{FF2B5EF4-FFF2-40B4-BE49-F238E27FC236}">
                <a16:creationId xmlns:a16="http://schemas.microsoft.com/office/drawing/2014/main" id="{1B32FFFD-12F8-4BCC-B39F-029C227966BA}"/>
              </a:ext>
            </a:extLst>
          </p:cNvPr>
          <p:cNvSpPr txBox="1"/>
          <p:nvPr/>
        </p:nvSpPr>
        <p:spPr>
          <a:xfrm>
            <a:off x="3351624" y="4356497"/>
            <a:ext cx="5232395"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重离子对</a:t>
            </a:r>
            <a:r>
              <a:rPr lang="en-US" altLang="zh-CN"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晶体载流子输运和探测性能的影响</a:t>
            </a:r>
          </a:p>
        </p:txBody>
      </p:sp>
      <p:sp>
        <p:nvSpPr>
          <p:cNvPr id="32" name="工作踏实">
            <a:extLst>
              <a:ext uri="{FF2B5EF4-FFF2-40B4-BE49-F238E27FC236}">
                <a16:creationId xmlns:a16="http://schemas.microsoft.com/office/drawing/2014/main" id="{B3EB7D80-6DDD-4565-A66D-B9F6FD89AC7C}"/>
              </a:ext>
            </a:extLst>
          </p:cNvPr>
          <p:cNvSpPr txBox="1"/>
          <p:nvPr/>
        </p:nvSpPr>
        <p:spPr>
          <a:xfrm>
            <a:off x="3348418" y="3530326"/>
            <a:ext cx="4365404" cy="33855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57175" indent="-257175">
              <a:buFont typeface="Wingdings" panose="05000000000000000000" pitchFamily="2" charset="2"/>
              <a:buChar char="Ø"/>
            </a:pPr>
            <a:r>
              <a:rPr lang="zh-CN" altLang="en-US" sz="1600" dirty="0">
                <a:latin typeface="Arial" panose="020B0604020202020204" pitchFamily="34" charset="0"/>
                <a:ea typeface="微软雅黑" panose="020B0503020204020204" pitchFamily="34" charset="-122"/>
                <a:sym typeface="Arial" panose="020B0604020202020204" pitchFamily="34" charset="0"/>
              </a:rPr>
              <a:t>重离子与</a:t>
            </a:r>
            <a:r>
              <a:rPr lang="en-US" altLang="zh-CN" sz="1600" dirty="0">
                <a:latin typeface="Arial" panose="020B0604020202020204" pitchFamily="34" charset="0"/>
                <a:ea typeface="微软雅黑" panose="020B0503020204020204" pitchFamily="34" charset="-122"/>
                <a:sym typeface="Arial" panose="020B0604020202020204" pitchFamily="34" charset="0"/>
              </a:rPr>
              <a:t>CdZnTe</a:t>
            </a:r>
            <a:r>
              <a:rPr lang="zh-CN" altLang="en-US" sz="1600" dirty="0">
                <a:latin typeface="Arial" panose="020B0604020202020204" pitchFamily="34" charset="0"/>
                <a:ea typeface="微软雅黑" panose="020B0503020204020204" pitchFamily="34" charset="-122"/>
                <a:sym typeface="Arial" panose="020B0604020202020204" pitchFamily="34" charset="0"/>
              </a:rPr>
              <a:t>晶体相互作用的模拟</a:t>
            </a:r>
          </a:p>
        </p:txBody>
      </p:sp>
      <p:grpSp>
        <p:nvGrpSpPr>
          <p:cNvPr id="33" name="组合 32">
            <a:extLst>
              <a:ext uri="{FF2B5EF4-FFF2-40B4-BE49-F238E27FC236}">
                <a16:creationId xmlns:a16="http://schemas.microsoft.com/office/drawing/2014/main" id="{EAAFA699-D8B5-436A-B38C-7A7A394D29A5}"/>
              </a:ext>
            </a:extLst>
          </p:cNvPr>
          <p:cNvGrpSpPr/>
          <p:nvPr/>
        </p:nvGrpSpPr>
        <p:grpSpPr>
          <a:xfrm>
            <a:off x="2444750" y="4904201"/>
            <a:ext cx="4955140" cy="584775"/>
            <a:chOff x="5152356" y="4618816"/>
            <a:chExt cx="5059324" cy="779699"/>
          </a:xfrm>
        </p:grpSpPr>
        <p:sp>
          <p:nvSpPr>
            <p:cNvPr id="34" name="标题 2">
              <a:extLst>
                <a:ext uri="{FF2B5EF4-FFF2-40B4-BE49-F238E27FC236}">
                  <a16:creationId xmlns:a16="http://schemas.microsoft.com/office/drawing/2014/main" id="{2A728D0D-449A-4403-A279-147B1E438729}"/>
                </a:ext>
              </a:extLst>
            </p:cNvPr>
            <p:cNvSpPr/>
            <p:nvPr/>
          </p:nvSpPr>
          <p:spPr>
            <a:xfrm>
              <a:off x="5152356" y="4726436"/>
              <a:ext cx="594485" cy="594485"/>
            </a:xfrm>
            <a:prstGeom prst="rect">
              <a:avLst/>
            </a:prstGeom>
            <a:solidFill>
              <a:schemeClr val="accent5">
                <a:lumMod val="7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altLang="zh-CN"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04</a:t>
              </a:r>
              <a:endParaRPr lang="zh-CN" altLang="en-US" sz="28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36" name="工作踏实">
              <a:extLst>
                <a:ext uri="{FF2B5EF4-FFF2-40B4-BE49-F238E27FC236}">
                  <a16:creationId xmlns:a16="http://schemas.microsoft.com/office/drawing/2014/main" id="{1D210967-B044-4F63-91D9-9D34CDFDC71E}"/>
                </a:ext>
              </a:extLst>
            </p:cNvPr>
            <p:cNvSpPr txBox="1"/>
            <p:nvPr/>
          </p:nvSpPr>
          <p:spPr>
            <a:xfrm>
              <a:off x="6066171" y="4618816"/>
              <a:ext cx="4145509" cy="77969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dirty="0">
                  <a:solidFill>
                    <a:schemeClr val="bg1">
                      <a:lumMod val="85000"/>
                    </a:schemeClr>
                  </a:solidFill>
                  <a:latin typeface="Arial" panose="020B0604020202020204" pitchFamily="34" charset="0"/>
                  <a:ea typeface="微软雅黑" panose="020B0503020204020204" pitchFamily="34" charset="-122"/>
                  <a:sym typeface="Arial" panose="020B0604020202020204" pitchFamily="34" charset="0"/>
                </a:rPr>
                <a:t>主要结论</a:t>
              </a:r>
            </a:p>
          </p:txBody>
        </p:sp>
      </p:grpSp>
    </p:spTree>
    <p:extLst>
      <p:ext uri="{BB962C8B-B14F-4D97-AF65-F5344CB8AC3E}">
        <p14:creationId xmlns:p14="http://schemas.microsoft.com/office/powerpoint/2010/main" val="2884748581"/>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5">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264814" y="65504"/>
            <a:ext cx="35134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r>
              <a:rPr lang="en-US" altLang="zh-CN" sz="1800" dirty="0">
                <a:solidFill>
                  <a:schemeClr val="tx1"/>
                </a:solidFill>
                <a:latin typeface="微软雅黑" panose="020B0503020204020204" pitchFamily="34" charset="-122"/>
                <a:ea typeface="微软雅黑" panose="020B0503020204020204" pitchFamily="34" charset="-122"/>
              </a:rPr>
              <a:t>8</a:t>
            </a:r>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3" name="TextBox 13">
            <a:extLst>
              <a:ext uri="{FF2B5EF4-FFF2-40B4-BE49-F238E27FC236}">
                <a16:creationId xmlns:a16="http://schemas.microsoft.com/office/drawing/2014/main" id="{16875433-81B4-1186-374B-F9659A8BB297}"/>
              </a:ext>
            </a:extLst>
          </p:cNvPr>
          <p:cNvSpPr txBox="1">
            <a:spLocks noChangeArrowheads="1"/>
          </p:cNvSpPr>
          <p:nvPr/>
        </p:nvSpPr>
        <p:spPr bwMode="auto">
          <a:xfrm>
            <a:off x="62652" y="924308"/>
            <a:ext cx="1523174"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径迹分布</a:t>
            </a:r>
            <a:r>
              <a:rPr lang="en-US" altLang="zh-CN" sz="1800" dirty="0"/>
              <a:t> </a:t>
            </a:r>
            <a:endParaRPr lang="zh-CN" altLang="en-US" sz="1800" dirty="0"/>
          </a:p>
        </p:txBody>
      </p:sp>
      <p:grpSp>
        <p:nvGrpSpPr>
          <p:cNvPr id="4" name="组合 3">
            <a:extLst>
              <a:ext uri="{FF2B5EF4-FFF2-40B4-BE49-F238E27FC236}">
                <a16:creationId xmlns:a16="http://schemas.microsoft.com/office/drawing/2014/main" id="{D31FDFC9-07C7-3673-8CB3-2428D6C2DE4E}"/>
              </a:ext>
            </a:extLst>
          </p:cNvPr>
          <p:cNvGrpSpPr/>
          <p:nvPr/>
        </p:nvGrpSpPr>
        <p:grpSpPr>
          <a:xfrm>
            <a:off x="863687" y="1475451"/>
            <a:ext cx="3295139" cy="2784889"/>
            <a:chOff x="1194691" y="1741454"/>
            <a:chExt cx="3163585" cy="2740461"/>
          </a:xfrm>
        </p:grpSpPr>
        <p:pic>
          <p:nvPicPr>
            <p:cNvPr id="5" name="图片 4">
              <a:extLst>
                <a:ext uri="{FF2B5EF4-FFF2-40B4-BE49-F238E27FC236}">
                  <a16:creationId xmlns:a16="http://schemas.microsoft.com/office/drawing/2014/main" id="{1F13A550-B438-87A3-7BE3-233B77659202}"/>
                </a:ext>
              </a:extLst>
            </p:cNvPr>
            <p:cNvPicPr>
              <a:picLocks noChangeAspect="1"/>
            </p:cNvPicPr>
            <p:nvPr/>
          </p:nvPicPr>
          <p:blipFill rotWithShape="1">
            <a:blip r:embed="rId6">
              <a:extLst>
                <a:ext uri="{28A0092B-C50C-407E-A947-70E740481C1C}">
                  <a14:useLocalDpi xmlns:a14="http://schemas.microsoft.com/office/drawing/2010/main" val="0"/>
                </a:ext>
              </a:extLst>
            </a:blip>
            <a:srcRect r="671"/>
            <a:stretch/>
          </p:blipFill>
          <p:spPr>
            <a:xfrm>
              <a:off x="1194691" y="1741454"/>
              <a:ext cx="1581793" cy="1371600"/>
            </a:xfrm>
            <a:prstGeom prst="rect">
              <a:avLst/>
            </a:prstGeom>
          </p:spPr>
        </p:pic>
        <p:pic>
          <p:nvPicPr>
            <p:cNvPr id="6" name="图片 5">
              <a:extLst>
                <a:ext uri="{FF2B5EF4-FFF2-40B4-BE49-F238E27FC236}">
                  <a16:creationId xmlns:a16="http://schemas.microsoft.com/office/drawing/2014/main" id="{2329E34F-1198-EB50-C19D-DDD4895A0717}"/>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2776484" y="1741454"/>
              <a:ext cx="1581792" cy="1371600"/>
            </a:xfrm>
            <a:prstGeom prst="rect">
              <a:avLst/>
            </a:prstGeom>
          </p:spPr>
        </p:pic>
        <p:pic>
          <p:nvPicPr>
            <p:cNvPr id="7" name="图片 6">
              <a:extLst>
                <a:ext uri="{FF2B5EF4-FFF2-40B4-BE49-F238E27FC236}">
                  <a16:creationId xmlns:a16="http://schemas.microsoft.com/office/drawing/2014/main" id="{837FF7C4-1E65-0B0E-1A2C-9010341B7F9F}"/>
                </a:ext>
              </a:extLst>
            </p:cNvPr>
            <p:cNvPicPr>
              <a:picLocks noChangeAspect="1"/>
            </p:cNvPicPr>
            <p:nvPr/>
          </p:nvPicPr>
          <p:blipFill rotWithShape="1">
            <a:blip r:embed="rId8">
              <a:extLst>
                <a:ext uri="{28A0092B-C50C-407E-A947-70E740481C1C}">
                  <a14:useLocalDpi xmlns:a14="http://schemas.microsoft.com/office/drawing/2010/main" val="0"/>
                </a:ext>
              </a:extLst>
            </a:blip>
            <a:srcRect b="519"/>
            <a:stretch/>
          </p:blipFill>
          <p:spPr>
            <a:xfrm>
              <a:off x="1194691" y="3110315"/>
              <a:ext cx="1590053" cy="1371600"/>
            </a:xfrm>
            <a:prstGeom prst="rect">
              <a:avLst/>
            </a:prstGeom>
          </p:spPr>
        </p:pic>
        <p:pic>
          <p:nvPicPr>
            <p:cNvPr id="8" name="图片 7">
              <a:extLst>
                <a:ext uri="{FF2B5EF4-FFF2-40B4-BE49-F238E27FC236}">
                  <a16:creationId xmlns:a16="http://schemas.microsoft.com/office/drawing/2014/main" id="{50626EEB-0BFA-E9E1-EDE4-E4D9ADCBA97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70356" y="3110315"/>
              <a:ext cx="1586471" cy="1371600"/>
            </a:xfrm>
            <a:prstGeom prst="rect">
              <a:avLst/>
            </a:prstGeom>
          </p:spPr>
        </p:pic>
      </p:grpSp>
      <p:graphicFrame>
        <p:nvGraphicFramePr>
          <p:cNvPr id="11" name="表格 10">
            <a:extLst>
              <a:ext uri="{FF2B5EF4-FFF2-40B4-BE49-F238E27FC236}">
                <a16:creationId xmlns:a16="http://schemas.microsoft.com/office/drawing/2014/main" id="{0EE17400-0FAB-C235-A4A5-2E4D7093B911}"/>
              </a:ext>
            </a:extLst>
          </p:cNvPr>
          <p:cNvGraphicFramePr>
            <a:graphicFrameLocks noGrp="1"/>
          </p:cNvGraphicFramePr>
          <p:nvPr>
            <p:extLst>
              <p:ext uri="{D42A27DB-BD31-4B8C-83A1-F6EECF244321}">
                <p14:modId xmlns:p14="http://schemas.microsoft.com/office/powerpoint/2010/main" val="3563026197"/>
              </p:ext>
            </p:extLst>
          </p:nvPr>
        </p:nvGraphicFramePr>
        <p:xfrm>
          <a:off x="932980" y="4467382"/>
          <a:ext cx="3143788" cy="1530056"/>
        </p:xfrm>
        <a:graphic>
          <a:graphicData uri="http://schemas.openxmlformats.org/drawingml/2006/table">
            <a:tbl>
              <a:tblPr firstRow="1" bandRow="1">
                <a:tableStyleId>{3B4B98B0-60AC-42C2-AFA5-B58CD77FA1E5}</a:tableStyleId>
              </a:tblPr>
              <a:tblGrid>
                <a:gridCol w="1191077">
                  <a:extLst>
                    <a:ext uri="{9D8B030D-6E8A-4147-A177-3AD203B41FA5}">
                      <a16:colId xmlns:a16="http://schemas.microsoft.com/office/drawing/2014/main" val="20000"/>
                    </a:ext>
                  </a:extLst>
                </a:gridCol>
                <a:gridCol w="912063">
                  <a:extLst>
                    <a:ext uri="{9D8B030D-6E8A-4147-A177-3AD203B41FA5}">
                      <a16:colId xmlns:a16="http://schemas.microsoft.com/office/drawing/2014/main" val="20001"/>
                    </a:ext>
                  </a:extLst>
                </a:gridCol>
                <a:gridCol w="1040648">
                  <a:extLst>
                    <a:ext uri="{9D8B030D-6E8A-4147-A177-3AD203B41FA5}">
                      <a16:colId xmlns:a16="http://schemas.microsoft.com/office/drawing/2014/main" val="20003"/>
                    </a:ext>
                  </a:extLst>
                </a:gridCol>
              </a:tblGrid>
              <a:tr h="654174">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zh-CN" altLang="en-US" sz="1100" dirty="0">
                          <a:latin typeface="Times New Roman" panose="02020603050405020304" pitchFamily="18" charset="0"/>
                          <a:cs typeface="Times New Roman" panose="02020603050405020304" pitchFamily="18" charset="0"/>
                        </a:rPr>
                        <a:t>粒子能量</a:t>
                      </a:r>
                      <a:r>
                        <a:rPr lang="en-US" altLang="zh-CN" sz="1100" dirty="0">
                          <a:latin typeface="Times New Roman" panose="02020603050405020304" pitchFamily="18" charset="0"/>
                          <a:cs typeface="Times New Roman" panose="02020603050405020304" pitchFamily="18" charset="0"/>
                        </a:rPr>
                        <a:t>(MeV)</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tc>
                  <a:txBody>
                    <a:bodyPr/>
                    <a:lstStyle/>
                    <a:p>
                      <a:pPr algn="ctr"/>
                      <a:r>
                        <a:rPr lang="zh-CN" altLang="en-US" sz="1100" dirty="0">
                          <a:latin typeface="Times New Roman" panose="02020603050405020304" pitchFamily="18" charset="0"/>
                          <a:cs typeface="Times New Roman" panose="02020603050405020304" pitchFamily="18" charset="0"/>
                        </a:rPr>
                        <a:t>射程</a:t>
                      </a:r>
                      <a:endParaRPr lang="en-US" altLang="zh-CN" sz="1100" dirty="0">
                        <a:latin typeface="Times New Roman" panose="02020603050405020304" pitchFamily="18" charset="0"/>
                        <a:cs typeface="Times New Roman" panose="02020603050405020304" pitchFamily="18" charset="0"/>
                      </a:endParaRPr>
                    </a:p>
                    <a:p>
                      <a:pPr algn="ctr"/>
                      <a:r>
                        <a:rPr lang="en-US" sz="1100" dirty="0">
                          <a:latin typeface="Times New Roman" panose="02020603050405020304" pitchFamily="18" charset="0"/>
                          <a:cs typeface="Times New Roman" panose="02020603050405020304" pitchFamily="18" charset="0"/>
                        </a:rPr>
                        <a:t>(</a:t>
                      </a:r>
                      <a:r>
                        <a:rPr lang="en-US" altLang="zh-CN" sz="1100" dirty="0">
                          <a:latin typeface="Times New Roman" panose="02020603050405020304" pitchFamily="18" charset="0"/>
                          <a:cs typeface="Times New Roman" panose="02020603050405020304" pitchFamily="18" charset="0"/>
                        </a:rPr>
                        <a:t>μm</a:t>
                      </a:r>
                      <a:r>
                        <a:rPr lang="en-US" sz="1100" dirty="0">
                          <a:latin typeface="Times New Roman" panose="02020603050405020304" pitchFamily="18" charset="0"/>
                          <a:cs typeface="Times New Roman" panose="02020603050405020304" pitchFamily="18" charset="0"/>
                        </a:rPr>
                        <a:t>)</a:t>
                      </a:r>
                      <a:endParaRPr lang="en-GB"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tc>
                  <a:txBody>
                    <a:bodyPr/>
                    <a:lstStyle/>
                    <a:p>
                      <a:pPr algn="ctr"/>
                      <a:r>
                        <a:rPr lang="zh-CN" altLang="en-US" sz="1100" dirty="0">
                          <a:latin typeface="Times New Roman" panose="02020603050405020304" pitchFamily="18" charset="0"/>
                          <a:cs typeface="Times New Roman" panose="02020603050405020304" pitchFamily="18" charset="0"/>
                        </a:rPr>
                        <a:t>横向离散</a:t>
                      </a:r>
                      <a:endParaRPr lang="en-US" altLang="zh-CN" sz="1100" dirty="0">
                        <a:latin typeface="Times New Roman" panose="02020603050405020304" pitchFamily="18" charset="0"/>
                        <a:cs typeface="Times New Roman" panose="02020603050405020304" pitchFamily="18" charset="0"/>
                      </a:endParaRPr>
                    </a:p>
                    <a:p>
                      <a:pPr algn="ctr"/>
                      <a:r>
                        <a:rPr lang="en-US" sz="1100" dirty="0">
                          <a:latin typeface="Times New Roman" panose="02020603050405020304" pitchFamily="18" charset="0"/>
                          <a:cs typeface="Times New Roman" panose="02020603050405020304" pitchFamily="18" charset="0"/>
                        </a:rPr>
                        <a:t>(</a:t>
                      </a:r>
                      <a:r>
                        <a:rPr lang="en-US" altLang="zh-CN" sz="1100" dirty="0">
                          <a:latin typeface="Times New Roman" panose="02020603050405020304" pitchFamily="18" charset="0"/>
                          <a:cs typeface="Times New Roman" panose="02020603050405020304" pitchFamily="18" charset="0"/>
                        </a:rPr>
                        <a:t>μm</a:t>
                      </a:r>
                      <a:r>
                        <a:rPr lang="en-US" sz="1100" dirty="0">
                          <a:latin typeface="Times New Roman" panose="02020603050405020304" pitchFamily="18" charset="0"/>
                          <a:cs typeface="Times New Roman" panose="02020603050405020304" pitchFamily="18" charset="0"/>
                        </a:rPr>
                        <a:t>)</a:t>
                      </a:r>
                      <a:endParaRPr lang="en-GB"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extLst>
                  <a:ext uri="{0D108BD9-81ED-4DB2-BD59-A6C34878D82A}">
                    <a16:rowId xmlns:a16="http://schemas.microsoft.com/office/drawing/2014/main" val="10000"/>
                  </a:ext>
                </a:extLst>
              </a:tr>
              <a:tr h="43794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dirty="0">
                          <a:latin typeface="Times New Roman" panose="02020603050405020304" pitchFamily="18" charset="0"/>
                          <a:cs typeface="Times New Roman" panose="02020603050405020304" pitchFamily="18" charset="0"/>
                        </a:rPr>
                        <a:t>10</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tc>
                  <a:txBody>
                    <a:bodyPr/>
                    <a:lstStyle/>
                    <a:p>
                      <a:pPr algn="ctr"/>
                      <a:r>
                        <a:rPr lang="en-US" sz="1100" dirty="0">
                          <a:latin typeface="Times New Roman" panose="02020603050405020304" pitchFamily="18" charset="0"/>
                          <a:ea typeface="微软雅黑" panose="020B0503020204020204" pitchFamily="34" charset="-122"/>
                          <a:cs typeface="Times New Roman" panose="02020603050405020304" pitchFamily="18" charset="0"/>
                        </a:rPr>
                        <a:t>4.08</a:t>
                      </a:r>
                      <a:endParaRPr lang="en-GB"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tc>
                  <a:txBody>
                    <a:bodyPr/>
                    <a:lstStyle/>
                    <a:p>
                      <a:pPr algn="ctr"/>
                      <a:r>
                        <a:rPr lang="en-GB" sz="1100" dirty="0">
                          <a:latin typeface="Times New Roman" panose="02020603050405020304" pitchFamily="18" charset="0"/>
                          <a:ea typeface="微软雅黑" panose="020B0503020204020204" pitchFamily="34" charset="-122"/>
                          <a:cs typeface="Times New Roman" panose="02020603050405020304" pitchFamily="18" charset="0"/>
                        </a:rPr>
                        <a:t>0.74</a:t>
                      </a:r>
                    </a:p>
                  </a:txBody>
                  <a:tcPr marL="0" marR="0" marT="0" marB="0" anchor="ctr" anchorCtr="1"/>
                </a:tc>
                <a:extLst>
                  <a:ext uri="{0D108BD9-81ED-4DB2-BD59-A6C34878D82A}">
                    <a16:rowId xmlns:a16="http://schemas.microsoft.com/office/drawing/2014/main" val="10001"/>
                  </a:ext>
                </a:extLst>
              </a:tr>
              <a:tr h="437941">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100" dirty="0">
                          <a:latin typeface="Times New Roman" panose="02020603050405020304" pitchFamily="18" charset="0"/>
                          <a:cs typeface="Times New Roman" panose="02020603050405020304" pitchFamily="18" charset="0"/>
                        </a:rPr>
                        <a:t>20</a:t>
                      </a:r>
                      <a:endParaRPr lang="zh-CN" altLang="en-US"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tc>
                  <a:txBody>
                    <a:bodyPr/>
                    <a:lstStyle/>
                    <a:p>
                      <a:pPr algn="ctr"/>
                      <a:r>
                        <a:rPr lang="en-US" altLang="zh-CN" sz="1100" dirty="0">
                          <a:latin typeface="Times New Roman" panose="02020603050405020304" pitchFamily="18" charset="0"/>
                          <a:cs typeface="Times New Roman" panose="02020603050405020304" pitchFamily="18" charset="0"/>
                        </a:rPr>
                        <a:t>6.12</a:t>
                      </a:r>
                      <a:endParaRPr lang="en-GB" altLang="zh-CN"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tc>
                  <a:txBody>
                    <a:bodyPr/>
                    <a:lstStyle/>
                    <a:p>
                      <a:pPr algn="ctr"/>
                      <a:r>
                        <a:rPr lang="en-GB" sz="1100" dirty="0">
                          <a:latin typeface="Times New Roman" panose="02020603050405020304" pitchFamily="18" charset="0"/>
                          <a:cs typeface="Times New Roman" panose="02020603050405020304" pitchFamily="18" charset="0"/>
                        </a:rPr>
                        <a:t>0.81</a:t>
                      </a:r>
                      <a:endParaRPr lang="en-GB" sz="1100" dirty="0">
                        <a:latin typeface="Times New Roman" panose="02020603050405020304" pitchFamily="18" charset="0"/>
                        <a:ea typeface="微软雅黑" panose="020B0503020204020204" pitchFamily="34" charset="-122"/>
                        <a:cs typeface="Times New Roman" panose="02020603050405020304" pitchFamily="18" charset="0"/>
                      </a:endParaRPr>
                    </a:p>
                  </a:txBody>
                  <a:tcPr marL="0" marR="0" marT="0" marB="0" anchor="ctr" anchorCtr="1"/>
                </a:tc>
                <a:extLst>
                  <a:ext uri="{0D108BD9-81ED-4DB2-BD59-A6C34878D82A}">
                    <a16:rowId xmlns:a16="http://schemas.microsoft.com/office/drawing/2014/main" val="4057784063"/>
                  </a:ext>
                </a:extLst>
              </a:tr>
            </a:tbl>
          </a:graphicData>
        </a:graphic>
      </p:graphicFrame>
      <p:grpSp>
        <p:nvGrpSpPr>
          <p:cNvPr id="13" name="组合 12">
            <a:extLst>
              <a:ext uri="{FF2B5EF4-FFF2-40B4-BE49-F238E27FC236}">
                <a16:creationId xmlns:a16="http://schemas.microsoft.com/office/drawing/2014/main" id="{D531FC55-A4DA-D234-224F-E156EF3C61A7}"/>
              </a:ext>
            </a:extLst>
          </p:cNvPr>
          <p:cNvGrpSpPr/>
          <p:nvPr/>
        </p:nvGrpSpPr>
        <p:grpSpPr>
          <a:xfrm>
            <a:off x="4213602" y="4193937"/>
            <a:ext cx="3850596" cy="1803501"/>
            <a:chOff x="7176744" y="4086869"/>
            <a:chExt cx="4644459" cy="2011680"/>
          </a:xfrm>
        </p:grpSpPr>
        <p:pic>
          <p:nvPicPr>
            <p:cNvPr id="17" name="图片 16">
              <a:extLst>
                <a:ext uri="{FF2B5EF4-FFF2-40B4-BE49-F238E27FC236}">
                  <a16:creationId xmlns:a16="http://schemas.microsoft.com/office/drawing/2014/main" id="{0B08C7D6-3BBB-63F1-F538-49BE8D7B682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76744" y="4086869"/>
              <a:ext cx="2340866" cy="2011680"/>
            </a:xfrm>
            <a:prstGeom prst="rect">
              <a:avLst/>
            </a:prstGeom>
          </p:spPr>
        </p:pic>
        <p:pic>
          <p:nvPicPr>
            <p:cNvPr id="20" name="图片 19">
              <a:extLst>
                <a:ext uri="{FF2B5EF4-FFF2-40B4-BE49-F238E27FC236}">
                  <a16:creationId xmlns:a16="http://schemas.microsoft.com/office/drawing/2014/main" id="{F035871F-3E01-7D7B-9A60-32F8E4D2157C}"/>
                </a:ext>
              </a:extLst>
            </p:cNvPr>
            <p:cNvPicPr>
              <a:picLocks noChangeAspect="1"/>
            </p:cNvPicPr>
            <p:nvPr/>
          </p:nvPicPr>
          <p:blipFill rotWithShape="1">
            <a:blip r:embed="rId11">
              <a:extLst>
                <a:ext uri="{28A0092B-C50C-407E-A947-70E740481C1C}">
                  <a14:useLocalDpi xmlns:a14="http://schemas.microsoft.com/office/drawing/2010/main" val="0"/>
                </a:ext>
              </a:extLst>
            </a:blip>
            <a:srcRect r="894"/>
            <a:stretch/>
          </p:blipFill>
          <p:spPr>
            <a:xfrm>
              <a:off x="9501281" y="4086869"/>
              <a:ext cx="2319922" cy="2011680"/>
            </a:xfrm>
            <a:prstGeom prst="rect">
              <a:avLst/>
            </a:prstGeom>
          </p:spPr>
        </p:pic>
      </p:grpSp>
      <p:graphicFrame>
        <p:nvGraphicFramePr>
          <p:cNvPr id="22" name="表格 4">
            <a:extLst>
              <a:ext uri="{FF2B5EF4-FFF2-40B4-BE49-F238E27FC236}">
                <a16:creationId xmlns:a16="http://schemas.microsoft.com/office/drawing/2014/main" id="{DB41A15D-7A08-0F77-C2EA-2F4B4E013DE8}"/>
              </a:ext>
            </a:extLst>
          </p:cNvPr>
          <p:cNvGraphicFramePr>
            <a:graphicFrameLocks noGrp="1"/>
          </p:cNvGraphicFramePr>
          <p:nvPr>
            <p:extLst>
              <p:ext uri="{D42A27DB-BD31-4B8C-83A1-F6EECF244321}">
                <p14:modId xmlns:p14="http://schemas.microsoft.com/office/powerpoint/2010/main" val="3965014740"/>
              </p:ext>
            </p:extLst>
          </p:nvPr>
        </p:nvGraphicFramePr>
        <p:xfrm>
          <a:off x="4628065" y="1571897"/>
          <a:ext cx="3139591" cy="2482470"/>
        </p:xfrm>
        <a:graphic>
          <a:graphicData uri="http://schemas.openxmlformats.org/drawingml/2006/table">
            <a:tbl>
              <a:tblPr firstRow="1" bandRow="1">
                <a:tableStyleId>{5940675A-B579-460E-94D1-54222C63F5DA}</a:tableStyleId>
              </a:tblPr>
              <a:tblGrid>
                <a:gridCol w="841147">
                  <a:extLst>
                    <a:ext uri="{9D8B030D-6E8A-4147-A177-3AD203B41FA5}">
                      <a16:colId xmlns:a16="http://schemas.microsoft.com/office/drawing/2014/main" val="4227312621"/>
                    </a:ext>
                  </a:extLst>
                </a:gridCol>
                <a:gridCol w="841147">
                  <a:extLst>
                    <a:ext uri="{9D8B030D-6E8A-4147-A177-3AD203B41FA5}">
                      <a16:colId xmlns:a16="http://schemas.microsoft.com/office/drawing/2014/main" val="2718070389"/>
                    </a:ext>
                  </a:extLst>
                </a:gridCol>
                <a:gridCol w="1457297">
                  <a:extLst>
                    <a:ext uri="{9D8B030D-6E8A-4147-A177-3AD203B41FA5}">
                      <a16:colId xmlns:a16="http://schemas.microsoft.com/office/drawing/2014/main" val="2473582119"/>
                    </a:ext>
                  </a:extLst>
                </a:gridCol>
              </a:tblGrid>
              <a:tr h="295635">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种类</a:t>
                      </a:r>
                    </a:p>
                  </a:txBody>
                  <a:tcPr marL="68580" marR="68580" marT="34290" marB="34290" anchor="ctr">
                    <a:noFill/>
                  </a:tcP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能量</a:t>
                      </a:r>
                    </a:p>
                  </a:txBody>
                  <a:tcPr marL="68580" marR="68580" marT="34290" marB="34290" anchor="ctr">
                    <a:noFill/>
                  </a:tcPr>
                </a:tc>
                <a:tc>
                  <a:txBody>
                    <a:bodyPr/>
                    <a:lstStyle/>
                    <a:p>
                      <a:pPr algn="ctr"/>
                      <a:r>
                        <a:rPr lang="zh-CN" altLang="en-US" sz="1400" dirty="0">
                          <a:latin typeface="Times New Roman" panose="02020603050405020304" pitchFamily="18" charset="0"/>
                          <a:ea typeface="微软雅黑" panose="020B0503020204020204" pitchFamily="34" charset="-122"/>
                          <a:cs typeface="Times New Roman" panose="02020603050405020304" pitchFamily="18" charset="0"/>
                        </a:rPr>
                        <a:t>注量</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(n/cm</a:t>
                      </a:r>
                      <a:r>
                        <a:rPr lang="en-US" altLang="zh-CN" sz="1400" baseline="30000" dirty="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noFill/>
                  </a:tcPr>
                </a:tc>
                <a:extLst>
                  <a:ext uri="{0D108BD9-81ED-4DB2-BD59-A6C34878D82A}">
                    <a16:rowId xmlns:a16="http://schemas.microsoft.com/office/drawing/2014/main" val="756632380"/>
                  </a:ext>
                </a:extLst>
              </a:tr>
              <a:tr h="295635">
                <a:tc rowSpan="7">
                  <a:txBody>
                    <a:bodyPr/>
                    <a:lstStyle/>
                    <a:p>
                      <a:pPr algn="ctr"/>
                      <a:r>
                        <a:rPr lang="en-US" altLang="zh-CN" sz="1400" b="1" dirty="0"/>
                        <a:t>Cl</a:t>
                      </a:r>
                      <a:endParaRPr lang="zh-CN" altLang="en-US" sz="1400" b="1" dirty="0"/>
                    </a:p>
                  </a:txBody>
                  <a:tcPr marL="68580" marR="68580" marT="34290" marB="34290" anchor="ctr">
                    <a:no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ltLang="zh-CN" sz="1400" dirty="0">
                        <a:latin typeface="Times New Roman" panose="02020603050405020304" pitchFamily="18" charset="0"/>
                        <a:ea typeface="微软雅黑" panose="020B0503020204020204" pitchFamily="34" charset="-122"/>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10MeV</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p>
                      <a:pPr algn="ctr"/>
                      <a:endParaRPr lang="zh-CN" altLang="en-US" sz="1400" dirty="0"/>
                    </a:p>
                  </a:txBody>
                  <a:tcPr marL="68580" marR="68580" marT="34290" marB="34290" anchor="ctr">
                    <a:solidFill>
                      <a:schemeClr val="accent5">
                        <a:lumMod val="20000"/>
                        <a:lumOff val="80000"/>
                      </a:schemeClr>
                    </a:solidFill>
                  </a:tcP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10</a:t>
                      </a:r>
                      <a:endParaRPr lang="zh-CN" altLang="en-US"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5">
                        <a:lumMod val="20000"/>
                        <a:lumOff val="80000"/>
                      </a:schemeClr>
                    </a:solidFill>
                  </a:tcPr>
                </a:tc>
                <a:extLst>
                  <a:ext uri="{0D108BD9-81ED-4DB2-BD59-A6C34878D82A}">
                    <a16:rowId xmlns:a16="http://schemas.microsoft.com/office/drawing/2014/main" val="1318010912"/>
                  </a:ext>
                </a:extLst>
              </a:tr>
              <a:tr h="342759">
                <a:tc vMerge="1">
                  <a:txBody>
                    <a:bodyPr/>
                    <a:lstStyle/>
                    <a:p>
                      <a:endParaRPr lang="zh-CN" altLang="en-US"/>
                    </a:p>
                  </a:txBody>
                  <a:tcPr/>
                </a:tc>
                <a:tc vMerge="1">
                  <a:txBody>
                    <a:bodyPr/>
                    <a:lstStyle/>
                    <a:p>
                      <a:pPr algn="ctr"/>
                      <a:endParaRPr lang="zh-CN" altLang="en-US" dirty="0"/>
                    </a:p>
                  </a:txBody>
                  <a:tcPr/>
                </a:tc>
                <a:tc>
                  <a:txBody>
                    <a:bodyPr/>
                    <a:lstStyle/>
                    <a:p>
                      <a:pPr algn="ct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400" kern="12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11</a:t>
                      </a:r>
                      <a:endParaRPr lang="zh-CN" altLang="en-US" sz="1400" kern="12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5">
                        <a:lumMod val="20000"/>
                        <a:lumOff val="80000"/>
                      </a:schemeClr>
                    </a:solidFill>
                  </a:tcPr>
                </a:tc>
                <a:extLst>
                  <a:ext uri="{0D108BD9-81ED-4DB2-BD59-A6C34878D82A}">
                    <a16:rowId xmlns:a16="http://schemas.microsoft.com/office/drawing/2014/main" val="211946184"/>
                  </a:ext>
                </a:extLst>
              </a:tr>
              <a:tr h="295635">
                <a:tc vMerge="1">
                  <a:txBody>
                    <a:bodyPr/>
                    <a:lstStyle/>
                    <a:p>
                      <a:pPr algn="ctr"/>
                      <a:endParaRPr lang="zh-CN" altLang="en-US" sz="1050" dirty="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tc rowSpan="5">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20MeV</a:t>
                      </a:r>
                      <a:endParaRPr lang="zh-CN" altLang="en-US" sz="1400" dirty="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tc>
                  <a:txBody>
                    <a:bodyPr/>
                    <a:lstStyle/>
                    <a:p>
                      <a:pPr algn="ctr"/>
                      <a:r>
                        <a:rPr lang="en-US" altLang="zh-CN" sz="14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400" kern="12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11</a:t>
                      </a:r>
                      <a:endParaRPr lang="zh-CN" altLang="en-US" sz="1400" kern="1200" baseline="30000" dirty="0">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4159734456"/>
                  </a:ext>
                </a:extLst>
              </a:tr>
              <a:tr h="295635">
                <a:tc vMerge="1">
                  <a:txBody>
                    <a:bodyPr/>
                    <a:lstStyle/>
                    <a:p>
                      <a:endParaRPr lang="zh-CN" altLang="en-US"/>
                    </a:p>
                  </a:txBody>
                  <a:tcPr/>
                </a:tc>
                <a:tc vMerge="1">
                  <a:txBody>
                    <a:bodyPr/>
                    <a:lstStyle/>
                    <a:p>
                      <a:pPr algn="ctr"/>
                      <a:endParaRPr lang="zh-CN" altLang="en-US" dirty="0"/>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5×10</a:t>
                      </a:r>
                      <a:r>
                        <a:rPr lang="en-US" altLang="zh-CN"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11</a:t>
                      </a:r>
                      <a:endParaRPr lang="zh-CN" altLang="en-US"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1235896551"/>
                  </a:ext>
                </a:extLst>
              </a:tr>
              <a:tr h="295635">
                <a:tc vMerge="1">
                  <a:txBody>
                    <a:bodyPr/>
                    <a:lstStyle/>
                    <a:p>
                      <a:endParaRPr lang="zh-CN" altLang="en-US"/>
                    </a:p>
                  </a:txBody>
                  <a:tcPr/>
                </a:tc>
                <a:tc vMerge="1">
                  <a:txBody>
                    <a:bodyPr/>
                    <a:lstStyle/>
                    <a:p>
                      <a:pPr algn="ctr"/>
                      <a:endParaRPr lang="zh-CN" altLang="en-US" dirty="0"/>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2.5×10</a:t>
                      </a:r>
                      <a:r>
                        <a:rPr lang="en-US" altLang="zh-CN"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12</a:t>
                      </a:r>
                      <a:endParaRPr lang="zh-CN" altLang="en-US"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1273319680"/>
                  </a:ext>
                </a:extLst>
              </a:tr>
              <a:tr h="295635">
                <a:tc vMerge="1">
                  <a:txBody>
                    <a:bodyPr/>
                    <a:lstStyle/>
                    <a:p>
                      <a:endParaRPr lang="zh-CN" altLang="en-US"/>
                    </a:p>
                  </a:txBody>
                  <a:tcPr/>
                </a:tc>
                <a:tc vMerge="1">
                  <a:txBody>
                    <a:bodyPr/>
                    <a:lstStyle/>
                    <a:p>
                      <a:pPr algn="ctr"/>
                      <a:endParaRPr lang="zh-CN" altLang="en-US" dirty="0"/>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10</a:t>
                      </a:r>
                      <a:r>
                        <a:rPr lang="en-US" altLang="zh-CN"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13</a:t>
                      </a:r>
                      <a:endParaRPr lang="zh-CN" altLang="en-US"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3366010892"/>
                  </a:ext>
                </a:extLst>
              </a:tr>
              <a:tr h="295635">
                <a:tc vMerge="1">
                  <a:txBody>
                    <a:bodyPr/>
                    <a:lstStyle/>
                    <a:p>
                      <a:endParaRPr lang="zh-CN" altLang="en-US"/>
                    </a:p>
                  </a:txBody>
                  <a:tcPr/>
                </a:tc>
                <a:tc vMerge="1">
                  <a:txBody>
                    <a:bodyPr/>
                    <a:lstStyle/>
                    <a:p>
                      <a:pPr algn="ctr"/>
                      <a:endParaRPr lang="zh-CN" altLang="en-US" dirty="0"/>
                    </a:p>
                  </a:txBody>
                  <a:tcPr anchor="ctr"/>
                </a:tc>
                <a:tc>
                  <a:txBody>
                    <a:bodyPr/>
                    <a:lstStyle/>
                    <a:p>
                      <a:pPr algn="ctr"/>
                      <a:r>
                        <a:rPr lang="en-US" altLang="zh-CN" sz="1400" dirty="0">
                          <a:latin typeface="Times New Roman" panose="02020603050405020304" pitchFamily="18" charset="0"/>
                          <a:ea typeface="微软雅黑" panose="020B0503020204020204" pitchFamily="34" charset="-122"/>
                          <a:cs typeface="Times New Roman" panose="02020603050405020304" pitchFamily="18" charset="0"/>
                        </a:rPr>
                        <a:t>1.4×10</a:t>
                      </a:r>
                      <a:r>
                        <a:rPr lang="en-US" altLang="zh-CN"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rPr>
                        <a:t>13</a:t>
                      </a:r>
                      <a:endParaRPr lang="zh-CN" altLang="en-US" sz="1400" kern="1200" baseline="30000" dirty="0">
                        <a:solidFill>
                          <a:schemeClr val="dk1"/>
                        </a:solidFill>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34290" marB="34290" anchor="ctr">
                    <a:solidFill>
                      <a:schemeClr val="accent6">
                        <a:lumMod val="20000"/>
                        <a:lumOff val="80000"/>
                      </a:schemeClr>
                    </a:solidFill>
                  </a:tcPr>
                </a:tc>
                <a:extLst>
                  <a:ext uri="{0D108BD9-81ED-4DB2-BD59-A6C34878D82A}">
                    <a16:rowId xmlns:a16="http://schemas.microsoft.com/office/drawing/2014/main" val="2152384985"/>
                  </a:ext>
                </a:extLst>
              </a:tr>
            </a:tbl>
          </a:graphicData>
        </a:graphic>
      </p:graphicFrame>
      <p:sp>
        <p:nvSpPr>
          <p:cNvPr id="23" name="文本框 22">
            <a:extLst>
              <a:ext uri="{FF2B5EF4-FFF2-40B4-BE49-F238E27FC236}">
                <a16:creationId xmlns:a16="http://schemas.microsoft.com/office/drawing/2014/main" id="{6DC0D48E-015B-3544-ACCB-C33191CEA5BE}"/>
              </a:ext>
            </a:extLst>
          </p:cNvPr>
          <p:cNvSpPr txBox="1"/>
          <p:nvPr/>
        </p:nvSpPr>
        <p:spPr>
          <a:xfrm>
            <a:off x="1916830" y="2428630"/>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10MeV</a:t>
            </a:r>
            <a:endParaRPr lang="zh-CN" altLang="en-US" sz="900" dirty="0">
              <a:latin typeface="Times New Roman" panose="02020603050405020304" pitchFamily="18" charset="0"/>
              <a:cs typeface="Times New Roman" panose="02020603050405020304" pitchFamily="18" charset="0"/>
            </a:endParaRPr>
          </a:p>
        </p:txBody>
      </p:sp>
      <p:sp>
        <p:nvSpPr>
          <p:cNvPr id="24" name="文本框 23">
            <a:extLst>
              <a:ext uri="{FF2B5EF4-FFF2-40B4-BE49-F238E27FC236}">
                <a16:creationId xmlns:a16="http://schemas.microsoft.com/office/drawing/2014/main" id="{9E3CB136-C6C2-F4B2-ED7F-E7FA5EBAA5B3}"/>
              </a:ext>
            </a:extLst>
          </p:cNvPr>
          <p:cNvSpPr txBox="1"/>
          <p:nvPr/>
        </p:nvSpPr>
        <p:spPr>
          <a:xfrm>
            <a:off x="3595478" y="2428630"/>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20MeV</a:t>
            </a:r>
            <a:endParaRPr lang="zh-CN" altLang="en-US" sz="9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3A8C6EEF-1392-1CD9-7697-10616E033224}"/>
              </a:ext>
            </a:extLst>
          </p:cNvPr>
          <p:cNvSpPr txBox="1"/>
          <p:nvPr/>
        </p:nvSpPr>
        <p:spPr>
          <a:xfrm>
            <a:off x="1911262" y="3868685"/>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10MeV</a:t>
            </a:r>
            <a:endParaRPr lang="zh-CN" altLang="en-US" sz="9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368B9525-6260-08FC-40FB-25207F523D5B}"/>
              </a:ext>
            </a:extLst>
          </p:cNvPr>
          <p:cNvSpPr txBox="1"/>
          <p:nvPr/>
        </p:nvSpPr>
        <p:spPr>
          <a:xfrm>
            <a:off x="3595478" y="3868685"/>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20MeV</a:t>
            </a:r>
            <a:endParaRPr lang="zh-CN" altLang="en-US" sz="900"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BCA4EADC-9BFB-880A-C1D8-9B69388BAD4C}"/>
              </a:ext>
            </a:extLst>
          </p:cNvPr>
          <p:cNvSpPr txBox="1"/>
          <p:nvPr/>
        </p:nvSpPr>
        <p:spPr>
          <a:xfrm>
            <a:off x="5447802" y="5685263"/>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10MeV</a:t>
            </a:r>
            <a:endParaRPr lang="zh-CN" altLang="en-US" sz="9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2C6D7214-4F25-E03C-235A-36239D63CE62}"/>
              </a:ext>
            </a:extLst>
          </p:cNvPr>
          <p:cNvSpPr txBox="1"/>
          <p:nvPr/>
        </p:nvSpPr>
        <p:spPr>
          <a:xfrm>
            <a:off x="7424294" y="5685263"/>
            <a:ext cx="537327" cy="230832"/>
          </a:xfrm>
          <a:prstGeom prst="rect">
            <a:avLst/>
          </a:prstGeom>
          <a:noFill/>
        </p:spPr>
        <p:txBody>
          <a:bodyPr wrap="none" rtlCol="0">
            <a:spAutoFit/>
          </a:bodyPr>
          <a:lstStyle/>
          <a:p>
            <a:r>
              <a:rPr lang="en-US" altLang="zh-CN" sz="900" dirty="0">
                <a:latin typeface="Times New Roman" panose="02020603050405020304" pitchFamily="18" charset="0"/>
                <a:cs typeface="Times New Roman" panose="02020603050405020304" pitchFamily="18" charset="0"/>
              </a:rPr>
              <a:t>20MeV</a:t>
            </a:r>
            <a:endParaRPr lang="zh-CN" altLang="en-US" sz="900" dirty="0">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56154405-1DDA-3786-376D-5736BD3AC549}"/>
              </a:ext>
            </a:extLst>
          </p:cNvPr>
          <p:cNvSpPr txBox="1"/>
          <p:nvPr/>
        </p:nvSpPr>
        <p:spPr>
          <a:xfrm>
            <a:off x="2714174" y="195569"/>
            <a:ext cx="447263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重离子与</a:t>
            </a:r>
            <a:r>
              <a:rPr lang="en-US" altLang="zh-CN" dirty="0">
                <a:latin typeface="微软雅黑" panose="020B0503020204020204" pitchFamily="34" charset="-122"/>
                <a:ea typeface="微软雅黑" panose="020B0503020204020204" pitchFamily="34" charset="-122"/>
              </a:rPr>
              <a:t>CdZnTe</a:t>
            </a:r>
            <a:r>
              <a:rPr lang="zh-CN" altLang="en-US" dirty="0">
                <a:latin typeface="微软雅黑" panose="020B0503020204020204" pitchFamily="34" charset="-122"/>
                <a:ea typeface="微软雅黑" panose="020B0503020204020204" pitchFamily="34" charset="-122"/>
              </a:rPr>
              <a:t>晶体相互作用的模拟计算</a:t>
            </a:r>
          </a:p>
        </p:txBody>
      </p:sp>
    </p:spTree>
    <p:extLst>
      <p:ext uri="{BB962C8B-B14F-4D97-AF65-F5344CB8AC3E}">
        <p14:creationId xmlns:p14="http://schemas.microsoft.com/office/powerpoint/2010/main" val="1569054322"/>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4" name="组合 243">
            <a:extLst>
              <a:ext uri="{FF2B5EF4-FFF2-40B4-BE49-F238E27FC236}">
                <a16:creationId xmlns:a16="http://schemas.microsoft.com/office/drawing/2014/main" id="{70DB0505-0430-66B8-F32B-27054F9EBCA1}"/>
              </a:ext>
            </a:extLst>
          </p:cNvPr>
          <p:cNvGrpSpPr/>
          <p:nvPr/>
        </p:nvGrpSpPr>
        <p:grpSpPr>
          <a:xfrm>
            <a:off x="1186641" y="1110203"/>
            <a:ext cx="3549537" cy="2434618"/>
            <a:chOff x="4881785" y="1238972"/>
            <a:chExt cx="3549537" cy="2434618"/>
          </a:xfrm>
        </p:grpSpPr>
        <p:pic>
          <p:nvPicPr>
            <p:cNvPr id="28" name="图片 27">
              <a:extLst>
                <a:ext uri="{FF2B5EF4-FFF2-40B4-BE49-F238E27FC236}">
                  <a16:creationId xmlns:a16="http://schemas.microsoft.com/office/drawing/2014/main" id="{82655C1F-143C-F2E7-608D-352320553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1785" y="1238972"/>
              <a:ext cx="3549537" cy="2377440"/>
            </a:xfrm>
            <a:prstGeom prst="rect">
              <a:avLst/>
            </a:prstGeom>
          </p:spPr>
        </p:pic>
        <p:sp>
          <p:nvSpPr>
            <p:cNvPr id="43" name="文本框 42">
              <a:extLst>
                <a:ext uri="{FF2B5EF4-FFF2-40B4-BE49-F238E27FC236}">
                  <a16:creationId xmlns:a16="http://schemas.microsoft.com/office/drawing/2014/main" id="{AA6B5AC8-3FEA-40B6-92D1-610458BF0A26}"/>
                </a:ext>
              </a:extLst>
            </p:cNvPr>
            <p:cNvSpPr txBox="1"/>
            <p:nvPr/>
          </p:nvSpPr>
          <p:spPr>
            <a:xfrm>
              <a:off x="5896173" y="1529072"/>
              <a:ext cx="38023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Cd</a:t>
              </a:r>
              <a:endParaRPr lang="zh-CN" altLang="en-US" sz="1200" dirty="0">
                <a:latin typeface="Arial" panose="020B0604020202020204" pitchFamily="34" charset="0"/>
                <a:cs typeface="Arial" panose="020B0604020202020204" pitchFamily="34" charset="0"/>
              </a:endParaRPr>
            </a:p>
          </p:txBody>
        </p:sp>
        <p:sp>
          <p:nvSpPr>
            <p:cNvPr id="44" name="文本框 43">
              <a:extLst>
                <a:ext uri="{FF2B5EF4-FFF2-40B4-BE49-F238E27FC236}">
                  <a16:creationId xmlns:a16="http://schemas.microsoft.com/office/drawing/2014/main" id="{F912D098-C0E9-E49E-AD99-4E28F63E548F}"/>
                </a:ext>
              </a:extLst>
            </p:cNvPr>
            <p:cNvSpPr txBox="1"/>
            <p:nvPr/>
          </p:nvSpPr>
          <p:spPr>
            <a:xfrm>
              <a:off x="5910300" y="1710490"/>
              <a:ext cx="36420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Zn</a:t>
              </a:r>
              <a:endParaRPr lang="zh-CN" altLang="en-US" sz="1200" dirty="0">
                <a:latin typeface="Arial" panose="020B0604020202020204" pitchFamily="34" charset="0"/>
                <a:cs typeface="Arial" panose="020B0604020202020204" pitchFamily="34" charset="0"/>
              </a:endParaRPr>
            </a:p>
          </p:txBody>
        </p:sp>
        <p:sp>
          <p:nvSpPr>
            <p:cNvPr id="45" name="文本框 44">
              <a:extLst>
                <a:ext uri="{FF2B5EF4-FFF2-40B4-BE49-F238E27FC236}">
                  <a16:creationId xmlns:a16="http://schemas.microsoft.com/office/drawing/2014/main" id="{01F41719-3314-252D-4887-038EF28F02AD}"/>
                </a:ext>
              </a:extLst>
            </p:cNvPr>
            <p:cNvSpPr txBox="1"/>
            <p:nvPr/>
          </p:nvSpPr>
          <p:spPr>
            <a:xfrm>
              <a:off x="5918026" y="1867844"/>
              <a:ext cx="34714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Te</a:t>
              </a:r>
              <a:endParaRPr lang="zh-CN" altLang="en-US" sz="1200" dirty="0">
                <a:latin typeface="Arial" panose="020B0604020202020204" pitchFamily="34" charset="0"/>
                <a:cs typeface="Arial" panose="020B0604020202020204" pitchFamily="34" charset="0"/>
              </a:endParaRPr>
            </a:p>
          </p:txBody>
        </p:sp>
        <p:sp>
          <p:nvSpPr>
            <p:cNvPr id="46" name="文本框 45">
              <a:extLst>
                <a:ext uri="{FF2B5EF4-FFF2-40B4-BE49-F238E27FC236}">
                  <a16:creationId xmlns:a16="http://schemas.microsoft.com/office/drawing/2014/main" id="{BE0D4199-BA3A-912D-9B00-50267D5EFBAD}"/>
                </a:ext>
              </a:extLst>
            </p:cNvPr>
            <p:cNvSpPr txBox="1"/>
            <p:nvPr/>
          </p:nvSpPr>
          <p:spPr>
            <a:xfrm>
              <a:off x="5513685" y="319620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0</a:t>
              </a:r>
              <a:endParaRPr lang="zh-CN" altLang="en-US" sz="1200" baseline="30000" dirty="0">
                <a:latin typeface="Arial" panose="020B0604020202020204" pitchFamily="34" charset="0"/>
                <a:cs typeface="Arial" panose="020B0604020202020204" pitchFamily="34" charset="0"/>
              </a:endParaRPr>
            </a:p>
          </p:txBody>
        </p:sp>
        <p:sp>
          <p:nvSpPr>
            <p:cNvPr id="47" name="文本框 46">
              <a:extLst>
                <a:ext uri="{FF2B5EF4-FFF2-40B4-BE49-F238E27FC236}">
                  <a16:creationId xmlns:a16="http://schemas.microsoft.com/office/drawing/2014/main" id="{7853346D-1FA4-5B61-7307-EB886A0ACC49}"/>
                </a:ext>
              </a:extLst>
            </p:cNvPr>
            <p:cNvSpPr txBox="1"/>
            <p:nvPr/>
          </p:nvSpPr>
          <p:spPr>
            <a:xfrm>
              <a:off x="5808427" y="320787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1</a:t>
              </a:r>
              <a:endParaRPr lang="zh-CN" altLang="en-US" sz="1200" baseline="30000" dirty="0">
                <a:latin typeface="Arial" panose="020B0604020202020204" pitchFamily="34" charset="0"/>
                <a:cs typeface="Arial" panose="020B0604020202020204" pitchFamily="34" charset="0"/>
              </a:endParaRPr>
            </a:p>
          </p:txBody>
        </p:sp>
        <p:sp>
          <p:nvSpPr>
            <p:cNvPr id="48" name="文本框 47">
              <a:extLst>
                <a:ext uri="{FF2B5EF4-FFF2-40B4-BE49-F238E27FC236}">
                  <a16:creationId xmlns:a16="http://schemas.microsoft.com/office/drawing/2014/main" id="{FBEB7B59-A83C-5334-2CAF-6144BD4CE020}"/>
                </a:ext>
              </a:extLst>
            </p:cNvPr>
            <p:cNvSpPr txBox="1"/>
            <p:nvPr/>
          </p:nvSpPr>
          <p:spPr>
            <a:xfrm>
              <a:off x="6100563" y="320787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2</a:t>
              </a:r>
              <a:endParaRPr lang="zh-CN" altLang="en-US" sz="1200" baseline="30000" dirty="0">
                <a:latin typeface="Arial" panose="020B0604020202020204" pitchFamily="34" charset="0"/>
                <a:cs typeface="Arial" panose="020B0604020202020204" pitchFamily="34" charset="0"/>
              </a:endParaRPr>
            </a:p>
          </p:txBody>
        </p:sp>
        <p:sp>
          <p:nvSpPr>
            <p:cNvPr id="49" name="文本框 48">
              <a:extLst>
                <a:ext uri="{FF2B5EF4-FFF2-40B4-BE49-F238E27FC236}">
                  <a16:creationId xmlns:a16="http://schemas.microsoft.com/office/drawing/2014/main" id="{7E74611C-C56D-EBAD-F9BF-8195D6D9F1C4}"/>
                </a:ext>
              </a:extLst>
            </p:cNvPr>
            <p:cNvSpPr txBox="1"/>
            <p:nvPr/>
          </p:nvSpPr>
          <p:spPr>
            <a:xfrm>
              <a:off x="6382748" y="320787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3</a:t>
              </a:r>
              <a:endParaRPr lang="zh-CN" altLang="en-US" sz="1200" baseline="30000" dirty="0">
                <a:latin typeface="Arial" panose="020B0604020202020204" pitchFamily="34" charset="0"/>
                <a:cs typeface="Arial" panose="020B0604020202020204" pitchFamily="34" charset="0"/>
              </a:endParaRPr>
            </a:p>
          </p:txBody>
        </p:sp>
        <p:sp>
          <p:nvSpPr>
            <p:cNvPr id="50" name="文本框 49">
              <a:extLst>
                <a:ext uri="{FF2B5EF4-FFF2-40B4-BE49-F238E27FC236}">
                  <a16:creationId xmlns:a16="http://schemas.microsoft.com/office/drawing/2014/main" id="{5ED3A06C-2F7C-6DEF-8173-698111AEB3E7}"/>
                </a:ext>
              </a:extLst>
            </p:cNvPr>
            <p:cNvSpPr txBox="1"/>
            <p:nvPr/>
          </p:nvSpPr>
          <p:spPr>
            <a:xfrm>
              <a:off x="6665020" y="321004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4</a:t>
              </a:r>
              <a:endParaRPr lang="zh-CN" altLang="en-US" sz="1200" baseline="30000" dirty="0">
                <a:latin typeface="Arial" panose="020B0604020202020204" pitchFamily="34" charset="0"/>
                <a:cs typeface="Arial" panose="020B0604020202020204" pitchFamily="34" charset="0"/>
              </a:endParaRPr>
            </a:p>
          </p:txBody>
        </p:sp>
        <p:sp>
          <p:nvSpPr>
            <p:cNvPr id="51" name="文本框 50">
              <a:extLst>
                <a:ext uri="{FF2B5EF4-FFF2-40B4-BE49-F238E27FC236}">
                  <a16:creationId xmlns:a16="http://schemas.microsoft.com/office/drawing/2014/main" id="{F0E0A3DC-9098-5229-5EB8-71EA43E45AA2}"/>
                </a:ext>
              </a:extLst>
            </p:cNvPr>
            <p:cNvSpPr txBox="1"/>
            <p:nvPr/>
          </p:nvSpPr>
          <p:spPr>
            <a:xfrm>
              <a:off x="6950285" y="3213436"/>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a:t>
              </a:r>
              <a:endParaRPr lang="zh-CN" altLang="en-US" sz="1200" baseline="30000" dirty="0">
                <a:latin typeface="Arial" panose="020B0604020202020204" pitchFamily="34" charset="0"/>
                <a:cs typeface="Arial" panose="020B0604020202020204" pitchFamily="34" charset="0"/>
              </a:endParaRPr>
            </a:p>
          </p:txBody>
        </p:sp>
        <p:sp>
          <p:nvSpPr>
            <p:cNvPr id="52" name="文本框 51">
              <a:extLst>
                <a:ext uri="{FF2B5EF4-FFF2-40B4-BE49-F238E27FC236}">
                  <a16:creationId xmlns:a16="http://schemas.microsoft.com/office/drawing/2014/main" id="{A35C0540-414F-9B6E-A72A-8A082C202CD6}"/>
                </a:ext>
              </a:extLst>
            </p:cNvPr>
            <p:cNvSpPr txBox="1"/>
            <p:nvPr/>
          </p:nvSpPr>
          <p:spPr>
            <a:xfrm>
              <a:off x="7235455" y="3209476"/>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6</a:t>
              </a:r>
              <a:endParaRPr lang="zh-CN" altLang="en-US" sz="1200" baseline="30000" dirty="0">
                <a:latin typeface="Arial" panose="020B0604020202020204" pitchFamily="34" charset="0"/>
                <a:cs typeface="Arial" panose="020B0604020202020204" pitchFamily="34" charset="0"/>
              </a:endParaRPr>
            </a:p>
          </p:txBody>
        </p:sp>
        <p:sp>
          <p:nvSpPr>
            <p:cNvPr id="53" name="文本框 52">
              <a:extLst>
                <a:ext uri="{FF2B5EF4-FFF2-40B4-BE49-F238E27FC236}">
                  <a16:creationId xmlns:a16="http://schemas.microsoft.com/office/drawing/2014/main" id="{633F9E39-45EB-29C7-C0CD-8C00C510A77F}"/>
                </a:ext>
              </a:extLst>
            </p:cNvPr>
            <p:cNvSpPr txBox="1"/>
            <p:nvPr/>
          </p:nvSpPr>
          <p:spPr>
            <a:xfrm>
              <a:off x="7519718" y="3213241"/>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7</a:t>
              </a:r>
              <a:endParaRPr lang="zh-CN" altLang="en-US" sz="1200" baseline="30000" dirty="0">
                <a:latin typeface="Arial" panose="020B0604020202020204" pitchFamily="34" charset="0"/>
                <a:cs typeface="Arial" panose="020B0604020202020204" pitchFamily="34" charset="0"/>
              </a:endParaRPr>
            </a:p>
          </p:txBody>
        </p:sp>
        <p:sp>
          <p:nvSpPr>
            <p:cNvPr id="54" name="文本框 53">
              <a:extLst>
                <a:ext uri="{FF2B5EF4-FFF2-40B4-BE49-F238E27FC236}">
                  <a16:creationId xmlns:a16="http://schemas.microsoft.com/office/drawing/2014/main" id="{5DC42100-6FA9-DE84-6948-CA8EA5285B82}"/>
                </a:ext>
              </a:extLst>
            </p:cNvPr>
            <p:cNvSpPr txBox="1"/>
            <p:nvPr/>
          </p:nvSpPr>
          <p:spPr>
            <a:xfrm>
              <a:off x="7814599" y="321506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8</a:t>
              </a:r>
              <a:endParaRPr lang="zh-CN" altLang="en-US" sz="1200" baseline="30000" dirty="0">
                <a:latin typeface="Arial" panose="020B0604020202020204" pitchFamily="34" charset="0"/>
                <a:cs typeface="Arial" panose="020B0604020202020204" pitchFamily="34" charset="0"/>
              </a:endParaRPr>
            </a:p>
          </p:txBody>
        </p:sp>
        <p:sp>
          <p:nvSpPr>
            <p:cNvPr id="55" name="文本框 54">
              <a:extLst>
                <a:ext uri="{FF2B5EF4-FFF2-40B4-BE49-F238E27FC236}">
                  <a16:creationId xmlns:a16="http://schemas.microsoft.com/office/drawing/2014/main" id="{1CD94D8D-7294-B9EC-109D-ADAF752BB6A4}"/>
                </a:ext>
              </a:extLst>
            </p:cNvPr>
            <p:cNvSpPr txBox="1"/>
            <p:nvPr/>
          </p:nvSpPr>
          <p:spPr>
            <a:xfrm>
              <a:off x="5243316" y="2657946"/>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1</a:t>
              </a:r>
              <a:endParaRPr lang="zh-CN" altLang="en-US" sz="1200" baseline="30000" dirty="0">
                <a:latin typeface="Arial" panose="020B0604020202020204" pitchFamily="34" charset="0"/>
                <a:cs typeface="Arial" panose="020B0604020202020204" pitchFamily="34" charset="0"/>
              </a:endParaRPr>
            </a:p>
          </p:txBody>
        </p:sp>
        <p:sp>
          <p:nvSpPr>
            <p:cNvPr id="56" name="文本框 55">
              <a:extLst>
                <a:ext uri="{FF2B5EF4-FFF2-40B4-BE49-F238E27FC236}">
                  <a16:creationId xmlns:a16="http://schemas.microsoft.com/office/drawing/2014/main" id="{4B368D9F-3E7C-F44F-5EF3-D5B4CF395189}"/>
                </a:ext>
              </a:extLst>
            </p:cNvPr>
            <p:cNvSpPr txBox="1"/>
            <p:nvPr/>
          </p:nvSpPr>
          <p:spPr>
            <a:xfrm>
              <a:off x="5247948" y="2239835"/>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3</a:t>
              </a:r>
              <a:endParaRPr lang="zh-CN" altLang="en-US" sz="1200" baseline="30000" dirty="0">
                <a:latin typeface="Arial" panose="020B0604020202020204" pitchFamily="34" charset="0"/>
                <a:cs typeface="Arial" panose="020B0604020202020204" pitchFamily="34" charset="0"/>
              </a:endParaRPr>
            </a:p>
          </p:txBody>
        </p:sp>
        <p:sp>
          <p:nvSpPr>
            <p:cNvPr id="57" name="文本框 56">
              <a:extLst>
                <a:ext uri="{FF2B5EF4-FFF2-40B4-BE49-F238E27FC236}">
                  <a16:creationId xmlns:a16="http://schemas.microsoft.com/office/drawing/2014/main" id="{79DE33AF-CD66-0E28-9763-64A2E1E988A8}"/>
                </a:ext>
              </a:extLst>
            </p:cNvPr>
            <p:cNvSpPr txBox="1"/>
            <p:nvPr/>
          </p:nvSpPr>
          <p:spPr>
            <a:xfrm>
              <a:off x="5245609" y="1814532"/>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5</a:t>
              </a:r>
              <a:endParaRPr lang="zh-CN" altLang="en-US" sz="1200" baseline="30000" dirty="0">
                <a:latin typeface="Arial" panose="020B0604020202020204" pitchFamily="34" charset="0"/>
                <a:cs typeface="Arial" panose="020B0604020202020204" pitchFamily="34" charset="0"/>
              </a:endParaRPr>
            </a:p>
          </p:txBody>
        </p:sp>
        <p:sp>
          <p:nvSpPr>
            <p:cNvPr id="58" name="文本框 57">
              <a:extLst>
                <a:ext uri="{FF2B5EF4-FFF2-40B4-BE49-F238E27FC236}">
                  <a16:creationId xmlns:a16="http://schemas.microsoft.com/office/drawing/2014/main" id="{7755CB23-8AA2-0235-1AE2-A986EC6288B6}"/>
                </a:ext>
              </a:extLst>
            </p:cNvPr>
            <p:cNvSpPr txBox="1"/>
            <p:nvPr/>
          </p:nvSpPr>
          <p:spPr>
            <a:xfrm>
              <a:off x="5245609" y="1406950"/>
              <a:ext cx="269626"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7</a:t>
              </a:r>
              <a:endParaRPr lang="zh-CN" altLang="en-US" sz="1200" baseline="30000" dirty="0">
                <a:latin typeface="Arial" panose="020B0604020202020204" pitchFamily="34" charset="0"/>
                <a:cs typeface="Arial" panose="020B0604020202020204" pitchFamily="34" charset="0"/>
              </a:endParaRPr>
            </a:p>
          </p:txBody>
        </p:sp>
        <p:sp>
          <p:nvSpPr>
            <p:cNvPr id="59" name="文本框 58">
              <a:extLst>
                <a:ext uri="{FF2B5EF4-FFF2-40B4-BE49-F238E27FC236}">
                  <a16:creationId xmlns:a16="http://schemas.microsoft.com/office/drawing/2014/main" id="{6AB51725-8E25-D2D2-C994-2136E1BB7CF7}"/>
                </a:ext>
              </a:extLst>
            </p:cNvPr>
            <p:cNvSpPr txBox="1"/>
            <p:nvPr/>
          </p:nvSpPr>
          <p:spPr>
            <a:xfrm rot="16200000">
              <a:off x="4250956" y="2268896"/>
              <a:ext cx="1837170"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Vacancies×10</a:t>
              </a:r>
              <a:r>
                <a:rPr lang="en-US" altLang="zh-CN" sz="1200" baseline="30000" dirty="0">
                  <a:latin typeface="Arial" panose="020B0604020202020204" pitchFamily="34" charset="0"/>
                  <a:cs typeface="Arial" panose="020B0604020202020204" pitchFamily="34" charset="0"/>
                </a:rPr>
                <a:t>3</a:t>
              </a:r>
              <a:r>
                <a:rPr lang="en-US" altLang="zh-CN" sz="1200" dirty="0">
                  <a:latin typeface="Arial" panose="020B0604020202020204" pitchFamily="34" charset="0"/>
                  <a:cs typeface="Arial" panose="020B0604020202020204" pitchFamily="34" charset="0"/>
                </a:rPr>
                <a:t>/(μm-Ion)</a:t>
              </a:r>
              <a:endParaRPr lang="zh-CN" altLang="en-US" sz="1200" dirty="0">
                <a:latin typeface="Arial" panose="020B0604020202020204" pitchFamily="34" charset="0"/>
                <a:cs typeface="Arial" panose="020B0604020202020204" pitchFamily="34" charset="0"/>
              </a:endParaRPr>
            </a:p>
          </p:txBody>
        </p:sp>
        <p:sp>
          <p:nvSpPr>
            <p:cNvPr id="60" name="文本框 59">
              <a:extLst>
                <a:ext uri="{FF2B5EF4-FFF2-40B4-BE49-F238E27FC236}">
                  <a16:creationId xmlns:a16="http://schemas.microsoft.com/office/drawing/2014/main" id="{59CCD9DB-BFA9-E58A-4D3B-A29193C73DFA}"/>
                </a:ext>
              </a:extLst>
            </p:cNvPr>
            <p:cNvSpPr txBox="1"/>
            <p:nvPr/>
          </p:nvSpPr>
          <p:spPr>
            <a:xfrm>
              <a:off x="5856567" y="3396591"/>
              <a:ext cx="185339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Depth from surface (μm)</a:t>
              </a:r>
              <a:endParaRPr lang="zh-CN" altLang="en-US" sz="1200" dirty="0">
                <a:latin typeface="Arial" panose="020B0604020202020204" pitchFamily="34" charset="0"/>
                <a:cs typeface="Arial" panose="020B0604020202020204" pitchFamily="34" charset="0"/>
              </a:endParaRPr>
            </a:p>
          </p:txBody>
        </p:sp>
        <p:sp>
          <p:nvSpPr>
            <p:cNvPr id="62" name="文本框 61">
              <a:extLst>
                <a:ext uri="{FF2B5EF4-FFF2-40B4-BE49-F238E27FC236}">
                  <a16:creationId xmlns:a16="http://schemas.microsoft.com/office/drawing/2014/main" id="{122B3B25-BBDD-65C8-D5D4-EB318B8B5A44}"/>
                </a:ext>
              </a:extLst>
            </p:cNvPr>
            <p:cNvSpPr txBox="1"/>
            <p:nvPr/>
          </p:nvSpPr>
          <p:spPr>
            <a:xfrm>
              <a:off x="5226952" y="3081969"/>
              <a:ext cx="320922" cy="276999"/>
            </a:xfrm>
            <a:prstGeom prst="rect">
              <a:avLst/>
            </a:prstGeom>
            <a:noFill/>
          </p:spPr>
          <p:txBody>
            <a:bodyPr wrap="none" rtlCol="0">
              <a:spAutoFit/>
            </a:bodyPr>
            <a:lstStyle/>
            <a:p>
              <a:r>
                <a:rPr lang="en-US" altLang="zh-CN" sz="1200" dirty="0">
                  <a:latin typeface="Arial" panose="020B0604020202020204" pitchFamily="34" charset="0"/>
                  <a:cs typeface="Arial" panose="020B0604020202020204" pitchFamily="34" charset="0"/>
                </a:rPr>
                <a:t>-1</a:t>
              </a:r>
              <a:endParaRPr lang="zh-CN" altLang="en-US" sz="1200" baseline="30000" dirty="0">
                <a:latin typeface="Arial" panose="020B0604020202020204" pitchFamily="34" charset="0"/>
                <a:cs typeface="Arial" panose="020B0604020202020204" pitchFamily="34" charset="0"/>
              </a:endParaRPr>
            </a:p>
          </p:txBody>
        </p:sp>
      </p:grpSp>
      <p:pic>
        <p:nvPicPr>
          <p:cNvPr id="14" name="内容占位符 2">
            <a:extLst>
              <a:ext uri="{FF2B5EF4-FFF2-40B4-BE49-F238E27FC236}">
                <a16:creationId xmlns:a16="http://schemas.microsoft.com/office/drawing/2014/main" id="{73C99CF7-7393-425D-B771-F051587357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078309" y="526641"/>
            <a:ext cx="962398" cy="239762"/>
          </a:xfrm>
          <a:prstGeom prst="rect">
            <a:avLst/>
          </a:prstGeom>
          <a:noFill/>
        </p:spPr>
      </p:pic>
      <p:pic>
        <p:nvPicPr>
          <p:cNvPr id="15" name="图片 3">
            <a:extLst>
              <a:ext uri="{FF2B5EF4-FFF2-40B4-BE49-F238E27FC236}">
                <a16:creationId xmlns:a16="http://schemas.microsoft.com/office/drawing/2014/main" id="{967A23B3-ED10-4B30-9C74-4F1EF22D9C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24022" y="750647"/>
            <a:ext cx="271910" cy="272579"/>
          </a:xfrm>
          <a:prstGeom prst="rect">
            <a:avLst/>
          </a:prstGeom>
          <a:noFill/>
          <a:ln>
            <a:noFill/>
          </a:ln>
        </p:spPr>
      </p:pic>
      <p:pic>
        <p:nvPicPr>
          <p:cNvPr id="16" name="图片 1">
            <a:extLst>
              <a:ext uri="{FF2B5EF4-FFF2-40B4-BE49-F238E27FC236}">
                <a16:creationId xmlns:a16="http://schemas.microsoft.com/office/drawing/2014/main" id="{C3296040-9580-4E54-AF3B-2EAD4FD08E31}"/>
              </a:ext>
            </a:extLst>
          </p:cNvPr>
          <p:cNvPicPr>
            <a:picLocks noChangeAspect="1"/>
          </p:cNvPicPr>
          <p:nvPr/>
        </p:nvPicPr>
        <p:blipFill>
          <a:blip r:embed="rId7">
            <a:extLst>
              <a:ext uri="{28A0092B-C50C-407E-A947-70E740481C1C}">
                <a14:useLocalDpi xmlns:a14="http://schemas.microsoft.com/office/drawing/2010/main" val="0"/>
              </a:ext>
            </a:extLst>
          </a:blip>
          <a:srcRect l="3951" r="3407"/>
          <a:stretch>
            <a:fillRect/>
          </a:stretch>
        </p:blipFill>
        <p:spPr bwMode="auto">
          <a:xfrm>
            <a:off x="7227998" y="164084"/>
            <a:ext cx="1822513" cy="416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工作踏实">
            <a:extLst>
              <a:ext uri="{FF2B5EF4-FFF2-40B4-BE49-F238E27FC236}">
                <a16:creationId xmlns:a16="http://schemas.microsoft.com/office/drawing/2014/main" id="{70A32F12-A2B3-466A-8E8A-BC826DB2C632}"/>
              </a:ext>
            </a:extLst>
          </p:cNvPr>
          <p:cNvSpPr txBox="1"/>
          <p:nvPr/>
        </p:nvSpPr>
        <p:spPr>
          <a:xfrm>
            <a:off x="0" y="47470"/>
            <a:ext cx="3513436"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研究内容</a:t>
            </a:r>
            <a:r>
              <a:rPr lang="en-US" altLang="zh-CN" sz="3200" b="1"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rPr>
              <a:t>——</a:t>
            </a:r>
            <a:endParaRPr lang="zh-CN" altLang="en-US" sz="3200" dirty="0">
              <a:solidFill>
                <a:schemeClr val="accent1">
                  <a:lumMod val="7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灯片编号占位符 17">
            <a:extLst>
              <a:ext uri="{FF2B5EF4-FFF2-40B4-BE49-F238E27FC236}">
                <a16:creationId xmlns:a16="http://schemas.microsoft.com/office/drawing/2014/main" id="{2DD9731B-44B5-4C70-901E-2C7740F0B23C}"/>
              </a:ext>
            </a:extLst>
          </p:cNvPr>
          <p:cNvSpPr>
            <a:spLocks noGrp="1"/>
          </p:cNvSpPr>
          <p:nvPr>
            <p:ph type="sldNum" sz="quarter" idx="12"/>
          </p:nvPr>
        </p:nvSpPr>
        <p:spPr>
          <a:xfrm>
            <a:off x="8414806" y="6463701"/>
            <a:ext cx="729194" cy="289073"/>
          </a:xfrm>
        </p:spPr>
        <p:txBody>
          <a:bodyPr/>
          <a:lstStyle/>
          <a:p>
            <a:fld id="{44CE69BA-2101-46C6-B1B6-B2C7917E0205}" type="slidenum">
              <a:rPr lang="zh-CN" altLang="en-US" sz="1800">
                <a:solidFill>
                  <a:schemeClr val="tx1"/>
                </a:solidFill>
                <a:latin typeface="微软雅黑" panose="020B0503020204020204" pitchFamily="34" charset="-122"/>
                <a:ea typeface="微软雅黑" panose="020B0503020204020204" pitchFamily="34" charset="-122"/>
              </a:rPr>
              <a:pPr/>
              <a:t>9</a:t>
            </a:fld>
            <a:endParaRPr lang="zh-CN" altLang="en-US" sz="1800" dirty="0">
              <a:solidFill>
                <a:schemeClr val="tx1"/>
              </a:solidFill>
              <a:latin typeface="微软雅黑" panose="020B0503020204020204" pitchFamily="34" charset="-122"/>
              <a:ea typeface="微软雅黑" panose="020B0503020204020204" pitchFamily="34" charset="-122"/>
            </a:endParaRPr>
          </a:p>
        </p:txBody>
      </p:sp>
      <p:cxnSp>
        <p:nvCxnSpPr>
          <p:cNvPr id="18" name="直接连接符 17">
            <a:extLst>
              <a:ext uri="{FF2B5EF4-FFF2-40B4-BE49-F238E27FC236}">
                <a16:creationId xmlns:a16="http://schemas.microsoft.com/office/drawing/2014/main" id="{67120608-CDDA-40F9-96E5-B2AEC2C15ACB}"/>
              </a:ext>
            </a:extLst>
          </p:cNvPr>
          <p:cNvCxnSpPr>
            <a:cxnSpLocks/>
          </p:cNvCxnSpPr>
          <p:nvPr/>
        </p:nvCxnSpPr>
        <p:spPr>
          <a:xfrm>
            <a:off x="0" y="632245"/>
            <a:ext cx="9144000" cy="0"/>
          </a:xfrm>
          <a:prstGeom prst="line">
            <a:avLst/>
          </a:prstGeom>
          <a:ln w="28575">
            <a:solidFill>
              <a:srgbClr val="004A95"/>
            </a:solidFill>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77FD07DD-56FF-4C7F-86BD-1C63FBFFFEEB}"/>
              </a:ext>
            </a:extLst>
          </p:cNvPr>
          <p:cNvCxnSpPr>
            <a:cxnSpLocks/>
          </p:cNvCxnSpPr>
          <p:nvPr/>
        </p:nvCxnSpPr>
        <p:spPr>
          <a:xfrm>
            <a:off x="0" y="713166"/>
            <a:ext cx="9144000" cy="0"/>
          </a:xfrm>
          <a:prstGeom prst="line">
            <a:avLst/>
          </a:prstGeom>
          <a:ln w="19050">
            <a:solidFill>
              <a:srgbClr val="004A95"/>
            </a:solidFill>
          </a:ln>
        </p:spPr>
        <p:style>
          <a:lnRef idx="1">
            <a:schemeClr val="accent1"/>
          </a:lnRef>
          <a:fillRef idx="0">
            <a:schemeClr val="accent1"/>
          </a:fillRef>
          <a:effectRef idx="0">
            <a:schemeClr val="accent1"/>
          </a:effectRef>
          <a:fontRef idx="minor">
            <a:schemeClr val="tx1"/>
          </a:fontRef>
        </p:style>
      </p:cxnSp>
      <p:sp>
        <p:nvSpPr>
          <p:cNvPr id="29" name="文本框 28">
            <a:extLst>
              <a:ext uri="{FF2B5EF4-FFF2-40B4-BE49-F238E27FC236}">
                <a16:creationId xmlns:a16="http://schemas.microsoft.com/office/drawing/2014/main" id="{56154405-1DDA-3786-376D-5736BD3AC549}"/>
              </a:ext>
            </a:extLst>
          </p:cNvPr>
          <p:cNvSpPr txBox="1"/>
          <p:nvPr/>
        </p:nvSpPr>
        <p:spPr>
          <a:xfrm>
            <a:off x="2536374" y="202311"/>
            <a:ext cx="4472635" cy="369332"/>
          </a:xfrm>
          <a:prstGeom prst="rect">
            <a:avLst/>
          </a:prstGeom>
          <a:noFill/>
        </p:spPr>
        <p:txBody>
          <a:bodyPr wrap="none" rtlCol="0">
            <a:spAutoFit/>
          </a:bodyPr>
          <a:lstStyle/>
          <a:p>
            <a:r>
              <a:rPr lang="zh-CN" altLang="en-US" dirty="0">
                <a:latin typeface="微软雅黑" panose="020B0503020204020204" pitchFamily="34" charset="-122"/>
                <a:ea typeface="微软雅黑" panose="020B0503020204020204" pitchFamily="34" charset="-122"/>
              </a:rPr>
              <a:t>重离子与</a:t>
            </a:r>
            <a:r>
              <a:rPr lang="en-US" altLang="zh-CN" dirty="0">
                <a:latin typeface="微软雅黑" panose="020B0503020204020204" pitchFamily="34" charset="-122"/>
                <a:ea typeface="微软雅黑" panose="020B0503020204020204" pitchFamily="34" charset="-122"/>
              </a:rPr>
              <a:t>CdZnTe</a:t>
            </a:r>
            <a:r>
              <a:rPr lang="zh-CN" altLang="en-US" dirty="0">
                <a:latin typeface="微软雅黑" panose="020B0503020204020204" pitchFamily="34" charset="-122"/>
                <a:ea typeface="微软雅黑" panose="020B0503020204020204" pitchFamily="34" charset="-122"/>
              </a:rPr>
              <a:t>晶体相互作用的模拟计算</a:t>
            </a:r>
          </a:p>
        </p:txBody>
      </p:sp>
      <p:sp>
        <p:nvSpPr>
          <p:cNvPr id="30" name="TextBox 13">
            <a:extLst>
              <a:ext uri="{FF2B5EF4-FFF2-40B4-BE49-F238E27FC236}">
                <a16:creationId xmlns:a16="http://schemas.microsoft.com/office/drawing/2014/main" id="{7FAF80D7-629A-7F85-17FB-F9BA19CC037B}"/>
              </a:ext>
            </a:extLst>
          </p:cNvPr>
          <p:cNvSpPr txBox="1">
            <a:spLocks noChangeArrowheads="1"/>
          </p:cNvSpPr>
          <p:nvPr/>
        </p:nvSpPr>
        <p:spPr bwMode="auto">
          <a:xfrm>
            <a:off x="-46306" y="830732"/>
            <a:ext cx="2651688" cy="369332"/>
          </a:xfrm>
          <a:prstGeom prst="rect">
            <a:avLst/>
          </a:prstGeom>
        </p:spPr>
        <p:txBody>
          <a:bodyPr wrap="none">
            <a:spAutoFit/>
          </a:bodyPr>
          <a:lstStyle>
            <a:defPPr>
              <a:defRPr lang="zh-CN"/>
            </a:defPPr>
            <a:lvl1pPr marL="342900" indent="-342900">
              <a:buFont typeface="Wingdings" panose="05000000000000000000" pitchFamily="2" charset="2"/>
              <a:buChar char="u"/>
              <a:defRPr sz="2000" kern="100">
                <a:solidFill>
                  <a:srgbClr val="002060"/>
                </a:solidFill>
                <a:latin typeface="微软雅黑" panose="020B0503020204020204" pitchFamily="34" charset="-122"/>
                <a:ea typeface="微软雅黑" panose="020B0503020204020204" pitchFamily="34" charset="-122"/>
                <a:cs typeface="Times New Roman" panose="02020603050405020304" pitchFamily="18" charset="0"/>
              </a:defRPr>
            </a:lvl1pPr>
          </a:lstStyle>
          <a:p>
            <a:r>
              <a:rPr lang="zh-CN" altLang="en-US" sz="1800" dirty="0"/>
              <a:t>注入离子和损伤分布</a:t>
            </a:r>
          </a:p>
        </p:txBody>
      </p:sp>
      <p:graphicFrame>
        <p:nvGraphicFramePr>
          <p:cNvPr id="38" name="对象 37">
            <a:extLst>
              <a:ext uri="{FF2B5EF4-FFF2-40B4-BE49-F238E27FC236}">
                <a16:creationId xmlns:a16="http://schemas.microsoft.com/office/drawing/2014/main" id="{9EFE4CB3-D80A-52D6-4650-A773CB8008DC}"/>
              </a:ext>
            </a:extLst>
          </p:cNvPr>
          <p:cNvGraphicFramePr>
            <a:graphicFrameLocks noChangeAspect="1"/>
          </p:cNvGraphicFramePr>
          <p:nvPr>
            <p:extLst>
              <p:ext uri="{D42A27DB-BD31-4B8C-83A1-F6EECF244321}">
                <p14:modId xmlns:p14="http://schemas.microsoft.com/office/powerpoint/2010/main" val="2726491244"/>
              </p:ext>
            </p:extLst>
          </p:nvPr>
        </p:nvGraphicFramePr>
        <p:xfrm>
          <a:off x="3096732" y="3634943"/>
          <a:ext cx="3294337" cy="2285997"/>
        </p:xfrm>
        <a:graphic>
          <a:graphicData uri="http://schemas.openxmlformats.org/presentationml/2006/ole">
            <mc:AlternateContent xmlns:mc="http://schemas.openxmlformats.org/markup-compatibility/2006">
              <mc:Choice xmlns:v="urn:schemas-microsoft-com:vml" Requires="v">
                <p:oleObj spid="_x0000_s2056" name="Graph" r:id="rId8" imgW="4159800" imgH="2906640" progId="Origin50.Graph">
                  <p:embed/>
                </p:oleObj>
              </mc:Choice>
              <mc:Fallback>
                <p:oleObj name="Graph" r:id="rId8" imgW="4159800" imgH="2906640" progId="Origin50.Graph">
                  <p:embed/>
                  <p:pic>
                    <p:nvPicPr>
                      <p:cNvPr id="45" name="对象 44">
                        <a:extLst>
                          <a:ext uri="{FF2B5EF4-FFF2-40B4-BE49-F238E27FC236}">
                            <a16:creationId xmlns:a16="http://schemas.microsoft.com/office/drawing/2014/main" id="{9A131192-69CD-4D51-9CF8-6D528488A62D}"/>
                          </a:ext>
                        </a:extLst>
                      </p:cNvPr>
                      <p:cNvPicPr/>
                      <p:nvPr/>
                    </p:nvPicPr>
                    <p:blipFill>
                      <a:blip r:embed="rId9"/>
                      <a:stretch>
                        <a:fillRect/>
                      </a:stretch>
                    </p:blipFill>
                    <p:spPr>
                      <a:xfrm>
                        <a:off x="3096732" y="3634943"/>
                        <a:ext cx="3294337" cy="2285997"/>
                      </a:xfrm>
                      <a:prstGeom prst="rect">
                        <a:avLst/>
                      </a:prstGeom>
                    </p:spPr>
                  </p:pic>
                </p:oleObj>
              </mc:Fallback>
            </mc:AlternateContent>
          </a:graphicData>
        </a:graphic>
      </p:graphicFrame>
      <p:graphicFrame>
        <p:nvGraphicFramePr>
          <p:cNvPr id="39" name="对象 38">
            <a:extLst>
              <a:ext uri="{FF2B5EF4-FFF2-40B4-BE49-F238E27FC236}">
                <a16:creationId xmlns:a16="http://schemas.microsoft.com/office/drawing/2014/main" id="{47BA8F49-2D94-45EE-8E9C-D91B6393558F}"/>
              </a:ext>
            </a:extLst>
          </p:cNvPr>
          <p:cNvGraphicFramePr>
            <a:graphicFrameLocks noChangeAspect="1"/>
          </p:cNvGraphicFramePr>
          <p:nvPr>
            <p:extLst>
              <p:ext uri="{D42A27DB-BD31-4B8C-83A1-F6EECF244321}">
                <p14:modId xmlns:p14="http://schemas.microsoft.com/office/powerpoint/2010/main" val="2257863064"/>
              </p:ext>
            </p:extLst>
          </p:nvPr>
        </p:nvGraphicFramePr>
        <p:xfrm>
          <a:off x="-47701" y="3655378"/>
          <a:ext cx="3271841" cy="2286000"/>
        </p:xfrm>
        <a:graphic>
          <a:graphicData uri="http://schemas.openxmlformats.org/presentationml/2006/ole">
            <mc:AlternateContent xmlns:mc="http://schemas.openxmlformats.org/markup-compatibility/2006">
              <mc:Choice xmlns:v="urn:schemas-microsoft-com:vml" Requires="v">
                <p:oleObj spid="_x0000_s2057" name="Graph" r:id="rId10" imgW="4158720" imgH="2906640" progId="Origin50.Graph">
                  <p:embed/>
                </p:oleObj>
              </mc:Choice>
              <mc:Fallback>
                <p:oleObj name="Graph" r:id="rId10" imgW="4158720" imgH="2906640" progId="Origin50.Graph">
                  <p:embed/>
                  <p:pic>
                    <p:nvPicPr>
                      <p:cNvPr id="46" name="对象 45">
                        <a:extLst>
                          <a:ext uri="{FF2B5EF4-FFF2-40B4-BE49-F238E27FC236}">
                            <a16:creationId xmlns:a16="http://schemas.microsoft.com/office/drawing/2014/main" id="{B320FCB8-3C01-4ABE-AF1D-08BDD6CA392E}"/>
                          </a:ext>
                        </a:extLst>
                      </p:cNvPr>
                      <p:cNvPicPr/>
                      <p:nvPr/>
                    </p:nvPicPr>
                    <p:blipFill>
                      <a:blip r:embed="rId11"/>
                      <a:stretch>
                        <a:fillRect/>
                      </a:stretch>
                    </p:blipFill>
                    <p:spPr>
                      <a:xfrm>
                        <a:off x="-47701" y="3655378"/>
                        <a:ext cx="3271841" cy="2286000"/>
                      </a:xfrm>
                      <a:prstGeom prst="rect">
                        <a:avLst/>
                      </a:prstGeom>
                    </p:spPr>
                  </p:pic>
                </p:oleObj>
              </mc:Fallback>
            </mc:AlternateContent>
          </a:graphicData>
        </a:graphic>
      </p:graphicFrame>
      <p:cxnSp>
        <p:nvCxnSpPr>
          <p:cNvPr id="86" name="直接连接符 85">
            <a:extLst>
              <a:ext uri="{FF2B5EF4-FFF2-40B4-BE49-F238E27FC236}">
                <a16:creationId xmlns:a16="http://schemas.microsoft.com/office/drawing/2014/main" id="{38AC7C44-5BE9-89A1-F45C-D68A3FC59EFB}"/>
              </a:ext>
            </a:extLst>
          </p:cNvPr>
          <p:cNvCxnSpPr>
            <a:cxnSpLocks/>
          </p:cNvCxnSpPr>
          <p:nvPr/>
        </p:nvCxnSpPr>
        <p:spPr>
          <a:xfrm>
            <a:off x="535096" y="4285540"/>
            <a:ext cx="1069695" cy="5230"/>
          </a:xfrm>
          <a:prstGeom prst="line">
            <a:avLst/>
          </a:prstGeom>
          <a:ln w="12700">
            <a:prstDash val="dash"/>
            <a:tailEnd type="none"/>
          </a:ln>
        </p:spPr>
        <p:style>
          <a:lnRef idx="1">
            <a:schemeClr val="accent1"/>
          </a:lnRef>
          <a:fillRef idx="0">
            <a:schemeClr val="accent1"/>
          </a:fillRef>
          <a:effectRef idx="0">
            <a:schemeClr val="accent1"/>
          </a:effectRef>
          <a:fontRef idx="minor">
            <a:schemeClr val="tx1"/>
          </a:fontRef>
        </p:style>
      </p:cxnSp>
      <p:sp>
        <p:nvSpPr>
          <p:cNvPr id="88" name="文本框 87">
            <a:extLst>
              <a:ext uri="{FF2B5EF4-FFF2-40B4-BE49-F238E27FC236}">
                <a16:creationId xmlns:a16="http://schemas.microsoft.com/office/drawing/2014/main" id="{555F4C3D-30B1-E261-0FCE-387E636362D8}"/>
              </a:ext>
            </a:extLst>
          </p:cNvPr>
          <p:cNvSpPr txBox="1"/>
          <p:nvPr/>
        </p:nvSpPr>
        <p:spPr>
          <a:xfrm>
            <a:off x="1458028" y="4077921"/>
            <a:ext cx="548548" cy="261610"/>
          </a:xfrm>
          <a:prstGeom prst="rect">
            <a:avLst/>
          </a:prstGeom>
          <a:noFill/>
        </p:spPr>
        <p:txBody>
          <a:bodyPr wrap="none" rtlCol="0">
            <a:spAutoFit/>
          </a:bodyPr>
          <a:lstStyle/>
          <a:p>
            <a:r>
              <a:rPr lang="en-US" altLang="zh-CN" sz="1100" b="1" dirty="0">
                <a:solidFill>
                  <a:schemeClr val="accent1"/>
                </a:solidFill>
              </a:rPr>
              <a:t>3.8E-4</a:t>
            </a:r>
            <a:endParaRPr lang="zh-CN" altLang="en-US" sz="1100" b="1" dirty="0">
              <a:solidFill>
                <a:schemeClr val="accent1"/>
              </a:solidFill>
            </a:endParaRPr>
          </a:p>
        </p:txBody>
      </p:sp>
      <p:sp>
        <p:nvSpPr>
          <p:cNvPr id="90" name="文本框 89">
            <a:extLst>
              <a:ext uri="{FF2B5EF4-FFF2-40B4-BE49-F238E27FC236}">
                <a16:creationId xmlns:a16="http://schemas.microsoft.com/office/drawing/2014/main" id="{81E31E41-9CFB-1C9D-2FFF-CCEBE8BB5C48}"/>
              </a:ext>
            </a:extLst>
          </p:cNvPr>
          <p:cNvSpPr txBox="1"/>
          <p:nvPr/>
        </p:nvSpPr>
        <p:spPr>
          <a:xfrm>
            <a:off x="4230978" y="5492777"/>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91" name="文本框 90">
            <a:extLst>
              <a:ext uri="{FF2B5EF4-FFF2-40B4-BE49-F238E27FC236}">
                <a16:creationId xmlns:a16="http://schemas.microsoft.com/office/drawing/2014/main" id="{47530047-924C-2DCA-EA21-BEE1B6599DBD}"/>
              </a:ext>
            </a:extLst>
          </p:cNvPr>
          <p:cNvSpPr txBox="1"/>
          <p:nvPr/>
        </p:nvSpPr>
        <p:spPr>
          <a:xfrm>
            <a:off x="3824268" y="5492777"/>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0</a:t>
            </a:r>
            <a:endParaRPr lang="zh-CN" altLang="en-US" sz="900" b="1" baseline="30000" dirty="0">
              <a:latin typeface="Arial" panose="020B0604020202020204" pitchFamily="34" charset="0"/>
              <a:cs typeface="Arial" panose="020B0604020202020204" pitchFamily="34" charset="0"/>
            </a:endParaRPr>
          </a:p>
        </p:txBody>
      </p:sp>
      <p:sp>
        <p:nvSpPr>
          <p:cNvPr id="92" name="文本框 91">
            <a:extLst>
              <a:ext uri="{FF2B5EF4-FFF2-40B4-BE49-F238E27FC236}">
                <a16:creationId xmlns:a16="http://schemas.microsoft.com/office/drawing/2014/main" id="{3DE10B2B-1E55-2A07-6AC3-4EBEF3B29B5F}"/>
              </a:ext>
            </a:extLst>
          </p:cNvPr>
          <p:cNvSpPr txBox="1"/>
          <p:nvPr/>
        </p:nvSpPr>
        <p:spPr>
          <a:xfrm>
            <a:off x="4638541" y="5492776"/>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4</a:t>
            </a:r>
            <a:endParaRPr lang="zh-CN" altLang="en-US" sz="900" b="1" baseline="30000" dirty="0">
              <a:latin typeface="Arial" panose="020B0604020202020204" pitchFamily="34" charset="0"/>
              <a:cs typeface="Arial" panose="020B0604020202020204" pitchFamily="34" charset="0"/>
            </a:endParaRPr>
          </a:p>
        </p:txBody>
      </p:sp>
      <p:sp>
        <p:nvSpPr>
          <p:cNvPr id="93" name="文本框 92">
            <a:extLst>
              <a:ext uri="{FF2B5EF4-FFF2-40B4-BE49-F238E27FC236}">
                <a16:creationId xmlns:a16="http://schemas.microsoft.com/office/drawing/2014/main" id="{709A6C4E-9733-4A17-1591-7396B824C861}"/>
              </a:ext>
            </a:extLst>
          </p:cNvPr>
          <p:cNvSpPr txBox="1"/>
          <p:nvPr/>
        </p:nvSpPr>
        <p:spPr>
          <a:xfrm>
            <a:off x="5041063" y="5492776"/>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6</a:t>
            </a:r>
            <a:endParaRPr lang="zh-CN" altLang="en-US" sz="900" b="1" baseline="30000" dirty="0">
              <a:latin typeface="Arial" panose="020B0604020202020204" pitchFamily="34" charset="0"/>
              <a:cs typeface="Arial" panose="020B0604020202020204" pitchFamily="34" charset="0"/>
            </a:endParaRPr>
          </a:p>
        </p:txBody>
      </p:sp>
      <p:sp>
        <p:nvSpPr>
          <p:cNvPr id="94" name="文本框 93">
            <a:extLst>
              <a:ext uri="{FF2B5EF4-FFF2-40B4-BE49-F238E27FC236}">
                <a16:creationId xmlns:a16="http://schemas.microsoft.com/office/drawing/2014/main" id="{95809371-5346-C6D7-8750-AB05B75E4071}"/>
              </a:ext>
            </a:extLst>
          </p:cNvPr>
          <p:cNvSpPr txBox="1"/>
          <p:nvPr/>
        </p:nvSpPr>
        <p:spPr>
          <a:xfrm>
            <a:off x="5450182" y="5492775"/>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8</a:t>
            </a:r>
            <a:endParaRPr lang="zh-CN" altLang="en-US" sz="900" b="1" baseline="30000" dirty="0">
              <a:latin typeface="Arial" panose="020B0604020202020204" pitchFamily="34" charset="0"/>
              <a:cs typeface="Arial" panose="020B0604020202020204" pitchFamily="34" charset="0"/>
            </a:endParaRPr>
          </a:p>
        </p:txBody>
      </p:sp>
      <p:sp>
        <p:nvSpPr>
          <p:cNvPr id="95" name="文本框 94">
            <a:extLst>
              <a:ext uri="{FF2B5EF4-FFF2-40B4-BE49-F238E27FC236}">
                <a16:creationId xmlns:a16="http://schemas.microsoft.com/office/drawing/2014/main" id="{36C67272-22F4-4C82-BE94-FA1B59B7E18A}"/>
              </a:ext>
            </a:extLst>
          </p:cNvPr>
          <p:cNvSpPr txBox="1"/>
          <p:nvPr/>
        </p:nvSpPr>
        <p:spPr>
          <a:xfrm>
            <a:off x="5825612" y="5492775"/>
            <a:ext cx="31290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10</a:t>
            </a:r>
            <a:endParaRPr lang="zh-CN" altLang="en-US" sz="900" b="1" baseline="30000" dirty="0">
              <a:latin typeface="Arial" panose="020B0604020202020204" pitchFamily="34" charset="0"/>
              <a:cs typeface="Arial" panose="020B0604020202020204" pitchFamily="34" charset="0"/>
            </a:endParaRPr>
          </a:p>
        </p:txBody>
      </p:sp>
      <p:cxnSp>
        <p:nvCxnSpPr>
          <p:cNvPr id="96" name="直接连接符 95">
            <a:extLst>
              <a:ext uri="{FF2B5EF4-FFF2-40B4-BE49-F238E27FC236}">
                <a16:creationId xmlns:a16="http://schemas.microsoft.com/office/drawing/2014/main" id="{749B8A89-5EDF-F79E-D700-7A18AF54ACEC}"/>
              </a:ext>
            </a:extLst>
          </p:cNvPr>
          <p:cNvCxnSpPr>
            <a:cxnSpLocks/>
          </p:cNvCxnSpPr>
          <p:nvPr/>
        </p:nvCxnSpPr>
        <p:spPr>
          <a:xfrm flipV="1">
            <a:off x="3704505" y="4339531"/>
            <a:ext cx="1416746" cy="20300"/>
          </a:xfrm>
          <a:prstGeom prst="line">
            <a:avLst/>
          </a:prstGeom>
          <a:ln w="12700">
            <a:prstDash val="dash"/>
            <a:tailEnd type="none"/>
          </a:ln>
        </p:spPr>
        <p:style>
          <a:lnRef idx="1">
            <a:schemeClr val="accent1"/>
          </a:lnRef>
          <a:fillRef idx="0">
            <a:schemeClr val="accent1"/>
          </a:fillRef>
          <a:effectRef idx="0">
            <a:schemeClr val="accent1"/>
          </a:effectRef>
          <a:fontRef idx="minor">
            <a:schemeClr val="tx1"/>
          </a:fontRef>
        </p:style>
      </p:cxnSp>
      <p:sp>
        <p:nvSpPr>
          <p:cNvPr id="99" name="文本框 98">
            <a:extLst>
              <a:ext uri="{FF2B5EF4-FFF2-40B4-BE49-F238E27FC236}">
                <a16:creationId xmlns:a16="http://schemas.microsoft.com/office/drawing/2014/main" id="{8AA996E0-E30C-05B5-83D6-AABEAE4B2546}"/>
              </a:ext>
            </a:extLst>
          </p:cNvPr>
          <p:cNvSpPr txBox="1"/>
          <p:nvPr/>
        </p:nvSpPr>
        <p:spPr>
          <a:xfrm>
            <a:off x="4857093" y="4111776"/>
            <a:ext cx="548548" cy="261610"/>
          </a:xfrm>
          <a:prstGeom prst="rect">
            <a:avLst/>
          </a:prstGeom>
          <a:noFill/>
        </p:spPr>
        <p:txBody>
          <a:bodyPr wrap="none" rtlCol="0">
            <a:spAutoFit/>
          </a:bodyPr>
          <a:lstStyle/>
          <a:p>
            <a:r>
              <a:rPr lang="en-US" altLang="zh-CN" sz="1100" b="1" dirty="0">
                <a:solidFill>
                  <a:schemeClr val="accent1"/>
                </a:solidFill>
              </a:rPr>
              <a:t>3.6E-4</a:t>
            </a:r>
            <a:endParaRPr lang="zh-CN" altLang="en-US" sz="1100" b="1" dirty="0">
              <a:solidFill>
                <a:schemeClr val="accent1"/>
              </a:solidFill>
            </a:endParaRPr>
          </a:p>
        </p:txBody>
      </p:sp>
      <p:sp>
        <p:nvSpPr>
          <p:cNvPr id="100" name="文本框 99">
            <a:extLst>
              <a:ext uri="{FF2B5EF4-FFF2-40B4-BE49-F238E27FC236}">
                <a16:creationId xmlns:a16="http://schemas.microsoft.com/office/drawing/2014/main" id="{569A2FB0-56BE-5BAB-AD7F-905F86522855}"/>
              </a:ext>
            </a:extLst>
          </p:cNvPr>
          <p:cNvSpPr txBox="1"/>
          <p:nvPr/>
        </p:nvSpPr>
        <p:spPr>
          <a:xfrm>
            <a:off x="1008432" y="5516966"/>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2</a:t>
            </a:r>
            <a:endParaRPr lang="zh-CN" altLang="en-US" sz="900" b="1" baseline="30000" dirty="0">
              <a:latin typeface="Arial" panose="020B0604020202020204" pitchFamily="34" charset="0"/>
              <a:cs typeface="Arial" panose="020B0604020202020204" pitchFamily="34" charset="0"/>
            </a:endParaRPr>
          </a:p>
        </p:txBody>
      </p:sp>
      <p:sp>
        <p:nvSpPr>
          <p:cNvPr id="101" name="文本框 100">
            <a:extLst>
              <a:ext uri="{FF2B5EF4-FFF2-40B4-BE49-F238E27FC236}">
                <a16:creationId xmlns:a16="http://schemas.microsoft.com/office/drawing/2014/main" id="{0FED032C-B103-2052-1F30-F855C7D92FA1}"/>
              </a:ext>
            </a:extLst>
          </p:cNvPr>
          <p:cNvSpPr txBox="1"/>
          <p:nvPr/>
        </p:nvSpPr>
        <p:spPr>
          <a:xfrm>
            <a:off x="601722" y="5516966"/>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0</a:t>
            </a:r>
            <a:endParaRPr lang="zh-CN" altLang="en-US" sz="900" b="1" baseline="30000" dirty="0">
              <a:latin typeface="Arial" panose="020B0604020202020204" pitchFamily="34" charset="0"/>
              <a:cs typeface="Arial" panose="020B0604020202020204" pitchFamily="34" charset="0"/>
            </a:endParaRPr>
          </a:p>
        </p:txBody>
      </p:sp>
      <p:sp>
        <p:nvSpPr>
          <p:cNvPr id="102" name="文本框 101">
            <a:extLst>
              <a:ext uri="{FF2B5EF4-FFF2-40B4-BE49-F238E27FC236}">
                <a16:creationId xmlns:a16="http://schemas.microsoft.com/office/drawing/2014/main" id="{EBEA5D1F-CD89-F93E-12AF-4E071124AC17}"/>
              </a:ext>
            </a:extLst>
          </p:cNvPr>
          <p:cNvSpPr txBox="1"/>
          <p:nvPr/>
        </p:nvSpPr>
        <p:spPr>
          <a:xfrm>
            <a:off x="1415995" y="5516965"/>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4</a:t>
            </a:r>
            <a:endParaRPr lang="zh-CN" altLang="en-US" sz="900" b="1" baseline="30000" dirty="0">
              <a:latin typeface="Arial" panose="020B0604020202020204" pitchFamily="34" charset="0"/>
              <a:cs typeface="Arial" panose="020B0604020202020204" pitchFamily="34" charset="0"/>
            </a:endParaRPr>
          </a:p>
        </p:txBody>
      </p:sp>
      <p:sp>
        <p:nvSpPr>
          <p:cNvPr id="103" name="文本框 102">
            <a:extLst>
              <a:ext uri="{FF2B5EF4-FFF2-40B4-BE49-F238E27FC236}">
                <a16:creationId xmlns:a16="http://schemas.microsoft.com/office/drawing/2014/main" id="{3F9373B9-A09A-FA7C-C756-872FC611169F}"/>
              </a:ext>
            </a:extLst>
          </p:cNvPr>
          <p:cNvSpPr txBox="1"/>
          <p:nvPr/>
        </p:nvSpPr>
        <p:spPr>
          <a:xfrm>
            <a:off x="1818517" y="5516965"/>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6</a:t>
            </a:r>
            <a:endParaRPr lang="zh-CN" altLang="en-US" sz="900" b="1" baseline="30000" dirty="0">
              <a:latin typeface="Arial" panose="020B0604020202020204" pitchFamily="34" charset="0"/>
              <a:cs typeface="Arial" panose="020B0604020202020204" pitchFamily="34" charset="0"/>
            </a:endParaRPr>
          </a:p>
        </p:txBody>
      </p:sp>
      <p:sp>
        <p:nvSpPr>
          <p:cNvPr id="104" name="文本框 103">
            <a:extLst>
              <a:ext uri="{FF2B5EF4-FFF2-40B4-BE49-F238E27FC236}">
                <a16:creationId xmlns:a16="http://schemas.microsoft.com/office/drawing/2014/main" id="{3CD0F511-D5AB-B36C-CC8B-AF0CE7917751}"/>
              </a:ext>
            </a:extLst>
          </p:cNvPr>
          <p:cNvSpPr txBox="1"/>
          <p:nvPr/>
        </p:nvSpPr>
        <p:spPr>
          <a:xfrm>
            <a:off x="2227636" y="5516964"/>
            <a:ext cx="24878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8</a:t>
            </a:r>
            <a:endParaRPr lang="zh-CN" altLang="en-US" sz="900" b="1" baseline="30000" dirty="0">
              <a:latin typeface="Arial" panose="020B0604020202020204" pitchFamily="34" charset="0"/>
              <a:cs typeface="Arial" panose="020B0604020202020204" pitchFamily="34" charset="0"/>
            </a:endParaRPr>
          </a:p>
        </p:txBody>
      </p:sp>
      <p:sp>
        <p:nvSpPr>
          <p:cNvPr id="105" name="文本框 104">
            <a:extLst>
              <a:ext uri="{FF2B5EF4-FFF2-40B4-BE49-F238E27FC236}">
                <a16:creationId xmlns:a16="http://schemas.microsoft.com/office/drawing/2014/main" id="{458FC5C3-D89F-F126-7AB9-31FB9D291109}"/>
              </a:ext>
            </a:extLst>
          </p:cNvPr>
          <p:cNvSpPr txBox="1"/>
          <p:nvPr/>
        </p:nvSpPr>
        <p:spPr>
          <a:xfrm>
            <a:off x="2603066" y="5516964"/>
            <a:ext cx="312906" cy="230832"/>
          </a:xfrm>
          <a:prstGeom prst="rect">
            <a:avLst/>
          </a:prstGeom>
          <a:noFill/>
        </p:spPr>
        <p:txBody>
          <a:bodyPr wrap="none" rtlCol="0">
            <a:spAutoFit/>
          </a:bodyPr>
          <a:lstStyle/>
          <a:p>
            <a:r>
              <a:rPr lang="en-US" altLang="zh-CN" sz="900" b="1" dirty="0">
                <a:latin typeface="Arial" panose="020B0604020202020204" pitchFamily="34" charset="0"/>
                <a:cs typeface="Arial" panose="020B0604020202020204" pitchFamily="34" charset="0"/>
              </a:rPr>
              <a:t>10</a:t>
            </a:r>
            <a:endParaRPr lang="zh-CN" altLang="en-US" sz="900" b="1" baseline="30000" dirty="0">
              <a:latin typeface="Arial" panose="020B0604020202020204" pitchFamily="34" charset="0"/>
              <a:cs typeface="Arial" panose="020B0604020202020204" pitchFamily="34" charset="0"/>
            </a:endParaRPr>
          </a:p>
        </p:txBody>
      </p:sp>
      <p:graphicFrame>
        <p:nvGraphicFramePr>
          <p:cNvPr id="108" name="对象 107">
            <a:extLst>
              <a:ext uri="{FF2B5EF4-FFF2-40B4-BE49-F238E27FC236}">
                <a16:creationId xmlns:a16="http://schemas.microsoft.com/office/drawing/2014/main" id="{9AF66AD5-7C23-F4BF-066B-94AF4A7CB3A8}"/>
              </a:ext>
            </a:extLst>
          </p:cNvPr>
          <p:cNvGraphicFramePr>
            <a:graphicFrameLocks noChangeAspect="1"/>
          </p:cNvGraphicFramePr>
          <p:nvPr>
            <p:extLst>
              <p:ext uri="{D42A27DB-BD31-4B8C-83A1-F6EECF244321}">
                <p14:modId xmlns:p14="http://schemas.microsoft.com/office/powerpoint/2010/main" val="3400407098"/>
              </p:ext>
            </p:extLst>
          </p:nvPr>
        </p:nvGraphicFramePr>
        <p:xfrm>
          <a:off x="6192747" y="3634941"/>
          <a:ext cx="3271064" cy="2286000"/>
        </p:xfrm>
        <a:graphic>
          <a:graphicData uri="http://schemas.openxmlformats.org/presentationml/2006/ole">
            <mc:AlternateContent xmlns:mc="http://schemas.openxmlformats.org/markup-compatibility/2006">
              <mc:Choice xmlns:v="urn:schemas-microsoft-com:vml" Requires="v">
                <p:oleObj spid="_x0000_s2058" name="Graph" r:id="rId12" imgW="4159800" imgH="2906640" progId="Origin50.Graph">
                  <p:embed/>
                </p:oleObj>
              </mc:Choice>
              <mc:Fallback>
                <p:oleObj name="Graph" r:id="rId12" imgW="4159800" imgH="2906640" progId="Origin50.Graph">
                  <p:embed/>
                  <p:pic>
                    <p:nvPicPr>
                      <p:cNvPr id="0" name=""/>
                      <p:cNvPicPr/>
                      <p:nvPr/>
                    </p:nvPicPr>
                    <p:blipFill>
                      <a:blip r:embed="rId13"/>
                      <a:stretch>
                        <a:fillRect/>
                      </a:stretch>
                    </p:blipFill>
                    <p:spPr>
                      <a:xfrm>
                        <a:off x="6192747" y="3634941"/>
                        <a:ext cx="3271064" cy="2286000"/>
                      </a:xfrm>
                      <a:prstGeom prst="rect">
                        <a:avLst/>
                      </a:prstGeom>
                    </p:spPr>
                  </p:pic>
                </p:oleObj>
              </mc:Fallback>
            </mc:AlternateContent>
          </a:graphicData>
        </a:graphic>
      </p:graphicFrame>
      <p:grpSp>
        <p:nvGrpSpPr>
          <p:cNvPr id="243" name="组合 242">
            <a:extLst>
              <a:ext uri="{FF2B5EF4-FFF2-40B4-BE49-F238E27FC236}">
                <a16:creationId xmlns:a16="http://schemas.microsoft.com/office/drawing/2014/main" id="{65BD9F18-7F04-6C27-43F5-59F5E39D16EA}"/>
              </a:ext>
            </a:extLst>
          </p:cNvPr>
          <p:cNvGrpSpPr/>
          <p:nvPr/>
        </p:nvGrpSpPr>
        <p:grpSpPr>
          <a:xfrm>
            <a:off x="5064502" y="1515981"/>
            <a:ext cx="3329014" cy="1719833"/>
            <a:chOff x="1146745" y="1447594"/>
            <a:chExt cx="3329014" cy="1719833"/>
          </a:xfrm>
        </p:grpSpPr>
        <p:sp>
          <p:nvSpPr>
            <p:cNvPr id="176" name="流程图: 文档 175">
              <a:extLst>
                <a:ext uri="{FF2B5EF4-FFF2-40B4-BE49-F238E27FC236}">
                  <a16:creationId xmlns:a16="http://schemas.microsoft.com/office/drawing/2014/main" id="{118DE891-7761-B940-989A-0F330B5E35A8}"/>
                </a:ext>
              </a:extLst>
            </p:cNvPr>
            <p:cNvSpPr/>
            <p:nvPr/>
          </p:nvSpPr>
          <p:spPr>
            <a:xfrm>
              <a:off x="1478592" y="2074632"/>
              <a:ext cx="1123744" cy="1080715"/>
            </a:xfrm>
            <a:prstGeom prst="flowChartDocument">
              <a:avLst/>
            </a:prstGeom>
            <a:gradFill>
              <a:gsLst>
                <a:gs pos="0">
                  <a:schemeClr val="accent1">
                    <a:lumMod val="20000"/>
                    <a:lumOff val="80000"/>
                  </a:schemeClr>
                </a:gs>
                <a:gs pos="19000">
                  <a:schemeClr val="accent1">
                    <a:lumMod val="20000"/>
                    <a:lumOff val="80000"/>
                  </a:schemeClr>
                </a:gs>
                <a:gs pos="100000">
                  <a:schemeClr val="accent1">
                    <a:lumMod val="20000"/>
                    <a:lumOff val="80000"/>
                  </a:schemeClr>
                </a:gs>
              </a:gsLst>
              <a:lin ang="5400000" scaled="1"/>
            </a:gra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a:p>
          </p:txBody>
        </p:sp>
        <p:sp>
          <p:nvSpPr>
            <p:cNvPr id="177" name="文本框 176">
              <a:extLst>
                <a:ext uri="{FF2B5EF4-FFF2-40B4-BE49-F238E27FC236}">
                  <a16:creationId xmlns:a16="http://schemas.microsoft.com/office/drawing/2014/main" id="{A4F01F04-9C18-6E4F-0BFB-55805219BBCD}"/>
                </a:ext>
              </a:extLst>
            </p:cNvPr>
            <p:cNvSpPr txBox="1"/>
            <p:nvPr/>
          </p:nvSpPr>
          <p:spPr>
            <a:xfrm>
              <a:off x="1501056" y="2090400"/>
              <a:ext cx="1087733" cy="642075"/>
            </a:xfrm>
            <a:prstGeom prst="rect">
              <a:avLst/>
            </a:prstGeom>
            <a:gradFill flip="none" rotWithShape="1">
              <a:gsLst>
                <a:gs pos="88629">
                  <a:srgbClr val="F0B892"/>
                </a:gs>
                <a:gs pos="0">
                  <a:srgbClr val="002060"/>
                </a:gs>
                <a:gs pos="100000">
                  <a:schemeClr val="accent2">
                    <a:lumMod val="60000"/>
                    <a:lumOff val="40000"/>
                  </a:schemeClr>
                </a:gs>
                <a:gs pos="100000">
                  <a:schemeClr val="accent1">
                    <a:lumMod val="20000"/>
                    <a:lumOff val="80000"/>
                  </a:schemeClr>
                </a:gs>
                <a:gs pos="17000">
                  <a:schemeClr val="accent1">
                    <a:lumMod val="20000"/>
                    <a:lumOff val="80000"/>
                  </a:schemeClr>
                </a:gs>
                <a:gs pos="0">
                  <a:schemeClr val="accent1">
                    <a:lumMod val="20000"/>
                    <a:lumOff val="80000"/>
                  </a:schemeClr>
                </a:gs>
              </a:gsLst>
              <a:lin ang="5400000" scaled="1"/>
              <a:tileRect/>
            </a:gradFill>
            <a:ln w="47625">
              <a:noFill/>
            </a:ln>
          </p:spPr>
          <p:txBody>
            <a:bodyPr wrap="square" rtlCol="0">
              <a:spAutoFit/>
            </a:bodyPr>
            <a:lstStyle/>
            <a:p>
              <a:endParaRPr lang="zh-CN" altLang="en-US" sz="338" dirty="0"/>
            </a:p>
          </p:txBody>
        </p:sp>
        <p:sp>
          <p:nvSpPr>
            <p:cNvPr id="178" name="流程图: 接点 177">
              <a:extLst>
                <a:ext uri="{FF2B5EF4-FFF2-40B4-BE49-F238E27FC236}">
                  <a16:creationId xmlns:a16="http://schemas.microsoft.com/office/drawing/2014/main" id="{90ABA6A1-EFBB-E789-476A-DA588C4F9F9D}"/>
                </a:ext>
              </a:extLst>
            </p:cNvPr>
            <p:cNvSpPr/>
            <p:nvPr/>
          </p:nvSpPr>
          <p:spPr>
            <a:xfrm>
              <a:off x="3563241" y="2841493"/>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79" name="流程图: 接点 178">
              <a:extLst>
                <a:ext uri="{FF2B5EF4-FFF2-40B4-BE49-F238E27FC236}">
                  <a16:creationId xmlns:a16="http://schemas.microsoft.com/office/drawing/2014/main" id="{2EB1601A-AE76-AAAD-DEE6-7B1E0EFA9194}"/>
                </a:ext>
              </a:extLst>
            </p:cNvPr>
            <p:cNvSpPr/>
            <p:nvPr/>
          </p:nvSpPr>
          <p:spPr>
            <a:xfrm>
              <a:off x="3735090" y="2844482"/>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180" name="流程图: 接点 179">
              <a:extLst>
                <a:ext uri="{FF2B5EF4-FFF2-40B4-BE49-F238E27FC236}">
                  <a16:creationId xmlns:a16="http://schemas.microsoft.com/office/drawing/2014/main" id="{2C8DC5F1-9DB2-EEB3-CC56-1BDB62B0E640}"/>
                </a:ext>
              </a:extLst>
            </p:cNvPr>
            <p:cNvSpPr/>
            <p:nvPr/>
          </p:nvSpPr>
          <p:spPr>
            <a:xfrm>
              <a:off x="3045853" y="284538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181" name="流程图: 接点 180">
              <a:extLst>
                <a:ext uri="{FF2B5EF4-FFF2-40B4-BE49-F238E27FC236}">
                  <a16:creationId xmlns:a16="http://schemas.microsoft.com/office/drawing/2014/main" id="{BB871123-2A6D-0FFD-02FA-B50379D8A7EA}"/>
                </a:ext>
              </a:extLst>
            </p:cNvPr>
            <p:cNvSpPr/>
            <p:nvPr/>
          </p:nvSpPr>
          <p:spPr>
            <a:xfrm>
              <a:off x="3393564" y="284538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182" name="流程图: 接点 181">
              <a:extLst>
                <a:ext uri="{FF2B5EF4-FFF2-40B4-BE49-F238E27FC236}">
                  <a16:creationId xmlns:a16="http://schemas.microsoft.com/office/drawing/2014/main" id="{090F8BA9-660D-7F12-0F1B-50612BA7E084}"/>
                </a:ext>
              </a:extLst>
            </p:cNvPr>
            <p:cNvSpPr/>
            <p:nvPr/>
          </p:nvSpPr>
          <p:spPr>
            <a:xfrm>
              <a:off x="3567595" y="269290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cxnSp>
          <p:nvCxnSpPr>
            <p:cNvPr id="183" name="直接箭头连接符 182">
              <a:extLst>
                <a:ext uri="{FF2B5EF4-FFF2-40B4-BE49-F238E27FC236}">
                  <a16:creationId xmlns:a16="http://schemas.microsoft.com/office/drawing/2014/main" id="{54BFAE70-0A2D-4A94-B96C-BC31FED4D33A}"/>
                </a:ext>
              </a:extLst>
            </p:cNvPr>
            <p:cNvCxnSpPr>
              <a:cxnSpLocks/>
            </p:cNvCxnSpPr>
            <p:nvPr/>
          </p:nvCxnSpPr>
          <p:spPr>
            <a:xfrm>
              <a:off x="2474074" y="1715415"/>
              <a:ext cx="4349" cy="299994"/>
            </a:xfrm>
            <a:prstGeom prst="straightConnector1">
              <a:avLst/>
            </a:prstGeom>
            <a:ln w="28575">
              <a:solidFill>
                <a:srgbClr val="C00000"/>
              </a:solidFill>
              <a:prstDash val="solid"/>
              <a:tailEnd type="triangle" w="sm" len="med"/>
            </a:ln>
          </p:spPr>
          <p:style>
            <a:lnRef idx="1">
              <a:schemeClr val="accent1"/>
            </a:lnRef>
            <a:fillRef idx="0">
              <a:schemeClr val="accent1"/>
            </a:fillRef>
            <a:effectRef idx="0">
              <a:schemeClr val="accent1"/>
            </a:effectRef>
            <a:fontRef idx="minor">
              <a:schemeClr val="tx1"/>
            </a:fontRef>
          </p:style>
        </p:cxnSp>
        <p:sp>
          <p:nvSpPr>
            <p:cNvPr id="184" name="文本框 183">
              <a:extLst>
                <a:ext uri="{FF2B5EF4-FFF2-40B4-BE49-F238E27FC236}">
                  <a16:creationId xmlns:a16="http://schemas.microsoft.com/office/drawing/2014/main" id="{A9F3A40E-2A97-383E-B875-A2B449E8D53D}"/>
                </a:ext>
              </a:extLst>
            </p:cNvPr>
            <p:cNvSpPr txBox="1"/>
            <p:nvPr/>
          </p:nvSpPr>
          <p:spPr>
            <a:xfrm>
              <a:off x="1251214" y="1447594"/>
              <a:ext cx="1632178" cy="276999"/>
            </a:xfrm>
            <a:prstGeom prst="rect">
              <a:avLst/>
            </a:prstGeom>
            <a:noFill/>
          </p:spPr>
          <p:txBody>
            <a:bodyPr wrap="none" rtlCol="0">
              <a:spAutoFit/>
            </a:bodyPr>
            <a:lstStyle/>
            <a:p>
              <a:r>
                <a:rPr lang="en-US" altLang="zh-CN" sz="1200" b="1" dirty="0">
                  <a:latin typeface="Arial" panose="020B0604020202020204" pitchFamily="34" charset="0"/>
                  <a:cs typeface="Arial" panose="020B0604020202020204" pitchFamily="34" charset="0"/>
                </a:rPr>
                <a:t>Chlorine ion source</a:t>
              </a:r>
              <a:endParaRPr lang="zh-CN" altLang="en-US" sz="1200" b="1" dirty="0">
                <a:latin typeface="Arial" panose="020B0604020202020204" pitchFamily="34" charset="0"/>
                <a:cs typeface="Arial" panose="020B0604020202020204" pitchFamily="34" charset="0"/>
              </a:endParaRPr>
            </a:p>
          </p:txBody>
        </p:sp>
        <p:sp>
          <p:nvSpPr>
            <p:cNvPr id="185" name="流程图: 接点 184">
              <a:extLst>
                <a:ext uri="{FF2B5EF4-FFF2-40B4-BE49-F238E27FC236}">
                  <a16:creationId xmlns:a16="http://schemas.microsoft.com/office/drawing/2014/main" id="{EF6E3787-1EC0-968A-B755-DAFF42870DE4}"/>
                </a:ext>
              </a:extLst>
            </p:cNvPr>
            <p:cNvSpPr/>
            <p:nvPr/>
          </p:nvSpPr>
          <p:spPr>
            <a:xfrm>
              <a:off x="3223250" y="2233429"/>
              <a:ext cx="63305" cy="56239"/>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338"/>
            </a:p>
          </p:txBody>
        </p:sp>
        <p:sp>
          <p:nvSpPr>
            <p:cNvPr id="186" name="流程图: 接点 185">
              <a:extLst>
                <a:ext uri="{FF2B5EF4-FFF2-40B4-BE49-F238E27FC236}">
                  <a16:creationId xmlns:a16="http://schemas.microsoft.com/office/drawing/2014/main" id="{DA726346-EC55-EFF7-7033-F89963D49683}"/>
                </a:ext>
              </a:extLst>
            </p:cNvPr>
            <p:cNvSpPr/>
            <p:nvPr/>
          </p:nvSpPr>
          <p:spPr>
            <a:xfrm>
              <a:off x="3051324" y="3003545"/>
              <a:ext cx="63305" cy="56239"/>
            </a:xfrm>
            <a:prstGeom prst="flowChartConnector">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338"/>
            </a:p>
          </p:txBody>
        </p:sp>
        <p:sp>
          <p:nvSpPr>
            <p:cNvPr id="187" name="文本框 186">
              <a:extLst>
                <a:ext uri="{FF2B5EF4-FFF2-40B4-BE49-F238E27FC236}">
                  <a16:creationId xmlns:a16="http://schemas.microsoft.com/office/drawing/2014/main" id="{43FC5E46-31CF-F8BF-81E2-40835E912479}"/>
                </a:ext>
              </a:extLst>
            </p:cNvPr>
            <p:cNvSpPr txBox="1"/>
            <p:nvPr/>
          </p:nvSpPr>
          <p:spPr>
            <a:xfrm>
              <a:off x="3054775" y="1838118"/>
              <a:ext cx="371848"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Te</a:t>
              </a:r>
              <a:endParaRPr lang="zh-CN" altLang="en-US" sz="700" b="1" dirty="0">
                <a:latin typeface="Arial" panose="020B0604020202020204" pitchFamily="34" charset="0"/>
                <a:cs typeface="Arial" panose="020B0604020202020204" pitchFamily="34" charset="0"/>
              </a:endParaRPr>
            </a:p>
          </p:txBody>
        </p:sp>
        <p:sp>
          <p:nvSpPr>
            <p:cNvPr id="188" name="流程图: 接点 187">
              <a:extLst>
                <a:ext uri="{FF2B5EF4-FFF2-40B4-BE49-F238E27FC236}">
                  <a16:creationId xmlns:a16="http://schemas.microsoft.com/office/drawing/2014/main" id="{8BBA2144-4D30-D381-CAAE-7AB5D34A78E6}"/>
                </a:ext>
              </a:extLst>
            </p:cNvPr>
            <p:cNvSpPr/>
            <p:nvPr/>
          </p:nvSpPr>
          <p:spPr>
            <a:xfrm>
              <a:off x="3029546" y="1914599"/>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189" name="流程图: 接点 188">
              <a:extLst>
                <a:ext uri="{FF2B5EF4-FFF2-40B4-BE49-F238E27FC236}">
                  <a16:creationId xmlns:a16="http://schemas.microsoft.com/office/drawing/2014/main" id="{40DDEFD2-829F-83DD-3346-003D408EACF9}"/>
                </a:ext>
              </a:extLst>
            </p:cNvPr>
            <p:cNvSpPr/>
            <p:nvPr/>
          </p:nvSpPr>
          <p:spPr>
            <a:xfrm>
              <a:off x="3378467" y="1913842"/>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90" name="流程图: 接点 189">
              <a:extLst>
                <a:ext uri="{FF2B5EF4-FFF2-40B4-BE49-F238E27FC236}">
                  <a16:creationId xmlns:a16="http://schemas.microsoft.com/office/drawing/2014/main" id="{91B9D55B-9A5B-CB6A-6A98-1E3F2F37DEB4}"/>
                </a:ext>
              </a:extLst>
            </p:cNvPr>
            <p:cNvSpPr/>
            <p:nvPr/>
          </p:nvSpPr>
          <p:spPr>
            <a:xfrm>
              <a:off x="3787833" y="1924105"/>
              <a:ext cx="63305" cy="56239"/>
            </a:xfrm>
            <a:prstGeom prst="flowChartConnector">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sz="338"/>
            </a:p>
          </p:txBody>
        </p:sp>
        <p:sp>
          <p:nvSpPr>
            <p:cNvPr id="191" name="文本框 190">
              <a:extLst>
                <a:ext uri="{FF2B5EF4-FFF2-40B4-BE49-F238E27FC236}">
                  <a16:creationId xmlns:a16="http://schemas.microsoft.com/office/drawing/2014/main" id="{DC4F0A67-F846-9F58-BCE7-8F3631E68301}"/>
                </a:ext>
              </a:extLst>
            </p:cNvPr>
            <p:cNvSpPr txBox="1"/>
            <p:nvPr/>
          </p:nvSpPr>
          <p:spPr>
            <a:xfrm>
              <a:off x="3429493" y="1834664"/>
              <a:ext cx="388059"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Cd</a:t>
              </a:r>
              <a:endParaRPr lang="zh-CN" altLang="en-US" sz="700" b="1" dirty="0">
                <a:latin typeface="Arial" panose="020B0604020202020204" pitchFamily="34" charset="0"/>
                <a:cs typeface="Arial" panose="020B0604020202020204" pitchFamily="34" charset="0"/>
              </a:endParaRPr>
            </a:p>
          </p:txBody>
        </p:sp>
        <p:sp>
          <p:nvSpPr>
            <p:cNvPr id="192" name="文本框 191">
              <a:extLst>
                <a:ext uri="{FF2B5EF4-FFF2-40B4-BE49-F238E27FC236}">
                  <a16:creationId xmlns:a16="http://schemas.microsoft.com/office/drawing/2014/main" id="{9E088F4C-3FBB-1B06-FC6D-C6C899A15B9B}"/>
                </a:ext>
              </a:extLst>
            </p:cNvPr>
            <p:cNvSpPr txBox="1"/>
            <p:nvPr/>
          </p:nvSpPr>
          <p:spPr>
            <a:xfrm>
              <a:off x="3819154" y="1841158"/>
              <a:ext cx="388059"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Zn</a:t>
              </a:r>
              <a:endParaRPr lang="zh-CN" altLang="en-US" sz="700" b="1" dirty="0">
                <a:latin typeface="Arial" panose="020B0604020202020204" pitchFamily="34" charset="0"/>
                <a:cs typeface="Arial" panose="020B0604020202020204" pitchFamily="34" charset="0"/>
              </a:endParaRPr>
            </a:p>
          </p:txBody>
        </p:sp>
        <p:sp>
          <p:nvSpPr>
            <p:cNvPr id="193" name="流程图: 接点 192">
              <a:extLst>
                <a:ext uri="{FF2B5EF4-FFF2-40B4-BE49-F238E27FC236}">
                  <a16:creationId xmlns:a16="http://schemas.microsoft.com/office/drawing/2014/main" id="{464E3034-898E-5F95-9913-04808C9F2B47}"/>
                </a:ext>
              </a:extLst>
            </p:cNvPr>
            <p:cNvSpPr/>
            <p:nvPr/>
          </p:nvSpPr>
          <p:spPr>
            <a:xfrm>
              <a:off x="3043671" y="2074196"/>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dirty="0"/>
            </a:p>
          </p:txBody>
        </p:sp>
        <p:sp>
          <p:nvSpPr>
            <p:cNvPr id="194" name="流程图: 接点 193">
              <a:extLst>
                <a:ext uri="{FF2B5EF4-FFF2-40B4-BE49-F238E27FC236}">
                  <a16:creationId xmlns:a16="http://schemas.microsoft.com/office/drawing/2014/main" id="{5A6025EA-78E0-8DE7-4917-621CB0F2DA86}"/>
                </a:ext>
              </a:extLst>
            </p:cNvPr>
            <p:cNvSpPr/>
            <p:nvPr/>
          </p:nvSpPr>
          <p:spPr>
            <a:xfrm>
              <a:off x="3386626" y="2074196"/>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95" name="流程图: 接点 194">
              <a:extLst>
                <a:ext uri="{FF2B5EF4-FFF2-40B4-BE49-F238E27FC236}">
                  <a16:creationId xmlns:a16="http://schemas.microsoft.com/office/drawing/2014/main" id="{3B2842E8-01F8-A551-E985-C714328110A2}"/>
                </a:ext>
              </a:extLst>
            </p:cNvPr>
            <p:cNvSpPr/>
            <p:nvPr/>
          </p:nvSpPr>
          <p:spPr>
            <a:xfrm>
              <a:off x="3741047" y="2073663"/>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96" name="流程图: 接点 195">
              <a:extLst>
                <a:ext uri="{FF2B5EF4-FFF2-40B4-BE49-F238E27FC236}">
                  <a16:creationId xmlns:a16="http://schemas.microsoft.com/office/drawing/2014/main" id="{9F30AAEC-CACA-AD26-9E97-AE596AE9E88F}"/>
                </a:ext>
              </a:extLst>
            </p:cNvPr>
            <p:cNvSpPr/>
            <p:nvPr/>
          </p:nvSpPr>
          <p:spPr>
            <a:xfrm>
              <a:off x="3900556" y="2214971"/>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97" name="流程图: 接点 196">
              <a:extLst>
                <a:ext uri="{FF2B5EF4-FFF2-40B4-BE49-F238E27FC236}">
                  <a16:creationId xmlns:a16="http://schemas.microsoft.com/office/drawing/2014/main" id="{EC10073D-1003-DA57-FF53-B9771A5EC9DC}"/>
                </a:ext>
              </a:extLst>
            </p:cNvPr>
            <p:cNvSpPr/>
            <p:nvPr/>
          </p:nvSpPr>
          <p:spPr>
            <a:xfrm>
              <a:off x="3048953" y="2375953"/>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98" name="流程图: 接点 197">
              <a:extLst>
                <a:ext uri="{FF2B5EF4-FFF2-40B4-BE49-F238E27FC236}">
                  <a16:creationId xmlns:a16="http://schemas.microsoft.com/office/drawing/2014/main" id="{AE639EB1-DB51-6160-1499-55DFDD5A10B8}"/>
                </a:ext>
              </a:extLst>
            </p:cNvPr>
            <p:cNvSpPr/>
            <p:nvPr/>
          </p:nvSpPr>
          <p:spPr>
            <a:xfrm>
              <a:off x="3385013" y="2372601"/>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199" name="流程图: 接点 198">
              <a:extLst>
                <a:ext uri="{FF2B5EF4-FFF2-40B4-BE49-F238E27FC236}">
                  <a16:creationId xmlns:a16="http://schemas.microsoft.com/office/drawing/2014/main" id="{0F5B239B-110F-3F04-F9F3-0BE2C8D69F41}"/>
                </a:ext>
              </a:extLst>
            </p:cNvPr>
            <p:cNvSpPr/>
            <p:nvPr/>
          </p:nvSpPr>
          <p:spPr>
            <a:xfrm>
              <a:off x="3898253" y="2525198"/>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0" name="流程图: 接点 199">
              <a:extLst>
                <a:ext uri="{FF2B5EF4-FFF2-40B4-BE49-F238E27FC236}">
                  <a16:creationId xmlns:a16="http://schemas.microsoft.com/office/drawing/2014/main" id="{E7E5C2F4-19AD-EA82-505C-7873D8F4ADA2}"/>
                </a:ext>
              </a:extLst>
            </p:cNvPr>
            <p:cNvSpPr/>
            <p:nvPr/>
          </p:nvSpPr>
          <p:spPr>
            <a:xfrm>
              <a:off x="3732102" y="2376720"/>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1" name="流程图: 接点 200">
              <a:extLst>
                <a:ext uri="{FF2B5EF4-FFF2-40B4-BE49-F238E27FC236}">
                  <a16:creationId xmlns:a16="http://schemas.microsoft.com/office/drawing/2014/main" id="{AAB1479B-1251-2D90-46C3-CDC0F1FB2948}"/>
                </a:ext>
              </a:extLst>
            </p:cNvPr>
            <p:cNvSpPr/>
            <p:nvPr/>
          </p:nvSpPr>
          <p:spPr>
            <a:xfrm>
              <a:off x="3563241" y="2528850"/>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2" name="流程图: 接点 201">
              <a:extLst>
                <a:ext uri="{FF2B5EF4-FFF2-40B4-BE49-F238E27FC236}">
                  <a16:creationId xmlns:a16="http://schemas.microsoft.com/office/drawing/2014/main" id="{3E53F8A8-C755-D85D-235D-D8F9F7154B82}"/>
                </a:ext>
              </a:extLst>
            </p:cNvPr>
            <p:cNvSpPr/>
            <p:nvPr/>
          </p:nvSpPr>
          <p:spPr>
            <a:xfrm>
              <a:off x="3043019" y="2688962"/>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3" name="流程图: 接点 202">
              <a:extLst>
                <a:ext uri="{FF2B5EF4-FFF2-40B4-BE49-F238E27FC236}">
                  <a16:creationId xmlns:a16="http://schemas.microsoft.com/office/drawing/2014/main" id="{5AFE782C-2CEF-D650-13E2-98DC080DAFA6}"/>
                </a:ext>
              </a:extLst>
            </p:cNvPr>
            <p:cNvSpPr/>
            <p:nvPr/>
          </p:nvSpPr>
          <p:spPr>
            <a:xfrm>
              <a:off x="3386238" y="2688962"/>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4" name="流程图: 接点 203">
              <a:extLst>
                <a:ext uri="{FF2B5EF4-FFF2-40B4-BE49-F238E27FC236}">
                  <a16:creationId xmlns:a16="http://schemas.microsoft.com/office/drawing/2014/main" id="{63D82B5C-E31E-6AA8-BFEA-FB0DFAADBD63}"/>
                </a:ext>
              </a:extLst>
            </p:cNvPr>
            <p:cNvSpPr/>
            <p:nvPr/>
          </p:nvSpPr>
          <p:spPr>
            <a:xfrm>
              <a:off x="3729070" y="2682732"/>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5" name="流程图: 接点 204">
              <a:extLst>
                <a:ext uri="{FF2B5EF4-FFF2-40B4-BE49-F238E27FC236}">
                  <a16:creationId xmlns:a16="http://schemas.microsoft.com/office/drawing/2014/main" id="{BD26E0D7-D73E-36B6-3156-85842F77AEA7}"/>
                </a:ext>
              </a:extLst>
            </p:cNvPr>
            <p:cNvSpPr/>
            <p:nvPr/>
          </p:nvSpPr>
          <p:spPr>
            <a:xfrm>
              <a:off x="3652239" y="2758295"/>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6" name="流程图: 接点 205">
              <a:extLst>
                <a:ext uri="{FF2B5EF4-FFF2-40B4-BE49-F238E27FC236}">
                  <a16:creationId xmlns:a16="http://schemas.microsoft.com/office/drawing/2014/main" id="{7BD5A6A1-9B2F-EB67-35BC-CF846B50D297}"/>
                </a:ext>
              </a:extLst>
            </p:cNvPr>
            <p:cNvSpPr/>
            <p:nvPr/>
          </p:nvSpPr>
          <p:spPr>
            <a:xfrm>
              <a:off x="3906629" y="2837503"/>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7" name="流程图: 接点 206">
              <a:extLst>
                <a:ext uri="{FF2B5EF4-FFF2-40B4-BE49-F238E27FC236}">
                  <a16:creationId xmlns:a16="http://schemas.microsoft.com/office/drawing/2014/main" id="{8398EC36-4DBB-283E-7B31-272BED337A39}"/>
                </a:ext>
              </a:extLst>
            </p:cNvPr>
            <p:cNvSpPr/>
            <p:nvPr/>
          </p:nvSpPr>
          <p:spPr>
            <a:xfrm>
              <a:off x="3729070" y="2983363"/>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8" name="流程图: 接点 207">
              <a:extLst>
                <a:ext uri="{FF2B5EF4-FFF2-40B4-BE49-F238E27FC236}">
                  <a16:creationId xmlns:a16="http://schemas.microsoft.com/office/drawing/2014/main" id="{5ACD4E98-088E-B2CE-0D72-DC2F7EADC8F6}"/>
                </a:ext>
              </a:extLst>
            </p:cNvPr>
            <p:cNvSpPr/>
            <p:nvPr/>
          </p:nvSpPr>
          <p:spPr>
            <a:xfrm>
              <a:off x="3384887" y="2993667"/>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09" name="流程图: 接点 208">
              <a:extLst>
                <a:ext uri="{FF2B5EF4-FFF2-40B4-BE49-F238E27FC236}">
                  <a16:creationId xmlns:a16="http://schemas.microsoft.com/office/drawing/2014/main" id="{13D72CC5-182E-0484-B705-0181B02AC626}"/>
                </a:ext>
              </a:extLst>
            </p:cNvPr>
            <p:cNvSpPr/>
            <p:nvPr/>
          </p:nvSpPr>
          <p:spPr>
            <a:xfrm>
              <a:off x="3213563" y="2522083"/>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10" name="流程图: 接点 209">
              <a:extLst>
                <a:ext uri="{FF2B5EF4-FFF2-40B4-BE49-F238E27FC236}">
                  <a16:creationId xmlns:a16="http://schemas.microsoft.com/office/drawing/2014/main" id="{13EFF0F4-9E61-6023-AAD2-820E2EAB2821}"/>
                </a:ext>
              </a:extLst>
            </p:cNvPr>
            <p:cNvSpPr/>
            <p:nvPr/>
          </p:nvSpPr>
          <p:spPr>
            <a:xfrm>
              <a:off x="3910583" y="2078733"/>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1" name="流程图: 接点 210">
              <a:extLst>
                <a:ext uri="{FF2B5EF4-FFF2-40B4-BE49-F238E27FC236}">
                  <a16:creationId xmlns:a16="http://schemas.microsoft.com/office/drawing/2014/main" id="{8773792E-15E4-1C89-FCEE-67864BD6BBD4}"/>
                </a:ext>
              </a:extLst>
            </p:cNvPr>
            <p:cNvSpPr/>
            <p:nvPr/>
          </p:nvSpPr>
          <p:spPr>
            <a:xfrm>
              <a:off x="3221971" y="207651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2" name="流程图: 接点 211">
              <a:extLst>
                <a:ext uri="{FF2B5EF4-FFF2-40B4-BE49-F238E27FC236}">
                  <a16:creationId xmlns:a16="http://schemas.microsoft.com/office/drawing/2014/main" id="{DB42AA49-DDEA-3F32-CEB0-2A1632972551}"/>
                </a:ext>
              </a:extLst>
            </p:cNvPr>
            <p:cNvSpPr/>
            <p:nvPr/>
          </p:nvSpPr>
          <p:spPr>
            <a:xfrm>
              <a:off x="3568959" y="207651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3" name="流程图: 接点 212">
              <a:extLst>
                <a:ext uri="{FF2B5EF4-FFF2-40B4-BE49-F238E27FC236}">
                  <a16:creationId xmlns:a16="http://schemas.microsoft.com/office/drawing/2014/main" id="{71C50EC0-9423-3A7F-D975-7D09E163B3C3}"/>
                </a:ext>
              </a:extLst>
            </p:cNvPr>
            <p:cNvSpPr/>
            <p:nvPr/>
          </p:nvSpPr>
          <p:spPr>
            <a:xfrm>
              <a:off x="3904510" y="2381083"/>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4" name="流程图: 接点 213">
              <a:extLst>
                <a:ext uri="{FF2B5EF4-FFF2-40B4-BE49-F238E27FC236}">
                  <a16:creationId xmlns:a16="http://schemas.microsoft.com/office/drawing/2014/main" id="{26EAC35B-5A9F-50AB-D653-C53751D88B85}"/>
                </a:ext>
              </a:extLst>
            </p:cNvPr>
            <p:cNvSpPr/>
            <p:nvPr/>
          </p:nvSpPr>
          <p:spPr>
            <a:xfrm>
              <a:off x="3568713" y="2382560"/>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5" name="流程图: 接点 214">
              <a:extLst>
                <a:ext uri="{FF2B5EF4-FFF2-40B4-BE49-F238E27FC236}">
                  <a16:creationId xmlns:a16="http://schemas.microsoft.com/office/drawing/2014/main" id="{8DCB12B2-D1D6-F5D2-F671-AD1A39F55DE7}"/>
                </a:ext>
              </a:extLst>
            </p:cNvPr>
            <p:cNvSpPr/>
            <p:nvPr/>
          </p:nvSpPr>
          <p:spPr>
            <a:xfrm>
              <a:off x="3220937" y="2383683"/>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6" name="流程图: 接点 215">
              <a:extLst>
                <a:ext uri="{FF2B5EF4-FFF2-40B4-BE49-F238E27FC236}">
                  <a16:creationId xmlns:a16="http://schemas.microsoft.com/office/drawing/2014/main" id="{9E82A084-E853-17CD-E654-8491FB5BC3A9}"/>
                </a:ext>
              </a:extLst>
            </p:cNvPr>
            <p:cNvSpPr/>
            <p:nvPr/>
          </p:nvSpPr>
          <p:spPr>
            <a:xfrm>
              <a:off x="3747233" y="222422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7" name="流程图: 接点 216">
              <a:extLst>
                <a:ext uri="{FF2B5EF4-FFF2-40B4-BE49-F238E27FC236}">
                  <a16:creationId xmlns:a16="http://schemas.microsoft.com/office/drawing/2014/main" id="{632E0861-0F41-7640-ED99-8A654E9BE415}"/>
                </a:ext>
              </a:extLst>
            </p:cNvPr>
            <p:cNvSpPr/>
            <p:nvPr/>
          </p:nvSpPr>
          <p:spPr>
            <a:xfrm>
              <a:off x="3383966" y="2220366"/>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8" name="流程图: 接点 217">
              <a:extLst>
                <a:ext uri="{FF2B5EF4-FFF2-40B4-BE49-F238E27FC236}">
                  <a16:creationId xmlns:a16="http://schemas.microsoft.com/office/drawing/2014/main" id="{7DC00E00-A6E4-F3C2-6169-410CAD9791C6}"/>
                </a:ext>
              </a:extLst>
            </p:cNvPr>
            <p:cNvSpPr/>
            <p:nvPr/>
          </p:nvSpPr>
          <p:spPr>
            <a:xfrm>
              <a:off x="3047625" y="2220366"/>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19" name="流程图: 接点 218">
              <a:extLst>
                <a:ext uri="{FF2B5EF4-FFF2-40B4-BE49-F238E27FC236}">
                  <a16:creationId xmlns:a16="http://schemas.microsoft.com/office/drawing/2014/main" id="{286E3F06-960E-130F-91CA-4B3B599FD508}"/>
                </a:ext>
              </a:extLst>
            </p:cNvPr>
            <p:cNvSpPr/>
            <p:nvPr/>
          </p:nvSpPr>
          <p:spPr>
            <a:xfrm>
              <a:off x="3910759" y="2989968"/>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0" name="流程图: 接点 219">
              <a:extLst>
                <a:ext uri="{FF2B5EF4-FFF2-40B4-BE49-F238E27FC236}">
                  <a16:creationId xmlns:a16="http://schemas.microsoft.com/office/drawing/2014/main" id="{8C93528D-B9EF-1397-026E-6DE703960946}"/>
                </a:ext>
              </a:extLst>
            </p:cNvPr>
            <p:cNvSpPr/>
            <p:nvPr/>
          </p:nvSpPr>
          <p:spPr>
            <a:xfrm>
              <a:off x="3740824" y="2532788"/>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1" name="流程图: 接点 220">
              <a:extLst>
                <a:ext uri="{FF2B5EF4-FFF2-40B4-BE49-F238E27FC236}">
                  <a16:creationId xmlns:a16="http://schemas.microsoft.com/office/drawing/2014/main" id="{DE9A9F18-761E-92DF-0078-A7BBD233B05E}"/>
                </a:ext>
              </a:extLst>
            </p:cNvPr>
            <p:cNvSpPr/>
            <p:nvPr/>
          </p:nvSpPr>
          <p:spPr>
            <a:xfrm>
              <a:off x="3387837" y="2533965"/>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2" name="流程图: 接点 221">
              <a:extLst>
                <a:ext uri="{FF2B5EF4-FFF2-40B4-BE49-F238E27FC236}">
                  <a16:creationId xmlns:a16="http://schemas.microsoft.com/office/drawing/2014/main" id="{3AA9DAC5-8FD2-9B6E-40A0-59D92E6545DB}"/>
                </a:ext>
              </a:extLst>
            </p:cNvPr>
            <p:cNvSpPr/>
            <p:nvPr/>
          </p:nvSpPr>
          <p:spPr>
            <a:xfrm>
              <a:off x="3046067" y="2528904"/>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3" name="流程图: 接点 222">
              <a:extLst>
                <a:ext uri="{FF2B5EF4-FFF2-40B4-BE49-F238E27FC236}">
                  <a16:creationId xmlns:a16="http://schemas.microsoft.com/office/drawing/2014/main" id="{F48A1536-9680-0AD7-27F9-378F19F5259E}"/>
                </a:ext>
              </a:extLst>
            </p:cNvPr>
            <p:cNvSpPr/>
            <p:nvPr/>
          </p:nvSpPr>
          <p:spPr>
            <a:xfrm>
              <a:off x="3567841" y="2998014"/>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4" name="流程图: 接点 223">
              <a:extLst>
                <a:ext uri="{FF2B5EF4-FFF2-40B4-BE49-F238E27FC236}">
                  <a16:creationId xmlns:a16="http://schemas.microsoft.com/office/drawing/2014/main" id="{42BC9BFF-FE65-78E5-4CAD-67F690255717}"/>
                </a:ext>
              </a:extLst>
            </p:cNvPr>
            <p:cNvSpPr/>
            <p:nvPr/>
          </p:nvSpPr>
          <p:spPr>
            <a:xfrm>
              <a:off x="3220478" y="2998424"/>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5" name="流程图: 接点 224">
              <a:extLst>
                <a:ext uri="{FF2B5EF4-FFF2-40B4-BE49-F238E27FC236}">
                  <a16:creationId xmlns:a16="http://schemas.microsoft.com/office/drawing/2014/main" id="{C5B171F5-BF65-D2EE-748E-BA8E3CDCB77B}"/>
                </a:ext>
              </a:extLst>
            </p:cNvPr>
            <p:cNvSpPr/>
            <p:nvPr/>
          </p:nvSpPr>
          <p:spPr>
            <a:xfrm>
              <a:off x="3901607" y="2684871"/>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sp>
          <p:nvSpPr>
            <p:cNvPr id="226" name="流程图: 接点 225">
              <a:extLst>
                <a:ext uri="{FF2B5EF4-FFF2-40B4-BE49-F238E27FC236}">
                  <a16:creationId xmlns:a16="http://schemas.microsoft.com/office/drawing/2014/main" id="{395ABF34-0CF9-5E2F-E521-E1AC75218FBC}"/>
                </a:ext>
              </a:extLst>
            </p:cNvPr>
            <p:cNvSpPr/>
            <p:nvPr/>
          </p:nvSpPr>
          <p:spPr>
            <a:xfrm>
              <a:off x="3221399" y="2691250"/>
              <a:ext cx="73819" cy="71923"/>
            </a:xfrm>
            <a:prstGeom prst="flowChartConnector">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CN" altLang="en-US" sz="338"/>
            </a:p>
          </p:txBody>
        </p:sp>
        <p:cxnSp>
          <p:nvCxnSpPr>
            <p:cNvPr id="227" name="直接连接符 226">
              <a:extLst>
                <a:ext uri="{FF2B5EF4-FFF2-40B4-BE49-F238E27FC236}">
                  <a16:creationId xmlns:a16="http://schemas.microsoft.com/office/drawing/2014/main" id="{8ECC8A13-2E89-EB01-522D-F67AA69BF08F}"/>
                </a:ext>
              </a:extLst>
            </p:cNvPr>
            <p:cNvCxnSpPr>
              <a:cxnSpLocks/>
            </p:cNvCxnSpPr>
            <p:nvPr/>
          </p:nvCxnSpPr>
          <p:spPr>
            <a:xfrm flipH="1">
              <a:off x="1301887" y="2080770"/>
              <a:ext cx="177741" cy="0"/>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8" name="直接连接符 227">
              <a:extLst>
                <a:ext uri="{FF2B5EF4-FFF2-40B4-BE49-F238E27FC236}">
                  <a16:creationId xmlns:a16="http://schemas.microsoft.com/office/drawing/2014/main" id="{D6E7FF14-191E-85F0-57FE-6285A2CF0F93}"/>
                </a:ext>
              </a:extLst>
            </p:cNvPr>
            <p:cNvCxnSpPr/>
            <p:nvPr/>
          </p:nvCxnSpPr>
          <p:spPr>
            <a:xfrm flipH="1">
              <a:off x="1301887" y="2721458"/>
              <a:ext cx="177741" cy="0"/>
            </a:xfrm>
            <a:prstGeom prst="line">
              <a:avLst/>
            </a:prstGeom>
            <a:ln w="2222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29" name="矩形 228">
              <a:extLst>
                <a:ext uri="{FF2B5EF4-FFF2-40B4-BE49-F238E27FC236}">
                  <a16:creationId xmlns:a16="http://schemas.microsoft.com/office/drawing/2014/main" id="{FA6B7540-6B86-9435-A743-1C2DC8182CC9}"/>
                </a:ext>
              </a:extLst>
            </p:cNvPr>
            <p:cNvSpPr/>
            <p:nvPr/>
          </p:nvSpPr>
          <p:spPr>
            <a:xfrm>
              <a:off x="2443045" y="2577259"/>
              <a:ext cx="86381" cy="83003"/>
            </a:xfrm>
            <a:prstGeom prst="rect">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a:p>
          </p:txBody>
        </p:sp>
        <p:sp>
          <p:nvSpPr>
            <p:cNvPr id="230" name="文本框 229">
              <a:extLst>
                <a:ext uri="{FF2B5EF4-FFF2-40B4-BE49-F238E27FC236}">
                  <a16:creationId xmlns:a16="http://schemas.microsoft.com/office/drawing/2014/main" id="{04C361DE-7376-4E31-2A85-1F7C3A6782A0}"/>
                </a:ext>
              </a:extLst>
            </p:cNvPr>
            <p:cNvSpPr txBox="1"/>
            <p:nvPr/>
          </p:nvSpPr>
          <p:spPr>
            <a:xfrm>
              <a:off x="1536424" y="2498621"/>
              <a:ext cx="1064701" cy="246221"/>
            </a:xfrm>
            <a:prstGeom prst="rect">
              <a:avLst/>
            </a:prstGeom>
            <a:noFill/>
          </p:spPr>
          <p:txBody>
            <a:bodyPr wrap="square" rtlCol="0">
              <a:spAutoFit/>
            </a:bodyPr>
            <a:lstStyle/>
            <a:p>
              <a:r>
                <a:rPr lang="en-US" altLang="zh-CN" sz="1000" b="1" dirty="0">
                  <a:latin typeface="Arial" panose="020B0604020202020204" pitchFamily="34" charset="0"/>
                  <a:cs typeface="Arial" panose="020B0604020202020204" pitchFamily="34" charset="0"/>
                </a:rPr>
                <a:t>Damage area</a:t>
              </a:r>
              <a:endParaRPr lang="zh-CN" altLang="en-US" sz="700" b="1" dirty="0">
                <a:latin typeface="Arial" panose="020B0604020202020204" pitchFamily="34" charset="0"/>
                <a:cs typeface="Arial" panose="020B0604020202020204" pitchFamily="34" charset="0"/>
              </a:endParaRPr>
            </a:p>
          </p:txBody>
        </p:sp>
        <p:cxnSp>
          <p:nvCxnSpPr>
            <p:cNvPr id="231" name="直接箭头连接符 230">
              <a:extLst>
                <a:ext uri="{FF2B5EF4-FFF2-40B4-BE49-F238E27FC236}">
                  <a16:creationId xmlns:a16="http://schemas.microsoft.com/office/drawing/2014/main" id="{70B8BCC2-7FF5-6DA7-1946-4621B7A6819D}"/>
                </a:ext>
              </a:extLst>
            </p:cNvPr>
            <p:cNvCxnSpPr>
              <a:cxnSpLocks/>
            </p:cNvCxnSpPr>
            <p:nvPr/>
          </p:nvCxnSpPr>
          <p:spPr>
            <a:xfrm flipH="1">
              <a:off x="1408080" y="2095229"/>
              <a:ext cx="3488" cy="613024"/>
            </a:xfrm>
            <a:prstGeom prst="straightConnector1">
              <a:avLst/>
            </a:prstGeom>
            <a:ln w="22225">
              <a:solidFill>
                <a:schemeClr val="accent1">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2" name="文本框 231">
              <a:extLst>
                <a:ext uri="{FF2B5EF4-FFF2-40B4-BE49-F238E27FC236}">
                  <a16:creationId xmlns:a16="http://schemas.microsoft.com/office/drawing/2014/main" id="{CFA77DA4-751E-CB8E-2324-D88486398105}"/>
                </a:ext>
              </a:extLst>
            </p:cNvPr>
            <p:cNvSpPr txBox="1"/>
            <p:nvPr/>
          </p:nvSpPr>
          <p:spPr>
            <a:xfrm rot="10800000">
              <a:off x="1146745" y="2126048"/>
              <a:ext cx="338554" cy="531556"/>
            </a:xfrm>
            <a:prstGeom prst="rect">
              <a:avLst/>
            </a:prstGeom>
            <a:noFill/>
          </p:spPr>
          <p:txBody>
            <a:bodyPr vert="eaVert" wrap="none" rtlCol="0">
              <a:spAutoFit/>
            </a:bodyPr>
            <a:lstStyle/>
            <a:p>
              <a:r>
                <a:rPr lang="en-US" altLang="zh-CN" sz="1000" b="1" dirty="0">
                  <a:solidFill>
                    <a:schemeClr val="accent1">
                      <a:lumMod val="75000"/>
                    </a:schemeClr>
                  </a:solidFill>
                  <a:latin typeface="Arial" panose="020B0604020202020204" pitchFamily="34" charset="0"/>
                  <a:cs typeface="Arial" panose="020B0604020202020204" pitchFamily="34" charset="0"/>
                </a:rPr>
                <a:t>6.04μm</a:t>
              </a:r>
              <a:endParaRPr lang="zh-CN" altLang="en-US" sz="1000" b="1" dirty="0">
                <a:solidFill>
                  <a:schemeClr val="accent1">
                    <a:lumMod val="75000"/>
                  </a:schemeClr>
                </a:solidFill>
                <a:latin typeface="Arial" panose="020B0604020202020204" pitchFamily="34" charset="0"/>
                <a:cs typeface="Arial" panose="020B0604020202020204" pitchFamily="34" charset="0"/>
              </a:endParaRPr>
            </a:p>
          </p:txBody>
        </p:sp>
        <p:cxnSp>
          <p:nvCxnSpPr>
            <p:cNvPr id="233" name="直接连接符 232">
              <a:extLst>
                <a:ext uri="{FF2B5EF4-FFF2-40B4-BE49-F238E27FC236}">
                  <a16:creationId xmlns:a16="http://schemas.microsoft.com/office/drawing/2014/main" id="{7C8DF10C-266A-A83A-00B4-DE623A93836D}"/>
                </a:ext>
              </a:extLst>
            </p:cNvPr>
            <p:cNvCxnSpPr>
              <a:cxnSpLocks/>
            </p:cNvCxnSpPr>
            <p:nvPr/>
          </p:nvCxnSpPr>
          <p:spPr>
            <a:xfrm flipV="1">
              <a:off x="2539588" y="1901721"/>
              <a:ext cx="371848" cy="658495"/>
            </a:xfrm>
            <a:prstGeom prst="line">
              <a:avLst/>
            </a:prstGeom>
            <a:ln w="22225" cap="flat" cmpd="sng" algn="ctr">
              <a:solidFill>
                <a:schemeClr val="accent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34" name="直接连接符 233">
              <a:extLst>
                <a:ext uri="{FF2B5EF4-FFF2-40B4-BE49-F238E27FC236}">
                  <a16:creationId xmlns:a16="http://schemas.microsoft.com/office/drawing/2014/main" id="{4ABFAEB8-C00D-5206-A829-D63AC5DF07E5}"/>
                </a:ext>
              </a:extLst>
            </p:cNvPr>
            <p:cNvCxnSpPr>
              <a:cxnSpLocks/>
            </p:cNvCxnSpPr>
            <p:nvPr/>
          </p:nvCxnSpPr>
          <p:spPr>
            <a:xfrm>
              <a:off x="2542016" y="2674183"/>
              <a:ext cx="387641" cy="427546"/>
            </a:xfrm>
            <a:prstGeom prst="line">
              <a:avLst/>
            </a:prstGeom>
            <a:ln w="22225" cap="flat" cmpd="sng" algn="ctr">
              <a:solidFill>
                <a:schemeClr val="accent1">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35" name="矩形: 圆角 234">
              <a:extLst>
                <a:ext uri="{FF2B5EF4-FFF2-40B4-BE49-F238E27FC236}">
                  <a16:creationId xmlns:a16="http://schemas.microsoft.com/office/drawing/2014/main" id="{AD9ED287-A057-CA01-6976-4BEF7C8D2517}"/>
                </a:ext>
              </a:extLst>
            </p:cNvPr>
            <p:cNvSpPr/>
            <p:nvPr/>
          </p:nvSpPr>
          <p:spPr>
            <a:xfrm>
              <a:off x="2875154" y="1823553"/>
              <a:ext cx="1261109" cy="1343874"/>
            </a:xfrm>
            <a:prstGeom prst="roundRect">
              <a:avLst/>
            </a:prstGeom>
            <a:noFill/>
            <a:ln w="222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a:p>
          </p:txBody>
        </p:sp>
        <p:sp>
          <p:nvSpPr>
            <p:cNvPr id="236" name="流程图: 接点 235">
              <a:extLst>
                <a:ext uri="{FF2B5EF4-FFF2-40B4-BE49-F238E27FC236}">
                  <a16:creationId xmlns:a16="http://schemas.microsoft.com/office/drawing/2014/main" id="{89006997-36B3-1B8F-08B0-47B48F081039}"/>
                </a:ext>
              </a:extLst>
            </p:cNvPr>
            <p:cNvSpPr/>
            <p:nvPr/>
          </p:nvSpPr>
          <p:spPr>
            <a:xfrm>
              <a:off x="3106489" y="2732483"/>
              <a:ext cx="305522" cy="299122"/>
            </a:xfrm>
            <a:prstGeom prst="flowChartConnector">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a:p>
          </p:txBody>
        </p:sp>
        <p:sp>
          <p:nvSpPr>
            <p:cNvPr id="237" name="流程图: 接点 236">
              <a:extLst>
                <a:ext uri="{FF2B5EF4-FFF2-40B4-BE49-F238E27FC236}">
                  <a16:creationId xmlns:a16="http://schemas.microsoft.com/office/drawing/2014/main" id="{DD70DC33-BCB6-2996-0E4D-161D983C9EE0}"/>
                </a:ext>
              </a:extLst>
            </p:cNvPr>
            <p:cNvSpPr/>
            <p:nvPr/>
          </p:nvSpPr>
          <p:spPr>
            <a:xfrm>
              <a:off x="3605622" y="2716448"/>
              <a:ext cx="165034" cy="172937"/>
            </a:xfrm>
            <a:prstGeom prst="flowChartConnector">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38"/>
            </a:p>
          </p:txBody>
        </p:sp>
        <p:sp>
          <p:nvSpPr>
            <p:cNvPr id="238" name="流程图: 接点 237">
              <a:extLst>
                <a:ext uri="{FF2B5EF4-FFF2-40B4-BE49-F238E27FC236}">
                  <a16:creationId xmlns:a16="http://schemas.microsoft.com/office/drawing/2014/main" id="{BDD73FD4-F82F-5FD3-F498-2EA3FDBC41A6}"/>
                </a:ext>
              </a:extLst>
            </p:cNvPr>
            <p:cNvSpPr/>
            <p:nvPr/>
          </p:nvSpPr>
          <p:spPr>
            <a:xfrm>
              <a:off x="3562249" y="2220366"/>
              <a:ext cx="81727" cy="79800"/>
            </a:xfrm>
            <a:prstGeom prst="flowChartConnector">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CN" altLang="en-US" sz="338"/>
            </a:p>
          </p:txBody>
        </p:sp>
        <p:sp>
          <p:nvSpPr>
            <p:cNvPr id="239" name="文本框 238">
              <a:extLst>
                <a:ext uri="{FF2B5EF4-FFF2-40B4-BE49-F238E27FC236}">
                  <a16:creationId xmlns:a16="http://schemas.microsoft.com/office/drawing/2014/main" id="{D3FB9444-C1FE-5B3A-9848-4FA3DFC6F69B}"/>
                </a:ext>
              </a:extLst>
            </p:cNvPr>
            <p:cNvSpPr txBox="1"/>
            <p:nvPr/>
          </p:nvSpPr>
          <p:spPr>
            <a:xfrm>
              <a:off x="3425471" y="2863894"/>
              <a:ext cx="1050288" cy="246221"/>
            </a:xfrm>
            <a:prstGeom prst="rect">
              <a:avLst/>
            </a:prstGeom>
            <a:noFill/>
          </p:spPr>
          <p:txBody>
            <a:bodyPr wrap="none" rtlCol="0">
              <a:spAutoFit/>
            </a:bodyPr>
            <a:lstStyle/>
            <a:p>
              <a:r>
                <a:rPr lang="en-US" altLang="zh-CN" sz="1000" b="1" dirty="0">
                  <a:latin typeface="Arial" panose="020B0604020202020204" pitchFamily="34" charset="0"/>
                  <a:cs typeface="Arial" panose="020B0604020202020204" pitchFamily="34" charset="0"/>
                </a:rPr>
                <a:t>Frenkel defect</a:t>
              </a:r>
              <a:endParaRPr lang="zh-CN" altLang="en-US" sz="1000" b="1" baseline="30000" dirty="0">
                <a:latin typeface="Arial" panose="020B0604020202020204" pitchFamily="34" charset="0"/>
                <a:cs typeface="Arial" panose="020B0604020202020204" pitchFamily="34" charset="0"/>
              </a:endParaRPr>
            </a:p>
          </p:txBody>
        </p:sp>
        <p:cxnSp>
          <p:nvCxnSpPr>
            <p:cNvPr id="240" name="直接箭头连接符 239">
              <a:extLst>
                <a:ext uri="{FF2B5EF4-FFF2-40B4-BE49-F238E27FC236}">
                  <a16:creationId xmlns:a16="http://schemas.microsoft.com/office/drawing/2014/main" id="{F50069D6-0162-6D93-B991-E9A69B3908ED}"/>
                </a:ext>
              </a:extLst>
            </p:cNvPr>
            <p:cNvCxnSpPr>
              <a:cxnSpLocks/>
            </p:cNvCxnSpPr>
            <p:nvPr/>
          </p:nvCxnSpPr>
          <p:spPr>
            <a:xfrm>
              <a:off x="1919211" y="1713052"/>
              <a:ext cx="4349" cy="299994"/>
            </a:xfrm>
            <a:prstGeom prst="straightConnector1">
              <a:avLst/>
            </a:prstGeom>
            <a:ln w="28575">
              <a:solidFill>
                <a:srgbClr val="C00000"/>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241" name="直接箭头连接符 240">
              <a:extLst>
                <a:ext uri="{FF2B5EF4-FFF2-40B4-BE49-F238E27FC236}">
                  <a16:creationId xmlns:a16="http://schemas.microsoft.com/office/drawing/2014/main" id="{DBA62856-4E97-3E9E-ED5A-A457309C6416}"/>
                </a:ext>
              </a:extLst>
            </p:cNvPr>
            <p:cNvCxnSpPr>
              <a:cxnSpLocks/>
            </p:cNvCxnSpPr>
            <p:nvPr/>
          </p:nvCxnSpPr>
          <p:spPr>
            <a:xfrm>
              <a:off x="1618923" y="1717202"/>
              <a:ext cx="4349" cy="299994"/>
            </a:xfrm>
            <a:prstGeom prst="straightConnector1">
              <a:avLst/>
            </a:prstGeom>
            <a:ln w="28575">
              <a:solidFill>
                <a:srgbClr val="C00000"/>
              </a:solidFill>
              <a:prstDash val="solid"/>
              <a:tailEnd type="triangle" w="sm" len="med"/>
            </a:ln>
          </p:spPr>
          <p:style>
            <a:lnRef idx="1">
              <a:schemeClr val="accent1"/>
            </a:lnRef>
            <a:fillRef idx="0">
              <a:schemeClr val="accent1"/>
            </a:fillRef>
            <a:effectRef idx="0">
              <a:schemeClr val="accent1"/>
            </a:effectRef>
            <a:fontRef idx="minor">
              <a:schemeClr val="tx1"/>
            </a:fontRef>
          </p:style>
        </p:cxnSp>
        <p:cxnSp>
          <p:nvCxnSpPr>
            <p:cNvPr id="242" name="直接箭头连接符 241">
              <a:extLst>
                <a:ext uri="{FF2B5EF4-FFF2-40B4-BE49-F238E27FC236}">
                  <a16:creationId xmlns:a16="http://schemas.microsoft.com/office/drawing/2014/main" id="{EC46E891-6AE0-3508-C881-080A48F19A19}"/>
                </a:ext>
              </a:extLst>
            </p:cNvPr>
            <p:cNvCxnSpPr>
              <a:cxnSpLocks/>
            </p:cNvCxnSpPr>
            <p:nvPr/>
          </p:nvCxnSpPr>
          <p:spPr>
            <a:xfrm>
              <a:off x="2200820" y="1713052"/>
              <a:ext cx="4349" cy="299994"/>
            </a:xfrm>
            <a:prstGeom prst="straightConnector1">
              <a:avLst/>
            </a:prstGeom>
            <a:ln w="28575">
              <a:solidFill>
                <a:srgbClr val="C00000"/>
              </a:solidFill>
              <a:prstDash val="solid"/>
              <a:tailEnd type="triangle" w="sm"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910678"/>
      </p:ext>
    </p:extLst>
  </p:cSld>
  <p:clrMapOvr>
    <a:masterClrMapping/>
  </p:clrMapOvr>
  <mc:AlternateContent xmlns:mc="http://schemas.openxmlformats.org/markup-compatibility/2006" xmlns:p14="http://schemas.microsoft.com/office/powerpoint/2010/main">
    <mc:Choice Requires="p14">
      <p:transition spd="slow" p14:dur="2000" advTm="48816"/>
    </mc:Choice>
    <mc:Fallback xmlns="">
      <p:transition spd="slow" advTm="48816"/>
    </mc:Fallback>
  </mc:AlternateContent>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2282</TotalTime>
  <Words>2907</Words>
  <Application>Microsoft Office PowerPoint</Application>
  <PresentationFormat>全屏显示(4:3)</PresentationFormat>
  <Paragraphs>607</Paragraphs>
  <Slides>20</Slides>
  <Notes>20</Notes>
  <HiddenSlides>0</HiddenSlides>
  <MMClips>0</MMClips>
  <ScaleCrop>false</ScaleCrop>
  <HeadingPairs>
    <vt:vector size="8" baseType="variant">
      <vt:variant>
        <vt:lpstr>已用的字体</vt:lpstr>
      </vt:variant>
      <vt:variant>
        <vt:i4>13</vt:i4>
      </vt:variant>
      <vt:variant>
        <vt:lpstr>主题</vt:lpstr>
      </vt:variant>
      <vt:variant>
        <vt:i4>1</vt:i4>
      </vt:variant>
      <vt:variant>
        <vt:lpstr>嵌入 OLE 服务器</vt:lpstr>
      </vt:variant>
      <vt:variant>
        <vt:i4>1</vt:i4>
      </vt:variant>
      <vt:variant>
        <vt:lpstr>幻灯片标题</vt:lpstr>
      </vt:variant>
      <vt:variant>
        <vt:i4>20</vt:i4>
      </vt:variant>
    </vt:vector>
  </HeadingPairs>
  <TitlesOfParts>
    <vt:vector size="35" baseType="lpstr">
      <vt:lpstr>等线</vt:lpstr>
      <vt:lpstr>等线 Light</vt:lpstr>
      <vt:lpstr>黑体</vt:lpstr>
      <vt:lpstr>华文楷体</vt:lpstr>
      <vt:lpstr>宋体</vt:lpstr>
      <vt:lpstr>Microsoft YaHei</vt:lpstr>
      <vt:lpstr>Microsoft YaHei</vt:lpstr>
      <vt:lpstr>Arial</vt:lpstr>
      <vt:lpstr>Calibri</vt:lpstr>
      <vt:lpstr>Calibri Light</vt:lpstr>
      <vt:lpstr>Cambria Math</vt:lpstr>
      <vt:lpstr>Times New Roman</vt:lpstr>
      <vt:lpstr>Wingdings</vt:lpstr>
      <vt:lpstr>Office 主题​​</vt:lpstr>
      <vt:lpstr>Graph</vt:lpstr>
      <vt:lpstr>关于CdZnTe晶体重离子辐照效应的研究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关于CdZnTe晶体重离子辐照效应的研究</dc:title>
  <dc:creator>梁 璐</dc:creator>
  <cp:lastModifiedBy>USTC</cp:lastModifiedBy>
  <cp:revision>21</cp:revision>
  <dcterms:created xsi:type="dcterms:W3CDTF">2023-05-08T03:12:01Z</dcterms:created>
  <dcterms:modified xsi:type="dcterms:W3CDTF">2023-05-13T02:20:48Z</dcterms:modified>
</cp:coreProperties>
</file>