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752" r:id="rId4"/>
    <p:sldId id="750" r:id="rId5"/>
    <p:sldId id="751" r:id="rId6"/>
    <p:sldId id="722" r:id="rId7"/>
    <p:sldId id="694" r:id="rId8"/>
    <p:sldId id="753" r:id="rId9"/>
    <p:sldId id="755" r:id="rId10"/>
    <p:sldId id="754" r:id="rId11"/>
    <p:sldId id="756" r:id="rId12"/>
    <p:sldId id="688" r:id="rId13"/>
    <p:sldId id="704" r:id="rId14"/>
    <p:sldId id="711" r:id="rId15"/>
    <p:sldId id="719" r:id="rId16"/>
    <p:sldId id="735" r:id="rId17"/>
    <p:sldId id="744" r:id="rId18"/>
    <p:sldId id="745" r:id="rId19"/>
    <p:sldId id="74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3239-2786-4F1F-82C0-B8E9681EC85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BD129-4569-402A-BA7A-32E99FBA7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1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183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CheckCorr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2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CheckCorr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5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CheckCorr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37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90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0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25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8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28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AnaVersionRoot</a:t>
            </a:r>
            <a:r>
              <a:rPr lang="en-US" altLang="zh-CN" dirty="0"/>
              <a:t>/result_Data_Ver_02_01/root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15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5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CheckCorr</a:t>
            </a:r>
            <a:r>
              <a:rPr lang="en-US" altLang="zh-CN" dirty="0"/>
              <a:t>/</a:t>
            </a:r>
            <a:r>
              <a:rPr lang="en-US" altLang="zh-CN" dirty="0" err="1"/>
              <a:t>pseuData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5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04F14A-DEFB-4DF0-B55C-969E02FF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D532C7-D755-4C76-BC06-544597DF8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20D50-44B9-4DBA-A953-04483ABA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6625-E5E2-432F-80F8-3C7E069BB588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E432A8-6D72-44D1-B28C-1A64E9C3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35D262-72E1-4BAA-A442-DA09F15D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9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7F5988-7189-4362-AD2C-12C461A7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89D296-153A-4480-824B-81B116350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2879A-91F4-4F4C-9720-792AAA8B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4F9C-FA5E-48AD-AE22-2546488CE45F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CA9829-031E-480D-89FB-B0071284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5AE1EF-AAF4-4E10-BDAE-101AFD2F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8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CD4200-D750-409C-B547-72AED11E3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7E8F49-4F1D-4067-B4DD-762E542EF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8415BF-C31A-4DAB-B0A1-0167B198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372-0228-4860-9518-517AEF8B3602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5955D-8A8E-4E0F-9C16-2D24B1F0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74EE03-DDE8-457E-9E67-ED1BBB06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39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4E819-834C-4905-81C7-59532012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29A0B6-6E3C-4E17-8B7A-F5620599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14EE0-19AE-48FD-99CB-5E964C3B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0FC9-85DC-442D-AD29-1633D2338B43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FBC1FF-3C0C-4670-BB69-8BCF9821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371A9-911A-46D2-A0DE-DB4FF861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55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699BD-6A78-4E3E-81D6-BB53BB781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5AE3BC-D842-4EC1-AE32-A6840E32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FC3044-49A1-45AA-8231-5A2F977F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B06-AE49-4613-A6A8-627B243501EE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D39123-6A1E-49B0-AB7C-ECC813B7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3590C2-C9A8-4DC5-A237-17D3E6EC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9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0F118-03FB-4BF9-A0CF-397342C0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77AB39-7279-4A52-864A-26A3DE5F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0D9416-D288-4A0E-BFB4-CDD2580FE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C912A1-7C22-435B-9F62-E0ED53AB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6D5F-8456-4BC3-AFF0-CF08A2315D44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27B470-D8DF-416B-B36C-98F5BB30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B584D2-73F3-4B4B-9C77-A88C24F0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28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CF2278-099D-4D3F-9BC7-A26EDFFC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1A8CD1-22A8-4393-9B7D-4B3FFE91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963D78-C4CA-4B18-A584-FB40D3ED1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972821-379F-4D5D-953B-8A6648386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0FC8FB8-6136-442E-91E9-C699903C4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705C26-5D79-4B92-B9F2-2693A3B2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0A8B-9F5E-44AE-89E6-CA891F60F0F8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C0A9FC1-3A7B-433B-9B2E-84C42050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FC3B2A4-8149-4065-B3CA-AB243577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44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F0DA1-B285-40DE-A8D2-37110AF0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FF8310-9A4C-4CF9-A714-8E68DE57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7E41-C36B-4827-9427-A8D8127C2BCE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A1368C-9105-45E8-869C-0DBD77AB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071FE2-EC95-4B53-A93E-F62765EE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4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40F80C-E794-4E4E-A4A0-EAF8AEAA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BF29-28B1-4879-96E3-21F165624960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734A14-957B-451F-9999-4EB4B4EC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BB2696-57EC-4648-872D-49B1315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37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2204E-17CC-4FDD-9DFA-A8AF6090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A551D-F213-425A-95B7-4E8B63CB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D886A1-F70C-4BE0-A25D-E872EC0E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9EC066-228D-4EE9-8BC9-51A17731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186-1655-4C2E-90EC-767F41CD837F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F8F612-8DF2-4A35-83A0-4294D540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C71A2F-AFB2-4247-A81C-54F0EF54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7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E13AC-5306-430E-B9B0-29CC1C5F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D60035-6E07-4FB5-8702-40B474335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42C2D4-B5A3-448D-BA25-57861C6EE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C304CF-E2F4-45AA-ABB3-AF91CD09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24F-1DCE-4017-BB99-B180410D211B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065CB4-30CA-4C63-AAD2-F8659EFC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F79403-2BD5-4538-91EE-B20FC0BE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56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A6B4F2-1949-44DB-BF4D-38C8AA86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95AE23-63FD-4161-9BE3-9A2DE9A9D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371223-5505-404B-97FF-66B1CC33D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97B0-8208-4E91-9BE0-64A188F23679}" type="datetime1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617963-1CE8-4937-9436-8A2A8EB91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8E3BC7-B5B0-41E6-97AA-FB9D83465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5CAF-A9BF-4536-AEC8-D005047F4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9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62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617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717.png"/><Relationship Id="rId4" Type="http://schemas.openxmlformats.org/officeDocument/2006/relationships/image" Target="../media/image716.png"/><Relationship Id="rId9" Type="http://schemas.openxmlformats.org/officeDocument/2006/relationships/image" Target="../media/image7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93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4960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93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4960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CF0D09-CCBC-44C8-871C-2ADA81A28F8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2235200"/>
                <a:ext cx="9144000" cy="2387600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A Momentum Correction Using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CF0D09-CCBC-44C8-871C-2ADA81A28F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2235200"/>
                <a:ext cx="9144000" cy="2387600"/>
              </a:xfrm>
              <a:blipFill>
                <a:blip r:embed="rId2"/>
                <a:stretch>
                  <a:fillRect b="-16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23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8580C880-AC4A-4E98-B426-2550B0C68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238" y="3837192"/>
            <a:ext cx="3169762" cy="234917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5C9ED47-7BB1-4E65-8C53-6AD84BAEE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238" y="1352547"/>
            <a:ext cx="3169762" cy="2349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6810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Compare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cos</m:t>
                    </m:r>
                    <m:r>
                      <a:rPr lang="en-US" altLang="zh-CN" sz="320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𝜃</m:t>
                    </m:r>
                    <m:r>
                      <a:rPr lang="en-US" altLang="zh-CN" sz="3200" b="0" i="0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, </m:t>
                    </m:r>
                    <m:r>
                      <a:rPr lang="en-US" altLang="zh-CN" sz="3200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2</m:t>
                    </m:r>
                    <m:r>
                      <a:rPr lang="en-US" altLang="zh-CN" sz="3200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solidFill>
                      <a:srgbClr val="0505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Mass Window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81029" cy="584775"/>
              </a:xfrm>
              <a:prstGeom prst="rect">
                <a:avLst/>
              </a:prstGeom>
              <a:blipFill>
                <a:blip r:embed="rId5"/>
                <a:stretch>
                  <a:fillRect l="-1574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AAD2040-7A8B-4649-BD71-928E7C43E70C}"/>
              </a:ext>
            </a:extLst>
          </p:cNvPr>
          <p:cNvSpPr txBox="1"/>
          <p:nvPr/>
        </p:nvSpPr>
        <p:spPr>
          <a:xfrm>
            <a:off x="1300029" y="78399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F7DE34-C3A4-4BC5-8D1B-1B1C913C03D8}"/>
              </a:ext>
            </a:extLst>
          </p:cNvPr>
          <p:cNvSpPr txBox="1"/>
          <p:nvPr/>
        </p:nvSpPr>
        <p:spPr>
          <a:xfrm>
            <a:off x="3935939" y="779904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B830C6-AA7B-44DE-98DD-9FA59584886D}"/>
              </a:ext>
            </a:extLst>
          </p:cNvPr>
          <p:cNvSpPr txBox="1"/>
          <p:nvPr/>
        </p:nvSpPr>
        <p:spPr>
          <a:xfrm>
            <a:off x="6841195" y="770778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C30A321-D156-4DB7-89F3-155B9D261335}"/>
              </a:ext>
            </a:extLst>
          </p:cNvPr>
          <p:cNvSpPr txBox="1"/>
          <p:nvPr/>
        </p:nvSpPr>
        <p:spPr>
          <a:xfrm>
            <a:off x="9817766" y="779904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39F092F-76BD-44C2-9C2A-12C73ECF6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960" y="1352547"/>
            <a:ext cx="3169762" cy="23491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8C81733-34F1-4380-9B84-880B4506A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960" y="3837192"/>
            <a:ext cx="3169761" cy="23491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AA0C14-EE86-4F25-A120-B38464379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681" y="1352547"/>
            <a:ext cx="3169761" cy="23491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179CBE6-1EC3-4544-A5BC-A19445F5E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7681" y="3837192"/>
            <a:ext cx="3169761" cy="23491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6048DFE-92A2-48B3-A285-13E8F41C79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" y="3837192"/>
            <a:ext cx="3169761" cy="23491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0C74FFC-ADBB-4627-A577-654993CA72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" y="1352547"/>
            <a:ext cx="3169761" cy="234917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6648025-C9CA-46C8-984A-6F0EC916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71F37F-CC26-4EAC-8092-B7A01061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5" y="2766218"/>
            <a:ext cx="2127250" cy="1325563"/>
          </a:xfrm>
        </p:spPr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449328-1BC6-4BD6-BF66-2D87101E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/>
              <p:nvPr/>
            </p:nvSpPr>
            <p:spPr>
              <a:xfrm>
                <a:off x="0" y="-26912"/>
                <a:ext cx="120903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Something Wrong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cos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→1</m:t>
                    </m:r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cos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Times New Roman" panose="02020603050405020304" pitchFamily="18" charset="0"/>
                              </a:rPr>
                              <m:t>Λ</m:t>
                            </m:r>
                          </m:e>
                        </m:acc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→−1</m:t>
                    </m:r>
                  </m:oMath>
                </a14:m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6912"/>
                <a:ext cx="12090399" cy="584775"/>
              </a:xfrm>
              <a:prstGeom prst="rect">
                <a:avLst/>
              </a:prstGeom>
              <a:blipFill>
                <a:blip r:embed="rId3"/>
                <a:stretch>
                  <a:fillRect l="-1261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AF4166B-9532-417A-A359-35F117E0C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284" y="628446"/>
            <a:ext cx="2874279" cy="20187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EE77E1-C097-4660-98B8-B0B54CD26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019" y="628446"/>
            <a:ext cx="2825505" cy="20187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2905E22-81F5-4C82-B8E8-365D6F32C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055" y="557863"/>
            <a:ext cx="2825505" cy="20256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5EB6F7E-F056-41B2-BBD9-00B0B1B1F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041" y="2664318"/>
            <a:ext cx="2829519" cy="204287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7C5EFA-D2EC-4037-BD5A-A6499DDCA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019" y="2728010"/>
            <a:ext cx="2825505" cy="200273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20AADA4-4FC8-4361-9879-A64EC5FF6D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969" y="2653259"/>
            <a:ext cx="2937883" cy="20067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9CBA03B-4AB0-4907-A226-39D904E30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9056" y="4667055"/>
            <a:ext cx="2789384" cy="197063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9F1CC5F-BBA2-4E00-AE13-4631A8DEE4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7970" y="4660009"/>
            <a:ext cx="2865640" cy="19786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571C8DB-3495-439A-AB97-4A87EB86F2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9080" y="4730747"/>
            <a:ext cx="2654608" cy="190693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48CDDFC-34E7-4ECB-8B97-87BCC34AC328}"/>
              </a:ext>
            </a:extLst>
          </p:cNvPr>
          <p:cNvSpPr txBox="1"/>
          <p:nvPr/>
        </p:nvSpPr>
        <p:spPr>
          <a:xfrm>
            <a:off x="10261600" y="98805"/>
            <a:ext cx="139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Bkg</a:t>
            </a:r>
            <a:r>
              <a:rPr lang="en-US" altLang="zh-CN" dirty="0"/>
              <a:t> = 0.48%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3BC6DA4-87A3-4643-B820-D3E573203671}"/>
              </a:ext>
            </a:extLst>
          </p:cNvPr>
          <p:cNvSpPr txBox="1"/>
          <p:nvPr/>
        </p:nvSpPr>
        <p:spPr>
          <a:xfrm>
            <a:off x="391290" y="168681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Data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B785B5F-B2E2-48DB-8F8C-32B8052DBDD0}"/>
              </a:ext>
            </a:extLst>
          </p:cNvPr>
          <p:cNvSpPr txBox="1"/>
          <p:nvPr/>
        </p:nvSpPr>
        <p:spPr>
          <a:xfrm>
            <a:off x="203738" y="5464671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Inclusive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574635E-E3AC-4E63-B2D5-923E23957A17}"/>
              </a:ext>
            </a:extLst>
          </p:cNvPr>
          <p:cNvSpPr txBox="1"/>
          <p:nvPr/>
        </p:nvSpPr>
        <p:spPr>
          <a:xfrm>
            <a:off x="406013" y="378172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903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99B3CBA-81F4-413C-A1EF-33EF7C17E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74" y="3671683"/>
            <a:ext cx="4097869" cy="31863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DF69DC-79D2-4693-9899-F52E4CFE1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93" y="3671683"/>
            <a:ext cx="4097868" cy="31863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998BFF-203C-4868-A652-9529824C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3" y="3671683"/>
            <a:ext cx="4097867" cy="318631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E10B54A-4634-43DF-B291-86BE7435E849}"/>
              </a:ext>
            </a:extLst>
          </p:cNvPr>
          <p:cNvSpPr txBox="1"/>
          <p:nvPr/>
        </p:nvSpPr>
        <p:spPr>
          <a:xfrm>
            <a:off x="-34091" y="438774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New </a:t>
            </a:r>
            <a:r>
              <a:rPr lang="en-US" altLang="zh-CN" dirty="0" err="1">
                <a:solidFill>
                  <a:srgbClr val="FF0000"/>
                </a:solidFill>
              </a:rPr>
              <a:t>Corr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37581D1-756D-4AED-905F-636BF42B99B5}"/>
                  </a:ext>
                </a:extLst>
              </p:cNvPr>
              <p:cNvSpPr txBox="1"/>
              <p:nvPr/>
            </p:nvSpPr>
            <p:spPr>
              <a:xfrm>
                <a:off x="2715116" y="165502"/>
                <a:ext cx="6801860" cy="442878"/>
              </a:xfrm>
              <a:prstGeom prst="rect">
                <a:avLst/>
              </a:prstGeom>
              <a:noFill/>
              <a:ln>
                <a:solidFill>
                  <a:srgbClr val="0505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𝑠h𝑖𝑓𝑡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𝑀𝑒𝑎𝑛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𝐾𝑎𝑙</m:t>
                                  </m:r>
                                </m:sup>
                              </m:s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𝑑𝑎𝑡𝑎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𝑀𝑒𝑎𝑛</m:t>
                          </m:r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𝐾𝑎𝑙</m:t>
                                  </m:r>
                                </m:sup>
                              </m:s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37581D1-756D-4AED-905F-636BF42B9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16" y="165502"/>
                <a:ext cx="6801860" cy="442878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  <a:ln>
                <a:solidFill>
                  <a:srgbClr val="0505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45C33FA-34D7-4344-878D-11174DF17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73" y="744072"/>
            <a:ext cx="4097868" cy="31863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EAA120-4DFC-40B1-B617-B99F921A9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92" y="744072"/>
            <a:ext cx="4092633" cy="31822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0480D7-A5DE-42A8-B7C5-ABE36F097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2" y="744072"/>
            <a:ext cx="4097867" cy="318631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AF02953-171D-4DD4-828A-8B3C67294A9D}"/>
              </a:ext>
            </a:extLst>
          </p:cNvPr>
          <p:cNvSpPr txBox="1"/>
          <p:nvPr/>
        </p:nvSpPr>
        <p:spPr>
          <a:xfrm>
            <a:off x="2204400" y="67218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7C59B74-5523-45D3-945F-741802DD3D5B}"/>
              </a:ext>
            </a:extLst>
          </p:cNvPr>
          <p:cNvSpPr txBox="1"/>
          <p:nvPr/>
        </p:nvSpPr>
        <p:spPr>
          <a:xfrm>
            <a:off x="5321537" y="672187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AB40C9B-8D8E-43C9-8DE9-67E49D648BA3}"/>
              </a:ext>
            </a:extLst>
          </p:cNvPr>
          <p:cNvSpPr txBox="1"/>
          <p:nvPr/>
        </p:nvSpPr>
        <p:spPr>
          <a:xfrm>
            <a:off x="9226391" y="672187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27FD31-BA31-4141-84D3-B89C3354771B}"/>
              </a:ext>
            </a:extLst>
          </p:cNvPr>
          <p:cNvSpPr txBox="1"/>
          <p:nvPr/>
        </p:nvSpPr>
        <p:spPr>
          <a:xfrm>
            <a:off x="-34091" y="147053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No Shift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1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4B63390-1510-495E-ADFF-662861E37549}"/>
              </a:ext>
            </a:extLst>
          </p:cNvPr>
          <p:cNvSpPr txBox="1"/>
          <p:nvPr/>
        </p:nvSpPr>
        <p:spPr>
          <a:xfrm>
            <a:off x="0" y="0"/>
            <a:ext cx="968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Compare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CA90D2C-211D-4992-ADDB-9B7D36AB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287"/>
            <a:ext cx="4028822" cy="29591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641A50-CECD-466A-ACC8-D33781426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589" y="762287"/>
            <a:ext cx="4028822" cy="29591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FB8677C-AB4D-4511-81E8-4774DB62B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179" y="762287"/>
            <a:ext cx="4028821" cy="2959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0CEB2C-F059-4F2F-957F-6E2372403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98900"/>
            <a:ext cx="4028821" cy="29591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2A25DC7-99A2-4308-B8B8-AA486B061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1589" y="3898900"/>
            <a:ext cx="4028821" cy="29591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25A35D2-BFB4-4C06-98C0-41E398A4C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8468" y="3898899"/>
            <a:ext cx="3976052" cy="292943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EC0C3C9-5D4D-4F33-938A-D206FCFC53E4}"/>
              </a:ext>
            </a:extLst>
          </p:cNvPr>
          <p:cNvSpPr txBox="1"/>
          <p:nvPr/>
        </p:nvSpPr>
        <p:spPr>
          <a:xfrm>
            <a:off x="9898743" y="4209143"/>
            <a:ext cx="210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</a:rPr>
              <a:t>VertexFitRefine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64727E2-7EC8-44BB-B277-3CD706654147}"/>
              </a:ext>
            </a:extLst>
          </p:cNvPr>
          <p:cNvSpPr txBox="1"/>
          <p:nvPr/>
        </p:nvSpPr>
        <p:spPr>
          <a:xfrm>
            <a:off x="10341427" y="1016000"/>
            <a:ext cx="121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</a:rPr>
              <a:t>VertexFit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603899-2041-440C-A382-7D745FAA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34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9F33F2-6D6F-464F-9C2B-273622DA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3DFC61-E085-42EE-99E0-056DA543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824" y="974788"/>
            <a:ext cx="3877021" cy="28733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7D8D8B-27B9-423F-AE40-5E5E4F1D7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41" y="974788"/>
            <a:ext cx="3877020" cy="28733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1DCF22-8E96-4BE0-8FF7-65B037975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825" y="3848131"/>
            <a:ext cx="3877021" cy="28733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0FC670-0F83-4987-B920-DE6394831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641" y="3848132"/>
            <a:ext cx="3877020" cy="28733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C727289-C6B4-4670-BEA9-502ADCC6C890}"/>
              </a:ext>
            </a:extLst>
          </p:cNvPr>
          <p:cNvSpPr txBox="1"/>
          <p:nvPr/>
        </p:nvSpPr>
        <p:spPr>
          <a:xfrm>
            <a:off x="1811020" y="489466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Constant Mass Window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B23B7A-4C24-4593-A175-26B47EFD1A48}"/>
              </a:ext>
            </a:extLst>
          </p:cNvPr>
          <p:cNvSpPr txBox="1"/>
          <p:nvPr/>
        </p:nvSpPr>
        <p:spPr>
          <a:xfrm>
            <a:off x="7063740" y="489466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Cos-dep Mass Window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533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148BAEFC-5524-4348-A3C3-C40F1566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631" y="4638939"/>
            <a:ext cx="3249620" cy="2238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71B6C5A-AA15-4B4A-8CE2-A584C89BB2A3}"/>
                  </a:ext>
                </a:extLst>
              </p:cNvPr>
              <p:cNvSpPr txBox="1"/>
              <p:nvPr/>
            </p:nvSpPr>
            <p:spPr>
              <a:xfrm>
                <a:off x="2046139" y="2788020"/>
                <a:ext cx="8172748" cy="61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𝑟𝑒𝑠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𝑘𝑎𝑙𝑇𝑟𝑘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𝑡𝑟𝑢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𝑘𝑎𝑙𝑇𝑟𝑘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𝑡𝑟𝑢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000" b="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71B6C5A-AA15-4B4A-8CE2-A584C89B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139" y="2788020"/>
                <a:ext cx="8172748" cy="613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CFB4743-578E-429E-B97A-678B86F8D808}"/>
              </a:ext>
            </a:extLst>
          </p:cNvPr>
          <p:cNvSpPr txBox="1"/>
          <p:nvPr/>
        </p:nvSpPr>
        <p:spPr>
          <a:xfrm>
            <a:off x="0" y="53865"/>
            <a:ext cx="9681029" cy="59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Use a MC Sample to Check Correction Method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07DB63-54CB-4F7D-A4D5-75F3F167680A}"/>
                  </a:ext>
                </a:extLst>
              </p:cNvPr>
              <p:cNvSpPr txBox="1"/>
              <p:nvPr/>
            </p:nvSpPr>
            <p:spPr>
              <a:xfrm>
                <a:off x="134112" y="564798"/>
                <a:ext cx="1186281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 the MC sample into two parts: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one is treated as a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pseudo-data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is given a random shake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 is used to correct the pseudo-data by the above method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pseudo-data: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and mean of 4 charged tracks is needed.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Scale the resolution and mean.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=1.2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07DB63-54CB-4F7D-A4D5-75F3F1676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" y="564798"/>
                <a:ext cx="11862816" cy="2123658"/>
              </a:xfrm>
              <a:prstGeom prst="rect">
                <a:avLst/>
              </a:prstGeom>
              <a:blipFill>
                <a:blip r:embed="rId5"/>
                <a:stretch>
                  <a:fillRect l="-462" b="-3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725947EC-EE65-402A-84AB-4AC89F2A2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729" y="4638939"/>
            <a:ext cx="3249620" cy="223888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7CCAA7-852D-40B6-B1B6-58636AB25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828" y="4638939"/>
            <a:ext cx="3249620" cy="22388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8D5ADF-517B-42D4-AA6E-8E675AF3D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074" y="4638939"/>
            <a:ext cx="3249620" cy="2238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67383D7-38F2-489D-8E86-60332461FECB}"/>
                  </a:ext>
                </a:extLst>
              </p:cNvPr>
              <p:cNvSpPr txBox="1"/>
              <p:nvPr/>
            </p:nvSpPr>
            <p:spPr>
              <a:xfrm>
                <a:off x="2559386" y="3501023"/>
                <a:ext cx="7146254" cy="7186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𝑠h𝑎𝑘𝑒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𝑘𝑎𝑙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𝑅𝑎𝑛𝑑𝐺𝑎𝑢𝑠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𝑟𝑒𝑠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67383D7-38F2-489D-8E86-60332461F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86" y="3501023"/>
                <a:ext cx="7146254" cy="7186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59A979-CFC5-42E3-BDD0-1B33549B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08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681029" cy="65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Compare (</a:t>
                </a:r>
                <a:r>
                  <a:rPr lang="en-US" altLang="zh-CN" sz="3200" dirty="0">
                    <a:solidFill>
                      <a:srgbClr val="0505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RMS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𝑟𝑒𝑐𝑜𝑖𝑙</m:t>
                        </m:r>
                      </m:sup>
                    </m:sSub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81029" cy="650114"/>
              </a:xfrm>
              <a:prstGeom prst="rect">
                <a:avLst/>
              </a:prstGeom>
              <a:blipFill>
                <a:blip r:embed="rId3"/>
                <a:stretch>
                  <a:fillRect l="-1574" t="-9346" b="-22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AAD2040-7A8B-4649-BD71-928E7C43E70C}"/>
              </a:ext>
            </a:extLst>
          </p:cNvPr>
          <p:cNvSpPr txBox="1"/>
          <p:nvPr/>
        </p:nvSpPr>
        <p:spPr>
          <a:xfrm>
            <a:off x="1683027" y="58477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F7DE34-C3A4-4BC5-8D1B-1B1C913C03D8}"/>
              </a:ext>
            </a:extLst>
          </p:cNvPr>
          <p:cNvSpPr txBox="1"/>
          <p:nvPr/>
        </p:nvSpPr>
        <p:spPr>
          <a:xfrm>
            <a:off x="5227938" y="584775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B830C6-AA7B-44DE-98DD-9FA59584886D}"/>
              </a:ext>
            </a:extLst>
          </p:cNvPr>
          <p:cNvSpPr txBox="1"/>
          <p:nvPr/>
        </p:nvSpPr>
        <p:spPr>
          <a:xfrm>
            <a:off x="9560566" y="584775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D49D3D-F762-4F92-8649-D2F6797EE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10" y="3940009"/>
            <a:ext cx="4007269" cy="27724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8AD770-29DD-4657-986E-A1ECE6FA4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9819"/>
            <a:ext cx="4007269" cy="27724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EF59BD-6262-40B8-AEC5-C2A4D22DE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365" y="1079818"/>
            <a:ext cx="4007269" cy="277241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51693A4-6D2D-4995-A36A-06BAC79FC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8879" y="3940009"/>
            <a:ext cx="4007269" cy="27724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909D49-D78A-402C-9852-4386E66B55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4731" y="1079817"/>
            <a:ext cx="4007269" cy="27724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C33546-4CAF-4B29-B308-4EE74005C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4730" y="3940009"/>
            <a:ext cx="4007269" cy="277241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2BB5154-F214-45F9-BBE6-CA67BF8C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27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681029" cy="65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Compare (</a:t>
                </a:r>
                <a:r>
                  <a:rPr lang="en-US" altLang="zh-CN" sz="3200" dirty="0">
                    <a:solidFill>
                      <a:srgbClr val="0505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Mean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𝑟𝑒𝑐𝑜𝑖𝑙</m:t>
                        </m:r>
                      </m:sup>
                    </m:sSub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81029" cy="650114"/>
              </a:xfrm>
              <a:prstGeom prst="rect">
                <a:avLst/>
              </a:prstGeom>
              <a:blipFill>
                <a:blip r:embed="rId3"/>
                <a:stretch>
                  <a:fillRect l="-1574" t="-9346" b="-22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AAD2040-7A8B-4649-BD71-928E7C43E70C}"/>
              </a:ext>
            </a:extLst>
          </p:cNvPr>
          <p:cNvSpPr txBox="1"/>
          <p:nvPr/>
        </p:nvSpPr>
        <p:spPr>
          <a:xfrm>
            <a:off x="1683027" y="58477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F7DE34-C3A4-4BC5-8D1B-1B1C913C03D8}"/>
              </a:ext>
            </a:extLst>
          </p:cNvPr>
          <p:cNvSpPr txBox="1"/>
          <p:nvPr/>
        </p:nvSpPr>
        <p:spPr>
          <a:xfrm>
            <a:off x="5227938" y="584775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B830C6-AA7B-44DE-98DD-9FA59584886D}"/>
              </a:ext>
            </a:extLst>
          </p:cNvPr>
          <p:cNvSpPr txBox="1"/>
          <p:nvPr/>
        </p:nvSpPr>
        <p:spPr>
          <a:xfrm>
            <a:off x="9560566" y="584775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50AA8B-A5A8-4A26-8F3A-7AE241736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0" y="1074967"/>
            <a:ext cx="4007266" cy="27724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868186-EF65-4767-9E1E-4AA6D55EE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0" y="4019828"/>
            <a:ext cx="4007266" cy="27724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7554AE-83C2-4768-8152-72DBC4783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6190" y="4019828"/>
            <a:ext cx="4007266" cy="277240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8E46CF5-857C-4681-874E-2C102F031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190" y="1074967"/>
            <a:ext cx="4007266" cy="27724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D03AEF-AA7A-43BC-802A-E4A1DD58D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9242" y="4019827"/>
            <a:ext cx="4007266" cy="27724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57D10C3-F279-4977-A0C0-2489B1B009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9242" y="1074966"/>
            <a:ext cx="4007266" cy="277240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8F94FDA-5236-4679-8B0C-2D0D918A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82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8D4088A-DFDE-4896-A2EB-401F0630404D}"/>
              </a:ext>
            </a:extLst>
          </p:cNvPr>
          <p:cNvSpPr txBox="1"/>
          <p:nvPr/>
        </p:nvSpPr>
        <p:spPr>
          <a:xfrm>
            <a:off x="1257535" y="25727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9FEA17-E341-41FF-BF82-A546F256FAE3}"/>
              </a:ext>
            </a:extLst>
          </p:cNvPr>
          <p:cNvSpPr txBox="1"/>
          <p:nvPr/>
        </p:nvSpPr>
        <p:spPr>
          <a:xfrm>
            <a:off x="5194149" y="257275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First-</a:t>
            </a:r>
            <a:r>
              <a:rPr lang="en-US" altLang="zh-CN" sz="2400" dirty="0" err="1">
                <a:solidFill>
                  <a:srgbClr val="FF0000"/>
                </a:solidFill>
              </a:rPr>
              <a:t>Corr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5863E7F-9D31-4C91-AE0E-D0473CD39409}"/>
              </a:ext>
            </a:extLst>
          </p:cNvPr>
          <p:cNvSpPr txBox="1"/>
          <p:nvPr/>
        </p:nvSpPr>
        <p:spPr>
          <a:xfrm>
            <a:off x="9359992" y="270711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Sec-</a:t>
            </a:r>
            <a:r>
              <a:rPr lang="en-US" altLang="zh-CN" sz="2400" dirty="0" err="1">
                <a:solidFill>
                  <a:srgbClr val="FF0000"/>
                </a:solidFill>
              </a:rPr>
              <a:t>Corr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94C740E-DAE9-412B-8A0F-9BC73EA5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897"/>
            <a:ext cx="3877020" cy="28733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13B7F3-E4CE-45A5-A086-AD5E2E4A9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0" y="3828656"/>
            <a:ext cx="3877020" cy="28733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36B9EA8-5277-46D2-9024-47EF9ED20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884" y="893152"/>
            <a:ext cx="3877021" cy="28733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A2AB560-8954-42DF-93BD-DB2190DD0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8231" y="3828656"/>
            <a:ext cx="3877021" cy="287334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E8DAA29-93FE-4825-9ECE-2FB85FBDD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205" y="893152"/>
            <a:ext cx="3877020" cy="28733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9320E44-291F-459E-A989-FD3D8544C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0205" y="3828655"/>
            <a:ext cx="3877020" cy="287334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178D41-D551-4817-8E18-627DF672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86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BCE920D-3433-4C75-A170-C4EFD94261E1}"/>
              </a:ext>
            </a:extLst>
          </p:cNvPr>
          <p:cNvSpPr txBox="1"/>
          <p:nvPr/>
        </p:nvSpPr>
        <p:spPr>
          <a:xfrm>
            <a:off x="0" y="-1"/>
            <a:ext cx="968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Problems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CD43D4-A5EA-4E81-8A63-677AF4990B95}"/>
                  </a:ext>
                </a:extLst>
              </p:cNvPr>
              <p:cNvSpPr txBox="1"/>
              <p:nvPr/>
            </p:nvSpPr>
            <p:spPr>
              <a:xfrm>
                <a:off x="422062" y="680024"/>
                <a:ext cx="9795088" cy="2672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 factor: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𝑅𝑀𝑆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𝐾𝑎𝑙</m:t>
                                      </m:r>
                                    </m:sup>
                                  </m:s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𝑅𝑀𝑆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𝐾𝑎𝑙</m:t>
                                      </m:r>
                                    </m:sup>
                                  </m:s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Charged Tracks: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𝑐𝑜𝑟𝑟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𝑡𝑟𝑢𝑡h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𝐾𝑎𝑙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𝑡𝑟𝑢𝑡h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do vertex fit, kinematic fit ……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CD43D4-A5EA-4E81-8A63-677AF4990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62" y="680024"/>
                <a:ext cx="9795088" cy="2672398"/>
              </a:xfrm>
              <a:prstGeom prst="rect">
                <a:avLst/>
              </a:prstGeom>
              <a:blipFill>
                <a:blip r:embed="rId2"/>
                <a:stretch>
                  <a:fillRect l="-622" b="-3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D4918494-C83A-4679-ABC8-6B9A5D16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3" y="3762817"/>
            <a:ext cx="3899518" cy="26978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79005A-9BEF-4BFA-8F66-0C938F5E8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024" y="3762817"/>
            <a:ext cx="3899518" cy="26978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3CBEBAF-5444-45EA-8B5F-058FBF7DC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195" y="3758670"/>
            <a:ext cx="3905512" cy="27020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DA08CA-A6DE-4133-A3A2-2BEDA20B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195" y="822790"/>
            <a:ext cx="3905512" cy="2702011"/>
          </a:xfrm>
          <a:prstGeom prst="rect">
            <a:avLst/>
          </a:prstGeom>
        </p:spPr>
      </p:pic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1AEE589C-3611-4C9F-9F49-52BF2D71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32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B1E88BB-61F3-4A98-978F-CD48E6D2419B}"/>
              </a:ext>
            </a:extLst>
          </p:cNvPr>
          <p:cNvSpPr txBox="1"/>
          <p:nvPr/>
        </p:nvSpPr>
        <p:spPr>
          <a:xfrm>
            <a:off x="1257535" y="25727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6E5705-A229-4E4E-8C00-2AA8CA1D75DA}"/>
              </a:ext>
            </a:extLst>
          </p:cNvPr>
          <p:cNvSpPr txBox="1"/>
          <p:nvPr/>
        </p:nvSpPr>
        <p:spPr>
          <a:xfrm>
            <a:off x="5194149" y="257275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First-</a:t>
            </a:r>
            <a:r>
              <a:rPr lang="en-US" altLang="zh-CN" sz="2400" dirty="0" err="1">
                <a:solidFill>
                  <a:srgbClr val="FF0000"/>
                </a:solidFill>
              </a:rPr>
              <a:t>Corr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79440DC-0817-46D1-B2EF-D5B0A731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" y="893156"/>
            <a:ext cx="3877020" cy="28733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A8A3D-B697-4C75-AC3E-74F525CED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" y="3828658"/>
            <a:ext cx="3877020" cy="2873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6F115F-0AB7-49F1-AFE1-EA475C95E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489" y="893155"/>
            <a:ext cx="3877021" cy="28733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A59E286-005D-4040-90CE-1E18A463D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489" y="3828656"/>
            <a:ext cx="3877021" cy="28733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7B1A6BC-ACBF-43BB-8F23-8EAF66F24270}"/>
              </a:ext>
            </a:extLst>
          </p:cNvPr>
          <p:cNvSpPr txBox="1"/>
          <p:nvPr/>
        </p:nvSpPr>
        <p:spPr>
          <a:xfrm>
            <a:off x="9359992" y="270711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Sec-</a:t>
            </a:r>
            <a:r>
              <a:rPr lang="en-US" altLang="zh-CN" sz="2400" dirty="0" err="1">
                <a:solidFill>
                  <a:srgbClr val="FF0000"/>
                </a:solidFill>
              </a:rPr>
              <a:t>Corr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08141E7-86FF-4E01-8C46-C016B0BE1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839" y="893155"/>
            <a:ext cx="3877020" cy="28733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A7F1C35-2EC5-4E38-AA9D-2371D22FA6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839" y="3766498"/>
            <a:ext cx="3877020" cy="2873343"/>
          </a:xfrm>
          <a:prstGeom prst="rect">
            <a:avLst/>
          </a:prstGeom>
        </p:spPr>
      </p:pic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3434B205-7803-405D-8759-9F944748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22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4B63390-1510-495E-ADFF-662861E37549}"/>
              </a:ext>
            </a:extLst>
          </p:cNvPr>
          <p:cNvSpPr txBox="1"/>
          <p:nvPr/>
        </p:nvSpPr>
        <p:spPr>
          <a:xfrm>
            <a:off x="0" y="111317"/>
            <a:ext cx="968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New Correction of MC 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10AF47-84E2-4F2F-9250-33359EF2C01C}"/>
                  </a:ext>
                </a:extLst>
              </p:cNvPr>
              <p:cNvSpPr txBox="1"/>
              <p:nvPr/>
            </p:nvSpPr>
            <p:spPr>
              <a:xfrm>
                <a:off x="168063" y="584774"/>
                <a:ext cx="11340012" cy="2288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Correction factor: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𝑅𝑀𝑆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𝐾𝑎𝑙</m:t>
                                      </m:r>
                                    </m:sup>
                                  </m:s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𝑅𝑀𝑆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𝐾𝑎𝑙</m:t>
                                      </m:r>
                                    </m:sup>
                                  </m:s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shift correction: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𝑠h𝑖𝑓𝑡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𝑀𝑒𝑎𝑛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𝐾𝑎𝑙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𝑑𝑎𝑡𝑎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𝑀𝑒𝑎𝑛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𝐾𝑎𝑙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10AF47-84E2-4F2F-9250-33359EF2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3" y="584774"/>
                <a:ext cx="11340012" cy="2288383"/>
              </a:xfrm>
              <a:prstGeom prst="rect">
                <a:avLst/>
              </a:prstGeom>
              <a:blipFill>
                <a:blip r:embed="rId3"/>
                <a:stretch>
                  <a:fillRect l="-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14F9C81-086F-4745-9560-5CA013607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4" y="2797998"/>
            <a:ext cx="5009321" cy="38950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179A09-79ED-498E-814D-94072734D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8" y="2797998"/>
            <a:ext cx="5009321" cy="389502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7BC5B97-3F7A-4254-8F0F-94AD8D1E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6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4B63390-1510-495E-ADFF-662861E37549}"/>
              </a:ext>
            </a:extLst>
          </p:cNvPr>
          <p:cNvSpPr txBox="1"/>
          <p:nvPr/>
        </p:nvSpPr>
        <p:spPr>
          <a:xfrm>
            <a:off x="0" y="0"/>
            <a:ext cx="968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New Correction of MC 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C5B3CF4-4D36-4EE4-BEB9-58026994DF6A}"/>
              </a:ext>
            </a:extLst>
          </p:cNvPr>
          <p:cNvGrpSpPr/>
          <p:nvPr/>
        </p:nvGrpSpPr>
        <p:grpSpPr>
          <a:xfrm>
            <a:off x="447949" y="1841233"/>
            <a:ext cx="9735864" cy="2040559"/>
            <a:chOff x="577862" y="696092"/>
            <a:chExt cx="9735864" cy="2040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0010AF47-84E2-4F2F-9250-33359EF2C01C}"/>
                    </a:ext>
                  </a:extLst>
                </p:cNvPr>
                <p:cNvSpPr txBox="1"/>
                <p:nvPr/>
              </p:nvSpPr>
              <p:spPr>
                <a:xfrm>
                  <a:off x="577862" y="696092"/>
                  <a:ext cx="9735864" cy="204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For each Charged Tracks of MC: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𝑐𝑜𝑟𝑟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𝑡𝑟𝑢𝑡h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𝐾𝑎𝑙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𝑡𝑟𝑢𝑡h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𝑟𝑒𝑠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𝑠h𝑖𝑓𝑡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𝑟𝑒𝑠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a14:m>
                  <a:endPara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𝑠𝑒𝑐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𝑐𝑜𝑟𝑟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𝑡𝑟𝑢𝑡h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𝑐𝑜𝑟𝑟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𝑡𝑟𝑢𝑡h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𝑟𝑒𝑠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𝑠𝑒𝑐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𝑠h𝑖𝑓𝑡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𝑠𝑒𝑐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𝑟𝑒𝑠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𝑠𝑒𝑐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a14:m>
                  <a:endPara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 do vertex fit, kinematic fit ……</a:t>
                  </a: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0010AF47-84E2-4F2F-9250-33359EF2C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62" y="696092"/>
                  <a:ext cx="9735864" cy="2040559"/>
                </a:xfrm>
                <a:prstGeom prst="rect">
                  <a:avLst/>
                </a:prstGeom>
                <a:blipFill>
                  <a:blip r:embed="rId3"/>
                  <a:stretch>
                    <a:fillRect l="-626" b="-44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0CC18E70-4F6E-4D9C-ADD6-752D0E580CB3}"/>
                </a:ext>
              </a:extLst>
            </p:cNvPr>
            <p:cNvSpPr/>
            <p:nvPr/>
          </p:nvSpPr>
          <p:spPr>
            <a:xfrm>
              <a:off x="2798362" y="1736844"/>
              <a:ext cx="3500837" cy="56185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4C63B7A-4029-4156-B513-16C3980000F1}"/>
                </a:ext>
              </a:extLst>
            </p:cNvPr>
            <p:cNvSpPr/>
            <p:nvPr/>
          </p:nvSpPr>
          <p:spPr>
            <a:xfrm>
              <a:off x="6608694" y="1742108"/>
              <a:ext cx="3614806" cy="556592"/>
            </a:xfrm>
            <a:prstGeom prst="rect">
              <a:avLst/>
            </a:prstGeom>
            <a:noFill/>
            <a:ln w="28575" cap="flat" cmpd="sng" algn="ctr">
              <a:solidFill>
                <a:srgbClr val="0505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5C4C5C0-7F20-454F-8775-E129C3B1C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9020"/>
            <a:ext cx="3301987" cy="21354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1AD141-2AE1-4FAF-992D-8462C9946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389" y="4368311"/>
            <a:ext cx="3320434" cy="20937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88A91DE-6363-42FD-9D36-F360CAF44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195" y="4355710"/>
            <a:ext cx="3301987" cy="21276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CD8B08-CBD0-437F-ACF0-8D53DB3495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13" y="4380912"/>
            <a:ext cx="3301987" cy="2093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52B12E-534D-438D-9868-9583CC26796F}"/>
                  </a:ext>
                </a:extLst>
              </p:cNvPr>
              <p:cNvSpPr txBox="1"/>
              <p:nvPr/>
            </p:nvSpPr>
            <p:spPr>
              <a:xfrm>
                <a:off x="9312823" y="4544645"/>
                <a:ext cx="978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=0.13</m:t>
                      </m:r>
                    </m:oMath>
                  </m:oMathPara>
                </a14:m>
                <a:endParaRPr lang="en-US" altLang="zh-CN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52B12E-534D-438D-9868-9583CC267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823" y="4544645"/>
                <a:ext cx="97894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B00C84F-59BD-4BEE-9762-A14DADB914B6}"/>
                  </a:ext>
                </a:extLst>
              </p:cNvPr>
              <p:cNvSpPr txBox="1"/>
              <p:nvPr/>
            </p:nvSpPr>
            <p:spPr>
              <a:xfrm>
                <a:off x="6412976" y="4489879"/>
                <a:ext cx="978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=0.70</m:t>
                      </m:r>
                    </m:oMath>
                  </m:oMathPara>
                </a14:m>
                <a:endParaRPr lang="en-US" altLang="zh-CN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=2.2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B00C84F-59BD-4BEE-9762-A14DADB91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976" y="4489879"/>
                <a:ext cx="9789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30039F-E40B-4A6B-905E-A39F58550329}"/>
                  </a:ext>
                </a:extLst>
              </p:cNvPr>
              <p:cNvSpPr txBox="1"/>
              <p:nvPr/>
            </p:nvSpPr>
            <p:spPr>
              <a:xfrm>
                <a:off x="3400558" y="4482518"/>
                <a:ext cx="978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altLang="zh-CN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=6.7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30039F-E40B-4A6B-905E-A39F58550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558" y="4482518"/>
                <a:ext cx="97894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8DA2F18-4E24-4CD3-B642-79111BF39E52}"/>
                  </a:ext>
                </a:extLst>
              </p:cNvPr>
              <p:cNvSpPr txBox="1"/>
              <p:nvPr/>
            </p:nvSpPr>
            <p:spPr>
              <a:xfrm>
                <a:off x="305793" y="4544644"/>
                <a:ext cx="11576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=−0.9</m:t>
                      </m:r>
                    </m:oMath>
                  </m:oMathPara>
                </a14:m>
                <a:endParaRPr lang="en-US" altLang="zh-CN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=2.3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8DA2F18-4E24-4CD3-B642-79111BF3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3" y="4544644"/>
                <a:ext cx="115763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DAD6329-5D4C-4F8E-A1F2-E80392E24627}"/>
                  </a:ext>
                </a:extLst>
              </p:cNvPr>
              <p:cNvSpPr txBox="1"/>
              <p:nvPr/>
            </p:nvSpPr>
            <p:spPr>
              <a:xfrm>
                <a:off x="628649" y="857006"/>
                <a:ext cx="4392189" cy="74860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𝑅𝑀𝑆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𝐾𝑎𝑙</m:t>
                                      </m:r>
                                    </m:sup>
                                  </m:s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𝑅𝑀𝑆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𝐾𝑎𝑙</m:t>
                                      </m:r>
                                    </m:sup>
                                  </m:s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DAD6329-5D4C-4F8E-A1F2-E80392E24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857006"/>
                <a:ext cx="4392189" cy="7486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8FE46F6-6B5C-439F-A747-BCCE5E195B63}"/>
                  </a:ext>
                </a:extLst>
              </p:cNvPr>
              <p:cNvSpPr txBox="1"/>
              <p:nvPr/>
            </p:nvSpPr>
            <p:spPr>
              <a:xfrm>
                <a:off x="5414182" y="1009868"/>
                <a:ext cx="6697662" cy="44287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𝑠h𝑖𝑓𝑡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𝑀𝑒𝑎𝑛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𝐾𝑎𝑙</m:t>
                                  </m:r>
                                </m:sup>
                              </m:s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𝑑𝑎𝑡𝑎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𝑀𝑒𝑎𝑛</m:t>
                          </m:r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𝐾𝑎𝑙</m:t>
                                  </m:r>
                                </m:sup>
                              </m:s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8FE46F6-6B5C-439F-A747-BCCE5E195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82" y="1009868"/>
                <a:ext cx="6697662" cy="442878"/>
              </a:xfrm>
              <a:prstGeom prst="rect">
                <a:avLst/>
              </a:prstGeom>
              <a:blipFill>
                <a:blip r:embed="rId13"/>
                <a:stretch>
                  <a:fillRect b="-135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33226514-ED01-405D-94BF-8D3945B7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9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681029" cy="65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Compare (</a:t>
                </a:r>
                <a:r>
                  <a:rPr lang="en-US" altLang="zh-CN" sz="3200" dirty="0">
                    <a:solidFill>
                      <a:srgbClr val="0505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RMS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𝑟𝑒𝑐𝑜𝑖𝑙</m:t>
                        </m:r>
                      </m:sup>
                    </m:sSub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81029" cy="650114"/>
              </a:xfrm>
              <a:prstGeom prst="rect">
                <a:avLst/>
              </a:prstGeom>
              <a:blipFill>
                <a:blip r:embed="rId3"/>
                <a:stretch>
                  <a:fillRect l="-1574" t="-9346" b="-22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AAD2040-7A8B-4649-BD71-928E7C43E70C}"/>
              </a:ext>
            </a:extLst>
          </p:cNvPr>
          <p:cNvSpPr txBox="1"/>
          <p:nvPr/>
        </p:nvSpPr>
        <p:spPr>
          <a:xfrm>
            <a:off x="1187046" y="76489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F7DE34-C3A4-4BC5-8D1B-1B1C913C03D8}"/>
              </a:ext>
            </a:extLst>
          </p:cNvPr>
          <p:cNvSpPr txBox="1"/>
          <p:nvPr/>
        </p:nvSpPr>
        <p:spPr>
          <a:xfrm>
            <a:off x="3875708" y="764896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B830C6-AA7B-44DE-98DD-9FA59584886D}"/>
              </a:ext>
            </a:extLst>
          </p:cNvPr>
          <p:cNvSpPr txBox="1"/>
          <p:nvPr/>
        </p:nvSpPr>
        <p:spPr>
          <a:xfrm>
            <a:off x="6849116" y="764896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EA92CA-FFFE-44A9-9E39-FFC398F7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907" y="1315044"/>
            <a:ext cx="3395527" cy="23491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D9D0120-2136-41B6-96D5-22D1C24F3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938" y="1315044"/>
            <a:ext cx="3403646" cy="23446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E558F4-3A7F-4194-8928-D449F6CFF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969" y="1315044"/>
            <a:ext cx="3395527" cy="234918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CCE78C2-4708-4141-A729-43DB16CC1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15044"/>
            <a:ext cx="3395527" cy="234918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3912FD1-9F76-4DB1-A9B8-3329DD6D1F1A}"/>
              </a:ext>
            </a:extLst>
          </p:cNvPr>
          <p:cNvSpPr txBox="1"/>
          <p:nvPr/>
        </p:nvSpPr>
        <p:spPr>
          <a:xfrm>
            <a:off x="9808029" y="753047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8BD3E7-4AD1-4BEA-99D5-486DA8C3BA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2969" y="3936475"/>
            <a:ext cx="3389031" cy="23446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37F73E-9610-4CAD-987A-495ED2542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000" y="3936475"/>
            <a:ext cx="3395527" cy="23446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D0381D-3474-4D5F-9D00-1C79374CAB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9031" y="3936475"/>
            <a:ext cx="3395527" cy="23491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544B1FF-5855-41F8-9EAA-75F2FEA22E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2" y="3936475"/>
            <a:ext cx="3395527" cy="234918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0FB527-21EA-480E-8CAD-BE9BEACD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12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85930E-B63B-43B7-B0E8-D1E822B20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019" y="3985963"/>
            <a:ext cx="3404005" cy="2355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681029" cy="65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Compare (</a:t>
                </a:r>
                <a:r>
                  <a:rPr lang="en-US" altLang="zh-CN" sz="3200" dirty="0">
                    <a:solidFill>
                      <a:srgbClr val="0505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Mean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3200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𝑟𝑒𝑐𝑜𝑖𝑙</m:t>
                        </m:r>
                      </m:sup>
                    </m:sSub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81029" cy="650114"/>
              </a:xfrm>
              <a:prstGeom prst="rect">
                <a:avLst/>
              </a:prstGeom>
              <a:blipFill>
                <a:blip r:embed="rId4"/>
                <a:stretch>
                  <a:fillRect l="-1574" t="-9346" b="-22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AAD2040-7A8B-4649-BD71-928E7C43E70C}"/>
              </a:ext>
            </a:extLst>
          </p:cNvPr>
          <p:cNvSpPr txBox="1"/>
          <p:nvPr/>
        </p:nvSpPr>
        <p:spPr>
          <a:xfrm>
            <a:off x="1418363" y="65011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F7DE34-C3A4-4BC5-8D1B-1B1C913C03D8}"/>
              </a:ext>
            </a:extLst>
          </p:cNvPr>
          <p:cNvSpPr txBox="1"/>
          <p:nvPr/>
        </p:nvSpPr>
        <p:spPr>
          <a:xfrm>
            <a:off x="3935939" y="652900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B830C6-AA7B-44DE-98DD-9FA59584886D}"/>
              </a:ext>
            </a:extLst>
          </p:cNvPr>
          <p:cNvSpPr txBox="1"/>
          <p:nvPr/>
        </p:nvSpPr>
        <p:spPr>
          <a:xfrm>
            <a:off x="6841195" y="643774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C30A321-D156-4DB7-89F3-155B9D261335}"/>
              </a:ext>
            </a:extLst>
          </p:cNvPr>
          <p:cNvSpPr txBox="1"/>
          <p:nvPr/>
        </p:nvSpPr>
        <p:spPr>
          <a:xfrm>
            <a:off x="9817766" y="652900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275E77-3177-42B7-85F8-68A1E1359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473" y="1234889"/>
            <a:ext cx="3395527" cy="234918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C164379-530B-4EE2-B20D-C89A1B8A8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504" y="1234889"/>
            <a:ext cx="3404004" cy="23491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D2028AF-87C9-401B-AC8A-C555F36F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535" y="1234889"/>
            <a:ext cx="3395527" cy="23491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15C51E-3A47-409D-A7AA-B2726FE3D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" y="1234889"/>
            <a:ext cx="3395527" cy="23491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D0ED338-9C2E-4891-AC44-EE777CB19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1346" y="3985963"/>
            <a:ext cx="3416473" cy="23550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498639-04FE-4A2E-8428-9C03EA75A1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5673" y="3985963"/>
            <a:ext cx="3404004" cy="23550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7619329-3E63-4996-B7C0-BF79C2CD94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85963"/>
            <a:ext cx="3404004" cy="235504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64F13A-A3E1-45CF-A456-EFDD3653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04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6810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Compare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cos</m:t>
                    </m:r>
                    <m:r>
                      <a:rPr lang="en-US" altLang="zh-CN" sz="320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𝜃</m:t>
                    </m:r>
                    <m:r>
                      <a:rPr lang="en-US" altLang="zh-CN" sz="3200" b="0" i="0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, 3</m:t>
                    </m:r>
                    <m:r>
                      <a:rPr lang="en-US" altLang="zh-CN" sz="3200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solidFill>
                      <a:srgbClr val="0505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Mass Window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81029" cy="584775"/>
              </a:xfrm>
              <a:prstGeom prst="rect">
                <a:avLst/>
              </a:prstGeom>
              <a:blipFill>
                <a:blip r:embed="rId3"/>
                <a:stretch>
                  <a:fillRect l="-1574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AAD2040-7A8B-4649-BD71-928E7C43E70C}"/>
              </a:ext>
            </a:extLst>
          </p:cNvPr>
          <p:cNvSpPr txBox="1"/>
          <p:nvPr/>
        </p:nvSpPr>
        <p:spPr>
          <a:xfrm>
            <a:off x="1300029" y="78399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F7DE34-C3A4-4BC5-8D1B-1B1C913C03D8}"/>
              </a:ext>
            </a:extLst>
          </p:cNvPr>
          <p:cNvSpPr txBox="1"/>
          <p:nvPr/>
        </p:nvSpPr>
        <p:spPr>
          <a:xfrm>
            <a:off x="3935939" y="779904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B830C6-AA7B-44DE-98DD-9FA59584886D}"/>
              </a:ext>
            </a:extLst>
          </p:cNvPr>
          <p:cNvSpPr txBox="1"/>
          <p:nvPr/>
        </p:nvSpPr>
        <p:spPr>
          <a:xfrm>
            <a:off x="6841195" y="770778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C30A321-D156-4DB7-89F3-155B9D261335}"/>
              </a:ext>
            </a:extLst>
          </p:cNvPr>
          <p:cNvSpPr txBox="1"/>
          <p:nvPr/>
        </p:nvSpPr>
        <p:spPr>
          <a:xfrm>
            <a:off x="9817766" y="779904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741CB3E-4F03-4E76-8CB6-607140B21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835" y="1407191"/>
            <a:ext cx="3169761" cy="23491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B5FCA21-E460-4582-941B-172A488DA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835" y="4116200"/>
            <a:ext cx="3169762" cy="234917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678D0F1-F449-44D8-B0EC-76DF397F0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557" y="1407191"/>
            <a:ext cx="3169761" cy="23491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F4FFDB6-E7EC-441A-B122-E685A8C96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557" y="4116200"/>
            <a:ext cx="3169761" cy="23491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6E8338A-121B-4C70-B9B2-54BA0FEA0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278" y="1407191"/>
            <a:ext cx="3169761" cy="234917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4031181-1EDD-4329-AEAA-56D0E559D3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7278" y="4116200"/>
            <a:ext cx="3169761" cy="23491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014669-177E-4979-900E-1E78693D61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1407191"/>
            <a:ext cx="3169761" cy="23491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EC1B5C7-0D29-4D99-9E42-5FFD33A2C4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4116200"/>
            <a:ext cx="3169761" cy="234917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F984F0-4518-4B5C-A2CD-BDF82A11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65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4D02053-E6F0-466B-9FC0-41F3C1649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908" y="1587907"/>
            <a:ext cx="5396797" cy="39996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5061C5-8556-45C6-B304-A418593A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95" y="1587908"/>
            <a:ext cx="5396799" cy="399968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0B40D85-A379-4D4F-B01A-53503DD8AAB9}"/>
              </a:ext>
            </a:extLst>
          </p:cNvPr>
          <p:cNvSpPr txBox="1"/>
          <p:nvPr/>
        </p:nvSpPr>
        <p:spPr>
          <a:xfrm>
            <a:off x="193216" y="141292"/>
            <a:ext cx="536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No Mass Window &amp;&amp; No Correction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5245BE-3A7D-452F-9DC7-9121B9E0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5CAF-A9BF-4536-AEC8-D005047F48D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680</Words>
  <Application>Microsoft Office PowerPoint</Application>
  <PresentationFormat>宽屏</PresentationFormat>
  <Paragraphs>128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A Momentum Correction Using J\/ψ→ΛΛ ̅→pp ̅π^+ π^-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backup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Momentum Correction Using J\/ψ→ΛΛ ̅→pp ̅π^+ π^-</dc:title>
  <dc:creator>~ PaPer</dc:creator>
  <cp:lastModifiedBy>~ PaPer</cp:lastModifiedBy>
  <cp:revision>12</cp:revision>
  <dcterms:created xsi:type="dcterms:W3CDTF">2023-02-22T11:34:08Z</dcterms:created>
  <dcterms:modified xsi:type="dcterms:W3CDTF">2023-02-23T01:19:33Z</dcterms:modified>
</cp:coreProperties>
</file>