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4" r:id="rId2"/>
    <p:sldId id="276" r:id="rId3"/>
    <p:sldId id="277" r:id="rId4"/>
    <p:sldId id="258" r:id="rId5"/>
    <p:sldId id="275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62" autoAdjust="0"/>
    <p:restoredTop sz="93638" autoAdjust="0"/>
  </p:normalViewPr>
  <p:slideViewPr>
    <p:cSldViewPr snapToGrid="0">
      <p:cViewPr varScale="1">
        <p:scale>
          <a:sx n="109" d="100"/>
          <a:sy n="109" d="100"/>
        </p:scale>
        <p:origin x="4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DA0CC-D959-4D08-A440-25D9E682C53F}" type="datetimeFigureOut">
              <a:rPr lang="zh-CN" altLang="en-US" smtClean="0"/>
              <a:t>2018/1/22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BFFA0-AFEC-4C11-879E-64BAE33587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0987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EF31-2C2E-427A-BA67-38F5BF332CD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081C-D145-4BCA-B384-506AF894C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3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EF31-2C2E-427A-BA67-38F5BF332CD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081C-D145-4BCA-B384-506AF894C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04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EF31-2C2E-427A-BA67-38F5BF332CD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081C-D145-4BCA-B384-506AF894C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3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EF31-2C2E-427A-BA67-38F5BF332CD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081C-D145-4BCA-B384-506AF894C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80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EF31-2C2E-427A-BA67-38F5BF332CD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081C-D145-4BCA-B384-506AF894C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1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EF31-2C2E-427A-BA67-38F5BF332CD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081C-D145-4BCA-B384-506AF894C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210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EF31-2C2E-427A-BA67-38F5BF332CD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081C-D145-4BCA-B384-506AF894C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0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EF31-2C2E-427A-BA67-38F5BF332CD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081C-D145-4BCA-B384-506AF894C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89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EF31-2C2E-427A-BA67-38F5BF332CD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081C-D145-4BCA-B384-506AF894C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2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EF31-2C2E-427A-BA67-38F5BF332CD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081C-D145-4BCA-B384-506AF894C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01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EF31-2C2E-427A-BA67-38F5BF332CD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081C-D145-4BCA-B384-506AF894C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FEF31-2C2E-427A-BA67-38F5BF332CD4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8081C-D145-4BCA-B384-506AF894C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18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3"/>
              <p:cNvSpPr>
                <a:spLocks noGrp="1"/>
              </p:cNvSpPr>
              <p:nvPr>
                <p:ph type="ctrTitle"/>
              </p:nvPr>
            </p:nvSpPr>
            <p:spPr>
              <a:xfrm>
                <a:off x="797011" y="1913467"/>
                <a:ext cx="10515600" cy="897466"/>
              </a:xfrm>
            </p:spPr>
            <p:txBody>
              <a:bodyPr>
                <a:normAutofit/>
              </a:bodyPr>
              <a:lstStyle/>
              <a:p>
                <a:r>
                  <a:rPr lang="en-US" sz="36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Measurement of 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𝜸</m:t>
                    </m:r>
                    <m:r>
                      <m:rPr>
                        <m:nor/>
                      </m:rPr>
                      <a:rPr lang="en-US" sz="36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 </m:t>
                    </m:r>
                    <m:sSub>
                      <m:sSubPr>
                        <m:ctrlPr>
                          <a:rPr lang="en-US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𝝌</m:t>
                        </m:r>
                      </m:e>
                      <m:sub>
                        <m:r>
                          <a:rPr lang="en-US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36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36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𝜸</m:t>
                    </m:r>
                    <m:sSup>
                      <m:sSupPr>
                        <m:ctrlP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𝚺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sSup>
                      <m:sSupPr>
                        <m:ctrlP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sz="36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6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𝚺</m:t>
                            </m:r>
                          </m:e>
                        </m:acc>
                      </m:e>
                      <m:sup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36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at BESIII</a:t>
                </a:r>
                <a:endParaRPr lang="en-US" sz="36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797011" y="1913467"/>
                <a:ext cx="10515600" cy="897466"/>
              </a:xfrm>
              <a:blipFill rotWithShape="0">
                <a:blip r:embed="rId2"/>
                <a:stretch>
                  <a:fillRect b="-23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591696"/>
            <a:ext cx="9086335" cy="1853515"/>
          </a:xfrm>
        </p:spPr>
        <p:txBody>
          <a:bodyPr>
            <a:normAutofit fontScale="92500"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Irshad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Muzaffar 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勤奋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Supervisors: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Guangshun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黄</a:t>
            </a:r>
            <a:r>
              <a:rPr lang="ja-JP" altLang="en-US" dirty="0" smtClean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光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顺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Dr. Zhou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Xiaorong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dirty="0" smtClean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周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小蓉</a:t>
            </a:r>
            <a:r>
              <a:rPr lang="en-US" dirty="0" smtClean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  </a:t>
            </a:r>
          </a:p>
          <a:p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Modern Physics </a:t>
            </a:r>
          </a:p>
          <a:p>
            <a:r>
              <a:rPr lang="en-US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Science and Technology of China</a:t>
            </a:r>
            <a:endParaRPr lang="en-US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5" descr="C:\Users\shish_000\AppData\Roaming\Tencent\Users\837265961\QQ\WinTemp\RichOle\Y$GJ59WI_NJ7796G9NJ8X0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095" y="70695"/>
            <a:ext cx="1815255" cy="1681905"/>
          </a:xfrm>
          <a:prstGeom prst="rect">
            <a:avLst/>
          </a:prstGeom>
          <a:noFill/>
        </p:spPr>
      </p:pic>
      <p:pic>
        <p:nvPicPr>
          <p:cNvPr id="7" name="Picture 2" descr="C:\Users\shish_000\Desktop\My-Doc-Thesis\博士学位答辩PPT\王志宏博士答辩\BES3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67850" y="73446"/>
            <a:ext cx="2724150" cy="1679153"/>
          </a:xfrm>
          <a:prstGeom prst="rect">
            <a:avLst/>
          </a:prstGeom>
          <a:solidFill>
            <a:srgbClr val="FF0000"/>
          </a:solidFill>
        </p:spPr>
      </p:pic>
    </p:spTree>
    <p:extLst>
      <p:ext uri="{BB962C8B-B14F-4D97-AF65-F5344CB8AC3E}">
        <p14:creationId xmlns:p14="http://schemas.microsoft.com/office/powerpoint/2010/main" val="177004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15401"/>
            <a:ext cx="4969042" cy="471011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25909" y="2785969"/>
            <a:ext cx="1334531" cy="40680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Peak around </a:t>
            </a:r>
            <a:r>
              <a:rPr lang="en-US" sz="14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ks</a:t>
            </a:r>
            <a:endParaRPr lang="en-US" sz="1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141838" y="3205133"/>
            <a:ext cx="960521" cy="1614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253945" y="3583767"/>
            <a:ext cx="1589903" cy="40365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Peak around J/psi</a:t>
            </a:r>
            <a:endParaRPr lang="en-US" sz="1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860440" y="3988386"/>
            <a:ext cx="1188720" cy="73286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6171" y="1637981"/>
            <a:ext cx="5245720" cy="469888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507958" y="1046442"/>
            <a:ext cx="4026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Invariant Mass of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and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pi-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7555831" y="1077220"/>
            <a:ext cx="36736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Opening Angle of pi+ and pi-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880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157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 Selection for Minimized the Background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0842" y="1155031"/>
                <a:ext cx="11032958" cy="4893595"/>
              </a:xfrm>
            </p:spPr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Event Selection :</a:t>
                </a:r>
                <a:endParaRPr lang="en-US" sz="3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2"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𝒓𝒆𝒄𝒐𝒊𝒍</m:t>
                            </m:r>
                          </m:sub>
                        </m:sSub>
                        <m:d>
                          <m:dPr>
                            <m:ctrlP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𝝅</m:t>
                                </m:r>
                              </m:e>
                              <m:sup>
                                <m:r>
                                  <a:rPr lang="en-US" sz="2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sz="2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𝝅</m:t>
                                </m:r>
                              </m:e>
                              <m:sup>
                                <m:r>
                                  <a:rPr lang="en-US" sz="2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</m:e>
                        </m:d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𝑱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𝝍</m:t>
                            </m:r>
                          </m:sub>
                        </m:sSub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𝟎𝟏</m:t>
                    </m:r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𝐆𝐞𝐕</m:t>
                    </m:r>
                  </m:oMath>
                </a14:m>
                <a:endParaRPr 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2"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𝒓𝒆𝒄𝒐𝒊𝒍</m:t>
                            </m:r>
                          </m:sub>
                        </m:sSub>
                        <m:d>
                          <m:dPr>
                            <m:ctrlP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𝝅</m:t>
                                </m:r>
                              </m:e>
                              <m:sup>
                                <m:r>
                                  <a:rPr lang="en-US" sz="2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sz="2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𝝅</m:t>
                                </m:r>
                              </m:e>
                              <m:sup>
                                <m:r>
                                  <a:rPr lang="en-US" sz="2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𝐆𝐞𝐕</m:t>
                    </m:r>
                  </m:oMath>
                </a14:m>
                <a:endParaRPr 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2">
                  <a:buFont typeface="Wingdings" panose="05000000000000000000" pitchFamily="2" charset="2"/>
                  <a:buChar char="ü"/>
                </a:pPr>
                <a:r>
                  <a:rPr lang="en-US" sz="2800" b="1" i="0" dirty="0" smtClean="0">
                    <a:latin typeface="+mj-lt"/>
                    <a:ea typeface="Cambria Math" panose="02040503050406030204" pitchFamily="18" charset="0"/>
                  </a:rPr>
                  <a:t>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sSup>
                          <m:sSupPr>
                            <m:ctrlP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</m:e>
                          <m:sup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</m:e>
                          <m:sup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</m:sub>
                    </m:sSub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𝒌𝒔</m:t>
                        </m:r>
                      </m:sub>
                    </m:sSub>
                  </m:oMath>
                </a14:m>
                <a:r>
                  <a:rPr lang="en-US" sz="2800" b="1" i="0" dirty="0" smtClean="0">
                    <a:latin typeface="+mj-lt"/>
                    <a:ea typeface="Cambria Math" panose="02040503050406030204" pitchFamily="18" charset="0"/>
                  </a:rPr>
                  <a:t> </a:t>
                </a:r>
                <a:r>
                  <a:rPr lang="en-US" sz="2800" b="1" i="0" dirty="0">
                    <a:latin typeface="+mj-lt"/>
                    <a:ea typeface="Cambria Math" panose="02040503050406030204" pitchFamily="18" charset="0"/>
                  </a:rPr>
                  <a:t>|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𝟎𝟓𝐆𝐞𝐕</m:t>
                    </m:r>
                  </m:oMath>
                </a14:m>
                <a:endPara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3">
                  <a:buFont typeface="Wingdings" panose="05000000000000000000" pitchFamily="2" charset="2"/>
                  <a:buChar char="ü"/>
                </a:pPr>
                <a:endParaRPr 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0842" y="1155031"/>
                <a:ext cx="11032958" cy="4893595"/>
              </a:xfrm>
              <a:blipFill rotWithShape="0">
                <a:blip r:embed="rId2"/>
                <a:stretch>
                  <a:fillRect l="-994" t="-2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92903" y="1155031"/>
                <a:ext cx="6537159" cy="4349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  <m:r>
                          <a:rPr lang="en-US" sz="28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𝝍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sz="28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𝑱</m:t>
                    </m:r>
                    <m:r>
                      <a:rPr lang="en-US" sz="28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sz="28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𝝍</m:t>
                    </m:r>
                  </m:oMath>
                </a14:m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𝝍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  <m:sup>
                        <m:r>
                          <a:rPr lang="en-US" sz="28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  <m:sSup>
                      <m:sSupPr>
                        <m:ctrlPr>
                          <a:rPr lang="en-US" sz="28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𝒐</m:t>
                        </m:r>
                      </m:sup>
                    </m:sSup>
                    <m:sSup>
                      <m:sSupPr>
                        <m:ctrlP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𝒐</m:t>
                        </m:r>
                      </m:sup>
                    </m:sSup>
                    <m:r>
                      <a:rPr lang="en-US" sz="28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𝑱</m:t>
                    </m:r>
                    <m:r>
                      <a:rPr lang="en-US" sz="28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sz="28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𝝍</m:t>
                    </m:r>
                  </m:oMath>
                </a14:m>
                <a:r>
                  <a:rPr lang="en-US" sz="2800" b="1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2903" y="1155031"/>
                <a:ext cx="6537159" cy="434927"/>
              </a:xfrm>
              <a:prstGeom prst="rect">
                <a:avLst/>
              </a:prstGeom>
              <a:blipFill rotWithShape="0">
                <a:blip r:embed="rId3"/>
                <a:stretch>
                  <a:fillRect t="-23611" b="-486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5948" y="3353320"/>
            <a:ext cx="4040288" cy="32830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8378" y="2988338"/>
            <a:ext cx="5248275" cy="3648075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7555100" y="2464719"/>
            <a:ext cx="3521609" cy="523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Opening Angle of pi+ and pi-</a:t>
            </a:r>
            <a:endParaRPr lang="en-US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694627" y="3033863"/>
            <a:ext cx="3521609" cy="523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Invariant Mass of pi+ and pi-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2254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5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Invariant Mass of Chic0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43413" y="1737895"/>
            <a:ext cx="5404022" cy="48567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717" y="1468250"/>
            <a:ext cx="5823283" cy="5173649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510744" y="1820562"/>
            <a:ext cx="2652585" cy="78259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42768" y="6301946"/>
            <a:ext cx="3830594" cy="339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489091" y="4166283"/>
            <a:ext cx="782595" cy="27184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Chic0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811265" y="3896497"/>
            <a:ext cx="807308" cy="2697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Chic1</a:t>
            </a:r>
            <a:endParaRPr lang="en-US" sz="1600" dirty="0">
              <a:ln w="0">
                <a:solidFill>
                  <a:srgbClr val="C0000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18573" y="3400310"/>
            <a:ext cx="683741" cy="2718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Chic2</a:t>
            </a:r>
            <a:endParaRPr lang="en-US" sz="1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880388" y="4480353"/>
            <a:ext cx="693009" cy="7070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0181968" y="4166284"/>
            <a:ext cx="181232" cy="6281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0733903" y="3723503"/>
            <a:ext cx="205946" cy="1070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754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741" y="290058"/>
            <a:ext cx="5423206" cy="56134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8261" y="290058"/>
            <a:ext cx="5823283" cy="5613437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6639697" y="856736"/>
            <a:ext cx="2570206" cy="59312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77791" y="650790"/>
            <a:ext cx="1383960" cy="593126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5758" y="1314800"/>
            <a:ext cx="832022" cy="813815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8493211" y="1680519"/>
            <a:ext cx="45719" cy="823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812692" y="1515763"/>
            <a:ext cx="617838" cy="275143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79158" y="5524555"/>
            <a:ext cx="9997050" cy="49427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How I can get rid of all the neutrals </a:t>
            </a:r>
            <a:r>
              <a:rPr lang="en-US" sz="2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</a:t>
            </a:r>
            <a:r>
              <a:rPr lang="en-US" sz="28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/psi background channels </a:t>
            </a:r>
            <a:endParaRPr lang="en-US" sz="28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5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943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utline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564"/>
            <a:ext cx="10515600" cy="4992399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CN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Motivation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CN" b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Data </a:t>
            </a:r>
            <a:r>
              <a:rPr lang="en-US" altLang="zh-CN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Analysis</a:t>
            </a:r>
          </a:p>
          <a:p>
            <a:pPr lvl="1">
              <a:lnSpc>
                <a:spcPct val="11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altLang="zh-CN" kern="0" dirty="0">
                <a:solidFill>
                  <a:srgbClr val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Event S</a:t>
            </a:r>
            <a:r>
              <a:rPr lang="en-US" altLang="zh-CN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election</a:t>
            </a:r>
          </a:p>
          <a:p>
            <a:pPr lvl="1">
              <a:lnSpc>
                <a:spcPct val="11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Background Study (Next Plan)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altLang="zh-CN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Symbol" panose="05050102010706020507" pitchFamily="18" charset="2"/>
              </a:rPr>
              <a:t>Comparison </a:t>
            </a:r>
            <a:r>
              <a:rPr lang="en-US" altLang="zh-CN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Symbol" panose="05050102010706020507" pitchFamily="18" charset="2"/>
              </a:rPr>
              <a:t>between </a:t>
            </a:r>
            <a:r>
              <a:rPr lang="en-US" altLang="zh-CN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Symbol" panose="05050102010706020507" pitchFamily="18" charset="2"/>
              </a:rPr>
              <a:t>Data </a:t>
            </a:r>
            <a:r>
              <a:rPr lang="en-US" altLang="zh-CN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Symbol" panose="05050102010706020507" pitchFamily="18" charset="2"/>
              </a:rPr>
              <a:t>and MC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CN" b="1" kern="0" dirty="0">
                <a:solidFill>
                  <a:srgbClr val="00000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Symbol" panose="05050102010706020507" pitchFamily="18" charset="2"/>
              </a:rPr>
              <a:t>Systematic </a:t>
            </a:r>
            <a:r>
              <a:rPr lang="en-US" altLang="zh-CN" b="1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Symbol" panose="05050102010706020507" pitchFamily="18" charset="2"/>
              </a:rPr>
              <a:t>Uncertainty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CN" b="1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Symbol" panose="05050102010706020507" pitchFamily="18" charset="2"/>
              </a:rPr>
              <a:t>Fit results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Summar</a:t>
            </a:r>
            <a:r>
              <a:rPr lang="en-US" altLang="zh-CN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4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5407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b="1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Motivation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51468"/>
                <a:ext cx="10515600" cy="502549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Measurement 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𝑐𝐽</m:t>
                        </m:r>
                      </m:sub>
                    </m:sSub>
                  </m:oMath>
                </a14:m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baryonic decays, know more about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𝑐𝐽</m:t>
                        </m:r>
                      </m:sub>
                    </m:sSub>
                  </m:oMath>
                </a14:m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decay properties.</a:t>
                </a:r>
              </a:p>
              <a:p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Study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𝑐𝐽</m:t>
                        </m:r>
                      </m:sub>
                    </m:sSub>
                  </m:oMath>
                </a14:m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itchFamily="2" charset="2"/>
                  </a:rPr>
                  <a:t></a:t>
                </a:r>
                <a:r>
                  <a:rPr lang="el-GR" altLang="zh-CN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𝛴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𝛴</m:t>
                            </m:r>
                          </m:e>
                        </m:acc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itchFamily="2" charset="2"/>
                  </a:rPr>
                  <a:t>to 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itchFamily="2" charset="2"/>
                  </a:rPr>
                  <a:t>t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est color octet mechanism (COM).</a:t>
                </a:r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51468"/>
                <a:ext cx="10515600" cy="5025496"/>
              </a:xfrm>
              <a:blipFill rotWithShape="0"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132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2561"/>
            <a:ext cx="10515600" cy="914399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Sets and MC Samples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76960"/>
                <a:ext cx="10515600" cy="5656349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Boss Version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Ø"/>
                  <a:tabLst>
                    <a:tab pos="0" algn="l"/>
                    <a:tab pos="182880" algn="l"/>
                  </a:tabLst>
                </a:pPr>
                <a:r>
                  <a:rPr lang="en-US" sz="3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Analysis Environment</a:t>
                </a:r>
                <a:r>
                  <a:rPr lang="en-US" sz="3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Boss 664p03</a:t>
                </a:r>
              </a:p>
              <a:p>
                <a:pPr>
                  <a:tabLst>
                    <a:tab pos="0" algn="l"/>
                    <a:tab pos="182880" algn="l"/>
                  </a:tabLst>
                </a:pP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Data Sets:</a:t>
                </a:r>
                <a:endParaRPr lang="en-US" sz="3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Ø"/>
                  <a:tabLst>
                    <a:tab pos="274320" algn="l"/>
                  </a:tabLst>
                </a:pPr>
                <a:r>
                  <a:rPr lang="en-US" altLang="zh-CN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微软雅黑"/>
                    <a:cs typeface="Times New Roman" panose="02020603050405020304" pitchFamily="18" charset="0"/>
                  </a:rPr>
                  <a:t> 107.0 </a:t>
                </a:r>
                <a:r>
                  <a:rPr lang="en-US" altLang="zh-CN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微软雅黑"/>
                    <a:cs typeface="Times New Roman" panose="02020603050405020304" pitchFamily="18" charset="0"/>
                  </a:rPr>
                  <a:t>M </a:t>
                </a:r>
                <a:r>
                  <a:rPr lang="zh-CN" altLang="en-US" b="1" kern="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微软雅黑"/>
                    <a:cs typeface="Times New Roman" panose="02020603050405020304" pitchFamily="18" charset="0"/>
                  </a:rPr>
                  <a:t>𝜓</a:t>
                </a:r>
                <a:r>
                  <a:rPr lang="en-US" altLang="zh-CN" b="1" kern="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微软雅黑"/>
                    <a:cs typeface="Times New Roman" panose="02020603050405020304" pitchFamily="18" charset="0"/>
                  </a:rPr>
                  <a:t>′</a:t>
                </a:r>
                <a:r>
                  <a:rPr lang="en-US" altLang="zh-CN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微软雅黑"/>
                    <a:cs typeface="Times New Roman" panose="02020603050405020304" pitchFamily="18" charset="0"/>
                  </a:rPr>
                  <a:t> of 2009 year and</a:t>
                </a:r>
                <a:r>
                  <a:rPr lang="zh-CN" altLang="en-US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微软雅黑"/>
                    <a:cs typeface="Times New Roman" panose="02020603050405020304" pitchFamily="18" charset="0"/>
                  </a:rPr>
                  <a:t> </a:t>
                </a:r>
                <a:r>
                  <a:rPr lang="en-US" altLang="zh-CN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微软雅黑"/>
                    <a:cs typeface="Times New Roman" panose="02020603050405020304" pitchFamily="18" charset="0"/>
                    <a:sym typeface="Symbol" panose="05050102010706020507" pitchFamily="18" charset="2"/>
                  </a:rPr>
                  <a:t>341.1 M </a:t>
                </a:r>
                <a:r>
                  <a:rPr lang="zh-CN" altLang="en-US" b="1" kern="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微软雅黑"/>
                    <a:cs typeface="Times New Roman" panose="02020603050405020304" pitchFamily="18" charset="0"/>
                    <a:sym typeface="Symbol" panose="05050102010706020507" pitchFamily="18" charset="2"/>
                  </a:rPr>
                  <a:t>𝜓</a:t>
                </a:r>
                <a:r>
                  <a:rPr lang="en-US" altLang="zh-CN" b="1" kern="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微软雅黑"/>
                    <a:cs typeface="Times New Roman" panose="02020603050405020304" pitchFamily="18" charset="0"/>
                    <a:sym typeface="Symbol" panose="05050102010706020507" pitchFamily="18" charset="2"/>
                  </a:rPr>
                  <a:t>′ </a:t>
                </a:r>
                <a:r>
                  <a:rPr lang="en-US" altLang="zh-CN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微软雅黑"/>
                    <a:cs typeface="Times New Roman" panose="02020603050405020304" pitchFamily="18" charset="0"/>
                    <a:sym typeface="Symbol" panose="05050102010706020507" pitchFamily="18" charset="2"/>
                  </a:rPr>
                  <a:t>of 2012 </a:t>
                </a:r>
                <a:r>
                  <a:rPr lang="en-US" altLang="zh-CN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微软雅黑"/>
                    <a:cs typeface="Times New Roman" panose="02020603050405020304" pitchFamily="18" charset="0"/>
                    <a:sym typeface="Symbol" panose="05050102010706020507" pitchFamily="18" charset="2"/>
                  </a:rPr>
                  <a:t>year</a:t>
                </a:r>
                <a:endPara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tabLst>
                    <a:tab pos="274320" algn="l"/>
                  </a:tabLst>
                </a:pP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Signal MC</a:t>
                </a:r>
                <a:r>
                  <a:rPr lang="en-US" sz="3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Generated 1M Events.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1">
                  <a:buFont typeface="Wingdings" panose="05000000000000000000" pitchFamily="2" charset="2"/>
                  <a:buChar char="Ø"/>
                  <a:tabLst>
                    <a:tab pos="274320" algn="l"/>
                  </a:tabLst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MC 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ample: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Use  KKMC Event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Generator.  </a:t>
                </a:r>
              </a:p>
              <a:p>
                <a:pPr lvl="1">
                  <a:buFont typeface="Wingdings" panose="05000000000000000000" pitchFamily="2" charset="2"/>
                  <a:buChar char="Ø"/>
                  <a:tabLst>
                    <a:tab pos="274320" algn="l"/>
                  </a:tabLst>
                </a:pP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Decay Chain :</a:t>
                </a:r>
              </a:p>
              <a:p>
                <a:pPr lvl="2">
                  <a:buFont typeface="Wingdings" panose="05000000000000000000" pitchFamily="2" charset="2"/>
                  <a:buChar char="ü"/>
                  <a:tabLst>
                    <a:tab pos="274320" algn="l"/>
                  </a:tabLst>
                </a:pP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zh-CN" altLang="en-US" sz="2400" b="1" kern="0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微软雅黑"/>
                    <a:cs typeface="Times New Roman" panose="02020603050405020304" pitchFamily="18" charset="0"/>
                  </a:rPr>
                  <a:t>𝜓</a:t>
                </a:r>
                <a:r>
                  <a:rPr lang="en-US" altLang="zh-CN" sz="2400" b="1" kern="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微软雅黑"/>
                    <a:cs typeface="Times New Roman" panose="02020603050405020304" pitchFamily="18" charset="0"/>
                  </a:rPr>
                  <a:t>′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 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𝜸</m:t>
                    </m:r>
                    <m:sSub>
                      <m:sSubPr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𝝌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𝒄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P2GC0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2">
                  <a:buFont typeface="Wingdings" panose="05000000000000000000" pitchFamily="2" charset="2"/>
                  <a:buChar char="ü"/>
                  <a:tabLst>
                    <a:tab pos="274320" algn="l"/>
                  </a:tabLst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𝝌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𝒄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</m:sSub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→ </m:t>
                    </m:r>
                    <m:sSup>
                      <m:sSupPr>
                        <m:ctrlPr>
                          <a:rPr lang="el-GR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l-GR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𝜮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  <m:sSup>
                      <m:sSupPr>
                        <m:ctrlPr>
                          <a:rPr lang="el-GR" altLang="zh-CN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l-GR" altLang="zh-CN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zh-CN" altLang="el-GR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𝜮</m:t>
                            </m:r>
                          </m:e>
                        </m:acc>
                      </m:e>
                      <m:sup>
                        <m:r>
                          <a:rPr lang="en-US" altLang="zh-CN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in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𝑃𝐻𝑆𝑃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2">
                  <a:buFont typeface="Wingdings" panose="05000000000000000000" pitchFamily="2" charset="2"/>
                  <a:buChar char="ü"/>
                  <a:tabLst>
                    <a:tab pos="274320" algn="l"/>
                  </a:tabLst>
                </a:pP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l-GR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𝜮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  <m:r>
                      <a:rPr lang="en-US" sz="2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→ 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𝝅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altLang="zh-CN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l-GR" altLang="zh-CN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zh-CN" altLang="el-GR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𝜮</m:t>
                            </m:r>
                          </m:e>
                        </m:acc>
                      </m:e>
                      <m:sup>
                        <m:r>
                          <a:rPr lang="en-US" altLang="zh-CN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 </m:t>
                    </m:r>
                    <m:acc>
                      <m:accPr>
                        <m:chr m:val="̅"/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e>
                    </m:acc>
                    <m:sSup>
                      <m:sSupPr>
                        <m:ctrlPr>
                          <a:rPr lang="el-GR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l-GR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𝝅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are in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PHSP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tabLst>
                    <a:tab pos="274320" algn="l"/>
                  </a:tabLst>
                </a:pPr>
                <a:r>
                  <a:rPr lang="en-US" altLang="zh-CN" b="1" kern="0" dirty="0">
                    <a:latin typeface="Times New Roman" panose="02020603050405020304" pitchFamily="18" charset="0"/>
                    <a:ea typeface="微软雅黑"/>
                    <a:cs typeface="Times New Roman" panose="02020603050405020304" pitchFamily="18" charset="0"/>
                  </a:rPr>
                  <a:t>Inclusive MC</a:t>
                </a:r>
                <a:r>
                  <a:rPr lang="zh-CN" altLang="en-US" sz="2400" b="1" kern="0" dirty="0">
                    <a:latin typeface="Times New Roman" panose="02020603050405020304" pitchFamily="18" charset="0"/>
                    <a:ea typeface="微软雅黑"/>
                    <a:cs typeface="Times New Roman" panose="02020603050405020304" pitchFamily="18" charset="0"/>
                  </a:rPr>
                  <a:t>：</a:t>
                </a:r>
                <a:r>
                  <a:rPr lang="en-US" altLang="zh-CN" kern="0" dirty="0">
                    <a:latin typeface="Times New Roman" panose="02020603050405020304" pitchFamily="18" charset="0"/>
                    <a:ea typeface="微软雅黑"/>
                    <a:cs typeface="Times New Roman" panose="02020603050405020304" pitchFamily="18" charset="0"/>
                  </a:rPr>
                  <a:t>506</a:t>
                </a:r>
                <a:r>
                  <a:rPr lang="en-US" altLang="zh-CN" kern="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软雅黑"/>
                    <a:cs typeface="Times New Roman" panose="02020603050405020304" pitchFamily="18" charset="0"/>
                  </a:rPr>
                  <a:t> </a:t>
                </a:r>
                <a:r>
                  <a:rPr lang="en-US" altLang="zh-CN" kern="0" dirty="0" smtClean="0">
                    <a:latin typeface="Times New Roman" panose="02020603050405020304" pitchFamily="18" charset="0"/>
                    <a:ea typeface="微软雅黑"/>
                    <a:cs typeface="Times New Roman" panose="02020603050405020304" pitchFamily="18" charset="0"/>
                  </a:rPr>
                  <a:t>M </a:t>
                </a:r>
                <a:r>
                  <a:rPr lang="zh-CN" altLang="en-US" b="1" kern="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微软雅黑"/>
                    <a:cs typeface="Times New Roman" panose="02020603050405020304" pitchFamily="18" charset="0"/>
                  </a:rPr>
                  <a:t>𝜓</a:t>
                </a:r>
                <a:r>
                  <a:rPr lang="en-US" altLang="zh-CN" b="1" kern="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微软雅黑"/>
                    <a:cs typeface="Times New Roman" panose="02020603050405020304" pitchFamily="18" charset="0"/>
                  </a:rPr>
                  <a:t>′</a:t>
                </a:r>
                <a:r>
                  <a:rPr lang="en-US" altLang="zh-CN" kern="0" dirty="0">
                    <a:latin typeface="Times New Roman" panose="02020603050405020304" pitchFamily="18" charset="0"/>
                    <a:ea typeface="微软雅黑"/>
                    <a:cs typeface="Times New Roman" panose="02020603050405020304" pitchFamily="18" charset="0"/>
                  </a:rPr>
                  <a:t> MC</a:t>
                </a:r>
                <a:r>
                  <a:rPr lang="zh-CN" altLang="en-US" kern="0" dirty="0">
                    <a:latin typeface="Times New Roman" panose="02020603050405020304" pitchFamily="18" charset="0"/>
                    <a:ea typeface="微软雅黑"/>
                    <a:cs typeface="Times New Roman" panose="02020603050405020304" pitchFamily="18" charset="0"/>
                  </a:rPr>
                  <a:t>，</a:t>
                </a:r>
                <a:r>
                  <a:rPr lang="zh-CN" altLang="en-US" b="1" kern="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微软雅黑"/>
                    <a:cs typeface="Times New Roman" panose="02020603050405020304" pitchFamily="18" charset="0"/>
                  </a:rPr>
                  <a:t>𝜓</a:t>
                </a:r>
                <a:r>
                  <a:rPr lang="en-US" altLang="zh-CN" b="1" kern="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微软雅黑"/>
                    <a:cs typeface="Times New Roman" panose="02020603050405020304" pitchFamily="18" charset="0"/>
                  </a:rPr>
                  <a:t>′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⟶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altLang="zh-CN" kern="0" dirty="0">
                    <a:latin typeface="Times New Roman" panose="02020603050405020304" pitchFamily="18" charset="0"/>
                    <a:ea typeface="微软雅黑"/>
                    <a:cs typeface="Times New Roman" panose="02020603050405020304" pitchFamily="18" charset="0"/>
                  </a:rPr>
                  <a:t>nything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76960"/>
                <a:ext cx="10515600" cy="5656349"/>
              </a:xfrm>
              <a:blipFill rotWithShape="0">
                <a:blip r:embed="rId2"/>
                <a:stretch>
                  <a:fillRect l="-1043" t="-19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50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250" y="234068"/>
            <a:ext cx="10138782" cy="646465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 Selection </a:t>
            </a:r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52500" y="880532"/>
                <a:ext cx="10602191" cy="5291668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Good Charged Tracks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e>
                    </m:d>
                    <m:r>
                      <a:rPr lang="en-US" i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e>
                    </m:d>
                    <m:r>
                      <a:rPr lang="en-US" i="0">
                        <a:latin typeface="Cambria Math" panose="02040503050406030204" pitchFamily="18" charset="0"/>
                      </a:rPr>
                      <m:t>&lt;1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|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os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>
                        <a:latin typeface="Cambria Math" panose="02040503050406030204" pitchFamily="18" charset="0"/>
                      </a:rPr>
                      <m:t>|≤0.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93</m:t>
                    </m:r>
                  </m:oMath>
                </a14:m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p&gt;1.0 GeV/c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𝐺𝑜𝑜𝑑</m:t>
                        </m:r>
                        <m:r>
                          <m:rPr>
                            <m:nor/>
                          </m:rPr>
                          <a:rPr lang="en-US" i="1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 </m:t>
                        </m:r>
                      </m:sub>
                    </m:sSub>
                    <m:r>
                      <a:rPr lang="en-US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0.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PID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</a:t>
                </a:r>
                <a:r>
                  <a:rPr lang="en-US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</a:t>
                </a:r>
                <a:r>
                  <a:rPr lang="en-US" sz="24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dX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+ TOF</a:t>
                </a: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𝑃𝑟𝑜𝑏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 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𝑃𝑟𝑜𝑏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𝑃𝑟𝑜𝑏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 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𝑃𝑟𝑜𝑏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𝑎𝑛𝑑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</m:sup>
                        </m:sSup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</a:t>
                </a:r>
              </a:p>
              <a:p>
                <a:r>
                  <a:rPr lang="en-US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Good Neutral Tracks: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𝑏𝑎𝑟𝑟𝑒𝑙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&gt;25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𝑀𝑒𝑉</m:t>
                    </m:r>
                    <m:r>
                      <a:rPr lang="en-US"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𝑒𝑛𝑑𝑐𝑎𝑝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&gt;50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𝑀𝑒𝑉</m:t>
                    </m:r>
                  </m:oMath>
                </a14:m>
                <a:endParaRPr lang="en-US" dirty="0"/>
              </a:p>
              <a:p>
                <a:pPr lvl="1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0≤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time</m:t>
                    </m:r>
                    <m:r>
                      <a:rPr lang="en-US">
                        <a:latin typeface="Cambria Math" panose="02040503050406030204" pitchFamily="18" charset="0"/>
                      </a:rPr>
                      <m:t>≤14(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unit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:×50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𝑛𝑠</m:t>
                    </m:r>
                  </m:oMath>
                </a14:m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 least 2 photons tracks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𝛾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(1 for Gamma, 1 for Anti-Neutron).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most energetic shower consider as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candidate,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</m:acc>
                      </m:sub>
                    </m:sSub>
                  </m:oMath>
                </a14:m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0.2 GeV.</a:t>
                </a:r>
              </a:p>
              <a:p>
                <a:r>
                  <a:rPr lang="en-US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Further </a:t>
                </a:r>
                <a:r>
                  <a:rPr lang="en-US" b="1" u="sng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Slection</a:t>
                </a:r>
                <a:r>
                  <a:rPr lang="en-US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</a:t>
                </a:r>
                <a:r>
                  <a:rPr lang="en-US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457200" lvl="1" indent="0">
                  <a:buNone/>
                </a:pPr>
                <a:endPara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Vertex Fit 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𝚺</m:t>
                        </m:r>
                      </m:e>
                      <m:sup>
                        <m:r>
                          <a:rPr lang="en-US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sSup>
                      <m:sSupPr>
                        <m:ctrlPr>
                          <a:rPr lang="en-US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b="1" i="1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𝚺</m:t>
                            </m:r>
                          </m:e>
                        </m:acc>
                      </m:e>
                      <m:sup>
                        <m:r>
                          <a:rPr lang="en-US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:</a:t>
                </a:r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 Kinematics Fit 1C :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𝜸</m:t>
                    </m:r>
                    <m:r>
                      <m:rPr>
                        <m:nor/>
                      </m:rPr>
                      <a:rPr lang="en-US" b="1" i="1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 </m:t>
                    </m:r>
                    <m:sSub>
                      <m:sSubPr>
                        <m:ctrlPr>
                          <a:rPr lang="en-US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𝝌</m:t>
                        </m:r>
                      </m:e>
                      <m:sub>
                        <m:r>
                          <a:rPr lang="en-US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en-US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1" i="1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𝜸</m:t>
                    </m:r>
                    <m:sSup>
                      <m:sSupPr>
                        <m:ctrlPr>
                          <a:rPr lang="en-US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𝚺</m:t>
                        </m:r>
                      </m:e>
                      <m:sup>
                        <m:r>
                          <a:rPr lang="en-US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sSup>
                      <m:sSupPr>
                        <m:ctrlPr>
                          <a:rPr lang="en-US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b="1" i="1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𝚺</m:t>
                            </m:r>
                          </m:e>
                        </m:acc>
                      </m:e>
                      <m:sup>
                        <m:r>
                          <a:rPr lang="en-US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CN" sz="2000" dirty="0" smtClean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For N</a:t>
                </a:r>
                <a:r>
                  <a:rPr lang="el-GR" altLang="zh-CN" sz="2000" baseline="-25000" dirty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γ</a:t>
                </a:r>
                <a:r>
                  <a:rPr lang="en-US" altLang="zh-CN" sz="2000" dirty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  ≥ 2: Minimum  </a:t>
                </a:r>
                <a:r>
                  <a:rPr lang="el-GR" altLang="zh-CN" sz="2000" b="1" dirty="0">
                    <a:solidFill>
                      <a:schemeClr val="accent5"/>
                    </a:solidFill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χ</a:t>
                </a:r>
                <a:r>
                  <a:rPr lang="en-US" altLang="zh-CN" sz="2000" b="1" baseline="30000" dirty="0" smtClean="0">
                    <a:solidFill>
                      <a:schemeClr val="accent5"/>
                    </a:solidFill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2</a:t>
                </a:r>
                <a:r>
                  <a:rPr lang="en-US" altLang="zh-CN" sz="2000" b="1" baseline="-25000" dirty="0" smtClean="0">
                    <a:solidFill>
                      <a:schemeClr val="accent5"/>
                    </a:solidFill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1C</a:t>
                </a:r>
                <a:r>
                  <a:rPr lang="en-US" altLang="zh-CN" sz="2000" dirty="0" smtClean="0">
                    <a:solidFill>
                      <a:schemeClr val="accent5"/>
                    </a:solidFill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𝜸</m:t>
                    </m:r>
                    <m:sSup>
                      <m:sSupPr>
                        <m:ctrlPr>
                          <a:rPr lang="en-US" sz="2000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𝚺</m:t>
                        </m:r>
                      </m:e>
                      <m:sup>
                        <m:r>
                          <a:rPr lang="en-US" sz="2000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sSup>
                      <m:sSupPr>
                        <m:ctrlPr>
                          <a:rPr lang="en-US" sz="2000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sz="2000" b="1" i="1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𝚺</m:t>
                            </m:r>
                          </m:e>
                        </m:acc>
                      </m:e>
                      <m:sup>
                        <m:r>
                          <a:rPr lang="en-US" sz="2000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altLang="zh-CN" sz="2000" dirty="0" smtClean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) </a:t>
                </a:r>
                <a:r>
                  <a:rPr lang="en-US" altLang="zh-CN" sz="2000" dirty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is chosen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52500" y="880532"/>
                <a:ext cx="10602191" cy="5291668"/>
              </a:xfrm>
              <a:blipFill rotWithShape="0">
                <a:blip r:embed="rId2"/>
                <a:stretch>
                  <a:fillRect l="-748" t="-2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5981699" y="2286000"/>
            <a:ext cx="32575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151030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51030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32165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91087" y="3233626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36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1668963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 Analysis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43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80158" y="1696996"/>
            <a:ext cx="6583363" cy="4734152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551271" y="4917257"/>
            <a:ext cx="2557672" cy="295771"/>
          </a:xfrm>
          <a:prstGeom prst="ellipse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64555" y="4162902"/>
            <a:ext cx="2480553" cy="259952"/>
          </a:xfrm>
          <a:prstGeom prst="ellipse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33000" y="3406806"/>
            <a:ext cx="1955260" cy="261693"/>
          </a:xfrm>
          <a:prstGeom prst="ellipse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4555" y="5344875"/>
            <a:ext cx="3267791" cy="412114"/>
          </a:xfrm>
          <a:prstGeom prst="ellipse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7153" y="1696996"/>
            <a:ext cx="4947120" cy="4854102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8196737" y="817155"/>
            <a:ext cx="3231204" cy="54474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Invariant Mass of Chic0</a:t>
            </a:r>
            <a:endParaRPr lang="en-US" sz="1400" dirty="0">
              <a:solidFill>
                <a:schemeClr val="bg2">
                  <a:lumMod val="10000"/>
                </a:schemeClr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633000" y="2052537"/>
            <a:ext cx="1614439" cy="433989"/>
          </a:xfrm>
          <a:prstGeom prst="ellipse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159379" y="6094366"/>
            <a:ext cx="4824920" cy="3708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64555" y="817155"/>
            <a:ext cx="6088815" cy="58488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Background channel Extracted from Inclusive MC Sample</a:t>
            </a:r>
            <a:endParaRPr lang="en-US" sz="1400" dirty="0">
              <a:solidFill>
                <a:schemeClr val="bg2">
                  <a:lumMod val="1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57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8745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Rvxy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pi+ and pi-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47" y="1700463"/>
            <a:ext cx="5248275" cy="40775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9" y="1606378"/>
            <a:ext cx="5189839" cy="417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94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172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Rvz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pi+ and pi-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448" y="1604212"/>
            <a:ext cx="5343525" cy="41952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7622" y="1604212"/>
            <a:ext cx="5267325" cy="4195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20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8481</TotalTime>
  <Words>215</Words>
  <Application>Microsoft Office PowerPoint</Application>
  <PresentationFormat>Widescreen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微软雅黑</vt:lpstr>
      <vt:lpstr>宋体</vt:lpstr>
      <vt:lpstr>宋体</vt:lpstr>
      <vt:lpstr>Arial</vt:lpstr>
      <vt:lpstr>Arial Black</vt:lpstr>
      <vt:lpstr>Calibri</vt:lpstr>
      <vt:lpstr>Calibri Light</vt:lpstr>
      <vt:lpstr>Cambria Math</vt:lpstr>
      <vt:lpstr>Symbol</vt:lpstr>
      <vt:lpstr>Times New Roman</vt:lpstr>
      <vt:lpstr>Wingdings</vt:lpstr>
      <vt:lpstr>Office Theme</vt:lpstr>
      <vt:lpstr>Measurement of γ" " χ_(c0,1,2)→γΣ^- Σ ̅^+ at BESIII</vt:lpstr>
      <vt:lpstr>Outline</vt:lpstr>
      <vt:lpstr>Motivation</vt:lpstr>
      <vt:lpstr>Data Sets and MC Samples</vt:lpstr>
      <vt:lpstr>Event Selection </vt:lpstr>
      <vt:lpstr>Background Analysis</vt:lpstr>
      <vt:lpstr>PowerPoint Presentation</vt:lpstr>
      <vt:lpstr>Rvxy for pi+ and pi-</vt:lpstr>
      <vt:lpstr>Rvz for pi+ and pi-</vt:lpstr>
      <vt:lpstr>PowerPoint Presentation</vt:lpstr>
      <vt:lpstr>Event Selection for Minimized the Background</vt:lpstr>
      <vt:lpstr>Invariant Mass of Chic0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of  ψ^′ (ψ(2S))→γ" " χ_cJ Data 2012 and E_cm= 3.68609 GeV at BESIII</dc:title>
  <dc:creator>Muzaffar Subhani</dc:creator>
  <cp:lastModifiedBy>Subhani_Pc</cp:lastModifiedBy>
  <cp:revision>179</cp:revision>
  <dcterms:created xsi:type="dcterms:W3CDTF">2017-10-09T03:09:22Z</dcterms:created>
  <dcterms:modified xsi:type="dcterms:W3CDTF">2018-01-22T01:04:28Z</dcterms:modified>
</cp:coreProperties>
</file>