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57" r:id="rId3"/>
    <p:sldId id="258" r:id="rId4"/>
    <p:sldId id="259" r:id="rId5"/>
    <p:sldId id="262" r:id="rId6"/>
    <p:sldId id="263" r:id="rId7"/>
    <p:sldId id="264" r:id="rId8"/>
    <p:sldId id="270" r:id="rId9"/>
    <p:sldId id="370" r:id="rId10"/>
    <p:sldId id="265" r:id="rId11"/>
    <p:sldId id="353" r:id="rId12"/>
    <p:sldId id="267" r:id="rId13"/>
    <p:sldId id="269" r:id="rId14"/>
    <p:sldId id="271" r:id="rId15"/>
    <p:sldId id="272" r:id="rId16"/>
    <p:sldId id="371" r:id="rId17"/>
    <p:sldId id="320" r:id="rId18"/>
    <p:sldId id="323" r:id="rId19"/>
    <p:sldId id="324" r:id="rId20"/>
    <p:sldId id="372" r:id="rId21"/>
    <p:sldId id="260" r:id="rId22"/>
    <p:sldId id="261"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75336" autoAdjust="0"/>
  </p:normalViewPr>
  <p:slideViewPr>
    <p:cSldViewPr snapToGrid="0">
      <p:cViewPr>
        <p:scale>
          <a:sx n="66" d="100"/>
          <a:sy n="66" d="100"/>
        </p:scale>
        <p:origin x="432"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3366F-CE8A-439C-BACD-9F9B106BD49E}" type="datetimeFigureOut">
              <a:rPr lang="zh-CN" altLang="en-US" smtClean="0"/>
              <a:t>2019/4/23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DA3D8-C58A-422D-A8EA-41B721AE71E9}" type="slidenum">
              <a:rPr lang="zh-CN" altLang="en-US" smtClean="0"/>
              <a:t>‹#›</a:t>
            </a:fld>
            <a:endParaRPr lang="zh-CN" altLang="en-US"/>
          </a:p>
        </p:txBody>
      </p:sp>
    </p:spTree>
    <p:extLst>
      <p:ext uri="{BB962C8B-B14F-4D97-AF65-F5344CB8AC3E}">
        <p14:creationId xmlns:p14="http://schemas.microsoft.com/office/powerpoint/2010/main" val="85839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3DA3D8-C58A-422D-A8EA-41B721AE71E9}" type="slidenum">
              <a:rPr lang="zh-CN" altLang="en-US" smtClean="0"/>
              <a:t>1</a:t>
            </a:fld>
            <a:endParaRPr lang="zh-CN" altLang="en-US"/>
          </a:p>
        </p:txBody>
      </p:sp>
    </p:spTree>
    <p:extLst>
      <p:ext uri="{BB962C8B-B14F-4D97-AF65-F5344CB8AC3E}">
        <p14:creationId xmlns:p14="http://schemas.microsoft.com/office/powerpoint/2010/main" val="21109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下面介绍一下数据汇总模块的设计，它的核心为</a:t>
            </a:r>
            <a:r>
              <a:rPr lang="en-US" altLang="zh-CN" dirty="0"/>
              <a:t>FPGA</a:t>
            </a:r>
            <a:r>
              <a:rPr lang="zh-CN" altLang="en-US" dirty="0"/>
              <a:t>芯片</a:t>
            </a:r>
            <a:r>
              <a:rPr lang="en-US" altLang="zh-CN" dirty="0"/>
              <a:t>, </a:t>
            </a:r>
            <a:r>
              <a:rPr lang="zh-CN" altLang="en-US" dirty="0"/>
              <a:t>我们选择的是</a:t>
            </a:r>
            <a:r>
              <a:rPr lang="en-US" altLang="zh-CN" dirty="0"/>
              <a:t>K7</a:t>
            </a:r>
            <a:r>
              <a:rPr lang="zh-CN" altLang="en-US" dirty="0"/>
              <a:t>系列的</a:t>
            </a:r>
            <a:r>
              <a:rPr lang="en-US" altLang="zh-CN" dirty="0"/>
              <a:t>420TFFG901</a:t>
            </a:r>
            <a:r>
              <a:rPr lang="zh-CN" altLang="en-US" dirty="0"/>
              <a:t>，它集成了</a:t>
            </a:r>
            <a:r>
              <a:rPr lang="en-US" altLang="zh-CN" dirty="0"/>
              <a:t>28</a:t>
            </a:r>
            <a:r>
              <a:rPr lang="zh-CN" altLang="en-US" dirty="0"/>
              <a:t>个高速串行接口</a:t>
            </a:r>
            <a:r>
              <a:rPr lang="en-US" altLang="zh-CN" dirty="0"/>
              <a:t>GTX</a:t>
            </a:r>
            <a:r>
              <a:rPr lang="zh-CN" altLang="en-US" dirty="0"/>
              <a:t>，其中</a:t>
            </a:r>
            <a:r>
              <a:rPr lang="en-US" altLang="zh-CN" dirty="0"/>
              <a:t>16</a:t>
            </a:r>
            <a:r>
              <a:rPr lang="zh-CN" altLang="en-US" dirty="0"/>
              <a:t>个和光纤收发器相连，</a:t>
            </a:r>
            <a:r>
              <a:rPr lang="en-US" altLang="zh-CN" dirty="0"/>
              <a:t>5</a:t>
            </a:r>
            <a:r>
              <a:rPr lang="zh-CN" altLang="en-US" dirty="0"/>
              <a:t>个和机箱背板相连，还有两个分别和以太网口进行连接。对于光纤收发器，我们选择的是</a:t>
            </a:r>
            <a:r>
              <a:rPr lang="en-US" altLang="zh-CN" dirty="0" err="1"/>
              <a:t>finisar</a:t>
            </a:r>
            <a:r>
              <a:rPr lang="zh-CN" altLang="en-US" dirty="0"/>
              <a:t>公司的光电模块，它可以在</a:t>
            </a:r>
            <a:r>
              <a:rPr lang="en-US" altLang="zh-CN" dirty="0"/>
              <a:t>400</a:t>
            </a:r>
            <a:r>
              <a:rPr lang="zh-CN" altLang="en-US" dirty="0"/>
              <a:t>米以内实现</a:t>
            </a:r>
            <a:r>
              <a:rPr lang="en-US" altLang="zh-CN" dirty="0"/>
              <a:t>10.5G</a:t>
            </a:r>
            <a:r>
              <a:rPr lang="zh-CN" altLang="en-US" dirty="0"/>
              <a:t>的数据传输。</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12</a:t>
            </a:fld>
            <a:endParaRPr lang="zh-CN" altLang="en-US"/>
          </a:p>
        </p:txBody>
      </p:sp>
    </p:spTree>
    <p:extLst>
      <p:ext uri="{BB962C8B-B14F-4D97-AF65-F5344CB8AC3E}">
        <p14:creationId xmlns:p14="http://schemas.microsoft.com/office/powerpoint/2010/main" val="384362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这是设计完成的数据汇总模块</a:t>
            </a: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13</a:t>
            </a:fld>
            <a:endParaRPr lang="zh-CN" altLang="en-US"/>
          </a:p>
        </p:txBody>
      </p:sp>
    </p:spTree>
    <p:extLst>
      <p:ext uri="{BB962C8B-B14F-4D97-AF65-F5344CB8AC3E}">
        <p14:creationId xmlns:p14="http://schemas.microsoft.com/office/powerpoint/2010/main" val="7231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下面介绍一下触发时钟模块的设计，它的结构框图如图所示，主要是通过机箱背板接口汇总所有触发信息数据进行触发判选，它的核心为</a:t>
            </a:r>
            <a:r>
              <a:rPr lang="en-US" altLang="zh-CN" dirty="0"/>
              <a:t>FPGA</a:t>
            </a:r>
            <a:r>
              <a:rPr lang="zh-CN" altLang="en-US" dirty="0"/>
              <a:t>芯片，采用的是</a:t>
            </a:r>
            <a:r>
              <a:rPr lang="en-US" altLang="zh-CN" dirty="0"/>
              <a:t>K7</a:t>
            </a:r>
            <a:r>
              <a:rPr lang="zh-CN" altLang="en-US" dirty="0"/>
              <a:t>的</a:t>
            </a:r>
            <a:r>
              <a:rPr lang="en-US" altLang="zh-CN" dirty="0"/>
              <a:t>420T</a:t>
            </a:r>
            <a:r>
              <a:rPr lang="zh-CN" altLang="en-US" dirty="0"/>
              <a:t>，集成了</a:t>
            </a:r>
            <a:r>
              <a:rPr lang="en-US" altLang="zh-CN" dirty="0"/>
              <a:t>28</a:t>
            </a:r>
            <a:r>
              <a:rPr lang="zh-CN" altLang="en-US" dirty="0"/>
              <a:t>个</a:t>
            </a:r>
            <a:r>
              <a:rPr lang="en-US" altLang="zh-CN" dirty="0"/>
              <a:t>GTX</a:t>
            </a:r>
            <a:r>
              <a:rPr lang="zh-CN" altLang="en-US" dirty="0"/>
              <a:t>接口，</a:t>
            </a:r>
            <a:r>
              <a:rPr lang="en-US" altLang="zh-CN" dirty="0"/>
              <a:t>20</a:t>
            </a:r>
            <a:r>
              <a:rPr lang="zh-CN" altLang="en-US" dirty="0"/>
              <a:t>个接背板，</a:t>
            </a:r>
            <a:r>
              <a:rPr lang="en-US" altLang="zh-CN" dirty="0"/>
              <a:t>3</a:t>
            </a:r>
            <a:r>
              <a:rPr lang="zh-CN" altLang="en-US" dirty="0"/>
              <a:t>个接前面板光纤收发器，同时前面板还预留了</a:t>
            </a:r>
            <a:r>
              <a:rPr lang="en-US" altLang="zh-CN" dirty="0"/>
              <a:t>8</a:t>
            </a:r>
            <a:r>
              <a:rPr lang="zh-CN" altLang="en-US" dirty="0"/>
              <a:t>路差分</a:t>
            </a:r>
            <a:r>
              <a:rPr lang="en-US" altLang="zh-CN" dirty="0"/>
              <a:t>LEMO</a:t>
            </a:r>
            <a:r>
              <a:rPr lang="zh-CN" altLang="en-US" dirty="0"/>
              <a:t>进行时钟扇出。</a:t>
            </a: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14</a:t>
            </a:fld>
            <a:endParaRPr lang="zh-CN" altLang="en-US"/>
          </a:p>
        </p:txBody>
      </p:sp>
    </p:spTree>
    <p:extLst>
      <p:ext uri="{BB962C8B-B14F-4D97-AF65-F5344CB8AC3E}">
        <p14:creationId xmlns:p14="http://schemas.microsoft.com/office/powerpoint/2010/main" val="289637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这是设计完成的触发时钟模块</a:t>
            </a: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15</a:t>
            </a:fld>
            <a:endParaRPr lang="zh-CN" altLang="en-US"/>
          </a:p>
        </p:txBody>
      </p:sp>
    </p:spTree>
    <p:extLst>
      <p:ext uri="{BB962C8B-B14F-4D97-AF65-F5344CB8AC3E}">
        <p14:creationId xmlns:p14="http://schemas.microsoft.com/office/powerpoint/2010/main" val="323190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接着对</a:t>
            </a:r>
            <a:r>
              <a:rPr lang="en-US" altLang="zh-CN" dirty="0"/>
              <a:t>ATCA</a:t>
            </a:r>
            <a:r>
              <a:rPr lang="zh-CN" altLang="en-US" dirty="0"/>
              <a:t>机箱背板链路进行了误码率测试，采用的是</a:t>
            </a:r>
            <a:r>
              <a:rPr lang="en-US" altLang="zh-CN" dirty="0"/>
              <a:t>IBERT</a:t>
            </a:r>
            <a:r>
              <a:rPr lang="zh-CN" altLang="en-US" dirty="0"/>
              <a:t>工具，测得的</a:t>
            </a:r>
            <a:r>
              <a:rPr lang="zh-CN" altLang="en-US" sz="1200" dirty="0"/>
              <a:t>单</a:t>
            </a:r>
            <a:r>
              <a:rPr lang="en-US" altLang="zh-CN" sz="1200" dirty="0"/>
              <a:t>lane</a:t>
            </a:r>
            <a:r>
              <a:rPr lang="zh-CN" altLang="en-US" sz="1200" dirty="0"/>
              <a:t>最大传输率为</a:t>
            </a:r>
            <a:r>
              <a:rPr lang="en-US" altLang="zh-CN" sz="1200" dirty="0"/>
              <a:t>3.125G</a:t>
            </a:r>
            <a:r>
              <a:rPr lang="zh-CN" altLang="en-US" sz="1200" dirty="0"/>
              <a:t>；</a:t>
            </a: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同时还在</a:t>
            </a:r>
            <a:r>
              <a:rPr lang="en-US" altLang="zh-CN" sz="1200" dirty="0"/>
              <a:t>FPGA</a:t>
            </a:r>
            <a:r>
              <a:rPr lang="zh-CN" altLang="en-US" sz="1200" dirty="0"/>
              <a:t>里面实现了误码检验逻辑，分别在发送端和接收端产生同样的伪随机序列，然后在接收端对收到的伪随机序列和自己产生的伪随机序列进行比较，不一样的话误码数加</a:t>
            </a:r>
            <a:r>
              <a:rPr lang="en-US" altLang="zh-CN" sz="1200" dirty="0"/>
              <a:t>1</a:t>
            </a:r>
            <a:r>
              <a:rPr lang="zh-CN" altLang="en-US" sz="1200" dirty="0"/>
              <a:t>；利用</a:t>
            </a:r>
            <a:r>
              <a:rPr lang="en-US" altLang="zh-CN" sz="1200" dirty="0"/>
              <a:t>FPGA</a:t>
            </a:r>
            <a:r>
              <a:rPr lang="zh-CN" altLang="en-US" sz="1200" dirty="0"/>
              <a:t>自带的</a:t>
            </a:r>
            <a:r>
              <a:rPr lang="en-US" altLang="zh-CN" sz="1200" dirty="0" err="1"/>
              <a:t>dubug</a:t>
            </a:r>
            <a:r>
              <a:rPr lang="zh-CN" altLang="en-US" sz="1200" dirty="0"/>
              <a:t>工具观察接收端的信号。我们在。。测试了</a:t>
            </a:r>
            <a:r>
              <a:rPr lang="en-US" altLang="zh-CN" sz="1200" dirty="0"/>
              <a:t>8</a:t>
            </a:r>
            <a:r>
              <a:rPr lang="zh-CN" altLang="en-US" sz="1200" dirty="0"/>
              <a:t>小时，没有误码，从而可以得到</a:t>
            </a:r>
            <a:endParaRPr lang="zh-CN" altLang="en-US" dirty="0"/>
          </a:p>
        </p:txBody>
      </p:sp>
      <p:sp>
        <p:nvSpPr>
          <p:cNvPr id="4" name="灯片编号占位符 3"/>
          <p:cNvSpPr>
            <a:spLocks noGrp="1"/>
          </p:cNvSpPr>
          <p:nvPr>
            <p:ph type="sldNum" sz="quarter" idx="10"/>
          </p:nvPr>
        </p:nvSpPr>
        <p:spPr/>
        <p:txBody>
          <a:bodyPr/>
          <a:lstStyle/>
          <a:p>
            <a:fld id="{18EE6819-5B3E-46D7-A41A-F94EFE21914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23648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接着对触发时钟模块扇出的时钟信号的性能进行了测试，测试参数主要是</a:t>
            </a:r>
            <a:r>
              <a:rPr lang="en-US" altLang="zh-CN" dirty="0"/>
              <a:t>jitter</a:t>
            </a:r>
            <a:r>
              <a:rPr lang="zh-CN" altLang="en-US" dirty="0"/>
              <a:t>和</a:t>
            </a:r>
            <a:r>
              <a:rPr lang="en-US" altLang="zh-CN" dirty="0"/>
              <a:t>skew</a:t>
            </a:r>
            <a:r>
              <a:rPr lang="zh-CN" altLang="en-US" dirty="0"/>
              <a:t>，测试的结果如图所示，各个通道一致性较好，</a:t>
            </a:r>
            <a:r>
              <a:rPr lang="en-US" altLang="zh-CN" dirty="0"/>
              <a:t>jitter</a:t>
            </a:r>
            <a:r>
              <a:rPr lang="zh-CN" altLang="en-US" dirty="0"/>
              <a:t>好于</a:t>
            </a:r>
            <a:r>
              <a:rPr lang="en-US" altLang="zh-CN" dirty="0"/>
              <a:t>6ps</a:t>
            </a:r>
            <a:r>
              <a:rPr lang="zh-CN" altLang="en-US" dirty="0"/>
              <a:t>，</a:t>
            </a:r>
            <a:r>
              <a:rPr lang="en-US" altLang="zh-CN" dirty="0"/>
              <a:t>skew</a:t>
            </a:r>
            <a:r>
              <a:rPr lang="zh-CN" altLang="en-US" dirty="0"/>
              <a:t>好于</a:t>
            </a:r>
            <a:r>
              <a:rPr lang="en-US" altLang="zh-CN" dirty="0"/>
              <a:t>300ps</a:t>
            </a:r>
            <a:r>
              <a:rPr lang="zh-CN" altLang="en-US" dirty="0"/>
              <a:t>；</a:t>
            </a:r>
          </a:p>
        </p:txBody>
      </p:sp>
      <p:sp>
        <p:nvSpPr>
          <p:cNvPr id="4" name="灯片编号占位符 3"/>
          <p:cNvSpPr>
            <a:spLocks noGrp="1"/>
          </p:cNvSpPr>
          <p:nvPr>
            <p:ph type="sldNum" sz="quarter" idx="10"/>
          </p:nvPr>
        </p:nvSpPr>
        <p:spPr/>
        <p:txBody>
          <a:bodyPr/>
          <a:lstStyle/>
          <a:p>
            <a:fld id="{18EE6819-5B3E-46D7-A41A-F94EFE21914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23648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整个系统功能正常！</a:t>
            </a:r>
          </a:p>
        </p:txBody>
      </p:sp>
      <p:sp>
        <p:nvSpPr>
          <p:cNvPr id="4" name="灯片编号占位符 3"/>
          <p:cNvSpPr>
            <a:spLocks noGrp="1"/>
          </p:cNvSpPr>
          <p:nvPr>
            <p:ph type="sldNum" sz="quarter" idx="10"/>
          </p:nvPr>
        </p:nvSpPr>
        <p:spPr/>
        <p:txBody>
          <a:bodyPr/>
          <a:lstStyle/>
          <a:p>
            <a:fld id="{18EE6819-5B3E-46D7-A41A-F94EFE21914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2364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暗物质探测是粒子物理领域中的热门课题，</a:t>
            </a:r>
            <a:r>
              <a:rPr lang="zh-CN" altLang="en-US" dirty="0"/>
              <a:t>在国际上暗物质直接探测实验已经进行了三十多年。在早期，主要是晶体探测器，</a:t>
            </a:r>
            <a:endParaRPr lang="en-US" altLang="zh-CN" dirty="0"/>
          </a:p>
          <a:p>
            <a:r>
              <a:rPr lang="zh-CN" altLang="en-US" dirty="0"/>
              <a:t>后来发展了较低本底水平的低温半导体探测器。但是半导体技术很难把探测器做大，所以</a:t>
            </a:r>
            <a:r>
              <a:rPr lang="zh-CN" altLang="en-US" b="1" dirty="0"/>
              <a:t>液氙探测器成为了一种合适的选择，规模越来越大，探测灵敏度不断提升</a:t>
            </a:r>
            <a:r>
              <a:rPr lang="zh-CN" altLang="en-US" dirty="0"/>
              <a:t>。</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3</a:t>
            </a:fld>
            <a:endParaRPr lang="zh-CN" altLang="en-US"/>
          </a:p>
        </p:txBody>
      </p:sp>
    </p:spTree>
    <p:extLst>
      <p:ext uri="{BB962C8B-B14F-4D97-AF65-F5344CB8AC3E}">
        <p14:creationId xmlns:p14="http://schemas.microsoft.com/office/powerpoint/2010/main" val="399112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cs"/>
              </a:rPr>
              <a:t>液氙探测器其中一种就是气液两相型氙探测器，</a:t>
            </a:r>
            <a:r>
              <a:rPr lang="zh-CN" altLang="zh-CN" sz="1200" kern="1200" dirty="0">
                <a:solidFill>
                  <a:schemeClr val="tx1"/>
                </a:solidFill>
                <a:effectLst/>
                <a:latin typeface="+mn-lt"/>
                <a:ea typeface="+mn-ea"/>
                <a:cs typeface="+mn-cs"/>
              </a:rPr>
              <a:t>粒子进入探测器和液氙的核发生碰撞时，反冲核将液体电离，激发出的闪烁荧光被</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接收后得到</a:t>
            </a:r>
            <a:r>
              <a:rPr lang="en-US" altLang="zh-CN" sz="1200" kern="1200" dirty="0">
                <a:solidFill>
                  <a:schemeClr val="tx1"/>
                </a:solidFill>
                <a:effectLst/>
                <a:latin typeface="+mn-lt"/>
                <a:ea typeface="+mn-ea"/>
                <a:cs typeface="+mn-cs"/>
              </a:rPr>
              <a:t>S1</a:t>
            </a:r>
            <a:r>
              <a:rPr lang="zh-CN" altLang="en-US" sz="1200" kern="1200" dirty="0">
                <a:solidFill>
                  <a:schemeClr val="tx1"/>
                </a:solidFill>
                <a:effectLst/>
                <a:latin typeface="+mn-lt"/>
                <a:ea typeface="+mn-ea"/>
                <a:cs typeface="+mn-cs"/>
              </a:rPr>
              <a:t>信号</a:t>
            </a:r>
            <a:r>
              <a:rPr lang="zh-CN" altLang="zh-CN" sz="1200" kern="1200" dirty="0">
                <a:solidFill>
                  <a:schemeClr val="tx1"/>
                </a:solidFill>
                <a:effectLst/>
                <a:latin typeface="+mn-lt"/>
                <a:ea typeface="+mn-ea"/>
                <a:cs typeface="+mn-cs"/>
              </a:rPr>
              <a:t>，而电离出来的电子在强电场的作用下飘移到气态氙，发生多次电离，电离出的光子被</a:t>
            </a:r>
            <a:r>
              <a:rPr lang="en-US" altLang="zh-CN" sz="1200" kern="1200" dirty="0">
                <a:solidFill>
                  <a:schemeClr val="tx1"/>
                </a:solidFill>
                <a:effectLst/>
                <a:latin typeface="+mn-lt"/>
                <a:ea typeface="+mn-ea"/>
                <a:cs typeface="+mn-cs"/>
              </a:rPr>
              <a:t>PMT</a:t>
            </a:r>
            <a:r>
              <a:rPr lang="zh-CN" altLang="zh-CN" sz="1200" kern="1200" dirty="0">
                <a:solidFill>
                  <a:schemeClr val="tx1"/>
                </a:solidFill>
                <a:effectLst/>
                <a:latin typeface="+mn-lt"/>
                <a:ea typeface="+mn-ea"/>
                <a:cs typeface="+mn-cs"/>
              </a:rPr>
              <a:t>接收后产生信号</a:t>
            </a:r>
            <a:r>
              <a:rPr lang="en-US" altLang="zh-CN" sz="1200" kern="1200" dirty="0">
                <a:solidFill>
                  <a:schemeClr val="tx1"/>
                </a:solidFill>
                <a:effectLst/>
                <a:latin typeface="+mn-lt"/>
                <a:ea typeface="+mn-ea"/>
                <a:cs typeface="+mn-cs"/>
              </a:rPr>
              <a:t>S2</a:t>
            </a:r>
            <a:r>
              <a:rPr lang="zh-CN" altLang="zh-CN" sz="1200" kern="1200" dirty="0">
                <a:solidFill>
                  <a:schemeClr val="tx1"/>
                </a:solidFill>
                <a:effectLst/>
                <a:latin typeface="+mn-lt"/>
                <a:ea typeface="+mn-ea"/>
                <a:cs typeface="+mn-cs"/>
              </a:rPr>
              <a:t>。</a:t>
            </a:r>
            <a:endParaRPr kumimoji="0" lang="en-US" altLang="zh-C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通过比较</a:t>
            </a:r>
            <a:r>
              <a:rPr lang="en-US" altLang="zh-CN" sz="1200" kern="1200" dirty="0">
                <a:solidFill>
                  <a:schemeClr val="tx1"/>
                </a:solidFill>
                <a:effectLst/>
                <a:latin typeface="+mn-lt"/>
                <a:ea typeface="+mn-ea"/>
                <a:cs typeface="+mn-cs"/>
              </a:rPr>
              <a:t>S1</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S2</a:t>
            </a:r>
            <a:r>
              <a:rPr lang="zh-CN" altLang="zh-CN" sz="1200" kern="1200" dirty="0">
                <a:solidFill>
                  <a:schemeClr val="tx1"/>
                </a:solidFill>
                <a:effectLst/>
                <a:latin typeface="+mn-lt"/>
                <a:ea typeface="+mn-ea"/>
                <a:cs typeface="+mn-cs"/>
              </a:rPr>
              <a:t>，可以</a:t>
            </a:r>
            <a:r>
              <a:rPr lang="zh-CN" altLang="en-US" sz="1200" kern="1200" dirty="0">
                <a:solidFill>
                  <a:schemeClr val="tx1"/>
                </a:solidFill>
                <a:effectLst/>
                <a:latin typeface="+mn-lt"/>
                <a:ea typeface="+mn-ea"/>
                <a:cs typeface="+mn-cs"/>
              </a:rPr>
              <a:t>得到</a:t>
            </a:r>
            <a:r>
              <a:rPr lang="zh-CN" altLang="zh-CN" sz="1200" kern="1200" dirty="0">
                <a:solidFill>
                  <a:schemeClr val="tx1"/>
                </a:solidFill>
                <a:effectLst/>
                <a:latin typeface="+mn-lt"/>
                <a:ea typeface="+mn-ea"/>
                <a:cs typeface="+mn-cs"/>
              </a:rPr>
              <a:t>电子的漂移时间然后重建入射粒子的三维坐标。同时根据</a:t>
            </a:r>
            <a:r>
              <a:rPr lang="en-US" altLang="zh-CN" sz="1200" kern="1200" dirty="0">
                <a:solidFill>
                  <a:schemeClr val="tx1"/>
                </a:solidFill>
                <a:effectLst/>
                <a:latin typeface="+mn-lt"/>
                <a:ea typeface="+mn-ea"/>
                <a:cs typeface="+mn-cs"/>
              </a:rPr>
              <a:t>S2</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S1</a:t>
            </a:r>
            <a:r>
              <a:rPr lang="zh-CN" altLang="zh-CN" sz="1200" kern="1200" dirty="0">
                <a:solidFill>
                  <a:schemeClr val="tx1"/>
                </a:solidFill>
                <a:effectLst/>
                <a:latin typeface="+mn-lt"/>
                <a:ea typeface="+mn-ea"/>
                <a:cs typeface="+mn-cs"/>
              </a:rPr>
              <a:t>的比值大小可以排除γ射线之类的本底信号。</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cs"/>
              </a:rPr>
              <a:t>而读出电子学系统的工作就是测量</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S1</a:t>
            </a:r>
            <a:r>
              <a:rPr kumimoji="0" lang="zh-CN"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S2</a:t>
            </a:r>
            <a:r>
              <a:rPr kumimoji="0" lang="zh-CN" altLang="en-US" sz="1200" b="0" i="0" u="none" strike="noStrike" kern="1200" cap="none" spc="0" normalizeH="0" baseline="0" noProof="0" dirty="0">
                <a:ln>
                  <a:noFill/>
                </a:ln>
                <a:solidFill>
                  <a:prstClr val="black"/>
                </a:solidFill>
                <a:effectLst/>
                <a:uLnTx/>
                <a:uFillTx/>
                <a:latin typeface="+mn-lt"/>
                <a:ea typeface="+mn-ea"/>
                <a:cs typeface="+mn-cs"/>
              </a:rPr>
              <a:t>信号，通过准确获取它们的波形信息来进行本底甄别。下面来介绍几个国际上的暗物质直接探测实验</a:t>
            </a:r>
          </a:p>
        </p:txBody>
      </p:sp>
      <p:sp>
        <p:nvSpPr>
          <p:cNvPr id="4" name="灯片编号占位符 3"/>
          <p:cNvSpPr>
            <a:spLocks noGrp="1"/>
          </p:cNvSpPr>
          <p:nvPr>
            <p:ph type="sldNum" sz="quarter" idx="5"/>
          </p:nvPr>
        </p:nvSpPr>
        <p:spPr/>
        <p:txBody>
          <a:bodyPr/>
          <a:lstStyle/>
          <a:p>
            <a:fld id="{063DA3D8-C58A-422D-A8EA-41B721AE71E9}" type="slidenum">
              <a:rPr lang="zh-CN" altLang="en-US" smtClean="0"/>
              <a:t>4</a:t>
            </a:fld>
            <a:endParaRPr lang="zh-CN" altLang="en-US"/>
          </a:p>
        </p:txBody>
      </p:sp>
    </p:spTree>
    <p:extLst>
      <p:ext uri="{BB962C8B-B14F-4D97-AF65-F5344CB8AC3E}">
        <p14:creationId xmlns:p14="http://schemas.microsoft.com/office/powerpoint/2010/main" val="22401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Times New Roman"/>
                <a:ea typeface="+mn-ea"/>
                <a:cs typeface="Times New Roman"/>
              </a:rPr>
              <a:t>XENON100</a:t>
            </a:r>
            <a:r>
              <a:rPr lang="zh-CN" altLang="en-US" sz="1200" kern="100" dirty="0">
                <a:effectLst/>
                <a:latin typeface="Times New Roman"/>
                <a:ea typeface="+mn-ea"/>
                <a:cs typeface="Times New Roman"/>
              </a:rPr>
              <a:t>是在意大利</a:t>
            </a:r>
            <a:r>
              <a:rPr lang="en-US" altLang="zh-CN" sz="1200" kern="100" dirty="0">
                <a:effectLst/>
                <a:latin typeface="Times New Roman"/>
                <a:ea typeface="+mn-ea"/>
                <a:cs typeface="Times New Roman"/>
              </a:rPr>
              <a:t>LNGS</a:t>
            </a:r>
            <a:r>
              <a:rPr lang="zh-CN" altLang="en-US" sz="1200" kern="100" dirty="0">
                <a:effectLst/>
                <a:latin typeface="Times New Roman"/>
                <a:ea typeface="+mn-ea"/>
                <a:cs typeface="Times New Roman"/>
              </a:rPr>
              <a:t>实验室开展的暗物质直接探测实验，它的液氙体量是</a:t>
            </a:r>
            <a:r>
              <a:rPr lang="en-US" altLang="zh-CN" sz="1200" kern="100" dirty="0">
                <a:effectLst/>
                <a:latin typeface="Times New Roman"/>
                <a:ea typeface="+mn-ea"/>
                <a:cs typeface="Times New Roman"/>
              </a:rPr>
              <a:t>161kg</a:t>
            </a:r>
            <a:r>
              <a:rPr lang="zh-CN" altLang="en-US" sz="1200" kern="100" dirty="0">
                <a:effectLst/>
                <a:latin typeface="Times New Roman"/>
                <a:ea typeface="+mn-ea"/>
                <a:cs typeface="Times New Roman"/>
              </a:rPr>
              <a:t>，共</a:t>
            </a:r>
            <a:r>
              <a:rPr lang="en-US" altLang="zh-CN" sz="1200" kern="100" dirty="0">
                <a:effectLst/>
                <a:latin typeface="Times New Roman"/>
                <a:ea typeface="+mn-ea"/>
                <a:cs typeface="Times New Roman"/>
              </a:rPr>
              <a:t>242</a:t>
            </a:r>
            <a:r>
              <a:rPr lang="zh-CN" altLang="en-US" sz="1200" kern="100" dirty="0">
                <a:effectLst/>
                <a:latin typeface="Times New Roman"/>
                <a:ea typeface="+mn-ea"/>
                <a:cs typeface="Times New Roman"/>
              </a:rPr>
              <a:t>路</a:t>
            </a:r>
            <a:r>
              <a:rPr lang="en-US" altLang="zh-CN" sz="1200" kern="100" dirty="0">
                <a:effectLst/>
                <a:latin typeface="Times New Roman"/>
                <a:ea typeface="+mn-ea"/>
                <a:cs typeface="Times New Roman"/>
              </a:rPr>
              <a:t>PMT</a:t>
            </a:r>
            <a:r>
              <a:rPr lang="zh-CN" altLang="en-US" sz="1200" kern="100" dirty="0">
                <a:effectLst/>
                <a:latin typeface="Times New Roman"/>
                <a:ea typeface="+mn-ea"/>
                <a:cs typeface="Times New Roman"/>
              </a:rPr>
              <a:t>读出通道。它的读出电子学系统是基于商业插件和</a:t>
            </a:r>
            <a:r>
              <a:rPr lang="en-US" altLang="zh-CN" sz="1200" kern="100" dirty="0">
                <a:effectLst/>
                <a:latin typeface="Times New Roman"/>
                <a:ea typeface="+mn-ea"/>
                <a:cs typeface="Times New Roman"/>
              </a:rPr>
              <a:t>VME</a:t>
            </a:r>
            <a:r>
              <a:rPr lang="zh-CN" altLang="en-US" sz="1200" kern="100" dirty="0">
                <a:effectLst/>
                <a:latin typeface="Times New Roman"/>
                <a:ea typeface="+mn-ea"/>
                <a:cs typeface="Times New Roman"/>
              </a:rPr>
              <a:t>总线架构来实现的。前端波形数字化插件是采用</a:t>
            </a:r>
            <a:r>
              <a:rPr lang="en-US" altLang="zh-CN" sz="1200" kern="100" dirty="0">
                <a:effectLst/>
                <a:latin typeface="Times New Roman"/>
                <a:ea typeface="+mn-ea"/>
                <a:cs typeface="Times New Roman"/>
              </a:rPr>
              <a:t>CAEN</a:t>
            </a:r>
            <a:r>
              <a:rPr lang="zh-CN" altLang="en-US" sz="1200" kern="100" dirty="0">
                <a:effectLst/>
                <a:latin typeface="Times New Roman"/>
                <a:ea typeface="+mn-ea"/>
                <a:cs typeface="Times New Roman"/>
              </a:rPr>
              <a:t>的</a:t>
            </a:r>
            <a:r>
              <a:rPr lang="en-US" altLang="zh-CN" sz="1200" kern="100" dirty="0">
                <a:effectLst/>
                <a:latin typeface="Times New Roman"/>
                <a:ea typeface="+mn-ea"/>
                <a:cs typeface="Times New Roman"/>
              </a:rPr>
              <a:t>VME</a:t>
            </a:r>
            <a:r>
              <a:rPr lang="zh-CN" altLang="en-US" sz="1200" kern="100" dirty="0">
                <a:effectLst/>
                <a:latin typeface="Times New Roman"/>
                <a:ea typeface="+mn-ea"/>
                <a:cs typeface="Times New Roman"/>
              </a:rPr>
              <a:t>插件，</a:t>
            </a:r>
            <a:r>
              <a:rPr lang="en-US" altLang="zh-CN" sz="1200" kern="100" dirty="0">
                <a:effectLst/>
                <a:latin typeface="Times New Roman"/>
                <a:ea typeface="+mn-ea"/>
                <a:cs typeface="Times New Roman"/>
              </a:rPr>
              <a:t>ADC</a:t>
            </a:r>
            <a:r>
              <a:rPr lang="zh-CN" altLang="en-US" sz="1200" kern="100" dirty="0">
                <a:effectLst/>
                <a:latin typeface="Times New Roman"/>
                <a:ea typeface="+mn-ea"/>
                <a:cs typeface="Times New Roman"/>
              </a:rPr>
              <a:t>采样率为</a:t>
            </a:r>
            <a:r>
              <a:rPr lang="en-US" altLang="zh-CN" sz="1200" kern="100" dirty="0">
                <a:effectLst/>
                <a:latin typeface="Times New Roman"/>
                <a:ea typeface="+mn-ea"/>
                <a:cs typeface="Times New Roman"/>
              </a:rPr>
              <a:t>100MHz.</a:t>
            </a:r>
            <a:r>
              <a:rPr lang="zh-CN" altLang="en-US" sz="1200" kern="100" dirty="0">
                <a:effectLst/>
                <a:latin typeface="Times New Roman"/>
                <a:ea typeface="+mn-ea"/>
                <a:cs typeface="Times New Roman"/>
              </a:rPr>
              <a:t>分辨率为</a:t>
            </a:r>
            <a:r>
              <a:rPr lang="en-US" altLang="zh-CN" sz="1200" kern="100" dirty="0">
                <a:effectLst/>
                <a:latin typeface="Times New Roman"/>
                <a:ea typeface="+mn-ea"/>
                <a:cs typeface="Times New Roman"/>
              </a:rPr>
              <a:t>14bit</a:t>
            </a:r>
            <a:r>
              <a:rPr lang="zh-CN" altLang="en-US" sz="1200" kern="100" dirty="0">
                <a:effectLst/>
                <a:latin typeface="Times New Roman"/>
                <a:ea typeface="+mn-ea"/>
                <a:cs typeface="Times New Roman"/>
              </a:rPr>
              <a:t>。采样得</a:t>
            </a:r>
            <a:r>
              <a:rPr lang="zh-CN" altLang="zh-CN" sz="1200" kern="100" dirty="0">
                <a:effectLst/>
                <a:latin typeface="Times New Roman"/>
                <a:ea typeface="+mn-ea"/>
                <a:cs typeface="Times New Roman"/>
              </a:rPr>
              <a:t>到的数据送至</a:t>
            </a:r>
            <a:r>
              <a:rPr lang="en-US" altLang="zh-CN" sz="1200" kern="100" dirty="0">
                <a:effectLst/>
                <a:latin typeface="Times New Roman"/>
                <a:ea typeface="+mn-ea"/>
              </a:rPr>
              <a:t>VME</a:t>
            </a:r>
            <a:r>
              <a:rPr lang="zh-CN" altLang="zh-CN" sz="1200" kern="100" dirty="0">
                <a:effectLst/>
                <a:latin typeface="Times New Roman"/>
                <a:ea typeface="+mn-ea"/>
                <a:cs typeface="Times New Roman"/>
              </a:rPr>
              <a:t>机箱的控制器模块，然后</a:t>
            </a:r>
            <a:r>
              <a:rPr lang="zh-CN" altLang="en-US" sz="1200" kern="100" dirty="0">
                <a:effectLst/>
                <a:latin typeface="Times New Roman"/>
                <a:ea typeface="+mn-ea"/>
                <a:cs typeface="Times New Roman"/>
              </a:rPr>
              <a:t>通过</a:t>
            </a:r>
            <a:r>
              <a:rPr lang="zh-CN" altLang="zh-CN" sz="1200" kern="100" dirty="0">
                <a:effectLst/>
                <a:latin typeface="Times New Roman"/>
                <a:ea typeface="+mn-ea"/>
                <a:cs typeface="Times New Roman"/>
              </a:rPr>
              <a:t>以太网</a:t>
            </a:r>
            <a:r>
              <a:rPr lang="zh-CN" altLang="en-US" sz="1200" kern="100" dirty="0">
                <a:effectLst/>
                <a:latin typeface="Times New Roman"/>
                <a:ea typeface="+mn-ea"/>
                <a:cs typeface="Times New Roman"/>
              </a:rPr>
              <a:t>传给</a:t>
            </a:r>
            <a:r>
              <a:rPr lang="zh-CN" altLang="zh-CN" sz="1200" kern="100" dirty="0">
                <a:effectLst/>
                <a:latin typeface="Times New Roman"/>
                <a:ea typeface="+mn-ea"/>
                <a:cs typeface="Times New Roman"/>
              </a:rPr>
              <a:t>数据</a:t>
            </a:r>
            <a:r>
              <a:rPr lang="zh-CN" altLang="en-US" sz="1200" kern="100" dirty="0">
                <a:effectLst/>
                <a:latin typeface="Times New Roman"/>
                <a:ea typeface="+mn-ea"/>
                <a:cs typeface="Times New Roman"/>
              </a:rPr>
              <a:t>获取</a:t>
            </a:r>
            <a:r>
              <a:rPr lang="zh-CN" altLang="zh-CN" sz="1200" kern="100" dirty="0">
                <a:effectLst/>
                <a:latin typeface="Times New Roman"/>
                <a:ea typeface="+mn-ea"/>
                <a:cs typeface="Times New Roman"/>
              </a:rPr>
              <a:t>系统</a:t>
            </a:r>
            <a:r>
              <a:rPr lang="zh-CN" altLang="en-US" sz="1200" kern="100" dirty="0">
                <a:effectLst/>
                <a:latin typeface="Times New Roman"/>
                <a:ea typeface="+mn-ea"/>
                <a:cs typeface="Times New Roman"/>
              </a:rPr>
              <a:t>。</a:t>
            </a:r>
            <a:endParaRPr lang="en-US" altLang="zh-CN" sz="1200" kern="100" dirty="0">
              <a:effectLst/>
              <a:latin typeface="Times New Roman"/>
              <a:ea typeface="+mn-ea"/>
              <a:cs typeface="Times New Roman"/>
            </a:endParaRPr>
          </a:p>
          <a:p>
            <a:r>
              <a:rPr lang="zh-CN" altLang="en-US" sz="1200" kern="100" dirty="0">
                <a:effectLst/>
                <a:latin typeface="Times New Roman"/>
                <a:ea typeface="+mn-ea"/>
                <a:cs typeface="Times New Roman"/>
              </a:rPr>
              <a:t>整个系统的触发判选是基于模拟加和来实现的，多路</a:t>
            </a:r>
            <a:r>
              <a:rPr lang="en-US" altLang="zh-CN" sz="1200" kern="100" dirty="0">
                <a:effectLst/>
                <a:latin typeface="Times New Roman"/>
                <a:ea typeface="+mn-ea"/>
                <a:cs typeface="Times New Roman"/>
              </a:rPr>
              <a:t>PMT</a:t>
            </a:r>
            <a:r>
              <a:rPr lang="zh-CN" altLang="en-US" sz="1200" kern="100" dirty="0">
                <a:effectLst/>
                <a:latin typeface="Times New Roman"/>
                <a:ea typeface="+mn-ea"/>
                <a:cs typeface="Times New Roman"/>
              </a:rPr>
              <a:t>信号进行累加，积分、成形、过阈甄别，最后产生触发信号送给前端</a:t>
            </a:r>
            <a:r>
              <a:rPr lang="en-US" altLang="zh-CN" sz="1200" kern="100" dirty="0">
                <a:effectLst/>
                <a:latin typeface="Times New Roman"/>
                <a:ea typeface="+mn-ea"/>
                <a:cs typeface="Times New Roman"/>
              </a:rPr>
              <a:t>ADC</a:t>
            </a:r>
            <a:r>
              <a:rPr lang="zh-CN" altLang="en-US" sz="1200" kern="100" dirty="0">
                <a:effectLst/>
                <a:latin typeface="Times New Roman"/>
                <a:ea typeface="+mn-ea"/>
                <a:cs typeface="Times New Roman"/>
              </a:rPr>
              <a:t>插件进行数据读出</a:t>
            </a:r>
            <a:r>
              <a:rPr lang="zh-CN" altLang="zh-CN" sz="1200" kern="100" dirty="0">
                <a:effectLst/>
                <a:latin typeface="Times New Roman"/>
                <a:ea typeface="+mn-ea"/>
                <a:cs typeface="Times New Roman"/>
              </a:rPr>
              <a:t>。</a:t>
            </a:r>
            <a:endParaRPr lang="en-US" altLang="zh-CN" sz="1200" kern="100" dirty="0">
              <a:effectLst/>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LUX</a:t>
            </a:r>
            <a:r>
              <a:rPr lang="zh-CN" altLang="en-US" dirty="0"/>
              <a:t>实验的读出电子学系统和</a:t>
            </a:r>
            <a:r>
              <a:rPr lang="en-US" altLang="zh-CN" dirty="0"/>
              <a:t>XENON</a:t>
            </a:r>
            <a:r>
              <a:rPr lang="zh-CN" altLang="en-US" dirty="0"/>
              <a:t>实验类似，都是基于商业插件和</a:t>
            </a:r>
            <a:r>
              <a:rPr lang="en-US" altLang="zh-CN" dirty="0"/>
              <a:t>VME</a:t>
            </a:r>
            <a:r>
              <a:rPr lang="zh-CN" altLang="en-US" dirty="0"/>
              <a:t>总线架构来实现的。</a:t>
            </a:r>
            <a:endParaRPr lang="en-US" altLang="zh-CN" dirty="0"/>
          </a:p>
          <a:p>
            <a:endParaRPr lang="en-US" altLang="zh-CN" sz="1200" kern="100" dirty="0">
              <a:effectLst/>
              <a:latin typeface="Times New Roman"/>
              <a:ea typeface="+mn-ea"/>
              <a:cs typeface="Times New Roman"/>
            </a:endParaRPr>
          </a:p>
          <a:p>
            <a:r>
              <a:rPr lang="zh-CN" altLang="en-US" sz="1200" kern="100" dirty="0">
                <a:effectLst/>
                <a:latin typeface="Times New Roman"/>
                <a:ea typeface="+mn-ea"/>
                <a:cs typeface="Times New Roman"/>
              </a:rPr>
              <a:t>它的不足之处在于，因为实验规模较小，所以数据传输带宽有限，同时基于模拟加和的触发算法也比较简单</a:t>
            </a:r>
            <a:endParaRPr lang="en-US" altLang="zh-CN" sz="1200" kern="100" dirty="0">
              <a:effectLst/>
              <a:latin typeface="Times New Roman"/>
              <a:ea typeface="+mn-ea"/>
              <a:cs typeface="Times New Roman"/>
            </a:endParaRP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5</a:t>
            </a:fld>
            <a:endParaRPr lang="zh-CN" altLang="en-US"/>
          </a:p>
        </p:txBody>
      </p:sp>
    </p:spTree>
    <p:extLst>
      <p:ext uri="{BB962C8B-B14F-4D97-AF65-F5344CB8AC3E}">
        <p14:creationId xmlns:p14="http://schemas.microsoft.com/office/powerpoint/2010/main" val="159530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PandaX</a:t>
            </a:r>
            <a:r>
              <a:rPr lang="zh-CN" altLang="en-US" dirty="0"/>
              <a:t>是在我国四川锦屏地下实验室开展的暗物质直接探测实验。目前已经成功开展了一期和二期实验，探测器体量分别为</a:t>
            </a:r>
            <a:r>
              <a:rPr lang="en-US" altLang="zh-CN" dirty="0"/>
              <a:t>120kg</a:t>
            </a:r>
            <a:r>
              <a:rPr lang="zh-CN" altLang="en-US" dirty="0"/>
              <a:t>和</a:t>
            </a:r>
            <a:r>
              <a:rPr lang="en-US" altLang="zh-CN" dirty="0"/>
              <a:t>500kg</a:t>
            </a:r>
            <a:r>
              <a:rPr lang="zh-CN" altLang="en-US" dirty="0"/>
              <a:t>。</a:t>
            </a:r>
          </a:p>
          <a:p>
            <a:endParaRPr lang="zh-CN" altLang="en-US" dirty="0"/>
          </a:p>
          <a:p>
            <a:r>
              <a:rPr lang="zh-CN" altLang="en-US" dirty="0"/>
              <a:t>这是</a:t>
            </a:r>
            <a:r>
              <a:rPr lang="en-US" altLang="zh-CN" dirty="0" err="1"/>
              <a:t>PandaX</a:t>
            </a:r>
            <a:r>
              <a:rPr lang="en-US" altLang="zh-CN" dirty="0"/>
              <a:t>-I</a:t>
            </a:r>
            <a:r>
              <a:rPr lang="zh-CN" altLang="en-US" dirty="0"/>
              <a:t>的读出电子学系统结构框图，它和前面介绍的</a:t>
            </a:r>
            <a:r>
              <a:rPr lang="en-US" altLang="zh-CN" dirty="0"/>
              <a:t>XENON</a:t>
            </a:r>
            <a:r>
              <a:rPr lang="zh-CN" altLang="en-US" dirty="0"/>
              <a:t>、</a:t>
            </a:r>
            <a:r>
              <a:rPr lang="en-US" altLang="zh-CN" dirty="0"/>
              <a:t>LUX</a:t>
            </a:r>
            <a:r>
              <a:rPr lang="zh-CN" altLang="en-US" dirty="0"/>
              <a:t>实验的读出电子学系统类似，都是基于商业插件和</a:t>
            </a:r>
            <a:r>
              <a:rPr lang="en-US" altLang="zh-CN" dirty="0"/>
              <a:t>VME</a:t>
            </a:r>
            <a:r>
              <a:rPr lang="zh-CN" altLang="en-US" dirty="0"/>
              <a:t>总线架构来实现的，数据传输带宽不高；同时采用的是基于模拟加和的触发判选，算法相对比较简单。</a:t>
            </a: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6</a:t>
            </a:fld>
            <a:endParaRPr lang="zh-CN" altLang="en-US"/>
          </a:p>
        </p:txBody>
      </p:sp>
    </p:spTree>
    <p:extLst>
      <p:ext uri="{BB962C8B-B14F-4D97-AF65-F5344CB8AC3E}">
        <p14:creationId xmlns:p14="http://schemas.microsoft.com/office/powerpoint/2010/main" val="180605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而为了进一步提高探测灵敏度，</a:t>
            </a:r>
            <a:r>
              <a:rPr lang="en-US" altLang="zh-CN" dirty="0" err="1"/>
              <a:t>PandaX</a:t>
            </a:r>
            <a:r>
              <a:rPr lang="zh-CN" altLang="en-US" dirty="0"/>
              <a:t>实验预计在二期的基础上进行升级，</a:t>
            </a:r>
            <a:endParaRPr lang="en-US" altLang="zh-CN" dirty="0"/>
          </a:p>
          <a:p>
            <a:r>
              <a:rPr lang="zh-CN" altLang="en-US" dirty="0"/>
              <a:t>而探测器的灵敏度主要和两个因素有关，一个是探测器的规模，另外一个是本底水平，两方面必须同时推进才能实现灵敏度的最终提高。</a:t>
            </a:r>
            <a:endParaRPr lang="en-US" altLang="zh-CN" dirty="0"/>
          </a:p>
          <a:p>
            <a:endParaRPr lang="en-US" altLang="zh-CN" dirty="0"/>
          </a:p>
          <a:p>
            <a:r>
              <a:rPr lang="zh-CN" altLang="en-US" dirty="0"/>
              <a:t>因此，</a:t>
            </a:r>
            <a:r>
              <a:rPr lang="en-US" altLang="zh-CN" dirty="0" err="1"/>
              <a:t>PandaX</a:t>
            </a:r>
            <a:r>
              <a:rPr lang="zh-CN" altLang="en-US" dirty="0"/>
              <a:t>实验预期将液氙体量扩大到</a:t>
            </a:r>
            <a:r>
              <a:rPr lang="en-US" altLang="zh-CN" dirty="0"/>
              <a:t>4</a:t>
            </a:r>
            <a:r>
              <a:rPr lang="zh-CN" altLang="en-US" dirty="0"/>
              <a:t>吨，这将是国际上同类型实验中最大规模的液氙探测器</a:t>
            </a:r>
            <a:endParaRPr lang="en-US" altLang="zh-CN" dirty="0"/>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另一方面，为了降低本底水平，</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PandaX-4T</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探测器加入了反符合装置，同时考虑采用波形甄别来抑制电子反冲本底，因此需要高速高精度波形数字化技术，而原来的</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100M</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采样将不能满足实验的需求。</a:t>
            </a: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所以</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PandaX-4T</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实验的升级给后端的读出电子学系统带来了一些挑战</a:t>
            </a: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首先是</a:t>
            </a:r>
            <a:r>
              <a:rPr lang="zh-CN" altLang="zh-CN" sz="1000" kern="1200" dirty="0">
                <a:solidFill>
                  <a:schemeClr val="tx1"/>
                </a:solidFill>
                <a:effectLst/>
                <a:latin typeface="+mn-lt"/>
                <a:ea typeface="+mn-ea"/>
                <a:cs typeface="+mn-cs"/>
              </a:rPr>
              <a:t>实验规模的扩大使得通道数增加</a:t>
            </a:r>
            <a:r>
              <a:rPr lang="zh-CN" altLang="en-US" sz="1000" kern="1200" dirty="0">
                <a:solidFill>
                  <a:schemeClr val="tx1"/>
                </a:solidFill>
                <a:effectLst/>
                <a:latin typeface="+mn-lt"/>
                <a:ea typeface="+mn-ea"/>
                <a:cs typeface="+mn-cs"/>
              </a:rPr>
              <a:t>，同时</a:t>
            </a:r>
            <a:r>
              <a:rPr lang="zh-CN" altLang="zh-CN" sz="1000" kern="1200" dirty="0">
                <a:solidFill>
                  <a:schemeClr val="tx1"/>
                </a:solidFill>
                <a:effectLst/>
                <a:latin typeface="+mn-lt"/>
                <a:ea typeface="+mn-ea"/>
                <a:cs typeface="+mn-cs"/>
              </a:rPr>
              <a:t>采用了高速高精度的波形数字化技术，从而</a:t>
            </a:r>
            <a:r>
              <a:rPr lang="zh-CN" altLang="en-US" sz="1000" kern="1200" dirty="0">
                <a:solidFill>
                  <a:schemeClr val="tx1"/>
                </a:solidFill>
                <a:effectLst/>
                <a:latin typeface="+mn-lt"/>
                <a:ea typeface="+mn-ea"/>
                <a:cs typeface="+mn-cs"/>
              </a:rPr>
              <a:t>使得数据量急剧增加，</a:t>
            </a:r>
            <a:r>
              <a:rPr lang="zh-CN" altLang="zh-CN" sz="1000" kern="1200" dirty="0">
                <a:solidFill>
                  <a:schemeClr val="tx1"/>
                </a:solidFill>
                <a:effectLst/>
                <a:latin typeface="+mn-lt"/>
                <a:ea typeface="+mn-ea"/>
                <a:cs typeface="+mn-cs"/>
              </a:rPr>
              <a:t>读出电子学系统</a:t>
            </a:r>
            <a:r>
              <a:rPr lang="zh-CN" altLang="en-US" sz="1000" kern="1200" dirty="0">
                <a:solidFill>
                  <a:schemeClr val="tx1"/>
                </a:solidFill>
                <a:effectLst/>
                <a:latin typeface="+mn-lt"/>
                <a:ea typeface="+mn-ea"/>
                <a:cs typeface="+mn-cs"/>
              </a:rPr>
              <a:t>需要有高带宽</a:t>
            </a:r>
            <a:r>
              <a:rPr lang="zh-CN" altLang="zh-CN" sz="1000" kern="1200" dirty="0">
                <a:solidFill>
                  <a:schemeClr val="tx1"/>
                </a:solidFill>
                <a:effectLst/>
                <a:latin typeface="+mn-lt"/>
                <a:ea typeface="+mn-ea"/>
                <a:cs typeface="+mn-cs"/>
              </a:rPr>
              <a:t>数据传输</a:t>
            </a:r>
            <a:r>
              <a:rPr lang="zh-CN" altLang="en-US" sz="1000" kern="1200" dirty="0">
                <a:solidFill>
                  <a:schemeClr val="tx1"/>
                </a:solidFill>
                <a:effectLst/>
                <a:latin typeface="+mn-lt"/>
                <a:ea typeface="+mn-ea"/>
                <a:cs typeface="+mn-cs"/>
              </a:rPr>
              <a:t>能力；</a:t>
            </a:r>
            <a:endParaRPr lang="en-US" altLang="zh-CN"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000" b="0" i="0" u="none" strike="noStrike" kern="1200" cap="none" spc="0" normalizeH="0" baseline="0" noProof="0" dirty="0">
                <a:ln>
                  <a:noFill/>
                </a:ln>
                <a:solidFill>
                  <a:schemeClr val="tx1"/>
                </a:solidFill>
                <a:effectLst/>
                <a:uLnTx/>
                <a:uFillTx/>
                <a:latin typeface="+mn-lt"/>
                <a:ea typeface="+mn-ea"/>
                <a:cs typeface="+mn-cs"/>
              </a:rPr>
              <a:t>另一方面，</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512</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路读出通道包括反符合信号的触发信息需要进行汇总，原来基于模拟加和的触发判选算法单一，精度不高，因此考虑采用全数字化的触发方法，所以电子学模块间需要能够进行数据交互和汇总；</a:t>
            </a: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同时实验在将来还会继续升级，所以对于读出电子学系统而言，需要满足高带宽、方便数据交互和可扩展的需求。</a:t>
            </a: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传统的基于</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VME</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总线架构的数据获取系统带宽有限，数据交互能力差，所以基于前面的调研，</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ATCA</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总线平台是一个合适的选择。本论文就是开展基于</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ATCA</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架构面向</a:t>
            </a:r>
            <a:r>
              <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rPr>
              <a:t>PandaX-4T</a:t>
            </a:r>
            <a:r>
              <a:rPr kumimoji="0" lang="zh-CN" altLang="en-US" sz="1200" b="0" i="0" u="none" strike="noStrike" kern="1200" cap="none" spc="0" normalizeH="0" baseline="0" noProof="0" dirty="0">
                <a:ln>
                  <a:noFill/>
                </a:ln>
                <a:solidFill>
                  <a:prstClr val="black"/>
                </a:solidFill>
                <a:effectLst/>
                <a:uLnTx/>
                <a:uFillTx/>
                <a:latin typeface="Lucida Sans Unicode"/>
                <a:ea typeface="黑体"/>
                <a:cs typeface="+mn-cs"/>
              </a:rPr>
              <a:t>实验的数据采集系统的研究。</a:t>
            </a:r>
            <a:endParaRPr kumimoji="0" lang="en-US" altLang="zh-CN" sz="1200" b="0" i="0" u="none" strike="noStrike" kern="1200" cap="none" spc="0" normalizeH="0" baseline="0" noProof="0" dirty="0">
              <a:ln>
                <a:noFill/>
              </a:ln>
              <a:solidFill>
                <a:prstClr val="black"/>
              </a:solidFill>
              <a:effectLst/>
              <a:uLnTx/>
              <a:uFillTx/>
              <a:latin typeface="Lucida Sans Unicode"/>
              <a:ea typeface="黑体"/>
              <a:cs typeface="+mn-cs"/>
            </a:endParaRPr>
          </a:p>
          <a:p>
            <a:endParaRPr lang="en-US" altLang="zh-CN" sz="1000" kern="1200" baseline="300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7</a:t>
            </a:fld>
            <a:endParaRPr lang="zh-CN" altLang="en-US"/>
          </a:p>
        </p:txBody>
      </p:sp>
    </p:spTree>
    <p:extLst>
      <p:ext uri="{BB962C8B-B14F-4D97-AF65-F5344CB8AC3E}">
        <p14:creationId xmlns:p14="http://schemas.microsoft.com/office/powerpoint/2010/main" val="176265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ATCA</a:t>
            </a:r>
            <a:r>
              <a:rPr lang="zh-CN" altLang="en-US" dirty="0"/>
              <a:t>，是在</a:t>
            </a:r>
            <a:r>
              <a:rPr lang="en-US" altLang="zh-CN" dirty="0"/>
              <a:t>2002</a:t>
            </a:r>
            <a:r>
              <a:rPr lang="zh-CN" altLang="en-US" dirty="0"/>
              <a:t>年由工业计算机制造协会提出的先进的通信计算机架构。它的核心规范为</a:t>
            </a:r>
            <a:r>
              <a:rPr lang="en-US" altLang="zh-CN" dirty="0"/>
              <a:t>3.0</a:t>
            </a:r>
            <a:r>
              <a:rPr lang="zh-CN" altLang="en-US" dirty="0"/>
              <a:t>，定义了</a:t>
            </a:r>
            <a:r>
              <a:rPr lang="en-US" altLang="zh-CN" dirty="0"/>
              <a:t>ATCA</a:t>
            </a:r>
            <a:r>
              <a:rPr lang="zh-CN" altLang="en-US" dirty="0"/>
              <a:t>架构的。。。</a:t>
            </a:r>
            <a:endParaRPr lang="en-US" altLang="zh-CN" dirty="0"/>
          </a:p>
          <a:p>
            <a:endParaRPr lang="en-US" altLang="zh-CN" dirty="0"/>
          </a:p>
          <a:p>
            <a:endParaRPr lang="en-US" altLang="zh-CN" dirty="0"/>
          </a:p>
          <a:p>
            <a:r>
              <a:rPr lang="zh-CN" altLang="en-US" dirty="0"/>
              <a:t>采用点对点互连串行接口：支持各种串行数据传输协议，包括以太网、光纤、</a:t>
            </a:r>
            <a:r>
              <a:rPr lang="en-US" altLang="zh-CN" dirty="0"/>
              <a:t>PCIe</a:t>
            </a:r>
            <a:r>
              <a:rPr lang="zh-CN" altLang="en-US" dirty="0"/>
              <a:t>等。</a:t>
            </a:r>
            <a:endParaRPr lang="en-US" altLang="zh-CN" dirty="0"/>
          </a:p>
          <a:p>
            <a:endParaRPr lang="en-US" altLang="zh-CN" dirty="0"/>
          </a:p>
          <a:p>
            <a:r>
              <a:rPr lang="zh-CN" altLang="zh-CN" sz="1200" kern="1200" dirty="0">
                <a:solidFill>
                  <a:schemeClr val="tx1"/>
                </a:solidFill>
                <a:effectLst/>
                <a:latin typeface="+mn-lt"/>
                <a:ea typeface="+mn-ea"/>
                <a:cs typeface="+mn-cs"/>
              </a:rPr>
              <a:t>机械和电气性能特性保证了</a:t>
            </a:r>
            <a:r>
              <a:rPr lang="en-US" altLang="zh-CN" sz="1200" kern="1200" dirty="0">
                <a:solidFill>
                  <a:schemeClr val="tx1"/>
                </a:solidFill>
                <a:effectLst/>
                <a:latin typeface="+mn-lt"/>
                <a:ea typeface="+mn-ea"/>
                <a:cs typeface="+mn-cs"/>
              </a:rPr>
              <a:t>ATCA</a:t>
            </a:r>
            <a:r>
              <a:rPr lang="zh-CN" altLang="zh-CN" sz="1200" kern="1200" dirty="0">
                <a:solidFill>
                  <a:schemeClr val="tx1"/>
                </a:solidFill>
                <a:effectLst/>
                <a:latin typeface="+mn-lt"/>
                <a:ea typeface="+mn-ea"/>
                <a:cs typeface="+mn-cs"/>
              </a:rPr>
              <a:t>具有稳定性和可靠性，可以为粒子物理实验电子学提供合适的工作平台。</a:t>
            </a:r>
            <a:endParaRPr lang="en-US" altLang="zh-CN" dirty="0"/>
          </a:p>
          <a:p>
            <a:endParaRPr lang="en-US" altLang="zh-CN" dirty="0"/>
          </a:p>
          <a:p>
            <a:pPr>
              <a:buClr>
                <a:srgbClr val="0000FF"/>
              </a:buClr>
              <a:buFont typeface="Wingdings" panose="05000000000000000000" pitchFamily="2" charset="2"/>
              <a:buChar char="n"/>
              <a:defRPr/>
            </a:pPr>
            <a:r>
              <a:rPr lang="zh-CN" altLang="en-US" sz="2000" dirty="0"/>
              <a:t>双星拓扑结构</a:t>
            </a:r>
            <a:endParaRPr lang="en-US" altLang="zh-CN" sz="2000" dirty="0"/>
          </a:p>
          <a:p>
            <a:pPr lvl="1">
              <a:buClr>
                <a:srgbClr val="0000FF"/>
              </a:buClr>
              <a:buFont typeface="Wingdings" pitchFamily="2" charset="2"/>
              <a:buChar char="u"/>
            </a:pPr>
            <a:r>
              <a:rPr lang="zh-CN" altLang="en-US" sz="2000" dirty="0">
                <a:solidFill>
                  <a:prstClr val="black"/>
                </a:solidFill>
                <a:latin typeface="Arial" charset="0"/>
                <a:ea typeface="黑体" pitchFamily="49" charset="-122"/>
                <a:cs typeface="Arial" charset="0"/>
              </a:rPr>
              <a:t>两个中心槽</a:t>
            </a:r>
            <a:endParaRPr lang="en-US" altLang="zh-CN" sz="20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r>
              <a:rPr lang="zh-CN" altLang="en-US" sz="2000" dirty="0">
                <a:solidFill>
                  <a:prstClr val="black"/>
                </a:solidFill>
                <a:latin typeface="Arial" charset="0"/>
                <a:ea typeface="黑体" pitchFamily="49" charset="-122"/>
                <a:cs typeface="Arial" charset="0"/>
              </a:rPr>
              <a:t>节点插卡可扩展</a:t>
            </a:r>
            <a:endParaRPr lang="en-US" altLang="zh-CN" sz="2000" dirty="0"/>
          </a:p>
          <a:p>
            <a:pPr marL="109537" indent="0">
              <a:buClr>
                <a:srgbClr val="0000FF"/>
              </a:buClr>
              <a:buNone/>
              <a:defRPr/>
            </a:pPr>
            <a:endParaRPr lang="en-US" altLang="zh-CN" sz="2000" dirty="0"/>
          </a:p>
          <a:p>
            <a:pPr>
              <a:buClr>
                <a:srgbClr val="0000FF"/>
              </a:buClr>
              <a:buFont typeface="Wingdings" panose="05000000000000000000" pitchFamily="2" charset="2"/>
              <a:buChar char="n"/>
              <a:defRPr/>
            </a:pPr>
            <a:r>
              <a:rPr lang="zh-CN" altLang="en-US" sz="2000" dirty="0"/>
              <a:t>双双星型拓扑结构</a:t>
            </a:r>
            <a:endParaRPr lang="en-US" altLang="zh-CN" sz="2000" dirty="0"/>
          </a:p>
          <a:p>
            <a:pPr lvl="1">
              <a:buClr>
                <a:srgbClr val="0000FF"/>
              </a:buClr>
              <a:buFont typeface="Wingdings" pitchFamily="2" charset="2"/>
              <a:buChar char="u"/>
            </a:pPr>
            <a:r>
              <a:rPr lang="en-US" altLang="zh-CN" sz="2000" dirty="0">
                <a:solidFill>
                  <a:prstClr val="black"/>
                </a:solidFill>
                <a:latin typeface="Arial" charset="0"/>
                <a:ea typeface="黑体" pitchFamily="49" charset="-122"/>
                <a:cs typeface="Arial" charset="0"/>
              </a:rPr>
              <a:t>4</a:t>
            </a:r>
            <a:r>
              <a:rPr lang="zh-CN" altLang="en-US" sz="2000" dirty="0">
                <a:solidFill>
                  <a:prstClr val="black"/>
                </a:solidFill>
                <a:latin typeface="Arial" charset="0"/>
                <a:ea typeface="黑体" pitchFamily="49" charset="-122"/>
                <a:cs typeface="Arial" charset="0"/>
              </a:rPr>
              <a:t>个中心槽</a:t>
            </a:r>
            <a:endParaRPr lang="en-US" altLang="zh-CN" sz="20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r>
              <a:rPr lang="zh-CN" altLang="en-US" sz="2000" dirty="0">
                <a:solidFill>
                  <a:prstClr val="black"/>
                </a:solidFill>
                <a:latin typeface="Arial" charset="0"/>
                <a:ea typeface="黑体" pitchFamily="49" charset="-122"/>
                <a:cs typeface="Arial" charset="0"/>
              </a:rPr>
              <a:t>冗余度更高</a:t>
            </a:r>
            <a:endParaRPr lang="en-US" altLang="zh-CN" sz="2400" dirty="0"/>
          </a:p>
          <a:p>
            <a:pPr marL="109537" indent="0">
              <a:buClr>
                <a:srgbClr val="0000FF"/>
              </a:buClr>
              <a:buNone/>
              <a:defRPr/>
            </a:pPr>
            <a:endParaRPr lang="en-US" altLang="zh-CN" sz="2000" dirty="0"/>
          </a:p>
          <a:p>
            <a:pPr>
              <a:buClr>
                <a:srgbClr val="0000FF"/>
              </a:buClr>
              <a:buFont typeface="Wingdings" panose="05000000000000000000" pitchFamily="2" charset="2"/>
              <a:buChar char="n"/>
              <a:defRPr/>
            </a:pPr>
            <a:r>
              <a:rPr lang="zh-CN" altLang="en-US" sz="2000" dirty="0"/>
              <a:t>全网状拓扑结构</a:t>
            </a:r>
            <a:endParaRPr lang="en-US" altLang="zh-CN" sz="2000" dirty="0"/>
          </a:p>
          <a:p>
            <a:pPr lvl="1">
              <a:buClr>
                <a:srgbClr val="0000FF"/>
              </a:buClr>
              <a:buFont typeface="Wingdings" pitchFamily="2" charset="2"/>
              <a:buChar char="u"/>
            </a:pPr>
            <a:r>
              <a:rPr lang="zh-CN" altLang="en-US" sz="2000" dirty="0">
                <a:solidFill>
                  <a:prstClr val="black"/>
                </a:solidFill>
                <a:latin typeface="Arial" charset="0"/>
                <a:ea typeface="黑体" pitchFamily="49" charset="-122"/>
                <a:cs typeface="Arial" charset="0"/>
              </a:rPr>
              <a:t>可扩展性强</a:t>
            </a:r>
            <a:endParaRPr lang="en-US" altLang="zh-CN" sz="20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r>
              <a:rPr lang="zh-CN" altLang="en-US" sz="2000" dirty="0">
                <a:solidFill>
                  <a:prstClr val="black"/>
                </a:solidFill>
                <a:latin typeface="Arial" charset="0"/>
                <a:ea typeface="黑体" pitchFamily="49" charset="-122"/>
                <a:cs typeface="Arial" charset="0"/>
              </a:rPr>
              <a:t>数据传输带宽更高</a:t>
            </a:r>
            <a:endParaRPr lang="en-US" altLang="zh-CN" sz="20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r>
              <a:rPr lang="zh-CN" altLang="en-US" sz="2000" dirty="0"/>
              <a:t>实时数据交互和运算处理</a:t>
            </a:r>
            <a:endParaRPr lang="en-US" altLang="zh-CN" sz="2000" dirty="0"/>
          </a:p>
          <a:p>
            <a:r>
              <a:rPr lang="zh-CN" altLang="en-US" dirty="0"/>
              <a:t>每个中心槽与所有的节点槽互连，实现数据的传输、交换和处理。</a:t>
            </a:r>
            <a:endParaRPr lang="en-US" altLang="zh-CN" dirty="0"/>
          </a:p>
          <a:p>
            <a:endParaRPr lang="en-US" altLang="zh-CN" dirty="0"/>
          </a:p>
          <a:p>
            <a:r>
              <a:rPr lang="zh-CN" altLang="en-US" dirty="0"/>
              <a:t>与双星拓扑结构相比，双双星型拓扑结构稍微复杂一点，冗余度更高。</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8</a:t>
            </a:fld>
            <a:endParaRPr lang="zh-CN" altLang="en-US"/>
          </a:p>
        </p:txBody>
      </p:sp>
    </p:spTree>
    <p:extLst>
      <p:ext uri="{BB962C8B-B14F-4D97-AF65-F5344CB8AC3E}">
        <p14:creationId xmlns:p14="http://schemas.microsoft.com/office/powerpoint/2010/main" val="202199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这是</a:t>
            </a:r>
            <a:r>
              <a:rPr lang="en-US" altLang="zh-CN" dirty="0"/>
              <a:t>PandaX-4T</a:t>
            </a:r>
            <a:r>
              <a:rPr lang="zh-CN" altLang="en-US" dirty="0"/>
              <a:t>实验原型数据采集系统的结构框图；</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前端读出模块位于</a:t>
            </a:r>
            <a:r>
              <a:rPr lang="en-US" altLang="zh-CN" dirty="0"/>
              <a:t>PXI 6U</a:t>
            </a:r>
            <a:r>
              <a:rPr lang="zh-CN" altLang="en-US" dirty="0"/>
              <a:t>机箱内，每个模块集成</a:t>
            </a:r>
            <a:r>
              <a:rPr lang="en-US" altLang="zh-CN" dirty="0"/>
              <a:t>8</a:t>
            </a:r>
            <a:r>
              <a:rPr lang="zh-CN" altLang="en-US" dirty="0"/>
              <a:t>路</a:t>
            </a:r>
            <a:r>
              <a:rPr lang="en-US" altLang="zh-CN" dirty="0"/>
              <a:t>ADC</a:t>
            </a:r>
            <a:r>
              <a:rPr lang="zh-CN" altLang="en-US" dirty="0"/>
              <a:t>通道进行波形数字化，采样得到的数据通过光纤传给后端的数据获取和触发系统。</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数据获取和触发系统包括数据汇总模块和触发时钟模块，分别位于</a:t>
            </a:r>
            <a:r>
              <a:rPr lang="en-US" altLang="zh-CN" dirty="0"/>
              <a:t>ATCA</a:t>
            </a:r>
            <a:r>
              <a:rPr lang="zh-CN" altLang="en-US" dirty="0"/>
              <a:t>机箱的节点槽和中心槽；每个数据汇总模块集成了</a:t>
            </a:r>
            <a:r>
              <a:rPr lang="en-US" altLang="zh-CN" dirty="0"/>
              <a:t>16</a:t>
            </a:r>
            <a:r>
              <a:rPr lang="zh-CN" altLang="en-US" dirty="0"/>
              <a:t>个光纤收发器，汇总来自前端读出模块的数据，进行数据解包和处理。解包得到的有效数据通过以太网传给后端进行数据存储，而解包得到的触发信息数据则通过</a:t>
            </a:r>
            <a:r>
              <a:rPr lang="en-US" altLang="zh-CN" dirty="0"/>
              <a:t>ATCA</a:t>
            </a:r>
            <a:r>
              <a:rPr lang="zh-CN" altLang="en-US" dirty="0"/>
              <a:t>机箱背板传给触发时钟模块进行全局的触发判选。同时触发时钟模块还作为主时钟源，提供系统工作的同步时钟。</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为了实现</a:t>
            </a:r>
            <a:r>
              <a:rPr lang="en-US" altLang="zh-CN" dirty="0"/>
              <a:t>512</a:t>
            </a:r>
            <a:r>
              <a:rPr lang="zh-CN" altLang="en-US" dirty="0"/>
              <a:t>路</a:t>
            </a:r>
            <a:r>
              <a:rPr lang="en-US" altLang="zh-CN" dirty="0"/>
              <a:t>PMT</a:t>
            </a:r>
            <a:r>
              <a:rPr lang="zh-CN" altLang="en-US" dirty="0"/>
              <a:t>信号的读出，目前原型系统的规模包括</a:t>
            </a:r>
            <a:r>
              <a:rPr lang="en-US" altLang="zh-CN" dirty="0"/>
              <a:t>64</a:t>
            </a:r>
            <a:r>
              <a:rPr lang="zh-CN" altLang="en-US" dirty="0"/>
              <a:t>个前端读出模块，</a:t>
            </a:r>
            <a:r>
              <a:rPr lang="en-US" altLang="zh-CN" dirty="0"/>
              <a:t>4</a:t>
            </a:r>
            <a:r>
              <a:rPr lang="zh-CN" altLang="en-US" dirty="0"/>
              <a:t>个数据汇总模块和</a:t>
            </a:r>
            <a:r>
              <a:rPr lang="en-US" altLang="zh-CN" dirty="0"/>
              <a:t>1</a:t>
            </a:r>
            <a:r>
              <a:rPr lang="zh-CN" altLang="en-US" dirty="0"/>
              <a:t>个触发时钟模块</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同时在一个</a:t>
            </a:r>
            <a:r>
              <a:rPr lang="en-US" altLang="zh-CN" dirty="0"/>
              <a:t>ATCA</a:t>
            </a:r>
            <a:r>
              <a:rPr lang="zh-CN" altLang="en-US" dirty="0"/>
              <a:t>机箱内还可以扩展更多的数据汇总模块，从而实现更多通道的数据读出，满足实验升级的需求。</a:t>
            </a:r>
            <a:endParaRPr lang="en-US" altLang="zh-CN" dirty="0"/>
          </a:p>
        </p:txBody>
      </p:sp>
      <p:sp>
        <p:nvSpPr>
          <p:cNvPr id="4" name="灯片编号占位符 3"/>
          <p:cNvSpPr>
            <a:spLocks noGrp="1"/>
          </p:cNvSpPr>
          <p:nvPr>
            <p:ph type="sldNum" sz="quarter" idx="5"/>
          </p:nvPr>
        </p:nvSpPr>
        <p:spPr/>
        <p:txBody>
          <a:bodyPr/>
          <a:lstStyle/>
          <a:p>
            <a:fld id="{063DA3D8-C58A-422D-A8EA-41B721AE71E9}" type="slidenum">
              <a:rPr lang="zh-CN" altLang="en-US" smtClean="0"/>
              <a:t>10</a:t>
            </a:fld>
            <a:endParaRPr lang="zh-CN" altLang="en-US"/>
          </a:p>
        </p:txBody>
      </p:sp>
    </p:spTree>
    <p:extLst>
      <p:ext uri="{BB962C8B-B14F-4D97-AF65-F5344CB8AC3E}">
        <p14:creationId xmlns:p14="http://schemas.microsoft.com/office/powerpoint/2010/main" val="273051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原型数据采集系统的触发判选流程</a:t>
            </a:r>
            <a:r>
              <a:rPr lang="zh-CN" altLang="en-US" sz="1200" kern="1200" dirty="0">
                <a:solidFill>
                  <a:schemeClr val="tx1"/>
                </a:solidFill>
                <a:effectLst/>
                <a:latin typeface="+mn-lt"/>
                <a:ea typeface="+mn-ea"/>
                <a:cs typeface="+mn-cs"/>
              </a:rPr>
              <a:t>如图所示。首先在前端读出模块里面进行触发信息的提取，然后通过光纤传给数据汇总模块进行触发信息的汇总和预处理，再通过</a:t>
            </a:r>
            <a:r>
              <a:rPr lang="en-US" altLang="zh-CN" sz="1200" kern="1200" dirty="0">
                <a:solidFill>
                  <a:schemeClr val="tx1"/>
                </a:solidFill>
                <a:effectLst/>
                <a:latin typeface="+mn-lt"/>
                <a:ea typeface="+mn-ea"/>
                <a:cs typeface="+mn-cs"/>
              </a:rPr>
              <a:t>ATCA</a:t>
            </a:r>
            <a:r>
              <a:rPr lang="zh-CN" altLang="en-US" sz="1200" kern="1200" dirty="0">
                <a:solidFill>
                  <a:schemeClr val="tx1"/>
                </a:solidFill>
                <a:effectLst/>
                <a:latin typeface="+mn-lt"/>
                <a:ea typeface="+mn-ea"/>
                <a:cs typeface="+mn-cs"/>
              </a:rPr>
              <a:t>机箱背板接口传给触发时钟模块进行全局的触发判选；</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整个系统</a:t>
            </a:r>
            <a:r>
              <a:rPr lang="zh-CN" altLang="en-US" sz="1200" kern="1200" dirty="0">
                <a:solidFill>
                  <a:schemeClr val="tx1"/>
                </a:solidFill>
                <a:effectLst/>
                <a:latin typeface="+mn-lt"/>
                <a:ea typeface="+mn-ea"/>
                <a:cs typeface="+mn-cs"/>
              </a:rPr>
              <a:t>采用层次化的触发信息提取的方式，</a:t>
            </a:r>
            <a:r>
              <a:rPr lang="zh-CN" altLang="zh-CN" sz="1200" kern="1200" dirty="0">
                <a:solidFill>
                  <a:schemeClr val="tx1"/>
                </a:solidFill>
                <a:effectLst/>
                <a:latin typeface="+mn-lt"/>
                <a:ea typeface="+mn-ea"/>
                <a:cs typeface="+mn-cs"/>
              </a:rPr>
              <a:t>基于全数字化来实现，可以设置</a:t>
            </a:r>
            <a:r>
              <a:rPr lang="zh-CN" altLang="en-US" sz="1200" kern="1200" dirty="0">
                <a:solidFill>
                  <a:schemeClr val="tx1"/>
                </a:solidFill>
                <a:effectLst/>
                <a:latin typeface="+mn-lt"/>
                <a:ea typeface="+mn-ea"/>
                <a:cs typeface="+mn-cs"/>
              </a:rPr>
              <a:t>较低</a:t>
            </a:r>
            <a:r>
              <a:rPr lang="zh-CN" altLang="zh-CN" sz="1200" kern="1200" dirty="0">
                <a:solidFill>
                  <a:schemeClr val="tx1"/>
                </a:solidFill>
                <a:effectLst/>
                <a:latin typeface="+mn-lt"/>
                <a:ea typeface="+mn-ea"/>
                <a:cs typeface="+mn-cs"/>
              </a:rPr>
              <a:t>的触发阈值，同时</a:t>
            </a:r>
            <a:r>
              <a:rPr lang="zh-CN" altLang="en-US" sz="1200" kern="1200" dirty="0">
                <a:solidFill>
                  <a:schemeClr val="tx1"/>
                </a:solidFill>
                <a:effectLst/>
                <a:latin typeface="+mn-lt"/>
                <a:ea typeface="+mn-ea"/>
                <a:cs typeface="+mn-cs"/>
              </a:rPr>
              <a:t>可以</a:t>
            </a:r>
            <a:r>
              <a:rPr lang="zh-CN" altLang="zh-CN" sz="1200" kern="1200" dirty="0">
                <a:solidFill>
                  <a:schemeClr val="tx1"/>
                </a:solidFill>
                <a:effectLst/>
                <a:latin typeface="+mn-lt"/>
                <a:ea typeface="+mn-ea"/>
                <a:cs typeface="+mn-cs"/>
              </a:rPr>
              <a:t>利用</a:t>
            </a:r>
            <a:r>
              <a:rPr lang="en-US" altLang="zh-CN" sz="1200" kern="1200" dirty="0">
                <a:solidFill>
                  <a:schemeClr val="tx1"/>
                </a:solidFill>
                <a:effectLst/>
                <a:latin typeface="+mn-lt"/>
                <a:ea typeface="+mn-ea"/>
                <a:cs typeface="+mn-cs"/>
              </a:rPr>
              <a:t>FPGA</a:t>
            </a:r>
            <a:r>
              <a:rPr lang="zh-CN" altLang="zh-CN" sz="1200" kern="1200" dirty="0">
                <a:solidFill>
                  <a:schemeClr val="tx1"/>
                </a:solidFill>
                <a:effectLst/>
                <a:latin typeface="+mn-lt"/>
                <a:ea typeface="+mn-ea"/>
                <a:cs typeface="+mn-cs"/>
              </a:rPr>
              <a:t>强大的逻辑资源实现可重构的触发算法</a:t>
            </a:r>
            <a:r>
              <a:rPr lang="zh-CN" altLang="en-US" sz="1200" kern="1200" dirty="0">
                <a:solidFill>
                  <a:schemeClr val="tx1"/>
                </a:solidFill>
                <a:effectLst/>
                <a:latin typeface="+mn-lt"/>
                <a:ea typeface="+mn-ea"/>
                <a:cs typeface="+mn-cs"/>
              </a:rPr>
              <a:t>，算法灵活多样</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8EE6819-5B3E-46D7-A41A-F94EFE21914A}"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236481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513010"/>
          </a:xfrm>
        </p:spPr>
        <p:txBody>
          <a:bodyPr anchor="b">
            <a:normAutofit/>
          </a:bodyPr>
          <a:lstStyle>
            <a:lvl1pPr algn="ctr">
              <a:lnSpc>
                <a:spcPct val="100000"/>
              </a:lnSpc>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2999" y="4375149"/>
            <a:ext cx="6858000" cy="1241426"/>
          </a:xfrm>
        </p:spPr>
        <p:txBody>
          <a:bodyPr>
            <a:normAutofit/>
          </a:bodyPr>
          <a:lstStyle>
            <a:lvl1pPr marL="0" indent="0" algn="ctr">
              <a:lnSpc>
                <a:spcPct val="100000"/>
              </a:lnSpc>
              <a:buNone/>
              <a:defRPr sz="2800" b="1">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C06416D-85B7-4E0B-A61B-56164AE09B63}" type="datetime1">
              <a:rPr lang="zh-CN" altLang="en-US" smtClean="0"/>
              <a:t>2019/4/23</a:t>
            </a:fld>
            <a:endParaRPr lang="zh-CN" altLang="en-US"/>
          </a:p>
        </p:txBody>
      </p:sp>
      <p:sp>
        <p:nvSpPr>
          <p:cNvPr id="5" name="Footer Placeholder 4"/>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6" name="Slide Number Placeholder 5"/>
          <p:cNvSpPr>
            <a:spLocks noGrp="1"/>
          </p:cNvSpPr>
          <p:nvPr>
            <p:ph type="sldNum" sz="quarter" idx="12"/>
          </p:nvPr>
        </p:nvSpPr>
        <p:spPr/>
        <p:txBody>
          <a:bodyPr/>
          <a:lstStyle/>
          <a:p>
            <a:fld id="{7918E03A-AE28-46BC-938F-3858621A7A60}" type="slidenum">
              <a:rPr lang="zh-CN" altLang="en-US" smtClean="0"/>
              <a:t>‹#›</a:t>
            </a:fld>
            <a:endParaRPr lang="zh-CN" altLang="en-US"/>
          </a:p>
        </p:txBody>
      </p:sp>
      <p:pic>
        <p:nvPicPr>
          <p:cNvPr id="8" name="图片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343" y="83344"/>
            <a:ext cx="1009922" cy="103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descr="封面 ne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16575"/>
            <a:ext cx="91440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l="19693" t="40863" b="40862"/>
          <a:stretch/>
        </p:blipFill>
        <p:spPr>
          <a:xfrm>
            <a:off x="5462356" y="426173"/>
            <a:ext cx="3059301" cy="696190"/>
          </a:xfrm>
          <a:prstGeom prst="rect">
            <a:avLst/>
          </a:prstGeom>
        </p:spPr>
      </p:pic>
    </p:spTree>
    <p:extLst>
      <p:ext uri="{BB962C8B-B14F-4D97-AF65-F5344CB8AC3E}">
        <p14:creationId xmlns:p14="http://schemas.microsoft.com/office/powerpoint/2010/main" val="103453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EAE688F-7241-41A7-ABBF-5DFE942F239A}" type="datetime1">
              <a:rPr lang="zh-CN" altLang="en-US" smtClean="0"/>
              <a:t>2019/4/23</a:t>
            </a:fld>
            <a:endParaRPr lang="zh-CN" altLang="en-US"/>
          </a:p>
        </p:txBody>
      </p:sp>
      <p:sp>
        <p:nvSpPr>
          <p:cNvPr id="5" name="Footer Placeholder 4"/>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6" name="Slide Number Placeholder 5"/>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371226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0BD1AA-477B-4AEA-B656-C700CF6559BC}" type="datetime1">
              <a:rPr lang="zh-CN" altLang="en-US" smtClean="0"/>
              <a:t>2019/4/23</a:t>
            </a:fld>
            <a:endParaRPr lang="zh-CN" altLang="en-US"/>
          </a:p>
        </p:txBody>
      </p:sp>
      <p:sp>
        <p:nvSpPr>
          <p:cNvPr id="5" name="Footer Placeholder 4"/>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6" name="Slide Number Placeholder 5"/>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108571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b="1"/>
            </a:lvl1pPr>
          </a:lstStyle>
          <a:p>
            <a:fld id="{E84B2FB2-CFD4-41F5-A9D6-78D3F4829379}" type="datetime1">
              <a:rPr lang="zh-CN" altLang="en-US" smtClean="0"/>
              <a:t>2019/4/23</a:t>
            </a:fld>
            <a:endParaRPr lang="zh-CN" altLang="en-US" dirty="0"/>
          </a:p>
        </p:txBody>
      </p:sp>
      <p:sp>
        <p:nvSpPr>
          <p:cNvPr id="5" name="Footer Placeholder 4"/>
          <p:cNvSpPr>
            <a:spLocks noGrp="1"/>
          </p:cNvSpPr>
          <p:nvPr>
            <p:ph type="ftr" sz="quarter" idx="11"/>
          </p:nvPr>
        </p:nvSpPr>
        <p:spPr/>
        <p:txBody>
          <a:bodyPr/>
          <a:lstStyle>
            <a:lvl1pPr>
              <a:defRPr b="1"/>
            </a:lvl1pPr>
          </a:lstStyle>
          <a:p>
            <a:r>
              <a:rPr lang="en-US" altLang="zh-CN"/>
              <a:t>State Key Laboratory of Particle Detection and Electronics</a:t>
            </a:r>
            <a:endParaRPr lang="zh-CN" altLang="en-US" dirty="0"/>
          </a:p>
        </p:txBody>
      </p:sp>
      <p:sp>
        <p:nvSpPr>
          <p:cNvPr id="6" name="Slide Number Placeholder 5"/>
          <p:cNvSpPr>
            <a:spLocks noGrp="1"/>
          </p:cNvSpPr>
          <p:nvPr>
            <p:ph type="sldNum" sz="quarter" idx="12"/>
          </p:nvPr>
        </p:nvSpPr>
        <p:spPr/>
        <p:txBody>
          <a:bodyPr/>
          <a:lstStyle>
            <a:lvl1pPr>
              <a:defRPr b="1"/>
            </a:lvl1pPr>
          </a:lstStyle>
          <a:p>
            <a:fld id="{7918E03A-AE28-46BC-938F-3858621A7A60}" type="slidenum">
              <a:rPr lang="zh-CN" altLang="en-US" smtClean="0"/>
              <a:pPr/>
              <a:t>‹#›</a:t>
            </a:fld>
            <a:endParaRPr lang="zh-CN" altLang="en-US"/>
          </a:p>
        </p:txBody>
      </p:sp>
    </p:spTree>
    <p:extLst>
      <p:ext uri="{BB962C8B-B14F-4D97-AF65-F5344CB8AC3E}">
        <p14:creationId xmlns:p14="http://schemas.microsoft.com/office/powerpoint/2010/main" val="2193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62893EF-55BD-4AA3-A2F3-CCD63A7D6DC1}" type="datetime1">
              <a:rPr lang="zh-CN" altLang="en-US" smtClean="0"/>
              <a:t>2019/4/23</a:t>
            </a:fld>
            <a:endParaRPr lang="zh-CN" altLang="en-US" dirty="0"/>
          </a:p>
        </p:txBody>
      </p:sp>
      <p:sp>
        <p:nvSpPr>
          <p:cNvPr id="5" name="Footer Placeholder 4"/>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6" name="Slide Number Placeholder 5"/>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69109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AE01242-BF23-4D8C-8372-C901227BF139}" type="datetime1">
              <a:rPr lang="zh-CN" altLang="en-US" smtClean="0"/>
              <a:t>2019/4/23</a:t>
            </a:fld>
            <a:endParaRPr lang="zh-CN" altLang="en-US"/>
          </a:p>
        </p:txBody>
      </p:sp>
      <p:sp>
        <p:nvSpPr>
          <p:cNvPr id="6" name="Footer Placeholder 5"/>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Slide Number Placeholder 6"/>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386153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1B14849-72E3-4885-828E-919C2510233E}" type="datetime1">
              <a:rPr lang="zh-CN" altLang="en-US" smtClean="0"/>
              <a:t>2019/4/23</a:t>
            </a:fld>
            <a:endParaRPr lang="zh-CN" altLang="en-US"/>
          </a:p>
        </p:txBody>
      </p:sp>
      <p:sp>
        <p:nvSpPr>
          <p:cNvPr id="8" name="Footer Placeholder 7"/>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9" name="Slide Number Placeholder 8"/>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15635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Footer Placeholder 3"/>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Slide Number Placeholder 4"/>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331876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4C2EA-BEC7-4087-BCB0-5A5FA4108F6E}" type="datetime1">
              <a:rPr lang="zh-CN" altLang="en-US" smtClean="0"/>
              <a:t>2019/4/23</a:t>
            </a:fld>
            <a:endParaRPr lang="zh-CN" altLang="en-US"/>
          </a:p>
        </p:txBody>
      </p:sp>
      <p:sp>
        <p:nvSpPr>
          <p:cNvPr id="3" name="Footer Placeholder 2"/>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4" name="Slide Number Placeholder 3"/>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19108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1A368AA-6A82-4B3E-8FC5-D97BD05BE3A1}" type="datetime1">
              <a:rPr lang="zh-CN" altLang="en-US" smtClean="0"/>
              <a:t>2019/4/23</a:t>
            </a:fld>
            <a:endParaRPr lang="zh-CN" altLang="en-US"/>
          </a:p>
        </p:txBody>
      </p:sp>
      <p:sp>
        <p:nvSpPr>
          <p:cNvPr id="6" name="Footer Placeholder 5"/>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Slide Number Placeholder 6"/>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340330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4BDAA09-F1E9-4D64-ADF0-5A8FB91B9ADF}" type="datetime1">
              <a:rPr lang="zh-CN" altLang="en-US" smtClean="0"/>
              <a:t>2019/4/23</a:t>
            </a:fld>
            <a:endParaRPr lang="zh-CN" altLang="en-US"/>
          </a:p>
        </p:txBody>
      </p:sp>
      <p:sp>
        <p:nvSpPr>
          <p:cNvPr id="6" name="Footer Placeholder 5"/>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Slide Number Placeholder 6"/>
          <p:cNvSpPr>
            <a:spLocks noGrp="1"/>
          </p:cNvSpPr>
          <p:nvPr>
            <p:ph type="sldNum" sz="quarter" idx="12"/>
          </p:nvPr>
        </p:nvSpPr>
        <p:spPr/>
        <p:txBody>
          <a:bodyPr/>
          <a:lstStyle/>
          <a:p>
            <a:fld id="{7918E03A-AE28-46BC-938F-3858621A7A60}" type="slidenum">
              <a:rPr lang="zh-CN" altLang="en-US" smtClean="0"/>
              <a:t>‹#›</a:t>
            </a:fld>
            <a:endParaRPr lang="zh-CN" altLang="en-US"/>
          </a:p>
        </p:txBody>
      </p:sp>
    </p:spTree>
    <p:extLst>
      <p:ext uri="{BB962C8B-B14F-4D97-AF65-F5344CB8AC3E}">
        <p14:creationId xmlns:p14="http://schemas.microsoft.com/office/powerpoint/2010/main" val="52852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artisticCrisscrossEtching/>
                    </a14:imgEffect>
                    <a14:imgEffect>
                      <a14:colorTemperature colorTemp="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3250289" y="365126"/>
            <a:ext cx="5826831" cy="599122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6356351"/>
            <a:ext cx="1255756" cy="365125"/>
          </a:xfrm>
          <a:prstGeom prst="rect">
            <a:avLst/>
          </a:prstGeom>
        </p:spPr>
        <p:txBody>
          <a:bodyPr vert="horz" lIns="91440" tIns="45720" rIns="91440" bIns="45720" rtlCol="0" anchor="ctr"/>
          <a:lstStyle>
            <a:lvl1pPr algn="l">
              <a:defRPr sz="1400" b="1">
                <a:solidFill>
                  <a:srgbClr val="7030A0"/>
                </a:solidFill>
                <a:latin typeface="微软雅黑" panose="020B0503020204020204" pitchFamily="34" charset="-122"/>
                <a:ea typeface="微软雅黑" panose="020B0503020204020204" pitchFamily="34" charset="-122"/>
              </a:defRPr>
            </a:lvl1pPr>
          </a:lstStyle>
          <a:p>
            <a:fld id="{6BA5A423-5BC3-4C47-84BA-9EB986AE7F54}" type="datetime1">
              <a:rPr lang="zh-CN" altLang="en-US" smtClean="0"/>
              <a:pPr/>
              <a:t>2019/4/23</a:t>
            </a:fld>
            <a:endParaRPr lang="zh-CN" altLang="en-US" dirty="0"/>
          </a:p>
        </p:txBody>
      </p:sp>
      <p:sp>
        <p:nvSpPr>
          <p:cNvPr id="5" name="Footer Placeholder 4"/>
          <p:cNvSpPr>
            <a:spLocks noGrp="1"/>
          </p:cNvSpPr>
          <p:nvPr>
            <p:ph type="ftr" sz="quarter" idx="3"/>
          </p:nvPr>
        </p:nvSpPr>
        <p:spPr>
          <a:xfrm>
            <a:off x="1884406" y="6356350"/>
            <a:ext cx="5375188" cy="365125"/>
          </a:xfrm>
          <a:prstGeom prst="rect">
            <a:avLst/>
          </a:prstGeom>
        </p:spPr>
        <p:txBody>
          <a:bodyPr vert="horz" lIns="91440" tIns="45720" rIns="91440" bIns="45720" rtlCol="0" anchor="ctr"/>
          <a:lstStyle>
            <a:lvl1pPr algn="ctr">
              <a:defRPr sz="1400" b="1">
                <a:solidFill>
                  <a:srgbClr val="7030A0"/>
                </a:solidFill>
                <a:latin typeface="微软雅黑" panose="020B0503020204020204" pitchFamily="34" charset="-122"/>
                <a:ea typeface="微软雅黑" panose="020B0503020204020204" pitchFamily="34" charset="-122"/>
              </a:defRPr>
            </a:lvl1pPr>
          </a:lstStyle>
          <a:p>
            <a:r>
              <a:rPr lang="en-US" altLang="zh-CN"/>
              <a:t>State Key Laboratory of Particle Detection and Electronics</a:t>
            </a:r>
            <a:endParaRPr lang="zh-CN" altLang="en-US" dirty="0"/>
          </a:p>
        </p:txBody>
      </p:sp>
      <p:sp>
        <p:nvSpPr>
          <p:cNvPr id="6" name="Slide Number Placeholder 5"/>
          <p:cNvSpPr>
            <a:spLocks noGrp="1"/>
          </p:cNvSpPr>
          <p:nvPr>
            <p:ph type="sldNum" sz="quarter" idx="4"/>
          </p:nvPr>
        </p:nvSpPr>
        <p:spPr>
          <a:xfrm>
            <a:off x="7259594" y="6356351"/>
            <a:ext cx="1255755" cy="365125"/>
          </a:xfrm>
          <a:prstGeom prst="rect">
            <a:avLst/>
          </a:prstGeom>
        </p:spPr>
        <p:txBody>
          <a:bodyPr vert="horz" lIns="91440" tIns="45720" rIns="91440" bIns="45720" rtlCol="0" anchor="ctr"/>
          <a:lstStyle>
            <a:lvl1pPr algn="r">
              <a:defRPr sz="1400" b="1">
                <a:solidFill>
                  <a:srgbClr val="7030A0"/>
                </a:solidFill>
                <a:latin typeface="微软雅黑" panose="020B0503020204020204" pitchFamily="34" charset="-122"/>
                <a:ea typeface="微软雅黑" panose="020B0503020204020204" pitchFamily="34" charset="-122"/>
              </a:defRPr>
            </a:lvl1pPr>
          </a:lstStyle>
          <a:p>
            <a:fld id="{7918E03A-AE28-46BC-938F-3858621A7A60}" type="slidenum">
              <a:rPr lang="zh-CN" altLang="en-US" smtClean="0"/>
              <a:pPr/>
              <a:t>‹#›</a:t>
            </a:fld>
            <a:endParaRPr lang="zh-CN" altLang="en-US"/>
          </a:p>
        </p:txBody>
      </p:sp>
    </p:spTree>
    <p:extLst>
      <p:ext uri="{BB962C8B-B14F-4D97-AF65-F5344CB8AC3E}">
        <p14:creationId xmlns:p14="http://schemas.microsoft.com/office/powerpoint/2010/main" val="4190855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00000"/>
        </a:lnSpc>
        <a:spcBef>
          <a:spcPct val="0"/>
        </a:spcBef>
        <a:buNone/>
        <a:defRPr sz="4400" b="1" kern="1200">
          <a:solidFill>
            <a:srgbClr val="002060"/>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Ø"/>
        <a:defRPr sz="3200" b="1" kern="1200">
          <a:solidFill>
            <a:srgbClr val="7030A0"/>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Ø"/>
        <a:defRPr sz="2800" kern="1200">
          <a:solidFill>
            <a:srgbClr val="002060"/>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2400" kern="1200">
          <a:solidFill>
            <a:srgbClr val="002060"/>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2000" kern="1200">
          <a:solidFill>
            <a:srgbClr val="002060"/>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Ø"/>
        <a:defRPr sz="1800" kern="1200">
          <a:solidFill>
            <a:srgbClr val="00206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zh-CN" altLang="en-US" sz="4400" dirty="0"/>
              <a:t>地下暗物质探测实验中基于</a:t>
            </a:r>
            <a:r>
              <a:rPr lang="en-US" altLang="zh-CN" sz="4400" dirty="0"/>
              <a:t>ATCA</a:t>
            </a:r>
            <a:r>
              <a:rPr lang="zh-CN" altLang="en-US" sz="4400" dirty="0"/>
              <a:t>的数据获取和触发研究</a:t>
            </a:r>
          </a:p>
        </p:txBody>
      </p:sp>
      <p:sp>
        <p:nvSpPr>
          <p:cNvPr id="3" name="副标题 2"/>
          <p:cNvSpPr>
            <a:spLocks noGrp="1"/>
          </p:cNvSpPr>
          <p:nvPr>
            <p:ph type="subTitle" idx="1"/>
          </p:nvPr>
        </p:nvSpPr>
        <p:spPr/>
        <p:txBody>
          <a:bodyPr>
            <a:normAutofit fontScale="85000" lnSpcReduction="20000"/>
          </a:bodyPr>
          <a:lstStyle/>
          <a:p>
            <a:r>
              <a:rPr lang="zh-CN" altLang="en-US" dirty="0"/>
              <a:t>报告人：胡佳栋</a:t>
            </a:r>
          </a:p>
          <a:p>
            <a:r>
              <a:rPr lang="zh-CN" altLang="en-US" dirty="0"/>
              <a:t>核探测与核电子学国家重点实验室</a:t>
            </a:r>
          </a:p>
          <a:p>
            <a:r>
              <a:rPr lang="en-US" altLang="zh-CN" dirty="0"/>
              <a:t>2019.4.23</a:t>
            </a:r>
          </a:p>
        </p:txBody>
      </p:sp>
    </p:spTree>
    <p:extLst>
      <p:ext uri="{BB962C8B-B14F-4D97-AF65-F5344CB8AC3E}">
        <p14:creationId xmlns:p14="http://schemas.microsoft.com/office/powerpoint/2010/main" val="4072662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0EE4F6-FA07-4243-B708-3C823274C06C}"/>
              </a:ext>
            </a:extLst>
          </p:cNvPr>
          <p:cNvSpPr>
            <a:spLocks noGrp="1"/>
          </p:cNvSpPr>
          <p:nvPr>
            <p:ph type="title"/>
          </p:nvPr>
        </p:nvSpPr>
        <p:spPr/>
        <p:txBody>
          <a:bodyPr>
            <a:normAutofit fontScale="90000"/>
          </a:bodyPr>
          <a:lstStyle/>
          <a:p>
            <a:r>
              <a:rPr lang="en-US" altLang="zh-CN" dirty="0"/>
              <a:t>PandaX-4T</a:t>
            </a:r>
            <a:r>
              <a:rPr lang="zh-CN" altLang="en-US" dirty="0"/>
              <a:t>实验原型电子学系统</a:t>
            </a:r>
          </a:p>
        </p:txBody>
      </p:sp>
      <p:sp>
        <p:nvSpPr>
          <p:cNvPr id="3" name="日期占位符 2">
            <a:extLst>
              <a:ext uri="{FF2B5EF4-FFF2-40B4-BE49-F238E27FC236}">
                <a16:creationId xmlns="" xmlns:a16="http://schemas.microsoft.com/office/drawing/2014/main" id="{F3261B13-13D3-4BDE-BE28-574706305473}"/>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0DE4658E-D60D-4E2F-BCC4-DDBF8B2B799D}"/>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DF6EB5D5-DD4E-4901-B54A-48B2EB1D2F9F}"/>
              </a:ext>
            </a:extLst>
          </p:cNvPr>
          <p:cNvSpPr>
            <a:spLocks noGrp="1"/>
          </p:cNvSpPr>
          <p:nvPr>
            <p:ph type="sldNum" sz="quarter" idx="12"/>
          </p:nvPr>
        </p:nvSpPr>
        <p:spPr/>
        <p:txBody>
          <a:bodyPr/>
          <a:lstStyle/>
          <a:p>
            <a:fld id="{7918E03A-AE28-46BC-938F-3858621A7A60}" type="slidenum">
              <a:rPr lang="zh-CN" altLang="en-US" smtClean="0"/>
              <a:t>10</a:t>
            </a:fld>
            <a:endParaRPr lang="zh-CN" altLang="en-US"/>
          </a:p>
        </p:txBody>
      </p:sp>
      <p:sp>
        <p:nvSpPr>
          <p:cNvPr id="6" name="内容占位符 1">
            <a:extLst>
              <a:ext uri="{FF2B5EF4-FFF2-40B4-BE49-F238E27FC236}">
                <a16:creationId xmlns="" xmlns:a16="http://schemas.microsoft.com/office/drawing/2014/main" id="{85B704A1-846F-4C51-94B9-54E397151F9B}"/>
              </a:ext>
            </a:extLst>
          </p:cNvPr>
          <p:cNvSpPr txBox="1">
            <a:spLocks/>
          </p:cNvSpPr>
          <p:nvPr/>
        </p:nvSpPr>
        <p:spPr bwMode="auto">
          <a:xfrm>
            <a:off x="636380" y="5499590"/>
            <a:ext cx="7968068" cy="66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1800" dirty="0"/>
              <a:t>目前规模：</a:t>
            </a:r>
            <a:r>
              <a:rPr lang="en-US" altLang="zh-CN" sz="1800" dirty="0"/>
              <a:t>64</a:t>
            </a:r>
            <a:r>
              <a:rPr lang="zh-CN" altLang="en-US" sz="1800" dirty="0"/>
              <a:t>个前端读出模块 </a:t>
            </a:r>
            <a:r>
              <a:rPr lang="en-US" altLang="zh-CN" sz="1800" dirty="0"/>
              <a:t>+ 4</a:t>
            </a:r>
            <a:r>
              <a:rPr lang="zh-CN" altLang="en-US" sz="1800" dirty="0"/>
              <a:t>个数据汇总模块 </a:t>
            </a:r>
            <a:r>
              <a:rPr lang="en-US" altLang="zh-CN" sz="1800" dirty="0"/>
              <a:t>+ 1</a:t>
            </a:r>
            <a:r>
              <a:rPr lang="zh-CN" altLang="en-US" sz="1800" dirty="0"/>
              <a:t>个触发时钟模块</a:t>
            </a:r>
            <a:endParaRPr lang="en-US" altLang="zh-CN" sz="1800" dirty="0"/>
          </a:p>
          <a:p>
            <a:pPr>
              <a:buClr>
                <a:srgbClr val="0000FF"/>
              </a:buClr>
              <a:buFont typeface="Wingdings" panose="05000000000000000000" pitchFamily="2" charset="2"/>
              <a:buChar char="n"/>
              <a:defRPr/>
            </a:pPr>
            <a:endParaRPr lang="en-US" altLang="zh-CN" sz="2000" dirty="0"/>
          </a:p>
        </p:txBody>
      </p:sp>
      <p:pic>
        <p:nvPicPr>
          <p:cNvPr id="7" name="Picture 5">
            <a:extLst>
              <a:ext uri="{FF2B5EF4-FFF2-40B4-BE49-F238E27FC236}">
                <a16:creationId xmlns="" xmlns:a16="http://schemas.microsoft.com/office/drawing/2014/main" id="{FE613DD8-84DE-4CA9-B1FD-0A1E4F7588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112" y="1340768"/>
            <a:ext cx="7259296" cy="402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347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9048" y="255811"/>
            <a:ext cx="8229600" cy="796925"/>
          </a:xfrm>
        </p:spPr>
        <p:txBody>
          <a:bodyPr/>
          <a:lstStyle/>
          <a:p>
            <a:pPr>
              <a:defRPr/>
            </a:pPr>
            <a:r>
              <a:rPr lang="zh-CN" altLang="en-US" sz="3600" dirty="0" smtClean="0">
                <a:effectLst/>
              </a:rPr>
              <a:t>触发</a:t>
            </a:r>
            <a:r>
              <a:rPr lang="zh-CN" altLang="en-US" sz="3600" dirty="0">
                <a:effectLst/>
              </a:rPr>
              <a:t>判选方案</a:t>
            </a:r>
            <a:endParaRPr lang="zh-CN" sz="3600" dirty="0">
              <a:effectLst/>
            </a:endParaRPr>
          </a:p>
        </p:txBody>
      </p:sp>
      <p:sp>
        <p:nvSpPr>
          <p:cNvPr id="1945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03AA6360-431C-47A3-8EAA-5688EE10E33C}" type="slidenum">
              <a:rPr lang="en-US" altLang="zh-CN" sz="1000">
                <a:solidFill>
                  <a:prstClr val="black"/>
                </a:solidFill>
                <a:ea typeface="宋体" charset="-122"/>
              </a:rPr>
              <a:pPr>
                <a:spcBef>
                  <a:spcPct val="0"/>
                </a:spcBef>
                <a:buClrTx/>
                <a:buSzTx/>
                <a:buFontTx/>
                <a:buNone/>
              </a:pPr>
              <a:t>11</a:t>
            </a:fld>
            <a:endParaRPr lang="en-US" altLang="zh-CN" sz="1000">
              <a:solidFill>
                <a:prstClr val="black"/>
              </a:solidFill>
              <a:ea typeface="宋体" charset="-122"/>
            </a:endParaRPr>
          </a:p>
        </p:txBody>
      </p:sp>
      <p:sp>
        <p:nvSpPr>
          <p:cNvPr id="19491" name="日期占位符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317EBF00-7D1A-4865-BD52-A2EBABF5BD33}" type="datetime1">
              <a:rPr lang="zh-CN" altLang="en-US" sz="1000" smtClean="0">
                <a:solidFill>
                  <a:prstClr val="black"/>
                </a:solidFill>
                <a:ea typeface="宋体" charset="-122"/>
              </a:rPr>
              <a:pPr>
                <a:spcBef>
                  <a:spcPct val="0"/>
                </a:spcBef>
                <a:buClrTx/>
                <a:buSzTx/>
                <a:buFontTx/>
                <a:buNone/>
              </a:pPr>
              <a:t>2019/4/23</a:t>
            </a:fld>
            <a:endParaRPr lang="en-US" altLang="zh-CN" sz="1000">
              <a:solidFill>
                <a:prstClr val="black"/>
              </a:solidFill>
              <a:ea typeface="宋体" charset="-122"/>
            </a:endParaRPr>
          </a:p>
        </p:txBody>
      </p:sp>
      <p:sp>
        <p:nvSpPr>
          <p:cNvPr id="19492" name="页脚占位符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r>
              <a:rPr lang="zh-CN" altLang="en-US" sz="1000" dirty="0">
                <a:solidFill>
                  <a:prstClr val="black"/>
                </a:solidFill>
                <a:ea typeface="宋体" charset="-122"/>
              </a:rPr>
              <a:t>中国科学技术大学   博士论文答辩</a:t>
            </a:r>
            <a:endParaRPr lang="en-US" altLang="zh-CN" sz="1000" dirty="0">
              <a:solidFill>
                <a:prstClr val="black"/>
              </a:solidFill>
              <a:ea typeface="宋体"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10" name="内容占位符 1"/>
          <p:cNvSpPr txBox="1">
            <a:spLocks/>
          </p:cNvSpPr>
          <p:nvPr/>
        </p:nvSpPr>
        <p:spPr bwMode="auto">
          <a:xfrm>
            <a:off x="118514" y="1343175"/>
            <a:ext cx="4317561" cy="46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3200" dirty="0"/>
              <a:t>层次化触发</a:t>
            </a:r>
            <a:r>
              <a:rPr lang="zh-CN" altLang="en-US" sz="3200" dirty="0" smtClean="0"/>
              <a:t>信息提取</a:t>
            </a:r>
            <a:endParaRPr lang="en-US" altLang="zh-CN" sz="3200" dirty="0"/>
          </a:p>
          <a:p>
            <a:pPr>
              <a:buClr>
                <a:srgbClr val="0000FF"/>
              </a:buClr>
              <a:buFont typeface="Wingdings" panose="05000000000000000000" pitchFamily="2" charset="2"/>
              <a:buChar char="n"/>
              <a:defRPr/>
            </a:pPr>
            <a:endParaRPr lang="en-US" altLang="zh-CN" sz="3600" dirty="0"/>
          </a:p>
          <a:p>
            <a:pPr>
              <a:buClr>
                <a:srgbClr val="0000FF"/>
              </a:buClr>
              <a:buFont typeface="Wingdings" panose="05000000000000000000" pitchFamily="2" charset="2"/>
              <a:buChar char="n"/>
              <a:defRPr/>
            </a:pPr>
            <a:r>
              <a:rPr lang="zh-CN" altLang="en-US" sz="3200" dirty="0"/>
              <a:t>全数字化触发判选</a:t>
            </a:r>
            <a:endParaRPr lang="en-US" altLang="zh-CN" sz="3200" dirty="0"/>
          </a:p>
          <a:p>
            <a:pPr>
              <a:buClr>
                <a:srgbClr val="0000FF"/>
              </a:buClr>
              <a:buFont typeface="Wingdings" panose="05000000000000000000" pitchFamily="2" charset="2"/>
              <a:buChar char="n"/>
              <a:defRPr/>
            </a:pPr>
            <a:endParaRPr lang="en-US" altLang="zh-CN" sz="3200" dirty="0"/>
          </a:p>
          <a:p>
            <a:pPr>
              <a:buClr>
                <a:srgbClr val="0000FF"/>
              </a:buClr>
              <a:buFont typeface="Wingdings" panose="05000000000000000000" pitchFamily="2" charset="2"/>
              <a:buChar char="n"/>
              <a:defRPr/>
            </a:pPr>
            <a:r>
              <a:rPr lang="zh-CN" altLang="en-US" sz="3200" dirty="0"/>
              <a:t>可重构的触发算法</a:t>
            </a:r>
            <a:endParaRPr lang="en-US" altLang="zh-CN" sz="3200" dirty="0"/>
          </a:p>
          <a:p>
            <a:pPr lvl="1">
              <a:buClr>
                <a:srgbClr val="0000FF"/>
              </a:buClr>
              <a:buFont typeface="Wingdings" panose="05000000000000000000" pitchFamily="2" charset="2"/>
              <a:buChar char="p"/>
              <a:defRPr/>
            </a:pPr>
            <a:r>
              <a:rPr lang="zh-CN" altLang="en-US" sz="2000" dirty="0" smtClean="0"/>
              <a:t>利用</a:t>
            </a:r>
            <a:r>
              <a:rPr lang="en-US" altLang="zh-CN" sz="2000" dirty="0" smtClean="0"/>
              <a:t>FPGA</a:t>
            </a:r>
            <a:r>
              <a:rPr lang="zh-CN" altLang="en-US" sz="2000" dirty="0" smtClean="0"/>
              <a:t>强大的逻辑功能</a:t>
            </a:r>
            <a:endParaRPr lang="en-US" altLang="zh-CN" sz="2000" dirty="0" smtClean="0"/>
          </a:p>
          <a:p>
            <a:pPr>
              <a:buClr>
                <a:srgbClr val="0000FF"/>
              </a:buClr>
              <a:buFont typeface="Wingdings" panose="05000000000000000000" pitchFamily="2" charset="2"/>
              <a:buChar char="n"/>
              <a:defRPr/>
            </a:pPr>
            <a:endParaRPr lang="en-US" altLang="zh-CN" sz="3200" dirty="0"/>
          </a:p>
          <a:p>
            <a:pPr marL="109537" indent="0">
              <a:buClr>
                <a:srgbClr val="0000FF"/>
              </a:buClr>
              <a:buNone/>
              <a:defRPr/>
            </a:pPr>
            <a:endParaRPr lang="en-US" altLang="zh-CN" sz="2000" dirty="0"/>
          </a:p>
          <a:p>
            <a:pPr marL="109537" indent="0">
              <a:buClr>
                <a:srgbClr val="0000FF"/>
              </a:buClr>
              <a:buNone/>
              <a:defRPr/>
            </a:pPr>
            <a:endParaRPr lang="en-US" altLang="zh-CN" sz="2000" dirty="0"/>
          </a:p>
          <a:p>
            <a:pPr>
              <a:buClr>
                <a:srgbClr val="0000FF"/>
              </a:buClr>
              <a:buFont typeface="Wingdings" panose="05000000000000000000" pitchFamily="2" charset="2"/>
              <a:buChar char="n"/>
              <a:defRPr/>
            </a:pPr>
            <a:endParaRPr lang="en-US" altLang="zh-CN" sz="20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938" y="1268760"/>
            <a:ext cx="436643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80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 xmlns:a16="http://schemas.microsoft.com/office/drawing/2014/main" id="{C7AAC93D-63F6-47DE-8831-39FA6C1FE5E7}"/>
              </a:ext>
            </a:extLst>
          </p:cNvPr>
          <p:cNvSpPr>
            <a:spLocks noGrp="1"/>
          </p:cNvSpPr>
          <p:nvPr>
            <p:ph type="title"/>
          </p:nvPr>
        </p:nvSpPr>
        <p:spPr/>
        <p:txBody>
          <a:bodyPr/>
          <a:lstStyle/>
          <a:p>
            <a:r>
              <a:rPr lang="zh-CN" altLang="en-US" dirty="0"/>
              <a:t>数据汇总</a:t>
            </a:r>
            <a:r>
              <a:rPr lang="zh-CN" altLang="en-US" dirty="0" smtClean="0"/>
              <a:t>模块设计</a:t>
            </a:r>
            <a:endParaRPr lang="zh-CN" altLang="en-US" dirty="0"/>
          </a:p>
        </p:txBody>
      </p:sp>
      <p:sp>
        <p:nvSpPr>
          <p:cNvPr id="3" name="日期占位符 2">
            <a:extLst>
              <a:ext uri="{FF2B5EF4-FFF2-40B4-BE49-F238E27FC236}">
                <a16:creationId xmlns="" xmlns:a16="http://schemas.microsoft.com/office/drawing/2014/main" id="{F3BEA51E-C604-4F11-A73E-43270DAC9C84}"/>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965D079D-F5F0-4DA4-8847-581149B3E00B}"/>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93FA76D3-AD62-49FD-BED6-A58AEB64452D}"/>
              </a:ext>
            </a:extLst>
          </p:cNvPr>
          <p:cNvSpPr>
            <a:spLocks noGrp="1"/>
          </p:cNvSpPr>
          <p:nvPr>
            <p:ph type="sldNum" sz="quarter" idx="12"/>
          </p:nvPr>
        </p:nvSpPr>
        <p:spPr/>
        <p:txBody>
          <a:bodyPr/>
          <a:lstStyle/>
          <a:p>
            <a:fld id="{7918E03A-AE28-46BC-938F-3858621A7A60}" type="slidenum">
              <a:rPr lang="zh-CN" altLang="en-US" smtClean="0"/>
              <a:t>12</a:t>
            </a:fld>
            <a:endParaRPr lang="zh-CN" altLang="en-US"/>
          </a:p>
        </p:txBody>
      </p:sp>
      <p:pic>
        <p:nvPicPr>
          <p:cNvPr id="10" name="Picture 3">
            <a:extLst>
              <a:ext uri="{FF2B5EF4-FFF2-40B4-BE49-F238E27FC236}">
                <a16:creationId xmlns="" xmlns:a16="http://schemas.microsoft.com/office/drawing/2014/main" id="{C62EEAB2-7D4F-4C17-8FF2-1EF2D10F0BC5}"/>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85850" y="1554502"/>
            <a:ext cx="6496050" cy="480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箭头连接符 6"/>
          <p:cNvCxnSpPr/>
          <p:nvPr/>
        </p:nvCxnSpPr>
        <p:spPr>
          <a:xfrm>
            <a:off x="7683500" y="3708400"/>
            <a:ext cx="3175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001000" y="3523734"/>
            <a:ext cx="646331" cy="369332"/>
          </a:xfrm>
          <a:prstGeom prst="rect">
            <a:avLst/>
          </a:prstGeom>
          <a:noFill/>
        </p:spPr>
        <p:txBody>
          <a:bodyPr wrap="none" rtlCol="0">
            <a:spAutoFit/>
          </a:bodyPr>
          <a:lstStyle/>
          <a:p>
            <a:r>
              <a:rPr lang="zh-CN" altLang="en-US" dirty="0"/>
              <a:t>背板</a:t>
            </a:r>
          </a:p>
        </p:txBody>
      </p:sp>
      <p:sp>
        <p:nvSpPr>
          <p:cNvPr id="12" name="矩形 11"/>
          <p:cNvSpPr/>
          <p:nvPr/>
        </p:nvSpPr>
        <p:spPr>
          <a:xfrm>
            <a:off x="673100" y="2082800"/>
            <a:ext cx="1384300" cy="1308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1512931" y="2771775"/>
            <a:ext cx="3714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0" y="2587109"/>
            <a:ext cx="1569660" cy="369332"/>
          </a:xfrm>
          <a:prstGeom prst="rect">
            <a:avLst/>
          </a:prstGeom>
          <a:noFill/>
        </p:spPr>
        <p:txBody>
          <a:bodyPr wrap="none" rtlCol="0">
            <a:spAutoFit/>
          </a:bodyPr>
          <a:lstStyle/>
          <a:p>
            <a:r>
              <a:rPr lang="zh-CN" altLang="en-US" dirty="0" smtClean="0"/>
              <a:t>前端读出模块</a:t>
            </a:r>
            <a:endParaRPr lang="zh-CN" altLang="en-US" dirty="0"/>
          </a:p>
        </p:txBody>
      </p:sp>
      <p:cxnSp>
        <p:nvCxnSpPr>
          <p:cNvPr id="17" name="直接箭头连接符 16"/>
          <p:cNvCxnSpPr/>
          <p:nvPr/>
        </p:nvCxnSpPr>
        <p:spPr>
          <a:xfrm flipH="1">
            <a:off x="1479672" y="4074769"/>
            <a:ext cx="3682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45668" y="3897827"/>
            <a:ext cx="877163" cy="369332"/>
          </a:xfrm>
          <a:prstGeom prst="rect">
            <a:avLst/>
          </a:prstGeom>
          <a:noFill/>
        </p:spPr>
        <p:txBody>
          <a:bodyPr wrap="none" rtlCol="0">
            <a:spAutoFit/>
          </a:bodyPr>
          <a:lstStyle/>
          <a:p>
            <a:r>
              <a:rPr lang="zh-CN" altLang="en-US" dirty="0"/>
              <a:t>服务器</a:t>
            </a:r>
          </a:p>
        </p:txBody>
      </p:sp>
      <p:sp>
        <p:nvSpPr>
          <p:cNvPr id="20" name="文本框 19"/>
          <p:cNvSpPr txBox="1"/>
          <p:nvPr/>
        </p:nvSpPr>
        <p:spPr>
          <a:xfrm>
            <a:off x="6388620" y="3128157"/>
            <a:ext cx="646331" cy="369332"/>
          </a:xfrm>
          <a:prstGeom prst="rect">
            <a:avLst/>
          </a:prstGeom>
          <a:noFill/>
        </p:spPr>
        <p:txBody>
          <a:bodyPr wrap="none" rtlCol="0">
            <a:spAutoFit/>
          </a:bodyPr>
          <a:lstStyle/>
          <a:p>
            <a:r>
              <a:rPr lang="zh-CN" altLang="en-US" dirty="0"/>
              <a:t>触发</a:t>
            </a:r>
          </a:p>
        </p:txBody>
      </p:sp>
      <p:cxnSp>
        <p:nvCxnSpPr>
          <p:cNvPr id="22" name="直接箭头连接符 21"/>
          <p:cNvCxnSpPr/>
          <p:nvPr/>
        </p:nvCxnSpPr>
        <p:spPr>
          <a:xfrm>
            <a:off x="8336411" y="3893066"/>
            <a:ext cx="0" cy="6136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586436" y="4528445"/>
            <a:ext cx="1569660" cy="369332"/>
          </a:xfrm>
          <a:prstGeom prst="rect">
            <a:avLst/>
          </a:prstGeom>
          <a:noFill/>
        </p:spPr>
        <p:txBody>
          <a:bodyPr wrap="none" rtlCol="0">
            <a:spAutoFit/>
          </a:bodyPr>
          <a:lstStyle/>
          <a:p>
            <a:r>
              <a:rPr lang="zh-CN" altLang="en-US" dirty="0" smtClean="0"/>
              <a:t>触发时钟模块</a:t>
            </a:r>
            <a:endParaRPr lang="zh-CN" altLang="en-US" dirty="0"/>
          </a:p>
        </p:txBody>
      </p:sp>
      <p:sp>
        <p:nvSpPr>
          <p:cNvPr id="27" name="文本框 26"/>
          <p:cNvSpPr txBox="1"/>
          <p:nvPr/>
        </p:nvSpPr>
        <p:spPr>
          <a:xfrm>
            <a:off x="3394369" y="4015210"/>
            <a:ext cx="1107996" cy="369332"/>
          </a:xfrm>
          <a:prstGeom prst="rect">
            <a:avLst/>
          </a:prstGeom>
          <a:noFill/>
        </p:spPr>
        <p:txBody>
          <a:bodyPr wrap="none" rtlCol="0">
            <a:spAutoFit/>
          </a:bodyPr>
          <a:lstStyle/>
          <a:p>
            <a:r>
              <a:rPr lang="zh-CN" altLang="en-US" dirty="0" smtClean="0"/>
              <a:t>有效事例</a:t>
            </a:r>
            <a:endParaRPr lang="zh-CN" altLang="en-US" dirty="0"/>
          </a:p>
        </p:txBody>
      </p:sp>
    </p:spTree>
    <p:extLst>
      <p:ext uri="{BB962C8B-B14F-4D97-AF65-F5344CB8AC3E}">
        <p14:creationId xmlns:p14="http://schemas.microsoft.com/office/powerpoint/2010/main" val="109388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 xmlns:a16="http://schemas.microsoft.com/office/drawing/2014/main" id="{14213596-EAF1-47EA-8B53-643EB28AA63C}"/>
              </a:ext>
            </a:extLst>
          </p:cNvPr>
          <p:cNvSpPr>
            <a:spLocks noGrp="1"/>
          </p:cNvSpPr>
          <p:nvPr>
            <p:ph type="title"/>
          </p:nvPr>
        </p:nvSpPr>
        <p:spPr/>
        <p:txBody>
          <a:bodyPr/>
          <a:lstStyle/>
          <a:p>
            <a:r>
              <a:rPr lang="zh-CN" altLang="en-US" dirty="0"/>
              <a:t>数据汇总模块实物图</a:t>
            </a:r>
          </a:p>
        </p:txBody>
      </p:sp>
      <p:sp>
        <p:nvSpPr>
          <p:cNvPr id="4" name="日期占位符 3">
            <a:extLst>
              <a:ext uri="{FF2B5EF4-FFF2-40B4-BE49-F238E27FC236}">
                <a16:creationId xmlns="" xmlns:a16="http://schemas.microsoft.com/office/drawing/2014/main" id="{DAA1D3BA-6344-4278-B496-9078C38FBA70}"/>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D352611F-9297-4283-92DE-BDB2EDC90E70}"/>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C2AAAB57-296F-4D02-9978-3F8D8FF7D2F9}"/>
              </a:ext>
            </a:extLst>
          </p:cNvPr>
          <p:cNvSpPr>
            <a:spLocks noGrp="1"/>
          </p:cNvSpPr>
          <p:nvPr>
            <p:ph type="sldNum" sz="quarter" idx="12"/>
          </p:nvPr>
        </p:nvSpPr>
        <p:spPr/>
        <p:txBody>
          <a:bodyPr/>
          <a:lstStyle/>
          <a:p>
            <a:fld id="{7918E03A-AE28-46BC-938F-3858621A7A60}" type="slidenum">
              <a:rPr lang="zh-CN" altLang="en-US" smtClean="0"/>
              <a:pPr/>
              <a:t>13</a:t>
            </a:fld>
            <a:endParaRPr lang="zh-CN" altLang="en-US"/>
          </a:p>
        </p:txBody>
      </p:sp>
      <p:pic>
        <p:nvPicPr>
          <p:cNvPr id="20" name="图片 19">
            <a:extLst>
              <a:ext uri="{FF2B5EF4-FFF2-40B4-BE49-F238E27FC236}">
                <a16:creationId xmlns="" xmlns:a16="http://schemas.microsoft.com/office/drawing/2014/main" id="{D74B6B8B-EBB8-44CF-97B6-058986691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436" y="1451634"/>
            <a:ext cx="4541828" cy="4987399"/>
          </a:xfrm>
          <a:prstGeom prst="rect">
            <a:avLst/>
          </a:prstGeom>
        </p:spPr>
      </p:pic>
      <p:sp>
        <p:nvSpPr>
          <p:cNvPr id="21" name="文本框 15">
            <a:extLst>
              <a:ext uri="{FF2B5EF4-FFF2-40B4-BE49-F238E27FC236}">
                <a16:creationId xmlns="" xmlns:a16="http://schemas.microsoft.com/office/drawing/2014/main" id="{21DE9C81-7A2B-409B-90B9-A1FEA725E666}"/>
              </a:ext>
            </a:extLst>
          </p:cNvPr>
          <p:cNvSpPr txBox="1"/>
          <p:nvPr/>
        </p:nvSpPr>
        <p:spPr>
          <a:xfrm>
            <a:off x="395536" y="2339832"/>
            <a:ext cx="2016224" cy="400110"/>
          </a:xfrm>
          <a:prstGeom prst="rect">
            <a:avLst/>
          </a:prstGeom>
          <a:noFill/>
        </p:spPr>
        <p:txBody>
          <a:bodyPr wrap="squar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光纤收发器</a:t>
            </a:r>
            <a:r>
              <a:rPr lang="en-US" altLang="zh-CN" sz="2000" dirty="0">
                <a:solidFill>
                  <a:srgbClr val="FF0000"/>
                </a:solidFill>
                <a:latin typeface="黑体" panose="02010609060101010101" pitchFamily="49" charset="-122"/>
              </a:rPr>
              <a:t>x16</a:t>
            </a:r>
            <a:endParaRPr lang="zh-CN" altLang="en-US" sz="2000" dirty="0">
              <a:solidFill>
                <a:srgbClr val="FF0000"/>
              </a:solidFill>
              <a:latin typeface="黑体" panose="02010609060101010101" pitchFamily="49" charset="-122"/>
            </a:endParaRPr>
          </a:p>
        </p:txBody>
      </p:sp>
      <p:sp>
        <p:nvSpPr>
          <p:cNvPr id="22" name="文本框 15">
            <a:extLst>
              <a:ext uri="{FF2B5EF4-FFF2-40B4-BE49-F238E27FC236}">
                <a16:creationId xmlns="" xmlns:a16="http://schemas.microsoft.com/office/drawing/2014/main" id="{6D0955DA-A7C2-4468-BAFF-79973A0CCC86}"/>
              </a:ext>
            </a:extLst>
          </p:cNvPr>
          <p:cNvSpPr txBox="1"/>
          <p:nvPr/>
        </p:nvSpPr>
        <p:spPr>
          <a:xfrm>
            <a:off x="4499992" y="3339812"/>
            <a:ext cx="883575" cy="400110"/>
          </a:xfrm>
          <a:prstGeom prst="rect">
            <a:avLst/>
          </a:prstGeom>
          <a:noFill/>
        </p:spPr>
        <p:txBody>
          <a:bodyPr wrap="non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FPGA</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 xmlns:a16="http://schemas.microsoft.com/office/drawing/2014/main" id="{7E97A864-6672-49F1-8BDB-8375844FE84A}"/>
              </a:ext>
            </a:extLst>
          </p:cNvPr>
          <p:cNvSpPr txBox="1"/>
          <p:nvPr/>
        </p:nvSpPr>
        <p:spPr>
          <a:xfrm>
            <a:off x="5616394" y="3588836"/>
            <a:ext cx="885179" cy="400110"/>
          </a:xfrm>
          <a:prstGeom prst="rect">
            <a:avLst/>
          </a:prstGeom>
          <a:noFill/>
        </p:spPr>
        <p:txBody>
          <a:bodyPr wrap="non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DDR3</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24" name="圆角矩形 7">
            <a:extLst>
              <a:ext uri="{FF2B5EF4-FFF2-40B4-BE49-F238E27FC236}">
                <a16:creationId xmlns="" xmlns:a16="http://schemas.microsoft.com/office/drawing/2014/main" id="{BBBCFA36-3207-49C6-9516-C88E3EDF4AFE}"/>
              </a:ext>
            </a:extLst>
          </p:cNvPr>
          <p:cNvSpPr/>
          <p:nvPr/>
        </p:nvSpPr>
        <p:spPr>
          <a:xfrm>
            <a:off x="2267744" y="1667659"/>
            <a:ext cx="1269236" cy="374441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5">
            <a:extLst>
              <a:ext uri="{FF2B5EF4-FFF2-40B4-BE49-F238E27FC236}">
                <a16:creationId xmlns="" xmlns:a16="http://schemas.microsoft.com/office/drawing/2014/main" id="{4F7F1560-55A8-40B1-9DCE-428799BD0815}"/>
              </a:ext>
            </a:extLst>
          </p:cNvPr>
          <p:cNvSpPr txBox="1"/>
          <p:nvPr/>
        </p:nvSpPr>
        <p:spPr>
          <a:xfrm>
            <a:off x="971600" y="5388791"/>
            <a:ext cx="1434836" cy="400110"/>
          </a:xfrm>
          <a:prstGeom prst="rect">
            <a:avLst/>
          </a:prstGeom>
          <a:noFill/>
        </p:spPr>
        <p:txBody>
          <a:bodyPr wrap="squar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万兆网口</a:t>
            </a:r>
          </a:p>
        </p:txBody>
      </p:sp>
      <p:sp>
        <p:nvSpPr>
          <p:cNvPr id="26" name="文本框 15">
            <a:extLst>
              <a:ext uri="{FF2B5EF4-FFF2-40B4-BE49-F238E27FC236}">
                <a16:creationId xmlns="" xmlns:a16="http://schemas.microsoft.com/office/drawing/2014/main" id="{851882AD-5EB2-4F76-85B3-B9F5777363BA}"/>
              </a:ext>
            </a:extLst>
          </p:cNvPr>
          <p:cNvSpPr txBox="1"/>
          <p:nvPr/>
        </p:nvSpPr>
        <p:spPr>
          <a:xfrm>
            <a:off x="976924" y="5788901"/>
            <a:ext cx="1434836" cy="400110"/>
          </a:xfrm>
          <a:prstGeom prst="rect">
            <a:avLst/>
          </a:prstGeom>
          <a:noFill/>
        </p:spPr>
        <p:txBody>
          <a:bodyPr wrap="squar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千兆网口</a:t>
            </a:r>
          </a:p>
        </p:txBody>
      </p:sp>
      <p:cxnSp>
        <p:nvCxnSpPr>
          <p:cNvPr id="27" name="直接箭头连接符 26">
            <a:extLst>
              <a:ext uri="{FF2B5EF4-FFF2-40B4-BE49-F238E27FC236}">
                <a16:creationId xmlns="" xmlns:a16="http://schemas.microsoft.com/office/drawing/2014/main" id="{AC00F439-1E60-417C-972D-8B301C4DFC09}"/>
              </a:ext>
            </a:extLst>
          </p:cNvPr>
          <p:cNvCxnSpPr/>
          <p:nvPr/>
        </p:nvCxnSpPr>
        <p:spPr>
          <a:xfrm flipV="1">
            <a:off x="2150431" y="5588846"/>
            <a:ext cx="405345" cy="59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 xmlns:a16="http://schemas.microsoft.com/office/drawing/2014/main" id="{62029AB3-970E-4355-BEBF-A0833DE96B03}"/>
              </a:ext>
            </a:extLst>
          </p:cNvPr>
          <p:cNvCxnSpPr/>
          <p:nvPr/>
        </p:nvCxnSpPr>
        <p:spPr>
          <a:xfrm flipV="1">
            <a:off x="2150431" y="5867076"/>
            <a:ext cx="405345" cy="1181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15">
            <a:extLst>
              <a:ext uri="{FF2B5EF4-FFF2-40B4-BE49-F238E27FC236}">
                <a16:creationId xmlns="" xmlns:a16="http://schemas.microsoft.com/office/drawing/2014/main" id="{7767E73A-5E83-41FB-9320-F39A8243CC11}"/>
              </a:ext>
            </a:extLst>
          </p:cNvPr>
          <p:cNvSpPr txBox="1"/>
          <p:nvPr/>
        </p:nvSpPr>
        <p:spPr>
          <a:xfrm>
            <a:off x="6876256" y="4795941"/>
            <a:ext cx="1512168" cy="400110"/>
          </a:xfrm>
          <a:prstGeom prst="rect">
            <a:avLst/>
          </a:prstGeom>
          <a:noFill/>
        </p:spPr>
        <p:txBody>
          <a:bodyPr wrap="squar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ADF</a:t>
            </a:r>
            <a:r>
              <a:rPr lang="zh-CN" altLang="en-US" sz="2000" dirty="0">
                <a:solidFill>
                  <a:srgbClr val="FF0000"/>
                </a:solidFill>
                <a:latin typeface="黑体" panose="02010609060101010101" pitchFamily="49" charset="-122"/>
              </a:rPr>
              <a:t>连接器</a:t>
            </a:r>
          </a:p>
        </p:txBody>
      </p:sp>
      <p:sp>
        <p:nvSpPr>
          <p:cNvPr id="30" name="圆角矩形 20">
            <a:extLst>
              <a:ext uri="{FF2B5EF4-FFF2-40B4-BE49-F238E27FC236}">
                <a16:creationId xmlns="" xmlns:a16="http://schemas.microsoft.com/office/drawing/2014/main" id="{EA5EC95E-A7A3-4539-91C9-1640024DA1F0}"/>
              </a:ext>
            </a:extLst>
          </p:cNvPr>
          <p:cNvSpPr/>
          <p:nvPr/>
        </p:nvSpPr>
        <p:spPr>
          <a:xfrm>
            <a:off x="3937382" y="5412075"/>
            <a:ext cx="3154898" cy="102695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15">
            <a:extLst>
              <a:ext uri="{FF2B5EF4-FFF2-40B4-BE49-F238E27FC236}">
                <a16:creationId xmlns="" xmlns:a16="http://schemas.microsoft.com/office/drawing/2014/main" id="{197E47CC-FC01-40BC-B745-0454FC416964}"/>
              </a:ext>
            </a:extLst>
          </p:cNvPr>
          <p:cNvSpPr txBox="1"/>
          <p:nvPr/>
        </p:nvSpPr>
        <p:spPr>
          <a:xfrm>
            <a:off x="7059889" y="5785127"/>
            <a:ext cx="1512168" cy="400110"/>
          </a:xfrm>
          <a:prstGeom prst="rect">
            <a:avLst/>
          </a:prstGeom>
          <a:noFill/>
        </p:spPr>
        <p:txBody>
          <a:bodyPr wrap="squar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电源</a:t>
            </a:r>
          </a:p>
        </p:txBody>
      </p:sp>
      <p:sp>
        <p:nvSpPr>
          <p:cNvPr id="32" name="文本框 15">
            <a:extLst>
              <a:ext uri="{FF2B5EF4-FFF2-40B4-BE49-F238E27FC236}">
                <a16:creationId xmlns="" xmlns:a16="http://schemas.microsoft.com/office/drawing/2014/main" id="{FF6EEB64-487F-4584-8252-3500BC870EE7}"/>
              </a:ext>
            </a:extLst>
          </p:cNvPr>
          <p:cNvSpPr txBox="1"/>
          <p:nvPr/>
        </p:nvSpPr>
        <p:spPr>
          <a:xfrm>
            <a:off x="4731215" y="4418675"/>
            <a:ext cx="825867" cy="400110"/>
          </a:xfrm>
          <a:prstGeom prst="rect">
            <a:avLst/>
          </a:prstGeom>
          <a:noFill/>
        </p:spPr>
        <p:txBody>
          <a:bodyPr wrap="non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IPMC</a:t>
            </a:r>
            <a:endParaRPr lang="zh-CN"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70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6FE9606-0822-44CD-9CE5-BD693D3413A8}"/>
              </a:ext>
            </a:extLst>
          </p:cNvPr>
          <p:cNvSpPr>
            <a:spLocks noGrp="1"/>
          </p:cNvSpPr>
          <p:nvPr>
            <p:ph type="title"/>
          </p:nvPr>
        </p:nvSpPr>
        <p:spPr/>
        <p:txBody>
          <a:bodyPr/>
          <a:lstStyle/>
          <a:p>
            <a:r>
              <a:rPr lang="zh-CN" altLang="en-US" dirty="0"/>
              <a:t>触发时钟</a:t>
            </a:r>
            <a:r>
              <a:rPr lang="zh-CN" altLang="en-US" dirty="0" smtClean="0"/>
              <a:t>模块设计</a:t>
            </a:r>
            <a:endParaRPr lang="zh-CN" altLang="en-US" dirty="0"/>
          </a:p>
        </p:txBody>
      </p:sp>
      <p:sp>
        <p:nvSpPr>
          <p:cNvPr id="3" name="日期占位符 2">
            <a:extLst>
              <a:ext uri="{FF2B5EF4-FFF2-40B4-BE49-F238E27FC236}">
                <a16:creationId xmlns="" xmlns:a16="http://schemas.microsoft.com/office/drawing/2014/main" id="{334CF7E1-6EEF-4BDA-B2A3-47409D97E30A}"/>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560B73AE-493C-4B5F-A884-13A5B1164A72}"/>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8A4B8663-6EB3-4A78-B32E-3F525DA273FE}"/>
              </a:ext>
            </a:extLst>
          </p:cNvPr>
          <p:cNvSpPr>
            <a:spLocks noGrp="1"/>
          </p:cNvSpPr>
          <p:nvPr>
            <p:ph type="sldNum" sz="quarter" idx="12"/>
          </p:nvPr>
        </p:nvSpPr>
        <p:spPr/>
        <p:txBody>
          <a:bodyPr/>
          <a:lstStyle/>
          <a:p>
            <a:fld id="{7918E03A-AE28-46BC-938F-3858621A7A60}" type="slidenum">
              <a:rPr lang="zh-CN" altLang="en-US" smtClean="0"/>
              <a:t>14</a:t>
            </a:fld>
            <a:endParaRPr lang="zh-CN" altLang="en-US"/>
          </a:p>
        </p:txBody>
      </p:sp>
      <p:sp>
        <p:nvSpPr>
          <p:cNvPr id="6" name="内容占位符 1">
            <a:extLst>
              <a:ext uri="{FF2B5EF4-FFF2-40B4-BE49-F238E27FC236}">
                <a16:creationId xmlns="" xmlns:a16="http://schemas.microsoft.com/office/drawing/2014/main" id="{97C776F2-30D0-4A62-AF4E-6877C9DCC696}"/>
              </a:ext>
            </a:extLst>
          </p:cNvPr>
          <p:cNvSpPr txBox="1">
            <a:spLocks/>
          </p:cNvSpPr>
          <p:nvPr/>
        </p:nvSpPr>
        <p:spPr bwMode="auto">
          <a:xfrm>
            <a:off x="-4524306" y="1698668"/>
            <a:ext cx="640871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1800" dirty="0" smtClean="0"/>
              <a:t>位于中心插槽</a:t>
            </a:r>
            <a:endParaRPr lang="en-US" altLang="zh-CN" sz="1800" dirty="0" smtClean="0"/>
          </a:p>
          <a:p>
            <a:pPr>
              <a:buClr>
                <a:srgbClr val="0000FF"/>
              </a:buClr>
              <a:buFont typeface="Wingdings" panose="05000000000000000000" pitchFamily="2" charset="2"/>
              <a:buChar char="n"/>
              <a:defRPr/>
            </a:pPr>
            <a:r>
              <a:rPr lang="zh-CN" altLang="en-US" sz="1800" dirty="0" smtClean="0"/>
              <a:t>汇总</a:t>
            </a:r>
            <a:r>
              <a:rPr lang="zh-CN" altLang="en-US" sz="1800" dirty="0"/>
              <a:t>触发信息数据进行触发判选</a:t>
            </a:r>
            <a:endParaRPr lang="en-US" altLang="zh-CN" sz="1800" dirty="0"/>
          </a:p>
          <a:p>
            <a:pPr>
              <a:buClr>
                <a:srgbClr val="0000FF"/>
              </a:buClr>
              <a:buFont typeface="Wingdings" panose="05000000000000000000" pitchFamily="2" charset="2"/>
              <a:buChar char="n"/>
              <a:defRPr/>
            </a:pPr>
            <a:r>
              <a:rPr lang="en-US" altLang="zh-CN" sz="1800" dirty="0"/>
              <a:t>FPGA</a:t>
            </a:r>
            <a:r>
              <a:rPr lang="zh-CN" altLang="en-US" sz="1800" dirty="0"/>
              <a:t>：</a:t>
            </a:r>
            <a:r>
              <a:rPr lang="en-US" altLang="zh-CN" sz="1800" dirty="0"/>
              <a:t>XC7K420TFFG901</a:t>
            </a:r>
          </a:p>
          <a:p>
            <a:pPr>
              <a:buClr>
                <a:srgbClr val="0000FF"/>
              </a:buClr>
              <a:buFont typeface="Wingdings" panose="05000000000000000000" pitchFamily="2" charset="2"/>
              <a:buChar char="n"/>
              <a:defRPr/>
            </a:pPr>
            <a:r>
              <a:rPr lang="zh-CN" altLang="en-US" sz="1800" dirty="0"/>
              <a:t>系统同步时钟分发</a:t>
            </a:r>
            <a:endParaRPr lang="en-US" altLang="zh-CN" sz="1800" dirty="0"/>
          </a:p>
        </p:txBody>
      </p:sp>
      <p:pic>
        <p:nvPicPr>
          <p:cNvPr id="7" name="Picture 2">
            <a:extLst>
              <a:ext uri="{FF2B5EF4-FFF2-40B4-BE49-F238E27FC236}">
                <a16:creationId xmlns="" xmlns:a16="http://schemas.microsoft.com/office/drawing/2014/main" id="{72F049C4-2672-4E3D-98D1-CFE1A51D78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971" y="1999961"/>
            <a:ext cx="6100188" cy="384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本框 9"/>
          <p:cNvSpPr txBox="1"/>
          <p:nvPr/>
        </p:nvSpPr>
        <p:spPr>
          <a:xfrm>
            <a:off x="6352007" y="3154402"/>
            <a:ext cx="646331" cy="369332"/>
          </a:xfrm>
          <a:prstGeom prst="rect">
            <a:avLst/>
          </a:prstGeom>
          <a:noFill/>
        </p:spPr>
        <p:txBody>
          <a:bodyPr wrap="none" rtlCol="0">
            <a:spAutoFit/>
          </a:bodyPr>
          <a:lstStyle/>
          <a:p>
            <a:r>
              <a:rPr lang="zh-CN" altLang="en-US" dirty="0"/>
              <a:t>触发</a:t>
            </a:r>
          </a:p>
        </p:txBody>
      </p:sp>
      <p:cxnSp>
        <p:nvCxnSpPr>
          <p:cNvPr id="11" name="直接箭头连接符 10"/>
          <p:cNvCxnSpPr/>
          <p:nvPr/>
        </p:nvCxnSpPr>
        <p:spPr>
          <a:xfrm>
            <a:off x="7659914" y="3708400"/>
            <a:ext cx="3175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977414" y="3523734"/>
            <a:ext cx="646331" cy="369332"/>
          </a:xfrm>
          <a:prstGeom prst="rect">
            <a:avLst/>
          </a:prstGeom>
          <a:noFill/>
        </p:spPr>
        <p:txBody>
          <a:bodyPr wrap="none" rtlCol="0">
            <a:spAutoFit/>
          </a:bodyPr>
          <a:lstStyle/>
          <a:p>
            <a:r>
              <a:rPr lang="zh-CN" altLang="en-US" dirty="0"/>
              <a:t>背板</a:t>
            </a:r>
          </a:p>
        </p:txBody>
      </p:sp>
      <p:cxnSp>
        <p:nvCxnSpPr>
          <p:cNvPr id="13" name="直接箭头连接符 12"/>
          <p:cNvCxnSpPr/>
          <p:nvPr/>
        </p:nvCxnSpPr>
        <p:spPr>
          <a:xfrm>
            <a:off x="8312825" y="3893066"/>
            <a:ext cx="0" cy="6136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562850" y="4528445"/>
            <a:ext cx="1569660" cy="369332"/>
          </a:xfrm>
          <a:prstGeom prst="rect">
            <a:avLst/>
          </a:prstGeom>
          <a:noFill/>
        </p:spPr>
        <p:txBody>
          <a:bodyPr wrap="none" rtlCol="0">
            <a:spAutoFit/>
          </a:bodyPr>
          <a:lstStyle/>
          <a:p>
            <a:r>
              <a:rPr lang="zh-CN" altLang="en-US" dirty="0" smtClean="0"/>
              <a:t>数据汇总模块</a:t>
            </a:r>
            <a:endParaRPr lang="zh-CN" altLang="en-US" dirty="0"/>
          </a:p>
        </p:txBody>
      </p:sp>
      <p:sp>
        <p:nvSpPr>
          <p:cNvPr id="16" name="文本框 15"/>
          <p:cNvSpPr txBox="1"/>
          <p:nvPr/>
        </p:nvSpPr>
        <p:spPr>
          <a:xfrm>
            <a:off x="0" y="4085579"/>
            <a:ext cx="1569660" cy="369332"/>
          </a:xfrm>
          <a:prstGeom prst="rect">
            <a:avLst/>
          </a:prstGeom>
          <a:noFill/>
        </p:spPr>
        <p:txBody>
          <a:bodyPr wrap="none" rtlCol="0">
            <a:spAutoFit/>
          </a:bodyPr>
          <a:lstStyle/>
          <a:p>
            <a:r>
              <a:rPr lang="zh-CN" altLang="en-US" dirty="0" smtClean="0"/>
              <a:t>数据汇总模块</a:t>
            </a:r>
            <a:endParaRPr lang="zh-CN" altLang="en-US" dirty="0"/>
          </a:p>
        </p:txBody>
      </p:sp>
      <p:sp>
        <p:nvSpPr>
          <p:cNvPr id="17" name="矩形 16"/>
          <p:cNvSpPr/>
          <p:nvPr/>
        </p:nvSpPr>
        <p:spPr>
          <a:xfrm>
            <a:off x="1256528" y="2641600"/>
            <a:ext cx="1689872" cy="106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86971" y="2272268"/>
            <a:ext cx="1079076" cy="369332"/>
          </a:xfrm>
          <a:prstGeom prst="rect">
            <a:avLst/>
          </a:prstGeom>
          <a:noFill/>
        </p:spPr>
        <p:txBody>
          <a:bodyPr wrap="square" rtlCol="0">
            <a:spAutoFit/>
          </a:bodyPr>
          <a:lstStyle/>
          <a:p>
            <a:r>
              <a:rPr lang="zh-CN" altLang="en-US" dirty="0" smtClean="0"/>
              <a:t>（备用）</a:t>
            </a:r>
            <a:endParaRPr lang="zh-CN" altLang="en-US" dirty="0"/>
          </a:p>
        </p:txBody>
      </p:sp>
    </p:spTree>
    <p:extLst>
      <p:ext uri="{BB962C8B-B14F-4D97-AF65-F5344CB8AC3E}">
        <p14:creationId xmlns:p14="http://schemas.microsoft.com/office/powerpoint/2010/main" val="2883934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5F5ADA-99A0-476D-AC9A-95B5B6F6F575}"/>
              </a:ext>
            </a:extLst>
          </p:cNvPr>
          <p:cNvSpPr>
            <a:spLocks noGrp="1"/>
          </p:cNvSpPr>
          <p:nvPr>
            <p:ph type="title"/>
          </p:nvPr>
        </p:nvSpPr>
        <p:spPr/>
        <p:txBody>
          <a:bodyPr/>
          <a:lstStyle/>
          <a:p>
            <a:r>
              <a:rPr lang="zh-CN" altLang="en-US" dirty="0"/>
              <a:t>触发时钟模块实物图</a:t>
            </a:r>
          </a:p>
        </p:txBody>
      </p:sp>
      <p:sp>
        <p:nvSpPr>
          <p:cNvPr id="3" name="日期占位符 2">
            <a:extLst>
              <a:ext uri="{FF2B5EF4-FFF2-40B4-BE49-F238E27FC236}">
                <a16:creationId xmlns="" xmlns:a16="http://schemas.microsoft.com/office/drawing/2014/main" id="{E5126A29-1725-4269-A916-AE2C7B4B1211}"/>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0FCE7084-BE6E-4F03-81E7-1DC1713814D0}"/>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15BF275C-83C6-4F79-8F1B-73A3F8B961E3}"/>
              </a:ext>
            </a:extLst>
          </p:cNvPr>
          <p:cNvSpPr>
            <a:spLocks noGrp="1"/>
          </p:cNvSpPr>
          <p:nvPr>
            <p:ph type="sldNum" sz="quarter" idx="12"/>
          </p:nvPr>
        </p:nvSpPr>
        <p:spPr/>
        <p:txBody>
          <a:bodyPr/>
          <a:lstStyle/>
          <a:p>
            <a:fld id="{7918E03A-AE28-46BC-938F-3858621A7A60}" type="slidenum">
              <a:rPr lang="zh-CN" altLang="en-US" smtClean="0"/>
              <a:t>15</a:t>
            </a:fld>
            <a:endParaRPr lang="zh-CN" altLang="en-US"/>
          </a:p>
        </p:txBody>
      </p:sp>
      <p:pic>
        <p:nvPicPr>
          <p:cNvPr id="6" name="图片 5">
            <a:extLst>
              <a:ext uri="{FF2B5EF4-FFF2-40B4-BE49-F238E27FC236}">
                <a16:creationId xmlns="" xmlns:a16="http://schemas.microsoft.com/office/drawing/2014/main" id="{11C6AFBA-587D-48B2-9AC6-40C6E38D0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311" y="1401761"/>
            <a:ext cx="4794184" cy="5024340"/>
          </a:xfrm>
          <a:prstGeom prst="rect">
            <a:avLst/>
          </a:prstGeom>
        </p:spPr>
      </p:pic>
      <p:sp>
        <p:nvSpPr>
          <p:cNvPr id="7" name="文本框 15">
            <a:extLst>
              <a:ext uri="{FF2B5EF4-FFF2-40B4-BE49-F238E27FC236}">
                <a16:creationId xmlns="" xmlns:a16="http://schemas.microsoft.com/office/drawing/2014/main" id="{BC978539-889A-4F22-A9C3-D35110D05D03}"/>
              </a:ext>
            </a:extLst>
          </p:cNvPr>
          <p:cNvSpPr txBox="1"/>
          <p:nvPr/>
        </p:nvSpPr>
        <p:spPr>
          <a:xfrm>
            <a:off x="800676" y="1977825"/>
            <a:ext cx="1467068" cy="400110"/>
          </a:xfrm>
          <a:prstGeom prst="rect">
            <a:avLst/>
          </a:prstGeom>
          <a:noFill/>
        </p:spPr>
        <p:txBody>
          <a:bodyPr wrap="non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光纤收发器</a:t>
            </a:r>
          </a:p>
        </p:txBody>
      </p:sp>
      <p:sp>
        <p:nvSpPr>
          <p:cNvPr id="8" name="文本框 15">
            <a:extLst>
              <a:ext uri="{FF2B5EF4-FFF2-40B4-BE49-F238E27FC236}">
                <a16:creationId xmlns="" xmlns:a16="http://schemas.microsoft.com/office/drawing/2014/main" id="{D2FF4A3A-DA59-468A-AC1C-45C61EEA57A4}"/>
              </a:ext>
            </a:extLst>
          </p:cNvPr>
          <p:cNvSpPr txBox="1"/>
          <p:nvPr/>
        </p:nvSpPr>
        <p:spPr>
          <a:xfrm>
            <a:off x="4572000" y="3501395"/>
            <a:ext cx="883575" cy="400110"/>
          </a:xfrm>
          <a:prstGeom prst="rect">
            <a:avLst/>
          </a:prstGeom>
          <a:noFill/>
        </p:spPr>
        <p:txBody>
          <a:bodyPr wrap="non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FPGA</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 xmlns:a16="http://schemas.microsoft.com/office/drawing/2014/main" id="{69D554E4-1404-4EFF-8537-92D7BD0C3F2A}"/>
              </a:ext>
            </a:extLst>
          </p:cNvPr>
          <p:cNvSpPr txBox="1"/>
          <p:nvPr/>
        </p:nvSpPr>
        <p:spPr>
          <a:xfrm>
            <a:off x="546765" y="3658170"/>
            <a:ext cx="1723549" cy="400110"/>
          </a:xfrm>
          <a:prstGeom prst="rect">
            <a:avLst/>
          </a:prstGeom>
          <a:noFill/>
        </p:spPr>
        <p:txBody>
          <a:bodyPr wrap="none" rtlCol="0">
            <a:spAutoFit/>
          </a:bodyPr>
          <a:lstStyle/>
          <a:p>
            <a:pPr eaLnBrk="0" fontAlgn="base" hangingPunct="0">
              <a:spcBef>
                <a:spcPct val="0"/>
              </a:spcBef>
              <a:spcAft>
                <a:spcPct val="0"/>
              </a:spcAft>
            </a:pPr>
            <a:r>
              <a:rPr lang="zh-CN" altLang="en-US" sz="2000" dirty="0">
                <a:solidFill>
                  <a:srgbClr val="FF0000"/>
                </a:solidFill>
                <a:latin typeface="Arial" panose="020B0604020202020204" pitchFamily="34" charset="0"/>
                <a:cs typeface="Arial" panose="020B0604020202020204" pitchFamily="34" charset="0"/>
              </a:rPr>
              <a:t>时钟输出接口</a:t>
            </a:r>
          </a:p>
        </p:txBody>
      </p:sp>
      <p:sp>
        <p:nvSpPr>
          <p:cNvPr id="10" name="文本框 15">
            <a:extLst>
              <a:ext uri="{FF2B5EF4-FFF2-40B4-BE49-F238E27FC236}">
                <a16:creationId xmlns="" xmlns:a16="http://schemas.microsoft.com/office/drawing/2014/main" id="{697D2918-E928-495D-B9F1-7C8E47825758}"/>
              </a:ext>
            </a:extLst>
          </p:cNvPr>
          <p:cNvSpPr txBox="1"/>
          <p:nvPr/>
        </p:nvSpPr>
        <p:spPr>
          <a:xfrm>
            <a:off x="4158813" y="2769913"/>
            <a:ext cx="885179" cy="400110"/>
          </a:xfrm>
          <a:prstGeom prst="rect">
            <a:avLst/>
          </a:prstGeom>
          <a:noFill/>
        </p:spPr>
        <p:txBody>
          <a:bodyPr wrap="non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DDR3</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11" name="文本框 15">
            <a:extLst>
              <a:ext uri="{FF2B5EF4-FFF2-40B4-BE49-F238E27FC236}">
                <a16:creationId xmlns="" xmlns:a16="http://schemas.microsoft.com/office/drawing/2014/main" id="{E9381C71-9CBB-4B0E-AAF3-0999D45D3F9D}"/>
              </a:ext>
            </a:extLst>
          </p:cNvPr>
          <p:cNvSpPr txBox="1"/>
          <p:nvPr/>
        </p:nvSpPr>
        <p:spPr>
          <a:xfrm>
            <a:off x="6948264" y="4746067"/>
            <a:ext cx="1512168" cy="400110"/>
          </a:xfrm>
          <a:prstGeom prst="rect">
            <a:avLst/>
          </a:prstGeom>
          <a:noFill/>
        </p:spPr>
        <p:txBody>
          <a:bodyPr wrap="squar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ADF</a:t>
            </a:r>
            <a:r>
              <a:rPr lang="zh-CN" altLang="en-US" sz="2000" dirty="0">
                <a:solidFill>
                  <a:srgbClr val="FF0000"/>
                </a:solidFill>
                <a:latin typeface="黑体" panose="02010609060101010101" pitchFamily="49" charset="-122"/>
              </a:rPr>
              <a:t>连接器</a:t>
            </a:r>
          </a:p>
        </p:txBody>
      </p:sp>
      <p:sp>
        <p:nvSpPr>
          <p:cNvPr id="12" name="圆角矩形 18">
            <a:extLst>
              <a:ext uri="{FF2B5EF4-FFF2-40B4-BE49-F238E27FC236}">
                <a16:creationId xmlns="" xmlns:a16="http://schemas.microsoft.com/office/drawing/2014/main" id="{92324C51-36A5-4CAE-AC5A-6366334DE536}"/>
              </a:ext>
            </a:extLst>
          </p:cNvPr>
          <p:cNvSpPr/>
          <p:nvPr/>
        </p:nvSpPr>
        <p:spPr>
          <a:xfrm>
            <a:off x="2267744" y="2841920"/>
            <a:ext cx="864096" cy="210420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9">
            <a:extLst>
              <a:ext uri="{FF2B5EF4-FFF2-40B4-BE49-F238E27FC236}">
                <a16:creationId xmlns="" xmlns:a16="http://schemas.microsoft.com/office/drawing/2014/main" id="{4E726453-139F-4F23-94DC-7F1143E98A3B}"/>
              </a:ext>
            </a:extLst>
          </p:cNvPr>
          <p:cNvSpPr/>
          <p:nvPr/>
        </p:nvSpPr>
        <p:spPr>
          <a:xfrm>
            <a:off x="3747848" y="5506217"/>
            <a:ext cx="3344432" cy="91988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5">
            <a:extLst>
              <a:ext uri="{FF2B5EF4-FFF2-40B4-BE49-F238E27FC236}">
                <a16:creationId xmlns="" xmlns:a16="http://schemas.microsoft.com/office/drawing/2014/main" id="{C2BD1674-873E-457E-A28A-1269EC0220FF}"/>
              </a:ext>
            </a:extLst>
          </p:cNvPr>
          <p:cNvSpPr txBox="1"/>
          <p:nvPr/>
        </p:nvSpPr>
        <p:spPr>
          <a:xfrm>
            <a:off x="4355976" y="4539207"/>
            <a:ext cx="849869" cy="400110"/>
          </a:xfrm>
          <a:prstGeom prst="rect">
            <a:avLst/>
          </a:prstGeom>
          <a:noFill/>
        </p:spPr>
        <p:txBody>
          <a:bodyPr wrap="square" rtlCol="0">
            <a:spAutoFit/>
          </a:bodyPr>
          <a:lstStyle/>
          <a:p>
            <a:pPr eaLnBrk="0" fontAlgn="base" hangingPunct="0">
              <a:spcBef>
                <a:spcPct val="0"/>
              </a:spcBef>
              <a:spcAft>
                <a:spcPct val="0"/>
              </a:spcAft>
            </a:pPr>
            <a:r>
              <a:rPr lang="en-US" altLang="zh-CN" sz="2000" dirty="0">
                <a:solidFill>
                  <a:srgbClr val="FF0000"/>
                </a:solidFill>
                <a:latin typeface="Arial" panose="020B0604020202020204" pitchFamily="34" charset="0"/>
                <a:cs typeface="Arial" panose="020B0604020202020204" pitchFamily="34" charset="0"/>
              </a:rPr>
              <a:t>IPMC</a:t>
            </a:r>
            <a:endParaRPr lang="zh-CN" altLang="en-US" sz="2000" dirty="0">
              <a:solidFill>
                <a:srgbClr val="FF0000"/>
              </a:solidFill>
              <a:latin typeface="黑体" panose="02010609060101010101" pitchFamily="49" charset="-122"/>
            </a:endParaRPr>
          </a:p>
        </p:txBody>
      </p:sp>
      <p:sp>
        <p:nvSpPr>
          <p:cNvPr id="15" name="文本框 15">
            <a:extLst>
              <a:ext uri="{FF2B5EF4-FFF2-40B4-BE49-F238E27FC236}">
                <a16:creationId xmlns="" xmlns:a16="http://schemas.microsoft.com/office/drawing/2014/main" id="{3359D2EF-765B-43C5-A82F-378745D4E93F}"/>
              </a:ext>
            </a:extLst>
          </p:cNvPr>
          <p:cNvSpPr txBox="1"/>
          <p:nvPr/>
        </p:nvSpPr>
        <p:spPr>
          <a:xfrm>
            <a:off x="7092280" y="5766104"/>
            <a:ext cx="1512168" cy="400110"/>
          </a:xfrm>
          <a:prstGeom prst="rect">
            <a:avLst/>
          </a:prstGeom>
          <a:noFill/>
        </p:spPr>
        <p:txBody>
          <a:bodyPr wrap="square" rtlCol="0">
            <a:spAutoFit/>
          </a:bodyPr>
          <a:lstStyle/>
          <a:p>
            <a:pPr eaLnBrk="0" fontAlgn="base" hangingPunct="0">
              <a:spcBef>
                <a:spcPct val="0"/>
              </a:spcBef>
              <a:spcAft>
                <a:spcPct val="0"/>
              </a:spcAft>
            </a:pPr>
            <a:r>
              <a:rPr lang="zh-CN" altLang="en-US" sz="2000" dirty="0">
                <a:solidFill>
                  <a:srgbClr val="FF0000"/>
                </a:solidFill>
                <a:latin typeface="黑体" panose="02010609060101010101" pitchFamily="49" charset="-122"/>
              </a:rPr>
              <a:t>电源</a:t>
            </a:r>
          </a:p>
        </p:txBody>
      </p:sp>
    </p:spTree>
    <p:extLst>
      <p:ext uri="{BB962C8B-B14F-4D97-AF65-F5344CB8AC3E}">
        <p14:creationId xmlns:p14="http://schemas.microsoft.com/office/powerpoint/2010/main" val="733664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7D5FD9-D5A4-4D0A-89E3-AA7AE3D5216F}"/>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 xmlns:a16="http://schemas.microsoft.com/office/drawing/2014/main" id="{3347FB74-AE4F-46CA-8F97-11868D08F244}"/>
              </a:ext>
            </a:extLst>
          </p:cNvPr>
          <p:cNvSpPr>
            <a:spLocks noGrp="1"/>
          </p:cNvSpPr>
          <p:nvPr>
            <p:ph idx="1"/>
          </p:nvPr>
        </p:nvSpPr>
        <p:spPr/>
        <p:txBody>
          <a:bodyPr/>
          <a:lstStyle/>
          <a:p>
            <a:r>
              <a:rPr lang="zh-CN" altLang="en-US" i="1" dirty="0">
                <a:solidFill>
                  <a:schemeClr val="bg1">
                    <a:lumMod val="65000"/>
                  </a:schemeClr>
                </a:solidFill>
              </a:rPr>
              <a:t>研究背景</a:t>
            </a:r>
          </a:p>
          <a:p>
            <a:r>
              <a:rPr lang="zh-CN" altLang="en-US" i="1" dirty="0">
                <a:solidFill>
                  <a:schemeClr val="bg1">
                    <a:lumMod val="65000"/>
                  </a:schemeClr>
                </a:solidFill>
              </a:rPr>
              <a:t>方案设计</a:t>
            </a:r>
          </a:p>
          <a:p>
            <a:r>
              <a:rPr lang="zh-CN" altLang="en-US" dirty="0">
                <a:solidFill>
                  <a:srgbClr val="FF0000"/>
                </a:solidFill>
              </a:rPr>
              <a:t>测试验证</a:t>
            </a:r>
            <a:endParaRPr lang="en-US" altLang="zh-CN" dirty="0">
              <a:solidFill>
                <a:srgbClr val="FF0000"/>
              </a:solidFill>
            </a:endParaRPr>
          </a:p>
          <a:p>
            <a:r>
              <a:rPr lang="zh-CN" altLang="en-US" dirty="0"/>
              <a:t>总结</a:t>
            </a:r>
          </a:p>
        </p:txBody>
      </p:sp>
      <p:sp>
        <p:nvSpPr>
          <p:cNvPr id="4" name="日期占位符 3">
            <a:extLst>
              <a:ext uri="{FF2B5EF4-FFF2-40B4-BE49-F238E27FC236}">
                <a16:creationId xmlns="" xmlns:a16="http://schemas.microsoft.com/office/drawing/2014/main" id="{6AC0766D-888F-4821-B897-92D09896A305}"/>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0B0219EC-9550-4361-9176-1E05457F5D31}"/>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A1FBB659-D9BD-4CC2-87C4-F1E5D4275F6F}"/>
              </a:ext>
            </a:extLst>
          </p:cNvPr>
          <p:cNvSpPr>
            <a:spLocks noGrp="1"/>
          </p:cNvSpPr>
          <p:nvPr>
            <p:ph type="sldNum" sz="quarter" idx="12"/>
          </p:nvPr>
        </p:nvSpPr>
        <p:spPr/>
        <p:txBody>
          <a:bodyPr/>
          <a:lstStyle/>
          <a:p>
            <a:fld id="{7918E03A-AE28-46BC-938F-3858621A7A60}" type="slidenum">
              <a:rPr lang="zh-CN" altLang="en-US" smtClean="0"/>
              <a:pPr/>
              <a:t>16</a:t>
            </a:fld>
            <a:endParaRPr lang="zh-CN" altLang="en-US"/>
          </a:p>
        </p:txBody>
      </p:sp>
    </p:spTree>
    <p:extLst>
      <p:ext uri="{BB962C8B-B14F-4D97-AF65-F5344CB8AC3E}">
        <p14:creationId xmlns:p14="http://schemas.microsoft.com/office/powerpoint/2010/main" val="3449734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9048" y="255811"/>
            <a:ext cx="8229600" cy="796925"/>
          </a:xfrm>
        </p:spPr>
        <p:txBody>
          <a:bodyPr/>
          <a:lstStyle/>
          <a:p>
            <a:pPr>
              <a:defRPr/>
            </a:pPr>
            <a:r>
              <a:rPr lang="en-US" altLang="zh-CN" sz="3600" dirty="0">
                <a:effectLst/>
              </a:rPr>
              <a:t>ATCA</a:t>
            </a:r>
            <a:r>
              <a:rPr lang="zh-CN" altLang="en-US" sz="3600" dirty="0">
                <a:effectLst/>
              </a:rPr>
              <a:t>机箱背板链路性能测试</a:t>
            </a:r>
            <a:endParaRPr lang="zh-CN" sz="3600" dirty="0">
              <a:effectLst/>
            </a:endParaRPr>
          </a:p>
        </p:txBody>
      </p:sp>
      <p:sp>
        <p:nvSpPr>
          <p:cNvPr id="1945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03AA6360-431C-47A3-8EAA-5688EE10E33C}" type="slidenum">
              <a:rPr lang="en-US" altLang="zh-CN" sz="1000">
                <a:solidFill>
                  <a:prstClr val="black"/>
                </a:solidFill>
                <a:ea typeface="宋体" charset="-122"/>
              </a:rPr>
              <a:pPr>
                <a:spcBef>
                  <a:spcPct val="0"/>
                </a:spcBef>
                <a:buClrTx/>
                <a:buSzTx/>
                <a:buFontTx/>
                <a:buNone/>
              </a:pPr>
              <a:t>17</a:t>
            </a:fld>
            <a:endParaRPr lang="en-US" altLang="zh-CN" sz="1000">
              <a:solidFill>
                <a:prstClr val="black"/>
              </a:solidFill>
              <a:ea typeface="宋体" charset="-122"/>
            </a:endParaRPr>
          </a:p>
        </p:txBody>
      </p:sp>
      <p:sp>
        <p:nvSpPr>
          <p:cNvPr id="19491" name="日期占位符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317EBF00-7D1A-4865-BD52-A2EBABF5BD33}" type="datetime1">
              <a:rPr lang="zh-CN" altLang="en-US" sz="1000" smtClean="0">
                <a:solidFill>
                  <a:prstClr val="black"/>
                </a:solidFill>
                <a:ea typeface="宋体" charset="-122"/>
              </a:rPr>
              <a:pPr>
                <a:spcBef>
                  <a:spcPct val="0"/>
                </a:spcBef>
                <a:buClrTx/>
                <a:buSzTx/>
                <a:buFontTx/>
                <a:buNone/>
              </a:pPr>
              <a:t>2019/4/23</a:t>
            </a:fld>
            <a:endParaRPr lang="en-US" altLang="zh-CN" sz="1000">
              <a:solidFill>
                <a:prstClr val="black"/>
              </a:solidFill>
              <a:ea typeface="宋体" charset="-122"/>
            </a:endParaRPr>
          </a:p>
        </p:txBody>
      </p:sp>
      <p:sp>
        <p:nvSpPr>
          <p:cNvPr id="19492" name="页脚占位符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r>
              <a:rPr lang="zh-CN" altLang="en-US" sz="1000" dirty="0">
                <a:solidFill>
                  <a:prstClr val="black"/>
                </a:solidFill>
                <a:ea typeface="宋体" charset="-122"/>
              </a:rPr>
              <a:t>中国科学技术大学   博士论文答辩</a:t>
            </a:r>
            <a:endParaRPr lang="en-US" altLang="zh-CN" sz="1000" dirty="0">
              <a:solidFill>
                <a:prstClr val="black"/>
              </a:solidFill>
              <a:ea typeface="宋体"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内容占位符 1"/>
          <p:cNvSpPr txBox="1">
            <a:spLocks/>
          </p:cNvSpPr>
          <p:nvPr/>
        </p:nvSpPr>
        <p:spPr bwMode="auto">
          <a:xfrm>
            <a:off x="286352" y="1412776"/>
            <a:ext cx="410445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en-US" altLang="zh-CN" sz="1800" dirty="0"/>
              <a:t>IBERT</a:t>
            </a:r>
            <a:r>
              <a:rPr lang="zh-CN" altLang="en-US" sz="1800" dirty="0"/>
              <a:t>进行误码率测试</a:t>
            </a:r>
            <a:endParaRPr lang="en-US" altLang="zh-CN" sz="1800" dirty="0"/>
          </a:p>
          <a:p>
            <a:pPr>
              <a:buClr>
                <a:srgbClr val="0000FF"/>
              </a:buClr>
              <a:buFont typeface="Wingdings" panose="05000000000000000000" pitchFamily="2" charset="2"/>
              <a:buChar char="n"/>
              <a:defRPr/>
            </a:pPr>
            <a:r>
              <a:rPr lang="zh-CN" altLang="en-US" sz="1800" dirty="0"/>
              <a:t>单</a:t>
            </a:r>
            <a:r>
              <a:rPr lang="en-US" altLang="zh-CN" sz="1800" dirty="0"/>
              <a:t>lane</a:t>
            </a:r>
            <a:r>
              <a:rPr lang="zh-CN" altLang="en-US" sz="1800" dirty="0"/>
              <a:t>最大传输率：</a:t>
            </a:r>
            <a:r>
              <a:rPr lang="en-US" altLang="zh-CN" sz="1800" dirty="0">
                <a:solidFill>
                  <a:srgbClr val="00B050"/>
                </a:solidFill>
              </a:rPr>
              <a:t>3.125Gb/s</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265" y="1268760"/>
            <a:ext cx="3680809" cy="1944216"/>
          </a:xfrm>
          <a:prstGeom prst="rect">
            <a:avLst/>
          </a:prstGeom>
        </p:spPr>
      </p:pic>
      <mc:AlternateContent xmlns:mc="http://schemas.openxmlformats.org/markup-compatibility/2006" xmlns:a14="http://schemas.microsoft.com/office/drawing/2010/main">
        <mc:Choice Requires="a14">
          <p:sp>
            <p:nvSpPr>
              <p:cNvPr id="11" name="内容占位符 1"/>
              <p:cNvSpPr txBox="1">
                <a:spLocks/>
              </p:cNvSpPr>
              <p:nvPr/>
            </p:nvSpPr>
            <p:spPr bwMode="auto">
              <a:xfrm>
                <a:off x="286352" y="2969513"/>
                <a:ext cx="7237976" cy="1827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en-US" altLang="zh-CN" sz="1800" dirty="0"/>
                  <a:t>FPGA</a:t>
                </a:r>
                <a:r>
                  <a:rPr lang="zh-CN" altLang="en-US" sz="1800" dirty="0"/>
                  <a:t>里面实现误码检验逻辑</a:t>
                </a:r>
                <a:endParaRPr lang="en-US" altLang="zh-CN" sz="1800" dirty="0"/>
              </a:p>
              <a:p>
                <a:pPr>
                  <a:buClr>
                    <a:srgbClr val="0000FF"/>
                  </a:buClr>
                  <a:buFont typeface="Wingdings" panose="05000000000000000000" pitchFamily="2" charset="2"/>
                  <a:buChar char="n"/>
                  <a:defRPr/>
                </a:pPr>
                <a:r>
                  <a:rPr lang="en-US" altLang="zh-CN" sz="1800" dirty="0"/>
                  <a:t>debug</a:t>
                </a:r>
                <a:r>
                  <a:rPr lang="zh-CN" altLang="en-US" sz="1800" dirty="0"/>
                  <a:t>工具观察接收端信号</a:t>
                </a:r>
                <a:endParaRPr lang="en-US" altLang="zh-CN" sz="1800" dirty="0"/>
              </a:p>
              <a:p>
                <a:pPr>
                  <a:buClr>
                    <a:srgbClr val="0000FF"/>
                  </a:buClr>
                  <a:buFont typeface="Wingdings" panose="05000000000000000000" pitchFamily="2" charset="2"/>
                  <a:buChar char="n"/>
                  <a:defRPr/>
                </a:pPr>
                <a:r>
                  <a:rPr lang="zh-CN" altLang="en-US" sz="1800" dirty="0" smtClean="0"/>
                  <a:t>测试</a:t>
                </a:r>
                <a:r>
                  <a:rPr lang="en-US" altLang="zh-CN" sz="1800" dirty="0">
                    <a:solidFill>
                      <a:srgbClr val="00B050"/>
                    </a:solidFill>
                  </a:rPr>
                  <a:t>8</a:t>
                </a:r>
                <a:r>
                  <a:rPr lang="zh-CN" altLang="en-US" sz="1800" dirty="0">
                    <a:solidFill>
                      <a:srgbClr val="00B050"/>
                    </a:solidFill>
                  </a:rPr>
                  <a:t>小时</a:t>
                </a:r>
                <a:r>
                  <a:rPr lang="zh-CN" altLang="en-US" sz="1800" dirty="0"/>
                  <a:t>，</a:t>
                </a:r>
                <a:r>
                  <a:rPr lang="zh-CN" altLang="en-US" sz="1800" dirty="0">
                    <a:solidFill>
                      <a:srgbClr val="00B050"/>
                    </a:solidFill>
                  </a:rPr>
                  <a:t>没有误码</a:t>
                </a:r>
                <a:endParaRPr lang="en-US" altLang="zh-CN" sz="1800" dirty="0">
                  <a:solidFill>
                    <a:srgbClr val="00B050"/>
                  </a:solidFill>
                </a:endParaRPr>
              </a:p>
              <a:p>
                <a:pPr>
                  <a:buClr>
                    <a:srgbClr val="0000FF"/>
                  </a:buClr>
                  <a:buFont typeface="Wingdings" panose="05000000000000000000" pitchFamily="2" charset="2"/>
                  <a:buChar char="n"/>
                  <a:defRPr/>
                </a:pPr>
                <a:r>
                  <a:rPr lang="en-US" altLang="zh-CN" sz="1800" dirty="0">
                    <a:solidFill>
                      <a:srgbClr val="00B050"/>
                    </a:solidFill>
                  </a:rPr>
                  <a:t>90%</a:t>
                </a:r>
                <a:r>
                  <a:rPr lang="zh-CN" altLang="zh-CN" sz="1800" dirty="0"/>
                  <a:t>的置信度</a:t>
                </a:r>
                <a:r>
                  <a:rPr lang="zh-CN" altLang="zh-CN" sz="1800" dirty="0" smtClean="0"/>
                  <a:t>下</a:t>
                </a:r>
                <a:r>
                  <a:rPr lang="zh-CN" altLang="en-US" sz="1800" dirty="0" smtClean="0"/>
                  <a:t>，</a:t>
                </a:r>
                <a:r>
                  <a:rPr lang="zh-CN" altLang="zh-CN" sz="1800" dirty="0" smtClean="0"/>
                  <a:t>误码率</a:t>
                </a:r>
                <a:r>
                  <a:rPr lang="zh-CN" altLang="en-US" sz="1800" dirty="0"/>
                  <a:t>好于</a:t>
                </a:r>
                <a14:m>
                  <m:oMath xmlns:m="http://schemas.openxmlformats.org/officeDocument/2006/math">
                    <m:r>
                      <a:rPr lang="en-US" altLang="zh-CN" sz="1800" smtClean="0">
                        <a:solidFill>
                          <a:srgbClr val="00B050"/>
                        </a:solidFill>
                        <a:latin typeface="Cambria Math"/>
                      </a:rPr>
                      <m:t>2.5×</m:t>
                    </m:r>
                    <m:sSup>
                      <m:sSupPr>
                        <m:ctrlPr>
                          <a:rPr lang="zh-CN" altLang="zh-CN" sz="1800" i="1">
                            <a:solidFill>
                              <a:srgbClr val="00B050"/>
                            </a:solidFill>
                            <a:latin typeface="Cambria Math" panose="02040503050406030204" pitchFamily="18" charset="0"/>
                          </a:rPr>
                        </m:ctrlPr>
                      </m:sSupPr>
                      <m:e>
                        <m:r>
                          <a:rPr lang="en-US" altLang="zh-CN" sz="1800" i="1">
                            <a:solidFill>
                              <a:srgbClr val="00B050"/>
                            </a:solidFill>
                            <a:latin typeface="Cambria Math"/>
                          </a:rPr>
                          <m:t>10</m:t>
                        </m:r>
                      </m:e>
                      <m:sup>
                        <m:r>
                          <a:rPr lang="en-US" altLang="zh-CN" sz="1800" i="1">
                            <a:solidFill>
                              <a:srgbClr val="00B050"/>
                            </a:solidFill>
                            <a:latin typeface="Cambria Math"/>
                          </a:rPr>
                          <m:t>−14</m:t>
                        </m:r>
                      </m:sup>
                    </m:sSup>
                  </m:oMath>
                </a14:m>
                <a:endParaRPr lang="en-US" altLang="zh-CN" sz="1800" dirty="0"/>
              </a:p>
              <a:p>
                <a:pPr>
                  <a:buClr>
                    <a:srgbClr val="0000FF"/>
                  </a:buClr>
                  <a:buFont typeface="Wingdings" panose="05000000000000000000" pitchFamily="2" charset="2"/>
                  <a:buChar char="n"/>
                  <a:defRPr/>
                </a:pPr>
                <a:endParaRPr lang="en-US" altLang="zh-CN" sz="2000" dirty="0"/>
              </a:p>
            </p:txBody>
          </p:sp>
        </mc:Choice>
        <mc:Fallback xmlns="">
          <p:sp>
            <p:nvSpPr>
              <p:cNvPr id="11" name="内容占位符 1"/>
              <p:cNvSpPr txBox="1">
                <a:spLocks noRot="1" noChangeAspect="1" noMove="1" noResize="1" noEditPoints="1" noAdjustHandles="1" noChangeArrowheads="1" noChangeShapeType="1" noTextEdit="1"/>
              </p:cNvSpPr>
              <p:nvPr/>
            </p:nvSpPr>
            <p:spPr bwMode="auto">
              <a:xfrm>
                <a:off x="286352" y="2969513"/>
                <a:ext cx="7237976" cy="1827639"/>
              </a:xfrm>
              <a:prstGeom prst="rect">
                <a:avLst/>
              </a:prstGeom>
              <a:blipFill>
                <a:blip r:embed="rId4"/>
                <a:stretch>
                  <a:fillRect t="-2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5" name="组合 4"/>
          <p:cNvGrpSpPr/>
          <p:nvPr/>
        </p:nvGrpSpPr>
        <p:grpSpPr>
          <a:xfrm>
            <a:off x="526939" y="4509120"/>
            <a:ext cx="7717469" cy="1385282"/>
            <a:chOff x="526939" y="4653136"/>
            <a:chExt cx="7717469" cy="1385282"/>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39" y="4653136"/>
              <a:ext cx="7717469" cy="1385282"/>
            </a:xfrm>
            <a:prstGeom prst="rect">
              <a:avLst/>
            </a:prstGeom>
          </p:spPr>
        </p:pic>
        <p:sp>
          <p:nvSpPr>
            <p:cNvPr id="13" name="圆角矩形 12"/>
            <p:cNvSpPr/>
            <p:nvPr/>
          </p:nvSpPr>
          <p:spPr>
            <a:xfrm>
              <a:off x="1043608" y="5517232"/>
              <a:ext cx="864096" cy="144016"/>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028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9048" y="255811"/>
            <a:ext cx="8229600" cy="796925"/>
          </a:xfrm>
        </p:spPr>
        <p:txBody>
          <a:bodyPr/>
          <a:lstStyle/>
          <a:p>
            <a:pPr>
              <a:defRPr/>
            </a:pPr>
            <a:r>
              <a:rPr lang="zh-CN" altLang="en-US" sz="3600" dirty="0">
                <a:effectLst/>
              </a:rPr>
              <a:t>时钟信号性能测试</a:t>
            </a:r>
            <a:endParaRPr lang="zh-CN" sz="3600" dirty="0">
              <a:effectLst/>
            </a:endParaRPr>
          </a:p>
        </p:txBody>
      </p:sp>
      <p:sp>
        <p:nvSpPr>
          <p:cNvPr id="1945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03AA6360-431C-47A3-8EAA-5688EE10E33C}" type="slidenum">
              <a:rPr lang="en-US" altLang="zh-CN" sz="1000">
                <a:solidFill>
                  <a:prstClr val="black"/>
                </a:solidFill>
                <a:ea typeface="宋体" charset="-122"/>
              </a:rPr>
              <a:pPr>
                <a:spcBef>
                  <a:spcPct val="0"/>
                </a:spcBef>
                <a:buClrTx/>
                <a:buSzTx/>
                <a:buFontTx/>
                <a:buNone/>
              </a:pPr>
              <a:t>18</a:t>
            </a:fld>
            <a:endParaRPr lang="en-US" altLang="zh-CN" sz="1000">
              <a:solidFill>
                <a:prstClr val="black"/>
              </a:solidFill>
              <a:ea typeface="宋体" charset="-122"/>
            </a:endParaRPr>
          </a:p>
        </p:txBody>
      </p:sp>
      <p:sp>
        <p:nvSpPr>
          <p:cNvPr id="19491" name="日期占位符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317EBF00-7D1A-4865-BD52-A2EBABF5BD33}" type="datetime1">
              <a:rPr lang="zh-CN" altLang="en-US" sz="1000" smtClean="0">
                <a:solidFill>
                  <a:prstClr val="black"/>
                </a:solidFill>
                <a:ea typeface="宋体" charset="-122"/>
              </a:rPr>
              <a:pPr>
                <a:spcBef>
                  <a:spcPct val="0"/>
                </a:spcBef>
                <a:buClrTx/>
                <a:buSzTx/>
                <a:buFontTx/>
                <a:buNone/>
              </a:pPr>
              <a:t>2019/4/23</a:t>
            </a:fld>
            <a:endParaRPr lang="en-US" altLang="zh-CN" sz="1000">
              <a:solidFill>
                <a:prstClr val="black"/>
              </a:solidFill>
              <a:ea typeface="宋体" charset="-122"/>
            </a:endParaRPr>
          </a:p>
        </p:txBody>
      </p:sp>
      <p:sp>
        <p:nvSpPr>
          <p:cNvPr id="19492" name="页脚占位符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r>
              <a:rPr lang="zh-CN" altLang="en-US" sz="1000" dirty="0">
                <a:solidFill>
                  <a:prstClr val="black"/>
                </a:solidFill>
                <a:ea typeface="宋体" charset="-122"/>
              </a:rPr>
              <a:t>中国科学技术大学   博士论文答辩</a:t>
            </a:r>
            <a:endParaRPr lang="en-US" altLang="zh-CN" sz="1000" dirty="0">
              <a:solidFill>
                <a:prstClr val="black"/>
              </a:solidFill>
              <a:ea typeface="宋体"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2" y="2636912"/>
            <a:ext cx="3217114" cy="2386917"/>
          </a:xfrm>
          <a:prstGeom prst="rect">
            <a:avLst/>
          </a:prstGeom>
        </p:spPr>
      </p:pic>
      <p:sp>
        <p:nvSpPr>
          <p:cNvPr id="17" name="内容占位符 1"/>
          <p:cNvSpPr txBox="1">
            <a:spLocks/>
          </p:cNvSpPr>
          <p:nvPr/>
        </p:nvSpPr>
        <p:spPr bwMode="auto">
          <a:xfrm>
            <a:off x="465412" y="1075215"/>
            <a:ext cx="4650286" cy="162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2400" dirty="0"/>
              <a:t>触发时钟模块扇出的时钟信号</a:t>
            </a:r>
            <a:endParaRPr lang="en-US" altLang="zh-CN" sz="2400" dirty="0" smtClean="0"/>
          </a:p>
          <a:p>
            <a:pPr>
              <a:buClr>
                <a:srgbClr val="0000FF"/>
              </a:buClr>
              <a:buFont typeface="Wingdings" panose="05000000000000000000" pitchFamily="2" charset="2"/>
              <a:buChar char="n"/>
              <a:defRPr/>
            </a:pPr>
            <a:r>
              <a:rPr lang="zh-CN" altLang="en-US" sz="2400" dirty="0"/>
              <a:t>测试</a:t>
            </a:r>
            <a:r>
              <a:rPr lang="en-US" altLang="zh-CN" sz="2400" dirty="0" smtClean="0"/>
              <a:t>jitter</a:t>
            </a:r>
            <a:r>
              <a:rPr lang="zh-CN" altLang="en-US" sz="2400" dirty="0"/>
              <a:t>和</a:t>
            </a:r>
            <a:r>
              <a:rPr lang="en-US" altLang="zh-CN" sz="2400" dirty="0"/>
              <a:t>skew</a:t>
            </a:r>
          </a:p>
          <a:p>
            <a:pPr lvl="1">
              <a:buClr>
                <a:srgbClr val="0000FF"/>
              </a:buClr>
              <a:buFont typeface="Wingdings" panose="05000000000000000000" pitchFamily="2" charset="2"/>
              <a:buChar char="n"/>
              <a:defRPr/>
            </a:pPr>
            <a:r>
              <a:rPr lang="zh-CN" altLang="en-US" sz="1800" dirty="0"/>
              <a:t>通道一致性较好，</a:t>
            </a:r>
            <a:r>
              <a:rPr lang="en-US" altLang="zh-CN" sz="1800" dirty="0"/>
              <a:t>jitter&lt;6ps</a:t>
            </a:r>
          </a:p>
          <a:p>
            <a:pPr lvl="1">
              <a:buClr>
                <a:srgbClr val="0000FF"/>
              </a:buClr>
              <a:buFont typeface="Wingdings" panose="05000000000000000000" pitchFamily="2" charset="2"/>
              <a:buChar char="n"/>
              <a:defRPr/>
            </a:pPr>
            <a:r>
              <a:rPr lang="en-US" altLang="zh-CN" sz="1800" dirty="0"/>
              <a:t>skew&lt;300ps</a:t>
            </a:r>
          </a:p>
          <a:p>
            <a:pPr>
              <a:buClr>
                <a:srgbClr val="0000FF"/>
              </a:buClr>
              <a:buFont typeface="Wingdings" panose="05000000000000000000" pitchFamily="2" charset="2"/>
              <a:buChar char="n"/>
              <a:defRPr/>
            </a:pPr>
            <a:endParaRPr lang="en-US" altLang="zh-CN" sz="2400" dirty="0"/>
          </a:p>
        </p:txBody>
      </p:sp>
      <p:graphicFrame>
        <p:nvGraphicFramePr>
          <p:cNvPr id="8" name="表格 7"/>
          <p:cNvGraphicFramePr>
            <a:graphicFrameLocks noGrp="1"/>
          </p:cNvGraphicFramePr>
          <p:nvPr>
            <p:extLst/>
          </p:nvPr>
        </p:nvGraphicFramePr>
        <p:xfrm>
          <a:off x="778822" y="5259696"/>
          <a:ext cx="7164291" cy="1049624"/>
        </p:xfrm>
        <a:graphic>
          <a:graphicData uri="http://schemas.openxmlformats.org/drawingml/2006/table">
            <a:tbl>
              <a:tblPr firstRow="1" firstCol="1" bandRow="1"/>
              <a:tblGrid>
                <a:gridCol w="1418676">
                  <a:extLst>
                    <a:ext uri="{9D8B030D-6E8A-4147-A177-3AD203B41FA5}">
                      <a16:colId xmlns="" xmlns:a16="http://schemas.microsoft.com/office/drawing/2014/main" val="20000"/>
                    </a:ext>
                  </a:extLst>
                </a:gridCol>
                <a:gridCol w="842690">
                  <a:extLst>
                    <a:ext uri="{9D8B030D-6E8A-4147-A177-3AD203B41FA5}">
                      <a16:colId xmlns="" xmlns:a16="http://schemas.microsoft.com/office/drawing/2014/main" val="20001"/>
                    </a:ext>
                  </a:extLst>
                </a:gridCol>
                <a:gridCol w="689474">
                  <a:extLst>
                    <a:ext uri="{9D8B030D-6E8A-4147-A177-3AD203B41FA5}">
                      <a16:colId xmlns="" xmlns:a16="http://schemas.microsoft.com/office/drawing/2014/main" val="20002"/>
                    </a:ext>
                  </a:extLst>
                </a:gridCol>
                <a:gridCol w="689474">
                  <a:extLst>
                    <a:ext uri="{9D8B030D-6E8A-4147-A177-3AD203B41FA5}">
                      <a16:colId xmlns="" xmlns:a16="http://schemas.microsoft.com/office/drawing/2014/main" val="20003"/>
                    </a:ext>
                  </a:extLst>
                </a:gridCol>
                <a:gridCol w="689474">
                  <a:extLst>
                    <a:ext uri="{9D8B030D-6E8A-4147-A177-3AD203B41FA5}">
                      <a16:colId xmlns="" xmlns:a16="http://schemas.microsoft.com/office/drawing/2014/main" val="20004"/>
                    </a:ext>
                  </a:extLst>
                </a:gridCol>
                <a:gridCol w="689474">
                  <a:extLst>
                    <a:ext uri="{9D8B030D-6E8A-4147-A177-3AD203B41FA5}">
                      <a16:colId xmlns="" xmlns:a16="http://schemas.microsoft.com/office/drawing/2014/main" val="20005"/>
                    </a:ext>
                  </a:extLst>
                </a:gridCol>
                <a:gridCol w="689474">
                  <a:extLst>
                    <a:ext uri="{9D8B030D-6E8A-4147-A177-3AD203B41FA5}">
                      <a16:colId xmlns="" xmlns:a16="http://schemas.microsoft.com/office/drawing/2014/main" val="20006"/>
                    </a:ext>
                  </a:extLst>
                </a:gridCol>
                <a:gridCol w="689474">
                  <a:extLst>
                    <a:ext uri="{9D8B030D-6E8A-4147-A177-3AD203B41FA5}">
                      <a16:colId xmlns="" xmlns:a16="http://schemas.microsoft.com/office/drawing/2014/main" val="20007"/>
                    </a:ext>
                  </a:extLst>
                </a:gridCol>
                <a:gridCol w="766081">
                  <a:extLst>
                    <a:ext uri="{9D8B030D-6E8A-4147-A177-3AD203B41FA5}">
                      <a16:colId xmlns="" xmlns:a16="http://schemas.microsoft.com/office/drawing/2014/main" val="20008"/>
                    </a:ext>
                  </a:extLst>
                </a:gridCol>
              </a:tblGrid>
              <a:tr h="321192">
                <a:tc>
                  <a:txBody>
                    <a:bodyPr/>
                    <a:lstStyle/>
                    <a:p>
                      <a:pPr algn="ctr">
                        <a:spcAft>
                          <a:spcPts val="0"/>
                        </a:spcAft>
                      </a:pPr>
                      <a:r>
                        <a:rPr lang="zh-CN" sz="1400" kern="100" dirty="0">
                          <a:effectLst/>
                          <a:latin typeface="黑体" panose="02010609060101010101" pitchFamily="49" charset="-122"/>
                          <a:ea typeface="黑体" panose="02010609060101010101" pitchFamily="49" charset="-122"/>
                          <a:cs typeface="Arial" panose="020B0604020202020204" pitchFamily="34" charset="0"/>
                        </a:rPr>
                        <a:t>通道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1</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2</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3</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4</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Arial" panose="020B0604020202020204" pitchFamily="34" charset="0"/>
                          <a:ea typeface="宋体"/>
                          <a:cs typeface="Arial" panose="020B0604020202020204" pitchFamily="34" charset="0"/>
                        </a:rPr>
                        <a:t>5</a:t>
                      </a:r>
                      <a:endParaRPr lang="zh-CN" sz="1400" kern="10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Arial" panose="020B0604020202020204" pitchFamily="34" charset="0"/>
                          <a:ea typeface="宋体"/>
                          <a:cs typeface="Arial" panose="020B0604020202020204" pitchFamily="34" charset="0"/>
                        </a:rPr>
                        <a:t>6</a:t>
                      </a:r>
                      <a:endParaRPr lang="zh-CN" sz="1400" kern="10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Arial" panose="020B0604020202020204" pitchFamily="34" charset="0"/>
                          <a:ea typeface="宋体"/>
                          <a:cs typeface="Arial" panose="020B0604020202020204" pitchFamily="34" charset="0"/>
                        </a:rPr>
                        <a:t>7</a:t>
                      </a:r>
                      <a:endParaRPr lang="zh-CN" sz="1400" kern="10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8</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26880">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Jitter/</a:t>
                      </a:r>
                      <a:r>
                        <a:rPr lang="en-US" sz="1400" kern="100" dirty="0" err="1">
                          <a:effectLst/>
                          <a:latin typeface="Arial" panose="020B0604020202020204" pitchFamily="34" charset="0"/>
                          <a:ea typeface="宋体"/>
                          <a:cs typeface="Arial" panose="020B0604020202020204" pitchFamily="34" charset="0"/>
                        </a:rPr>
                        <a:t>ps</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5.79</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5.46</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5.83</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5.94</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5.18</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5.40</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5.55</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Arial" panose="020B0604020202020204" pitchFamily="34" charset="0"/>
                          <a:ea typeface="宋体"/>
                          <a:cs typeface="Arial" panose="020B0604020202020204" pitchFamily="34" charset="0"/>
                        </a:rPr>
                        <a:t>5.71</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1552">
                <a:tc gridSpan="2">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skew/</a:t>
                      </a:r>
                      <a:r>
                        <a:rPr lang="en-US" altLang="zh-CN" sz="1400" kern="100" dirty="0" err="1">
                          <a:effectLst/>
                          <a:latin typeface="Arial" panose="020B0604020202020204" pitchFamily="34" charset="0"/>
                          <a:ea typeface="宋体"/>
                          <a:cs typeface="Arial" panose="020B0604020202020204" pitchFamily="34" charset="0"/>
                        </a:rPr>
                        <a:t>ps</a:t>
                      </a:r>
                      <a:r>
                        <a:rPr lang="zh-CN" altLang="en-US" sz="1400" kern="100" dirty="0">
                          <a:effectLst/>
                          <a:latin typeface="+mn-ea"/>
                          <a:ea typeface="+mn-ea"/>
                          <a:cs typeface="Arial" panose="020B0604020202020204" pitchFamily="34" charset="0"/>
                        </a:rPr>
                        <a:t>（相对于通道</a:t>
                      </a:r>
                      <a:r>
                        <a:rPr lang="en-US" altLang="zh-CN" sz="1400" kern="100" dirty="0">
                          <a:effectLst/>
                          <a:latin typeface="+mn-ea"/>
                          <a:ea typeface="+mn-ea"/>
                          <a:cs typeface="Arial" panose="020B0604020202020204" pitchFamily="34" charset="0"/>
                        </a:rPr>
                        <a:t>1</a:t>
                      </a:r>
                      <a:r>
                        <a:rPr lang="zh-CN" altLang="en-US" sz="1400" kern="100" dirty="0">
                          <a:effectLst/>
                          <a:latin typeface="+mn-ea"/>
                          <a:ea typeface="+mn-ea"/>
                          <a:cs typeface="Arial" panose="020B0604020202020204" pitchFamily="34" charset="0"/>
                        </a:rPr>
                        <a:t>）</a:t>
                      </a:r>
                      <a:endParaRPr lang="zh-CN" sz="1400" kern="100" dirty="0">
                        <a:effectLst/>
                        <a:latin typeface="+mn-ea"/>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256.3</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240.6</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220.5</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270.5</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292.7</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246.7</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kern="100" dirty="0">
                          <a:effectLst/>
                          <a:latin typeface="Arial" panose="020B0604020202020204" pitchFamily="34" charset="0"/>
                          <a:ea typeface="宋体"/>
                          <a:cs typeface="Arial" panose="020B0604020202020204" pitchFamily="34" charset="0"/>
                        </a:rPr>
                        <a:t>265.5</a:t>
                      </a:r>
                      <a:endParaRPr lang="zh-CN" sz="1400" kern="100" dirty="0">
                        <a:effectLst/>
                        <a:latin typeface="Arial" panose="020B0604020202020204" pitchFamily="34" charset="0"/>
                        <a:ea typeface="宋体"/>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162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171657"/>
            <a:ext cx="3576740" cy="198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189256"/>
            <a:ext cx="3575745" cy="198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38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9048" y="255811"/>
            <a:ext cx="8229600" cy="796925"/>
          </a:xfrm>
        </p:spPr>
        <p:txBody>
          <a:bodyPr/>
          <a:lstStyle/>
          <a:p>
            <a:pPr>
              <a:defRPr/>
            </a:pPr>
            <a:r>
              <a:rPr lang="zh-CN" altLang="en-US" sz="3600" dirty="0">
                <a:effectLst/>
              </a:rPr>
              <a:t>原型数据采集系统功能验证</a:t>
            </a:r>
            <a:endParaRPr lang="zh-CN" sz="3600" dirty="0">
              <a:effectLst/>
            </a:endParaRPr>
          </a:p>
        </p:txBody>
      </p:sp>
      <p:sp>
        <p:nvSpPr>
          <p:cNvPr id="1945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03AA6360-431C-47A3-8EAA-5688EE10E33C}" type="slidenum">
              <a:rPr lang="en-US" altLang="zh-CN" sz="1000">
                <a:solidFill>
                  <a:prstClr val="black"/>
                </a:solidFill>
                <a:ea typeface="宋体" charset="-122"/>
              </a:rPr>
              <a:pPr>
                <a:spcBef>
                  <a:spcPct val="0"/>
                </a:spcBef>
                <a:buClrTx/>
                <a:buSzTx/>
                <a:buFontTx/>
                <a:buNone/>
              </a:pPr>
              <a:t>19</a:t>
            </a:fld>
            <a:endParaRPr lang="en-US" altLang="zh-CN" sz="1000">
              <a:solidFill>
                <a:prstClr val="black"/>
              </a:solidFill>
              <a:ea typeface="宋体" charset="-122"/>
            </a:endParaRPr>
          </a:p>
        </p:txBody>
      </p:sp>
      <p:sp>
        <p:nvSpPr>
          <p:cNvPr id="19491" name="日期占位符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fld id="{317EBF00-7D1A-4865-BD52-A2EBABF5BD33}" type="datetime1">
              <a:rPr lang="zh-CN" altLang="en-US" sz="1000" smtClean="0">
                <a:solidFill>
                  <a:prstClr val="black"/>
                </a:solidFill>
                <a:ea typeface="宋体" charset="-122"/>
              </a:rPr>
              <a:pPr>
                <a:spcBef>
                  <a:spcPct val="0"/>
                </a:spcBef>
                <a:buClrTx/>
                <a:buSzTx/>
                <a:buFontTx/>
                <a:buNone/>
              </a:pPr>
              <a:t>2019/4/23</a:t>
            </a:fld>
            <a:endParaRPr lang="en-US" altLang="zh-CN" sz="1000">
              <a:solidFill>
                <a:prstClr val="black"/>
              </a:solidFill>
              <a:ea typeface="宋体" charset="-122"/>
            </a:endParaRPr>
          </a:p>
        </p:txBody>
      </p:sp>
      <p:sp>
        <p:nvSpPr>
          <p:cNvPr id="19492" name="页脚占位符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itchFamily="18" charset="2"/>
              <a:buChar char=""/>
              <a:defRPr sz="2700">
                <a:solidFill>
                  <a:schemeClr val="tx1"/>
                </a:solidFill>
                <a:latin typeface="Arial" charset="0"/>
                <a:ea typeface="黑体" pitchFamily="49" charset="-122"/>
                <a:cs typeface="Arial" charset="0"/>
              </a:defRPr>
            </a:lvl1pPr>
            <a:lvl2pPr marL="742950" indent="-285750">
              <a:spcBef>
                <a:spcPts val="325"/>
              </a:spcBef>
              <a:buClr>
                <a:schemeClr val="accent1"/>
              </a:buClr>
              <a:buFont typeface="Verdana" pitchFamily="34" charset="0"/>
              <a:buChar char="◦"/>
              <a:defRPr sz="2300">
                <a:solidFill>
                  <a:schemeClr val="tx1"/>
                </a:solidFill>
                <a:latin typeface="Arial" charset="0"/>
                <a:ea typeface="黑体" pitchFamily="49" charset="-122"/>
                <a:cs typeface="Arial"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Arial" charset="0"/>
                <a:ea typeface="黑体" pitchFamily="49" charset="-122"/>
                <a:cs typeface="Arial" charset="0"/>
              </a:defRPr>
            </a:lvl3pPr>
            <a:lvl4pPr marL="1600200" indent="-228600">
              <a:spcBef>
                <a:spcPts val="350"/>
              </a:spcBef>
              <a:buClr>
                <a:schemeClr val="accent2"/>
              </a:buClr>
              <a:buFont typeface="Wingdings 2" pitchFamily="18" charset="2"/>
              <a:buChar char=""/>
              <a:defRPr sz="1900">
                <a:solidFill>
                  <a:schemeClr val="tx1"/>
                </a:solidFill>
                <a:latin typeface="Arial" charset="0"/>
                <a:ea typeface="黑体" pitchFamily="49" charset="-122"/>
                <a:cs typeface="Arial" charset="0"/>
              </a:defRPr>
            </a:lvl4pPr>
            <a:lvl5pPr marL="2057400" indent="-228600">
              <a:spcBef>
                <a:spcPts val="350"/>
              </a:spcBef>
              <a:buClr>
                <a:schemeClr val="accent2"/>
              </a:buClr>
              <a:buFont typeface="Wingdings 2" pitchFamily="18" charset="2"/>
              <a:buChar char=""/>
              <a:defRPr sz="2000">
                <a:solidFill>
                  <a:schemeClr val="tx1"/>
                </a:solidFill>
                <a:latin typeface="Arial" charset="0"/>
                <a:ea typeface="黑体" pitchFamily="49" charset="-122"/>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Arial" charset="0"/>
                <a:ea typeface="黑体" pitchFamily="49" charset="-122"/>
                <a:cs typeface="Arial" charset="0"/>
              </a:defRPr>
            </a:lvl9pPr>
          </a:lstStyle>
          <a:p>
            <a:pPr>
              <a:spcBef>
                <a:spcPct val="0"/>
              </a:spcBef>
              <a:buClrTx/>
              <a:buSzTx/>
              <a:buFontTx/>
              <a:buNone/>
            </a:pPr>
            <a:r>
              <a:rPr lang="zh-CN" altLang="en-US" sz="1000" dirty="0">
                <a:solidFill>
                  <a:prstClr val="black"/>
                </a:solidFill>
                <a:ea typeface="宋体" charset="-122"/>
              </a:rPr>
              <a:t>中国科学技术大学   博士论文答辩</a:t>
            </a:r>
            <a:endParaRPr lang="en-US" altLang="zh-CN" sz="1000" dirty="0">
              <a:solidFill>
                <a:prstClr val="black"/>
              </a:solidFill>
              <a:ea typeface="宋体"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solidFill>
                <a:prstClr val="black"/>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内容占位符 1"/>
          <p:cNvSpPr txBox="1">
            <a:spLocks/>
          </p:cNvSpPr>
          <p:nvPr/>
        </p:nvSpPr>
        <p:spPr bwMode="auto">
          <a:xfrm>
            <a:off x="5666559" y="1736919"/>
            <a:ext cx="2560678" cy="10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en-US" altLang="zh-CN" sz="1800" dirty="0"/>
              <a:t>2</a:t>
            </a:r>
            <a:r>
              <a:rPr lang="zh-CN" altLang="en-US" sz="1800" dirty="0"/>
              <a:t>个前端读出模块</a:t>
            </a:r>
            <a:endParaRPr lang="en-US" altLang="zh-CN" sz="1800" dirty="0"/>
          </a:p>
          <a:p>
            <a:pPr>
              <a:buClr>
                <a:srgbClr val="0000FF"/>
              </a:buClr>
              <a:buFont typeface="Wingdings" panose="05000000000000000000" pitchFamily="2" charset="2"/>
              <a:buChar char="n"/>
              <a:defRPr/>
            </a:pPr>
            <a:r>
              <a:rPr lang="en-US" altLang="zh-CN" sz="1800" dirty="0"/>
              <a:t>2</a:t>
            </a:r>
            <a:r>
              <a:rPr lang="zh-CN" altLang="en-US" sz="1800" dirty="0"/>
              <a:t>个数据汇总模块</a:t>
            </a:r>
            <a:endParaRPr lang="en-US" altLang="zh-CN" sz="1800" dirty="0"/>
          </a:p>
          <a:p>
            <a:pPr>
              <a:buClr>
                <a:srgbClr val="0000FF"/>
              </a:buClr>
              <a:buFont typeface="Wingdings" panose="05000000000000000000" pitchFamily="2" charset="2"/>
              <a:buChar char="n"/>
              <a:defRPr/>
            </a:pPr>
            <a:r>
              <a:rPr lang="en-US" altLang="zh-CN" sz="1800" dirty="0"/>
              <a:t>1</a:t>
            </a:r>
            <a:r>
              <a:rPr lang="zh-CN" altLang="en-US" sz="1800" dirty="0"/>
              <a:t>个触发时钟模块</a:t>
            </a:r>
            <a:endParaRPr lang="en-US" altLang="zh-CN" sz="2400" dirty="0"/>
          </a:p>
        </p:txBody>
      </p:sp>
      <p:pic>
        <p:nvPicPr>
          <p:cNvPr id="157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99" y="1239920"/>
            <a:ext cx="4481435" cy="191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组合 25"/>
          <p:cNvGrpSpPr/>
          <p:nvPr/>
        </p:nvGrpSpPr>
        <p:grpSpPr>
          <a:xfrm>
            <a:off x="10807" y="2996952"/>
            <a:ext cx="6289385" cy="3290311"/>
            <a:chOff x="140307" y="2996952"/>
            <a:chExt cx="6289385" cy="3290311"/>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373678"/>
              <a:ext cx="5220072" cy="2863634"/>
            </a:xfrm>
            <a:prstGeom prst="rect">
              <a:avLst/>
            </a:prstGeom>
          </p:spPr>
        </p:pic>
        <p:sp>
          <p:nvSpPr>
            <p:cNvPr id="25" name="文本框 15"/>
            <p:cNvSpPr txBox="1"/>
            <p:nvPr/>
          </p:nvSpPr>
          <p:spPr>
            <a:xfrm>
              <a:off x="955046" y="3153845"/>
              <a:ext cx="877163" cy="369332"/>
            </a:xfrm>
            <a:prstGeom prst="rect">
              <a:avLst/>
            </a:prstGeom>
            <a:noFill/>
          </p:spPr>
          <p:txBody>
            <a:bodyPr wrap="none" rtlCol="0">
              <a:spAutoFit/>
            </a:bodyPr>
            <a:lstStyle/>
            <a:p>
              <a:pPr eaLnBrk="0" fontAlgn="base" hangingPunct="0">
                <a:spcBef>
                  <a:spcPct val="0"/>
                </a:spcBef>
                <a:spcAft>
                  <a:spcPct val="0"/>
                </a:spcAft>
              </a:pPr>
              <a:r>
                <a:rPr lang="zh-CN" altLang="en-US" dirty="0">
                  <a:solidFill>
                    <a:srgbClr val="FF0000"/>
                  </a:solidFill>
                  <a:latin typeface="黑体" panose="02010609060101010101" pitchFamily="49" charset="-122"/>
                </a:rPr>
                <a:t>信号源</a:t>
              </a:r>
            </a:p>
          </p:txBody>
        </p:sp>
        <p:cxnSp>
          <p:nvCxnSpPr>
            <p:cNvPr id="27" name="直接箭头连接符 26"/>
            <p:cNvCxnSpPr>
              <a:endCxn id="32" idx="2"/>
            </p:cNvCxnSpPr>
            <p:nvPr/>
          </p:nvCxnSpPr>
          <p:spPr>
            <a:xfrm flipV="1">
              <a:off x="4283968" y="3366284"/>
              <a:ext cx="1315992" cy="710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5220072" y="3366284"/>
              <a:ext cx="379888" cy="8589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15"/>
            <p:cNvSpPr txBox="1"/>
            <p:nvPr/>
          </p:nvSpPr>
          <p:spPr>
            <a:xfrm>
              <a:off x="4815130" y="2996952"/>
              <a:ext cx="1569660" cy="369332"/>
            </a:xfrm>
            <a:prstGeom prst="rect">
              <a:avLst/>
            </a:prstGeom>
            <a:noFill/>
          </p:spPr>
          <p:txBody>
            <a:bodyPr wrap="none" rtlCol="0">
              <a:spAutoFit/>
            </a:bodyPr>
            <a:lstStyle/>
            <a:p>
              <a:pPr eaLnBrk="0" fontAlgn="base" hangingPunct="0">
                <a:spcBef>
                  <a:spcPct val="0"/>
                </a:spcBef>
                <a:spcAft>
                  <a:spcPct val="0"/>
                </a:spcAft>
              </a:pPr>
              <a:r>
                <a:rPr lang="zh-CN" altLang="en-US" dirty="0">
                  <a:solidFill>
                    <a:srgbClr val="FF0000"/>
                  </a:solidFill>
                  <a:latin typeface="黑体" panose="02010609060101010101" pitchFamily="49" charset="-122"/>
                </a:rPr>
                <a:t>数据汇总模块</a:t>
              </a:r>
            </a:p>
          </p:txBody>
        </p:sp>
        <p:cxnSp>
          <p:nvCxnSpPr>
            <p:cNvPr id="33" name="直接箭头连接符 32"/>
            <p:cNvCxnSpPr>
              <a:endCxn id="36" idx="0"/>
            </p:cNvCxnSpPr>
            <p:nvPr/>
          </p:nvCxnSpPr>
          <p:spPr>
            <a:xfrm flipH="1">
              <a:off x="925137" y="5075892"/>
              <a:ext cx="424790"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36" idx="0"/>
            </p:cNvCxnSpPr>
            <p:nvPr/>
          </p:nvCxnSpPr>
          <p:spPr>
            <a:xfrm flipH="1">
              <a:off x="925137" y="5229200"/>
              <a:ext cx="856838" cy="638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15"/>
            <p:cNvSpPr txBox="1"/>
            <p:nvPr/>
          </p:nvSpPr>
          <p:spPr>
            <a:xfrm>
              <a:off x="140307" y="5867980"/>
              <a:ext cx="1569660" cy="369332"/>
            </a:xfrm>
            <a:prstGeom prst="rect">
              <a:avLst/>
            </a:prstGeom>
            <a:noFill/>
          </p:spPr>
          <p:txBody>
            <a:bodyPr wrap="none" rtlCol="0">
              <a:spAutoFit/>
            </a:bodyPr>
            <a:lstStyle/>
            <a:p>
              <a:pPr eaLnBrk="0" fontAlgn="base" hangingPunct="0">
                <a:spcBef>
                  <a:spcPct val="0"/>
                </a:spcBef>
                <a:spcAft>
                  <a:spcPct val="0"/>
                </a:spcAft>
              </a:pPr>
              <a:r>
                <a:rPr lang="zh-CN" altLang="en-US" dirty="0">
                  <a:solidFill>
                    <a:srgbClr val="FF0000"/>
                  </a:solidFill>
                  <a:latin typeface="黑体" panose="02010609060101010101" pitchFamily="49" charset="-122"/>
                </a:rPr>
                <a:t>前端读出模块</a:t>
              </a:r>
            </a:p>
          </p:txBody>
        </p:sp>
        <p:cxnSp>
          <p:nvCxnSpPr>
            <p:cNvPr id="37" name="直接箭头连接符 36"/>
            <p:cNvCxnSpPr/>
            <p:nvPr/>
          </p:nvCxnSpPr>
          <p:spPr>
            <a:xfrm>
              <a:off x="4716016" y="4805495"/>
              <a:ext cx="914812" cy="11844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15"/>
            <p:cNvSpPr txBox="1"/>
            <p:nvPr/>
          </p:nvSpPr>
          <p:spPr>
            <a:xfrm>
              <a:off x="4860032" y="5917931"/>
              <a:ext cx="1569660" cy="369332"/>
            </a:xfrm>
            <a:prstGeom prst="rect">
              <a:avLst/>
            </a:prstGeom>
            <a:noFill/>
          </p:spPr>
          <p:txBody>
            <a:bodyPr wrap="none" rtlCol="0">
              <a:spAutoFit/>
            </a:bodyPr>
            <a:lstStyle/>
            <a:p>
              <a:pPr eaLnBrk="0" fontAlgn="base" hangingPunct="0">
                <a:spcBef>
                  <a:spcPct val="0"/>
                </a:spcBef>
                <a:spcAft>
                  <a:spcPct val="0"/>
                </a:spcAft>
              </a:pPr>
              <a:r>
                <a:rPr lang="zh-CN" altLang="en-US" dirty="0">
                  <a:solidFill>
                    <a:srgbClr val="FF0000"/>
                  </a:solidFill>
                  <a:latin typeface="黑体" panose="02010609060101010101" pitchFamily="49" charset="-122"/>
                </a:rPr>
                <a:t>触发时钟模块</a:t>
              </a:r>
            </a:p>
          </p:txBody>
        </p:sp>
      </p:grpSp>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8860" y="3226911"/>
            <a:ext cx="3308108" cy="280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02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7D5FD9-D5A4-4D0A-89E3-AA7AE3D5216F}"/>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 xmlns:a16="http://schemas.microsoft.com/office/drawing/2014/main" id="{3347FB74-AE4F-46CA-8F97-11868D08F244}"/>
              </a:ext>
            </a:extLst>
          </p:cNvPr>
          <p:cNvSpPr>
            <a:spLocks noGrp="1"/>
          </p:cNvSpPr>
          <p:nvPr>
            <p:ph idx="1"/>
          </p:nvPr>
        </p:nvSpPr>
        <p:spPr/>
        <p:txBody>
          <a:bodyPr/>
          <a:lstStyle/>
          <a:p>
            <a:r>
              <a:rPr lang="zh-CN" altLang="en-US" dirty="0">
                <a:solidFill>
                  <a:srgbClr val="FF0000"/>
                </a:solidFill>
              </a:rPr>
              <a:t>研究背景</a:t>
            </a:r>
          </a:p>
          <a:p>
            <a:r>
              <a:rPr lang="zh-CN" altLang="en-US" dirty="0"/>
              <a:t>方案设计</a:t>
            </a:r>
          </a:p>
          <a:p>
            <a:r>
              <a:rPr lang="zh-CN" altLang="en-US" dirty="0"/>
              <a:t>测试验证</a:t>
            </a:r>
            <a:endParaRPr lang="en-US" altLang="zh-CN" dirty="0"/>
          </a:p>
          <a:p>
            <a:r>
              <a:rPr lang="zh-CN" altLang="en-US" dirty="0"/>
              <a:t>总结</a:t>
            </a:r>
          </a:p>
        </p:txBody>
      </p:sp>
      <p:sp>
        <p:nvSpPr>
          <p:cNvPr id="4" name="日期占位符 3">
            <a:extLst>
              <a:ext uri="{FF2B5EF4-FFF2-40B4-BE49-F238E27FC236}">
                <a16:creationId xmlns="" xmlns:a16="http://schemas.microsoft.com/office/drawing/2014/main" id="{6AC0766D-888F-4821-B897-92D09896A305}"/>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0B0219EC-9550-4361-9176-1E05457F5D31}"/>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A1FBB659-D9BD-4CC2-87C4-F1E5D4275F6F}"/>
              </a:ext>
            </a:extLst>
          </p:cNvPr>
          <p:cNvSpPr>
            <a:spLocks noGrp="1"/>
          </p:cNvSpPr>
          <p:nvPr>
            <p:ph type="sldNum" sz="quarter" idx="12"/>
          </p:nvPr>
        </p:nvSpPr>
        <p:spPr/>
        <p:txBody>
          <a:bodyPr/>
          <a:lstStyle/>
          <a:p>
            <a:fld id="{7918E03A-AE28-46BC-938F-3858621A7A60}" type="slidenum">
              <a:rPr lang="zh-CN" altLang="en-US" smtClean="0"/>
              <a:pPr/>
              <a:t>2</a:t>
            </a:fld>
            <a:endParaRPr lang="zh-CN" altLang="en-US"/>
          </a:p>
        </p:txBody>
      </p:sp>
    </p:spTree>
    <p:extLst>
      <p:ext uri="{BB962C8B-B14F-4D97-AF65-F5344CB8AC3E}">
        <p14:creationId xmlns:p14="http://schemas.microsoft.com/office/powerpoint/2010/main" val="544991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7D5FD9-D5A4-4D0A-89E3-AA7AE3D5216F}"/>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 xmlns:a16="http://schemas.microsoft.com/office/drawing/2014/main" id="{3347FB74-AE4F-46CA-8F97-11868D08F244}"/>
              </a:ext>
            </a:extLst>
          </p:cNvPr>
          <p:cNvSpPr>
            <a:spLocks noGrp="1"/>
          </p:cNvSpPr>
          <p:nvPr>
            <p:ph idx="1"/>
          </p:nvPr>
        </p:nvSpPr>
        <p:spPr/>
        <p:txBody>
          <a:bodyPr/>
          <a:lstStyle/>
          <a:p>
            <a:r>
              <a:rPr lang="zh-CN" altLang="en-US" i="1" dirty="0">
                <a:solidFill>
                  <a:schemeClr val="bg1">
                    <a:lumMod val="50000"/>
                  </a:schemeClr>
                </a:solidFill>
              </a:rPr>
              <a:t>研究背景</a:t>
            </a:r>
          </a:p>
          <a:p>
            <a:r>
              <a:rPr lang="zh-CN" altLang="en-US" i="1" dirty="0">
                <a:solidFill>
                  <a:schemeClr val="bg1">
                    <a:lumMod val="50000"/>
                  </a:schemeClr>
                </a:solidFill>
              </a:rPr>
              <a:t>方案设计</a:t>
            </a:r>
          </a:p>
          <a:p>
            <a:r>
              <a:rPr lang="zh-CN" altLang="en-US" i="1" dirty="0">
                <a:solidFill>
                  <a:schemeClr val="bg1">
                    <a:lumMod val="50000"/>
                  </a:schemeClr>
                </a:solidFill>
              </a:rPr>
              <a:t>测试验证</a:t>
            </a:r>
            <a:endParaRPr lang="en-US" altLang="zh-CN" i="1" dirty="0">
              <a:solidFill>
                <a:schemeClr val="bg1">
                  <a:lumMod val="50000"/>
                </a:schemeClr>
              </a:solidFill>
            </a:endParaRPr>
          </a:p>
          <a:p>
            <a:r>
              <a:rPr lang="zh-CN" altLang="en-US" dirty="0">
                <a:solidFill>
                  <a:srgbClr val="FF0000"/>
                </a:solidFill>
              </a:rPr>
              <a:t>总结</a:t>
            </a:r>
          </a:p>
        </p:txBody>
      </p:sp>
      <p:sp>
        <p:nvSpPr>
          <p:cNvPr id="4" name="日期占位符 3">
            <a:extLst>
              <a:ext uri="{FF2B5EF4-FFF2-40B4-BE49-F238E27FC236}">
                <a16:creationId xmlns="" xmlns:a16="http://schemas.microsoft.com/office/drawing/2014/main" id="{6AC0766D-888F-4821-B897-92D09896A305}"/>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0B0219EC-9550-4361-9176-1E05457F5D31}"/>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A1FBB659-D9BD-4CC2-87C4-F1E5D4275F6F}"/>
              </a:ext>
            </a:extLst>
          </p:cNvPr>
          <p:cNvSpPr>
            <a:spLocks noGrp="1"/>
          </p:cNvSpPr>
          <p:nvPr>
            <p:ph type="sldNum" sz="quarter" idx="12"/>
          </p:nvPr>
        </p:nvSpPr>
        <p:spPr/>
        <p:txBody>
          <a:bodyPr/>
          <a:lstStyle/>
          <a:p>
            <a:fld id="{7918E03A-AE28-46BC-938F-3858621A7A60}" type="slidenum">
              <a:rPr lang="zh-CN" altLang="en-US" smtClean="0"/>
              <a:pPr/>
              <a:t>20</a:t>
            </a:fld>
            <a:endParaRPr lang="zh-CN" altLang="en-US"/>
          </a:p>
        </p:txBody>
      </p:sp>
    </p:spTree>
    <p:extLst>
      <p:ext uri="{BB962C8B-B14F-4D97-AF65-F5344CB8AC3E}">
        <p14:creationId xmlns:p14="http://schemas.microsoft.com/office/powerpoint/2010/main" val="943779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736D60-F62D-4C54-80F4-153BD4579B20}"/>
              </a:ext>
            </a:extLst>
          </p:cNvPr>
          <p:cNvSpPr>
            <a:spLocks noGrp="1"/>
          </p:cNvSpPr>
          <p:nvPr>
            <p:ph type="title"/>
          </p:nvPr>
        </p:nvSpPr>
        <p:spPr/>
        <p:txBody>
          <a:bodyPr/>
          <a:lstStyle/>
          <a:p>
            <a:r>
              <a:rPr lang="zh-CN" altLang="en-US" dirty="0"/>
              <a:t>总结</a:t>
            </a:r>
          </a:p>
        </p:txBody>
      </p:sp>
      <p:pic>
        <p:nvPicPr>
          <p:cNvPr id="9" name="内容占位符 8">
            <a:extLst>
              <a:ext uri="{FF2B5EF4-FFF2-40B4-BE49-F238E27FC236}">
                <a16:creationId xmlns="" xmlns:a16="http://schemas.microsoft.com/office/drawing/2014/main" id="{EDD4AC45-C0DE-4466-B76D-9AC1A3CD7D69}"/>
              </a:ext>
            </a:extLst>
          </p:cNvPr>
          <p:cNvPicPr>
            <a:picLocks noGrp="1" noChangeAspect="1"/>
          </p:cNvPicPr>
          <p:nvPr>
            <p:ph sz="half" idx="1"/>
          </p:nvPr>
        </p:nvPicPr>
        <p:blipFill>
          <a:blip r:embed="rId2"/>
          <a:stretch>
            <a:fillRect/>
          </a:stretch>
        </p:blipFill>
        <p:spPr>
          <a:xfrm>
            <a:off x="628649" y="1658269"/>
            <a:ext cx="7886700" cy="2681478"/>
          </a:xfrm>
          <a:prstGeom prst="rect">
            <a:avLst/>
          </a:prstGeom>
        </p:spPr>
      </p:pic>
      <p:sp>
        <p:nvSpPr>
          <p:cNvPr id="4" name="内容占位符 3">
            <a:extLst>
              <a:ext uri="{FF2B5EF4-FFF2-40B4-BE49-F238E27FC236}">
                <a16:creationId xmlns="" xmlns:a16="http://schemas.microsoft.com/office/drawing/2014/main" id="{26E66CA0-3D2C-441F-8B80-AD72AAF1C6AB}"/>
              </a:ext>
            </a:extLst>
          </p:cNvPr>
          <p:cNvSpPr>
            <a:spLocks noGrp="1"/>
          </p:cNvSpPr>
          <p:nvPr>
            <p:ph sz="half" idx="2"/>
          </p:nvPr>
        </p:nvSpPr>
        <p:spPr>
          <a:xfrm>
            <a:off x="628649" y="4429441"/>
            <a:ext cx="7886701" cy="1747522"/>
          </a:xfrm>
        </p:spPr>
        <p:txBody>
          <a:bodyPr>
            <a:normAutofit fontScale="55000" lnSpcReduction="20000"/>
          </a:bodyPr>
          <a:lstStyle/>
          <a:p>
            <a:pPr>
              <a:lnSpc>
                <a:spcPct val="120000"/>
              </a:lnSpc>
              <a:spcBef>
                <a:spcPts val="0"/>
              </a:spcBef>
            </a:pPr>
            <a:r>
              <a:rPr lang="zh-CN" altLang="en-US" dirty="0"/>
              <a:t>培养博士学位获得者</a:t>
            </a:r>
          </a:p>
          <a:p>
            <a:pPr lvl="1">
              <a:lnSpc>
                <a:spcPct val="120000"/>
              </a:lnSpc>
              <a:spcBef>
                <a:spcPts val="0"/>
              </a:spcBef>
            </a:pPr>
            <a:r>
              <a:rPr lang="zh-CN" altLang="en-US" dirty="0"/>
              <a:t>李敏，基于</a:t>
            </a:r>
            <a:r>
              <a:rPr lang="en-US" altLang="zh-CN" dirty="0"/>
              <a:t>ATCA</a:t>
            </a:r>
            <a:r>
              <a:rPr lang="zh-CN" altLang="en-US" dirty="0"/>
              <a:t>的暗物质直接探测实验数据采集系统研究</a:t>
            </a:r>
            <a:r>
              <a:rPr lang="en-US" altLang="zh-CN" dirty="0"/>
              <a:t>[D]</a:t>
            </a:r>
            <a:r>
              <a:rPr lang="zh-CN" altLang="en-US" dirty="0"/>
              <a:t>，中国科学技术大学，</a:t>
            </a:r>
            <a:r>
              <a:rPr lang="en-US" altLang="zh-CN" dirty="0"/>
              <a:t>2018</a:t>
            </a:r>
          </a:p>
          <a:p>
            <a:pPr>
              <a:lnSpc>
                <a:spcPct val="120000"/>
              </a:lnSpc>
              <a:spcBef>
                <a:spcPts val="0"/>
              </a:spcBef>
            </a:pPr>
            <a:r>
              <a:rPr lang="zh-CN" altLang="en-US" dirty="0"/>
              <a:t>获批国家自然科学基金项目</a:t>
            </a:r>
          </a:p>
          <a:p>
            <a:pPr lvl="1">
              <a:lnSpc>
                <a:spcPct val="120000"/>
              </a:lnSpc>
              <a:spcBef>
                <a:spcPts val="0"/>
              </a:spcBef>
            </a:pPr>
            <a:r>
              <a:rPr lang="zh-CN" altLang="en-US" dirty="0"/>
              <a:t>面上项目：基于</a:t>
            </a:r>
            <a:r>
              <a:rPr lang="en-US" altLang="zh-CN" dirty="0" err="1"/>
              <a:t>xTCA</a:t>
            </a:r>
            <a:r>
              <a:rPr lang="zh-CN" altLang="en-US" dirty="0"/>
              <a:t>的径迹探测硬件分析和触发方法研究（基金号</a:t>
            </a:r>
            <a:r>
              <a:rPr lang="en-US" altLang="zh-CN" dirty="0"/>
              <a:t>11875252</a:t>
            </a:r>
            <a:r>
              <a:rPr lang="zh-CN" altLang="en-US" dirty="0"/>
              <a:t>），</a:t>
            </a:r>
            <a:r>
              <a:rPr lang="en-US" altLang="zh-CN" dirty="0"/>
              <a:t>2019.01-2022.12</a:t>
            </a:r>
          </a:p>
        </p:txBody>
      </p:sp>
      <p:sp>
        <p:nvSpPr>
          <p:cNvPr id="5" name="日期占位符 4">
            <a:extLst>
              <a:ext uri="{FF2B5EF4-FFF2-40B4-BE49-F238E27FC236}">
                <a16:creationId xmlns="" xmlns:a16="http://schemas.microsoft.com/office/drawing/2014/main" id="{03E9A5BF-DE04-44A6-80CF-341D0492105A}"/>
              </a:ext>
            </a:extLst>
          </p:cNvPr>
          <p:cNvSpPr>
            <a:spLocks noGrp="1"/>
          </p:cNvSpPr>
          <p:nvPr>
            <p:ph type="dt" sz="half" idx="10"/>
          </p:nvPr>
        </p:nvSpPr>
        <p:spPr/>
        <p:txBody>
          <a:bodyPr/>
          <a:lstStyle/>
          <a:p>
            <a:fld id="{3AE01242-BF23-4D8C-8372-C901227BF139}" type="datetime1">
              <a:rPr lang="zh-CN" altLang="en-US" smtClean="0"/>
              <a:t>2019/4/23</a:t>
            </a:fld>
            <a:endParaRPr lang="zh-CN" altLang="en-US"/>
          </a:p>
        </p:txBody>
      </p:sp>
      <p:sp>
        <p:nvSpPr>
          <p:cNvPr id="6" name="页脚占位符 5">
            <a:extLst>
              <a:ext uri="{FF2B5EF4-FFF2-40B4-BE49-F238E27FC236}">
                <a16:creationId xmlns="" xmlns:a16="http://schemas.microsoft.com/office/drawing/2014/main" id="{5FCD97FF-60B1-479F-91D6-A2E5EDFDCEE8}"/>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灯片编号占位符 6">
            <a:extLst>
              <a:ext uri="{FF2B5EF4-FFF2-40B4-BE49-F238E27FC236}">
                <a16:creationId xmlns="" xmlns:a16="http://schemas.microsoft.com/office/drawing/2014/main" id="{160CB572-876D-4E28-9129-FD86D00627C1}"/>
              </a:ext>
            </a:extLst>
          </p:cNvPr>
          <p:cNvSpPr>
            <a:spLocks noGrp="1"/>
          </p:cNvSpPr>
          <p:nvPr>
            <p:ph type="sldNum" sz="quarter" idx="12"/>
          </p:nvPr>
        </p:nvSpPr>
        <p:spPr/>
        <p:txBody>
          <a:bodyPr/>
          <a:lstStyle/>
          <a:p>
            <a:fld id="{7918E03A-AE28-46BC-938F-3858621A7A60}" type="slidenum">
              <a:rPr lang="zh-CN" altLang="en-US" smtClean="0"/>
              <a:t>21</a:t>
            </a:fld>
            <a:endParaRPr lang="zh-CN" altLang="en-US"/>
          </a:p>
        </p:txBody>
      </p:sp>
    </p:spTree>
    <p:extLst>
      <p:ext uri="{BB962C8B-B14F-4D97-AF65-F5344CB8AC3E}">
        <p14:creationId xmlns:p14="http://schemas.microsoft.com/office/powerpoint/2010/main" val="3515054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4">
            <a:extLst>
              <a:ext uri="{FF2B5EF4-FFF2-40B4-BE49-F238E27FC236}">
                <a16:creationId xmlns="" xmlns:a16="http://schemas.microsoft.com/office/drawing/2014/main" id="{FC209E66-424F-4127-869F-889B2D70DF82}"/>
              </a:ext>
            </a:extLst>
          </p:cNvPr>
          <p:cNvSpPr>
            <a:spLocks noGrp="1"/>
          </p:cNvSpPr>
          <p:nvPr>
            <p:ph type="dt" sz="half" idx="10"/>
          </p:nvPr>
        </p:nvSpPr>
        <p:spPr/>
        <p:txBody>
          <a:bodyPr/>
          <a:lstStyle/>
          <a:p>
            <a:fld id="{3AE01242-BF23-4D8C-8372-C901227BF139}" type="datetime1">
              <a:rPr lang="zh-CN" altLang="en-US" smtClean="0"/>
              <a:t>2019/4/23</a:t>
            </a:fld>
            <a:endParaRPr lang="zh-CN" altLang="en-US"/>
          </a:p>
        </p:txBody>
      </p:sp>
      <p:sp>
        <p:nvSpPr>
          <p:cNvPr id="6" name="页脚占位符 5">
            <a:extLst>
              <a:ext uri="{FF2B5EF4-FFF2-40B4-BE49-F238E27FC236}">
                <a16:creationId xmlns="" xmlns:a16="http://schemas.microsoft.com/office/drawing/2014/main" id="{368A23DD-CB30-4714-A098-D3BAC0278632}"/>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灯片编号占位符 6">
            <a:extLst>
              <a:ext uri="{FF2B5EF4-FFF2-40B4-BE49-F238E27FC236}">
                <a16:creationId xmlns="" xmlns:a16="http://schemas.microsoft.com/office/drawing/2014/main" id="{20D05911-5F2D-480F-9D83-D62F8D7868E8}"/>
              </a:ext>
            </a:extLst>
          </p:cNvPr>
          <p:cNvSpPr>
            <a:spLocks noGrp="1"/>
          </p:cNvSpPr>
          <p:nvPr>
            <p:ph type="sldNum" sz="quarter" idx="12"/>
          </p:nvPr>
        </p:nvSpPr>
        <p:spPr/>
        <p:txBody>
          <a:bodyPr/>
          <a:lstStyle/>
          <a:p>
            <a:fld id="{7918E03A-AE28-46BC-938F-3858621A7A60}" type="slidenum">
              <a:rPr lang="zh-CN" altLang="en-US" smtClean="0"/>
              <a:t>22</a:t>
            </a:fld>
            <a:endParaRPr lang="zh-CN" altLang="en-US"/>
          </a:p>
        </p:txBody>
      </p:sp>
      <p:sp>
        <p:nvSpPr>
          <p:cNvPr id="2" name="矩形 1">
            <a:extLst>
              <a:ext uri="{FF2B5EF4-FFF2-40B4-BE49-F238E27FC236}">
                <a16:creationId xmlns="" xmlns:a16="http://schemas.microsoft.com/office/drawing/2014/main" id="{C004218C-D0AB-45E3-A46B-19DFDDCCCF9E}"/>
              </a:ext>
            </a:extLst>
          </p:cNvPr>
          <p:cNvSpPr/>
          <p:nvPr/>
        </p:nvSpPr>
        <p:spPr>
          <a:xfrm>
            <a:off x="2875574" y="2967335"/>
            <a:ext cx="3392853"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Thank you!</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6661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D02D968-226C-4FBE-B6C7-19E7757CC0A7}"/>
              </a:ext>
            </a:extLst>
          </p:cNvPr>
          <p:cNvSpPr>
            <a:spLocks noGrp="1"/>
          </p:cNvSpPr>
          <p:nvPr>
            <p:ph type="title"/>
          </p:nvPr>
        </p:nvSpPr>
        <p:spPr/>
        <p:txBody>
          <a:bodyPr/>
          <a:lstStyle/>
          <a:p>
            <a:r>
              <a:rPr lang="zh-CN" altLang="en-US" dirty="0"/>
              <a:t>研究背景</a:t>
            </a:r>
          </a:p>
        </p:txBody>
      </p:sp>
      <p:sp>
        <p:nvSpPr>
          <p:cNvPr id="4" name="日期占位符 3">
            <a:extLst>
              <a:ext uri="{FF2B5EF4-FFF2-40B4-BE49-F238E27FC236}">
                <a16:creationId xmlns="" xmlns:a16="http://schemas.microsoft.com/office/drawing/2014/main" id="{0D4BEAF8-91E6-4053-85FD-36AE762AEA21}"/>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C8166E06-F141-40E4-A07A-51483E1E0900}"/>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C09001A4-EBA3-482E-800D-56955E908D3B}"/>
              </a:ext>
            </a:extLst>
          </p:cNvPr>
          <p:cNvSpPr>
            <a:spLocks noGrp="1"/>
          </p:cNvSpPr>
          <p:nvPr>
            <p:ph type="sldNum" sz="quarter" idx="12"/>
          </p:nvPr>
        </p:nvSpPr>
        <p:spPr/>
        <p:txBody>
          <a:bodyPr/>
          <a:lstStyle/>
          <a:p>
            <a:fld id="{7918E03A-AE28-46BC-938F-3858621A7A60}" type="slidenum">
              <a:rPr lang="zh-CN" altLang="en-US" smtClean="0"/>
              <a:pPr/>
              <a:t>3</a:t>
            </a:fld>
            <a:endParaRPr lang="zh-CN" altLang="en-US"/>
          </a:p>
        </p:txBody>
      </p:sp>
      <p:pic>
        <p:nvPicPr>
          <p:cNvPr id="7" name="图片 6">
            <a:extLst>
              <a:ext uri="{FF2B5EF4-FFF2-40B4-BE49-F238E27FC236}">
                <a16:creationId xmlns="" xmlns:a16="http://schemas.microsoft.com/office/drawing/2014/main" id="{CAEA0020-FED9-4DEB-B0C2-DBC20FCB2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393818"/>
            <a:ext cx="6912771" cy="4169102"/>
          </a:xfrm>
          <a:prstGeom prst="rect">
            <a:avLst/>
          </a:prstGeom>
        </p:spPr>
      </p:pic>
      <p:sp>
        <p:nvSpPr>
          <p:cNvPr id="8" name="文本框 10">
            <a:extLst>
              <a:ext uri="{FF2B5EF4-FFF2-40B4-BE49-F238E27FC236}">
                <a16:creationId xmlns="" xmlns:a16="http://schemas.microsoft.com/office/drawing/2014/main" id="{3F710B4C-00B3-4280-B911-1D8F3316CAE3}"/>
              </a:ext>
            </a:extLst>
          </p:cNvPr>
          <p:cNvSpPr txBox="1"/>
          <p:nvPr/>
        </p:nvSpPr>
        <p:spPr>
          <a:xfrm>
            <a:off x="2940689" y="2852936"/>
            <a:ext cx="1664676" cy="369332"/>
          </a:xfrm>
          <a:prstGeom prst="rect">
            <a:avLst/>
          </a:prstGeom>
          <a:solidFill>
            <a:schemeClr val="bg1"/>
          </a:solidFill>
          <a:ln>
            <a:solidFill>
              <a:srgbClr val="00B050"/>
            </a:solidFill>
          </a:ln>
        </p:spPr>
        <p:txBody>
          <a:bodyPr wrap="square" rtlCol="0">
            <a:spAutoFit/>
          </a:bodyPr>
          <a:lstStyle/>
          <a:p>
            <a:r>
              <a:rPr lang="zh-CN" altLang="en-US" b="1" dirty="0">
                <a:solidFill>
                  <a:srgbClr val="008000"/>
                </a:solidFill>
                <a:latin typeface="+mj-ea"/>
                <a:ea typeface="+mj-ea"/>
              </a:rPr>
              <a:t>本底降低阶段</a:t>
            </a:r>
          </a:p>
        </p:txBody>
      </p:sp>
      <p:sp>
        <p:nvSpPr>
          <p:cNvPr id="9" name="文本框 1">
            <a:extLst>
              <a:ext uri="{FF2B5EF4-FFF2-40B4-BE49-F238E27FC236}">
                <a16:creationId xmlns="" xmlns:a16="http://schemas.microsoft.com/office/drawing/2014/main" id="{A9064669-BD76-4195-857C-05E28F957FA8}"/>
              </a:ext>
            </a:extLst>
          </p:cNvPr>
          <p:cNvSpPr txBox="1"/>
          <p:nvPr/>
        </p:nvSpPr>
        <p:spPr>
          <a:xfrm>
            <a:off x="4760891" y="4139788"/>
            <a:ext cx="1683317" cy="369332"/>
          </a:xfrm>
          <a:prstGeom prst="rect">
            <a:avLst/>
          </a:prstGeom>
          <a:noFill/>
          <a:ln>
            <a:solidFill>
              <a:srgbClr val="FF0000"/>
            </a:solidFill>
          </a:ln>
        </p:spPr>
        <p:txBody>
          <a:bodyPr wrap="square" rtlCol="0">
            <a:spAutoFit/>
          </a:bodyPr>
          <a:lstStyle/>
          <a:p>
            <a:r>
              <a:rPr lang="zh-CN" altLang="en-US" b="1" dirty="0">
                <a:solidFill>
                  <a:srgbClr val="FF0000"/>
                </a:solidFill>
                <a:latin typeface="+mj-ea"/>
                <a:ea typeface="+mj-ea"/>
              </a:rPr>
              <a:t>体量上升阶段</a:t>
            </a:r>
          </a:p>
        </p:txBody>
      </p:sp>
      <p:sp>
        <p:nvSpPr>
          <p:cNvPr id="10" name="TextBox 14">
            <a:extLst>
              <a:ext uri="{FF2B5EF4-FFF2-40B4-BE49-F238E27FC236}">
                <a16:creationId xmlns="" xmlns:a16="http://schemas.microsoft.com/office/drawing/2014/main" id="{199B9DFB-F953-47C2-89F5-8DF800A4E883}"/>
              </a:ext>
            </a:extLst>
          </p:cNvPr>
          <p:cNvSpPr txBox="1"/>
          <p:nvPr/>
        </p:nvSpPr>
        <p:spPr>
          <a:xfrm>
            <a:off x="479157" y="2426568"/>
            <a:ext cx="492443" cy="2514600"/>
          </a:xfrm>
          <a:prstGeom prst="rect">
            <a:avLst/>
          </a:prstGeom>
          <a:noFill/>
        </p:spPr>
        <p:txBody>
          <a:bodyPr vert="eaVert" wrap="square" rtlCol="0">
            <a:spAutoFit/>
          </a:bodyPr>
          <a:lstStyle/>
          <a:p>
            <a:r>
              <a:rPr kumimoji="1" lang="zh-CN" altLang="en-US" sz="2000" dirty="0">
                <a:solidFill>
                  <a:srgbClr val="C00000"/>
                </a:solidFill>
                <a:latin typeface="+mn-ea"/>
                <a:ea typeface="+mn-ea"/>
              </a:rPr>
              <a:t>暗物质探测灵敏度</a:t>
            </a:r>
          </a:p>
        </p:txBody>
      </p:sp>
      <p:sp>
        <p:nvSpPr>
          <p:cNvPr id="11" name="Content Placeholder 2">
            <a:extLst>
              <a:ext uri="{FF2B5EF4-FFF2-40B4-BE49-F238E27FC236}">
                <a16:creationId xmlns="" xmlns:a16="http://schemas.microsoft.com/office/drawing/2014/main" id="{DA058C15-0EA8-42DF-AFC8-56B00FF24565}"/>
              </a:ext>
            </a:extLst>
          </p:cNvPr>
          <p:cNvSpPr txBox="1">
            <a:spLocks/>
          </p:cNvSpPr>
          <p:nvPr/>
        </p:nvSpPr>
        <p:spPr>
          <a:xfrm>
            <a:off x="384947" y="5673750"/>
            <a:ext cx="8751887" cy="563562"/>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3200" b="1" kern="1200">
                <a:solidFill>
                  <a:srgbClr val="7030A0"/>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rgbClr val="002060"/>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400" kern="1200">
                <a:solidFill>
                  <a:srgbClr val="002060"/>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000" kern="1200">
                <a:solidFill>
                  <a:srgbClr val="002060"/>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kern="1200">
                <a:solidFill>
                  <a:srgbClr val="00206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anose="05000000000000000000" pitchFamily="2" charset="2"/>
              <a:buNone/>
            </a:pPr>
            <a:r>
              <a:rPr lang="zh-CN" altLang="en-US" sz="2000" dirty="0">
                <a:solidFill>
                  <a:srgbClr val="C00000"/>
                </a:solidFill>
              </a:rPr>
              <a:t>氙探测</a:t>
            </a:r>
            <a:r>
              <a:rPr lang="zh-CN" altLang="en-US" sz="2000" dirty="0" smtClean="0">
                <a:solidFill>
                  <a:srgbClr val="C00000"/>
                </a:solidFill>
              </a:rPr>
              <a:t>技术的发展使</a:t>
            </a:r>
            <a:r>
              <a:rPr lang="zh-CN" altLang="en-US" sz="2000" dirty="0">
                <a:solidFill>
                  <a:srgbClr val="C00000"/>
                </a:solidFill>
              </a:rPr>
              <a:t>探测</a:t>
            </a:r>
            <a:r>
              <a:rPr lang="zh-CN" altLang="en-US" sz="2000" dirty="0" smtClean="0">
                <a:solidFill>
                  <a:srgbClr val="C00000"/>
                </a:solidFill>
              </a:rPr>
              <a:t>灵敏度呈现出指数</a:t>
            </a:r>
            <a:r>
              <a:rPr lang="zh-CN" altLang="en-US" sz="2000" dirty="0">
                <a:solidFill>
                  <a:srgbClr val="C00000"/>
                </a:solidFill>
              </a:rPr>
              <a:t>上升趋势</a:t>
            </a:r>
            <a:endParaRPr lang="en-US" altLang="en-US" sz="2000" dirty="0">
              <a:solidFill>
                <a:srgbClr val="C00000"/>
              </a:solidFill>
            </a:endParaRPr>
          </a:p>
        </p:txBody>
      </p:sp>
    </p:spTree>
    <p:extLst>
      <p:ext uri="{BB962C8B-B14F-4D97-AF65-F5344CB8AC3E}">
        <p14:creationId xmlns:p14="http://schemas.microsoft.com/office/powerpoint/2010/main" val="144646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 xmlns:a16="http://schemas.microsoft.com/office/drawing/2014/main" id="{4476DAE2-3383-49FB-9E41-29F68844613B}"/>
              </a:ext>
            </a:extLst>
          </p:cNvPr>
          <p:cNvSpPr>
            <a:spLocks noGrp="1"/>
          </p:cNvSpPr>
          <p:nvPr>
            <p:ph type="title"/>
          </p:nvPr>
        </p:nvSpPr>
        <p:spPr>
          <a:xfrm>
            <a:off x="628650" y="-277426"/>
            <a:ext cx="7886700" cy="1364820"/>
          </a:xfrm>
        </p:spPr>
        <p:txBody>
          <a:bodyPr/>
          <a:lstStyle/>
          <a:p>
            <a:r>
              <a:rPr lang="zh-CN" altLang="en-US" dirty="0"/>
              <a:t>气</a:t>
            </a:r>
            <a:r>
              <a:rPr lang="zh-CN" altLang="en-US" dirty="0" smtClean="0"/>
              <a:t>液两相</a:t>
            </a:r>
            <a:r>
              <a:rPr lang="zh-CN" altLang="en-US" dirty="0"/>
              <a:t>氙探测器工作原理</a:t>
            </a:r>
          </a:p>
        </p:txBody>
      </p:sp>
      <p:sp>
        <p:nvSpPr>
          <p:cNvPr id="7" name="内容占位符 6">
            <a:extLst>
              <a:ext uri="{FF2B5EF4-FFF2-40B4-BE49-F238E27FC236}">
                <a16:creationId xmlns="" xmlns:a16="http://schemas.microsoft.com/office/drawing/2014/main" id="{B53E70E9-43BA-4B72-ADC6-1EE86173C3BF}"/>
              </a:ext>
            </a:extLst>
          </p:cNvPr>
          <p:cNvSpPr>
            <a:spLocks noGrp="1"/>
          </p:cNvSpPr>
          <p:nvPr>
            <p:ph sz="half" idx="1"/>
          </p:nvPr>
        </p:nvSpPr>
        <p:spPr>
          <a:xfrm>
            <a:off x="196163" y="826902"/>
            <a:ext cx="4326410" cy="2163433"/>
          </a:xfrm>
        </p:spPr>
        <p:txBody>
          <a:bodyPr>
            <a:normAutofit fontScale="70000" lnSpcReduction="20000"/>
          </a:bodyPr>
          <a:lstStyle/>
          <a:p>
            <a:pPr>
              <a:lnSpc>
                <a:spcPct val="120000"/>
              </a:lnSpc>
            </a:pPr>
            <a:r>
              <a:rPr lang="zh-CN" altLang="en-US" dirty="0"/>
              <a:t>时间投影室</a:t>
            </a:r>
            <a:r>
              <a:rPr lang="en-US" altLang="zh-CN" dirty="0"/>
              <a:t>+</a:t>
            </a:r>
            <a:r>
              <a:rPr lang="zh-CN" altLang="en-US" dirty="0"/>
              <a:t>光电倍增管</a:t>
            </a:r>
          </a:p>
          <a:p>
            <a:pPr lvl="1">
              <a:lnSpc>
                <a:spcPct val="120000"/>
              </a:lnSpc>
            </a:pPr>
            <a:r>
              <a:rPr lang="zh-CN" altLang="en-US" dirty="0"/>
              <a:t>闪烁荧光：</a:t>
            </a:r>
            <a:r>
              <a:rPr lang="en-US" altLang="zh-CN" dirty="0"/>
              <a:t>S1</a:t>
            </a:r>
          </a:p>
          <a:p>
            <a:pPr lvl="1">
              <a:lnSpc>
                <a:spcPct val="120000"/>
              </a:lnSpc>
            </a:pPr>
            <a:r>
              <a:rPr lang="zh-CN" altLang="en-US" dirty="0"/>
              <a:t>电离光子：</a:t>
            </a:r>
            <a:r>
              <a:rPr lang="en-US" altLang="zh-CN" dirty="0" smtClean="0"/>
              <a:t>S2</a:t>
            </a:r>
          </a:p>
          <a:p>
            <a:pPr lvl="1">
              <a:lnSpc>
                <a:spcPct val="120000"/>
              </a:lnSpc>
            </a:pPr>
            <a:r>
              <a:rPr lang="zh-CN" altLang="en-US" dirty="0"/>
              <a:t>计算</a:t>
            </a:r>
            <a:r>
              <a:rPr lang="zh-CN" altLang="en-US" dirty="0" smtClean="0"/>
              <a:t>漂移时间，重建</a:t>
            </a:r>
            <a:r>
              <a:rPr lang="zh-CN" altLang="en-US" dirty="0"/>
              <a:t>三维坐标</a:t>
            </a:r>
          </a:p>
          <a:p>
            <a:pPr lvl="1">
              <a:lnSpc>
                <a:spcPct val="120000"/>
              </a:lnSpc>
            </a:pPr>
            <a:r>
              <a:rPr lang="en-US" altLang="zh-CN" dirty="0"/>
              <a:t>S2/S1</a:t>
            </a:r>
            <a:r>
              <a:rPr lang="zh-CN" altLang="en-US" dirty="0"/>
              <a:t>用于甄别</a:t>
            </a:r>
            <a:r>
              <a:rPr lang="zh-CN" altLang="en-US" dirty="0" smtClean="0"/>
              <a:t>本底</a:t>
            </a:r>
            <a:endParaRPr lang="en-US" altLang="zh-CN" dirty="0"/>
          </a:p>
        </p:txBody>
      </p:sp>
      <p:sp>
        <p:nvSpPr>
          <p:cNvPr id="3" name="日期占位符 2">
            <a:extLst>
              <a:ext uri="{FF2B5EF4-FFF2-40B4-BE49-F238E27FC236}">
                <a16:creationId xmlns="" xmlns:a16="http://schemas.microsoft.com/office/drawing/2014/main" id="{D6BBA7CF-CFC8-4438-A91A-729327B61186}"/>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4B78D387-BB26-4833-AAF2-E660B0D33685}"/>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72C4AF39-5A46-46EE-8ACE-03A4967F1F23}"/>
              </a:ext>
            </a:extLst>
          </p:cNvPr>
          <p:cNvSpPr>
            <a:spLocks noGrp="1"/>
          </p:cNvSpPr>
          <p:nvPr>
            <p:ph type="sldNum" sz="quarter" idx="12"/>
          </p:nvPr>
        </p:nvSpPr>
        <p:spPr/>
        <p:txBody>
          <a:bodyPr/>
          <a:lstStyle/>
          <a:p>
            <a:fld id="{7918E03A-AE28-46BC-938F-3858621A7A60}" type="slidenum">
              <a:rPr lang="zh-CN" altLang="en-US" smtClean="0"/>
              <a:t>4</a:t>
            </a:fld>
            <a:endParaRPr lang="zh-CN" altLang="en-US"/>
          </a:p>
        </p:txBody>
      </p:sp>
      <p:pic>
        <p:nvPicPr>
          <p:cNvPr id="9" name="Picture 2">
            <a:extLst>
              <a:ext uri="{FF2B5EF4-FFF2-40B4-BE49-F238E27FC236}">
                <a16:creationId xmlns="" xmlns:a16="http://schemas.microsoft.com/office/drawing/2014/main" id="{A3610DEE-DE48-4490-B8CE-148954972C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9915" y="2782569"/>
            <a:ext cx="7044896" cy="406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6">
            <a:extLst>
              <a:ext uri="{FF2B5EF4-FFF2-40B4-BE49-F238E27FC236}">
                <a16:creationId xmlns="" xmlns:a16="http://schemas.microsoft.com/office/drawing/2014/main" id="{B53E70E9-43BA-4B72-ADC6-1EE86173C3BF}"/>
              </a:ext>
            </a:extLst>
          </p:cNvPr>
          <p:cNvSpPr txBox="1">
            <a:spLocks/>
          </p:cNvSpPr>
          <p:nvPr/>
        </p:nvSpPr>
        <p:spPr>
          <a:xfrm>
            <a:off x="4695569" y="826903"/>
            <a:ext cx="4246090" cy="164444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Font typeface="Wingdings" panose="05000000000000000000" pitchFamily="2" charset="2"/>
              <a:buChar char="Ø"/>
              <a:defRPr sz="3200" b="1" kern="1200">
                <a:solidFill>
                  <a:srgbClr val="7030A0"/>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Ø"/>
              <a:defRPr sz="2800" kern="1200">
                <a:solidFill>
                  <a:srgbClr val="002060"/>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2400" kern="1200">
                <a:solidFill>
                  <a:srgbClr val="002060"/>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2000" kern="1200">
                <a:solidFill>
                  <a:srgbClr val="002060"/>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Ø"/>
              <a:defRPr sz="1800" kern="1200">
                <a:solidFill>
                  <a:srgbClr val="00206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dirty="0" smtClean="0"/>
              <a:t>电子学系统的</a:t>
            </a:r>
            <a:r>
              <a:rPr lang="zh-CN" altLang="en-US" dirty="0" smtClean="0"/>
              <a:t>任务：</a:t>
            </a:r>
          </a:p>
          <a:p>
            <a:pPr lvl="1">
              <a:lnSpc>
                <a:spcPct val="120000"/>
              </a:lnSpc>
            </a:pPr>
            <a:r>
              <a:rPr lang="zh-CN" altLang="en-US" dirty="0" smtClean="0"/>
              <a:t>测量</a:t>
            </a:r>
            <a:r>
              <a:rPr lang="en-US" altLang="zh-CN" dirty="0" smtClean="0"/>
              <a:t>S1</a:t>
            </a:r>
            <a:r>
              <a:rPr lang="zh-CN" altLang="en-US" dirty="0" smtClean="0"/>
              <a:t>和</a:t>
            </a:r>
            <a:r>
              <a:rPr lang="en-US" altLang="zh-CN" dirty="0" smtClean="0"/>
              <a:t>S2</a:t>
            </a:r>
          </a:p>
          <a:p>
            <a:pPr lvl="1">
              <a:lnSpc>
                <a:spcPct val="120000"/>
              </a:lnSpc>
            </a:pPr>
            <a:r>
              <a:rPr lang="zh-CN" altLang="en-US" dirty="0" smtClean="0"/>
              <a:t>获取波形信息进行本底甄别</a:t>
            </a:r>
          </a:p>
          <a:p>
            <a:endParaRPr lang="zh-CN" altLang="en-US" dirty="0"/>
          </a:p>
        </p:txBody>
      </p:sp>
    </p:spTree>
    <p:extLst>
      <p:ext uri="{BB962C8B-B14F-4D97-AF65-F5344CB8AC3E}">
        <p14:creationId xmlns:p14="http://schemas.microsoft.com/office/powerpoint/2010/main" val="195059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7CCE475-AEC7-42E1-8C30-F5DEF0864AF7}"/>
              </a:ext>
            </a:extLst>
          </p:cNvPr>
          <p:cNvSpPr>
            <a:spLocks noGrp="1"/>
          </p:cNvSpPr>
          <p:nvPr>
            <p:ph type="title"/>
          </p:nvPr>
        </p:nvSpPr>
        <p:spPr>
          <a:xfrm>
            <a:off x="629840" y="365126"/>
            <a:ext cx="8379781" cy="1325563"/>
          </a:xfrm>
        </p:spPr>
        <p:txBody>
          <a:bodyPr>
            <a:normAutofit fontScale="90000"/>
          </a:bodyPr>
          <a:lstStyle/>
          <a:p>
            <a:r>
              <a:rPr lang="zh-CN" altLang="en-US" dirty="0" smtClean="0"/>
              <a:t>当前</a:t>
            </a:r>
            <a:r>
              <a:rPr lang="zh-CN" altLang="en-US" dirty="0" smtClean="0"/>
              <a:t>暗物质直接探测</a:t>
            </a:r>
            <a:r>
              <a:rPr lang="zh-CN" altLang="en-US" dirty="0" smtClean="0"/>
              <a:t>实验</a:t>
            </a:r>
            <a:r>
              <a:rPr lang="zh-CN" altLang="en-US" dirty="0"/>
              <a:t>中的电子学</a:t>
            </a:r>
          </a:p>
        </p:txBody>
      </p:sp>
      <p:sp>
        <p:nvSpPr>
          <p:cNvPr id="5" name="日期占位符 4">
            <a:extLst>
              <a:ext uri="{FF2B5EF4-FFF2-40B4-BE49-F238E27FC236}">
                <a16:creationId xmlns="" xmlns:a16="http://schemas.microsoft.com/office/drawing/2014/main" id="{CBD3E4B0-E407-4D0A-AE5E-AF423F6472F2}"/>
              </a:ext>
            </a:extLst>
          </p:cNvPr>
          <p:cNvSpPr>
            <a:spLocks noGrp="1"/>
          </p:cNvSpPr>
          <p:nvPr>
            <p:ph type="dt" sz="half" idx="10"/>
          </p:nvPr>
        </p:nvSpPr>
        <p:spPr/>
        <p:txBody>
          <a:bodyPr/>
          <a:lstStyle/>
          <a:p>
            <a:fld id="{3AE01242-BF23-4D8C-8372-C901227BF139}" type="datetime1">
              <a:rPr lang="zh-CN" altLang="en-US" smtClean="0"/>
              <a:t>2019/4/23</a:t>
            </a:fld>
            <a:endParaRPr lang="zh-CN" altLang="en-US"/>
          </a:p>
        </p:txBody>
      </p:sp>
      <p:sp>
        <p:nvSpPr>
          <p:cNvPr id="6" name="页脚占位符 5">
            <a:extLst>
              <a:ext uri="{FF2B5EF4-FFF2-40B4-BE49-F238E27FC236}">
                <a16:creationId xmlns="" xmlns:a16="http://schemas.microsoft.com/office/drawing/2014/main" id="{A55DDC2F-EBA6-4F62-A36C-D081F68045D7}"/>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7" name="灯片编号占位符 6">
            <a:extLst>
              <a:ext uri="{FF2B5EF4-FFF2-40B4-BE49-F238E27FC236}">
                <a16:creationId xmlns="" xmlns:a16="http://schemas.microsoft.com/office/drawing/2014/main" id="{5D163C1E-6834-4156-9036-73B06EF497C4}"/>
              </a:ext>
            </a:extLst>
          </p:cNvPr>
          <p:cNvSpPr>
            <a:spLocks noGrp="1"/>
          </p:cNvSpPr>
          <p:nvPr>
            <p:ph type="sldNum" sz="quarter" idx="12"/>
          </p:nvPr>
        </p:nvSpPr>
        <p:spPr/>
        <p:txBody>
          <a:bodyPr/>
          <a:lstStyle/>
          <a:p>
            <a:fld id="{7918E03A-AE28-46BC-938F-3858621A7A60}" type="slidenum">
              <a:rPr lang="zh-CN" altLang="en-US" smtClean="0"/>
              <a:t>5</a:t>
            </a:fld>
            <a:endParaRPr lang="zh-CN" altLang="en-US"/>
          </a:p>
        </p:txBody>
      </p:sp>
      <p:pic>
        <p:nvPicPr>
          <p:cNvPr id="12" name="Picture 2">
            <a:extLst>
              <a:ext uri="{FF2B5EF4-FFF2-40B4-BE49-F238E27FC236}">
                <a16:creationId xmlns="" xmlns:a16="http://schemas.microsoft.com/office/drawing/2014/main" id="{450A33CF-27CB-45A7-9B0D-6C26E316FE4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6612" y="1344066"/>
            <a:ext cx="3868737" cy="30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17">
            <a:extLst>
              <a:ext uri="{FF2B5EF4-FFF2-40B4-BE49-F238E27FC236}">
                <a16:creationId xmlns="" xmlns:a16="http://schemas.microsoft.com/office/drawing/2014/main" id="{9A2BBA7F-63D3-4120-AE36-FC42EA6366E1}"/>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4859195"/>
            <a:ext cx="4363010" cy="149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内容占位符 6">
            <a:extLst>
              <a:ext uri="{FF2B5EF4-FFF2-40B4-BE49-F238E27FC236}">
                <a16:creationId xmlns="" xmlns:a16="http://schemas.microsoft.com/office/drawing/2014/main" id="{B53E70E9-43BA-4B72-ADC6-1EE86173C3BF}"/>
              </a:ext>
            </a:extLst>
          </p:cNvPr>
          <p:cNvSpPr txBox="1">
            <a:spLocks/>
          </p:cNvSpPr>
          <p:nvPr/>
        </p:nvSpPr>
        <p:spPr>
          <a:xfrm>
            <a:off x="105827" y="1690689"/>
            <a:ext cx="4001272" cy="243646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100000"/>
              </a:lnSpc>
              <a:spcBef>
                <a:spcPts val="1000"/>
              </a:spcBef>
              <a:buFont typeface="Wingdings" panose="05000000000000000000" pitchFamily="2" charset="2"/>
              <a:buNone/>
              <a:defRPr sz="2400" b="1" kern="1200">
                <a:solidFill>
                  <a:srgbClr val="7030A0"/>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100000"/>
              </a:lnSpc>
              <a:spcBef>
                <a:spcPts val="500"/>
              </a:spcBef>
              <a:buFont typeface="Wingdings" panose="05000000000000000000" pitchFamily="2" charset="2"/>
              <a:buNone/>
              <a:defRPr sz="2000" b="1" kern="1200">
                <a:solidFill>
                  <a:srgbClr val="002060"/>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100000"/>
              </a:lnSpc>
              <a:spcBef>
                <a:spcPts val="500"/>
              </a:spcBef>
              <a:buFont typeface="Wingdings" panose="05000000000000000000" pitchFamily="2" charset="2"/>
              <a:buNone/>
              <a:defRPr sz="1800" b="1" kern="1200">
                <a:solidFill>
                  <a:srgbClr val="002060"/>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100000"/>
              </a:lnSpc>
              <a:spcBef>
                <a:spcPts val="500"/>
              </a:spcBef>
              <a:buFont typeface="Wingdings" panose="05000000000000000000" pitchFamily="2" charset="2"/>
              <a:buNone/>
              <a:defRPr sz="1600" b="1" kern="1200">
                <a:solidFill>
                  <a:srgbClr val="002060"/>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100000"/>
              </a:lnSpc>
              <a:spcBef>
                <a:spcPts val="500"/>
              </a:spcBef>
              <a:buFont typeface="Wingdings" panose="05000000000000000000" pitchFamily="2" charset="2"/>
              <a:buNone/>
              <a:defRPr sz="1600" b="1" kern="1200">
                <a:solidFill>
                  <a:srgbClr val="002060"/>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pPr>
            <a:r>
              <a:rPr lang="en-US" altLang="zh-CN" dirty="0"/>
              <a:t>Xenon100 (</a:t>
            </a:r>
            <a:r>
              <a:rPr lang="zh-CN" altLang="en-US" dirty="0"/>
              <a:t>意大利</a:t>
            </a:r>
            <a:r>
              <a:rPr lang="en-US" altLang="zh-CN" dirty="0" smtClean="0"/>
              <a:t>)</a:t>
            </a:r>
            <a:endParaRPr lang="zh-CN" altLang="en-US" dirty="0" smtClean="0"/>
          </a:p>
          <a:p>
            <a:pPr lvl="1">
              <a:lnSpc>
                <a:spcPct val="120000"/>
              </a:lnSpc>
            </a:pPr>
            <a:r>
              <a:rPr lang="en-US" altLang="zh-CN" dirty="0"/>
              <a:t>161kg</a:t>
            </a:r>
            <a:r>
              <a:rPr lang="zh-CN" altLang="zh-CN" dirty="0"/>
              <a:t>液氙</a:t>
            </a:r>
            <a:endParaRPr lang="en-US" altLang="zh-CN" dirty="0" smtClean="0"/>
          </a:p>
          <a:p>
            <a:pPr lvl="1">
              <a:lnSpc>
                <a:spcPct val="120000"/>
              </a:lnSpc>
            </a:pPr>
            <a:r>
              <a:rPr lang="en-US" altLang="zh-CN" dirty="0" smtClean="0"/>
              <a:t>242</a:t>
            </a:r>
            <a:r>
              <a:rPr lang="zh-CN" altLang="zh-CN" dirty="0"/>
              <a:t>路</a:t>
            </a:r>
            <a:r>
              <a:rPr lang="en-US" altLang="zh-CN" dirty="0"/>
              <a:t>PMT</a:t>
            </a:r>
            <a:r>
              <a:rPr lang="zh-CN" altLang="zh-CN" dirty="0" smtClean="0"/>
              <a:t>读出</a:t>
            </a:r>
            <a:endParaRPr lang="en-US" altLang="zh-CN" dirty="0" smtClean="0"/>
          </a:p>
          <a:p>
            <a:pPr lvl="1">
              <a:lnSpc>
                <a:spcPct val="120000"/>
              </a:lnSpc>
            </a:pPr>
            <a:r>
              <a:rPr lang="zh-CN" altLang="zh-CN" dirty="0"/>
              <a:t>基于商业插件和</a:t>
            </a:r>
            <a:r>
              <a:rPr lang="en-US" altLang="zh-CN" dirty="0"/>
              <a:t>VME</a:t>
            </a:r>
            <a:r>
              <a:rPr lang="zh-CN" altLang="zh-CN" dirty="0"/>
              <a:t>总线</a:t>
            </a:r>
            <a:r>
              <a:rPr lang="zh-CN" altLang="zh-CN" dirty="0" smtClean="0"/>
              <a:t>架构</a:t>
            </a:r>
            <a:endParaRPr lang="en-US" altLang="zh-CN" dirty="0" smtClean="0"/>
          </a:p>
          <a:p>
            <a:pPr lvl="1">
              <a:lnSpc>
                <a:spcPct val="120000"/>
              </a:lnSpc>
            </a:pPr>
            <a:r>
              <a:rPr lang="en-US" altLang="zh-CN" dirty="0" smtClean="0"/>
              <a:t>100MSPS </a:t>
            </a:r>
            <a:r>
              <a:rPr lang="en-US" altLang="zh-CN" dirty="0"/>
              <a:t>14bits </a:t>
            </a:r>
            <a:r>
              <a:rPr lang="en-US" altLang="zh-CN" dirty="0" smtClean="0"/>
              <a:t>ADC</a:t>
            </a:r>
          </a:p>
          <a:p>
            <a:pPr lvl="1">
              <a:lnSpc>
                <a:spcPct val="120000"/>
              </a:lnSpc>
            </a:pPr>
            <a:r>
              <a:rPr lang="zh-CN" altLang="zh-CN" dirty="0"/>
              <a:t>触发判选基于模拟加</a:t>
            </a:r>
            <a:r>
              <a:rPr lang="zh-CN" altLang="zh-CN" dirty="0" smtClean="0"/>
              <a:t>和</a:t>
            </a:r>
            <a:endParaRPr lang="en-US" altLang="zh-CN" dirty="0"/>
          </a:p>
        </p:txBody>
      </p:sp>
      <p:sp>
        <p:nvSpPr>
          <p:cNvPr id="16" name="内容占位符 6">
            <a:extLst>
              <a:ext uri="{FF2B5EF4-FFF2-40B4-BE49-F238E27FC236}">
                <a16:creationId xmlns="" xmlns:a16="http://schemas.microsoft.com/office/drawing/2014/main" id="{B53E70E9-43BA-4B72-ADC6-1EE86173C3BF}"/>
              </a:ext>
            </a:extLst>
          </p:cNvPr>
          <p:cNvSpPr txBox="1">
            <a:spLocks/>
          </p:cNvSpPr>
          <p:nvPr/>
        </p:nvSpPr>
        <p:spPr>
          <a:xfrm>
            <a:off x="111613" y="4899863"/>
            <a:ext cx="4509814" cy="1016058"/>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Wingdings" panose="05000000000000000000" pitchFamily="2" charset="2"/>
              <a:buNone/>
              <a:defRPr sz="2400" b="1" kern="1200">
                <a:solidFill>
                  <a:srgbClr val="7030A0"/>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100000"/>
              </a:lnSpc>
              <a:spcBef>
                <a:spcPts val="500"/>
              </a:spcBef>
              <a:buFont typeface="Wingdings" panose="05000000000000000000" pitchFamily="2" charset="2"/>
              <a:buNone/>
              <a:defRPr sz="2000" b="1" kern="1200">
                <a:solidFill>
                  <a:srgbClr val="002060"/>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100000"/>
              </a:lnSpc>
              <a:spcBef>
                <a:spcPts val="500"/>
              </a:spcBef>
              <a:buFont typeface="Wingdings" panose="05000000000000000000" pitchFamily="2" charset="2"/>
              <a:buNone/>
              <a:defRPr sz="1800" b="1" kern="1200">
                <a:solidFill>
                  <a:srgbClr val="002060"/>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100000"/>
              </a:lnSpc>
              <a:spcBef>
                <a:spcPts val="500"/>
              </a:spcBef>
              <a:buFont typeface="Wingdings" panose="05000000000000000000" pitchFamily="2" charset="2"/>
              <a:buNone/>
              <a:defRPr sz="1600" b="1" kern="1200">
                <a:solidFill>
                  <a:srgbClr val="002060"/>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100000"/>
              </a:lnSpc>
              <a:spcBef>
                <a:spcPts val="500"/>
              </a:spcBef>
              <a:buFont typeface="Wingdings" panose="05000000000000000000" pitchFamily="2" charset="2"/>
              <a:buNone/>
              <a:defRPr sz="1600" b="1" kern="1200">
                <a:solidFill>
                  <a:srgbClr val="002060"/>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pPr>
            <a:r>
              <a:rPr lang="en-US" altLang="zh-CN" dirty="0"/>
              <a:t>Lux (</a:t>
            </a:r>
            <a:r>
              <a:rPr lang="zh-CN" altLang="zh-CN" dirty="0"/>
              <a:t>美国达科他州</a:t>
            </a:r>
            <a:r>
              <a:rPr lang="en-US" altLang="zh-CN" dirty="0"/>
              <a:t>)</a:t>
            </a:r>
          </a:p>
          <a:p>
            <a:pPr lvl="1">
              <a:lnSpc>
                <a:spcPct val="120000"/>
              </a:lnSpc>
            </a:pPr>
            <a:r>
              <a:rPr lang="zh-CN" altLang="zh-CN" dirty="0" smtClean="0"/>
              <a:t>读出</a:t>
            </a:r>
            <a:r>
              <a:rPr lang="zh-CN" altLang="zh-CN" dirty="0"/>
              <a:t>电子学系统与</a:t>
            </a:r>
            <a:r>
              <a:rPr lang="en-US" altLang="zh-CN" dirty="0" smtClean="0"/>
              <a:t>Xenon100</a:t>
            </a:r>
            <a:r>
              <a:rPr lang="zh-CN" altLang="zh-CN" dirty="0" smtClean="0"/>
              <a:t>类似</a:t>
            </a:r>
            <a:endParaRPr lang="en-US" altLang="zh-CN" dirty="0" smtClean="0"/>
          </a:p>
        </p:txBody>
      </p:sp>
      <p:sp>
        <p:nvSpPr>
          <p:cNvPr id="3" name="文本框 2"/>
          <p:cNvSpPr txBox="1"/>
          <p:nvPr/>
        </p:nvSpPr>
        <p:spPr>
          <a:xfrm>
            <a:off x="105827" y="4280946"/>
            <a:ext cx="4108817" cy="646331"/>
          </a:xfrm>
          <a:prstGeom prst="rect">
            <a:avLst/>
          </a:prstGeom>
          <a:noFill/>
        </p:spPr>
        <p:txBody>
          <a:bodyPr wrap="none" rtlCol="0">
            <a:spAutoFit/>
          </a:bodyPr>
          <a:lstStyle/>
          <a:p>
            <a:r>
              <a:rPr lang="zh-CN" altLang="zh-CN" dirty="0">
                <a:solidFill>
                  <a:srgbClr val="FF0000"/>
                </a:solidFill>
              </a:rPr>
              <a:t>实验的规模比较小</a:t>
            </a:r>
            <a:r>
              <a:rPr lang="zh-CN" altLang="zh-CN" dirty="0" smtClean="0">
                <a:solidFill>
                  <a:srgbClr val="FF0000"/>
                </a:solidFill>
              </a:rPr>
              <a:t>，数据</a:t>
            </a:r>
            <a:r>
              <a:rPr lang="zh-CN" altLang="zh-CN" dirty="0">
                <a:solidFill>
                  <a:srgbClr val="FF0000"/>
                </a:solidFill>
              </a:rPr>
              <a:t>传输带宽</a:t>
            </a:r>
            <a:r>
              <a:rPr lang="zh-CN" altLang="zh-CN" dirty="0" smtClean="0">
                <a:solidFill>
                  <a:srgbClr val="FF0000"/>
                </a:solidFill>
              </a:rPr>
              <a:t>有限</a:t>
            </a:r>
            <a:endParaRPr lang="en-US" altLang="zh-CN" dirty="0" smtClean="0">
              <a:solidFill>
                <a:srgbClr val="FF0000"/>
              </a:solidFill>
            </a:endParaRPr>
          </a:p>
          <a:p>
            <a:r>
              <a:rPr lang="zh-CN" altLang="zh-CN" dirty="0" smtClean="0">
                <a:solidFill>
                  <a:srgbClr val="FF0000"/>
                </a:solidFill>
              </a:rPr>
              <a:t>基于</a:t>
            </a:r>
            <a:r>
              <a:rPr lang="zh-CN" altLang="zh-CN" dirty="0">
                <a:solidFill>
                  <a:srgbClr val="FF0000"/>
                </a:solidFill>
              </a:rPr>
              <a:t>模拟加和的触发算法也比较简单</a:t>
            </a:r>
            <a:endParaRPr lang="zh-CN" altLang="en-US" dirty="0">
              <a:solidFill>
                <a:srgbClr val="FF0000"/>
              </a:solidFill>
            </a:endParaRPr>
          </a:p>
        </p:txBody>
      </p:sp>
    </p:spTree>
    <p:extLst>
      <p:ext uri="{BB962C8B-B14F-4D97-AF65-F5344CB8AC3E}">
        <p14:creationId xmlns:p14="http://schemas.microsoft.com/office/powerpoint/2010/main" val="12165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a:extLst>
              <a:ext uri="{FF2B5EF4-FFF2-40B4-BE49-F238E27FC236}">
                <a16:creationId xmlns="" xmlns:a16="http://schemas.microsoft.com/office/drawing/2014/main" id="{26B09004-3D3A-4D82-BFD8-FFB8B720386E}"/>
              </a:ext>
            </a:extLst>
          </p:cNvPr>
          <p:cNvSpPr>
            <a:spLocks noGrp="1"/>
          </p:cNvSpPr>
          <p:nvPr>
            <p:ph type="title"/>
          </p:nvPr>
        </p:nvSpPr>
        <p:spPr/>
        <p:txBody>
          <a:bodyPr/>
          <a:lstStyle/>
          <a:p>
            <a:r>
              <a:rPr lang="en-US" altLang="zh-CN" dirty="0" err="1"/>
              <a:t>PandaX</a:t>
            </a:r>
            <a:r>
              <a:rPr lang="zh-CN" altLang="en-US" dirty="0"/>
              <a:t>实验</a:t>
            </a:r>
          </a:p>
        </p:txBody>
      </p:sp>
      <p:sp>
        <p:nvSpPr>
          <p:cNvPr id="7" name="日期占位符 6">
            <a:extLst>
              <a:ext uri="{FF2B5EF4-FFF2-40B4-BE49-F238E27FC236}">
                <a16:creationId xmlns="" xmlns:a16="http://schemas.microsoft.com/office/drawing/2014/main" id="{39136BF6-9614-490D-8889-3BD4D6D84ECB}"/>
              </a:ext>
            </a:extLst>
          </p:cNvPr>
          <p:cNvSpPr>
            <a:spLocks noGrp="1"/>
          </p:cNvSpPr>
          <p:nvPr>
            <p:ph type="dt" sz="half" idx="10"/>
          </p:nvPr>
        </p:nvSpPr>
        <p:spPr/>
        <p:txBody>
          <a:bodyPr/>
          <a:lstStyle/>
          <a:p>
            <a:fld id="{91B14849-72E3-4885-828E-919C2510233E}" type="datetime1">
              <a:rPr lang="zh-CN" altLang="en-US" smtClean="0"/>
              <a:t>2019/4/23</a:t>
            </a:fld>
            <a:endParaRPr lang="zh-CN" altLang="en-US"/>
          </a:p>
        </p:txBody>
      </p:sp>
      <p:sp>
        <p:nvSpPr>
          <p:cNvPr id="8" name="页脚占位符 7">
            <a:extLst>
              <a:ext uri="{FF2B5EF4-FFF2-40B4-BE49-F238E27FC236}">
                <a16:creationId xmlns="" xmlns:a16="http://schemas.microsoft.com/office/drawing/2014/main" id="{41E9FF92-1FCD-41AC-9F55-8C2D41C38B2C}"/>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9" name="灯片编号占位符 8">
            <a:extLst>
              <a:ext uri="{FF2B5EF4-FFF2-40B4-BE49-F238E27FC236}">
                <a16:creationId xmlns="" xmlns:a16="http://schemas.microsoft.com/office/drawing/2014/main" id="{3843C807-58E8-494B-85CA-2A4FD27125F1}"/>
              </a:ext>
            </a:extLst>
          </p:cNvPr>
          <p:cNvSpPr>
            <a:spLocks noGrp="1"/>
          </p:cNvSpPr>
          <p:nvPr>
            <p:ph type="sldNum" sz="quarter" idx="12"/>
          </p:nvPr>
        </p:nvSpPr>
        <p:spPr/>
        <p:txBody>
          <a:bodyPr/>
          <a:lstStyle/>
          <a:p>
            <a:fld id="{7918E03A-AE28-46BC-938F-3858621A7A60}" type="slidenum">
              <a:rPr lang="zh-CN" altLang="en-US" smtClean="0"/>
              <a:t>6</a:t>
            </a:fld>
            <a:endParaRPr lang="zh-CN" altLang="en-US"/>
          </a:p>
        </p:txBody>
      </p:sp>
      <p:sp>
        <p:nvSpPr>
          <p:cNvPr id="13" name="内容占位符 1">
            <a:extLst>
              <a:ext uri="{FF2B5EF4-FFF2-40B4-BE49-F238E27FC236}">
                <a16:creationId xmlns="" xmlns:a16="http://schemas.microsoft.com/office/drawing/2014/main" id="{1F93E5D7-F78F-4EB3-8A57-D11C4F535E96}"/>
              </a:ext>
            </a:extLst>
          </p:cNvPr>
          <p:cNvSpPr txBox="1">
            <a:spLocks/>
          </p:cNvSpPr>
          <p:nvPr/>
        </p:nvSpPr>
        <p:spPr bwMode="auto">
          <a:xfrm>
            <a:off x="240888" y="1744753"/>
            <a:ext cx="4657198" cy="131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1800" dirty="0" smtClean="0"/>
              <a:t>中国四川锦屏地下实验室</a:t>
            </a:r>
            <a:endParaRPr lang="en-US" altLang="zh-CN" sz="1800" dirty="0"/>
          </a:p>
          <a:p>
            <a:pPr>
              <a:buClr>
                <a:srgbClr val="0000FF"/>
              </a:buClr>
              <a:buFont typeface="Wingdings" panose="05000000000000000000" pitchFamily="2" charset="2"/>
              <a:buChar char="n"/>
              <a:defRPr/>
            </a:pPr>
            <a:r>
              <a:rPr lang="en-US" altLang="zh-CN" sz="1800" dirty="0" err="1"/>
              <a:t>PandaX</a:t>
            </a:r>
            <a:r>
              <a:rPr lang="en-US" altLang="zh-CN" sz="1800" dirty="0"/>
              <a:t>-I</a:t>
            </a:r>
            <a:r>
              <a:rPr lang="zh-CN" altLang="en-US" sz="1800" dirty="0"/>
              <a:t>实验：</a:t>
            </a:r>
            <a:r>
              <a:rPr lang="en-US" altLang="zh-CN" sz="1800" dirty="0"/>
              <a:t>120kg+180PMT</a:t>
            </a:r>
          </a:p>
          <a:p>
            <a:pPr>
              <a:buClr>
                <a:srgbClr val="0000FF"/>
              </a:buClr>
              <a:buFont typeface="Wingdings" panose="05000000000000000000" pitchFamily="2" charset="2"/>
              <a:buChar char="n"/>
              <a:defRPr/>
            </a:pPr>
            <a:r>
              <a:rPr lang="en-US" altLang="zh-CN" sz="1800" dirty="0" err="1"/>
              <a:t>PandaX</a:t>
            </a:r>
            <a:r>
              <a:rPr lang="en-US" altLang="zh-CN" sz="1800" dirty="0"/>
              <a:t>-II</a:t>
            </a:r>
            <a:r>
              <a:rPr lang="zh-CN" altLang="en-US" sz="1800" dirty="0"/>
              <a:t>实验：</a:t>
            </a:r>
            <a:r>
              <a:rPr lang="en-US" altLang="zh-CN" sz="1800" dirty="0"/>
              <a:t>500kg+220PMT</a:t>
            </a:r>
          </a:p>
          <a:p>
            <a:pPr>
              <a:buClr>
                <a:srgbClr val="0000FF"/>
              </a:buClr>
              <a:buFont typeface="Wingdings" panose="05000000000000000000" pitchFamily="2" charset="2"/>
              <a:buChar char="n"/>
              <a:defRPr/>
            </a:pPr>
            <a:r>
              <a:rPr lang="zh-CN" altLang="en-US" sz="1800" dirty="0"/>
              <a:t>商业插件</a:t>
            </a:r>
            <a:r>
              <a:rPr lang="en-US" altLang="zh-CN" sz="1800" dirty="0"/>
              <a:t>+VME</a:t>
            </a:r>
            <a:r>
              <a:rPr lang="zh-CN" altLang="en-US" sz="1800" dirty="0"/>
              <a:t>总线架构</a:t>
            </a:r>
            <a:endParaRPr lang="en-US" altLang="zh-CN" sz="1800" dirty="0"/>
          </a:p>
          <a:p>
            <a:pPr marL="109537" indent="0">
              <a:buClr>
                <a:srgbClr val="0000FF"/>
              </a:buClr>
              <a:buNone/>
              <a:defRPr/>
            </a:pPr>
            <a:endParaRPr lang="en-US" altLang="zh-CN" sz="2000" dirty="0"/>
          </a:p>
          <a:p>
            <a:pPr>
              <a:buClr>
                <a:srgbClr val="0000FF"/>
              </a:buClr>
              <a:buFont typeface="Wingdings" panose="05000000000000000000" pitchFamily="2" charset="2"/>
              <a:buChar char="n"/>
              <a:defRPr/>
            </a:pPr>
            <a:endParaRPr lang="en-US" altLang="zh-CN" sz="2000" dirty="0"/>
          </a:p>
        </p:txBody>
      </p:sp>
      <p:grpSp>
        <p:nvGrpSpPr>
          <p:cNvPr id="14" name="组合 13">
            <a:extLst>
              <a:ext uri="{FF2B5EF4-FFF2-40B4-BE49-F238E27FC236}">
                <a16:creationId xmlns="" xmlns:a16="http://schemas.microsoft.com/office/drawing/2014/main" id="{E92B3CC9-7409-46C2-BB30-68B6E27039F5}"/>
              </a:ext>
            </a:extLst>
          </p:cNvPr>
          <p:cNvGrpSpPr>
            <a:grpSpLocks noChangeAspect="1"/>
          </p:cNvGrpSpPr>
          <p:nvPr/>
        </p:nvGrpSpPr>
        <p:grpSpPr bwMode="auto">
          <a:xfrm>
            <a:off x="5287849" y="1331708"/>
            <a:ext cx="3053258" cy="2211831"/>
            <a:chOff x="1316831" y="1286239"/>
            <a:chExt cx="7017798" cy="5088016"/>
          </a:xfrm>
        </p:grpSpPr>
        <p:pic>
          <p:nvPicPr>
            <p:cNvPr id="15" name="Picture 5">
              <a:extLst>
                <a:ext uri="{FF2B5EF4-FFF2-40B4-BE49-F238E27FC236}">
                  <a16:creationId xmlns="" xmlns:a16="http://schemas.microsoft.com/office/drawing/2014/main" id="{CF306BB2-CC1E-4AB8-B39D-37702E5064C6}"/>
                </a:ext>
              </a:extLst>
            </p:cNvPr>
            <p:cNvPicPr>
              <a:picLocks noChangeAspect="1" noChangeArrowheads="1"/>
            </p:cNvPicPr>
            <p:nvPr/>
          </p:nvPicPr>
          <p:blipFill>
            <a:blip r:embed="rId3"/>
            <a:srcRect/>
            <a:stretch>
              <a:fillRect/>
            </a:stretch>
          </p:blipFill>
          <p:spPr bwMode="auto">
            <a:xfrm>
              <a:off x="1316831" y="3780228"/>
              <a:ext cx="3505244" cy="2594027"/>
            </a:xfrm>
            <a:prstGeom prst="rect">
              <a:avLst/>
            </a:prstGeom>
            <a:noFill/>
            <a:ln w="38100">
              <a:solidFill>
                <a:schemeClr val="bg1">
                  <a:lumMod val="95000"/>
                </a:schemeClr>
              </a:solidFill>
              <a:miter lim="800000"/>
              <a:headEnd/>
              <a:tailEnd/>
            </a:ln>
          </p:spPr>
        </p:pic>
        <p:pic>
          <p:nvPicPr>
            <p:cNvPr id="16" name="Picture 2" descr="C:\Users\ji\Documents\Pictures\2012\jinping\IMG_20121005_102657.jpg">
              <a:extLst>
                <a:ext uri="{FF2B5EF4-FFF2-40B4-BE49-F238E27FC236}">
                  <a16:creationId xmlns="" xmlns:a16="http://schemas.microsoft.com/office/drawing/2014/main" id="{5AF714D9-2488-4C12-BA63-C06382C6EC02}"/>
                </a:ext>
              </a:extLst>
            </p:cNvPr>
            <p:cNvPicPr>
              <a:picLocks noChangeAspect="1" noChangeArrowheads="1"/>
            </p:cNvPicPr>
            <p:nvPr/>
          </p:nvPicPr>
          <p:blipFill>
            <a:blip r:embed="rId4"/>
            <a:srcRect/>
            <a:stretch>
              <a:fillRect/>
            </a:stretch>
          </p:blipFill>
          <p:spPr bwMode="auto">
            <a:xfrm>
              <a:off x="4953468" y="3780230"/>
              <a:ext cx="3381161" cy="2594025"/>
            </a:xfrm>
            <a:prstGeom prst="rect">
              <a:avLst/>
            </a:prstGeom>
            <a:noFill/>
            <a:ln w="38100">
              <a:solidFill>
                <a:schemeClr val="bg1">
                  <a:lumMod val="95000"/>
                </a:schemeClr>
              </a:solidFill>
              <a:miter lim="800000"/>
              <a:headEnd/>
              <a:tailEnd/>
            </a:ln>
          </p:spPr>
        </p:pic>
        <p:pic>
          <p:nvPicPr>
            <p:cNvPr id="17" name="Picture 2" descr="C:\Users\ji\Documents\Dark Matter\PandaX\shielding_and_lowbackground\shield\DSC01232.JPG">
              <a:extLst>
                <a:ext uri="{FF2B5EF4-FFF2-40B4-BE49-F238E27FC236}">
                  <a16:creationId xmlns="" xmlns:a16="http://schemas.microsoft.com/office/drawing/2014/main" id="{C4830390-7528-495A-9138-97F9CFE65B04}"/>
                </a:ext>
              </a:extLst>
            </p:cNvPr>
            <p:cNvPicPr>
              <a:picLocks noChangeAspect="1" noChangeArrowheads="1"/>
            </p:cNvPicPr>
            <p:nvPr/>
          </p:nvPicPr>
          <p:blipFill>
            <a:blip r:embed="rId5"/>
            <a:srcRect/>
            <a:stretch>
              <a:fillRect/>
            </a:stretch>
          </p:blipFill>
          <p:spPr bwMode="auto">
            <a:xfrm>
              <a:off x="4905216" y="1286239"/>
              <a:ext cx="3429413" cy="2525035"/>
            </a:xfrm>
            <a:prstGeom prst="rect">
              <a:avLst/>
            </a:prstGeom>
            <a:noFill/>
            <a:ln w="38100">
              <a:solidFill>
                <a:schemeClr val="bg1">
                  <a:lumMod val="95000"/>
                </a:schemeClr>
              </a:solidFill>
              <a:miter lim="800000"/>
              <a:headEnd/>
              <a:tailEnd/>
            </a:ln>
          </p:spPr>
        </p:pic>
        <p:pic>
          <p:nvPicPr>
            <p:cNvPr id="18" name="Picture 2">
              <a:extLst>
                <a:ext uri="{FF2B5EF4-FFF2-40B4-BE49-F238E27FC236}">
                  <a16:creationId xmlns="" xmlns:a16="http://schemas.microsoft.com/office/drawing/2014/main" id="{775F68C3-9662-4EE9-A7E0-1FCC20ADA2C4}"/>
                </a:ext>
              </a:extLst>
            </p:cNvPr>
            <p:cNvPicPr>
              <a:picLocks noChangeAspect="1" noChangeArrowheads="1"/>
            </p:cNvPicPr>
            <p:nvPr/>
          </p:nvPicPr>
          <p:blipFill>
            <a:blip r:embed="rId6"/>
            <a:srcRect/>
            <a:stretch>
              <a:fillRect/>
            </a:stretch>
          </p:blipFill>
          <p:spPr bwMode="auto">
            <a:xfrm>
              <a:off x="1334065" y="1286239"/>
              <a:ext cx="3501794" cy="2525034"/>
            </a:xfrm>
            <a:prstGeom prst="rect">
              <a:avLst/>
            </a:prstGeom>
            <a:noFill/>
            <a:ln w="38100">
              <a:solidFill>
                <a:schemeClr val="bg1">
                  <a:lumMod val="95000"/>
                </a:schemeClr>
              </a:solidFill>
              <a:miter lim="800000"/>
              <a:headEnd/>
              <a:tailEnd/>
            </a:ln>
          </p:spPr>
        </p:pic>
      </p:grpSp>
      <p:pic>
        <p:nvPicPr>
          <p:cNvPr id="19" name="Picture 3">
            <a:extLst>
              <a:ext uri="{FF2B5EF4-FFF2-40B4-BE49-F238E27FC236}">
                <a16:creationId xmlns="" xmlns:a16="http://schemas.microsoft.com/office/drawing/2014/main" id="{91AC4E1E-7D3E-44EC-BB86-FBCC735AC1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3792956"/>
            <a:ext cx="2520280" cy="26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组合 19">
            <a:extLst>
              <a:ext uri="{FF2B5EF4-FFF2-40B4-BE49-F238E27FC236}">
                <a16:creationId xmlns="" xmlns:a16="http://schemas.microsoft.com/office/drawing/2014/main" id="{8CA95072-5945-4DE1-9858-5681C80DC624}"/>
              </a:ext>
            </a:extLst>
          </p:cNvPr>
          <p:cNvGrpSpPr>
            <a:grpSpLocks noChangeAspect="1"/>
          </p:cNvGrpSpPr>
          <p:nvPr/>
        </p:nvGrpSpPr>
        <p:grpSpPr>
          <a:xfrm>
            <a:off x="967564" y="3191441"/>
            <a:ext cx="3718588" cy="3144784"/>
            <a:chOff x="451545" y="2492896"/>
            <a:chExt cx="4597924" cy="3888432"/>
          </a:xfrm>
        </p:grpSpPr>
        <p:pic>
          <p:nvPicPr>
            <p:cNvPr id="21" name="Picture 2">
              <a:extLst>
                <a:ext uri="{FF2B5EF4-FFF2-40B4-BE49-F238E27FC236}">
                  <a16:creationId xmlns="" xmlns:a16="http://schemas.microsoft.com/office/drawing/2014/main" id="{E4B21FBA-6466-4115-ABF8-7B6B3B82C0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545" y="2492896"/>
              <a:ext cx="459792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接箭头连接符 21">
              <a:extLst>
                <a:ext uri="{FF2B5EF4-FFF2-40B4-BE49-F238E27FC236}">
                  <a16:creationId xmlns="" xmlns:a16="http://schemas.microsoft.com/office/drawing/2014/main" id="{4CC6AFBE-8E1D-4E89-B30B-82C36E015067}"/>
                </a:ext>
              </a:extLst>
            </p:cNvPr>
            <p:cNvCxnSpPr/>
            <p:nvPr/>
          </p:nvCxnSpPr>
          <p:spPr>
            <a:xfrm flipV="1">
              <a:off x="2051720" y="2852936"/>
              <a:ext cx="528399"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5">
              <a:extLst>
                <a:ext uri="{FF2B5EF4-FFF2-40B4-BE49-F238E27FC236}">
                  <a16:creationId xmlns="" xmlns:a16="http://schemas.microsoft.com/office/drawing/2014/main" id="{50060C2C-966C-45BB-B49C-1D88495EACB4}"/>
                </a:ext>
              </a:extLst>
            </p:cNvPr>
            <p:cNvSpPr>
              <a:spLocks noChangeArrowheads="1"/>
            </p:cNvSpPr>
            <p:nvPr/>
          </p:nvSpPr>
          <p:spPr bwMode="auto">
            <a:xfrm>
              <a:off x="2569850" y="2559745"/>
              <a:ext cx="16297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dirty="0">
                  <a:latin typeface="Arial" panose="020B0604020202020204" pitchFamily="34" charset="0"/>
                  <a:ea typeface="楷体" pitchFamily="49" charset="-122"/>
                  <a:cs typeface="Arial" panose="020B0604020202020204" pitchFamily="34" charset="0"/>
                </a:rPr>
                <a:t>14bit,100MHz</a:t>
              </a:r>
            </a:p>
          </p:txBody>
        </p:sp>
        <p:cxnSp>
          <p:nvCxnSpPr>
            <p:cNvPr id="24" name="直接箭头连接符 23">
              <a:extLst>
                <a:ext uri="{FF2B5EF4-FFF2-40B4-BE49-F238E27FC236}">
                  <a16:creationId xmlns="" xmlns:a16="http://schemas.microsoft.com/office/drawing/2014/main" id="{8F65BFAE-C28F-48BB-81DD-E61D13BD6EC9}"/>
                </a:ext>
              </a:extLst>
            </p:cNvPr>
            <p:cNvCxnSpPr/>
            <p:nvPr/>
          </p:nvCxnSpPr>
          <p:spPr>
            <a:xfrm>
              <a:off x="4043601" y="4653136"/>
              <a:ext cx="1005868" cy="2880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内容占位符 1">
            <a:extLst>
              <a:ext uri="{FF2B5EF4-FFF2-40B4-BE49-F238E27FC236}">
                <a16:creationId xmlns="" xmlns:a16="http://schemas.microsoft.com/office/drawing/2014/main" id="{364B9F81-3F90-4D93-A086-8DC2835A3D9F}"/>
              </a:ext>
            </a:extLst>
          </p:cNvPr>
          <p:cNvSpPr txBox="1">
            <a:spLocks/>
          </p:cNvSpPr>
          <p:nvPr/>
        </p:nvSpPr>
        <p:spPr bwMode="auto">
          <a:xfrm>
            <a:off x="7445740" y="4635762"/>
            <a:ext cx="1607099" cy="77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1800" dirty="0"/>
              <a:t>模拟加和触发判选</a:t>
            </a:r>
            <a:endParaRPr lang="en-US" altLang="zh-CN" sz="1800" dirty="0"/>
          </a:p>
          <a:p>
            <a:pPr>
              <a:buClr>
                <a:srgbClr val="0000FF"/>
              </a:buClr>
              <a:buFont typeface="Wingdings" panose="05000000000000000000" pitchFamily="2" charset="2"/>
              <a:buChar char="n"/>
              <a:defRPr/>
            </a:pPr>
            <a:endParaRPr lang="en-US" altLang="zh-CN" sz="2000" dirty="0"/>
          </a:p>
        </p:txBody>
      </p:sp>
    </p:spTree>
    <p:extLst>
      <p:ext uri="{BB962C8B-B14F-4D97-AF65-F5344CB8AC3E}">
        <p14:creationId xmlns:p14="http://schemas.microsoft.com/office/powerpoint/2010/main" val="387351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D8522E7-5E2E-4638-A4D8-5F23F564223F}"/>
              </a:ext>
            </a:extLst>
          </p:cNvPr>
          <p:cNvSpPr>
            <a:spLocks noGrp="1"/>
          </p:cNvSpPr>
          <p:nvPr>
            <p:ph type="title"/>
          </p:nvPr>
        </p:nvSpPr>
        <p:spPr/>
        <p:txBody>
          <a:bodyPr/>
          <a:lstStyle/>
          <a:p>
            <a:r>
              <a:rPr lang="en-US" altLang="zh-CN" dirty="0"/>
              <a:t>PandaX-4T</a:t>
            </a:r>
            <a:r>
              <a:rPr lang="zh-CN" altLang="en-US" dirty="0"/>
              <a:t>实验</a:t>
            </a:r>
          </a:p>
        </p:txBody>
      </p:sp>
      <p:sp>
        <p:nvSpPr>
          <p:cNvPr id="3" name="日期占位符 2">
            <a:extLst>
              <a:ext uri="{FF2B5EF4-FFF2-40B4-BE49-F238E27FC236}">
                <a16:creationId xmlns="" xmlns:a16="http://schemas.microsoft.com/office/drawing/2014/main" id="{8B435F51-A857-4E97-A77E-512A68F7C1C8}"/>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8C7A351D-E663-4758-AC89-87D1ABA362F6}"/>
              </a:ext>
            </a:extLst>
          </p:cNvPr>
          <p:cNvSpPr>
            <a:spLocks noGrp="1"/>
          </p:cNvSpPr>
          <p:nvPr>
            <p:ph type="ftr" sz="quarter" idx="11"/>
          </p:nvPr>
        </p:nvSpPr>
        <p:spPr/>
        <p:txBody>
          <a:bodyPr/>
          <a:lstStyle/>
          <a:p>
            <a:r>
              <a:rPr lang="en-US" altLang="zh-CN"/>
              <a:t>State Key Laboratory of Particle Detection and Electronics</a:t>
            </a:r>
            <a:endParaRPr lang="zh-CN" altLang="en-US"/>
          </a:p>
        </p:txBody>
      </p:sp>
      <p:sp>
        <p:nvSpPr>
          <p:cNvPr id="5" name="灯片编号占位符 4">
            <a:extLst>
              <a:ext uri="{FF2B5EF4-FFF2-40B4-BE49-F238E27FC236}">
                <a16:creationId xmlns="" xmlns:a16="http://schemas.microsoft.com/office/drawing/2014/main" id="{27C01416-C88A-4266-9013-7082616A85B8}"/>
              </a:ext>
            </a:extLst>
          </p:cNvPr>
          <p:cNvSpPr>
            <a:spLocks noGrp="1"/>
          </p:cNvSpPr>
          <p:nvPr>
            <p:ph type="sldNum" sz="quarter" idx="12"/>
          </p:nvPr>
        </p:nvSpPr>
        <p:spPr/>
        <p:txBody>
          <a:bodyPr/>
          <a:lstStyle/>
          <a:p>
            <a:fld id="{7918E03A-AE28-46BC-938F-3858621A7A60}" type="slidenum">
              <a:rPr lang="zh-CN" altLang="en-US" smtClean="0"/>
              <a:t>7</a:t>
            </a:fld>
            <a:endParaRPr lang="zh-CN" altLang="en-US"/>
          </a:p>
        </p:txBody>
      </p:sp>
      <p:sp>
        <p:nvSpPr>
          <p:cNvPr id="6" name="内容占位符 1">
            <a:extLst>
              <a:ext uri="{FF2B5EF4-FFF2-40B4-BE49-F238E27FC236}">
                <a16:creationId xmlns="" xmlns:a16="http://schemas.microsoft.com/office/drawing/2014/main" id="{03D3045D-C58C-4808-96C4-7C0BD328C3C1}"/>
              </a:ext>
            </a:extLst>
          </p:cNvPr>
          <p:cNvSpPr txBox="1">
            <a:spLocks/>
          </p:cNvSpPr>
          <p:nvPr/>
        </p:nvSpPr>
        <p:spPr bwMode="auto">
          <a:xfrm>
            <a:off x="3707904" y="1438656"/>
            <a:ext cx="5832648" cy="231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2000" dirty="0" smtClean="0"/>
              <a:t>增加探测器规模</a:t>
            </a:r>
            <a:endParaRPr lang="en-US" altLang="zh-CN" sz="2000" dirty="0" smtClean="0"/>
          </a:p>
          <a:p>
            <a:pPr lvl="1">
              <a:buClr>
                <a:srgbClr val="0000FF"/>
              </a:buClr>
              <a:buFont typeface="Wingdings" panose="05000000000000000000" pitchFamily="2" charset="2"/>
              <a:buChar char="u"/>
              <a:defRPr/>
            </a:pPr>
            <a:r>
              <a:rPr lang="en-US" altLang="zh-CN" sz="1800" dirty="0">
                <a:solidFill>
                  <a:prstClr val="black"/>
                </a:solidFill>
                <a:latin typeface="Arial" charset="0"/>
                <a:ea typeface="黑体" pitchFamily="49" charset="-122"/>
                <a:cs typeface="Arial" charset="0"/>
              </a:rPr>
              <a:t>512</a:t>
            </a:r>
            <a:r>
              <a:rPr lang="zh-CN" altLang="en-US" sz="1800" dirty="0">
                <a:solidFill>
                  <a:prstClr val="black"/>
                </a:solidFill>
                <a:latin typeface="Arial" charset="0"/>
                <a:ea typeface="黑体" pitchFamily="49" charset="-122"/>
                <a:cs typeface="Arial" charset="0"/>
              </a:rPr>
              <a:t>路读出</a:t>
            </a:r>
            <a:r>
              <a:rPr lang="zh-CN" altLang="en-US" sz="1800" dirty="0">
                <a:solidFill>
                  <a:prstClr val="black"/>
                </a:solidFill>
                <a:latin typeface="Arial" charset="0"/>
                <a:ea typeface="黑体" pitchFamily="49" charset="-122"/>
                <a:cs typeface="Arial" charset="0"/>
              </a:rPr>
              <a:t>通道：</a:t>
            </a:r>
            <a:r>
              <a:rPr lang="en-US" altLang="zh-CN" sz="1800" dirty="0">
                <a:solidFill>
                  <a:prstClr val="black"/>
                </a:solidFill>
                <a:latin typeface="Arial" charset="0"/>
                <a:ea typeface="黑体" pitchFamily="49" charset="-122"/>
                <a:cs typeface="Arial" charset="0"/>
              </a:rPr>
              <a:t>368PMT+144</a:t>
            </a:r>
            <a:r>
              <a:rPr lang="zh-CN" altLang="en-US" sz="1800" dirty="0">
                <a:solidFill>
                  <a:prstClr val="black"/>
                </a:solidFill>
                <a:latin typeface="Arial" charset="0"/>
                <a:ea typeface="黑体" pitchFamily="49" charset="-122"/>
                <a:cs typeface="Arial" charset="0"/>
              </a:rPr>
              <a:t>反符合</a:t>
            </a:r>
            <a:r>
              <a:rPr lang="en-US" altLang="zh-CN" sz="1800" dirty="0">
                <a:solidFill>
                  <a:prstClr val="black"/>
                </a:solidFill>
                <a:latin typeface="Arial" charset="0"/>
                <a:ea typeface="黑体" pitchFamily="49" charset="-122"/>
                <a:cs typeface="Arial" charset="0"/>
              </a:rPr>
              <a:t>PMT</a:t>
            </a:r>
          </a:p>
          <a:p>
            <a:pPr>
              <a:buClr>
                <a:srgbClr val="0000FF"/>
              </a:buClr>
              <a:buFont typeface="Wingdings" panose="05000000000000000000" pitchFamily="2" charset="2"/>
              <a:buChar char="n"/>
              <a:defRPr/>
            </a:pPr>
            <a:r>
              <a:rPr lang="zh-CN" altLang="en-US" sz="2000" dirty="0"/>
              <a:t>降低本底</a:t>
            </a:r>
            <a:endParaRPr lang="en-US" altLang="zh-CN" sz="2000" dirty="0"/>
          </a:p>
          <a:p>
            <a:pPr lvl="1">
              <a:buClr>
                <a:srgbClr val="0000FF"/>
              </a:buClr>
              <a:buFont typeface="Wingdings" pitchFamily="2" charset="2"/>
              <a:buChar char="u"/>
            </a:pPr>
            <a:r>
              <a:rPr lang="zh-CN" altLang="en-US" sz="1800" dirty="0">
                <a:solidFill>
                  <a:prstClr val="black"/>
                </a:solidFill>
                <a:latin typeface="Arial" charset="0"/>
                <a:ea typeface="黑体" pitchFamily="49" charset="-122"/>
                <a:cs typeface="Arial" charset="0"/>
              </a:rPr>
              <a:t>加入反符合装置：</a:t>
            </a:r>
            <a:r>
              <a:rPr lang="en-US" altLang="zh-CN" sz="1800" dirty="0">
                <a:solidFill>
                  <a:prstClr val="black"/>
                </a:solidFill>
                <a:latin typeface="Arial" charset="0"/>
                <a:ea typeface="黑体" pitchFamily="49" charset="-122"/>
                <a:cs typeface="Arial" charset="0"/>
              </a:rPr>
              <a:t>144</a:t>
            </a:r>
            <a:r>
              <a:rPr lang="zh-CN" altLang="en-US" sz="1800" dirty="0">
                <a:solidFill>
                  <a:prstClr val="black"/>
                </a:solidFill>
                <a:latin typeface="Arial" charset="0"/>
                <a:ea typeface="黑体" pitchFamily="49" charset="-122"/>
                <a:cs typeface="Arial" charset="0"/>
              </a:rPr>
              <a:t>路反符合</a:t>
            </a:r>
            <a:r>
              <a:rPr lang="en-US" altLang="zh-CN" sz="1800" dirty="0">
                <a:solidFill>
                  <a:prstClr val="black"/>
                </a:solidFill>
                <a:latin typeface="Arial" charset="0"/>
                <a:ea typeface="黑体" pitchFamily="49" charset="-122"/>
                <a:cs typeface="Arial" charset="0"/>
              </a:rPr>
              <a:t>PMT</a:t>
            </a:r>
          </a:p>
          <a:p>
            <a:pPr lvl="1">
              <a:buClr>
                <a:srgbClr val="0000FF"/>
              </a:buClr>
              <a:buFont typeface="Wingdings" pitchFamily="2" charset="2"/>
              <a:buChar char="u"/>
            </a:pPr>
            <a:r>
              <a:rPr lang="zh-CN" altLang="en-US" sz="1800" dirty="0">
                <a:solidFill>
                  <a:prstClr val="black"/>
                </a:solidFill>
                <a:latin typeface="Arial" charset="0"/>
                <a:ea typeface="黑体" pitchFamily="49" charset="-122"/>
                <a:cs typeface="Arial" charset="0"/>
              </a:rPr>
              <a:t>波形甄别抑制电子反冲本底</a:t>
            </a:r>
            <a:endParaRPr lang="en-US" altLang="zh-CN" sz="18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endParaRPr lang="en-US" altLang="zh-CN" sz="18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r>
              <a:rPr lang="zh-CN" altLang="en-US" sz="1800" dirty="0">
                <a:solidFill>
                  <a:prstClr val="black"/>
                </a:solidFill>
                <a:latin typeface="Arial" charset="0"/>
                <a:ea typeface="黑体" pitchFamily="49" charset="-122"/>
                <a:cs typeface="Arial" charset="0"/>
              </a:rPr>
              <a:t>高速高精度波形数字化（</a:t>
            </a:r>
            <a:r>
              <a:rPr lang="en-US" altLang="zh-CN" sz="1800" dirty="0">
                <a:solidFill>
                  <a:prstClr val="black"/>
                </a:solidFill>
                <a:latin typeface="Arial" charset="0"/>
                <a:ea typeface="黑体" pitchFamily="49" charset="-122"/>
                <a:cs typeface="Arial" charset="0"/>
              </a:rPr>
              <a:t>100M</a:t>
            </a:r>
            <a:r>
              <a:rPr lang="zh-CN" altLang="en-US" sz="1800" dirty="0">
                <a:solidFill>
                  <a:prstClr val="black"/>
                </a:solidFill>
                <a:latin typeface="Arial" charset="0"/>
                <a:ea typeface="黑体" pitchFamily="49" charset="-122"/>
                <a:cs typeface="Arial" charset="0"/>
              </a:rPr>
              <a:t>不能满足要求）</a:t>
            </a:r>
            <a:endParaRPr lang="en-US" altLang="zh-CN" sz="1800" dirty="0">
              <a:solidFill>
                <a:prstClr val="black"/>
              </a:solidFill>
              <a:latin typeface="Arial" charset="0"/>
              <a:ea typeface="黑体" pitchFamily="49" charset="-122"/>
              <a:cs typeface="Arial" charset="0"/>
            </a:endParaRPr>
          </a:p>
          <a:p>
            <a:pPr lvl="1">
              <a:buClr>
                <a:srgbClr val="0000FF"/>
              </a:buClr>
              <a:buFont typeface="Wingdings" pitchFamily="2" charset="2"/>
              <a:buChar char="u"/>
            </a:pPr>
            <a:endParaRPr lang="en-US" altLang="zh-CN" sz="1800" dirty="0"/>
          </a:p>
          <a:p>
            <a:pPr marL="109537" lvl="0" indent="0" eaLnBrk="1" fontAlgn="auto" hangingPunct="1">
              <a:spcBef>
                <a:spcPts val="0"/>
              </a:spcBef>
              <a:spcAft>
                <a:spcPts val="0"/>
              </a:spcAft>
              <a:buClr>
                <a:srgbClr val="0000FF"/>
              </a:buClr>
              <a:buSzTx/>
              <a:buNone/>
              <a:defRPr/>
            </a:pPr>
            <a:endParaRPr lang="en-US" altLang="zh-CN" sz="2000" dirty="0"/>
          </a:p>
          <a:p>
            <a:pPr marL="109537" indent="0">
              <a:buClr>
                <a:srgbClr val="0000FF"/>
              </a:buClr>
              <a:buNone/>
              <a:defRPr/>
            </a:pPr>
            <a:endParaRPr lang="en-US" altLang="zh-CN" sz="1800" dirty="0"/>
          </a:p>
          <a:p>
            <a:pPr marL="109537" indent="0">
              <a:buClr>
                <a:srgbClr val="0000FF"/>
              </a:buClr>
              <a:buNone/>
              <a:defRPr/>
            </a:pPr>
            <a:endParaRPr lang="en-US" altLang="zh-CN" sz="1800" dirty="0"/>
          </a:p>
          <a:p>
            <a:pPr>
              <a:buClr>
                <a:srgbClr val="0000FF"/>
              </a:buClr>
              <a:buFont typeface="Wingdings" panose="05000000000000000000" pitchFamily="2" charset="2"/>
              <a:buChar char="n"/>
              <a:defRPr/>
            </a:pPr>
            <a:endParaRPr lang="en-US" altLang="zh-CN" sz="2000" dirty="0"/>
          </a:p>
        </p:txBody>
      </p:sp>
      <p:pic>
        <p:nvPicPr>
          <p:cNvPr id="7" name="图片 3">
            <a:extLst>
              <a:ext uri="{FF2B5EF4-FFF2-40B4-BE49-F238E27FC236}">
                <a16:creationId xmlns="" xmlns:a16="http://schemas.microsoft.com/office/drawing/2014/main" id="{57C2099A-8369-4117-B2A3-E6AC4AAF9B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57" y="1812197"/>
            <a:ext cx="3168352" cy="28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箭头连接符 7">
            <a:extLst>
              <a:ext uri="{FF2B5EF4-FFF2-40B4-BE49-F238E27FC236}">
                <a16:creationId xmlns="" xmlns:a16="http://schemas.microsoft.com/office/drawing/2014/main" id="{1DF9D60D-EE8F-4B13-8B0A-D4BC3FF57022}"/>
              </a:ext>
            </a:extLst>
          </p:cNvPr>
          <p:cNvCxnSpPr/>
          <p:nvPr/>
        </p:nvCxnSpPr>
        <p:spPr bwMode="auto">
          <a:xfrm>
            <a:off x="5796136" y="3160335"/>
            <a:ext cx="7256" cy="314385"/>
          </a:xfrm>
          <a:prstGeom prst="straightConnector1">
            <a:avLst/>
          </a:prstGeom>
          <a:solidFill>
            <a:srgbClr val="FEA501"/>
          </a:solidFill>
          <a:ln w="38100" cap="flat" cmpd="sng" algn="ctr">
            <a:solidFill>
              <a:srgbClr val="000000"/>
            </a:solidFill>
            <a:prstDash val="solid"/>
            <a:round/>
            <a:headEnd type="none" w="med" len="med"/>
            <a:tailEnd type="triangle"/>
          </a:ln>
          <a:effectLst/>
        </p:spPr>
      </p:cxnSp>
      <p:pic>
        <p:nvPicPr>
          <p:cNvPr id="9" name="Picture 2">
            <a:extLst>
              <a:ext uri="{FF2B5EF4-FFF2-40B4-BE49-F238E27FC236}">
                <a16:creationId xmlns="" xmlns:a16="http://schemas.microsoft.com/office/drawing/2014/main" id="{31CE7BD7-7E42-4E5E-BD30-23FE1551D1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987" y="3917344"/>
            <a:ext cx="4358469" cy="241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内容占位符 1">
            <a:extLst>
              <a:ext uri="{FF2B5EF4-FFF2-40B4-BE49-F238E27FC236}">
                <a16:creationId xmlns="" xmlns:a16="http://schemas.microsoft.com/office/drawing/2014/main" id="{9E91CFD0-BA1C-4B04-8DFB-6482B53F2E3B}"/>
              </a:ext>
            </a:extLst>
          </p:cNvPr>
          <p:cNvSpPr txBox="1">
            <a:spLocks/>
          </p:cNvSpPr>
          <p:nvPr/>
        </p:nvSpPr>
        <p:spPr bwMode="auto">
          <a:xfrm>
            <a:off x="179512" y="4974703"/>
            <a:ext cx="477053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00FF"/>
              </a:buClr>
              <a:buFont typeface="Wingdings" panose="05000000000000000000" pitchFamily="2" charset="2"/>
              <a:buChar char="n"/>
              <a:defRPr/>
            </a:pPr>
            <a:r>
              <a:rPr lang="zh-CN" altLang="en-US" sz="1800" dirty="0"/>
              <a:t>实验升级给电子学带来挑战</a:t>
            </a:r>
            <a:endParaRPr lang="en-US" altLang="zh-CN" sz="1800" dirty="0"/>
          </a:p>
          <a:p>
            <a:pPr>
              <a:buClr>
                <a:srgbClr val="0000FF"/>
              </a:buClr>
              <a:buFont typeface="Wingdings" panose="05000000000000000000" pitchFamily="2" charset="2"/>
              <a:buChar char="n"/>
              <a:defRPr/>
            </a:pPr>
            <a:r>
              <a:rPr lang="zh-CN" altLang="en-US" sz="1800" dirty="0"/>
              <a:t>高带宽、方便数据交互、可扩展</a:t>
            </a:r>
            <a:endParaRPr lang="en-US" altLang="zh-CN" sz="1800" dirty="0"/>
          </a:p>
          <a:p>
            <a:pPr>
              <a:buClr>
                <a:srgbClr val="0000FF"/>
              </a:buClr>
              <a:buFont typeface="Wingdings" panose="05000000000000000000" pitchFamily="2" charset="2"/>
              <a:buChar char="n"/>
              <a:defRPr/>
            </a:pPr>
            <a:r>
              <a:rPr lang="en-US" altLang="zh-CN" sz="1800" dirty="0"/>
              <a:t>ATCA</a:t>
            </a:r>
            <a:r>
              <a:rPr lang="zh-CN" altLang="en-US" sz="1800" dirty="0"/>
              <a:t>总线架构为合适的选择</a:t>
            </a:r>
            <a:endParaRPr lang="en-US" altLang="zh-CN" sz="1800" dirty="0"/>
          </a:p>
          <a:p>
            <a:pPr marL="109537" lvl="0" indent="0" eaLnBrk="1" fontAlgn="auto" hangingPunct="1">
              <a:spcBef>
                <a:spcPts val="0"/>
              </a:spcBef>
              <a:spcAft>
                <a:spcPts val="0"/>
              </a:spcAft>
              <a:buClr>
                <a:srgbClr val="0000FF"/>
              </a:buClr>
              <a:buSzTx/>
              <a:buNone/>
              <a:defRPr/>
            </a:pPr>
            <a:endParaRPr lang="en-US" altLang="zh-CN" sz="2000" dirty="0"/>
          </a:p>
          <a:p>
            <a:pPr marL="109537" indent="0">
              <a:buClr>
                <a:srgbClr val="0000FF"/>
              </a:buClr>
              <a:buNone/>
              <a:defRPr/>
            </a:pPr>
            <a:endParaRPr lang="en-US" altLang="zh-CN" sz="1800" dirty="0"/>
          </a:p>
          <a:p>
            <a:pPr marL="109537" indent="0">
              <a:buClr>
                <a:srgbClr val="0000FF"/>
              </a:buClr>
              <a:buNone/>
              <a:defRPr/>
            </a:pPr>
            <a:endParaRPr lang="en-US" altLang="zh-CN" sz="1800" dirty="0"/>
          </a:p>
          <a:p>
            <a:pPr>
              <a:buClr>
                <a:srgbClr val="0000FF"/>
              </a:buClr>
              <a:buFont typeface="Wingdings" panose="05000000000000000000" pitchFamily="2" charset="2"/>
              <a:buChar char="n"/>
              <a:defRPr/>
            </a:pPr>
            <a:endParaRPr lang="en-US" altLang="zh-CN" sz="2000" dirty="0"/>
          </a:p>
        </p:txBody>
      </p:sp>
    </p:spTree>
    <p:extLst>
      <p:ext uri="{BB962C8B-B14F-4D97-AF65-F5344CB8AC3E}">
        <p14:creationId xmlns:p14="http://schemas.microsoft.com/office/powerpoint/2010/main" val="287041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 xmlns:a16="http://schemas.microsoft.com/office/drawing/2014/main" id="{82C655B3-0A83-4772-BB09-6A346B1E11BA}"/>
              </a:ext>
            </a:extLst>
          </p:cNvPr>
          <p:cNvSpPr>
            <a:spLocks noGrp="1"/>
          </p:cNvSpPr>
          <p:nvPr>
            <p:ph type="title"/>
          </p:nvPr>
        </p:nvSpPr>
        <p:spPr/>
        <p:txBody>
          <a:bodyPr/>
          <a:lstStyle/>
          <a:p>
            <a:r>
              <a:rPr lang="zh-CN" altLang="en-US" dirty="0"/>
              <a:t>地下暗物质探测实验引入</a:t>
            </a:r>
            <a:r>
              <a:rPr lang="en-US" altLang="zh-CN" dirty="0"/>
              <a:t>ATCA</a:t>
            </a:r>
            <a:endParaRPr lang="zh-CN" altLang="en-US" dirty="0"/>
          </a:p>
        </p:txBody>
      </p:sp>
      <p:sp>
        <p:nvSpPr>
          <p:cNvPr id="3" name="日期占位符 2">
            <a:extLst>
              <a:ext uri="{FF2B5EF4-FFF2-40B4-BE49-F238E27FC236}">
                <a16:creationId xmlns="" xmlns:a16="http://schemas.microsoft.com/office/drawing/2014/main" id="{67F6A6E7-DB13-472E-8334-A5A8A51B1D8D}"/>
              </a:ext>
            </a:extLst>
          </p:cNvPr>
          <p:cNvSpPr>
            <a:spLocks noGrp="1"/>
          </p:cNvSpPr>
          <p:nvPr>
            <p:ph type="dt" sz="half" idx="10"/>
          </p:nvPr>
        </p:nvSpPr>
        <p:spPr/>
        <p:txBody>
          <a:bodyPr/>
          <a:lstStyle/>
          <a:p>
            <a:fld id="{D310EB58-94AB-4831-874E-C7171FBB826C}" type="datetime1">
              <a:rPr lang="zh-CN" altLang="en-US" smtClean="0"/>
              <a:t>2019/4/23</a:t>
            </a:fld>
            <a:endParaRPr lang="zh-CN" altLang="en-US"/>
          </a:p>
        </p:txBody>
      </p:sp>
      <p:sp>
        <p:nvSpPr>
          <p:cNvPr id="4" name="页脚占位符 3">
            <a:extLst>
              <a:ext uri="{FF2B5EF4-FFF2-40B4-BE49-F238E27FC236}">
                <a16:creationId xmlns="" xmlns:a16="http://schemas.microsoft.com/office/drawing/2014/main" id="{39D2E6D0-69A2-4B71-AAFA-2132CF394136}"/>
              </a:ext>
            </a:extLst>
          </p:cNvPr>
          <p:cNvSpPr>
            <a:spLocks noGrp="1"/>
          </p:cNvSpPr>
          <p:nvPr>
            <p:ph type="ftr" sz="quarter" idx="11"/>
          </p:nvPr>
        </p:nvSpPr>
        <p:spPr/>
        <p:txBody>
          <a:bodyPr/>
          <a:lstStyle/>
          <a:p>
            <a:r>
              <a:rPr lang="en-US" altLang="zh-CN" dirty="0"/>
              <a:t>State Key Laboratory of Particle Detection and Electronics</a:t>
            </a:r>
            <a:endParaRPr lang="zh-CN" altLang="en-US" dirty="0"/>
          </a:p>
        </p:txBody>
      </p:sp>
      <p:sp>
        <p:nvSpPr>
          <p:cNvPr id="5" name="灯片编号占位符 4">
            <a:extLst>
              <a:ext uri="{FF2B5EF4-FFF2-40B4-BE49-F238E27FC236}">
                <a16:creationId xmlns="" xmlns:a16="http://schemas.microsoft.com/office/drawing/2014/main" id="{0FF382EE-1FC4-4716-ABC6-70DB628916FD}"/>
              </a:ext>
            </a:extLst>
          </p:cNvPr>
          <p:cNvSpPr>
            <a:spLocks noGrp="1"/>
          </p:cNvSpPr>
          <p:nvPr>
            <p:ph type="sldNum" sz="quarter" idx="12"/>
          </p:nvPr>
        </p:nvSpPr>
        <p:spPr/>
        <p:txBody>
          <a:bodyPr/>
          <a:lstStyle/>
          <a:p>
            <a:fld id="{7918E03A-AE28-46BC-938F-3858621A7A60}" type="slidenum">
              <a:rPr lang="zh-CN" altLang="en-US" smtClean="0"/>
              <a:t>8</a:t>
            </a:fld>
            <a:endParaRPr lang="zh-CN" altLang="en-US"/>
          </a:p>
        </p:txBody>
      </p:sp>
      <p:pic>
        <p:nvPicPr>
          <p:cNvPr id="9" name="Picture 52">
            <a:extLst>
              <a:ext uri="{FF2B5EF4-FFF2-40B4-BE49-F238E27FC236}">
                <a16:creationId xmlns="" xmlns:a16="http://schemas.microsoft.com/office/drawing/2014/main" id="{DA0F6E82-5930-4005-B718-0F52AA53066D}"/>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98733" y="2631706"/>
            <a:ext cx="3346034" cy="273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1">
            <a:extLst>
              <a:ext uri="{FF2B5EF4-FFF2-40B4-BE49-F238E27FC236}">
                <a16:creationId xmlns="" xmlns:a16="http://schemas.microsoft.com/office/drawing/2014/main" id="{853754BD-0CA8-474E-BDE2-1AE8F5124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794" y="1688726"/>
            <a:ext cx="2198470" cy="203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a:extLst>
              <a:ext uri="{FF2B5EF4-FFF2-40B4-BE49-F238E27FC236}">
                <a16:creationId xmlns="" xmlns:a16="http://schemas.microsoft.com/office/drawing/2014/main" id="{C1DD992D-1C5C-4242-B7B5-CD6F18551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3888816"/>
            <a:ext cx="2409037" cy="21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标注 11">
            <a:extLst>
              <a:ext uri="{FF2B5EF4-FFF2-40B4-BE49-F238E27FC236}">
                <a16:creationId xmlns="" xmlns:a16="http://schemas.microsoft.com/office/drawing/2014/main" id="{5B7B7BBB-DB9E-49E6-B22C-969C8A631879}"/>
              </a:ext>
            </a:extLst>
          </p:cNvPr>
          <p:cNvSpPr/>
          <p:nvPr/>
        </p:nvSpPr>
        <p:spPr bwMode="auto">
          <a:xfrm rot="10800000">
            <a:off x="7020272" y="2120509"/>
            <a:ext cx="2027590" cy="1080120"/>
          </a:xfrm>
          <a:prstGeom prst="wedgeRoundRectCallout">
            <a:avLst>
              <a:gd name="adj1" fmla="val 79473"/>
              <a:gd name="adj2" fmla="val 41084"/>
              <a:gd name="adj3" fmla="val 16667"/>
            </a:avLst>
          </a:prstGeom>
          <a:noFill/>
          <a:ln w="2857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zh-CN" altLang="en-US" dirty="0">
              <a:solidFill>
                <a:srgbClr val="000000"/>
              </a:solidFill>
              <a:latin typeface="Arial" panose="020B0604020202020204" pitchFamily="34" charset="0"/>
              <a:ea typeface="宋体" panose="02010600030101010101" pitchFamily="2" charset="-122"/>
            </a:endParaRPr>
          </a:p>
        </p:txBody>
      </p:sp>
      <p:sp>
        <p:nvSpPr>
          <p:cNvPr id="13" name="内容占位符 1">
            <a:extLst>
              <a:ext uri="{FF2B5EF4-FFF2-40B4-BE49-F238E27FC236}">
                <a16:creationId xmlns="" xmlns:a16="http://schemas.microsoft.com/office/drawing/2014/main" id="{0DA31BEA-9F70-40DC-84A8-6361AABE7AC9}"/>
              </a:ext>
            </a:extLst>
          </p:cNvPr>
          <p:cNvSpPr txBox="1">
            <a:spLocks/>
          </p:cNvSpPr>
          <p:nvPr/>
        </p:nvSpPr>
        <p:spPr bwMode="auto">
          <a:xfrm>
            <a:off x="6948264" y="2120509"/>
            <a:ext cx="208823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buClr>
                <a:srgbClr val="0000FF"/>
              </a:buClr>
              <a:buFont typeface="Wingdings" panose="05000000000000000000" pitchFamily="2" charset="2"/>
              <a:buChar char="n"/>
              <a:defRPr/>
            </a:pPr>
            <a:r>
              <a:rPr lang="en-US" altLang="zh-CN" sz="1800" dirty="0">
                <a:solidFill>
                  <a:prstClr val="black"/>
                </a:solidFill>
              </a:rPr>
              <a:t>Fabric channel</a:t>
            </a:r>
          </a:p>
          <a:p>
            <a:pPr lvl="0">
              <a:buClr>
                <a:srgbClr val="0000FF"/>
              </a:buClr>
              <a:buFont typeface="Wingdings" panose="05000000000000000000" pitchFamily="2" charset="2"/>
              <a:buChar char="n"/>
              <a:defRPr/>
            </a:pPr>
            <a:r>
              <a:rPr lang="en-US" altLang="zh-CN" sz="1800" dirty="0">
                <a:solidFill>
                  <a:prstClr val="black"/>
                </a:solidFill>
              </a:rPr>
              <a:t>4</a:t>
            </a:r>
            <a:r>
              <a:rPr lang="zh-CN" altLang="en-US" sz="1800" dirty="0">
                <a:solidFill>
                  <a:prstClr val="black"/>
                </a:solidFill>
              </a:rPr>
              <a:t>对差分信号</a:t>
            </a:r>
            <a:endParaRPr lang="en-US" altLang="zh-CN" sz="1800" dirty="0">
              <a:solidFill>
                <a:prstClr val="black"/>
              </a:solidFill>
            </a:endParaRPr>
          </a:p>
          <a:p>
            <a:pPr lvl="0">
              <a:buClr>
                <a:srgbClr val="0000FF"/>
              </a:buClr>
              <a:buFont typeface="Wingdings" panose="05000000000000000000" pitchFamily="2" charset="2"/>
              <a:buChar char="n"/>
              <a:defRPr/>
            </a:pPr>
            <a:r>
              <a:rPr lang="en-US" altLang="zh-CN" sz="1800" dirty="0">
                <a:solidFill>
                  <a:prstClr val="black"/>
                </a:solidFill>
              </a:rPr>
              <a:t>10Gb/s</a:t>
            </a:r>
          </a:p>
        </p:txBody>
      </p:sp>
      <p:sp>
        <p:nvSpPr>
          <p:cNvPr id="14" name="圆角矩形标注 12">
            <a:extLst>
              <a:ext uri="{FF2B5EF4-FFF2-40B4-BE49-F238E27FC236}">
                <a16:creationId xmlns="" xmlns:a16="http://schemas.microsoft.com/office/drawing/2014/main" id="{E06F7F61-D3FF-462C-9E0D-9BAF4CAFA475}"/>
              </a:ext>
            </a:extLst>
          </p:cNvPr>
          <p:cNvSpPr/>
          <p:nvPr/>
        </p:nvSpPr>
        <p:spPr bwMode="auto">
          <a:xfrm rot="10800000">
            <a:off x="7046376" y="4831679"/>
            <a:ext cx="2027590" cy="792088"/>
          </a:xfrm>
          <a:prstGeom prst="wedgeRoundRectCallout">
            <a:avLst>
              <a:gd name="adj1" fmla="val 71872"/>
              <a:gd name="adj2" fmla="val 38490"/>
              <a:gd name="adj3" fmla="val 16667"/>
            </a:avLst>
          </a:prstGeom>
          <a:noFill/>
          <a:ln w="2857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zh-CN" altLang="en-US" dirty="0">
              <a:solidFill>
                <a:srgbClr val="000000"/>
              </a:solidFill>
              <a:latin typeface="Arial" panose="020B0604020202020204" pitchFamily="34" charset="0"/>
              <a:ea typeface="宋体" panose="02010600030101010101" pitchFamily="2" charset="-122"/>
            </a:endParaRPr>
          </a:p>
        </p:txBody>
      </p:sp>
      <p:sp>
        <p:nvSpPr>
          <p:cNvPr id="15" name="内容占位符 1">
            <a:extLst>
              <a:ext uri="{FF2B5EF4-FFF2-40B4-BE49-F238E27FC236}">
                <a16:creationId xmlns="" xmlns:a16="http://schemas.microsoft.com/office/drawing/2014/main" id="{AAFE54B9-E104-4698-9687-DAE45FC6E94C}"/>
              </a:ext>
            </a:extLst>
          </p:cNvPr>
          <p:cNvSpPr txBox="1">
            <a:spLocks/>
          </p:cNvSpPr>
          <p:nvPr/>
        </p:nvSpPr>
        <p:spPr bwMode="auto">
          <a:xfrm>
            <a:off x="6902360" y="4831680"/>
            <a:ext cx="2483768" cy="7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1"/>
              </a:buClr>
              <a:buSzPct val="70000"/>
              <a:buFont typeface="宋体" pitchFamily="2" charset="-122"/>
              <a:buChar char="◇"/>
              <a:defRPr lang="zh-CN" altLang="en-US"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buClr>
                <a:srgbClr val="0000FF"/>
              </a:buClr>
              <a:buFont typeface="Wingdings" panose="05000000000000000000" pitchFamily="2" charset="2"/>
              <a:buChar char="n"/>
              <a:defRPr/>
            </a:pPr>
            <a:r>
              <a:rPr lang="en-US" altLang="zh-CN" sz="1800" dirty="0">
                <a:solidFill>
                  <a:prstClr val="black"/>
                </a:solidFill>
              </a:rPr>
              <a:t>n(n-1)/2</a:t>
            </a:r>
          </a:p>
          <a:p>
            <a:pPr lvl="0">
              <a:buClr>
                <a:srgbClr val="0000FF"/>
              </a:buClr>
              <a:buFont typeface="Wingdings" panose="05000000000000000000" pitchFamily="2" charset="2"/>
              <a:buChar char="n"/>
              <a:defRPr/>
            </a:pPr>
            <a:r>
              <a:rPr lang="en-US" altLang="zh-CN" sz="1800" dirty="0">
                <a:solidFill>
                  <a:prstClr val="black"/>
                </a:solidFill>
              </a:rPr>
              <a:t>14</a:t>
            </a:r>
            <a:r>
              <a:rPr lang="zh-CN" altLang="en-US" sz="1800" dirty="0">
                <a:solidFill>
                  <a:prstClr val="black"/>
                </a:solidFill>
              </a:rPr>
              <a:t>插槽：</a:t>
            </a:r>
            <a:r>
              <a:rPr lang="en-US" altLang="zh-CN" sz="1800" dirty="0">
                <a:solidFill>
                  <a:prstClr val="black"/>
                </a:solidFill>
              </a:rPr>
              <a:t>&gt;3Tb/s</a:t>
            </a:r>
          </a:p>
        </p:txBody>
      </p:sp>
      <p:sp>
        <p:nvSpPr>
          <p:cNvPr id="2" name="文本框 1"/>
          <p:cNvSpPr txBox="1"/>
          <p:nvPr/>
        </p:nvSpPr>
        <p:spPr>
          <a:xfrm>
            <a:off x="5510502" y="3619635"/>
            <a:ext cx="646331" cy="369332"/>
          </a:xfrm>
          <a:prstGeom prst="rect">
            <a:avLst/>
          </a:prstGeom>
          <a:noFill/>
        </p:spPr>
        <p:txBody>
          <a:bodyPr wrap="none" rtlCol="0">
            <a:spAutoFit/>
          </a:bodyPr>
          <a:lstStyle/>
          <a:p>
            <a:r>
              <a:rPr lang="zh-CN" altLang="en-US" dirty="0"/>
              <a:t>双星</a:t>
            </a:r>
          </a:p>
        </p:txBody>
      </p:sp>
      <p:sp>
        <p:nvSpPr>
          <p:cNvPr id="16" name="文本框 15"/>
          <p:cNvSpPr txBox="1"/>
          <p:nvPr/>
        </p:nvSpPr>
        <p:spPr>
          <a:xfrm>
            <a:off x="5395085" y="5960435"/>
            <a:ext cx="877163" cy="369332"/>
          </a:xfrm>
          <a:prstGeom prst="rect">
            <a:avLst/>
          </a:prstGeom>
          <a:noFill/>
        </p:spPr>
        <p:txBody>
          <a:bodyPr wrap="none" rtlCol="0">
            <a:spAutoFit/>
          </a:bodyPr>
          <a:lstStyle/>
          <a:p>
            <a:r>
              <a:rPr lang="zh-CN" altLang="en-US" dirty="0"/>
              <a:t>全网状</a:t>
            </a:r>
          </a:p>
        </p:txBody>
      </p:sp>
      <p:sp>
        <p:nvSpPr>
          <p:cNvPr id="7" name="矩形 6"/>
          <p:cNvSpPr/>
          <p:nvPr/>
        </p:nvSpPr>
        <p:spPr>
          <a:xfrm>
            <a:off x="628650" y="2275114"/>
            <a:ext cx="1385207" cy="329584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8760" y="5646550"/>
            <a:ext cx="2954655" cy="646331"/>
          </a:xfrm>
          <a:prstGeom prst="rect">
            <a:avLst/>
          </a:prstGeom>
          <a:noFill/>
        </p:spPr>
        <p:txBody>
          <a:bodyPr wrap="none" rtlCol="0">
            <a:spAutoFit/>
          </a:bodyPr>
          <a:lstStyle/>
          <a:p>
            <a:r>
              <a:rPr lang="zh-CN" altLang="en-US" dirty="0" smtClean="0"/>
              <a:t>点对点的互连串行接口，</a:t>
            </a:r>
            <a:endParaRPr lang="en-US" altLang="zh-CN" dirty="0" smtClean="0"/>
          </a:p>
          <a:p>
            <a:r>
              <a:rPr lang="zh-CN" altLang="en-US" dirty="0"/>
              <a:t>支持</a:t>
            </a:r>
            <a:r>
              <a:rPr lang="zh-CN" altLang="zh-CN" dirty="0" smtClean="0"/>
              <a:t>各种</a:t>
            </a:r>
            <a:r>
              <a:rPr lang="zh-CN" altLang="zh-CN" dirty="0"/>
              <a:t>串行数据传输协议</a:t>
            </a:r>
            <a:endParaRPr lang="zh-CN" altLang="en-US" dirty="0"/>
          </a:p>
        </p:txBody>
      </p:sp>
      <p:cxnSp>
        <p:nvCxnSpPr>
          <p:cNvPr id="18" name="直接箭头连接符 17"/>
          <p:cNvCxnSpPr/>
          <p:nvPr/>
        </p:nvCxnSpPr>
        <p:spPr>
          <a:xfrm>
            <a:off x="4749794" y="1857634"/>
            <a:ext cx="715175" cy="7355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872631" y="1521781"/>
            <a:ext cx="877163" cy="369332"/>
          </a:xfrm>
          <a:prstGeom prst="rect">
            <a:avLst/>
          </a:prstGeom>
          <a:noFill/>
        </p:spPr>
        <p:txBody>
          <a:bodyPr wrap="none" rtlCol="0">
            <a:spAutoFit/>
          </a:bodyPr>
          <a:lstStyle/>
          <a:p>
            <a:r>
              <a:rPr lang="zh-CN" altLang="en-US" dirty="0" smtClean="0">
                <a:solidFill>
                  <a:srgbClr val="FF0000"/>
                </a:solidFill>
              </a:rPr>
              <a:t>中心槽</a:t>
            </a:r>
            <a:endParaRPr lang="zh-CN" altLang="en-US" dirty="0">
              <a:solidFill>
                <a:srgbClr val="FF0000"/>
              </a:solidFill>
            </a:endParaRPr>
          </a:p>
        </p:txBody>
      </p:sp>
      <p:cxnSp>
        <p:nvCxnSpPr>
          <p:cNvPr id="23" name="直接箭头连接符 22"/>
          <p:cNvCxnSpPr/>
          <p:nvPr/>
        </p:nvCxnSpPr>
        <p:spPr>
          <a:xfrm flipH="1">
            <a:off x="6188899" y="1635920"/>
            <a:ext cx="538472" cy="2803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694510" y="1420588"/>
            <a:ext cx="877163" cy="369332"/>
          </a:xfrm>
          <a:prstGeom prst="rect">
            <a:avLst/>
          </a:prstGeom>
          <a:noFill/>
        </p:spPr>
        <p:txBody>
          <a:bodyPr wrap="none" rtlCol="0">
            <a:spAutoFit/>
          </a:bodyPr>
          <a:lstStyle/>
          <a:p>
            <a:r>
              <a:rPr lang="zh-CN" altLang="en-US" dirty="0">
                <a:solidFill>
                  <a:srgbClr val="FF0000"/>
                </a:solidFill>
              </a:rPr>
              <a:t>节点</a:t>
            </a:r>
            <a:r>
              <a:rPr lang="zh-CN" altLang="en-US" dirty="0" smtClean="0">
                <a:solidFill>
                  <a:srgbClr val="FF0000"/>
                </a:solidFill>
              </a:rPr>
              <a:t>槽</a:t>
            </a:r>
            <a:endParaRPr lang="zh-CN" altLang="en-US" dirty="0">
              <a:solidFill>
                <a:srgbClr val="FF0000"/>
              </a:solidFill>
            </a:endParaRPr>
          </a:p>
        </p:txBody>
      </p:sp>
    </p:spTree>
    <p:extLst>
      <p:ext uri="{BB962C8B-B14F-4D97-AF65-F5344CB8AC3E}">
        <p14:creationId xmlns:p14="http://schemas.microsoft.com/office/powerpoint/2010/main" val="27730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7D5FD9-D5A4-4D0A-89E3-AA7AE3D5216F}"/>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 xmlns:a16="http://schemas.microsoft.com/office/drawing/2014/main" id="{3347FB74-AE4F-46CA-8F97-11868D08F244}"/>
              </a:ext>
            </a:extLst>
          </p:cNvPr>
          <p:cNvSpPr>
            <a:spLocks noGrp="1"/>
          </p:cNvSpPr>
          <p:nvPr>
            <p:ph idx="1"/>
          </p:nvPr>
        </p:nvSpPr>
        <p:spPr/>
        <p:txBody>
          <a:bodyPr/>
          <a:lstStyle/>
          <a:p>
            <a:r>
              <a:rPr lang="zh-CN" altLang="en-US" i="1" dirty="0">
                <a:solidFill>
                  <a:schemeClr val="bg1">
                    <a:lumMod val="65000"/>
                  </a:schemeClr>
                </a:solidFill>
              </a:rPr>
              <a:t>研究背景</a:t>
            </a:r>
          </a:p>
          <a:p>
            <a:r>
              <a:rPr lang="zh-CN" altLang="en-US" dirty="0">
                <a:solidFill>
                  <a:srgbClr val="FF0000"/>
                </a:solidFill>
              </a:rPr>
              <a:t>方案设计</a:t>
            </a:r>
          </a:p>
          <a:p>
            <a:r>
              <a:rPr lang="zh-CN" altLang="en-US" dirty="0"/>
              <a:t>测试验证</a:t>
            </a:r>
            <a:endParaRPr lang="en-US" altLang="zh-CN" dirty="0"/>
          </a:p>
          <a:p>
            <a:r>
              <a:rPr lang="zh-CN" altLang="en-US" dirty="0"/>
              <a:t>总结</a:t>
            </a:r>
          </a:p>
        </p:txBody>
      </p:sp>
      <p:sp>
        <p:nvSpPr>
          <p:cNvPr id="4" name="日期占位符 3">
            <a:extLst>
              <a:ext uri="{FF2B5EF4-FFF2-40B4-BE49-F238E27FC236}">
                <a16:creationId xmlns="" xmlns:a16="http://schemas.microsoft.com/office/drawing/2014/main" id="{6AC0766D-888F-4821-B897-92D09896A305}"/>
              </a:ext>
            </a:extLst>
          </p:cNvPr>
          <p:cNvSpPr>
            <a:spLocks noGrp="1"/>
          </p:cNvSpPr>
          <p:nvPr>
            <p:ph type="dt" sz="half" idx="10"/>
          </p:nvPr>
        </p:nvSpPr>
        <p:spPr/>
        <p:txBody>
          <a:bodyPr/>
          <a:lstStyle/>
          <a:p>
            <a:fld id="{E84B2FB2-CFD4-41F5-A9D6-78D3F4829379}" type="datetime1">
              <a:rPr lang="zh-CN" altLang="en-US" smtClean="0"/>
              <a:t>2019/4/23</a:t>
            </a:fld>
            <a:endParaRPr lang="zh-CN" altLang="en-US" dirty="0"/>
          </a:p>
        </p:txBody>
      </p:sp>
      <p:sp>
        <p:nvSpPr>
          <p:cNvPr id="5" name="页脚占位符 4">
            <a:extLst>
              <a:ext uri="{FF2B5EF4-FFF2-40B4-BE49-F238E27FC236}">
                <a16:creationId xmlns="" xmlns:a16="http://schemas.microsoft.com/office/drawing/2014/main" id="{0B0219EC-9550-4361-9176-1E05457F5D31}"/>
              </a:ext>
            </a:extLst>
          </p:cNvPr>
          <p:cNvSpPr>
            <a:spLocks noGrp="1"/>
          </p:cNvSpPr>
          <p:nvPr>
            <p:ph type="ftr" sz="quarter" idx="11"/>
          </p:nvPr>
        </p:nvSpPr>
        <p:spPr/>
        <p:txBody>
          <a:bodyPr/>
          <a:lstStyle/>
          <a:p>
            <a:r>
              <a:rPr lang="en-US" altLang="zh-CN"/>
              <a:t>State Key Laboratory of Particle Detection and Electronics</a:t>
            </a:r>
            <a:endParaRPr lang="zh-CN" altLang="en-US" dirty="0"/>
          </a:p>
        </p:txBody>
      </p:sp>
      <p:sp>
        <p:nvSpPr>
          <p:cNvPr id="6" name="灯片编号占位符 5">
            <a:extLst>
              <a:ext uri="{FF2B5EF4-FFF2-40B4-BE49-F238E27FC236}">
                <a16:creationId xmlns="" xmlns:a16="http://schemas.microsoft.com/office/drawing/2014/main" id="{A1FBB659-D9BD-4CC2-87C4-F1E5D4275F6F}"/>
              </a:ext>
            </a:extLst>
          </p:cNvPr>
          <p:cNvSpPr>
            <a:spLocks noGrp="1"/>
          </p:cNvSpPr>
          <p:nvPr>
            <p:ph type="sldNum" sz="quarter" idx="12"/>
          </p:nvPr>
        </p:nvSpPr>
        <p:spPr/>
        <p:txBody>
          <a:bodyPr/>
          <a:lstStyle/>
          <a:p>
            <a:fld id="{7918E03A-AE28-46BC-938F-3858621A7A60}" type="slidenum">
              <a:rPr lang="zh-CN" altLang="en-US" smtClean="0"/>
              <a:pPr/>
              <a:t>9</a:t>
            </a:fld>
            <a:endParaRPr lang="zh-CN" altLang="en-US"/>
          </a:p>
        </p:txBody>
      </p:sp>
    </p:spTree>
    <p:extLst>
      <p:ext uri="{BB962C8B-B14F-4D97-AF65-F5344CB8AC3E}">
        <p14:creationId xmlns:p14="http://schemas.microsoft.com/office/powerpoint/2010/main" val="355041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861ADF99-6645-4735-AE96-539480165265}" vid="{237BBF1F-770F-44E5-8037-14FCC77BDBD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USTC_templet2017</Template>
  <TotalTime>3320</TotalTime>
  <Words>2475</Words>
  <Application>Microsoft Office PowerPoint</Application>
  <PresentationFormat>全屏显示(4:3)</PresentationFormat>
  <Paragraphs>325</Paragraphs>
  <Slides>22</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等线</vt:lpstr>
      <vt:lpstr>黑体</vt:lpstr>
      <vt:lpstr>楷体</vt:lpstr>
      <vt:lpstr>宋体</vt:lpstr>
      <vt:lpstr>微软雅黑</vt:lpstr>
      <vt:lpstr>Arial</vt:lpstr>
      <vt:lpstr>Calibri</vt:lpstr>
      <vt:lpstr>Cambria Math</vt:lpstr>
      <vt:lpstr>Lucida Sans Unicode</vt:lpstr>
      <vt:lpstr>Times New Roman</vt:lpstr>
      <vt:lpstr>Wingdings</vt:lpstr>
      <vt:lpstr>Wingdings 3</vt:lpstr>
      <vt:lpstr>Office 主题</vt:lpstr>
      <vt:lpstr>地下暗物质探测实验中基于ATCA的数据获取和触发研究</vt:lpstr>
      <vt:lpstr>目录</vt:lpstr>
      <vt:lpstr>研究背景</vt:lpstr>
      <vt:lpstr>气液两相氙探测器工作原理</vt:lpstr>
      <vt:lpstr>当前暗物质直接探测实验中的电子学</vt:lpstr>
      <vt:lpstr>PandaX实验</vt:lpstr>
      <vt:lpstr>PandaX-4T实验</vt:lpstr>
      <vt:lpstr>地下暗物质探测实验引入ATCA</vt:lpstr>
      <vt:lpstr>目录</vt:lpstr>
      <vt:lpstr>PandaX-4T实验原型电子学系统</vt:lpstr>
      <vt:lpstr>触发判选方案</vt:lpstr>
      <vt:lpstr>数据汇总模块设计</vt:lpstr>
      <vt:lpstr>数据汇总模块实物图</vt:lpstr>
      <vt:lpstr>触发时钟模块设计</vt:lpstr>
      <vt:lpstr>触发时钟模块实物图</vt:lpstr>
      <vt:lpstr>目录</vt:lpstr>
      <vt:lpstr>ATCA机箱背板链路性能测试</vt:lpstr>
      <vt:lpstr>时钟信号性能测试</vt:lpstr>
      <vt:lpstr>原型数据采集系统功能验证</vt:lpstr>
      <vt:lpstr>目录</vt:lpstr>
      <vt:lpstr>总结</vt:lpstr>
      <vt:lpstr>PowerPoint 演示文稿</vt:lpstr>
    </vt:vector>
  </TitlesOfParts>
  <Company>USTC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caozhe</dc:creator>
  <cp:lastModifiedBy>dong</cp:lastModifiedBy>
  <cp:revision>65</cp:revision>
  <dcterms:created xsi:type="dcterms:W3CDTF">2019-04-19T08:15:46Z</dcterms:created>
  <dcterms:modified xsi:type="dcterms:W3CDTF">2019-04-23T05:07:08Z</dcterms:modified>
</cp:coreProperties>
</file>