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21"/>
  </p:notesMasterIdLst>
  <p:sldIdLst>
    <p:sldId id="374" r:id="rId2"/>
    <p:sldId id="378" r:id="rId3"/>
    <p:sldId id="385" r:id="rId4"/>
    <p:sldId id="350" r:id="rId5"/>
    <p:sldId id="369" r:id="rId6"/>
    <p:sldId id="366" r:id="rId7"/>
    <p:sldId id="368" r:id="rId8"/>
    <p:sldId id="370" r:id="rId9"/>
    <p:sldId id="372" r:id="rId10"/>
    <p:sldId id="373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7" r:id="rId19"/>
    <p:sldId id="3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0AA3-94B5-46E1-9164-13798037857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C793E-738D-451C-B5DE-C52F576B03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7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3603-D103-4314-A475-A5ACE388A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2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3603-D103-4314-A475-A5ACE388A2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3603-D103-4314-A475-A5ACE388A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3603-D103-4314-A475-A5ACE388A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5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43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18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20261"/>
            <a:ext cx="2133600" cy="365125"/>
          </a:xfrm>
          <a:prstGeom prst="rect">
            <a:avLst/>
          </a:prstGeom>
        </p:spPr>
        <p:txBody>
          <a:bodyPr/>
          <a:lstStyle/>
          <a:p>
            <a:fld id="{64259B82-120A-4ADC-8A43-0D0861940DB2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2026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张亚腾博士论文答辩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26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5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20261"/>
            <a:ext cx="2133600" cy="365125"/>
          </a:xfrm>
          <a:prstGeom prst="rect">
            <a:avLst/>
          </a:prstGeom>
        </p:spPr>
        <p:txBody>
          <a:bodyPr/>
          <a:lstStyle/>
          <a:p>
            <a:fld id="{CC3666FF-6A40-40C1-921C-C55E1B63ABB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2026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张亚腾博士论文答辩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20261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9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7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3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80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6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44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9BA2-F3F0-4121-A6FC-09891AB2CB19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2CB2-E629-435E-88B1-BB32FBCC1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7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06288" y="1268762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800" b="1" dirty="0"/>
                  <a:t>Study 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4800" b="1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4800" b="1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4800" b="1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06288" y="1268762"/>
                <a:ext cx="7772400" cy="1470025"/>
              </a:xfrm>
              <a:blipFill rotWithShape="1">
                <a:blip r:embed="rId2"/>
                <a:stretch>
                  <a:fillRect b="-22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5396-7C4A-4613-9FE7-2C76C2C677B2}" type="datetime1">
              <a:rPr lang="zh-CN" altLang="en-US" smtClean="0"/>
              <a:t>2018/4/18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3571574"/>
            <a:ext cx="7488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Jian </a:t>
            </a:r>
            <a:r>
              <a:rPr lang="en-US" sz="3200" b="1" dirty="0" err="1" smtClean="0"/>
              <a:t>Zu</a:t>
            </a:r>
            <a:r>
              <a:rPr lang="en-US" sz="3200" b="1" dirty="0" smtClean="0"/>
              <a:t>,   </a:t>
            </a:r>
            <a:r>
              <a:rPr lang="en-US" sz="3200" b="1" dirty="0" err="1" smtClean="0"/>
              <a:t>Yateng</a:t>
            </a:r>
            <a:r>
              <a:rPr lang="en-US" sz="3200" b="1" dirty="0" smtClean="0"/>
              <a:t> Zhang, </a:t>
            </a:r>
            <a:r>
              <a:rPr lang="en-US" sz="3200" b="1" dirty="0" err="1" smtClean="0"/>
              <a:t>Wenbiao</a:t>
            </a:r>
            <a:r>
              <a:rPr lang="en-US" sz="3200" b="1" dirty="0" smtClean="0"/>
              <a:t> </a:t>
            </a:r>
            <a:r>
              <a:rPr lang="en-US" sz="3200" b="1" dirty="0"/>
              <a:t>Yan</a:t>
            </a:r>
          </a:p>
          <a:p>
            <a:pPr algn="ctr"/>
            <a:endParaRPr lang="en-US" altLang="zh-CN" sz="3200" b="1" dirty="0"/>
          </a:p>
          <a:p>
            <a:pPr algn="ctr"/>
            <a:r>
              <a:rPr lang="en-US" altLang="zh-CN" sz="2800" b="1" dirty="0"/>
              <a:t>University of Science and Technology of China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183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D97825-77E7-43B5-AE19-4401A7B43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0" y="543000"/>
            <a:ext cx="5243443" cy="37716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Extract signal events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851A948-9458-4FF3-BBD1-EBB6DAED4A40}"/>
              </a:ext>
            </a:extLst>
          </p:cNvPr>
          <p:cNvSpPr txBox="1"/>
          <p:nvPr/>
        </p:nvSpPr>
        <p:spPr>
          <a:xfrm>
            <a:off x="1995950" y="5853041"/>
            <a:ext cx="42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</a:t>
            </a:r>
            <a:r>
              <a:rPr lang="en-US" altLang="zh-CN" sz="2400" baseline="-25000" dirty="0"/>
              <a:t>data</a:t>
            </a:r>
            <a:r>
              <a:rPr lang="en-US" altLang="zh-CN" sz="2400" dirty="0"/>
              <a:t> = 4020.48 ± 65.0564   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2807" y="4290639"/>
                <a:ext cx="6849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Fitting function: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signal :	MC shape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/>
                      </a:rPr>
                      <m:t>⊗</m:t>
                    </m:r>
                  </m:oMath>
                </a14:m>
                <a:r>
                  <a:rPr lang="en-US" altLang="zh-CN" sz="2400" dirty="0"/>
                  <a:t> Gauss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dirty="0" err="1"/>
                  <a:t>bkg</a:t>
                </a:r>
                <a:r>
                  <a:rPr lang="en-US" altLang="zh-CN" sz="2400" b="1" dirty="0"/>
                  <a:t>     </a:t>
                </a:r>
                <a:r>
                  <a:rPr lang="en-US" altLang="zh-CN" sz="2400" dirty="0"/>
                  <a:t>:	1</a:t>
                </a:r>
                <a:r>
                  <a:rPr lang="en-US" altLang="zh-CN" sz="2400" baseline="30000" dirty="0"/>
                  <a:t>or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Chebychev</a:t>
                </a:r>
                <a:r>
                  <a:rPr lang="en-US" altLang="zh-CN" sz="2400" dirty="0"/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807" y="4290639"/>
                <a:ext cx="6849208" cy="1200329"/>
              </a:xfrm>
              <a:prstGeom prst="rect">
                <a:avLst/>
              </a:prstGeom>
              <a:blipFill>
                <a:blip r:embed="rId4"/>
                <a:stretch>
                  <a:fillRect l="-1425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10754" y="213440"/>
            <a:ext cx="173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2.125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087A0E-4208-4DF1-8563-4F7C2D7349C5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Results at other energies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68EF9B05-4E12-4129-B39A-0D7ADBB7BCA4}"/>
              </a:ext>
            </a:extLst>
          </p:cNvPr>
          <p:cNvGrpSpPr/>
          <p:nvPr/>
        </p:nvGrpSpPr>
        <p:grpSpPr>
          <a:xfrm>
            <a:off x="0" y="830765"/>
            <a:ext cx="9144000" cy="5196470"/>
            <a:chOff x="0" y="749087"/>
            <a:chExt cx="9144000" cy="519647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88C19A35-676E-4A57-BD86-B4AA8365DAD2}"/>
                </a:ext>
              </a:extLst>
            </p:cNvPr>
            <p:cNvGrpSpPr/>
            <p:nvPr/>
          </p:nvGrpSpPr>
          <p:grpSpPr>
            <a:xfrm>
              <a:off x="12308" y="749087"/>
              <a:ext cx="9131692" cy="2562524"/>
              <a:chOff x="35498" y="773465"/>
              <a:chExt cx="9057000" cy="2541564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xmlns="" id="{E8051C47-79FC-4E63-95B5-DB5B1F5E2FCB}"/>
                  </a:ext>
                </a:extLst>
              </p:cNvPr>
              <p:cNvGrpSpPr/>
              <p:nvPr/>
            </p:nvGrpSpPr>
            <p:grpSpPr>
              <a:xfrm>
                <a:off x="35498" y="774135"/>
                <a:ext cx="3019000" cy="2540894"/>
                <a:chOff x="57569" y="1094514"/>
                <a:chExt cx="3019000" cy="2540894"/>
              </a:xfrm>
            </p:grpSpPr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xmlns="" id="{160D1A5A-94F5-4963-9357-CDB2AB93B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69" y="1094514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xmlns="" id="{754909A0-3C3D-45CA-B226-5BA66E17A6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69" y="3266076"/>
                      <a:ext cx="29908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2.000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754909A0-3C3D-45CA-B226-5BA66E17A6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69" y="3266076"/>
                      <a:ext cx="299086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xmlns="" id="{B312E820-1952-4523-B33A-5833B1FCBBEE}"/>
                  </a:ext>
                </a:extLst>
              </p:cNvPr>
              <p:cNvGrpSpPr/>
              <p:nvPr/>
            </p:nvGrpSpPr>
            <p:grpSpPr>
              <a:xfrm>
                <a:off x="3054498" y="774135"/>
                <a:ext cx="3019000" cy="2540894"/>
                <a:chOff x="3915116" y="443194"/>
                <a:chExt cx="3019000" cy="254089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FE1213EE-8A0A-4686-9350-927272032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5116" y="443194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xmlns="" id="{5DB376E4-E97B-40C8-B741-DCF139FEEB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2.050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id="{5DB376E4-E97B-40C8-B741-DCF139FEEB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xmlns="" id="{4DD46D9F-ED8D-4DD3-83E5-CDD24B01C485}"/>
                  </a:ext>
                </a:extLst>
              </p:cNvPr>
              <p:cNvGrpSpPr/>
              <p:nvPr/>
            </p:nvGrpSpPr>
            <p:grpSpPr>
              <a:xfrm>
                <a:off x="6073498" y="773465"/>
                <a:ext cx="3019000" cy="2541564"/>
                <a:chOff x="6660555" y="624957"/>
                <a:chExt cx="3019000" cy="2541564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xmlns="" id="{217315B3-E88C-4505-BB20-8F3508C451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0555" y="624957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xmlns="" id="{C49DD6E3-58A7-4204-915D-9847644C8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2.100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id="{C49DD6E3-58A7-4204-915D-9847644C8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3864B947-A622-40D0-8383-65EC48B891C3}"/>
                </a:ext>
              </a:extLst>
            </p:cNvPr>
            <p:cNvGrpSpPr/>
            <p:nvPr/>
          </p:nvGrpSpPr>
          <p:grpSpPr>
            <a:xfrm>
              <a:off x="0" y="3429000"/>
              <a:ext cx="9144000" cy="2516557"/>
              <a:chOff x="-203636" y="3693072"/>
              <a:chExt cx="9260636" cy="2548657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xmlns="" id="{DD3B3778-3359-4AE5-839E-51B50B142361}"/>
                  </a:ext>
                </a:extLst>
              </p:cNvPr>
              <p:cNvGrpSpPr/>
              <p:nvPr/>
            </p:nvGrpSpPr>
            <p:grpSpPr>
              <a:xfrm>
                <a:off x="-203636" y="3693072"/>
                <a:ext cx="3019001" cy="2548657"/>
                <a:chOff x="-2166647" y="4813418"/>
                <a:chExt cx="3019001" cy="2548657"/>
              </a:xfrm>
            </p:grpSpPr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xmlns="" id="{FF015178-A6D7-417C-8BA1-AE9C9B391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66647" y="4813418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xmlns="" id="{ADB074DA-5596-4F37-A56D-61B06E41C1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2.150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id="{ADB074DA-5596-4F37-A56D-61B06E41C1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xmlns="" id="{9438FBB7-7302-4738-9AFA-1C54AAB22167}"/>
                  </a:ext>
                </a:extLst>
              </p:cNvPr>
              <p:cNvGrpSpPr/>
              <p:nvPr/>
            </p:nvGrpSpPr>
            <p:grpSpPr>
              <a:xfrm>
                <a:off x="2815365" y="3693072"/>
                <a:ext cx="3095188" cy="2548657"/>
                <a:chOff x="2527041" y="4997749"/>
                <a:chExt cx="3095188" cy="2548657"/>
              </a:xfrm>
            </p:grpSpPr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xmlns="" id="{B9E0CA3A-7CDF-4223-BC29-271165FE1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229" y="4997749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xmlns="" id="{4CA6EA5A-77BD-4579-A871-F3A16BAC2E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2.175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4CA6EA5A-77BD-4579-A871-F3A16BAC2E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xmlns="" id="{64E14553-0B22-40E2-AE3E-5102B1DB2B74}"/>
                  </a:ext>
                </a:extLst>
              </p:cNvPr>
              <p:cNvGrpSpPr/>
              <p:nvPr/>
            </p:nvGrpSpPr>
            <p:grpSpPr>
              <a:xfrm>
                <a:off x="6038000" y="3693072"/>
                <a:ext cx="3019000" cy="2548657"/>
                <a:chOff x="6405184" y="3693072"/>
                <a:chExt cx="3019000" cy="2548657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xmlns="" id="{C2AF17E8-D8E0-4CC2-BB01-62B03FEFD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5184" y="3693072"/>
                  <a:ext cx="3019000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xmlns="" id="{7D589150-6BB8-4CD4-83FC-8CEA5E382F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2.200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7D589150-6BB8-4CD4-83FC-8CEA5E382F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5042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087A0E-4208-4DF1-8563-4F7C2D7349C5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Results at other energies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68EF9B05-4E12-4129-B39A-0D7ADBB7BCA4}"/>
              </a:ext>
            </a:extLst>
          </p:cNvPr>
          <p:cNvGrpSpPr/>
          <p:nvPr/>
        </p:nvGrpSpPr>
        <p:grpSpPr>
          <a:xfrm>
            <a:off x="0" y="830766"/>
            <a:ext cx="9144000" cy="5196469"/>
            <a:chOff x="0" y="749088"/>
            <a:chExt cx="9144000" cy="519646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88C19A35-676E-4A57-BD86-B4AA8365DAD2}"/>
                </a:ext>
              </a:extLst>
            </p:cNvPr>
            <p:cNvGrpSpPr/>
            <p:nvPr/>
          </p:nvGrpSpPr>
          <p:grpSpPr>
            <a:xfrm>
              <a:off x="12308" y="749088"/>
              <a:ext cx="9131692" cy="2562523"/>
              <a:chOff x="35498" y="773466"/>
              <a:chExt cx="9057000" cy="2541563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xmlns="" id="{E8051C47-79FC-4E63-95B5-DB5B1F5E2FCB}"/>
                  </a:ext>
                </a:extLst>
              </p:cNvPr>
              <p:cNvGrpSpPr/>
              <p:nvPr/>
            </p:nvGrpSpPr>
            <p:grpSpPr>
              <a:xfrm>
                <a:off x="35498" y="774135"/>
                <a:ext cx="3018999" cy="2540863"/>
                <a:chOff x="57569" y="1094514"/>
                <a:chExt cx="3018999" cy="2540863"/>
              </a:xfrm>
            </p:grpSpPr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xmlns="" id="{160D1A5A-94F5-4963-9357-CDB2AB93B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70" y="1094514"/>
                  <a:ext cx="3018998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xmlns="" id="{754909A0-3C3D-45CA-B226-5BA66E17A6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69" y="3266076"/>
                      <a:ext cx="2990863" cy="36930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2.2324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754909A0-3C3D-45CA-B226-5BA66E17A6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69" y="3266076"/>
                      <a:ext cx="2990863" cy="36930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xmlns="" id="{B312E820-1952-4523-B33A-5833B1FCBBEE}"/>
                  </a:ext>
                </a:extLst>
              </p:cNvPr>
              <p:cNvGrpSpPr/>
              <p:nvPr/>
            </p:nvGrpSpPr>
            <p:grpSpPr>
              <a:xfrm>
                <a:off x="3054498" y="774135"/>
                <a:ext cx="3019000" cy="2540894"/>
                <a:chOff x="3915116" y="443194"/>
                <a:chExt cx="3019000" cy="254089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FE1213EE-8A0A-4686-9350-927272032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5116" y="443194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xmlns="" id="{5DB376E4-E97B-40C8-B741-DCF139FEEB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2.3094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id="{5DB376E4-E97B-40C8-B741-DCF139FEEB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xmlns="" id="{4DD46D9F-ED8D-4DD3-83E5-CDD24B01C485}"/>
                  </a:ext>
                </a:extLst>
              </p:cNvPr>
              <p:cNvGrpSpPr/>
              <p:nvPr/>
            </p:nvGrpSpPr>
            <p:grpSpPr>
              <a:xfrm>
                <a:off x="6073498" y="773466"/>
                <a:ext cx="3019000" cy="2541563"/>
                <a:chOff x="6660555" y="624958"/>
                <a:chExt cx="3019000" cy="2541563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xmlns="" id="{217315B3-E88C-4505-BB20-8F3508C451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0555" y="624958"/>
                  <a:ext cx="3019000" cy="217156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xmlns="" id="{C49DD6E3-58A7-4204-915D-9847644C8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2.3864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id="{C49DD6E3-58A7-4204-915D-9847644C8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3864B947-A622-40D0-8383-65EC48B891C3}"/>
                </a:ext>
              </a:extLst>
            </p:cNvPr>
            <p:cNvGrpSpPr/>
            <p:nvPr/>
          </p:nvGrpSpPr>
          <p:grpSpPr>
            <a:xfrm>
              <a:off x="0" y="3429000"/>
              <a:ext cx="9144000" cy="2516557"/>
              <a:chOff x="-203636" y="3693072"/>
              <a:chExt cx="9260636" cy="2548657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xmlns="" id="{DD3B3778-3359-4AE5-839E-51B50B142361}"/>
                  </a:ext>
                </a:extLst>
              </p:cNvPr>
              <p:cNvGrpSpPr/>
              <p:nvPr/>
            </p:nvGrpSpPr>
            <p:grpSpPr>
              <a:xfrm>
                <a:off x="-203636" y="3693072"/>
                <a:ext cx="3019001" cy="2548657"/>
                <a:chOff x="-2166647" y="4813418"/>
                <a:chExt cx="3019001" cy="2548657"/>
              </a:xfrm>
            </p:grpSpPr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xmlns="" id="{FF015178-A6D7-417C-8BA1-AE9C9B391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66647" y="4813418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xmlns="" id="{ADB074DA-5596-4F37-A56D-61B06E41C1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2.396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id="{ADB074DA-5596-4F37-A56D-61B06E41C1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xmlns="" id="{9438FBB7-7302-4738-9AFA-1C54AAB22167}"/>
                  </a:ext>
                </a:extLst>
              </p:cNvPr>
              <p:cNvGrpSpPr/>
              <p:nvPr/>
            </p:nvGrpSpPr>
            <p:grpSpPr>
              <a:xfrm>
                <a:off x="2815365" y="3693072"/>
                <a:ext cx="3095187" cy="2548657"/>
                <a:chOff x="2527041" y="4997749"/>
                <a:chExt cx="3095187" cy="2548657"/>
              </a:xfrm>
            </p:grpSpPr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xmlns="" id="{B9E0CA3A-7CDF-4223-BC29-271165FE1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229" y="4997749"/>
                  <a:ext cx="3018999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xmlns="" id="{4CA6EA5A-77BD-4579-A871-F3A16BAC2E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2.500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4CA6EA5A-77BD-4579-A871-F3A16BAC2E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xmlns="" id="{64E14553-0B22-40E2-AE3E-5102B1DB2B74}"/>
                  </a:ext>
                </a:extLst>
              </p:cNvPr>
              <p:cNvGrpSpPr/>
              <p:nvPr/>
            </p:nvGrpSpPr>
            <p:grpSpPr>
              <a:xfrm>
                <a:off x="6038000" y="3693072"/>
                <a:ext cx="3019000" cy="2548657"/>
                <a:chOff x="6405184" y="3693072"/>
                <a:chExt cx="3019000" cy="2548657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xmlns="" id="{C2AF17E8-D8E0-4CC2-BB01-62B03FEFD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5184" y="3693072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xmlns="" id="{7D589150-6BB8-4CD4-83FC-8CEA5E382F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2.6444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7D589150-6BB8-4CD4-83FC-8CEA5E382F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21864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087A0E-4208-4DF1-8563-4F7C2D7349C5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Results at other energies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68EF9B05-4E12-4129-B39A-0D7ADBB7BCA4}"/>
              </a:ext>
            </a:extLst>
          </p:cNvPr>
          <p:cNvGrpSpPr/>
          <p:nvPr/>
        </p:nvGrpSpPr>
        <p:grpSpPr>
          <a:xfrm>
            <a:off x="0" y="830766"/>
            <a:ext cx="9144000" cy="5196469"/>
            <a:chOff x="0" y="749088"/>
            <a:chExt cx="9144000" cy="519646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88C19A35-676E-4A57-BD86-B4AA8365DAD2}"/>
                </a:ext>
              </a:extLst>
            </p:cNvPr>
            <p:cNvGrpSpPr/>
            <p:nvPr/>
          </p:nvGrpSpPr>
          <p:grpSpPr>
            <a:xfrm>
              <a:off x="12308" y="749088"/>
              <a:ext cx="9131692" cy="2562523"/>
              <a:chOff x="35498" y="773466"/>
              <a:chExt cx="9057000" cy="2541563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xmlns="" id="{E8051C47-79FC-4E63-95B5-DB5B1F5E2FCB}"/>
                  </a:ext>
                </a:extLst>
              </p:cNvPr>
              <p:cNvGrpSpPr/>
              <p:nvPr/>
            </p:nvGrpSpPr>
            <p:grpSpPr>
              <a:xfrm>
                <a:off x="35498" y="774135"/>
                <a:ext cx="3019000" cy="2540894"/>
                <a:chOff x="57569" y="1094514"/>
                <a:chExt cx="3019000" cy="2540894"/>
              </a:xfrm>
            </p:grpSpPr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xmlns="" id="{160D1A5A-94F5-4963-9357-CDB2AB93B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69" y="1094514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xmlns="" id="{754909A0-3C3D-45CA-B226-5BA66E17A6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69" y="3266076"/>
                      <a:ext cx="29908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2.6464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49" name="文本框 48">
                      <a:extLst>
                        <a:ext uri="{FF2B5EF4-FFF2-40B4-BE49-F238E27FC236}">
                          <a16:creationId xmlns:a16="http://schemas.microsoft.com/office/drawing/2014/main" id="{754909A0-3C3D-45CA-B226-5BA66E17A6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69" y="3266076"/>
                      <a:ext cx="2990863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xmlns="" id="{B312E820-1952-4523-B33A-5833B1FCBBEE}"/>
                  </a:ext>
                </a:extLst>
              </p:cNvPr>
              <p:cNvGrpSpPr/>
              <p:nvPr/>
            </p:nvGrpSpPr>
            <p:grpSpPr>
              <a:xfrm>
                <a:off x="3054498" y="774135"/>
                <a:ext cx="3019000" cy="2540894"/>
                <a:chOff x="3915116" y="443194"/>
                <a:chExt cx="3019000" cy="254089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FE1213EE-8A0A-4686-9350-927272032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5116" y="443194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xmlns="" id="{5DB376E4-E97B-40C8-B741-DCF139FEEB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2.700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2" name="文本框 51">
                      <a:extLst>
                        <a:ext uri="{FF2B5EF4-FFF2-40B4-BE49-F238E27FC236}">
                          <a16:creationId xmlns:a16="http://schemas.microsoft.com/office/drawing/2014/main" id="{5DB376E4-E97B-40C8-B741-DCF139FEEB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116" y="2614756"/>
                      <a:ext cx="30190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xmlns="" id="{4DD46D9F-ED8D-4DD3-83E5-CDD24B01C485}"/>
                  </a:ext>
                </a:extLst>
              </p:cNvPr>
              <p:cNvGrpSpPr/>
              <p:nvPr/>
            </p:nvGrpSpPr>
            <p:grpSpPr>
              <a:xfrm>
                <a:off x="6073498" y="773466"/>
                <a:ext cx="3019000" cy="2541563"/>
                <a:chOff x="6660555" y="624958"/>
                <a:chExt cx="3019000" cy="2541563"/>
              </a:xfrm>
            </p:grpSpPr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xmlns="" id="{217315B3-E88C-4505-BB20-8F3508C451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0555" y="624958"/>
                  <a:ext cx="3019000" cy="217156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xmlns="" id="{C49DD6E3-58A7-4204-915D-9847644C8E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2.800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4" name="文本框 53">
                      <a:extLst>
                        <a:ext uri="{FF2B5EF4-FFF2-40B4-BE49-F238E27FC236}">
                          <a16:creationId xmlns:a16="http://schemas.microsoft.com/office/drawing/2014/main" id="{C49DD6E3-58A7-4204-915D-9847644C8E5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0555" y="2797189"/>
                      <a:ext cx="30190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xmlns="" id="{3864B947-A622-40D0-8383-65EC48B891C3}"/>
                </a:ext>
              </a:extLst>
            </p:cNvPr>
            <p:cNvGrpSpPr/>
            <p:nvPr/>
          </p:nvGrpSpPr>
          <p:grpSpPr>
            <a:xfrm>
              <a:off x="0" y="3429000"/>
              <a:ext cx="9144000" cy="2516557"/>
              <a:chOff x="-203636" y="3693072"/>
              <a:chExt cx="9260636" cy="2548657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xmlns="" id="{DD3B3778-3359-4AE5-839E-51B50B142361}"/>
                  </a:ext>
                </a:extLst>
              </p:cNvPr>
              <p:cNvGrpSpPr/>
              <p:nvPr/>
            </p:nvGrpSpPr>
            <p:grpSpPr>
              <a:xfrm>
                <a:off x="-203636" y="3693072"/>
                <a:ext cx="3019001" cy="2548657"/>
                <a:chOff x="-2166647" y="4813418"/>
                <a:chExt cx="3019001" cy="2548657"/>
              </a:xfrm>
            </p:grpSpPr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xmlns="" id="{FF015178-A6D7-417C-8BA1-AE9C9B391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66647" y="4813418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xmlns="" id="{ADB074DA-5596-4F37-A56D-61B06E41C1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2.900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7" name="文本框 56">
                      <a:extLst>
                        <a:ext uri="{FF2B5EF4-FFF2-40B4-BE49-F238E27FC236}">
                          <a16:creationId xmlns:a16="http://schemas.microsoft.com/office/drawing/2014/main" id="{ADB074DA-5596-4F37-A56D-61B06E41C1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166646" y="6984980"/>
                      <a:ext cx="3019000" cy="37709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xmlns="" id="{9438FBB7-7302-4738-9AFA-1C54AAB22167}"/>
                  </a:ext>
                </a:extLst>
              </p:cNvPr>
              <p:cNvGrpSpPr/>
              <p:nvPr/>
            </p:nvGrpSpPr>
            <p:grpSpPr>
              <a:xfrm>
                <a:off x="2815365" y="3693072"/>
                <a:ext cx="3095187" cy="2548657"/>
                <a:chOff x="2527041" y="4997749"/>
                <a:chExt cx="3095187" cy="2548657"/>
              </a:xfrm>
            </p:grpSpPr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xmlns="" id="{B9E0CA3A-7CDF-4223-BC29-271165FE1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3229" y="4997749"/>
                  <a:ext cx="3018999" cy="217156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xmlns="" id="{4CA6EA5A-77BD-4579-A871-F3A16BAC2E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2.950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4CA6EA5A-77BD-4579-A871-F3A16BAC2E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7041" y="7169311"/>
                      <a:ext cx="3019000" cy="37709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xmlns="" id="{64E14553-0B22-40E2-AE3E-5102B1DB2B74}"/>
                  </a:ext>
                </a:extLst>
              </p:cNvPr>
              <p:cNvGrpSpPr/>
              <p:nvPr/>
            </p:nvGrpSpPr>
            <p:grpSpPr>
              <a:xfrm>
                <a:off x="6038000" y="3693072"/>
                <a:ext cx="3019000" cy="2548657"/>
                <a:chOff x="6405184" y="3693072"/>
                <a:chExt cx="3019000" cy="2548657"/>
              </a:xfrm>
            </p:grpSpPr>
            <p:pic>
              <p:nvPicPr>
                <p:cNvPr id="16" name="图片 15">
                  <a:extLst>
                    <a:ext uri="{FF2B5EF4-FFF2-40B4-BE49-F238E27FC236}">
                      <a16:creationId xmlns:a16="http://schemas.microsoft.com/office/drawing/2014/main" xmlns="" id="{C2AF17E8-D8E0-4CC2-BB01-62B03FEFD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5184" y="3693072"/>
                  <a:ext cx="3019000" cy="217156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xmlns="" id="{7D589150-6BB8-4CD4-83FC-8CEA5E382F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rad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2.981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oMath>
                        </m:oMathPara>
                      </a14:m>
                      <a:endParaRPr lang="en-US" altLang="zh-CN" dirty="0"/>
                    </a:p>
                  </p:txBody>
                </p:sp>
              </mc:Choice>
              <mc:Fallback xmlns="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7D589150-6BB8-4CD4-83FC-8CEA5E382F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5184" y="5864634"/>
                      <a:ext cx="3019000" cy="37709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93277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087A0E-4208-4DF1-8563-4F7C2D7349C5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Results at other energies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88C19A35-676E-4A57-BD86-B4AA8365DAD2}"/>
              </a:ext>
            </a:extLst>
          </p:cNvPr>
          <p:cNvGrpSpPr/>
          <p:nvPr/>
        </p:nvGrpSpPr>
        <p:grpSpPr>
          <a:xfrm>
            <a:off x="12308" y="830766"/>
            <a:ext cx="9131692" cy="2562523"/>
            <a:chOff x="35498" y="773466"/>
            <a:chExt cx="9057000" cy="254156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E8051C47-79FC-4E63-95B5-DB5B1F5E2FCB}"/>
                </a:ext>
              </a:extLst>
            </p:cNvPr>
            <p:cNvGrpSpPr/>
            <p:nvPr/>
          </p:nvGrpSpPr>
          <p:grpSpPr>
            <a:xfrm>
              <a:off x="35498" y="774135"/>
              <a:ext cx="3019000" cy="2540894"/>
              <a:chOff x="57569" y="1094514"/>
              <a:chExt cx="3019000" cy="2540894"/>
            </a:xfrm>
          </p:grpSpPr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xmlns="" id="{160D1A5A-94F5-4963-9357-CDB2AB93B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69" y="1094514"/>
                <a:ext cx="3019000" cy="217156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xmlns="" id="{754909A0-3C3D-45CA-B226-5BA66E17A6D0}"/>
                      </a:ext>
                    </a:extLst>
                  </p:cNvPr>
                  <p:cNvSpPr txBox="1"/>
                  <p:nvPr/>
                </p:nvSpPr>
                <p:spPr>
                  <a:xfrm>
                    <a:off x="57569" y="3266076"/>
                    <a:ext cx="29908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3.000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754909A0-3C3D-45CA-B226-5BA66E17A6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69" y="3266076"/>
                    <a:ext cx="299086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B312E820-1952-4523-B33A-5833B1FCBBEE}"/>
                </a:ext>
              </a:extLst>
            </p:cNvPr>
            <p:cNvGrpSpPr/>
            <p:nvPr/>
          </p:nvGrpSpPr>
          <p:grpSpPr>
            <a:xfrm>
              <a:off x="3054498" y="774135"/>
              <a:ext cx="3019000" cy="2540894"/>
              <a:chOff x="3915116" y="443194"/>
              <a:chExt cx="3019000" cy="254089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="" id="{FE1213EE-8A0A-4686-9350-927272032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116" y="443194"/>
                <a:ext cx="3019000" cy="217156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xmlns="" id="{5DB376E4-E97B-40C8-B741-DCF139FEEBFB}"/>
                      </a:ext>
                    </a:extLst>
                  </p:cNvPr>
                  <p:cNvSpPr txBox="1"/>
                  <p:nvPr/>
                </p:nvSpPr>
                <p:spPr>
                  <a:xfrm>
                    <a:off x="3915116" y="2614756"/>
                    <a:ext cx="3019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3.020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5DB376E4-E97B-40C8-B741-DCF139FEE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5116" y="2614756"/>
                    <a:ext cx="3019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4DD46D9F-ED8D-4DD3-83E5-CDD24B01C485}"/>
                </a:ext>
              </a:extLst>
            </p:cNvPr>
            <p:cNvGrpSpPr/>
            <p:nvPr/>
          </p:nvGrpSpPr>
          <p:grpSpPr>
            <a:xfrm>
              <a:off x="6073498" y="773466"/>
              <a:ext cx="3019000" cy="2541563"/>
              <a:chOff x="6660555" y="624958"/>
              <a:chExt cx="3019000" cy="2541563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217315B3-E88C-4505-BB20-8F3508C45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0555" y="624958"/>
                <a:ext cx="3019000" cy="217156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xmlns="" id="{C49DD6E3-58A7-4204-915D-9847644C8E5A}"/>
                      </a:ext>
                    </a:extLst>
                  </p:cNvPr>
                  <p:cNvSpPr txBox="1"/>
                  <p:nvPr/>
                </p:nvSpPr>
                <p:spPr>
                  <a:xfrm>
                    <a:off x="6660555" y="2797189"/>
                    <a:ext cx="3019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3.080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C49DD6E3-58A7-4204-915D-9847644C8E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0555" y="2797189"/>
                    <a:ext cx="3019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3592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FE226FFA-1049-45B0-882C-F12C7DC3F581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Calculate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3A07BFEC-8440-4ACD-809D-81E649AD5FFC}"/>
                  </a:ext>
                </a:extLst>
              </p:cNvPr>
              <p:cNvSpPr txBox="1"/>
              <p:nvPr/>
            </p:nvSpPr>
            <p:spPr>
              <a:xfrm>
                <a:off x="1534117" y="1283284"/>
                <a:ext cx="6090770" cy="3526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aln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CN" sz="2400" i="1" baseline="30000">
                              <a:latin typeface="Cambria Math" panose="02040503050406030204" pitchFamily="18" charset="0"/>
                            </a:rPr>
                            <m:t>𝐼𝑆𝑅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400" i="1" baseline="3000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𝐵𝑟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</m:oMath>
                  </m:oMathPara>
                </a14:m>
                <a:endParaRPr lang="en-US" altLang="zh-CN" sz="2400" i="1" dirty="0"/>
              </a:p>
              <a:p>
                <a:endParaRPr lang="en-US" altLang="zh-CN" i="1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CN" dirty="0"/>
                  <a:t> : number of events from the fit of M(π</a:t>
                </a:r>
                <a:r>
                  <a:rPr lang="en-US" altLang="zh-CN" baseline="30000" dirty="0"/>
                  <a:t>0</a:t>
                </a:r>
                <a:r>
                  <a:rPr lang="en-US" altLang="zh-CN" dirty="0"/>
                  <a:t>) distributions.</a:t>
                </a:r>
              </a:p>
              <a:p>
                <a:endParaRPr lang="en-US" altLang="zh-CN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altLang="zh-CN" dirty="0"/>
                  <a:t> : correction factors from ISR and vacuum polarization.</a:t>
                </a:r>
              </a:p>
              <a:p>
                <a:endParaRPr lang="en-US" altLang="zh-CN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dirty="0"/>
                  <a:t> : selection efficiency calculated by weights.</a:t>
                </a:r>
              </a:p>
              <a:p>
                <a:endParaRPr lang="en-US" altLang="zh-CN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dirty="0"/>
                  <a:t> : branch fraction of π</a:t>
                </a:r>
                <a:r>
                  <a:rPr lang="en-US" altLang="zh-CN" baseline="30000" dirty="0"/>
                  <a:t>0</a:t>
                </a:r>
                <a:r>
                  <a:rPr lang="zh-CN" altLang="en-US" dirty="0"/>
                  <a:t>→</a:t>
                </a:r>
                <a:r>
                  <a:rPr lang="en-US" altLang="zh-CN" dirty="0" err="1"/>
                  <a:t>γγ</a:t>
                </a:r>
                <a:r>
                  <a:rPr lang="en-US" altLang="zh-CN" dirty="0"/>
                  <a:t> from PDG.</a:t>
                </a:r>
              </a:p>
              <a:p>
                <a:endParaRPr lang="en-US" altLang="zh-CN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altLang="zh-CN" dirty="0"/>
                  <a:t> : integrated luminosity.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07BFEC-8440-4ACD-809D-81E649AD5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17" y="1283284"/>
                <a:ext cx="6090770" cy="3526928"/>
              </a:xfrm>
              <a:prstGeom prst="rect">
                <a:avLst/>
              </a:prstGeom>
              <a:blipFill>
                <a:blip r:embed="rId2"/>
                <a:stretch>
                  <a:fillRect l="-2202" r="-1702" b="-3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00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E226FFA-1049-45B0-882C-F12C7DC3F581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 cross sections 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222CE920-B693-485E-BEF0-DF4FB9CB2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79633"/>
              </p:ext>
            </p:extLst>
          </p:nvPr>
        </p:nvGraphicFramePr>
        <p:xfrm>
          <a:off x="327215" y="798142"/>
          <a:ext cx="8489569" cy="526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37">
                  <a:extLst>
                    <a:ext uri="{9D8B030D-6E8A-4147-A177-3AD203B41FA5}">
                      <a16:colId xmlns:a16="http://schemas.microsoft.com/office/drawing/2014/main" xmlns="" val="3193759880"/>
                    </a:ext>
                  </a:extLst>
                </a:gridCol>
                <a:gridCol w="2287862">
                  <a:extLst>
                    <a:ext uri="{9D8B030D-6E8A-4147-A177-3AD203B41FA5}">
                      <a16:colId xmlns:a16="http://schemas.microsoft.com/office/drawing/2014/main" xmlns="" val="1987026335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1972546227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3452347692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3951440772"/>
                    </a:ext>
                  </a:extLst>
                </a:gridCol>
                <a:gridCol w="1345652">
                  <a:extLst>
                    <a:ext uri="{9D8B030D-6E8A-4147-A177-3AD203B41FA5}">
                      <a16:colId xmlns:a16="http://schemas.microsoft.com/office/drawing/2014/main" xmlns="" val="2967318002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xmlns="" val="3595634936"/>
                    </a:ext>
                  </a:extLst>
                </a:gridCol>
              </a:tblGrid>
              <a:tr h="383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Ndata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 ISR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VR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efficieny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cross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414483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108.49±0.02±0.94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4.02E+03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1.06197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1.03926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0.282910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120.101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0047588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10.074±0.005±0.067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4.04E+02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1.13135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0.228387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151.604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68789324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3.343±0.003±0.027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2.08E+02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1.091452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1.03752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0.245574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226.409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06206544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12.167±0.006±0.085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7.17E+02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1.068642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0.261914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204.971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10855332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2.841±0.02±0.94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1.52E+02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1.057962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1.03961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0.319028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154.195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93973054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10.625±0.006±0.091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5.11E+02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1.056512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0.328721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134.625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55339202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13.699±0.007±0.092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6.45E+02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1.057248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0.324629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133.372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5471813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11.856±0.007±0.087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5.35E+02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1.061292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0.357371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115.811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85289657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21.089±0.009±0.143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8.52E+02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1.082307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0.279313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129.864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37074774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22.549±0.01±0.176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6.58E+02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1.115015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0.279569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90.968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13480168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66.869±0.017±0.475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1.84E+03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1.119686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0.274159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86.980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04458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2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06444"/>
              </p:ext>
            </p:extLst>
          </p:nvPr>
        </p:nvGraphicFramePr>
        <p:xfrm>
          <a:off x="327215" y="798142"/>
          <a:ext cx="8489569" cy="526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7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56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3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Ndata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 ISR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VR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efficieny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cross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1.098±0.002±0.009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2.90E+01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1.175231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1.04054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0.280780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77.770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948092406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33.722±0.013±0.216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5.37E+02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1.259165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1.03939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0.296682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41.514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56309073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34.003±0.013±0.282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5.38E+02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1.260242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1.03938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0.290953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42.005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52336488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1.034±0.002±0.007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1.56E+01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1.291281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0.259765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43.716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106329653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1.008±0.002±0.007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4.99E+00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1.347755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1.03683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0.248825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14.419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22196077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105.253±0.025±0.905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9.17E+02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1.400654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1.03284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0.278058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21.927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814554601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15.942±0.01±0.143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1.16E+02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1.42471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1.02886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0.274015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18.358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50939813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16.071±0.01±0.095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1.26E+02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1.437955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1.02461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0.280170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19.246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19264080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15.881±0.01±0.11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1.22E+02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1.444923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1.02067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0.204441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25.792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97675232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17.29±0.011±0.123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1.20E+02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1.450865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1.01446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0.263634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18.133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126.185±0.029±0.921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8.78E+02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1.408645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0.914869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0.256281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21.315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E226FFA-1049-45B0-882C-F12C7DC3F581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 cross sections </a:t>
            </a:r>
          </a:p>
        </p:txBody>
      </p:sp>
    </p:spTree>
    <p:extLst>
      <p:ext uri="{BB962C8B-B14F-4D97-AF65-F5344CB8AC3E}">
        <p14:creationId xmlns:p14="http://schemas.microsoft.com/office/powerpoint/2010/main" val="107107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41E69F-0A38-4843-842E-7FDD6CBA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64" y="989977"/>
            <a:ext cx="6781672" cy="487804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E226FFA-1049-45B0-882C-F12C7DC3F581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 cross sections </a:t>
            </a:r>
          </a:p>
        </p:txBody>
      </p:sp>
    </p:spTree>
    <p:extLst>
      <p:ext uri="{BB962C8B-B14F-4D97-AF65-F5344CB8AC3E}">
        <p14:creationId xmlns:p14="http://schemas.microsoft.com/office/powerpoint/2010/main" val="50898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7069E7-A2B2-49F3-A8D8-8EE24DFB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071F78F-8E8E-4188-8136-0E496183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BBCFF9FB-247D-46C1-913E-6192ECD2F308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862" y="1090246"/>
                <a:ext cx="83439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Cross section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 have been measured for R-Scan data.</a:t>
                </a: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They are consistent with </a:t>
                </a:r>
                <a:r>
                  <a:rPr lang="en-US" altLang="zh-CN" sz="2400" dirty="0" err="1"/>
                  <a:t>BaBar</a:t>
                </a:r>
                <a:r>
                  <a:rPr lang="en-US" altLang="zh-CN" sz="2400" dirty="0"/>
                  <a:t> results, but with much  improved precision.</a:t>
                </a: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Next to do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Study the intermediate states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→</m:t>
                    </m:r>
                    <m:r>
                      <a:rPr lang="zh-CN" altLang="en-US" sz="2400" i="1" dirty="0">
                        <a:latin typeface="Cambria Math"/>
                        <a:sym typeface="Wingdings" panose="05000000000000000000" pitchFamily="2" charset="2"/>
                      </a:rPr>
                      <m:t>𝜙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2400" i="1" dirty="0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.</a:t>
                </a:r>
              </a:p>
              <a:p>
                <a:pPr marL="800100" lvl="1" indent="-34290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Prepare the thesis 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2" y="1090246"/>
                <a:ext cx="83439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950" t="-1800" r="-1023" b="-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83014" y="495886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Edwardian Script ITC" panose="030303020407070D0804" pitchFamily="66" charset="0"/>
              </a:rPr>
              <a:t>Thanks  very  much</a:t>
            </a:r>
            <a:endParaRPr lang="zh-CN" altLang="en-US" sz="4000" b="1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7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7C81B0-F457-445C-81C6-9F82F27D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FD6A85D-44F1-4376-9679-BD1AFD7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CE3AEDED-5CE9-4200-ABC3-A6F7F1DD2509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Motivation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59" y="518747"/>
            <a:ext cx="2991950" cy="28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6522" y="1059623"/>
                <a:ext cx="4607170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BaBar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measured the cross section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b="0" i="0" smtClean="0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K</m:t>
                        </m:r>
                      </m:e>
                      <m:sup>
                        <m:r>
                          <a:rPr lang="en-US" altLang="zh-CN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K</m:t>
                        </m:r>
                      </m:e>
                      <m:sup>
                        <m:r>
                          <a:rPr lang="en-US" altLang="zh-CN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π</m:t>
                        </m:r>
                      </m:e>
                      <m:sup>
                        <m:r>
                          <a:rPr lang="en-US" altLang="zh-CN" sz="2400" b="0" i="0" dirty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 around 2.1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→</m:t>
                    </m:r>
                    <m:r>
                      <a:rPr lang="zh-CN" altLang="en-US" sz="2400" b="0" i="1" dirty="0" smtClean="0">
                        <a:latin typeface="Cambria Math"/>
                        <a:sym typeface="Wingdings" panose="05000000000000000000" pitchFamily="2" charset="2"/>
                      </a:rPr>
                      <m:t>𝜙</m:t>
                    </m:r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dirty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en-US" altLang="zh-CN" sz="2400" b="0" i="1" dirty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Search for exotic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-vector state.</a:t>
                </a: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above 2.0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>
                  <a:buClr>
                    <a:srgbClr val="FF0000"/>
                  </a:buClr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2" y="1059623"/>
                <a:ext cx="4607170" cy="6186309"/>
              </a:xfrm>
              <a:prstGeom prst="rect">
                <a:avLst/>
              </a:prstGeom>
              <a:blipFill rotWithShape="1">
                <a:blip r:embed="rId3"/>
                <a:stretch>
                  <a:fillRect l="-1852" t="-788" r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5964298" y="2334356"/>
            <a:ext cx="782515" cy="67261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66" y="3354826"/>
            <a:ext cx="2979493" cy="305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50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58" y="909637"/>
            <a:ext cx="36004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xmlns="" id="{CE3AEDED-5CE9-4200-ABC3-A6F7F1DD2509}"/>
              </a:ext>
            </a:extLst>
          </p:cNvPr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Data sets and MC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01328" y="1516277"/>
                <a:ext cx="5069016" cy="2923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Boss Version: 6.6.5.p01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R-scan Data: 2.0 ~ 3.08 </a:t>
                </a:r>
                <a:r>
                  <a:rPr lang="en-US" altLang="zh-CN" sz="2400" dirty="0" err="1"/>
                  <a:t>GeV</a:t>
                </a:r>
                <a:endParaRPr lang="en-US" altLang="zh-CN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MC samples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400" dirty="0"/>
              </a:p>
              <a:p>
                <a:pPr marL="742950" lvl="1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signal MC </a:t>
                </a:r>
              </a:p>
              <a:p>
                <a:pPr marL="742950" lvl="1" indent="-285750"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 inclusive MC samples at 2.125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" y="1516277"/>
                <a:ext cx="5069016" cy="2923877"/>
              </a:xfrm>
              <a:prstGeom prst="rect">
                <a:avLst/>
              </a:prstGeom>
              <a:blipFill rotWithShape="1">
                <a:blip r:embed="rId3"/>
                <a:stretch>
                  <a:fillRect l="-1563" t="-1670" r="-240" b="-2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47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60211" y="1015556"/>
                <a:ext cx="8352928" cy="482688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|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|&lt;1.0 cm &amp;&amp; |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|&lt;10.0 cm &amp;&amp; |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cosθ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|&lt;0.93</a:t>
                </a:r>
                <a:r>
                  <a:rPr lang="el-GR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Ngood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==2 &amp;&amp;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Ncharge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==0;</a:t>
                </a:r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PID: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 &gt;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&amp;&amp;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 &gt; 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𝛑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N(K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)=N(K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)=1;    </a:t>
                </a:r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Photon: 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 &gt; 25 MeV (barrel) or E&gt; 50 MeV(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;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𝜽𝒎𝒊𝒏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𝛄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,charge)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</a:t>
                </a:r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0&lt;=TDC&lt;=14;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𝜸≥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</a:p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 kinematic fit : 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(2γ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𝑲</a:t>
                </a:r>
                <a:r>
                  <a:rPr lang="en-US" altLang="zh-CN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𝑲</a:t>
                </a:r>
                <a:r>
                  <a:rPr lang="en-US" altLang="zh-CN" sz="2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200" i="1">
                        <a:latin typeface="Cambria Math"/>
                      </a:rPr>
                      <m:t>&lt;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211" y="1015556"/>
                <a:ext cx="8352928" cy="4826887"/>
              </a:xfrm>
              <a:blipFill>
                <a:blip r:embed="rId3"/>
                <a:stretch>
                  <a:fillRect l="-803" t="-2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E0-A9DE-4AD4-A7F1-5AEBF0AA097B}" type="datetime1">
              <a:rPr lang="zh-CN" altLang="en-US" smtClean="0"/>
              <a:t>2018/4/18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Event Selection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3AF53EE-FE5A-41DE-8F87-E445E190A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8" y="1846015"/>
            <a:ext cx="4401474" cy="31659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102B74A-B659-4F60-B505-A238972F1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46015"/>
            <a:ext cx="4401476" cy="316597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Event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C0599CF8-F2A0-4A9D-A42C-8F4E71E0BC20}"/>
                  </a:ext>
                </a:extLst>
              </p:cNvPr>
              <p:cNvSpPr txBox="1"/>
              <p:nvPr/>
            </p:nvSpPr>
            <p:spPr>
              <a:xfrm>
                <a:off x="2122748" y="5301210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≤70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0599CF8-F2A0-4A9D-A42C-8F4E71E0B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48" y="5301210"/>
                <a:ext cx="936104" cy="276999"/>
              </a:xfrm>
              <a:prstGeom prst="rect">
                <a:avLst/>
              </a:prstGeom>
              <a:blipFill>
                <a:blip r:embed="rId4"/>
                <a:stretch>
                  <a:fillRect l="-1299" t="-4444" r="-1948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AED7865B-60E2-4DA9-8B52-99FF47152A5C}"/>
                  </a:ext>
                </a:extLst>
              </p:cNvPr>
              <p:cNvSpPr txBox="1"/>
              <p:nvPr/>
            </p:nvSpPr>
            <p:spPr>
              <a:xfrm>
                <a:off x="5839702" y="5301210"/>
                <a:ext cx="2468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≤5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D7865B-60E2-4DA9-8B52-99FF4715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02" y="5301210"/>
                <a:ext cx="2468817" cy="276999"/>
              </a:xfrm>
              <a:prstGeom prst="rect">
                <a:avLst/>
              </a:prstGeom>
              <a:blipFill>
                <a:blip r:embed="rId5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10754" y="852936"/>
            <a:ext cx="173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2.125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6FF-6A40-40C1-921C-C55E1B63ABB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dirty="0">
                <a:solidFill>
                  <a:schemeClr val="bg1"/>
                </a:solidFill>
              </a:rPr>
              <a:t>Background Analysis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B0DEE6D-926D-4562-97B0-70F95598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82824"/>
            <a:ext cx="6705600" cy="2362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574356-2B01-4A23-A099-3D153EABBAE2}"/>
              </a:ext>
            </a:extLst>
          </p:cNvPr>
          <p:cNvSpPr txBox="1"/>
          <p:nvPr/>
        </p:nvSpPr>
        <p:spPr>
          <a:xfrm>
            <a:off x="2236086" y="4370161"/>
            <a:ext cx="43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Background: 10/1179 </a:t>
            </a:r>
            <a:r>
              <a:rPr lang="zh-CN" altLang="en-US" dirty="0"/>
              <a:t>≈</a:t>
            </a:r>
            <a:r>
              <a:rPr lang="en-US" altLang="zh-CN" dirty="0"/>
              <a:t> 0.848%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0754" y="852936"/>
            <a:ext cx="173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2.125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8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Two body  invariant mass of K</a:t>
            </a:r>
            <a:r>
              <a:rPr lang="en-US" sz="1500" b="1" baseline="30000" dirty="0">
                <a:solidFill>
                  <a:schemeClr val="bg1"/>
                </a:solidFill>
              </a:rPr>
              <a:t>+</a:t>
            </a:r>
            <a:r>
              <a:rPr lang="en-US" sz="1500" b="1" dirty="0">
                <a:solidFill>
                  <a:schemeClr val="bg1"/>
                </a:solidFill>
              </a:rPr>
              <a:t> K</a:t>
            </a:r>
            <a:r>
              <a:rPr lang="en-US" sz="1500" b="1" baseline="30000" dirty="0">
                <a:solidFill>
                  <a:schemeClr val="bg1"/>
                </a:solidFill>
              </a:rPr>
              <a:t>-</a:t>
            </a:r>
            <a:r>
              <a:rPr lang="en-US" sz="1500" b="1" dirty="0">
                <a:solidFill>
                  <a:schemeClr val="bg1"/>
                </a:solidFill>
              </a:rPr>
              <a:t> π</a:t>
            </a:r>
            <a:r>
              <a:rPr lang="en-US" sz="1500" b="1" baseline="30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2A1F7E3-6547-436D-9817-5C3A1AD5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8" y="3513285"/>
            <a:ext cx="4045313" cy="29097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C2525B-46EC-422F-99BF-FB8A7ACB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8" y="541953"/>
            <a:ext cx="4045313" cy="29097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6F271B9-2A26-41CB-AD21-761699240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75" y="541953"/>
            <a:ext cx="4045313" cy="2909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0754" y="213440"/>
            <a:ext cx="173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2.125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938" y="4220308"/>
            <a:ext cx="387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MC can not described the data!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Extract efficiency</a:t>
            </a:r>
            <a:endParaRPr lang="en-US" sz="1500" b="1" baseline="300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3EDDD1-15DE-4BB5-AE1A-6409AFB58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" y="1623304"/>
            <a:ext cx="4160377" cy="29925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29E2693-E03A-4CC6-B7A4-D71ABCA24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5" y="3363800"/>
            <a:ext cx="4160377" cy="29925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57A4F55-A882-40CE-976B-066D1C675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5" y="10788"/>
            <a:ext cx="4160377" cy="29925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E0FDEA9-0C36-49F7-8E97-DA4F31285732}"/>
              </a:ext>
            </a:extLst>
          </p:cNvPr>
          <p:cNvSpPr txBox="1"/>
          <p:nvPr/>
        </p:nvSpPr>
        <p:spPr>
          <a:xfrm>
            <a:off x="1990029" y="48316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DC54FEF-EA4E-4C47-88F9-CD97FE01FE8C}"/>
              </a:ext>
            </a:extLst>
          </p:cNvPr>
          <p:cNvSpPr txBox="1"/>
          <p:nvPr/>
        </p:nvSpPr>
        <p:spPr>
          <a:xfrm>
            <a:off x="6514569" y="299867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 MC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E89EF4C-D401-4391-9DE4-CD5C7CF8D344}"/>
              </a:ext>
            </a:extLst>
          </p:cNvPr>
          <p:cNvSpPr txBox="1"/>
          <p:nvPr/>
        </p:nvSpPr>
        <p:spPr>
          <a:xfrm>
            <a:off x="6389559" y="6250545"/>
            <a:ext cx="140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Inclusive MC</a:t>
            </a:r>
          </a:p>
        </p:txBody>
      </p:sp>
    </p:spTree>
    <p:extLst>
      <p:ext uri="{BB962C8B-B14F-4D97-AF65-F5344CB8AC3E}">
        <p14:creationId xmlns:p14="http://schemas.microsoft.com/office/powerpoint/2010/main" val="26480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355C-A412-4637-BF8F-D30FCBB92F75}" type="datetime1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8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b="1" dirty="0">
                <a:solidFill>
                  <a:schemeClr val="bg1"/>
                </a:solidFill>
              </a:rPr>
              <a:t>Extract efficiency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8F522F-7B5B-4D24-B4C6-44D59ED14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696"/>
            <a:ext cx="4523205" cy="325353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D6ED33C-2E33-420E-AAA5-D4371D545C1B}"/>
              </a:ext>
            </a:extLst>
          </p:cNvPr>
          <p:cNvGrpSpPr/>
          <p:nvPr/>
        </p:nvGrpSpPr>
        <p:grpSpPr>
          <a:xfrm>
            <a:off x="5734745" y="773696"/>
            <a:ext cx="3404493" cy="5184677"/>
            <a:chOff x="4387088" y="1079936"/>
            <a:chExt cx="4752148" cy="72370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5BBD30DE-6ADB-42C9-B0E4-B22E2C628674}"/>
                </a:ext>
              </a:extLst>
            </p:cNvPr>
            <p:cNvGrpSpPr/>
            <p:nvPr/>
          </p:nvGrpSpPr>
          <p:grpSpPr>
            <a:xfrm>
              <a:off x="4387088" y="1079936"/>
              <a:ext cx="4752148" cy="6721475"/>
              <a:chOff x="4387088" y="1079936"/>
              <a:chExt cx="4752148" cy="672147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xmlns="" id="{3195131A-EA81-4B5D-8838-917ADEE19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7089" y="4383202"/>
                <a:ext cx="4752145" cy="341820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D5B309F0-CC74-4147-8031-BE5616DCE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7088" y="1079936"/>
                <a:ext cx="4752148" cy="3418211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2EF661EE-70EA-42DD-8AB3-D9F1D1A8CF02}"/>
                </a:ext>
              </a:extLst>
            </p:cNvPr>
            <p:cNvSpPr txBox="1"/>
            <p:nvPr/>
          </p:nvSpPr>
          <p:spPr>
            <a:xfrm>
              <a:off x="5287107" y="7801415"/>
              <a:ext cx="3463019" cy="51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Signal MC with weights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3756865-63DE-4218-AA67-9FA0A8F555C9}"/>
                  </a:ext>
                </a:extLst>
              </p:cNvPr>
              <p:cNvSpPr txBox="1"/>
              <p:nvPr/>
            </p:nvSpPr>
            <p:spPr>
              <a:xfrm>
                <a:off x="811565" y="4364616"/>
                <a:ext cx="4120919" cy="1872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Weighted efficiency: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𝑔𝑒𝑛𝑒𝑟𝑎𝑡𝑒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𝑠𝑒𝑙𝑒𝑐𝑡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=0.282910</m:t>
                    </m:r>
                  </m:oMath>
                </a14:m>
                <a:r>
                  <a:rPr lang="en-US" altLang="zh-CN" dirty="0"/>
                  <a:t>   at 2.125 </a:t>
                </a:r>
                <a:r>
                  <a:rPr lang="en-US" altLang="zh-CN" dirty="0" err="1"/>
                  <a:t>GeV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756865-63DE-4218-AA67-9FA0A8F5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65" y="4364616"/>
                <a:ext cx="4120919" cy="1872500"/>
              </a:xfrm>
              <a:prstGeom prst="rect">
                <a:avLst/>
              </a:prstGeom>
              <a:blipFill rotWithShape="1">
                <a:blip r:embed="rId6"/>
                <a:stretch>
                  <a:fillRect l="-3402" t="-4235" b="-6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910754" y="391271"/>
            <a:ext cx="173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2.125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46" y="1011115"/>
            <a:ext cx="25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Weighted distribution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512</Words>
  <Application>Microsoft Office PowerPoint</Application>
  <PresentationFormat>全屏显示(4:3)</PresentationFormat>
  <Paragraphs>309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Calibri Light</vt:lpstr>
      <vt:lpstr>Cambria Math</vt:lpstr>
      <vt:lpstr>Edwardian Script ITC</vt:lpstr>
      <vt:lpstr>Times New Roman</vt:lpstr>
      <vt:lpstr>Wingdings</vt:lpstr>
      <vt:lpstr>Office 主题​​</vt:lpstr>
      <vt:lpstr>Study  of  e^+ e^-K^+ K^- π^0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2018-04-09T14:16:00Z</dcterms:created>
  <dcterms:modified xsi:type="dcterms:W3CDTF">2018-04-18T06:23:27Z</dcterms:modified>
</cp:coreProperties>
</file>