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519" r:id="rId3"/>
    <p:sldId id="520" r:id="rId4"/>
    <p:sldId id="264" r:id="rId5"/>
    <p:sldId id="522" r:id="rId6"/>
    <p:sldId id="265" r:id="rId7"/>
    <p:sldId id="266" r:id="rId8"/>
    <p:sldId id="523" r:id="rId9"/>
    <p:sldId id="267" r:id="rId10"/>
    <p:sldId id="524" r:id="rId11"/>
    <p:sldId id="268" r:id="rId12"/>
    <p:sldId id="525" r:id="rId13"/>
    <p:sldId id="526" r:id="rId14"/>
    <p:sldId id="528" r:id="rId15"/>
    <p:sldId id="527" r:id="rId16"/>
    <p:sldId id="263" r:id="rId17"/>
    <p:sldId id="269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rlowTest" id="{DB8D8958-9194-4799-92D9-2EBAC99741E6}">
          <p14:sldIdLst>
            <p14:sldId id="262"/>
            <p14:sldId id="519"/>
            <p14:sldId id="520"/>
            <p14:sldId id="264"/>
            <p14:sldId id="522"/>
            <p14:sldId id="265"/>
            <p14:sldId id="266"/>
            <p14:sldId id="523"/>
            <p14:sldId id="267"/>
            <p14:sldId id="524"/>
            <p14:sldId id="268"/>
            <p14:sldId id="525"/>
            <p14:sldId id="526"/>
            <p14:sldId id="528"/>
            <p14:sldId id="527"/>
          </p14:sldIdLst>
        </p14:section>
        <p14:section name="backup" id="{7C984209-08F4-4777-866D-476F79C764AA}">
          <p14:sldIdLst>
            <p14:sldId id="263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5FF"/>
    <a:srgbClr val="FF0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52" autoAdjust="0"/>
    <p:restoredTop sz="92412" autoAdjust="0"/>
  </p:normalViewPr>
  <p:slideViewPr>
    <p:cSldViewPr snapToGrid="0" showGuides="1">
      <p:cViewPr varScale="1">
        <p:scale>
          <a:sx n="84" d="100"/>
          <a:sy n="84" d="100"/>
        </p:scale>
        <p:origin x="57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C982D-E6A3-4E75-A7EF-1A54B9B0FC05}" type="datetimeFigureOut">
              <a:rPr lang="zh-CN" altLang="en-US" smtClean="0"/>
              <a:t>2022/11/4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BA205-61E0-4FAD-BCFD-35975D2B5D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3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/ustcfs/BES3User/2021/ypei/BESIII/Lambda/WriteMemo/FurtherEventSelection/nbarpi0/TopoSummary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3175B-3952-4F9A-AD50-DF946F6312C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24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/ustcfs/BES3User/2021/ypei/BESIII/Lambda/WriteMemo/FurtherEventSelection/nbarpi0/TopoSummary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3175B-3952-4F9A-AD50-DF946F6312C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48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A205-61E0-4FAD-BCFD-35975D2B5DA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453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A205-61E0-4FAD-BCFD-35975D2B5DA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07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459BC9-40E6-4151-B56C-F0BA0BB50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50BDE7D-D7E4-4A1D-B06E-0E0F146088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E83426-5FEB-4514-8F6B-F2F364C6B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0C35-AA99-478C-A0D9-0FA9D2C70CAD}" type="datetimeFigureOut">
              <a:rPr lang="zh-CN" altLang="en-US" smtClean="0"/>
              <a:t>2022/11/4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CA520D-7C58-433A-A8D2-1C9A57B6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CDDCE1-EB82-4689-813C-8C9217856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B5B6-B4C0-4580-8341-37020DD701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17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A8541A-291F-4603-BA01-4ABD45323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23E7046-EAF8-4E23-9EFA-0E29153F9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9CD598-DFBB-4520-A075-66CF1D270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0C35-AA99-478C-A0D9-0FA9D2C70CAD}" type="datetimeFigureOut">
              <a:rPr lang="zh-CN" altLang="en-US" smtClean="0"/>
              <a:t>2022/11/4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514379-BD83-4289-89DA-E8B570BF4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EDF978-4CB0-4C93-A907-73DA5BEB8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B5B6-B4C0-4580-8341-37020DD701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46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EF2B475-E227-4A4A-A385-9FAF7BE94A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6DB9DC2-7369-4BBA-8D72-883D1F13F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693A2F-77D3-47FA-9B86-F30A8D2BB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0C35-AA99-478C-A0D9-0FA9D2C70CAD}" type="datetimeFigureOut">
              <a:rPr lang="zh-CN" altLang="en-US" smtClean="0"/>
              <a:t>2022/11/4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C0607E-AD43-4D02-8D19-C4A460A6E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498D33-281D-432F-9049-D2EE4F32A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B5B6-B4C0-4580-8341-37020DD701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7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1A0C3F-85B7-4516-B86A-8857B646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86C2D0-BC03-4FBA-8D57-2DFAA8EB2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B1DA2A-EEDB-4F4B-92E6-405DB4D1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0C35-AA99-478C-A0D9-0FA9D2C70CAD}" type="datetimeFigureOut">
              <a:rPr lang="zh-CN" altLang="en-US" smtClean="0"/>
              <a:t>2022/11/4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E3F68A-1CA8-489A-8077-28A2E1DD5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7710C7-09FC-4749-BF44-AE80597D0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B5B6-B4C0-4580-8341-37020DD701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79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89DCBC-6878-47FE-9A2E-EC4F988DE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D9673E-08D1-4675-85EF-706DC6FAC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135BA1-8940-438B-887D-57FC9FDF5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0C35-AA99-478C-A0D9-0FA9D2C70CAD}" type="datetimeFigureOut">
              <a:rPr lang="zh-CN" altLang="en-US" smtClean="0"/>
              <a:t>2022/11/4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3D2728-42B8-41CB-91F1-45C07FFCE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9BD09A-C3AF-4020-8E12-6027233F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B5B6-B4C0-4580-8341-37020DD701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63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C4CB73-04FB-4ED1-87EB-D74B9DCEF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78DAF1-7B5B-4F47-97D6-14B5651738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80562F0-17B8-4708-9686-A560C8D65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571B67-2F2A-4417-B35A-254F47044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0C35-AA99-478C-A0D9-0FA9D2C70CAD}" type="datetimeFigureOut">
              <a:rPr lang="zh-CN" altLang="en-US" smtClean="0"/>
              <a:t>2022/11/4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2977A06-E3EB-40BC-81F5-716A9A16D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E1260AA-39B5-4FD9-95E6-3A56EA432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B5B6-B4C0-4580-8341-37020DD701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17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D1F67B-BB45-4930-BD7F-CFF9FC091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C072C9-8EC6-4C25-9084-2EED1D93C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D01276A-FC59-499C-AC7B-4942A808F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4C24513-139C-4AAD-A1D7-D94F635F18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6336202-4C9F-4BDE-9A22-2BEDD0F4C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0924C85-22D6-4ACE-BE60-A07CCA5E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0C35-AA99-478C-A0D9-0FA9D2C70CAD}" type="datetimeFigureOut">
              <a:rPr lang="zh-CN" altLang="en-US" smtClean="0"/>
              <a:t>2022/11/4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DC8EC33-8E78-42B5-BC06-2D34951D7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C8DB529-5C2C-40EB-BA83-26D91987E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B5B6-B4C0-4580-8341-37020DD701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10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DB87B2-7BDB-4814-A376-8D5FD8DBD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54C66B7-8D99-4A32-9685-DDF3EB147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0C35-AA99-478C-A0D9-0FA9D2C70CAD}" type="datetimeFigureOut">
              <a:rPr lang="zh-CN" altLang="en-US" smtClean="0"/>
              <a:t>2022/11/4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32A5A54-00C9-41FD-B900-B4044ADD7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A13533A-95C6-4BE7-9038-3CC1BFF89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B5B6-B4C0-4580-8341-37020DD701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70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AC7F267-D71E-4E90-8172-2F98DE33D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0C35-AA99-478C-A0D9-0FA9D2C70CAD}" type="datetimeFigureOut">
              <a:rPr lang="zh-CN" altLang="en-US" smtClean="0"/>
              <a:t>2022/11/4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7F8D8D7-1AAF-4243-98A5-1C3F8097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F42C4B-0F33-4082-9214-2EF423508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B5B6-B4C0-4580-8341-37020DD701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8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137FDE-835C-402D-94AB-059556CA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173599-8579-4168-85AF-88C7A2858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1956166-03F9-45D5-8A9C-5A1566A96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2D54D48-6334-45F8-88BD-E0FFF43C6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0C35-AA99-478C-A0D9-0FA9D2C70CAD}" type="datetimeFigureOut">
              <a:rPr lang="zh-CN" altLang="en-US" smtClean="0"/>
              <a:t>2022/11/4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9635D73-28AB-4EBC-800A-E34233B53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CAA3388-0F53-4EFE-8CE7-E6514ECF7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B5B6-B4C0-4580-8341-37020DD701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092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D9E30A-BAE3-4573-8B14-535384D0A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DA484E0-A91F-44EC-967C-0C4A3186D2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46C258-6A07-4853-AE51-E36C644FD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4D41E4-2529-4E4A-849B-9734C799E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0C35-AA99-478C-A0D9-0FA9D2C70CAD}" type="datetimeFigureOut">
              <a:rPr lang="zh-CN" altLang="en-US" smtClean="0"/>
              <a:t>2022/11/4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6B5EA1-F738-4306-97F3-5B5807277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C706EF-8F91-47EF-A2A2-2A31BCB66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B5B6-B4C0-4580-8341-37020DD701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4A4A372-3258-4EE0-BF36-D701D507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6C9BD3-4641-41C6-9A74-5066AC70B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013158-7A6B-4DBA-A709-7F29A07355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50C35-AA99-478C-A0D9-0FA9D2C70CAD}" type="datetimeFigureOut">
              <a:rPr lang="zh-CN" altLang="en-US" smtClean="0"/>
              <a:t>2022/11/4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54B354-B9B3-4A77-8636-E8379E669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4AF48B-B152-448D-BC71-ACBC964EF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2B5B6-B4C0-4580-8341-37020DD701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79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1.png"/><Relationship Id="rId7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9.png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4">
                <a:extLst>
                  <a:ext uri="{FF2B5EF4-FFF2-40B4-BE49-F238E27FC236}">
                    <a16:creationId xmlns:a16="http://schemas.microsoft.com/office/drawing/2014/main" id="{AFA2C2F1-8C43-4364-B102-588D4811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4021465"/>
                  </p:ext>
                </p:extLst>
              </p:nvPr>
            </p:nvGraphicFramePr>
            <p:xfrm>
              <a:off x="561975" y="466725"/>
              <a:ext cx="11255252" cy="541019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31776">
                      <a:extLst>
                        <a:ext uri="{9D8B030D-6E8A-4147-A177-3AD203B41FA5}">
                          <a16:colId xmlns:a16="http://schemas.microsoft.com/office/drawing/2014/main" val="3930993220"/>
                        </a:ext>
                      </a:extLst>
                    </a:gridCol>
                    <a:gridCol w="5603638">
                      <a:extLst>
                        <a:ext uri="{9D8B030D-6E8A-4147-A177-3AD203B41FA5}">
                          <a16:colId xmlns:a16="http://schemas.microsoft.com/office/drawing/2014/main" val="1643757188"/>
                        </a:ext>
                      </a:extLst>
                    </a:gridCol>
                    <a:gridCol w="1664525">
                      <a:extLst>
                        <a:ext uri="{9D8B030D-6E8A-4147-A177-3AD203B41FA5}">
                          <a16:colId xmlns:a16="http://schemas.microsoft.com/office/drawing/2014/main" val="1095839723"/>
                        </a:ext>
                      </a:extLst>
                    </a:gridCol>
                    <a:gridCol w="1664525">
                      <a:extLst>
                        <a:ext uri="{9D8B030D-6E8A-4147-A177-3AD203B41FA5}">
                          <a16:colId xmlns:a16="http://schemas.microsoft.com/office/drawing/2014/main" val="1886854137"/>
                        </a:ext>
                      </a:extLst>
                    </a:gridCol>
                    <a:gridCol w="1590788">
                      <a:extLst>
                        <a:ext uri="{9D8B030D-6E8A-4147-A177-3AD203B41FA5}">
                          <a16:colId xmlns:a16="http://schemas.microsoft.com/office/drawing/2014/main" val="2832535912"/>
                        </a:ext>
                      </a:extLst>
                    </a:gridCol>
                  </a:tblGrid>
                  <a:tr h="7015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Index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Cut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Low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High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Step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31662736"/>
                      </a:ext>
                    </a:extLst>
                  </a:tr>
                  <a:tr h="7015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0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sym typeface="Times New Roman" panose="02020603050405020304" pitchFamily="18" charset="0"/>
                                  </a:rPr>
                                  <m:t>𝐿</m:t>
                                </m:r>
                                <m:r>
                                  <m:rPr>
                                    <m:lit/>
                                  </m:rPr>
                                  <a:rPr lang="en-US" altLang="zh-CN" b="0" i="1" smtClean="0">
                                    <a:latin typeface="Cambria Math" panose="02040503050406030204" pitchFamily="18" charset="0"/>
                                    <a:sym typeface="Times New Roman" panose="020206030504050203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sym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sym typeface="Times New Roman" panose="020206030504050203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sym typeface="Times New Roman" panose="020206030504050203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sym typeface="Times New Roman" panose="02020603050405020304" pitchFamily="18" charset="0"/>
                                  </a:rPr>
                                  <m:t>&gt;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Times New Roman" panose="020206030504050203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0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9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1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63709793"/>
                      </a:ext>
                    </a:extLst>
                  </a:tr>
                  <a:tr h="7015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1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sym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sym typeface="Times New Roman" panose="020206030504050203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sym typeface="Times New Roman" panose="02020603050405020304" pitchFamily="18" charset="0"/>
                                      </a:rPr>
                                      <m:t>𝑠𝑒𝑐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sym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sym typeface="Times New Roman" panose="02020603050405020304" pitchFamily="18" charset="0"/>
                                  </a:rPr>
                                  <m:t>&lt;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Times New Roman" panose="020206030504050203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2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20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2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13167898"/>
                      </a:ext>
                    </a:extLst>
                  </a:tr>
                  <a:tr h="12007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2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sym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sym typeface="Times New Roman" panose="02020603050405020304" pitchFamily="18" charset="0"/>
                                      </a:rPr>
                                      <m:t>𝑀</m:t>
                                    </m:r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sym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sym typeface="Times New Roman" panose="020206030504050203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sym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</m:e>
                                    </m:d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sym typeface="Times New Roman" panose="020206030504050203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sym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sym typeface="Times New Roman" panose="02020603050405020304" pitchFamily="18" charset="0"/>
                                          </a:rPr>
                                          <m:t>𝑀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sym typeface="Times New Roman" panose="02020603050405020304" pitchFamily="18" charset="0"/>
                                          </a:rPr>
                                          <m:t>𝑃𝐷𝐺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sym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b="0" i="0" smtClean="0">
                                            <a:latin typeface="Cambria Math" panose="02040503050406030204" pitchFamily="18" charset="0"/>
                                            <a:sym typeface="Times New Roman" panose="02020603050405020304" pitchFamily="18" charset="0"/>
                                          </a:rPr>
                                          <m:t>Λ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sym typeface="Times New Roman" panose="02020603050405020304" pitchFamily="18" charset="0"/>
                                  </a:rPr>
                                  <m:t>&lt;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Times New Roman" panose="02020603050405020304" pitchFamily="18" charset="0"/>
                                  </a:rPr>
                                  <m:t>0.008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0.0015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0.015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0.0015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01342728"/>
                      </a:ext>
                    </a:extLst>
                  </a:tr>
                  <a:tr h="7015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3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sym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sym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sym typeface="Times New Roman" panose="020206030504050203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sym typeface="Times New Roman" panose="02020603050405020304" pitchFamily="18" charset="0"/>
                                          </a:rPr>
                                          <m:t>𝑅𝑒𝑐𝑜𝑖𝑙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sym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sym typeface="Times New Roman" panose="020206030504050203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sym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</m:e>
                                    </m:d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sym typeface="Times New Roman" panose="020206030504050203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sym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sym typeface="Times New Roman" panose="020206030504050203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sym typeface="Times New Roman" panose="02020603050405020304" pitchFamily="18" charset="0"/>
                                          </a:rPr>
                                          <m:t>𝑅𝑒𝑐𝑜𝑖𝑙</m:t>
                                        </m:r>
                                      </m:sub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sym typeface="Times New Roman" panose="02020603050405020304" pitchFamily="18" charset="0"/>
                                          </a:rPr>
                                          <m:t>𝑐𝑒𝑛𝑡𝑟𝑎𝑙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sym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sym typeface="Times New Roman" panose="020206030504050203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sym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sym typeface="Times New Roman" panose="02020603050405020304" pitchFamily="18" charset="0"/>
                                  </a:rPr>
                                  <m:t>&lt;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Times New Roman" panose="02020603050405020304" pitchFamily="18" charset="0"/>
                                  </a:rPr>
                                  <m:t>0.0415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0.014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0.14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0.014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65717489"/>
                      </a:ext>
                    </a:extLst>
                  </a:tr>
                  <a:tr h="7015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4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sym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sym typeface="Times New Roman" panose="020206030504050203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sym typeface="Times New Roman" panose="02020603050405020304" pitchFamily="18" charset="0"/>
                                      </a:rPr>
                                      <m:t>𝑘𝑚𝑓𝑖𝑡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sym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sym typeface="Times New Roman" panose="02020603050405020304" pitchFamily="18" charset="0"/>
                                  </a:rPr>
                                  <m:t>&lt;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Times New Roman" panose="02020603050405020304" pitchFamily="18" charset="0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10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100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10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96344984"/>
                      </a:ext>
                    </a:extLst>
                  </a:tr>
                  <a:tr h="7015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5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sym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sym typeface="Times New Roman" panose="02020603050405020304" pitchFamily="18" charset="0"/>
                                      </a:rPr>
                                      <m:t>𝑀</m:t>
                                    </m:r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sym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sym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sym typeface="Times New Roman" panose="020206030504050203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sym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sym typeface="Times New Roman" panose="02020603050405020304" pitchFamily="18" charset="0"/>
                                          </a:rPr>
                                          <m:t>𝑀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sym typeface="Times New Roman" panose="02020603050405020304" pitchFamily="18" charset="0"/>
                                          </a:rPr>
                                          <m:t>𝑐𝑒𝑛𝑡𝑟𝑎𝑙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sym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sym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sym typeface="Times New Roman" panose="02020603050405020304" pitchFamily="18" charset="0"/>
                                  </a:rPr>
                                  <m:t>&lt;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Times New Roman" panose="02020603050405020304" pitchFamily="18" charset="0"/>
                                  </a:rPr>
                                  <m:t>0.0135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0.0045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0.02475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0.00225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74194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4">
                <a:extLst>
                  <a:ext uri="{FF2B5EF4-FFF2-40B4-BE49-F238E27FC236}">
                    <a16:creationId xmlns:a16="http://schemas.microsoft.com/office/drawing/2014/main" id="{AFA2C2F1-8C43-4364-B102-588D4811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4021465"/>
                  </p:ext>
                </p:extLst>
              </p:nvPr>
            </p:nvGraphicFramePr>
            <p:xfrm>
              <a:off x="561975" y="466725"/>
              <a:ext cx="11255252" cy="541019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31776">
                      <a:extLst>
                        <a:ext uri="{9D8B030D-6E8A-4147-A177-3AD203B41FA5}">
                          <a16:colId xmlns:a16="http://schemas.microsoft.com/office/drawing/2014/main" val="3930993220"/>
                        </a:ext>
                      </a:extLst>
                    </a:gridCol>
                    <a:gridCol w="5603638">
                      <a:extLst>
                        <a:ext uri="{9D8B030D-6E8A-4147-A177-3AD203B41FA5}">
                          <a16:colId xmlns:a16="http://schemas.microsoft.com/office/drawing/2014/main" val="1643757188"/>
                        </a:ext>
                      </a:extLst>
                    </a:gridCol>
                    <a:gridCol w="1664525">
                      <a:extLst>
                        <a:ext uri="{9D8B030D-6E8A-4147-A177-3AD203B41FA5}">
                          <a16:colId xmlns:a16="http://schemas.microsoft.com/office/drawing/2014/main" val="1095839723"/>
                        </a:ext>
                      </a:extLst>
                    </a:gridCol>
                    <a:gridCol w="1664525">
                      <a:extLst>
                        <a:ext uri="{9D8B030D-6E8A-4147-A177-3AD203B41FA5}">
                          <a16:colId xmlns:a16="http://schemas.microsoft.com/office/drawing/2014/main" val="1886854137"/>
                        </a:ext>
                      </a:extLst>
                    </a:gridCol>
                    <a:gridCol w="1590788">
                      <a:extLst>
                        <a:ext uri="{9D8B030D-6E8A-4147-A177-3AD203B41FA5}">
                          <a16:colId xmlns:a16="http://schemas.microsoft.com/office/drawing/2014/main" val="2832535912"/>
                        </a:ext>
                      </a:extLst>
                    </a:gridCol>
                  </a:tblGrid>
                  <a:tr h="7015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Index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Cut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Low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High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Step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31662736"/>
                      </a:ext>
                    </a:extLst>
                  </a:tr>
                  <a:tr h="7015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0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3152" t="-100000" r="-87935" b="-5689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0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9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1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63709793"/>
                      </a:ext>
                    </a:extLst>
                  </a:tr>
                  <a:tr h="7015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1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3152" t="-201739" r="-87935" b="-47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2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20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2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13167898"/>
                      </a:ext>
                    </a:extLst>
                  </a:tr>
                  <a:tr h="12007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2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3152" t="-176142" r="-87935" b="-1766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0.0015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0.015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0.0015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01342728"/>
                      </a:ext>
                    </a:extLst>
                  </a:tr>
                  <a:tr h="7015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3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3152" t="-473043" r="-87935" b="-2026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0.014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0.14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0.014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65717489"/>
                      </a:ext>
                    </a:extLst>
                  </a:tr>
                  <a:tr h="7015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4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3152" t="-568103" r="-87935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10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100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10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96344984"/>
                      </a:ext>
                    </a:extLst>
                  </a:tr>
                  <a:tr h="7015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5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3152" t="-673913" r="-87935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0.0045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0.02475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ea typeface="微软雅黑" panose="020B0503020204020204" pitchFamily="34" charset="-122"/>
                              <a:sym typeface="Times New Roman" panose="02020603050405020304" pitchFamily="18" charset="0"/>
                            </a:rPr>
                            <a:t>0.00225</a:t>
                          </a:r>
                          <a:endParaRPr lang="zh-CN" altLang="en-US" dirty="0">
                            <a:latin typeface="Times New Roman" panose="020206030504050203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741947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54091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0AB0DE4-8E7B-41DE-B8EE-D26AB0486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610909"/>
            <a:ext cx="3016028" cy="22690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999A7F0-07DC-425D-9711-F6B1D6D87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178" y="610909"/>
            <a:ext cx="3011989" cy="22569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B403078-E4FA-443D-B628-D9C0E6FEE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206" y="610909"/>
            <a:ext cx="2995839" cy="228119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D578603-4B27-4125-AFDC-A9B98B181A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5234" y="610909"/>
            <a:ext cx="2999876" cy="22690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AD7B378-82B6-4F64-BFF2-3E14A642F2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5" y="3537220"/>
            <a:ext cx="3226869" cy="206979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CC385BF-DCEB-49BA-971B-F9465DFCC8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767" y="3537220"/>
            <a:ext cx="3226869" cy="206979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1F5755-2501-4E7C-8F5F-58B436E009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949" y="3537220"/>
            <a:ext cx="3226869" cy="206979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14D3696-AEF5-4FF0-8239-E5BF83DDC7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131" y="3537220"/>
            <a:ext cx="3226869" cy="206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04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335BE0D-4531-4CE3-9A1B-A3EA6197B995}"/>
                  </a:ext>
                </a:extLst>
              </p:cNvPr>
              <p:cNvSpPr txBox="1"/>
              <p:nvPr/>
            </p:nvSpPr>
            <p:spPr>
              <a:xfrm>
                <a:off x="0" y="0"/>
                <a:ext cx="1584960" cy="521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𝑘𝑚𝑓𝑖𝑡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sz="240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335BE0D-4531-4CE3-9A1B-A3EA6197B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84960" cy="5216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468FFC2-64D0-4D45-B519-D58121648CCE}"/>
                  </a:ext>
                </a:extLst>
              </p:cNvPr>
              <p:cNvSpPr txBox="1"/>
              <p:nvPr/>
            </p:nvSpPr>
            <p:spPr>
              <a:xfrm>
                <a:off x="0" y="545582"/>
                <a:ext cx="5289001" cy="3239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b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Nominal value </a:t>
                </a:r>
                <a:r>
                  <a:rPr lang="en-US" altLang="zh-CN" b="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𝑘𝑚𝑓𝑖𝑡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&lt;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50, 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𝛼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±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Vary this cut from </a:t>
                </a:r>
                <a:r>
                  <a:rPr lang="en-US" altLang="zh-CN" b="1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10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to </a:t>
                </a:r>
                <a:r>
                  <a:rPr lang="en-US" altLang="zh-CN" b="1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100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with step </a:t>
                </a:r>
                <a:r>
                  <a:rPr lang="en-US" altLang="zh-CN" b="1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10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, repeat same angular fit.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𝛼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𝑖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0505FF"/>
                        </a:solidFill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±</m:t>
                    </m:r>
                    <m:sSubSup>
                      <m:sSubSupPr>
                        <m:ctrlPr>
                          <a:rPr lang="en-US" altLang="zh-CN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𝛼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Uncorrelated Error: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𝑢𝑛𝑐𝑜𝑟𝑟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505FF"/>
                          </a:solidFill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b="0" i="1" smtClean="0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altLang="zh-CN" b="0" i="1" smtClean="0">
                                      <a:solidFill>
                                        <a:srgbClr val="0505FF"/>
                                      </a:solidFill>
                                      <a:latin typeface="Cambria Math" panose="02040503050406030204" pitchFamily="18" charset="0"/>
                                      <a:sym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505FF"/>
                                      </a:solidFill>
                                      <a:latin typeface="Cambria Math" panose="02040503050406030204" pitchFamily="18" charset="0"/>
                                      <a:sym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505FF"/>
                                      </a:solidFill>
                                      <a:latin typeface="Cambria Math" panose="02040503050406030204" pitchFamily="18" charset="0"/>
                                      <a:sym typeface="Times New Roman" panose="02020603050405020304" pitchFamily="18" charset="0"/>
                                    </a:rPr>
                                    <m:t>𝛼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0505FF"/>
                                      </a:solidFill>
                                      <a:latin typeface="Cambria Math" panose="02040503050406030204" pitchFamily="18" charset="0"/>
                                      <a:sym typeface="Times New Roman" panose="020206030504050203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|</m:t>
                          </m:r>
                        </m:e>
                      </m:rad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Significance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𝜉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𝜉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𝑢𝑛𝑐𝑜𝑟𝑟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468FFC2-64D0-4D45-B519-D58121648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5582"/>
                <a:ext cx="5289001" cy="3239477"/>
              </a:xfrm>
              <a:prstGeom prst="rect">
                <a:avLst/>
              </a:prstGeom>
              <a:blipFill>
                <a:blip r:embed="rId4"/>
                <a:stretch>
                  <a:fillRect l="-6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7C23BAB3-CCBD-4A30-8EE6-B9C430B1D8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9001" y="48387"/>
            <a:ext cx="6745216" cy="676122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002DC80-E1CD-4C0E-9D2B-B1C16BBECD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055" y="3809023"/>
            <a:ext cx="4235895" cy="295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16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335BE0D-4531-4CE3-9A1B-A3EA6197B995}"/>
                  </a:ext>
                </a:extLst>
              </p:cNvPr>
              <p:cNvSpPr txBox="1"/>
              <p:nvPr/>
            </p:nvSpPr>
            <p:spPr>
              <a:xfrm>
                <a:off x="0" y="16489"/>
                <a:ext cx="411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Signal Region</a:t>
                </a:r>
                <a:endParaRPr lang="zh-CN" altLang="en-US" sz="240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335BE0D-4531-4CE3-9A1B-A3EA6197B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489"/>
                <a:ext cx="4114800" cy="461665"/>
              </a:xfrm>
              <a:prstGeom prst="rect">
                <a:avLst/>
              </a:prstGeom>
              <a:blipFill>
                <a:blip r:embed="rId2"/>
                <a:stretch>
                  <a:fillRect l="-296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862504A-2862-45F2-8C99-F9E9AFA9DC73}"/>
                  </a:ext>
                </a:extLst>
              </p:cNvPr>
              <p:cNvSpPr txBox="1"/>
              <p:nvPr/>
            </p:nvSpPr>
            <p:spPr>
              <a:xfrm>
                <a:off x="-1" y="478154"/>
                <a:ext cx="5594312" cy="3316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b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Nominal value </a:t>
                </a:r>
                <a:r>
                  <a:rPr lang="en-US" altLang="zh-CN" b="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sym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sym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sym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sym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sym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sym typeface="Times New Roman" panose="020206030504050203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sym typeface="Times New Roman" panose="02020603050405020304" pitchFamily="18" charset="0"/>
                              </a:rPr>
                              <m:t>𝑐𝑒𝑛𝑡𝑒𝑟</m:t>
                            </m:r>
                          </m:sup>
                        </m:sSub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en-US" altLang="zh-CN" b="0" i="0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13.5 </m:t>
                    </m:r>
                    <m:r>
                      <m:rPr>
                        <m:nor/>
                      </m:rPr>
                      <a:rPr lang="en-US" altLang="zh-CN" b="0" i="0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MeV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,  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𝛼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±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Vary this cut from </a:t>
                </a:r>
                <a:r>
                  <a:rPr lang="en-US" altLang="zh-CN" b="1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4.5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MeV</m:t>
                    </m:r>
                    <m:r>
                      <a:rPr lang="en-US" altLang="zh-CN" i="1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to </a:t>
                </a:r>
                <a:r>
                  <a:rPr lang="en-US" altLang="zh-CN" b="1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24.75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MeV</m:t>
                    </m:r>
                    <m:r>
                      <a:rPr lang="en-US" altLang="zh-CN" i="1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with step </a:t>
                </a:r>
                <a:r>
                  <a:rPr lang="en-US" altLang="zh-CN" b="1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2.25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MeV</m:t>
                    </m:r>
                    <m:r>
                      <a:rPr lang="en-US" altLang="zh-CN" i="1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, repeat same angular fit.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𝛼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𝑖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0505FF"/>
                        </a:solidFill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±</m:t>
                    </m:r>
                    <m:sSubSup>
                      <m:sSubSupPr>
                        <m:ctrlPr>
                          <a:rPr lang="en-US" altLang="zh-CN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𝛼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Uncorrelated Error: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𝑢𝑛𝑐𝑜𝑟𝑟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505FF"/>
                          </a:solidFill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b="0" i="1" smtClean="0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altLang="zh-CN" b="0" i="1" smtClean="0">
                                      <a:solidFill>
                                        <a:srgbClr val="0505FF"/>
                                      </a:solidFill>
                                      <a:latin typeface="Cambria Math" panose="02040503050406030204" pitchFamily="18" charset="0"/>
                                      <a:sym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505FF"/>
                                      </a:solidFill>
                                      <a:latin typeface="Cambria Math" panose="02040503050406030204" pitchFamily="18" charset="0"/>
                                      <a:sym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505FF"/>
                                      </a:solidFill>
                                      <a:latin typeface="Cambria Math" panose="02040503050406030204" pitchFamily="18" charset="0"/>
                                      <a:sym typeface="Times New Roman" panose="02020603050405020304" pitchFamily="18" charset="0"/>
                                    </a:rPr>
                                    <m:t>𝛼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0505FF"/>
                                      </a:solidFill>
                                      <a:latin typeface="Cambria Math" panose="02040503050406030204" pitchFamily="18" charset="0"/>
                                      <a:sym typeface="Times New Roman" panose="020206030504050203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|</m:t>
                          </m:r>
                        </m:e>
                      </m:rad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Significance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𝜉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𝜉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𝑢𝑛𝑐𝑜𝑟𝑟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862504A-2862-45F2-8C99-F9E9AFA9D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478154"/>
                <a:ext cx="5594312" cy="3316229"/>
              </a:xfrm>
              <a:prstGeom prst="rect">
                <a:avLst/>
              </a:prstGeom>
              <a:blipFill>
                <a:blip r:embed="rId3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713D5325-28A0-4B82-B0E2-8CA3CA9F6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38" y="3794383"/>
            <a:ext cx="4296073" cy="304317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C2837B5-33B0-47DC-9425-85A8F49654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740" y="120414"/>
            <a:ext cx="6601502" cy="661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66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183EF2AE-B640-4DF9-953D-D2A7B78BA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7" y="120774"/>
            <a:ext cx="6600784" cy="66164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B7FB4599-7923-4E3B-B17A-63120B35D110}"/>
                  </a:ext>
                </a:extLst>
              </p:cNvPr>
              <p:cNvSpPr txBox="1"/>
              <p:nvPr/>
            </p:nvSpPr>
            <p:spPr>
              <a:xfrm>
                <a:off x="7575037" y="638862"/>
                <a:ext cx="30475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𝐿</m:t>
                      </m:r>
                      <m:r>
                        <m:rPr>
                          <m:lit/>
                        </m:rPr>
                        <a:rPr lang="en-US" altLang="zh-CN" b="0" i="1" smtClean="0"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&gt;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B7FB4599-7923-4E3B-B17A-63120B35D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037" y="638862"/>
                <a:ext cx="3047527" cy="369332"/>
              </a:xfrm>
              <a:prstGeom prst="rect">
                <a:avLst/>
              </a:prstGeom>
              <a:blipFill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3280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6BFAC3B3-7EBC-421F-A51C-7E86A593E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5666"/>
            <a:ext cx="6019844" cy="603413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E3DFBA1-4E14-49AE-A89C-0710E1952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156" y="735666"/>
            <a:ext cx="6019844" cy="60341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3DE4DEE-CB09-41E9-A0A2-2D0EB873D68E}"/>
                  </a:ext>
                </a:extLst>
              </p:cNvPr>
              <p:cNvSpPr txBox="1"/>
              <p:nvPr/>
            </p:nvSpPr>
            <p:spPr>
              <a:xfrm>
                <a:off x="1288322" y="212900"/>
                <a:ext cx="34431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𝑠𝑒𝑐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&lt;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15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3DE4DEE-CB09-41E9-A0A2-2D0EB873D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322" y="212900"/>
                <a:ext cx="3443199" cy="369332"/>
              </a:xfrm>
              <a:prstGeom prst="rect">
                <a:avLst/>
              </a:prstGeom>
              <a:blipFill>
                <a:blip r:embed="rId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6A90F6A-0B2E-48DF-B2DB-6547C72DB091}"/>
                  </a:ext>
                </a:extLst>
              </p:cNvPr>
              <p:cNvSpPr txBox="1"/>
              <p:nvPr/>
            </p:nvSpPr>
            <p:spPr>
              <a:xfrm>
                <a:off x="7562709" y="189784"/>
                <a:ext cx="3238737" cy="415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𝑘𝑚𝑓𝑖𝑡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&lt;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50</m:t>
                      </m:r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6A90F6A-0B2E-48DF-B2DB-6547C72DB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709" y="189784"/>
                <a:ext cx="3238737" cy="415563"/>
              </a:xfrm>
              <a:prstGeom prst="rect">
                <a:avLst/>
              </a:prstGeom>
              <a:blipFill>
                <a:blip r:embed="rId5"/>
                <a:stretch>
                  <a:fillRect b="-102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112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1CD9BC2-ABB0-41DA-AA4E-4415B709B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1" y="704234"/>
            <a:ext cx="6025598" cy="60399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AABD6AC-FFAC-428E-B619-9C3908B46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04234"/>
            <a:ext cx="6019800" cy="6034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2837811-061F-42F1-A6B8-D804052CC76A}"/>
                  </a:ext>
                </a:extLst>
              </p:cNvPr>
              <p:cNvSpPr txBox="1"/>
              <p:nvPr/>
            </p:nvSpPr>
            <p:spPr>
              <a:xfrm>
                <a:off x="72415" y="113866"/>
                <a:ext cx="6099786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𝜋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𝑃𝐷𝐺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Λ</m:t>
                              </m:r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&lt;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0.008</m:t>
                      </m:r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2837811-061F-42F1-A6B8-D804052CC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5" y="113866"/>
                <a:ext cx="6099786" cy="404983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5CD1E85-BE0E-49DE-A87A-9D8F695B756D}"/>
                  </a:ext>
                </a:extLst>
              </p:cNvPr>
              <p:cNvSpPr txBox="1"/>
              <p:nvPr/>
            </p:nvSpPr>
            <p:spPr>
              <a:xfrm>
                <a:off x="6019799" y="112391"/>
                <a:ext cx="6099786" cy="4064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𝑅𝑒𝑐𝑜𝑖𝑙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𝜋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𝑅𝑒𝑐𝑜𝑖𝑙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𝑐𝑒𝑛𝑡𝑟𝑎𝑙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&lt;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0.0415</m:t>
                      </m:r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5CD1E85-BE0E-49DE-A87A-9D8F695B7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799" y="112391"/>
                <a:ext cx="6099786" cy="406458"/>
              </a:xfrm>
              <a:prstGeom prst="rect">
                <a:avLst/>
              </a:prstGeom>
              <a:blipFill>
                <a:blip r:embed="rId5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900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E621EC8-B699-49BF-BA29-FF4BC35DE669}"/>
                  </a:ext>
                </a:extLst>
              </p:cNvPr>
              <p:cNvSpPr txBox="1"/>
              <p:nvPr/>
            </p:nvSpPr>
            <p:spPr>
              <a:xfrm>
                <a:off x="154765" y="66675"/>
                <a:ext cx="86653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Extract the </a:t>
                </a:r>
                <a:r>
                  <a:rPr lang="en-US" altLang="zh-CN" sz="2000" dirty="0" err="1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Nbkg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 (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505FF"/>
                        </a:solidFill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𝑃𝐷𝐹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=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𝑠𝑖𝑔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 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𝑠h𝑎𝑝𝑒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 </m:t>
                    </m:r>
                    <m:nary>
                      <m:naryPr>
                        <m:chr m:val="⨂"/>
                        <m:subHide m:val="on"/>
                        <m:supHide m:val="on"/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Times New Roman" panose="02020603050405020304" pitchFamily="18" charset="0"/>
                          </a:rPr>
                          <m:t>𝐺𝑎𝑢𝑠𝑠</m:t>
                        </m:r>
                      </m:e>
                    </m:nary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Times New Roman" panose="02020603050405020304" pitchFamily="18" charset="0"/>
                      </a:rPr>
                      <m:t>+</m:t>
                    </m:r>
                    <m:r>
                      <a:rPr lang="en-US" altLang="zh-CN" sz="2000" b="0" i="1" smtClean="0">
                        <a:solidFill>
                          <a:srgbClr val="FF0A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Times New Roman" panose="02020603050405020304" pitchFamily="18" charset="0"/>
                      </a:rPr>
                      <m:t>𝑏𝑘𝑔</m:t>
                    </m:r>
                    <m:r>
                      <a:rPr lang="en-US" altLang="zh-CN" sz="2000" b="0" i="1" smtClean="0">
                        <a:solidFill>
                          <a:srgbClr val="FF0A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Times New Roman" panose="02020603050405020304" pitchFamily="18" charset="0"/>
                      </a:rPr>
                      <m:t> </m:t>
                    </m:r>
                    <m:r>
                      <a:rPr lang="en-US" altLang="zh-CN" sz="2000" b="0" i="1" smtClean="0">
                        <a:solidFill>
                          <a:srgbClr val="FF0A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Times New Roman" panose="02020603050405020304" pitchFamily="18" charset="0"/>
                      </a:rPr>
                      <m:t>𝑠h𝑎𝑝𝑒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)</a:t>
                </a:r>
                <a:endParaRPr lang="zh-CN" altLang="en-US" sz="200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E621EC8-B699-49BF-BA29-FF4BC35DE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5" y="66675"/>
                <a:ext cx="8665385" cy="400110"/>
              </a:xfrm>
              <a:prstGeom prst="rect">
                <a:avLst/>
              </a:prstGeom>
              <a:blipFill>
                <a:blip r:embed="rId2"/>
                <a:stretch>
                  <a:fillRect l="-703" t="-93939" b="-146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756D61DD-1CBF-468E-9DE2-7B6AC9CA89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" t="4580" r="5746" b="2459"/>
          <a:stretch/>
        </p:blipFill>
        <p:spPr>
          <a:xfrm>
            <a:off x="1830104" y="537028"/>
            <a:ext cx="8531792" cy="632097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5DFF1F7-6B77-43DD-A9C2-DEAF9EC8A866}"/>
              </a:ext>
            </a:extLst>
          </p:cNvPr>
          <p:cNvSpPr txBox="1"/>
          <p:nvPr/>
        </p:nvSpPr>
        <p:spPr>
          <a:xfrm>
            <a:off x="333828" y="3198167"/>
            <a:ext cx="84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npi0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4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E621EC8-B699-49BF-BA29-FF4BC35DE669}"/>
                  </a:ext>
                </a:extLst>
              </p:cNvPr>
              <p:cNvSpPr txBox="1"/>
              <p:nvPr/>
            </p:nvSpPr>
            <p:spPr>
              <a:xfrm>
                <a:off x="154765" y="66675"/>
                <a:ext cx="86653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Extract the </a:t>
                </a:r>
                <a:r>
                  <a:rPr lang="en-US" altLang="zh-CN" sz="2000" dirty="0" err="1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Nbkg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 (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505FF"/>
                        </a:solidFill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𝑃𝐷𝐹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=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𝑠𝑖𝑔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 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𝑠h𝑎𝑝𝑒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 </m:t>
                    </m:r>
                    <m:nary>
                      <m:naryPr>
                        <m:chr m:val="⨂"/>
                        <m:subHide m:val="on"/>
                        <m:supHide m:val="on"/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Times New Roman" panose="02020603050405020304" pitchFamily="18" charset="0"/>
                          </a:rPr>
                          <m:t>𝐺𝑎𝑢𝑠𝑠</m:t>
                        </m:r>
                      </m:e>
                    </m:nary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Times New Roman" panose="02020603050405020304" pitchFamily="18" charset="0"/>
                      </a:rPr>
                      <m:t>+</m:t>
                    </m:r>
                    <m:r>
                      <a:rPr lang="en-US" altLang="zh-CN" sz="2000" b="0" i="1" smtClean="0">
                        <a:solidFill>
                          <a:srgbClr val="FF0A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Times New Roman" panose="02020603050405020304" pitchFamily="18" charset="0"/>
                      </a:rPr>
                      <m:t>𝑏𝑘𝑔</m:t>
                    </m:r>
                    <m:r>
                      <a:rPr lang="en-US" altLang="zh-CN" sz="2000" b="0" i="1" smtClean="0">
                        <a:solidFill>
                          <a:srgbClr val="FF0A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Times New Roman" panose="02020603050405020304" pitchFamily="18" charset="0"/>
                      </a:rPr>
                      <m:t> </m:t>
                    </m:r>
                    <m:r>
                      <a:rPr lang="en-US" altLang="zh-CN" sz="2000" b="0" i="1" smtClean="0">
                        <a:solidFill>
                          <a:srgbClr val="FF0A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Times New Roman" panose="02020603050405020304" pitchFamily="18" charset="0"/>
                      </a:rPr>
                      <m:t>𝑠h𝑎𝑝𝑒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)</a:t>
                </a:r>
                <a:endParaRPr lang="zh-CN" altLang="en-US" sz="200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E621EC8-B699-49BF-BA29-FF4BC35DE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5" y="66675"/>
                <a:ext cx="8665385" cy="400110"/>
              </a:xfrm>
              <a:prstGeom prst="rect">
                <a:avLst/>
              </a:prstGeom>
              <a:blipFill>
                <a:blip r:embed="rId2"/>
                <a:stretch>
                  <a:fillRect l="-703" t="-93939" b="-146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E15DDB5A-AEF6-446C-8044-69088068B8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0" t="5003" r="5614" b="2217"/>
          <a:stretch/>
        </p:blipFill>
        <p:spPr>
          <a:xfrm>
            <a:off x="2040874" y="543097"/>
            <a:ext cx="8110252" cy="624822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D60A6051-F246-49BE-B915-12376FDA6B40}"/>
              </a:ext>
            </a:extLst>
          </p:cNvPr>
          <p:cNvSpPr txBox="1"/>
          <p:nvPr/>
        </p:nvSpPr>
        <p:spPr>
          <a:xfrm>
            <a:off x="333827" y="3198167"/>
            <a:ext cx="1299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nbarpi0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382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637633-7AA7-4203-80E5-1F10ED77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96095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Parameter Estimation</a:t>
            </a:r>
            <a:endParaRPr lang="zh-CN" altLang="en-US" sz="320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FDB516F-3AF5-4B2D-9141-EA6A7EA6BA43}"/>
              </a:ext>
            </a:extLst>
          </p:cNvPr>
          <p:cNvCxnSpPr>
            <a:cxnSpLocks/>
          </p:cNvCxnSpPr>
          <p:nvPr/>
        </p:nvCxnSpPr>
        <p:spPr>
          <a:xfrm>
            <a:off x="0" y="496094"/>
            <a:ext cx="121920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A16CAAB-50CE-4354-8921-E1C3340D3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AEF5-9ADD-40C1-94E5-30B90F916938}" type="slidenum">
              <a:rPr lang="zh-CN" altLang="en-US" smtClean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fld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AD9D44F-D129-4AE7-8D6B-F276AFE11256}"/>
              </a:ext>
            </a:extLst>
          </p:cNvPr>
          <p:cNvSpPr txBox="1"/>
          <p:nvPr/>
        </p:nvSpPr>
        <p:spPr>
          <a:xfrm>
            <a:off x="111211" y="654908"/>
            <a:ext cx="1124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Maximum likelihood fit method 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is used to estimate the decay parameters.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2F78EC2-B065-4151-8B45-4B92AF550F10}"/>
                  </a:ext>
                </a:extLst>
              </p:cNvPr>
              <p:cNvSpPr txBox="1"/>
              <p:nvPr/>
            </p:nvSpPr>
            <p:spPr>
              <a:xfrm>
                <a:off x="111211" y="3746405"/>
                <a:ext cx="5689702" cy="2609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𝑠𝑖𝑔</m:t>
                        </m:r>
                      </m:sub>
                    </m:sSub>
                    <m: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Events of data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𝑏𝑘𝑔</m:t>
                        </m:r>
                      </m:sub>
                    </m:sSub>
                    <m: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Events of background in signal region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𝐵𝐾𝐺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Events of a sample to estimate the background (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mDIY exclusive MC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𝒲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Times New Roman" panose="020206030504050203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𝛼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angular distribution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𝒞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Normalization factor, estimated by mDIY Toy MC</a:t>
                </a:r>
                <a:endParaRPr lang="zh-CN" altLang="en-US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2F78EC2-B065-4151-8B45-4B92AF550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11" y="3746405"/>
                <a:ext cx="5689702" cy="2609945"/>
              </a:xfrm>
              <a:prstGeom prst="rect">
                <a:avLst/>
              </a:prstGeom>
              <a:blipFill>
                <a:blip r:embed="rId3"/>
                <a:stretch>
                  <a:fillRect l="-642" b="-25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64317CF-8F75-48AB-A52F-DAE814DEE1C2}"/>
                  </a:ext>
                </a:extLst>
              </p:cNvPr>
              <p:cNvSpPr txBox="1"/>
              <p:nvPr/>
            </p:nvSpPr>
            <p:spPr>
              <a:xfrm>
                <a:off x="6391087" y="3764901"/>
                <a:ext cx="5689702" cy="1321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𝑇𝑜𝑦</m:t>
                        </m:r>
                      </m:sub>
                    </m:sSub>
                    <m: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Events of mDIY toy MC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𝛼</m:t>
                    </m:r>
                    <m: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 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Pending decay parameters of data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𝛼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Known decay parameters 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of toy MC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64317CF-8F75-48AB-A52F-DAE814DEE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087" y="3764901"/>
                <a:ext cx="5689702" cy="1321965"/>
              </a:xfrm>
              <a:prstGeom prst="rect">
                <a:avLst/>
              </a:prstGeom>
              <a:blipFill>
                <a:blip r:embed="rId4"/>
                <a:stretch>
                  <a:fillRect l="-642" b="-69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组合 16">
            <a:extLst>
              <a:ext uri="{FF2B5EF4-FFF2-40B4-BE49-F238E27FC236}">
                <a16:creationId xmlns:a16="http://schemas.microsoft.com/office/drawing/2014/main" id="{EAC8DB0B-6A22-48CA-8D4E-04E931C3C39D}"/>
              </a:ext>
            </a:extLst>
          </p:cNvPr>
          <p:cNvGrpSpPr/>
          <p:nvPr/>
        </p:nvGrpSpPr>
        <p:grpSpPr>
          <a:xfrm>
            <a:off x="987038" y="2520917"/>
            <a:ext cx="10144898" cy="863049"/>
            <a:chOff x="987039" y="2425341"/>
            <a:chExt cx="10144898" cy="863049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7A9162D-CBA8-43B2-AD5A-E9DFEF8CD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7039" y="2425341"/>
              <a:ext cx="10144898" cy="863049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416DCEB-3A00-4BBC-A279-7DB9242EB9F0}"/>
                </a:ext>
              </a:extLst>
            </p:cNvPr>
            <p:cNvSpPr/>
            <p:nvPr/>
          </p:nvSpPr>
          <p:spPr>
            <a:xfrm>
              <a:off x="5603274" y="2614614"/>
              <a:ext cx="1435701" cy="47625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AE998FD7-CAB1-483A-AF0A-39A2B7CB83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4294" y="1272035"/>
            <a:ext cx="8490386" cy="91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96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637633-7AA7-4203-80E5-1F10ED77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96095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Data Sets of Fit</a:t>
            </a:r>
            <a:endParaRPr lang="zh-CN" altLang="en-US" sz="320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FDB516F-3AF5-4B2D-9141-EA6A7EA6BA43}"/>
              </a:ext>
            </a:extLst>
          </p:cNvPr>
          <p:cNvCxnSpPr>
            <a:cxnSpLocks/>
          </p:cNvCxnSpPr>
          <p:nvPr/>
        </p:nvCxnSpPr>
        <p:spPr>
          <a:xfrm>
            <a:off x="0" y="496094"/>
            <a:ext cx="121920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A16CAAB-50CE-4354-8921-E1C3340D3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AEF5-9ADD-40C1-94E5-30B90F916938}" type="slidenum">
              <a:rPr lang="zh-CN" altLang="en-US" smtClean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3</a:t>
            </a:fld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E998FD7-CAB1-483A-AF0A-39A2B7CB8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807" y="678612"/>
            <a:ext cx="8490386" cy="9144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1439EEC-86A1-4AFD-AD05-230F9F6E958D}"/>
                  </a:ext>
                </a:extLst>
              </p:cNvPr>
              <p:cNvSpPr txBox="1"/>
              <p:nvPr/>
            </p:nvSpPr>
            <p:spPr>
              <a:xfrm>
                <a:off x="269875" y="1775576"/>
                <a:ext cx="11652250" cy="2652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Data: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2009+2012+2018+2019  (10B events,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𝑛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𝑛</m:t>
                        </m:r>
                      </m:e>
                    </m:acc>
                    <m:sSup>
                      <m:s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)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Signal MC: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50x data events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MC integration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𝒞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):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matched events;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BKG Likelihood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Times New Roman" panose="02020603050405020304" pitchFamily="18" charset="0"/>
                              </a:rPr>
                              <m:t>𝐵𝐾𝐺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Times New Roman" panose="02020603050405020304" pitchFamily="18" charset="0"/>
                              </a:rPr>
                              <m:t>𝐵𝐾𝐺</m:t>
                            </m:r>
                          </m:sub>
                        </m:sSub>
                      </m:sup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𝑙𝑛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𝒲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Times New Roman" panose="020206030504050203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CN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):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unmatched events;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BKG estimation in signal region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rPr>
                          <m:t>𝑵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Times New Roman" panose="02020603050405020304" pitchFamily="18" charset="0"/>
                          </a:rPr>
                          <m:t>𝒃𝒌𝒈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):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𝑠𝑖𝑔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 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𝑠h𝑎𝑝𝑒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 </m:t>
                    </m:r>
                    <m:nary>
                      <m:naryPr>
                        <m:chr m:val="⨂"/>
                        <m:subHide m:val="on"/>
                        <m:supHide m:val="on"/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Times New Roman" panose="02020603050405020304" pitchFamily="18" charset="0"/>
                          </a:rPr>
                          <m:t>𝐺𝑎𝑢𝑠𝑠</m:t>
                        </m:r>
                      </m:e>
                    </m:nary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Times New Roman" panose="02020603050405020304" pitchFamily="18" charset="0"/>
                      </a:rPr>
                      <m:t>+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Times New Roman" panose="02020603050405020304" pitchFamily="18" charset="0"/>
                      </a:rPr>
                      <m:t>𝑏𝑘𝑔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Times New Roman" panose="02020603050405020304" pitchFamily="18" charset="0"/>
                      </a:rPr>
                      <m:t> 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Times New Roman" panose="02020603050405020304" pitchFamily="18" charset="0"/>
                      </a:rPr>
                      <m:t>𝑠h𝑎𝑝𝑒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to fit data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1439EEC-86A1-4AFD-AD05-230F9F6E9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75" y="1775576"/>
                <a:ext cx="11652250" cy="2652842"/>
              </a:xfrm>
              <a:prstGeom prst="rect">
                <a:avLst/>
              </a:prstGeom>
              <a:blipFill>
                <a:blip r:embed="rId4"/>
                <a:stretch>
                  <a:fillRect l="-471" b="-204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3854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335BE0D-4531-4CE3-9A1B-A3EA6197B995}"/>
                  </a:ext>
                </a:extLst>
              </p:cNvPr>
              <p:cNvSpPr txBox="1"/>
              <p:nvPr/>
            </p:nvSpPr>
            <p:spPr>
              <a:xfrm>
                <a:off x="0" y="0"/>
                <a:ext cx="15849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𝐿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335BE0D-4531-4CE3-9A1B-A3EA6197B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84960" cy="461665"/>
              </a:xfrm>
              <a:prstGeom prst="rect">
                <a:avLst/>
              </a:prstGeom>
              <a:blipFill>
                <a:blip r:embed="rId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6A32004-7D52-4183-9B5F-2B06FF596051}"/>
                  </a:ext>
                </a:extLst>
              </p:cNvPr>
              <p:cNvSpPr txBox="1"/>
              <p:nvPr/>
            </p:nvSpPr>
            <p:spPr>
              <a:xfrm>
                <a:off x="549" y="614798"/>
                <a:ext cx="5089466" cy="3176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b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Nominal value </a:t>
                </a:r>
                <a:r>
                  <a:rPr lang="en-US" altLang="zh-CN" b="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𝐿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&gt;2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, 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𝛼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±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Vary this cut from </a:t>
                </a:r>
                <a:r>
                  <a:rPr lang="en-US" altLang="zh-CN" b="1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0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to </a:t>
                </a:r>
                <a:r>
                  <a:rPr lang="en-US" altLang="zh-CN" b="1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9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with step </a:t>
                </a:r>
                <a:r>
                  <a:rPr lang="en-US" altLang="zh-CN" b="1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1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, repeat same angular fit.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𝛼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𝑖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0505FF"/>
                        </a:solidFill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±</m:t>
                    </m:r>
                    <m:sSubSup>
                      <m:sSubSupPr>
                        <m:ctrlPr>
                          <a:rPr lang="en-US" altLang="zh-CN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𝛼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Uncorrelated Error: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𝑢𝑛𝑐𝑜𝑟𝑟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505FF"/>
                          </a:solidFill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b="0" i="1" smtClean="0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altLang="zh-CN" b="0" i="1" smtClean="0">
                                      <a:solidFill>
                                        <a:srgbClr val="0505FF"/>
                                      </a:solidFill>
                                      <a:latin typeface="Cambria Math" panose="02040503050406030204" pitchFamily="18" charset="0"/>
                                      <a:sym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505FF"/>
                                      </a:solidFill>
                                      <a:latin typeface="Cambria Math" panose="02040503050406030204" pitchFamily="18" charset="0"/>
                                      <a:sym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505FF"/>
                                      </a:solidFill>
                                      <a:latin typeface="Cambria Math" panose="02040503050406030204" pitchFamily="18" charset="0"/>
                                      <a:sym typeface="Times New Roman" panose="02020603050405020304" pitchFamily="18" charset="0"/>
                                    </a:rPr>
                                    <m:t>𝛼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0505FF"/>
                                      </a:solidFill>
                                      <a:latin typeface="Cambria Math" panose="02040503050406030204" pitchFamily="18" charset="0"/>
                                      <a:sym typeface="Times New Roman" panose="020206030504050203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|</m:t>
                          </m:r>
                        </m:e>
                      </m:rad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Significance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𝜉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𝜉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𝑢𝑛𝑐𝑜𝑟𝑟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6A32004-7D52-4183-9B5F-2B06FF596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" y="614798"/>
                <a:ext cx="5089466" cy="3176254"/>
              </a:xfrm>
              <a:prstGeom prst="rect">
                <a:avLst/>
              </a:prstGeom>
              <a:blipFill>
                <a:blip r:embed="rId6"/>
                <a:stretch>
                  <a:fillRect l="-719" t="-1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4B1310DA-6FF4-4621-8B10-F8FE70E3D9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9559" y="69354"/>
            <a:ext cx="6703382" cy="671929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D19388C-085F-4AF8-80D0-942222BBA9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236" y="3872276"/>
            <a:ext cx="4136091" cy="291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23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692FF1F-55EA-48E3-B429-A116A08DE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5006"/>
            <a:ext cx="2895871" cy="216801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41FEBBF-6191-4666-BC12-5746ED9C0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664" y="575006"/>
            <a:ext cx="2943432" cy="216801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DF42281-1B22-47DA-9CFA-3D5717CE4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1329" y="575006"/>
            <a:ext cx="2913161" cy="219570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922B730-736F-49ED-919E-C38E613CA4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1994" y="575006"/>
            <a:ext cx="2955301" cy="219570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1952EB-883E-4317-8191-AFBC5179AC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6" y="2916761"/>
            <a:ext cx="3215372" cy="206242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0114A01-30A8-41A5-9420-E45D6FD18B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61" y="2916761"/>
            <a:ext cx="3215372" cy="206242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C6189B9-7D64-4946-863C-849097ACE4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96" y="2916761"/>
            <a:ext cx="3215372" cy="206242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2E189E5-3CF1-4C6B-BA75-0B7DF04C61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930" y="2916761"/>
            <a:ext cx="3215372" cy="206242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5C43A95-3964-4313-B7F4-EEBBF6A72E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3163" y="5135874"/>
            <a:ext cx="2460179" cy="172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06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335BE0D-4531-4CE3-9A1B-A3EA6197B995}"/>
                  </a:ext>
                </a:extLst>
              </p:cNvPr>
              <p:cNvSpPr txBox="1"/>
              <p:nvPr/>
            </p:nvSpPr>
            <p:spPr>
              <a:xfrm>
                <a:off x="0" y="0"/>
                <a:ext cx="15849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𝑠𝑒𝑐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sz="240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335BE0D-4531-4CE3-9A1B-A3EA6197B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84960" cy="461665"/>
              </a:xfrm>
              <a:prstGeom prst="rect">
                <a:avLst/>
              </a:prstGeom>
              <a:blipFill>
                <a:blip r:embed="rId2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D88A638-9D35-4355-A40E-87D8025DBDDF}"/>
                  </a:ext>
                </a:extLst>
              </p:cNvPr>
              <p:cNvSpPr txBox="1"/>
              <p:nvPr/>
            </p:nvSpPr>
            <p:spPr>
              <a:xfrm>
                <a:off x="0" y="545582"/>
                <a:ext cx="5289001" cy="3239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b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Nominal value </a:t>
                </a:r>
                <a:r>
                  <a:rPr lang="en-US" altLang="zh-CN" b="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𝑠𝑒𝑐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&lt;15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, 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𝛼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±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Vary this cut from </a:t>
                </a:r>
                <a:r>
                  <a:rPr lang="en-US" altLang="zh-CN" b="1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2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to </a:t>
                </a:r>
                <a:r>
                  <a:rPr lang="en-US" altLang="zh-CN" b="1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20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with step </a:t>
                </a:r>
                <a:r>
                  <a:rPr lang="en-US" altLang="zh-CN" b="1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2</a:t>
                </a: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, repeat same angular fit.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𝛼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𝑖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0505FF"/>
                        </a:solidFill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±</m:t>
                    </m:r>
                    <m:sSubSup>
                      <m:sSubSupPr>
                        <m:ctrlPr>
                          <a:rPr lang="en-US" altLang="zh-CN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𝛼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Uncorrelated Error: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𝑢𝑛𝑐𝑜𝑟𝑟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505FF"/>
                          </a:solidFill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b="0" i="1" smtClean="0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altLang="zh-CN" b="0" i="1" smtClean="0">
                                      <a:solidFill>
                                        <a:srgbClr val="0505FF"/>
                                      </a:solidFill>
                                      <a:latin typeface="Cambria Math" panose="02040503050406030204" pitchFamily="18" charset="0"/>
                                      <a:sym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505FF"/>
                                      </a:solidFill>
                                      <a:latin typeface="Cambria Math" panose="02040503050406030204" pitchFamily="18" charset="0"/>
                                      <a:sym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505FF"/>
                                      </a:solidFill>
                                      <a:latin typeface="Cambria Math" panose="02040503050406030204" pitchFamily="18" charset="0"/>
                                      <a:sym typeface="Times New Roman" panose="02020603050405020304" pitchFamily="18" charset="0"/>
                                    </a:rPr>
                                    <m:t>𝛼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0505FF"/>
                                      </a:solidFill>
                                      <a:latin typeface="Cambria Math" panose="02040503050406030204" pitchFamily="18" charset="0"/>
                                      <a:sym typeface="Times New Roman" panose="020206030504050203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|</m:t>
                          </m:r>
                        </m:e>
                      </m:rad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Significance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𝜉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𝜉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𝑢𝑛𝑐𝑜𝑟𝑟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D88A638-9D35-4355-A40E-87D8025DB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5582"/>
                <a:ext cx="5289001" cy="3239477"/>
              </a:xfrm>
              <a:prstGeom prst="rect">
                <a:avLst/>
              </a:prstGeom>
              <a:blipFill>
                <a:blip r:embed="rId3"/>
                <a:stretch>
                  <a:fillRect l="-6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DC487759-7DC8-4DE9-973E-949CE6EE8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001" y="101103"/>
            <a:ext cx="6640034" cy="665579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7A75942-0BA4-42CB-9883-E3F3D5DC93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190" y="3710184"/>
            <a:ext cx="4198620" cy="304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78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335BE0D-4531-4CE3-9A1B-A3EA6197B995}"/>
                  </a:ext>
                </a:extLst>
              </p:cNvPr>
              <p:cNvSpPr txBox="1"/>
              <p:nvPr/>
            </p:nvSpPr>
            <p:spPr>
              <a:xfrm>
                <a:off x="0" y="0"/>
                <a:ext cx="37185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𝑀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𝑝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𝜋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Mass Window</a:t>
                </a:r>
                <a:endParaRPr lang="zh-CN" altLang="en-US" sz="240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335BE0D-4531-4CE3-9A1B-A3EA6197B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718560" cy="461665"/>
              </a:xfrm>
              <a:prstGeom prst="rect">
                <a:avLst/>
              </a:prstGeom>
              <a:blipFill>
                <a:blip r:embed="rId2"/>
                <a:stretch>
                  <a:fillRect l="-328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C4D316B-176F-4808-A27E-B7CFBAC7ECCE}"/>
                  </a:ext>
                </a:extLst>
              </p:cNvPr>
              <p:cNvSpPr txBox="1"/>
              <p:nvPr/>
            </p:nvSpPr>
            <p:spPr>
              <a:xfrm>
                <a:off x="0" y="461665"/>
                <a:ext cx="5321300" cy="3273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b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Nominal value </a:t>
                </a:r>
                <a:r>
                  <a:rPr lang="en-US" altLang="zh-CN" b="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sym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sym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sym typeface="Times New Roman" panose="02020603050405020304" pitchFamily="18" charset="0"/>
                              </a:rPr>
                              <m:t>𝜋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sym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sym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sym typeface="Times New Roman" panose="02020603050405020304" pitchFamily="18" charset="0"/>
                              </a:rPr>
                              <m:t>𝑃𝐷𝐺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sym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sym typeface="Times New Roman" panose="02020603050405020304" pitchFamily="18" charset="0"/>
                              </a:rPr>
                              <m:t>Λ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&lt;8</m:t>
                    </m:r>
                    <m:r>
                      <m:rPr>
                        <m:nor/>
                      </m:rPr>
                      <a:rPr lang="en-US" altLang="zh-CN" b="0" i="0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MeV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, 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𝛼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±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Vary this cut from </a:t>
                </a:r>
                <a:r>
                  <a:rPr lang="en-US" altLang="zh-CN" b="1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1.5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MeV</m:t>
                    </m:r>
                    <m:r>
                      <a:rPr lang="en-US" altLang="zh-CN" i="1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to </a:t>
                </a:r>
                <a:r>
                  <a:rPr lang="en-US" altLang="zh-CN" b="1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15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MeV</m:t>
                    </m:r>
                    <m:r>
                      <a:rPr lang="en-US" altLang="zh-CN" i="1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with step </a:t>
                </a:r>
                <a:r>
                  <a:rPr lang="en-US" altLang="zh-CN" b="1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1.5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MeV</m:t>
                    </m:r>
                    <m:r>
                      <a:rPr lang="en-US" altLang="zh-CN" i="1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, repeat same angular fit.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𝛼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𝑖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0505FF"/>
                        </a:solidFill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±</m:t>
                    </m:r>
                    <m:sSubSup>
                      <m:sSubSupPr>
                        <m:ctrlPr>
                          <a:rPr lang="en-US" altLang="zh-CN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𝛼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Uncorrelated Error: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𝑢𝑛𝑐𝑜𝑟𝑟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505FF"/>
                          </a:solidFill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b="0" i="1" smtClean="0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altLang="zh-CN" b="0" i="1" smtClean="0">
                                      <a:solidFill>
                                        <a:srgbClr val="0505FF"/>
                                      </a:solidFill>
                                      <a:latin typeface="Cambria Math" panose="02040503050406030204" pitchFamily="18" charset="0"/>
                                      <a:sym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505FF"/>
                                      </a:solidFill>
                                      <a:latin typeface="Cambria Math" panose="02040503050406030204" pitchFamily="18" charset="0"/>
                                      <a:sym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505FF"/>
                                      </a:solidFill>
                                      <a:latin typeface="Cambria Math" panose="02040503050406030204" pitchFamily="18" charset="0"/>
                                      <a:sym typeface="Times New Roman" panose="02020603050405020304" pitchFamily="18" charset="0"/>
                                    </a:rPr>
                                    <m:t>𝛼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0505FF"/>
                                      </a:solidFill>
                                      <a:latin typeface="Cambria Math" panose="02040503050406030204" pitchFamily="18" charset="0"/>
                                      <a:sym typeface="Times New Roman" panose="020206030504050203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|</m:t>
                          </m:r>
                        </m:e>
                      </m:rad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Significance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𝜉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𝜉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𝑢𝑛𝑐𝑜𝑟𝑟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C4D316B-176F-4808-A27E-B7CFBAC7E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5321300" cy="3273460"/>
              </a:xfrm>
              <a:prstGeom prst="rect">
                <a:avLst/>
              </a:prstGeom>
              <a:blipFill>
                <a:blip r:embed="rId3"/>
                <a:stretch>
                  <a:fillRect l="-687" t="-1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85EC3537-2C49-43BC-9885-0B14F9412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767" y="170116"/>
            <a:ext cx="6525915" cy="654140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D235783-3B00-4BB4-8CF7-72B5B4E132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94" y="3804068"/>
            <a:ext cx="4321112" cy="305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7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61445C1-2C2B-485D-9C0E-8E7CC16CF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13" y="96464"/>
            <a:ext cx="2982206" cy="22626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D4E2D1-C117-4F2E-AC02-FF553C50D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693" y="96464"/>
            <a:ext cx="2958221" cy="222666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809FA81-BC1F-4E68-8261-D4036CAFA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899" y="96464"/>
            <a:ext cx="2982206" cy="221067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61A90F1-A5F7-4031-A793-F2D28385AA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2105" y="96464"/>
            <a:ext cx="2994200" cy="221866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B1191F1-B75F-4181-AFB4-766BAA653F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3" y="4614136"/>
            <a:ext cx="3296355" cy="211436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F6333B0-FE24-4D8B-8599-DF97937382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06" y="4614136"/>
            <a:ext cx="3296355" cy="211436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C59D29D-09E6-4EFB-AAAD-6BEA1045FA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926" y="4614136"/>
            <a:ext cx="3296355" cy="211436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0D68B9B-F72D-4D11-A155-A4D08A770A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645" y="4614136"/>
            <a:ext cx="3296355" cy="211436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9AE41D7-2367-4398-B0B4-2DED435481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513" y="2399313"/>
            <a:ext cx="2982206" cy="223564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A8AB8D7-96D4-44C7-944A-985514F999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77693" y="2371930"/>
            <a:ext cx="2982206" cy="22275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977511E-0532-4FB7-B622-2B23598F1D7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56422" y="2363934"/>
            <a:ext cx="2989160" cy="222666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9D561D1-3138-4868-8DAA-F01848550E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54099" y="2338671"/>
            <a:ext cx="2982206" cy="221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27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335BE0D-4531-4CE3-9A1B-A3EA6197B995}"/>
                  </a:ext>
                </a:extLst>
              </p:cNvPr>
              <p:cNvSpPr txBox="1"/>
              <p:nvPr/>
            </p:nvSpPr>
            <p:spPr>
              <a:xfrm>
                <a:off x="0" y="16489"/>
                <a:ext cx="411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𝑀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𝑝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𝜋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Recoil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Mass Window</a:t>
                </a:r>
                <a:endParaRPr lang="zh-CN" altLang="en-US" sz="240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335BE0D-4531-4CE3-9A1B-A3EA6197B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489"/>
                <a:ext cx="4114800" cy="461665"/>
              </a:xfrm>
              <a:prstGeom prst="rect">
                <a:avLst/>
              </a:prstGeom>
              <a:blipFill>
                <a:blip r:embed="rId2"/>
                <a:stretch>
                  <a:fillRect l="-296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862504A-2862-45F2-8C99-F9E9AFA9DC73}"/>
                  </a:ext>
                </a:extLst>
              </p:cNvPr>
              <p:cNvSpPr txBox="1"/>
              <p:nvPr/>
            </p:nvSpPr>
            <p:spPr>
              <a:xfrm>
                <a:off x="-1" y="478154"/>
                <a:ext cx="5295153" cy="3316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b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Nominal value </a:t>
                </a:r>
                <a:r>
                  <a:rPr lang="en-US" altLang="zh-CN" b="0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sym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sym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sym typeface="Times New Roman" panose="02020603050405020304" pitchFamily="18" charset="0"/>
                              </a:rPr>
                              <m:t>𝑅𝑒𝑐𝑜𝑖𝑙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sym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sym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sym typeface="Times New Roman" panose="02020603050405020304" pitchFamily="18" charset="0"/>
                              </a:rPr>
                              <m:t>𝜋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sym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sym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sym typeface="Times New Roman" panose="02020603050405020304" pitchFamily="18" charset="0"/>
                              </a:rPr>
                              <m:t>𝑐𝑒𝑛𝑡𝑒𝑟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sym typeface="Times New Roman" panose="02020603050405020304" pitchFamily="18" charset="0"/>
                              </a:rPr>
                              <m:t>𝑅𝑒𝑐𝑜𝑖𝑙</m:t>
                            </m:r>
                          </m:sup>
                        </m:sSubSup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sym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sym typeface="Times New Roman" panose="02020603050405020304" pitchFamily="18" charset="0"/>
                              </a:rPr>
                              <m:t>Λ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en-US" altLang="zh-CN" b="0" i="0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42.5 </m:t>
                    </m:r>
                    <m:r>
                      <m:rPr>
                        <m:nor/>
                      </m:rPr>
                      <a:rPr lang="en-US" altLang="zh-CN" b="0" i="0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MeV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, 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𝛼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±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Vary this cut from </a:t>
                </a:r>
                <a:r>
                  <a:rPr lang="en-US" altLang="zh-CN" b="1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14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MeV</m:t>
                    </m:r>
                    <m:r>
                      <a:rPr lang="en-US" altLang="zh-CN" i="1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to </a:t>
                </a:r>
                <a:r>
                  <a:rPr lang="en-US" altLang="zh-CN" b="1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140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MeV</m:t>
                    </m:r>
                    <m:r>
                      <a:rPr lang="en-US" altLang="zh-CN" i="1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 with step </a:t>
                </a:r>
                <a:r>
                  <a:rPr lang="en-US" altLang="zh-CN" b="1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14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MeV</m:t>
                    </m:r>
                    <m:r>
                      <a:rPr lang="en-US" altLang="zh-CN" i="1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, repeat same angular fit.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𝛼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𝑖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0505FF"/>
                        </a:solidFill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±</m:t>
                    </m:r>
                    <m:sSubSup>
                      <m:sSubSupPr>
                        <m:ctrlPr>
                          <a:rPr lang="en-US" altLang="zh-CN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𝛼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rgbClr val="0505FF"/>
                            </a:solidFill>
                            <a:latin typeface="Cambria Math" panose="02040503050406030204" pitchFamily="18" charset="0"/>
                            <a:sym typeface="Times New Roman" panose="020206030504050203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Uncorrelated Error: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𝑢𝑛𝑐𝑜𝑟𝑟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505FF"/>
                          </a:solidFill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b="0" i="1" smtClean="0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altLang="zh-CN" b="0" i="1" smtClean="0">
                                      <a:solidFill>
                                        <a:srgbClr val="0505FF"/>
                                      </a:solidFill>
                                      <a:latin typeface="Cambria Math" panose="02040503050406030204" pitchFamily="18" charset="0"/>
                                      <a:sym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505FF"/>
                                      </a:solidFill>
                                      <a:latin typeface="Cambria Math" panose="02040503050406030204" pitchFamily="18" charset="0"/>
                                      <a:sym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505FF"/>
                                      </a:solidFill>
                                      <a:latin typeface="Cambria Math" panose="02040503050406030204" pitchFamily="18" charset="0"/>
                                      <a:sym typeface="Times New Roman" panose="02020603050405020304" pitchFamily="18" charset="0"/>
                                    </a:rPr>
                                    <m:t>𝛼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0505FF"/>
                                      </a:solidFill>
                                      <a:latin typeface="Cambria Math" panose="02040503050406030204" pitchFamily="18" charset="0"/>
                                      <a:sym typeface="Times New Roman" panose="020206030504050203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solidFill>
                                <a:srgbClr val="0505FF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|</m:t>
                          </m:r>
                        </m:e>
                      </m:rad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Significance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sym typeface="Times New Roman" panose="02020603050405020304" pitchFamily="18" charset="0"/>
                      </a:rPr>
                      <m:t>𝜉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𝜉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sym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sym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505FF"/>
                                  </a:solidFill>
                                  <a:latin typeface="Cambria Math" panose="02040503050406030204" pitchFamily="18" charset="0"/>
                                  <a:sym typeface="Times New Roman" panose="02020603050405020304" pitchFamily="18" charset="0"/>
                                </a:rPr>
                                <m:t>𝑢𝑛𝑐𝑜𝑟𝑟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862504A-2862-45F2-8C99-F9E9AFA9D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478154"/>
                <a:ext cx="5295153" cy="3316229"/>
              </a:xfrm>
              <a:prstGeom prst="rect">
                <a:avLst/>
              </a:prstGeom>
              <a:blipFill>
                <a:blip r:embed="rId3"/>
                <a:stretch>
                  <a:fillRect l="-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CAD7951D-B17B-40F2-8814-28DA68C4A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560" y="75480"/>
            <a:ext cx="6691159" cy="67070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13D5325-28A0-4B82-B0E2-8CA3CA9F6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538" y="3794383"/>
            <a:ext cx="4296073" cy="304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97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4150</TotalTime>
  <Words>589</Words>
  <Application>Microsoft Office PowerPoint</Application>
  <PresentationFormat>宽屏</PresentationFormat>
  <Paragraphs>110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等线</vt:lpstr>
      <vt:lpstr>等线 Light</vt:lpstr>
      <vt:lpstr>Arial</vt:lpstr>
      <vt:lpstr>Cambria Math</vt:lpstr>
      <vt:lpstr>Times New Roman</vt:lpstr>
      <vt:lpstr>Wingdings</vt:lpstr>
      <vt:lpstr>Office 主题​​</vt:lpstr>
      <vt:lpstr>PowerPoint 演示文稿</vt:lpstr>
      <vt:lpstr>Parameter Estimation</vt:lpstr>
      <vt:lpstr>Data Sets of Fit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PaPer</dc:creator>
  <cp:lastModifiedBy>~ PaPer</cp:lastModifiedBy>
  <cp:revision>63</cp:revision>
  <dcterms:created xsi:type="dcterms:W3CDTF">2022-10-11T07:07:50Z</dcterms:created>
  <dcterms:modified xsi:type="dcterms:W3CDTF">2022-11-04T00:55:18Z</dcterms:modified>
</cp:coreProperties>
</file>