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7" r:id="rId7"/>
    <p:sldId id="268" r:id="rId8"/>
    <p:sldId id="269" r:id="rId9"/>
    <p:sldId id="263" r:id="rId10"/>
    <p:sldId id="265" r:id="rId11"/>
    <p:sldId id="266" r:id="rId12"/>
    <p:sldId id="27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1" d="100"/>
          <a:sy n="101" d="100"/>
        </p:scale>
        <p:origin x="15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6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71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914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6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67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4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61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076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711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66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42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52EE1-2CFD-42D5-B1CA-CD29C7DDFF56}" type="datetimeFigureOut">
              <a:rPr lang="zh-CN" altLang="en-US" smtClean="0"/>
              <a:t>2014/7/16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AC64E-4AE8-400E-873D-960B13D245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5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Luminosity Measurement</a:t>
            </a:r>
            <a:br>
              <a:rPr lang="en-US" altLang="zh-CN" dirty="0" smtClean="0"/>
            </a:br>
            <a:r>
              <a:rPr lang="en-US" altLang="zh-CN" dirty="0" smtClean="0"/>
              <a:t>using </a:t>
            </a:r>
            <a:r>
              <a:rPr lang="en-US" altLang="zh-CN" dirty="0" err="1" smtClean="0"/>
              <a:t>Bhabha</a:t>
            </a:r>
            <a:r>
              <a:rPr lang="en-US" altLang="zh-CN" dirty="0" smtClean="0"/>
              <a:t> process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9813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9919" y="60325"/>
            <a:ext cx="10515600" cy="1002355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Systematic Error(1)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9772"/>
            <a:ext cx="12192000" cy="5688227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853516"/>
              </p:ext>
            </p:extLst>
          </p:nvPr>
        </p:nvGraphicFramePr>
        <p:xfrm>
          <a:off x="82380" y="1219198"/>
          <a:ext cx="11647634" cy="549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55"/>
                <a:gridCol w="1708646"/>
                <a:gridCol w="1944130"/>
                <a:gridCol w="1359243"/>
                <a:gridCol w="1573427"/>
                <a:gridCol w="1804087"/>
                <a:gridCol w="1235675"/>
                <a:gridCol w="1226771"/>
              </a:tblGrid>
              <a:tr h="371382">
                <a:tc>
                  <a:txBody>
                    <a:bodyPr/>
                    <a:lstStyle/>
                    <a:p>
                      <a:r>
                        <a:rPr lang="en-US" altLang="zh-CN" sz="1600" b="0" dirty="0" err="1" smtClean="0"/>
                        <a:t>Ecm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latin typeface="+mn-lt"/>
                        </a:rPr>
                        <a:t>Event</a:t>
                      </a:r>
                      <a:r>
                        <a:rPr lang="en-US" altLang="zh-CN" b="0" baseline="0" dirty="0" smtClean="0">
                          <a:latin typeface="+mn-lt"/>
                        </a:rPr>
                        <a:t> selections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Tracking efficiency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MC statistics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Bkg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estimation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Trigger efficiency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Generator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latin typeface="+mn-lt"/>
                        </a:rPr>
                        <a:t>Total/%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2.2324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0.83</a:t>
                      </a:r>
                      <a:endParaRPr lang="zh-CN" altLang="en-US" b="1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0.58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2.8000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0.58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0.76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3.0500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0.62</a:t>
                      </a:r>
                      <a:endParaRPr lang="zh-CN" altLang="en-US" b="1" dirty="0"/>
                    </a:p>
                  </a:txBody>
                  <a:tcPr/>
                </a:tc>
              </a:tr>
              <a:tr h="33939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3.0600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0.81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0.53</a:t>
                      </a:r>
                      <a:endParaRPr lang="zh-CN" altLang="en-US" b="1" dirty="0"/>
                    </a:p>
                  </a:txBody>
                  <a:tcPr/>
                </a:tc>
              </a:tr>
              <a:tr h="35347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0.56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0.64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3.0943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1.28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1.40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4.11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4.21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2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3.0958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7.79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7.96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3.0969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12.1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12.27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3.0982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7.46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7.56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300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9919" y="60325"/>
            <a:ext cx="10515600" cy="1002355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Systematic Error(1)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9772"/>
            <a:ext cx="12192000" cy="5688227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058673"/>
              </p:ext>
            </p:extLst>
          </p:nvPr>
        </p:nvGraphicFramePr>
        <p:xfrm>
          <a:off x="82380" y="1219198"/>
          <a:ext cx="11647634" cy="549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55"/>
                <a:gridCol w="1708646"/>
                <a:gridCol w="1944130"/>
                <a:gridCol w="1359243"/>
                <a:gridCol w="1573427"/>
                <a:gridCol w="1804087"/>
                <a:gridCol w="1235675"/>
                <a:gridCol w="1226771"/>
              </a:tblGrid>
              <a:tr h="371382">
                <a:tc>
                  <a:txBody>
                    <a:bodyPr/>
                    <a:lstStyle/>
                    <a:p>
                      <a:r>
                        <a:rPr lang="en-US" altLang="zh-CN" sz="1600" b="0" dirty="0" err="1" smtClean="0"/>
                        <a:t>Ecm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latin typeface="+mn-lt"/>
                        </a:rPr>
                        <a:t>Event</a:t>
                      </a:r>
                      <a:r>
                        <a:rPr lang="en-US" altLang="zh-CN" b="0" baseline="0" dirty="0" smtClean="0">
                          <a:latin typeface="+mn-lt"/>
                        </a:rPr>
                        <a:t> selections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Tracking efficiency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MC statistics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Bkg</a:t>
                      </a:r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estimation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Trigger efficiency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Generator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latin typeface="+mn-lt"/>
                        </a:rPr>
                        <a:t>Total</a:t>
                      </a:r>
                      <a:endParaRPr lang="zh-CN" altLang="en-US" b="0" dirty="0">
                        <a:latin typeface="+mn-lt"/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3.0990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4.26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4.31</a:t>
                      </a:r>
                      <a:endParaRPr lang="zh-CN" altLang="en-US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3.1015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1.51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1.61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3.1055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0.75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>
                          <a:solidFill>
                            <a:srgbClr val="FF0000"/>
                          </a:solidFill>
                        </a:rPr>
                        <a:t>0.93</a:t>
                      </a:r>
                      <a:endParaRPr lang="zh-CN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3.1120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="1" dirty="0" smtClean="0"/>
                        <a:t>0.73</a:t>
                      </a:r>
                      <a:endParaRPr lang="zh-CN" altLang="en-US" b="1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3.1200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0.56</a:t>
                      </a:r>
                      <a:endParaRPr lang="zh-CN" altLang="en-US" b="1" dirty="0"/>
                    </a:p>
                  </a:txBody>
                  <a:tcPr/>
                </a:tc>
              </a:tr>
              <a:tr h="33939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0.52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0.63</a:t>
                      </a:r>
                      <a:endParaRPr lang="zh-CN" altLang="en-US" b="1" dirty="0"/>
                    </a:p>
                  </a:txBody>
                  <a:tcPr/>
                </a:tc>
              </a:tr>
              <a:tr h="35347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3.5424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0.62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3.5538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0.54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3.5611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0.67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3.6002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0.75</a:t>
                      </a:r>
                      <a:endParaRPr lang="zh-CN" altLang="en-US" b="1" dirty="0"/>
                    </a:p>
                  </a:txBody>
                  <a:tcPr/>
                </a:tc>
              </a:tr>
              <a:tr h="372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3.6500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0.55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3.6710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0.06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0.1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 smtClean="0"/>
                        <a:t>0.53</a:t>
                      </a:r>
                      <a:endParaRPr lang="zh-CN" altLang="en-US" b="1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83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9919" y="60325"/>
            <a:ext cx="10515600" cy="1002355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Final Result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9772"/>
            <a:ext cx="12192000" cy="5688227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407160"/>
              </p:ext>
            </p:extLst>
          </p:nvPr>
        </p:nvGraphicFramePr>
        <p:xfrm>
          <a:off x="82380" y="1219198"/>
          <a:ext cx="11961339" cy="549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574"/>
                <a:gridCol w="4344857"/>
                <a:gridCol w="2106259"/>
                <a:gridCol w="3882649"/>
              </a:tblGrid>
              <a:tr h="371382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Luminosity</a:t>
                      </a:r>
                      <a:endParaRPr lang="zh-CN" alt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Luminosity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2.2324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2.637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±0.009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±0.022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u="none" dirty="0" smtClean="0"/>
                        <a:t>3.0990</a:t>
                      </a:r>
                      <a:endParaRPr lang="zh-CN" altLang="en-US" sz="1600" b="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0.867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±0.004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±0.037</a:t>
                      </a:r>
                      <a:endParaRPr lang="zh-CN" altLang="en-US" b="1" u="sng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3.415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±0.011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u="none" dirty="0" smtClean="0"/>
                        <a:t>3.1015</a:t>
                      </a:r>
                      <a:endParaRPr lang="zh-CN" alt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1.630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±0.006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±0.026</a:t>
                      </a:r>
                      <a:endParaRPr lang="zh-CN" altLang="en-US" b="1" u="sng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2.8000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3.757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±0.013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u="none" dirty="0" smtClean="0"/>
                        <a:t>3.1055</a:t>
                      </a:r>
                      <a:endParaRPr lang="zh-CN" alt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2.112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±0.008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±0.020</a:t>
                      </a:r>
                      <a:endParaRPr lang="zh-CN" altLang="en-US" b="1" u="sng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1.681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±0.007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3.1120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1.722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±0.007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±0.013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3.0500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15.033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±0.050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±0.093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3.1200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1.272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±0.005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±0.007</a:t>
                      </a:r>
                      <a:endParaRPr lang="zh-CN" altLang="en-US" dirty="0"/>
                    </a:p>
                  </a:txBody>
                  <a:tcPr/>
                </a:tc>
              </a:tr>
              <a:tr h="33939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3.0600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15.007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±0.050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±0.122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31.019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±0.102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±0.163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4.728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±0.016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±0.025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3.624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±0.013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±0.023</a:t>
                      </a:r>
                      <a:endParaRPr lang="zh-CN" altLang="en-US" dirty="0"/>
                    </a:p>
                  </a:txBody>
                  <a:tcPr/>
                </a:tc>
              </a:tr>
              <a:tr h="35347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15.729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±0.052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±0.088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3.5424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8.690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±0.030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±0.054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14.377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±0.048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±0.092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3.5538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5.556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±0.019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±0.030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3.0943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2.329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±0.009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±0.033</a:t>
                      </a:r>
                      <a:endParaRPr lang="zh-CN" alt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3.5611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3.863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±0.014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±0.026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2.302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±0.009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±0.097</a:t>
                      </a:r>
                      <a:endParaRPr lang="zh-CN" alt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3.6002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9.495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±0.032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±0.071</a:t>
                      </a:r>
                      <a:endParaRPr lang="zh-CN" altLang="en-US" dirty="0"/>
                    </a:p>
                  </a:txBody>
                  <a:tcPr/>
                </a:tc>
              </a:tr>
              <a:tr h="372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3.0958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3.323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±0.012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±0.264</a:t>
                      </a:r>
                      <a:endParaRPr lang="zh-CN" alt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3.6500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48.375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±0.160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±0.264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3.0969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3.951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±0.014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±0.485</a:t>
                      </a:r>
                      <a:endParaRPr lang="zh-CN" alt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3.6710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4.624</a:t>
                      </a: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±0.017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±0.025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3.0982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u="sng" dirty="0" smtClean="0"/>
                        <a:t>2.987</a:t>
                      </a:r>
                      <a:r>
                        <a:rPr lang="en-US" altLang="zh-CN" b="1" u="sng" dirty="0" smtClean="0">
                          <a:solidFill>
                            <a:srgbClr val="0070C0"/>
                          </a:solidFill>
                        </a:rPr>
                        <a:t>±0.011</a:t>
                      </a:r>
                      <a:r>
                        <a:rPr lang="en-US" altLang="zh-CN" b="1" u="sng" dirty="0" smtClean="0">
                          <a:solidFill>
                            <a:srgbClr val="FF0000"/>
                          </a:solidFill>
                        </a:rPr>
                        <a:t>±0.226</a:t>
                      </a:r>
                      <a:endParaRPr lang="zh-CN" alt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762897" y="4917989"/>
            <a:ext cx="2174789" cy="17876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8221362" y="1664043"/>
            <a:ext cx="2183027" cy="9803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183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9919" y="60325"/>
            <a:ext cx="10515600" cy="1002355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Data  Set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9772"/>
            <a:ext cx="12192000" cy="5688227"/>
          </a:xfrm>
        </p:spPr>
        <p:txBody>
          <a:bodyPr/>
          <a:lstStyle/>
          <a:p>
            <a:r>
              <a:rPr lang="en-US" altLang="zh-CN" dirty="0" smtClean="0"/>
              <a:t>Below DD threshold:</a:t>
            </a:r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67426"/>
              </p:ext>
            </p:extLst>
          </p:nvPr>
        </p:nvGraphicFramePr>
        <p:xfrm>
          <a:off x="71396" y="1701937"/>
          <a:ext cx="11955847" cy="5088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/>
                <a:gridCol w="1783834"/>
                <a:gridCol w="2646508"/>
                <a:gridCol w="753013"/>
                <a:gridCol w="3333724"/>
                <a:gridCol w="2668697"/>
              </a:tblGrid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Taking time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runNo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Taking time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runNo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2.2324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12.06.08-12.06.16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[28624,28648]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3.0990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12.06.07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[28499,28503]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12.06.08-12.06.16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[28577,28611]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3.1015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12.06.07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[28504,28505]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2.8000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12.06.08-12.06.16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[28553,28575]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3.1055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12.06.07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[28506,28509]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12.06.08-12.06.16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[28543,28548]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3.1120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12.06.07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[28510,28511]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3.0500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12.05.28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[28312,28346]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3.1200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12.06.07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[28512,28513]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3939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3.0600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12.05.28-12.05.30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[28347,28381]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12.05.23-1205.24, 12.04.08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[27147,27233] [28241,28266]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12.05.30, 12.06.04</a:t>
                      </a:r>
                      <a:endParaRPr lang="zh-CN" altLang="zh-CN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[28382,28387],[28466,28469]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13.06.05-13.06.06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[33725,33733]</a:t>
                      </a:r>
                      <a:endParaRPr lang="zh-CN" altLang="en-US" sz="1600" dirty="0"/>
                    </a:p>
                  </a:txBody>
                  <a:tcPr/>
                </a:tc>
              </a:tr>
              <a:tr h="35347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12.05.31-12.06.05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[28388,28416],[28472,28475]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3.5424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11.12.21-11.12.31, 13.06.05-13.06.06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[24983,25015][33734,33743]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12.06.01-12.06.05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[28419,28453],[28476,28478]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3.5538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11.12.21-11.12.31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[25016,25094]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3.0943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12.06.05-12.06.06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[28479,28482]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3.5611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11.12.21-11.12.31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[25100,25141]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12.06.06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[28487,28489]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3.6002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11.12.21-11.12.31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[25143,25243]</a:t>
                      </a:r>
                      <a:endParaRPr lang="zh-CN" altLang="en-US" sz="1600" dirty="0"/>
                    </a:p>
                  </a:txBody>
                  <a:tcPr/>
                </a:tc>
              </a:tr>
              <a:tr h="372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3.0958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12.06.06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[28490,28492]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3.6500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09.05.26-09.06.03, 13.06.05-13.06.06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[9613,9779]  [33747,33758]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3.0969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12.06.06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[28493,28495]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3.6710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13.06.05-13.06.06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[33759,33764]</a:t>
                      </a:r>
                      <a:endParaRPr lang="zh-CN" altLang="en-US" sz="1600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3.0982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12.06.07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[28496,28498]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8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/>
              <a:t>MC sample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28133"/>
            <a:ext cx="10515600" cy="3528970"/>
          </a:xfrm>
        </p:spPr>
        <p:txBody>
          <a:bodyPr/>
          <a:lstStyle/>
          <a:p>
            <a:r>
              <a:rPr lang="en-US" altLang="zh-CN" dirty="0" smtClean="0"/>
              <a:t>e+e-</a:t>
            </a:r>
            <a:r>
              <a:rPr lang="en-US" altLang="zh-CN" dirty="0"/>
              <a:t>→e+e- (</a:t>
            </a:r>
            <a:r>
              <a:rPr lang="en-US" altLang="zh-CN" dirty="0" smtClean="0"/>
              <a:t>babayaga3.5) : </a:t>
            </a:r>
            <a:r>
              <a:rPr lang="en-US" altLang="zh-CN" dirty="0" smtClean="0">
                <a:solidFill>
                  <a:srgbClr val="FF0000"/>
                </a:solidFill>
              </a:rPr>
              <a:t>500000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/>
              <a:t>e+e-→</a:t>
            </a:r>
            <a:r>
              <a:rPr lang="el-GR" altLang="zh-CN" dirty="0"/>
              <a:t>γγ (</a:t>
            </a:r>
            <a:r>
              <a:rPr lang="en-US" altLang="zh-CN" dirty="0" smtClean="0"/>
              <a:t>babayaga3.5) : </a:t>
            </a:r>
            <a:r>
              <a:rPr lang="en-US" altLang="zh-CN" dirty="0" smtClean="0">
                <a:solidFill>
                  <a:srgbClr val="FF0000"/>
                </a:solidFill>
              </a:rPr>
              <a:t>500000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 err="1"/>
              <a:t>e+e</a:t>
            </a:r>
            <a:r>
              <a:rPr lang="en-US" altLang="zh-CN" dirty="0"/>
              <a:t>-→</a:t>
            </a:r>
            <a:r>
              <a:rPr lang="el-GR" altLang="zh-CN" dirty="0"/>
              <a:t>μ+μ- (</a:t>
            </a:r>
            <a:r>
              <a:rPr lang="en-US" altLang="zh-CN" dirty="0" smtClean="0"/>
              <a:t>babayaga3.5) : </a:t>
            </a:r>
            <a:r>
              <a:rPr lang="en-US" altLang="zh-CN" dirty="0" smtClean="0">
                <a:solidFill>
                  <a:srgbClr val="FF0000"/>
                </a:solidFill>
              </a:rPr>
              <a:t>500000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 err="1"/>
              <a:t>e+e</a:t>
            </a:r>
            <a:r>
              <a:rPr lang="en-US" altLang="zh-CN" dirty="0"/>
              <a:t>-→</a:t>
            </a:r>
            <a:r>
              <a:rPr lang="el-GR" altLang="zh-CN" dirty="0"/>
              <a:t>τ+τ- (</a:t>
            </a:r>
            <a:r>
              <a:rPr lang="en-US" altLang="zh-CN" dirty="0"/>
              <a:t>KKMC) 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FF0000"/>
                </a:solidFill>
              </a:rPr>
              <a:t>300000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/>
              <a:t>e+e-→hadrons (LUNDARLW) 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FF0000"/>
                </a:solidFill>
              </a:rPr>
              <a:t>300000</a:t>
            </a:r>
            <a:endParaRPr lang="zh-CN" altLang="en-US" dirty="0">
              <a:solidFill>
                <a:srgbClr val="FF0000"/>
              </a:solidFill>
            </a:endParaRPr>
          </a:p>
          <a:p>
            <a:r>
              <a:rPr lang="en-US" altLang="zh-CN" dirty="0"/>
              <a:t>e+e-→e+ e- X (two photon process) </a:t>
            </a:r>
            <a:r>
              <a:rPr lang="en-US" altLang="zh-CN" dirty="0" smtClean="0"/>
              <a:t>: </a:t>
            </a:r>
            <a:r>
              <a:rPr lang="en-US" altLang="zh-CN" dirty="0" smtClean="0">
                <a:solidFill>
                  <a:srgbClr val="FF0000"/>
                </a:solidFill>
              </a:rPr>
              <a:t>300000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96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/>
              <a:t>Event Selection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MDC </a:t>
            </a:r>
            <a:r>
              <a:rPr lang="en-US" altLang="zh-CN" dirty="0"/>
              <a:t>Track</a:t>
            </a:r>
          </a:p>
          <a:p>
            <a:r>
              <a:rPr lang="en-US" altLang="zh-CN" dirty="0" smtClean="0"/>
              <a:t>|</a:t>
            </a:r>
            <a:r>
              <a:rPr lang="en-US" altLang="zh-CN" dirty="0" err="1"/>
              <a:t>Vr</a:t>
            </a:r>
            <a:r>
              <a:rPr lang="en-US" altLang="zh-CN" dirty="0"/>
              <a:t>| &lt; 1.0 cm</a:t>
            </a:r>
          </a:p>
          <a:p>
            <a:r>
              <a:rPr lang="en-US" altLang="zh-CN" dirty="0" smtClean="0"/>
              <a:t>|</a:t>
            </a:r>
            <a:r>
              <a:rPr lang="en-US" altLang="zh-CN" dirty="0" err="1"/>
              <a:t>Vz</a:t>
            </a:r>
            <a:r>
              <a:rPr lang="en-US" altLang="zh-CN" dirty="0"/>
              <a:t>| &lt; 10.0 cm</a:t>
            </a:r>
          </a:p>
          <a:p>
            <a:r>
              <a:rPr lang="en-US" altLang="zh-CN" dirty="0" smtClean="0"/>
              <a:t>N</a:t>
            </a:r>
            <a:r>
              <a:rPr lang="en-US" altLang="zh-CN" baseline="-25000" dirty="0"/>
              <a:t>+</a:t>
            </a:r>
            <a:r>
              <a:rPr lang="en-US" altLang="zh-CN" dirty="0"/>
              <a:t>= N</a:t>
            </a:r>
            <a:r>
              <a:rPr lang="en-US" altLang="zh-CN" baseline="-25000" dirty="0"/>
              <a:t>-</a:t>
            </a:r>
            <a:r>
              <a:rPr lang="en-US" altLang="zh-CN" dirty="0"/>
              <a:t>= </a:t>
            </a:r>
            <a:r>
              <a:rPr lang="en-US" altLang="zh-CN" dirty="0" smtClean="0"/>
              <a:t>1</a:t>
            </a:r>
          </a:p>
          <a:p>
            <a:r>
              <a:rPr lang="el-GR" altLang="zh-CN" dirty="0" smtClean="0"/>
              <a:t>|</a:t>
            </a:r>
            <a:r>
              <a:rPr lang="el-GR" altLang="zh-CN" dirty="0"/>
              <a:t>Δθ| &lt; 10</a:t>
            </a:r>
            <a:r>
              <a:rPr lang="el-GR" altLang="zh-CN" dirty="0" smtClean="0"/>
              <a:t>◦</a:t>
            </a:r>
            <a:endParaRPr lang="en-US" altLang="zh-CN" dirty="0" smtClean="0"/>
          </a:p>
          <a:p>
            <a:r>
              <a:rPr lang="el-GR" altLang="zh-CN" dirty="0" smtClean="0"/>
              <a:t>|</a:t>
            </a:r>
            <a:r>
              <a:rPr lang="el-GR" altLang="zh-CN" dirty="0"/>
              <a:t>Δϕ| &lt; 5◦</a:t>
            </a:r>
          </a:p>
          <a:p>
            <a:pPr marL="0" indent="0">
              <a:buNone/>
            </a:pPr>
            <a:endParaRPr lang="en-US" altLang="zh-CN" dirty="0"/>
          </a:p>
          <a:p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EMC Shower</a:t>
            </a:r>
          </a:p>
          <a:p>
            <a:r>
              <a:rPr lang="en-US" altLang="zh-CN" dirty="0" smtClean="0"/>
              <a:t>N</a:t>
            </a:r>
            <a:r>
              <a:rPr lang="en-US" altLang="zh-CN" baseline="-25000" dirty="0" smtClean="0"/>
              <a:t>cluster</a:t>
            </a:r>
            <a:r>
              <a:rPr lang="en-US" altLang="zh-CN" dirty="0" smtClean="0"/>
              <a:t>== 2</a:t>
            </a:r>
          </a:p>
          <a:p>
            <a:r>
              <a:rPr lang="en-US" altLang="zh-CN" dirty="0" smtClean="0"/>
              <a:t>|cos</a:t>
            </a:r>
            <a:r>
              <a:rPr lang="el-GR" altLang="zh-CN" dirty="0" smtClean="0"/>
              <a:t>θ| &lt; 0.8</a:t>
            </a:r>
          </a:p>
          <a:p>
            <a:r>
              <a:rPr lang="en-US" altLang="zh-CN" dirty="0" smtClean="0"/>
              <a:t>E</a:t>
            </a:r>
            <a:r>
              <a:rPr lang="en-US" altLang="zh-CN" baseline="-25000" dirty="0" smtClean="0"/>
              <a:t>shower</a:t>
            </a:r>
            <a:r>
              <a:rPr lang="en-US" altLang="zh-CN" dirty="0" smtClean="0"/>
              <a:t>&gt; 0.65*E</a:t>
            </a:r>
            <a:r>
              <a:rPr lang="en-US" altLang="zh-CN" baseline="-25000" dirty="0" smtClean="0"/>
              <a:t>beam</a:t>
            </a:r>
            <a:r>
              <a:rPr lang="en-US" altLang="zh-CN" dirty="0" smtClean="0"/>
              <a:t>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2434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9919" y="60325"/>
            <a:ext cx="10515600" cy="1002355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Events and background estimation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9772"/>
            <a:ext cx="12192000" cy="5688227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614985"/>
              </p:ext>
            </p:extLst>
          </p:nvPr>
        </p:nvGraphicFramePr>
        <p:xfrm>
          <a:off x="82380" y="1219198"/>
          <a:ext cx="11955848" cy="549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/>
                <a:gridCol w="1223484"/>
                <a:gridCol w="1828800"/>
                <a:gridCol w="1837038"/>
                <a:gridCol w="889686"/>
                <a:gridCol w="1243914"/>
                <a:gridCol w="2166551"/>
                <a:gridCol w="1996304"/>
              </a:tblGrid>
              <a:tr h="371382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Events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Bkg</a:t>
                      </a:r>
                      <a:r>
                        <a:rPr lang="en-US" altLang="zh-CN" sz="1600" dirty="0" smtClean="0"/>
                        <a:t> from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err="1" smtClean="0"/>
                        <a:t>Digam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Bkg</a:t>
                      </a:r>
                      <a:r>
                        <a:rPr lang="en-US" altLang="zh-CN" sz="1600" dirty="0" smtClean="0"/>
                        <a:t> from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err="1" smtClean="0"/>
                        <a:t>Dimu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Events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Bkg</a:t>
                      </a:r>
                      <a:r>
                        <a:rPr lang="en-US" altLang="zh-CN" sz="1600" dirty="0" smtClean="0"/>
                        <a:t> from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err="1" smtClean="0"/>
                        <a:t>Digam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Bkg</a:t>
                      </a:r>
                      <a:r>
                        <a:rPr lang="en-US" altLang="zh-CN" sz="1600" dirty="0" smtClean="0"/>
                        <a:t> from</a:t>
                      </a:r>
                      <a:r>
                        <a:rPr lang="en-US" altLang="zh-CN" sz="1600" baseline="0" dirty="0" smtClean="0"/>
                        <a:t> </a:t>
                      </a:r>
                      <a:r>
                        <a:rPr lang="en-US" altLang="zh-CN" sz="1600" baseline="0" dirty="0" err="1" smtClean="0"/>
                        <a:t>Dimu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2.2324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728522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3.0990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125436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818942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3.1015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236847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2.8000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664078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3.1055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306048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208091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3.1120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245929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3.0500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2221847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3.1200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181450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3939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3.0600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2234301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4538582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693661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411177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5347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2287810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3.5424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959870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2086326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3.5538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612559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3.0943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338430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3.5611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422111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330374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3.6002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1021449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2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3.0958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481291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3.6500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5045057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3.0969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572989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3.6710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474940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3.0982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436846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30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1152" y="1"/>
            <a:ext cx="10515600" cy="1136822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Comparison(2.23GeV)</a:t>
            </a:r>
            <a:endParaRPr lang="zh-CN" altLang="en-US" sz="5400" b="1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4" y="975640"/>
            <a:ext cx="4080365" cy="283207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57" y="975641"/>
            <a:ext cx="4021010" cy="28278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4" y="3803518"/>
            <a:ext cx="4080365" cy="2958861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57" y="3803518"/>
            <a:ext cx="4046410" cy="286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6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1152" y="1"/>
            <a:ext cx="10515600" cy="1136822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Comparison(3.0969GeV)</a:t>
            </a:r>
            <a:endParaRPr lang="zh-CN" altLang="en-US" sz="5400" b="1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56" y="975640"/>
            <a:ext cx="4032621" cy="283207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583" y="975641"/>
            <a:ext cx="3981957" cy="28278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4" y="3841430"/>
            <a:ext cx="4080365" cy="28830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0679" y="3803518"/>
            <a:ext cx="4037165" cy="2869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647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1152" y="1"/>
            <a:ext cx="10515600" cy="1136822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Comparison(3.671GeV)</a:t>
            </a:r>
            <a:endParaRPr lang="zh-CN" altLang="en-US" sz="5400" b="1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39" y="975640"/>
            <a:ext cx="3971054" cy="283207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178" y="975641"/>
            <a:ext cx="3946767" cy="282787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884" y="3855596"/>
            <a:ext cx="4080365" cy="285470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057" y="3817535"/>
            <a:ext cx="4046410" cy="284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776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9919" y="60325"/>
            <a:ext cx="10515600" cy="1002355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Results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169772"/>
            <a:ext cx="12192000" cy="5688227"/>
          </a:xfrm>
        </p:spPr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623535"/>
              </p:ext>
            </p:extLst>
          </p:nvPr>
        </p:nvGraphicFramePr>
        <p:xfrm>
          <a:off x="82380" y="1219198"/>
          <a:ext cx="11955848" cy="549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071"/>
                <a:gridCol w="1429430"/>
                <a:gridCol w="1622854"/>
                <a:gridCol w="1837038"/>
                <a:gridCol w="889686"/>
                <a:gridCol w="1556952"/>
                <a:gridCol w="1853513"/>
                <a:gridCol w="1996304"/>
              </a:tblGrid>
              <a:tr h="371382"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Efficiency/%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Cross section/</a:t>
                      </a:r>
                      <a:r>
                        <a:rPr lang="en-US" altLang="zh-CN" sz="1600" dirty="0" err="1" smtClean="0"/>
                        <a:t>pb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Luminosity/pb-1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err="1" smtClean="0"/>
                        <a:t>Ecm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efficiency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Cross section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luminosity</a:t>
                      </a:r>
                      <a:endParaRPr lang="zh-CN" altLang="en-US" sz="1600" dirty="0" smtClean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2.2324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18.7952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1469.8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2.637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3.0990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18.9158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765.0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0.867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18.7622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1278.1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3.415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3.1015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18.8702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770.1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1.630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2.8000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18.8384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938.1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3.757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3.1055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18.9328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765.3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2.112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3.4000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18.7904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639.2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1.681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3.1120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18.7846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1.722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3.0500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18.8102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785.7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15.033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3.1200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18.8256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757.9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1.272</a:t>
                      </a:r>
                      <a:endParaRPr lang="zh-CN" altLang="en-US" dirty="0"/>
                    </a:p>
                  </a:txBody>
                  <a:tcPr/>
                </a:tc>
              </a:tr>
              <a:tr h="33939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3.0600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18.9068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787.4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15.007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18.8414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776.5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31.019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3.0830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18.9066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775.9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4.728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3.5000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18.7864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603.9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3.624</a:t>
                      </a:r>
                      <a:endParaRPr lang="zh-CN" altLang="en-US" dirty="0"/>
                    </a:p>
                  </a:txBody>
                  <a:tcPr/>
                </a:tc>
              </a:tr>
              <a:tr h="35347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3.0900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18.8116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773.2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15.729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3.5424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18.8222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586.8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8.690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3.0930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18.895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767.9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14.377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3.5538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18.821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585.7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5.556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3.0943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770.2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2.329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3.5611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18.6942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584.5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3.863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18.8466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761.3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2.302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3.6002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18.9004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569.1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9.495</a:t>
                      </a:r>
                      <a:endParaRPr lang="zh-CN" altLang="en-US" dirty="0"/>
                    </a:p>
                  </a:txBody>
                  <a:tcPr/>
                </a:tc>
              </a:tr>
              <a:tr h="3724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3.0958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18.8416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768.7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3.323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3.6500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18.7422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556.4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48.375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3.0969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18.9088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766.9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3.951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3.6710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18.7972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546.4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4.624</a:t>
                      </a:r>
                      <a:endParaRPr lang="zh-CN" altLang="en-US" dirty="0"/>
                    </a:p>
                  </a:txBody>
                  <a:tcPr/>
                </a:tc>
              </a:tr>
              <a:tr h="3134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3.0982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18.987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770.3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2.987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73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7082</TotalTime>
  <Words>838</Words>
  <Application>Microsoft Office PowerPoint</Application>
  <PresentationFormat>宽屏</PresentationFormat>
  <Paragraphs>639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Wingdings</vt:lpstr>
      <vt:lpstr>Office 主题</vt:lpstr>
      <vt:lpstr>Luminosity Measurement using Bhabha process</vt:lpstr>
      <vt:lpstr>Data  Set</vt:lpstr>
      <vt:lpstr>MC sample</vt:lpstr>
      <vt:lpstr>Event Selection</vt:lpstr>
      <vt:lpstr>Events and background estimation</vt:lpstr>
      <vt:lpstr>Comparison(2.23GeV)</vt:lpstr>
      <vt:lpstr>Comparison(3.0969GeV)</vt:lpstr>
      <vt:lpstr>Comparison(3.671GeV)</vt:lpstr>
      <vt:lpstr>Results</vt:lpstr>
      <vt:lpstr>Systematic Error(1)</vt:lpstr>
      <vt:lpstr>Systematic Error(1)</vt:lpstr>
      <vt:lpstr>Final Result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 cross section_v2</dc:title>
  <dc:creator>高榛</dc:creator>
  <cp:lastModifiedBy>高榛</cp:lastModifiedBy>
  <cp:revision>47</cp:revision>
  <dcterms:created xsi:type="dcterms:W3CDTF">2014-07-09T03:02:06Z</dcterms:created>
  <dcterms:modified xsi:type="dcterms:W3CDTF">2014-07-16T07:22:08Z</dcterms:modified>
</cp:coreProperties>
</file>