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83" r:id="rId4"/>
    <p:sldId id="258" r:id="rId5"/>
    <p:sldId id="259" r:id="rId6"/>
    <p:sldId id="280" r:id="rId7"/>
    <p:sldId id="260" r:id="rId8"/>
    <p:sldId id="261" r:id="rId9"/>
    <p:sldId id="262" r:id="rId10"/>
    <p:sldId id="264" r:id="rId11"/>
    <p:sldId id="284" r:id="rId12"/>
    <p:sldId id="265" r:id="rId13"/>
    <p:sldId id="267" r:id="rId14"/>
    <p:sldId id="266" r:id="rId15"/>
    <p:sldId id="268" r:id="rId16"/>
    <p:sldId id="285" r:id="rId17"/>
    <p:sldId id="269" r:id="rId18"/>
    <p:sldId id="272" r:id="rId19"/>
    <p:sldId id="286" r:id="rId20"/>
    <p:sldId id="274" r:id="rId21"/>
    <p:sldId id="275" r:id="rId22"/>
    <p:sldId id="276" r:id="rId23"/>
    <p:sldId id="277" r:id="rId24"/>
    <p:sldId id="278" r:id="rId25"/>
    <p:sldId id="279"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94470"/>
  </p:normalViewPr>
  <p:slideViewPr>
    <p:cSldViewPr snapToGrid="0">
      <p:cViewPr varScale="1">
        <p:scale>
          <a:sx n="99" d="100"/>
          <a:sy n="99"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87A59-5F27-44DD-B62F-44EF8CDC62BD}" type="datetimeFigureOut">
              <a:rPr lang="zh-CN" altLang="en-US" smtClean="0"/>
              <a:t>2018/6/26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AB404-27F3-4A0C-8771-240E4C22F859}" type="slidenum">
              <a:rPr lang="zh-CN" altLang="en-US" smtClean="0"/>
              <a:t>‹#›</a:t>
            </a:fld>
            <a:endParaRPr lang="zh-CN" altLang="en-US"/>
          </a:p>
        </p:txBody>
      </p:sp>
    </p:spTree>
    <p:extLst>
      <p:ext uri="{BB962C8B-B14F-4D97-AF65-F5344CB8AC3E}">
        <p14:creationId xmlns:p14="http://schemas.microsoft.com/office/powerpoint/2010/main" val="458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None/>
                </a:pPr>
                <a:r>
                  <a:rPr lang="en-US" altLang="zh-CN" sz="1200" dirty="0" smtClean="0"/>
                  <a:t>Mechanism:</a:t>
                </a:r>
              </a:p>
              <a:p>
                <a:pPr marL="0" indent="0">
                  <a:buNone/>
                </a:pPr>
                <a:r>
                  <a:rPr lang="en-US" altLang="zh-CN" sz="1200" dirty="0"/>
                  <a:t> </a:t>
                </a:r>
                <a:r>
                  <a:rPr lang="en-US" altLang="zh-CN" sz="1200" dirty="0" smtClean="0"/>
                  <a:t>      using a 25keV</a:t>
                </a:r>
                <a14:m>
                  <m:oMath xmlns:m="http://schemas.openxmlformats.org/officeDocument/2006/math">
                    <m:sPre>
                      <m:sPrePr>
                        <m:ctrlPr>
                          <a:rPr lang="en-US" altLang="zh-CN" sz="1200" i="1" smtClean="0">
                            <a:latin typeface="Cambria Math" charset="0"/>
                          </a:rPr>
                        </m:ctrlPr>
                      </m:sPrePr>
                      <m:sub/>
                      <m:sup>
                        <m:r>
                          <a:rPr lang="en-US" altLang="zh-CN" b="0" i="1" smtClean="0">
                            <a:latin typeface="Cambria Math" panose="02040503050406030204" pitchFamily="18" charset="0"/>
                          </a:rPr>
                          <m:t>69</m:t>
                        </m:r>
                      </m:sup>
                      <m:e>
                        <m:r>
                          <a:rPr lang="en-US" altLang="zh-CN" b="0" i="1" smtClean="0">
                            <a:latin typeface="Cambria Math" panose="02040503050406030204" pitchFamily="18" charset="0"/>
                          </a:rPr>
                          <m:t>𝐺𝑎</m:t>
                        </m:r>
                      </m:e>
                    </m:sPre>
                  </m:oMath>
                </a14:m>
                <a:r>
                  <a:rPr lang="en-US" altLang="zh-CN" sz="1200" dirty="0" smtClean="0"/>
                  <a:t> mono-isotopic Liquid Metal ion gun as the primary ion source with a final current density of about 0.03mA/</a:t>
                </a:r>
                <a14:m>
                  <m:oMath xmlns:m="http://schemas.openxmlformats.org/officeDocument/2006/math">
                    <m:sSup>
                      <m:sSupPr>
                        <m:ctrlPr>
                          <a:rPr lang="en-US" altLang="zh-CN" sz="1200" i="1" smtClean="0">
                            <a:latin typeface="Cambria Math" charset="0"/>
                          </a:rPr>
                        </m:ctrlPr>
                      </m:sSupPr>
                      <m:e>
                        <m:r>
                          <a:rPr lang="en-US" altLang="zh-CN" sz="1200" b="0" i="1" smtClean="0">
                            <a:latin typeface="Cambria Math" panose="02040503050406030204" pitchFamily="18" charset="0"/>
                          </a:rPr>
                          <m:t>𝑐𝑚</m:t>
                        </m:r>
                      </m:e>
                      <m:sup>
                        <m:r>
                          <a:rPr lang="en-US" altLang="zh-CN" sz="1200" b="0" i="1" smtClean="0">
                            <a:latin typeface="Cambria Math" panose="02040503050406030204" pitchFamily="18" charset="0"/>
                          </a:rPr>
                          <m:t>2</m:t>
                        </m:r>
                      </m:sup>
                    </m:sSup>
                  </m:oMath>
                </a14:m>
                <a:r>
                  <a:rPr lang="en-US" altLang="zh-CN" sz="1200" dirty="0" smtClean="0"/>
                  <a:t> and spot size of about 250nm.</a:t>
                </a:r>
              </a:p>
              <a:p>
                <a:pPr marL="0" indent="0">
                  <a:buNone/>
                </a:pPr>
                <a:r>
                  <a:rPr lang="en-US" altLang="zh-CN" sz="1200" dirty="0"/>
                  <a:t> </a:t>
                </a:r>
                <a:r>
                  <a:rPr lang="en-US" altLang="zh-CN" sz="1200" dirty="0" smtClean="0"/>
                  <a:t>      secondary ions produced through collision cascade mechanism were extracted with a wide acceptance angle which ensured that nearly every ion produced was extracted from the Ge sample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extracted ions with slightly varying kinetic energies were reflected by the </a:t>
                </a:r>
                <a:r>
                  <a:rPr lang="en-US" altLang="zh-CN" sz="1200" dirty="0" err="1" smtClean="0"/>
                  <a:t>reflectron</a:t>
                </a:r>
                <a:r>
                  <a:rPr lang="en-US" altLang="zh-CN" sz="1200" dirty="0" smtClean="0"/>
                  <a:t> and were eventually time focused onto a </a:t>
                </a:r>
                <a:r>
                  <a:rPr lang="en-US" altLang="zh-CN" sz="1200" dirty="0" err="1" smtClean="0"/>
                  <a:t>microchannel</a:t>
                </a:r>
                <a:r>
                  <a:rPr lang="en-US" altLang="zh-CN" sz="1200" dirty="0" smtClean="0"/>
                  <a:t> plate detector operated in the ion counting mode, the generated time spectrum later converted into a Mass Spectrum. </a:t>
                </a:r>
                <a:endParaRPr lang="zh-CN" altLang="en-US" sz="1200" dirty="0" smtClean="0"/>
              </a:p>
              <a:p>
                <a:pPr marL="0" indent="0">
                  <a:buNone/>
                </a:pPr>
                <a:endParaRPr lang="en-US" altLang="zh-CN" sz="1200" dirty="0" smtClean="0"/>
              </a:p>
              <a:p>
                <a:endParaRPr lang="zh-CN" altLang="en-US" dirty="0"/>
              </a:p>
            </p:txBody>
          </p:sp>
        </mc:Choice>
        <mc:Fallback xmlns="">
          <p:sp>
            <p:nvSpPr>
              <p:cNvPr id="3" name="备注占位符 2"/>
              <p:cNvSpPr>
                <a:spLocks noGrp="1"/>
              </p:cNvSpPr>
              <p:nvPr>
                <p:ph type="body" idx="1"/>
              </p:nvPr>
            </p:nvSpPr>
            <p:spPr/>
            <p:txBody>
              <a:bodyPr/>
              <a:lstStyle/>
              <a:p>
                <a:pPr marL="0" indent="0">
                  <a:buNone/>
                </a:pPr>
                <a:r>
                  <a:rPr lang="en-US" altLang="zh-CN" sz="1200" smtClean="0"/>
                  <a:t>Mechanism:</a:t>
                </a:r>
              </a:p>
              <a:p>
                <a:pPr marL="0" indent="0">
                  <a:buNone/>
                </a:pPr>
                <a:r>
                  <a:rPr lang="en-US" altLang="zh-CN" sz="1200"/>
                  <a:t> </a:t>
                </a:r>
                <a:r>
                  <a:rPr lang="en-US" altLang="zh-CN" sz="1200" smtClean="0"/>
                  <a:t>      using a 25keV</a:t>
                </a:r>
                <a:r>
                  <a:rPr lang="en-US" altLang="zh-CN" sz="1200" i="0" smtClean="0">
                    <a:latin typeface="Cambria Math" panose="02040503050406030204" pitchFamily="18" charset="0"/>
                  </a:rPr>
                  <a:t>(_</a:t>
                </a:r>
                <a:r>
                  <a:rPr lang="en-US" altLang="zh-CN" sz="1200" b="0" i="0" smtClean="0">
                    <a:latin typeface="Cambria Math" panose="02040503050406030204" pitchFamily="18" charset="0"/>
                  </a:rPr>
                  <a:t>^</a:t>
                </a:r>
                <a:r>
                  <a:rPr lang="en-US" altLang="zh-CN" b="0" i="0" smtClean="0">
                    <a:latin typeface="Cambria Math" panose="02040503050406030204" pitchFamily="18" charset="0"/>
                  </a:rPr>
                  <a:t>69</a:t>
                </a:r>
                <a:r>
                  <a:rPr lang="en-US" altLang="zh-CN" sz="1200" b="0" i="0" smtClean="0">
                    <a:latin typeface="Cambria Math" panose="02040503050406030204" pitchFamily="18" charset="0"/>
                  </a:rPr>
                  <a:t>)</a:t>
                </a:r>
                <a:r>
                  <a:rPr lang="en-US" altLang="zh-CN" b="0" i="0" smtClean="0">
                    <a:latin typeface="Cambria Math" panose="02040503050406030204" pitchFamily="18" charset="0"/>
                  </a:rPr>
                  <a:t>𝐺𝑎</a:t>
                </a:r>
                <a:r>
                  <a:rPr lang="en-US" altLang="zh-CN" sz="1200" smtClean="0"/>
                  <a:t> mono-isotopic Liquid Metal ion gun as the primary ion source with a final current density of about 0.03mA/</a:t>
                </a:r>
                <a:r>
                  <a:rPr lang="en-US" altLang="zh-CN" sz="1200" i="0" smtClean="0">
                    <a:latin typeface="Cambria Math" panose="02040503050406030204" pitchFamily="18" charset="0"/>
                  </a:rPr>
                  <a:t>〖</a:t>
                </a:r>
                <a:r>
                  <a:rPr lang="en-US" altLang="zh-CN" sz="1200" b="0" i="0" smtClean="0">
                    <a:latin typeface="Cambria Math" panose="02040503050406030204" pitchFamily="18" charset="0"/>
                  </a:rPr>
                  <a:t>𝑐𝑚〗^2</a:t>
                </a:r>
                <a:r>
                  <a:rPr lang="en-US" altLang="zh-CN" sz="1200" smtClean="0"/>
                  <a:t> and spot size of about 250nm.</a:t>
                </a:r>
              </a:p>
              <a:p>
                <a:pPr marL="0" indent="0">
                  <a:buNone/>
                </a:pPr>
                <a:r>
                  <a:rPr lang="en-US" altLang="zh-CN" sz="1200"/>
                  <a:t> </a:t>
                </a:r>
                <a:r>
                  <a:rPr lang="en-US" altLang="zh-CN" sz="1200" smtClean="0"/>
                  <a:t>      secondary ions produced through collision cascade mechanism were extracted with a wide acceptance angle which ensured that nearly every ion produced was extracted from the Ge sample surface</a:t>
                </a:r>
                <a:r>
                  <a:rPr lang="en-US" altLang="zh-CN" sz="120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smtClean="0"/>
                  <a:t>The extracted ions with slightly varying kinetic energies were reflected by the reflectron and were eventually time focused onto a microchannel plate detector operated in the ion counting mode, the generated time spectrum later converted into a Mass Spectrum. </a:t>
                </a:r>
                <a:endParaRPr lang="zh-CN" altLang="en-US" sz="1200" smtClean="0"/>
              </a:p>
              <a:p>
                <a:pPr marL="0" indent="0">
                  <a:buNone/>
                </a:pPr>
                <a:endParaRPr lang="en-US" altLang="zh-CN" sz="1200" smtClean="0"/>
              </a:p>
              <a:p>
                <a:endParaRPr lang="zh-CN" altLang="en-US"/>
              </a:p>
            </p:txBody>
          </p:sp>
        </mc:Fallback>
      </mc:AlternateContent>
      <p:sp>
        <p:nvSpPr>
          <p:cNvPr id="4" name="灯片编号占位符 3"/>
          <p:cNvSpPr>
            <a:spLocks noGrp="1"/>
          </p:cNvSpPr>
          <p:nvPr>
            <p:ph type="sldNum" sz="quarter" idx="10"/>
          </p:nvPr>
        </p:nvSpPr>
        <p:spPr/>
        <p:txBody>
          <a:bodyPr/>
          <a:lstStyle/>
          <a:p>
            <a:fld id="{19CAB404-27F3-4A0C-8771-240E4C22F859}" type="slidenum">
              <a:rPr lang="zh-CN" altLang="en-US" smtClean="0"/>
              <a:t>9</a:t>
            </a:fld>
            <a:endParaRPr lang="zh-CN" altLang="en-US"/>
          </a:p>
        </p:txBody>
      </p:sp>
    </p:spTree>
    <p:extLst>
      <p:ext uri="{BB962C8B-B14F-4D97-AF65-F5344CB8AC3E}">
        <p14:creationId xmlns:p14="http://schemas.microsoft.com/office/powerpoint/2010/main" val="336381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CAB404-27F3-4A0C-8771-240E4C22F859}" type="slidenum">
              <a:rPr lang="zh-CN" altLang="en-US" smtClean="0"/>
              <a:t>25</a:t>
            </a:fld>
            <a:endParaRPr lang="zh-CN" altLang="en-US"/>
          </a:p>
        </p:txBody>
      </p:sp>
    </p:spTree>
    <p:extLst>
      <p:ext uri="{BB962C8B-B14F-4D97-AF65-F5344CB8AC3E}">
        <p14:creationId xmlns:p14="http://schemas.microsoft.com/office/powerpoint/2010/main" val="394242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D7694FF-91B1-49D2-965F-E88332B156B7}" type="datetime1">
              <a:rPr lang="zh-CN" altLang="en-US" smtClean="0"/>
              <a:t>2018/6/26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405777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13A4C0-371B-4F01-83AD-6F390CB1397C}" type="datetime1">
              <a:rPr lang="zh-CN" altLang="en-US" smtClean="0"/>
              <a:t>2018/6/26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314174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3ED4B98-551B-4BF3-97C4-89823CA68100}" type="datetime1">
              <a:rPr lang="zh-CN" altLang="en-US" smtClean="0"/>
              <a:t>2018/6/26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408481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6F0E8D-31AC-44D2-BD05-27CD0097E41A}" type="datetime1">
              <a:rPr lang="zh-CN" altLang="en-US" smtClean="0"/>
              <a:t>2018/6/26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47218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B7CE5B-E601-494C-B144-F84D18EE5DBC}" type="datetime1">
              <a:rPr lang="zh-CN" altLang="en-US" smtClean="0"/>
              <a:t>2018/6/26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328361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F05796-E434-4DB9-966E-EBA256D8CFFB}" type="datetime1">
              <a:rPr lang="zh-CN" altLang="en-US" smtClean="0"/>
              <a:t>2018/6/26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344543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63342F6-C904-4B22-AE21-1B7E634FAE16}" type="datetime1">
              <a:rPr lang="zh-CN" altLang="en-US" smtClean="0"/>
              <a:t>2018/6/26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342311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8850ACD-F360-4BF5-B3D3-E036F1635446}" type="datetime1">
              <a:rPr lang="zh-CN" altLang="en-US" smtClean="0"/>
              <a:t>2018/6/26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344379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BEBB1-93E8-4076-9771-708581C1B5DA}" type="datetime1">
              <a:rPr lang="zh-CN" altLang="en-US" smtClean="0"/>
              <a:t>2018/6/26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428617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D1E283-EFAF-48F3-A17E-313087FA6C8F}" type="datetime1">
              <a:rPr lang="zh-CN" altLang="en-US" smtClean="0"/>
              <a:t>2018/6/26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14281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730720E-36DF-4FE9-82FE-AD1F1E1D8294}" type="datetime1">
              <a:rPr lang="zh-CN" altLang="en-US" smtClean="0"/>
              <a:t>2018/6/26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2680304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05F78-04B8-49A2-9FB1-0246405ED8D9}" type="datetime1">
              <a:rPr lang="zh-CN" altLang="en-US" smtClean="0"/>
              <a:t>2018/6/26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DB62A-AEED-467F-988A-564ED407F1A4}" type="slidenum">
              <a:rPr lang="zh-CN" altLang="en-US" smtClean="0"/>
              <a:t>‹#›</a:t>
            </a:fld>
            <a:endParaRPr lang="zh-CN" altLang="en-US"/>
          </a:p>
        </p:txBody>
      </p:sp>
    </p:spTree>
    <p:extLst>
      <p:ext uri="{BB962C8B-B14F-4D97-AF65-F5344CB8AC3E}">
        <p14:creationId xmlns:p14="http://schemas.microsoft.com/office/powerpoint/2010/main" val="50275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5429" y="1948542"/>
            <a:ext cx="11092542" cy="832078"/>
          </a:xfrm>
        </p:spPr>
        <p:txBody>
          <a:bodyPr>
            <a:noAutofit/>
          </a:bodyPr>
          <a:lstStyle/>
          <a:p>
            <a:r>
              <a:rPr lang="en-US" altLang="zh-CN" sz="6600" b="1" smtClean="0"/>
              <a:t>Investigation of NTD Ge Sensors </a:t>
            </a:r>
            <a:endParaRPr lang="zh-CN" altLang="en-US" sz="6600" b="1"/>
          </a:p>
        </p:txBody>
      </p:sp>
      <p:sp>
        <p:nvSpPr>
          <p:cNvPr id="3" name="副标题 2"/>
          <p:cNvSpPr>
            <a:spLocks noGrp="1"/>
          </p:cNvSpPr>
          <p:nvPr>
            <p:ph type="subTitle" idx="1"/>
          </p:nvPr>
        </p:nvSpPr>
        <p:spPr/>
        <p:txBody>
          <a:bodyPr/>
          <a:lstStyle/>
          <a:p>
            <a:r>
              <a:rPr lang="en-US" altLang="zh-CN" dirty="0" err="1" smtClean="0"/>
              <a:t>Sicheng</a:t>
            </a:r>
            <a:r>
              <a:rPr lang="en-US" altLang="zh-CN" dirty="0" smtClean="0"/>
              <a:t> Wen</a:t>
            </a:r>
          </a:p>
          <a:p>
            <a:r>
              <a:rPr lang="en-US" altLang="zh-CN" dirty="0" smtClean="0"/>
              <a:t>USTC</a:t>
            </a:r>
          </a:p>
          <a:p>
            <a:r>
              <a:rPr lang="en-US" altLang="zh-CN" dirty="0" smtClean="0"/>
              <a:t>2018.6.26</a:t>
            </a:r>
            <a:endParaRPr lang="en-US" altLang="zh-CN" dirty="0" smtClean="0"/>
          </a:p>
        </p:txBody>
      </p:sp>
    </p:spTree>
    <p:extLst>
      <p:ext uri="{BB962C8B-B14F-4D97-AF65-F5344CB8AC3E}">
        <p14:creationId xmlns:p14="http://schemas.microsoft.com/office/powerpoint/2010/main" val="48432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Neutron irradiation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514350" indent="-514350">
                  <a:lnSpc>
                    <a:spcPct val="150000"/>
                  </a:lnSpc>
                  <a:buAutoNum type="arabicPeriod"/>
                </a:pPr>
                <a:r>
                  <a:rPr lang="en-US" altLang="zh-CN" dirty="0" smtClean="0"/>
                  <a:t>The desired neutron </a:t>
                </a:r>
                <a:r>
                  <a:rPr lang="en-US" altLang="zh-CN" dirty="0" err="1" smtClean="0"/>
                  <a:t>fluence</a:t>
                </a:r>
                <a:r>
                  <a:rPr lang="en-US" altLang="zh-CN" dirty="0" smtClean="0"/>
                  <a:t> of </a:t>
                </a:r>
                <a14:m>
                  <m:oMath xmlns:m="http://schemas.openxmlformats.org/officeDocument/2006/math">
                    <m:r>
                      <a:rPr lang="en-US" altLang="zh-CN" b="0" i="1" smtClean="0">
                        <a:latin typeface="Cambria Math" panose="02040503050406030204" pitchFamily="18" charset="0"/>
                      </a:rPr>
                      <m:t>1−5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18</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𝑐𝑚</m:t>
                        </m:r>
                      </m:e>
                      <m:sup>
                        <m:r>
                          <a:rPr lang="en-US" altLang="zh-CN" b="0" i="1" smtClean="0">
                            <a:latin typeface="Cambria Math" panose="02040503050406030204" pitchFamily="18" charset="0"/>
                            <a:ea typeface="Cambria Math" panose="02040503050406030204" pitchFamily="18" charset="0"/>
                          </a:rPr>
                          <m:t>2</m:t>
                        </m:r>
                      </m:sup>
                    </m:sSup>
                  </m:oMath>
                </a14:m>
                <a:r>
                  <a:rPr lang="en-US" altLang="zh-CN" dirty="0" smtClean="0"/>
                  <a:t>.</a:t>
                </a:r>
              </a:p>
              <a:p>
                <a:pPr marL="514350" indent="-514350">
                  <a:lnSpc>
                    <a:spcPct val="150000"/>
                  </a:lnSpc>
                  <a:buAutoNum type="arabicPeriod"/>
                </a:pPr>
                <a:r>
                  <a:rPr lang="en-US" altLang="zh-CN" dirty="0" smtClean="0"/>
                  <a:t>Pre-etching(</a:t>
                </a:r>
                <a14:m>
                  <m:oMath xmlns:m="http://schemas.openxmlformats.org/officeDocument/2006/math">
                    <m:sSub>
                      <m:sSubPr>
                        <m:ctrlPr>
                          <a:rPr lang="en-US" altLang="zh-CN" i="1" smtClean="0">
                            <a:latin typeface="Cambria Math"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2</m:t>
                        </m:r>
                      </m:sub>
                    </m:sSub>
                    <m:sSub>
                      <m:sSubPr>
                        <m:ctrlPr>
                          <a:rPr lang="en-US" altLang="zh-CN" i="1" smtClean="0">
                            <a:latin typeface="Cambria Math" charset="0"/>
                          </a:rPr>
                        </m:ctrlPr>
                      </m:sSubPr>
                      <m:e>
                        <m:r>
                          <a:rPr lang="en-US" altLang="zh-CN" b="0" i="1" smtClean="0">
                            <a:latin typeface="Cambria Math" panose="02040503050406030204" pitchFamily="18" charset="0"/>
                          </a:rPr>
                          <m:t>𝑂</m:t>
                        </m:r>
                      </m:e>
                      <m:sub>
                        <m:r>
                          <a:rPr lang="en-US" altLang="zh-CN" b="0" i="1" smtClean="0">
                            <a:latin typeface="Cambria Math" panose="02040503050406030204" pitchFamily="18" charset="0"/>
                          </a:rPr>
                          <m:t>2</m:t>
                        </m:r>
                      </m:sub>
                    </m:sSub>
                  </m:oMath>
                </a14:m>
                <a:r>
                  <a:rPr lang="en-US" altLang="zh-CN" dirty="0" smtClean="0"/>
                  <a:t> etching 50</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𝑚</m:t>
                    </m:r>
                  </m:oMath>
                </a14:m>
                <a:r>
                  <a:rPr lang="en-US" altLang="zh-CN" dirty="0" smtClean="0"/>
                  <a:t>) of samples prior to n-irradiation will be highly desirable.</a:t>
                </a:r>
              </a:p>
              <a:p>
                <a:pPr marL="514350" indent="-514350">
                  <a:lnSpc>
                    <a:spcPct val="150000"/>
                  </a:lnSpc>
                  <a:buAutoNum type="arabicPeriod"/>
                </a:pPr>
                <a:r>
                  <a:rPr lang="en-US" altLang="zh-CN" dirty="0" smtClean="0"/>
                  <a:t>Ge samples packed in quartz tube and Al wrapper. </a:t>
                </a:r>
              </a:p>
              <a:p>
                <a:pPr marL="514350" indent="-514350">
                  <a:lnSpc>
                    <a:spcPct val="150000"/>
                  </a:lnSpc>
                  <a:buAutoNum type="arabicPeriod"/>
                </a:pPr>
                <a:r>
                  <a:rPr lang="en-US" altLang="zh-CN" dirty="0" smtClean="0"/>
                  <a:t>After irradiating, samples will </a:t>
                </a:r>
                <a:r>
                  <a:rPr lang="en-US" altLang="zh-CN" dirty="0" err="1" smtClean="0"/>
                  <a:t>cooldown</a:t>
                </a:r>
                <a:r>
                  <a:rPr lang="en-US" altLang="zh-CN" dirty="0" smtClean="0"/>
                  <a:t> period of </a:t>
                </a:r>
                <a:r>
                  <a:rPr lang="zh-CN" altLang="en-US" dirty="0" smtClean="0"/>
                  <a:t>～</a:t>
                </a:r>
                <a:r>
                  <a:rPr lang="en-US" altLang="zh-CN" dirty="0" smtClean="0"/>
                  <a:t>45days.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1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CA49AEA-50C0-4D86-A13C-0CF36331F5E0}"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10</a:t>
            </a:fld>
            <a:endParaRPr lang="zh-CN" altLang="en-US"/>
          </a:p>
        </p:txBody>
      </p:sp>
    </p:spTree>
    <p:extLst>
      <p:ext uri="{BB962C8B-B14F-4D97-AF65-F5344CB8AC3E}">
        <p14:creationId xmlns:p14="http://schemas.microsoft.com/office/powerpoint/2010/main" val="536011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 y="114754"/>
            <a:ext cx="12213772" cy="1325563"/>
          </a:xfrm>
        </p:spPr>
        <p:txBody>
          <a:bodyPr>
            <a:noAutofit/>
          </a:bodyPr>
          <a:lstStyle/>
          <a:p>
            <a:r>
              <a:rPr lang="en-US" altLang="zh-CN" sz="4800" b="1" dirty="0" smtClean="0"/>
              <a:t> Procedure of the fabrication of  NTD Ge sensor</a:t>
            </a:r>
            <a:endParaRPr lang="zh-CN" altLang="en-US" sz="4800" b="1" dirty="0"/>
          </a:p>
        </p:txBody>
      </p:sp>
      <p:sp>
        <p:nvSpPr>
          <p:cNvPr id="3" name="内容占位符 2"/>
          <p:cNvSpPr>
            <a:spLocks noGrp="1"/>
          </p:cNvSpPr>
          <p:nvPr>
            <p:ph idx="1"/>
          </p:nvPr>
        </p:nvSpPr>
        <p:spPr>
          <a:xfrm>
            <a:off x="397328" y="1440317"/>
            <a:ext cx="11636829" cy="3240865"/>
          </a:xfrm>
        </p:spPr>
        <p:txBody>
          <a:bodyPr>
            <a:noAutofit/>
          </a:bodyPr>
          <a:lstStyle/>
          <a:p>
            <a:pPr marL="457200" indent="-457200">
              <a:lnSpc>
                <a:spcPct val="150000"/>
              </a:lnSpc>
              <a:buAutoNum type="arabicPeriod"/>
            </a:pPr>
            <a:r>
              <a:rPr lang="en-US" altLang="zh-CN" dirty="0" smtClean="0"/>
              <a:t>Neutron irradiation of Ge wafers</a:t>
            </a:r>
          </a:p>
          <a:p>
            <a:pPr marL="457200" indent="-457200">
              <a:lnSpc>
                <a:spcPct val="150000"/>
              </a:lnSpc>
              <a:buAutoNum type="arabicPeriod"/>
            </a:pPr>
            <a:r>
              <a:rPr lang="en-US" altLang="zh-CN" dirty="0" smtClean="0">
                <a:solidFill>
                  <a:srgbClr val="FF0000"/>
                </a:solidFill>
              </a:rPr>
              <a:t>Study of radiative impurities formed due to neutron irradiation</a:t>
            </a:r>
          </a:p>
          <a:p>
            <a:pPr marL="457200" indent="-457200">
              <a:lnSpc>
                <a:spcPct val="150000"/>
              </a:lnSpc>
              <a:buAutoNum type="arabicPeriod"/>
            </a:pPr>
            <a:r>
              <a:rPr lang="en-US" altLang="zh-CN" dirty="0" smtClean="0"/>
              <a:t>Study of fast neutron induced damages</a:t>
            </a:r>
          </a:p>
          <a:p>
            <a:pPr marL="457200" indent="-457200">
              <a:lnSpc>
                <a:spcPct val="150000"/>
              </a:lnSpc>
              <a:buAutoNum type="arabicPeriod"/>
            </a:pPr>
            <a:r>
              <a:rPr lang="en-US" altLang="zh-CN" dirty="0" smtClean="0"/>
              <a:t>Preparing resistance thermometers and characterizing it at </a:t>
            </a:r>
            <a:r>
              <a:rPr lang="en-US" altLang="zh-CN" dirty="0" err="1" smtClean="0"/>
              <a:t>mK</a:t>
            </a:r>
            <a:r>
              <a:rPr lang="en-US" altLang="zh-CN" dirty="0" smtClean="0"/>
              <a:t> temperature</a:t>
            </a:r>
            <a:endParaRPr lang="zh-CN" altLang="en-US" dirty="0"/>
          </a:p>
        </p:txBody>
      </p:sp>
      <p:sp>
        <p:nvSpPr>
          <p:cNvPr id="4" name="日期占位符 3"/>
          <p:cNvSpPr>
            <a:spLocks noGrp="1"/>
          </p:cNvSpPr>
          <p:nvPr>
            <p:ph type="dt" sz="half" idx="10"/>
          </p:nvPr>
        </p:nvSpPr>
        <p:spPr/>
        <p:txBody>
          <a:bodyPr/>
          <a:lstStyle/>
          <a:p>
            <a:fld id="{E27D8AAB-80CD-427B-8D22-B6001FB7DDAE}"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11</a:t>
            </a:fld>
            <a:endParaRPr lang="zh-CN" altLang="en-US"/>
          </a:p>
        </p:txBody>
      </p:sp>
      <p:sp>
        <p:nvSpPr>
          <p:cNvPr id="6" name="文本框 5"/>
          <p:cNvSpPr txBox="1"/>
          <p:nvPr/>
        </p:nvSpPr>
        <p:spPr>
          <a:xfrm>
            <a:off x="1743967" y="4933428"/>
            <a:ext cx="10248109" cy="830997"/>
          </a:xfrm>
          <a:prstGeom prst="rect">
            <a:avLst/>
          </a:prstGeom>
          <a:noFill/>
        </p:spPr>
        <p:txBody>
          <a:bodyPr wrap="square" rtlCol="0">
            <a:spAutoFit/>
          </a:bodyPr>
          <a:lstStyle/>
          <a:p>
            <a:r>
              <a:rPr lang="en-US" altLang="zh-CN" sz="2400" dirty="0" smtClean="0">
                <a:solidFill>
                  <a:srgbClr val="FF0000"/>
                </a:solidFill>
              </a:rPr>
              <a:t>S. </a:t>
            </a:r>
            <a:r>
              <a:rPr lang="en-US" altLang="zh-CN" sz="2400" dirty="0" err="1" smtClean="0">
                <a:solidFill>
                  <a:srgbClr val="FF0000"/>
                </a:solidFill>
              </a:rPr>
              <a:t>Mathimalor</a:t>
            </a:r>
            <a:r>
              <a:rPr lang="en-US" altLang="zh-CN" sz="2400" dirty="0" smtClean="0">
                <a:solidFill>
                  <a:srgbClr val="FF0000"/>
                </a:solidFill>
              </a:rPr>
              <a:t>. “NTD Ge sensor development for superconducting bolometers”. Doctoral thesis </a:t>
            </a:r>
            <a:endParaRPr lang="zh-CN" altLang="en-US" sz="2400" dirty="0">
              <a:solidFill>
                <a:srgbClr val="FF0000"/>
              </a:solidFill>
            </a:endParaRPr>
          </a:p>
        </p:txBody>
      </p:sp>
    </p:spTree>
    <p:extLst>
      <p:ext uri="{BB962C8B-B14F-4D97-AF65-F5344CB8AC3E}">
        <p14:creationId xmlns:p14="http://schemas.microsoft.com/office/powerpoint/2010/main" val="2364773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Radioactive impurity measurements</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smtClean="0"/>
                  <a:t>Experimetal Setup:</a:t>
                </a:r>
              </a:p>
              <a:p>
                <a:pPr marL="0" indent="0">
                  <a:buNone/>
                </a:pPr>
                <a:r>
                  <a:rPr lang="en-US" altLang="zh-CN"/>
                  <a:t> </a:t>
                </a:r>
                <a:r>
                  <a:rPr lang="en-US" altLang="zh-CN" smtClean="0"/>
                  <a:t>        </a:t>
                </a:r>
                <a:r>
                  <a:rPr lang="zh-CN" altLang="en-US" smtClean="0"/>
                  <a:t>～</a:t>
                </a:r>
                <a:r>
                  <a:rPr lang="en-US" altLang="zh-CN" smtClean="0"/>
                  <a:t>70% HPGe detector surrounded by low activity Cu + Pb shield is used for detection of characteristic </a:t>
                </a:r>
                <a14:m>
                  <m:oMath xmlns:m="http://schemas.openxmlformats.org/officeDocument/2006/math">
                    <m:r>
                      <a:rPr lang="zh-CN" altLang="en-US" i="1" smtClean="0">
                        <a:latin typeface="Cambria Math" panose="02040503050406030204" pitchFamily="18" charset="0"/>
                      </a:rPr>
                      <m:t>𝛾</m:t>
                    </m:r>
                  </m:oMath>
                </a14:m>
                <a:r>
                  <a:rPr lang="en-US" altLang="zh-CN" smtClean="0"/>
                  <a:t>-rays of radioactive impurities.</a:t>
                </a:r>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17" t="-2241" r="-812"/>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2209800" y="818435"/>
            <a:ext cx="6922819" cy="5358528"/>
          </a:xfrm>
          <a:prstGeom prst="rect">
            <a:avLst/>
          </a:prstGeom>
        </p:spPr>
      </p:pic>
      <p:sp>
        <p:nvSpPr>
          <p:cNvPr id="5" name="日期占位符 4"/>
          <p:cNvSpPr>
            <a:spLocks noGrp="1"/>
          </p:cNvSpPr>
          <p:nvPr>
            <p:ph type="dt" sz="half" idx="10"/>
          </p:nvPr>
        </p:nvSpPr>
        <p:spPr/>
        <p:txBody>
          <a:bodyPr/>
          <a:lstStyle/>
          <a:p>
            <a:fld id="{72057EAB-6529-4558-A9FD-57DFC463DE0F}" type="datetime1">
              <a:rPr lang="zh-CN" altLang="en-US" smtClean="0"/>
              <a:t>2018/6/26</a:t>
            </a:fld>
            <a:endParaRPr lang="zh-CN" altLang="en-US"/>
          </a:p>
        </p:txBody>
      </p:sp>
      <p:sp>
        <p:nvSpPr>
          <p:cNvPr id="6" name="灯片编号占位符 5"/>
          <p:cNvSpPr>
            <a:spLocks noGrp="1"/>
          </p:cNvSpPr>
          <p:nvPr>
            <p:ph type="sldNum" sz="quarter" idx="12"/>
          </p:nvPr>
        </p:nvSpPr>
        <p:spPr/>
        <p:txBody>
          <a:bodyPr/>
          <a:lstStyle/>
          <a:p>
            <a:fld id="{946DB62A-AEED-467F-988A-564ED407F1A4}" type="slidenum">
              <a:rPr lang="zh-CN" altLang="en-US" smtClean="0"/>
              <a:t>12</a:t>
            </a:fld>
            <a:endParaRPr lang="zh-CN" altLang="en-US"/>
          </a:p>
        </p:txBody>
      </p:sp>
    </p:spTree>
    <p:extLst>
      <p:ext uri="{BB962C8B-B14F-4D97-AF65-F5344CB8AC3E}">
        <p14:creationId xmlns:p14="http://schemas.microsoft.com/office/powerpoint/2010/main" val="8917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072080" y="1218153"/>
            <a:ext cx="6940529" cy="4759737"/>
          </a:xfrm>
          <a:prstGeom prst="rect">
            <a:avLst/>
          </a:prstGeom>
        </p:spPr>
      </p:pic>
      <p:cxnSp>
        <p:nvCxnSpPr>
          <p:cNvPr id="6" name="直接连接符 5"/>
          <p:cNvCxnSpPr/>
          <p:nvPr/>
        </p:nvCxnSpPr>
        <p:spPr>
          <a:xfrm>
            <a:off x="6064321" y="740581"/>
            <a:ext cx="10886" cy="2569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9436" y="740581"/>
            <a:ext cx="10886" cy="2569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17374" y="456147"/>
            <a:ext cx="1273629" cy="523220"/>
          </a:xfrm>
          <a:prstGeom prst="rect">
            <a:avLst/>
          </a:prstGeom>
          <a:noFill/>
        </p:spPr>
        <p:txBody>
          <a:bodyPr wrap="square" rtlCol="0">
            <a:spAutoFit/>
          </a:bodyPr>
          <a:lstStyle/>
          <a:p>
            <a:pPr algn="ctr"/>
            <a:r>
              <a:rPr lang="en-US" altLang="zh-CN" sz="2800" smtClean="0">
                <a:solidFill>
                  <a:srgbClr val="FF0000"/>
                </a:solidFill>
              </a:rPr>
              <a:t>REC</a:t>
            </a:r>
            <a:endParaRPr lang="zh-CN" altLang="en-US" sz="2800">
              <a:solidFill>
                <a:srgbClr val="FF0000"/>
              </a:solidFill>
            </a:endParaRPr>
          </a:p>
        </p:txBody>
      </p:sp>
      <mc:AlternateContent xmlns:mc="http://schemas.openxmlformats.org/markup-compatibility/2006" xmlns:a14="http://schemas.microsoft.com/office/drawing/2010/main">
        <mc:Choice Requires="a14">
          <p:sp>
            <p:nvSpPr>
              <p:cNvPr id="9" name="文本框 8"/>
              <p:cNvSpPr txBox="1"/>
              <p:nvPr/>
            </p:nvSpPr>
            <p:spPr>
              <a:xfrm>
                <a:off x="150427" y="2025095"/>
                <a:ext cx="4960839" cy="3159519"/>
              </a:xfrm>
              <a:prstGeom prst="rect">
                <a:avLst/>
              </a:prstGeom>
              <a:noFill/>
            </p:spPr>
            <p:txBody>
              <a:bodyPr wrap="square" rtlCol="0">
                <a:spAutoFit/>
              </a:bodyPr>
              <a:lstStyle/>
              <a:p>
                <a:pPr algn="dist"/>
                <a:r>
                  <a:rPr lang="en-US" altLang="zh-CN" sz="2400" dirty="0" smtClean="0"/>
                  <a:t>The</a:t>
                </a:r>
                <a14:m>
                  <m:oMath xmlns:m="http://schemas.openxmlformats.org/officeDocument/2006/math">
                    <m:sPre>
                      <m:sPrePr>
                        <m:ctrlPr>
                          <a:rPr lang="en-US" altLang="zh-CN" sz="2400" i="1" smtClean="0">
                            <a:latin typeface="Cambria Math" charset="0"/>
                          </a:rPr>
                        </m:ctrlPr>
                      </m:sPrePr>
                      <m:sub/>
                      <m:sup>
                        <m:r>
                          <a:rPr lang="en-US" altLang="zh-CN" sz="2400" b="0" i="1" smtClean="0">
                            <a:latin typeface="Cambria Math" panose="02040503050406030204" pitchFamily="18" charset="0"/>
                          </a:rPr>
                          <m:t>71</m:t>
                        </m:r>
                      </m:sup>
                      <m:e>
                        <m:r>
                          <a:rPr lang="en-US" altLang="zh-CN" sz="2400" b="0" i="1" smtClean="0">
                            <a:latin typeface="Cambria Math" panose="02040503050406030204" pitchFamily="18" charset="0"/>
                          </a:rPr>
                          <m:t>𝐺𝑒</m:t>
                        </m:r>
                      </m:e>
                    </m:sPre>
                  </m:oMath>
                </a14:m>
                <a:r>
                  <a:rPr lang="en-US" altLang="zh-CN" sz="2400" dirty="0" smtClean="0"/>
                  <a:t> has a half-life of 11.4 days and decays mainly by electron capture to the ground state of </a:t>
                </a:r>
                <a14:m>
                  <m:oMath xmlns:m="http://schemas.openxmlformats.org/officeDocument/2006/math">
                    <m:sPre>
                      <m:sPrePr>
                        <m:ctrlPr>
                          <a:rPr lang="en-US" altLang="zh-CN" sz="2400" i="1" smtClean="0">
                            <a:latin typeface="Cambria Math" charset="0"/>
                          </a:rPr>
                        </m:ctrlPr>
                      </m:sPrePr>
                      <m:sub/>
                      <m:sup>
                        <m:r>
                          <a:rPr lang="en-US" altLang="zh-CN" sz="2400" b="0" i="1" smtClean="0">
                            <a:latin typeface="Cambria Math" panose="02040503050406030204" pitchFamily="18" charset="0"/>
                          </a:rPr>
                          <m:t>71</m:t>
                        </m:r>
                      </m:sup>
                      <m:e>
                        <m:r>
                          <a:rPr lang="en-US" altLang="zh-CN" sz="2400" b="0" i="1" smtClean="0">
                            <a:latin typeface="Cambria Math" panose="02040503050406030204" pitchFamily="18" charset="0"/>
                          </a:rPr>
                          <m:t>𝐺𝑎</m:t>
                        </m:r>
                      </m:e>
                    </m:sPre>
                  </m:oMath>
                </a14:m>
                <a:r>
                  <a:rPr lang="en-US" altLang="zh-CN" sz="2400" dirty="0" smtClean="0"/>
                  <a:t>. However, a small fraction that undergoes Radioactive Electron Capture(REC) shows up as a continuous gamma spectrum of </a:t>
                </a:r>
                <a14:m>
                  <m:oMath xmlns:m="http://schemas.openxmlformats.org/officeDocument/2006/math">
                    <m:sPre>
                      <m:sPrePr>
                        <m:ctrlPr>
                          <a:rPr lang="en-US" altLang="zh-CN" sz="2400" i="1" smtClean="0">
                            <a:latin typeface="Cambria Math" charset="0"/>
                          </a:rPr>
                        </m:ctrlPr>
                      </m:sPrePr>
                      <m:sub/>
                      <m:sup>
                        <m:r>
                          <a:rPr lang="en-US" altLang="zh-CN" sz="2400" b="0" i="1" smtClean="0">
                            <a:latin typeface="Cambria Math" panose="02040503050406030204" pitchFamily="18" charset="0"/>
                          </a:rPr>
                          <m:t>71</m:t>
                        </m:r>
                      </m:sup>
                      <m:e>
                        <m:r>
                          <a:rPr lang="en-US" altLang="zh-CN" sz="2400" b="0" i="1" smtClean="0">
                            <a:latin typeface="Cambria Math" panose="02040503050406030204" pitchFamily="18" charset="0"/>
                          </a:rPr>
                          <m:t>𝐺𝑒</m:t>
                        </m:r>
                      </m:e>
                    </m:sPre>
                  </m:oMath>
                </a14:m>
                <a:r>
                  <a:rPr lang="en-US" altLang="zh-CN" sz="2400" dirty="0" smtClean="0"/>
                  <a:t>,which is observed with an endpoint energy of 225 </a:t>
                </a:r>
                <a:r>
                  <a:rPr lang="en-US" altLang="zh-CN" sz="2400" dirty="0" err="1" smtClean="0"/>
                  <a:t>keV</a:t>
                </a:r>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50427" y="2025095"/>
                <a:ext cx="4960839" cy="3159519"/>
              </a:xfrm>
              <a:prstGeom prst="rect">
                <a:avLst/>
              </a:prstGeom>
              <a:blipFill rotWithShape="0">
                <a:blip r:embed="rId3"/>
                <a:stretch>
                  <a:fillRect l="-1968" t="-579" r="-1968" b="-3475"/>
                </a:stretch>
              </a:blipFill>
            </p:spPr>
            <p:txBody>
              <a:bodyPr/>
              <a:lstStyle/>
              <a:p>
                <a:r>
                  <a:rPr lang="zh-CN" altLang="en-US">
                    <a:noFill/>
                  </a:rPr>
                  <a:t> </a:t>
                </a:r>
              </a:p>
            </p:txBody>
          </p:sp>
        </mc:Fallback>
      </mc:AlternateContent>
      <p:sp>
        <p:nvSpPr>
          <p:cNvPr id="10" name="日期占位符 9"/>
          <p:cNvSpPr>
            <a:spLocks noGrp="1"/>
          </p:cNvSpPr>
          <p:nvPr>
            <p:ph type="dt" sz="half" idx="10"/>
          </p:nvPr>
        </p:nvSpPr>
        <p:spPr/>
        <p:txBody>
          <a:bodyPr/>
          <a:lstStyle/>
          <a:p>
            <a:fld id="{7DAFF74A-F784-4771-807E-9E762BABAB56}" type="datetime1">
              <a:rPr lang="zh-CN" altLang="en-US" smtClean="0"/>
              <a:t>2018/6/26</a:t>
            </a:fld>
            <a:endParaRPr lang="zh-CN" altLang="en-US"/>
          </a:p>
        </p:txBody>
      </p:sp>
      <p:sp>
        <p:nvSpPr>
          <p:cNvPr id="11" name="灯片编号占位符 10"/>
          <p:cNvSpPr>
            <a:spLocks noGrp="1"/>
          </p:cNvSpPr>
          <p:nvPr>
            <p:ph type="sldNum" sz="quarter" idx="12"/>
          </p:nvPr>
        </p:nvSpPr>
        <p:spPr/>
        <p:txBody>
          <a:bodyPr/>
          <a:lstStyle/>
          <a:p>
            <a:fld id="{946DB62A-AEED-467F-988A-564ED407F1A4}" type="slidenum">
              <a:rPr lang="zh-CN" altLang="en-US" smtClean="0"/>
              <a:t>13</a:t>
            </a:fld>
            <a:endParaRPr lang="zh-CN" altLang="en-US"/>
          </a:p>
        </p:txBody>
      </p:sp>
      <p:sp>
        <p:nvSpPr>
          <p:cNvPr id="2" name="文本框 1"/>
          <p:cNvSpPr txBox="1"/>
          <p:nvPr/>
        </p:nvSpPr>
        <p:spPr>
          <a:xfrm>
            <a:off x="354330" y="228600"/>
            <a:ext cx="4583430" cy="769441"/>
          </a:xfrm>
          <a:prstGeom prst="rect">
            <a:avLst/>
          </a:prstGeom>
          <a:noFill/>
        </p:spPr>
        <p:txBody>
          <a:bodyPr wrap="square" rtlCol="0">
            <a:spAutoFit/>
          </a:bodyPr>
          <a:lstStyle/>
          <a:p>
            <a:r>
              <a:rPr lang="en-US" altLang="zh-CN" sz="4400" smtClean="0"/>
              <a:t>Radiative spectrum</a:t>
            </a:r>
            <a:endParaRPr lang="zh-CN" altLang="en-US" sz="4400"/>
          </a:p>
        </p:txBody>
      </p:sp>
    </p:spTree>
    <p:extLst>
      <p:ext uri="{BB962C8B-B14F-4D97-AF65-F5344CB8AC3E}">
        <p14:creationId xmlns:p14="http://schemas.microsoft.com/office/powerpoint/2010/main" val="160036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5"/>
          <p:cNvSpPr>
            <a:spLocks noGrp="1"/>
          </p:cNvSpPr>
          <p:nvPr>
            <p:ph type="dt" sz="half" idx="10"/>
          </p:nvPr>
        </p:nvSpPr>
        <p:spPr/>
        <p:txBody>
          <a:bodyPr/>
          <a:lstStyle/>
          <a:p>
            <a:fld id="{6F4C0C7A-3D47-4DF1-A93C-CFC13A151148}" type="datetime1">
              <a:rPr lang="zh-CN" altLang="en-US" smtClean="0"/>
              <a:t>2018/6/26</a:t>
            </a:fld>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14</a:t>
            </a:fld>
            <a:endParaRPr lang="zh-CN" altLang="en-US"/>
          </a:p>
        </p:txBody>
      </p:sp>
      <p:pic>
        <p:nvPicPr>
          <p:cNvPr id="2" name="图片 1"/>
          <p:cNvPicPr>
            <a:picLocks noChangeAspect="1"/>
          </p:cNvPicPr>
          <p:nvPr/>
        </p:nvPicPr>
        <p:blipFill>
          <a:blip r:embed="rId2"/>
          <a:stretch>
            <a:fillRect/>
          </a:stretch>
        </p:blipFill>
        <p:spPr>
          <a:xfrm>
            <a:off x="6382371" y="137302"/>
            <a:ext cx="4971429" cy="6219048"/>
          </a:xfrm>
          <a:prstGeom prst="rect">
            <a:avLst/>
          </a:prstGeom>
        </p:spPr>
      </p:pic>
      <p:sp>
        <p:nvSpPr>
          <p:cNvPr id="3" name="矩形 2"/>
          <p:cNvSpPr/>
          <p:nvPr/>
        </p:nvSpPr>
        <p:spPr>
          <a:xfrm>
            <a:off x="435934" y="1458575"/>
            <a:ext cx="5682925" cy="3970318"/>
          </a:xfrm>
          <a:prstGeom prst="rect">
            <a:avLst/>
          </a:prstGeom>
        </p:spPr>
        <p:txBody>
          <a:bodyPr wrap="square">
            <a:spAutoFit/>
          </a:bodyPr>
          <a:lstStyle/>
          <a:p>
            <a:pPr marL="514350" indent="-514350">
              <a:buAutoNum type="arabicPeriod"/>
            </a:pPr>
            <a:r>
              <a:rPr lang="en-US" altLang="zh-CN" sz="2800" smtClean="0"/>
              <a:t>Neutron induced reaction products of impurities in bulk Germanium</a:t>
            </a:r>
          </a:p>
          <a:p>
            <a:pPr marL="514350" indent="-514350">
              <a:buAutoNum type="arabicPeriod"/>
            </a:pPr>
            <a:r>
              <a:rPr lang="en-US" altLang="zh-CN" sz="2800" smtClean="0"/>
              <a:t>Neutron induced reaction products of residual impurities in the Ge surface</a:t>
            </a:r>
          </a:p>
          <a:p>
            <a:pPr marL="514350" indent="-514350">
              <a:buAutoNum type="arabicPeriod"/>
            </a:pPr>
            <a:r>
              <a:rPr lang="en-US" altLang="zh-CN" sz="2800" smtClean="0"/>
              <a:t>Deposition and thermal diffusion of radioactive contaminants from the surrounding environment </a:t>
            </a:r>
            <a:endParaRPr lang="zh-CN" altLang="en-US" sz="2800"/>
          </a:p>
        </p:txBody>
      </p:sp>
      <p:sp>
        <p:nvSpPr>
          <p:cNvPr id="5" name="文本框 4"/>
          <p:cNvSpPr txBox="1"/>
          <p:nvPr/>
        </p:nvSpPr>
        <p:spPr>
          <a:xfrm>
            <a:off x="184474" y="319864"/>
            <a:ext cx="5027606" cy="769441"/>
          </a:xfrm>
          <a:prstGeom prst="rect">
            <a:avLst/>
          </a:prstGeom>
          <a:noFill/>
        </p:spPr>
        <p:txBody>
          <a:bodyPr wrap="square" rtlCol="0">
            <a:spAutoFit/>
          </a:bodyPr>
          <a:lstStyle/>
          <a:p>
            <a:r>
              <a:rPr lang="en-US" altLang="zh-CN" sz="4400" smtClean="0"/>
              <a:t>Impurities analysis</a:t>
            </a:r>
            <a:endParaRPr lang="zh-CN" altLang="en-US" sz="4400"/>
          </a:p>
        </p:txBody>
      </p:sp>
    </p:spTree>
    <p:extLst>
      <p:ext uri="{BB962C8B-B14F-4D97-AF65-F5344CB8AC3E}">
        <p14:creationId xmlns:p14="http://schemas.microsoft.com/office/powerpoint/2010/main" val="98415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文本框 4"/>
              <p:cNvSpPr txBox="1"/>
              <p:nvPr/>
            </p:nvSpPr>
            <p:spPr>
              <a:xfrm>
                <a:off x="805543" y="1824446"/>
                <a:ext cx="10548257" cy="3323987"/>
              </a:xfrm>
              <a:prstGeom prst="rect">
                <a:avLst/>
              </a:prstGeom>
              <a:noFill/>
            </p:spPr>
            <p:txBody>
              <a:bodyPr wrap="square" rtlCol="0">
                <a:spAutoFit/>
              </a:bodyPr>
              <a:lstStyle/>
              <a:p>
                <a:pPr marL="342900" indent="-342900">
                  <a:lnSpc>
                    <a:spcPct val="150000"/>
                  </a:lnSpc>
                  <a:buAutoNum type="arabicPeriod"/>
                </a:pPr>
                <a:r>
                  <a:rPr lang="en-US" altLang="zh-CN" sz="2800" dirty="0" smtClean="0"/>
                  <a:t>Etching 50</a:t>
                </a:r>
                <a14:m>
                  <m:oMath xmlns:m="http://schemas.openxmlformats.org/officeDocument/2006/math">
                    <m:r>
                      <a:rPr lang="zh-CN" altLang="en-US" sz="2800" i="1" smtClean="0">
                        <a:latin typeface="Cambria Math" panose="02040503050406030204" pitchFamily="18" charset="0"/>
                      </a:rPr>
                      <m:t>𝜇</m:t>
                    </m:r>
                    <m:r>
                      <a:rPr lang="en-US" altLang="zh-CN" sz="2800" b="0" i="1" smtClean="0">
                        <a:latin typeface="Cambria Math" panose="02040503050406030204" pitchFamily="18" charset="0"/>
                      </a:rPr>
                      <m:t>𝑚</m:t>
                    </m:r>
                  </m:oMath>
                </a14:m>
                <a:r>
                  <a:rPr lang="en-US" altLang="zh-CN" sz="2800" dirty="0" smtClean="0"/>
                  <a:t> surface layer is found to be </a:t>
                </a:r>
                <a:r>
                  <a:rPr lang="en-US" altLang="zh-CN" sz="2800" smtClean="0"/>
                  <a:t>adequate</a:t>
                </a:r>
                <a:r>
                  <a:rPr lang="en-US" altLang="zh-CN" sz="2800" smtClean="0"/>
                  <a:t>.</a:t>
                </a:r>
                <a:endParaRPr lang="en-US" altLang="zh-CN" sz="2800" dirty="0" smtClean="0"/>
              </a:p>
              <a:p>
                <a:pPr marL="342900" indent="-342900">
                  <a:lnSpc>
                    <a:spcPct val="150000"/>
                  </a:lnSpc>
                  <a:buAutoNum type="arabicPeriod"/>
                </a:pPr>
                <a:r>
                  <a:rPr lang="en-US" altLang="zh-CN" sz="2800" dirty="0" smtClean="0">
                    <a:solidFill>
                      <a:srgbClr val="FF0000"/>
                    </a:solidFill>
                  </a:rPr>
                  <a:t>A </a:t>
                </a:r>
                <a:r>
                  <a:rPr lang="en-US" altLang="zh-CN" sz="2800" dirty="0" err="1" smtClean="0">
                    <a:solidFill>
                      <a:srgbClr val="FF0000"/>
                    </a:solidFill>
                  </a:rPr>
                  <a:t>cooldown</a:t>
                </a:r>
                <a:r>
                  <a:rPr lang="en-US" altLang="zh-CN" sz="2800" dirty="0" smtClean="0">
                    <a:solidFill>
                      <a:srgbClr val="FF0000"/>
                    </a:solidFill>
                  </a:rPr>
                  <a:t> period of </a:t>
                </a:r>
                <a:r>
                  <a:rPr lang="zh-CN" altLang="en-US" sz="2800" dirty="0" smtClean="0">
                    <a:solidFill>
                      <a:srgbClr val="FF0000"/>
                    </a:solidFill>
                  </a:rPr>
                  <a:t>～</a:t>
                </a:r>
                <a:r>
                  <a:rPr lang="en-US" altLang="zh-CN" sz="2800" dirty="0" smtClean="0">
                    <a:solidFill>
                      <a:srgbClr val="FF0000"/>
                    </a:solidFill>
                  </a:rPr>
                  <a:t>2 years would be necessary before sensors made from these samples can be used in rare decay studies requiring ultra low background(&lt;=1 </a:t>
                </a:r>
                <a:r>
                  <a:rPr lang="en-US" altLang="zh-CN" sz="2800" dirty="0" err="1" smtClean="0">
                    <a:solidFill>
                      <a:srgbClr val="FF0000"/>
                    </a:solidFill>
                  </a:rPr>
                  <a:t>mBq</a:t>
                </a:r>
                <a:r>
                  <a:rPr lang="en-US" altLang="zh-CN" sz="2800" dirty="0" smtClean="0">
                    <a:solidFill>
                      <a:srgbClr val="FF0000"/>
                    </a:solidFill>
                  </a:rPr>
                  <a:t>/g).</a:t>
                </a:r>
              </a:p>
              <a:p>
                <a:pPr marL="342900" indent="-342900">
                  <a:lnSpc>
                    <a:spcPct val="150000"/>
                  </a:lnSpc>
                  <a:buAutoNum type="arabicPeriod"/>
                </a:pPr>
                <a:r>
                  <a:rPr lang="en-US" altLang="zh-CN" sz="2800" dirty="0" smtClean="0"/>
                  <a:t>Detector grade Ge wafers will be desirable.</a:t>
                </a:r>
                <a:endParaRPr lang="zh-CN" altLang="en-US" sz="2800" dirty="0"/>
              </a:p>
            </p:txBody>
          </p:sp>
        </mc:Choice>
        <mc:Fallback>
          <p:sp>
            <p:nvSpPr>
              <p:cNvPr id="5" name="文本框 4"/>
              <p:cNvSpPr txBox="1">
                <a:spLocks noRot="1" noChangeAspect="1" noMove="1" noResize="1" noEditPoints="1" noAdjustHandles="1" noChangeArrowheads="1" noChangeShapeType="1" noTextEdit="1"/>
              </p:cNvSpPr>
              <p:nvPr/>
            </p:nvSpPr>
            <p:spPr>
              <a:xfrm>
                <a:off x="805543" y="1824446"/>
                <a:ext cx="10548257" cy="3323987"/>
              </a:xfrm>
              <a:prstGeom prst="rect">
                <a:avLst/>
              </a:prstGeom>
              <a:blipFill rotWithShape="0">
                <a:blip r:embed="rId2"/>
                <a:stretch>
                  <a:fillRect l="-1213" r="-1386" b="-2381"/>
                </a:stretch>
              </a:blipFill>
            </p:spPr>
            <p:txBody>
              <a:bodyPr/>
              <a:lstStyle/>
              <a:p>
                <a:r>
                  <a:rPr lang="zh-CN" altLang="en-US">
                    <a:noFill/>
                  </a:rPr>
                  <a:t> </a:t>
                </a:r>
              </a:p>
            </p:txBody>
          </p:sp>
        </mc:Fallback>
      </mc:AlternateContent>
      <p:sp>
        <p:nvSpPr>
          <p:cNvPr id="6" name="日期占位符 5"/>
          <p:cNvSpPr>
            <a:spLocks noGrp="1"/>
          </p:cNvSpPr>
          <p:nvPr>
            <p:ph type="dt" sz="half" idx="10"/>
          </p:nvPr>
        </p:nvSpPr>
        <p:spPr/>
        <p:txBody>
          <a:bodyPr/>
          <a:lstStyle/>
          <a:p>
            <a:fld id="{5075982C-876C-4479-8CCE-AC08DC57FA36}" type="datetime1">
              <a:rPr lang="zh-CN" altLang="en-US" smtClean="0"/>
              <a:t>2018/6/26</a:t>
            </a:fld>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15</a:t>
            </a:fld>
            <a:endParaRPr lang="zh-CN" altLang="en-US"/>
          </a:p>
        </p:txBody>
      </p:sp>
      <p:sp>
        <p:nvSpPr>
          <p:cNvPr id="2" name="文本框 1"/>
          <p:cNvSpPr txBox="1"/>
          <p:nvPr/>
        </p:nvSpPr>
        <p:spPr>
          <a:xfrm>
            <a:off x="582930" y="628650"/>
            <a:ext cx="5772150" cy="769441"/>
          </a:xfrm>
          <a:prstGeom prst="rect">
            <a:avLst/>
          </a:prstGeom>
          <a:noFill/>
        </p:spPr>
        <p:txBody>
          <a:bodyPr wrap="square" rtlCol="0">
            <a:spAutoFit/>
          </a:bodyPr>
          <a:lstStyle/>
          <a:p>
            <a:r>
              <a:rPr lang="en-US" altLang="zh-CN" sz="4400" smtClean="0"/>
              <a:t>Conclusion of irradiation</a:t>
            </a:r>
            <a:endParaRPr lang="zh-CN" altLang="en-US" sz="4400"/>
          </a:p>
        </p:txBody>
      </p:sp>
    </p:spTree>
    <p:extLst>
      <p:ext uri="{BB962C8B-B14F-4D97-AF65-F5344CB8AC3E}">
        <p14:creationId xmlns:p14="http://schemas.microsoft.com/office/powerpoint/2010/main" val="2103669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 y="114754"/>
            <a:ext cx="12213772" cy="1325563"/>
          </a:xfrm>
        </p:spPr>
        <p:txBody>
          <a:bodyPr>
            <a:noAutofit/>
          </a:bodyPr>
          <a:lstStyle/>
          <a:p>
            <a:r>
              <a:rPr lang="en-US" altLang="zh-CN" sz="4800" b="1" dirty="0" smtClean="0"/>
              <a:t> Procedure of the fabrication of  NTD Ge sensor</a:t>
            </a:r>
            <a:endParaRPr lang="zh-CN" altLang="en-US" sz="4800" b="1" dirty="0"/>
          </a:p>
        </p:txBody>
      </p:sp>
      <p:sp>
        <p:nvSpPr>
          <p:cNvPr id="3" name="内容占位符 2"/>
          <p:cNvSpPr>
            <a:spLocks noGrp="1"/>
          </p:cNvSpPr>
          <p:nvPr>
            <p:ph idx="1"/>
          </p:nvPr>
        </p:nvSpPr>
        <p:spPr>
          <a:xfrm>
            <a:off x="397328" y="1440317"/>
            <a:ext cx="11636829" cy="3240865"/>
          </a:xfrm>
        </p:spPr>
        <p:txBody>
          <a:bodyPr>
            <a:noAutofit/>
          </a:bodyPr>
          <a:lstStyle/>
          <a:p>
            <a:pPr marL="457200" indent="-457200">
              <a:lnSpc>
                <a:spcPct val="150000"/>
              </a:lnSpc>
              <a:buAutoNum type="arabicPeriod"/>
            </a:pPr>
            <a:r>
              <a:rPr lang="en-US" altLang="zh-CN" dirty="0" smtClean="0"/>
              <a:t>Neutron irradiation of Ge wafers</a:t>
            </a:r>
          </a:p>
          <a:p>
            <a:pPr marL="457200" indent="-457200">
              <a:lnSpc>
                <a:spcPct val="150000"/>
              </a:lnSpc>
              <a:buAutoNum type="arabicPeriod"/>
            </a:pPr>
            <a:r>
              <a:rPr lang="en-US" altLang="zh-CN" dirty="0" smtClean="0"/>
              <a:t>Study of radiative impurities formed due to neutron irradiation</a:t>
            </a:r>
          </a:p>
          <a:p>
            <a:pPr marL="457200" indent="-457200">
              <a:lnSpc>
                <a:spcPct val="150000"/>
              </a:lnSpc>
              <a:buAutoNum type="arabicPeriod"/>
            </a:pPr>
            <a:r>
              <a:rPr lang="en-US" altLang="zh-CN" dirty="0" smtClean="0">
                <a:solidFill>
                  <a:srgbClr val="FF0000"/>
                </a:solidFill>
              </a:rPr>
              <a:t>Study of fast neutron induced damages</a:t>
            </a:r>
          </a:p>
          <a:p>
            <a:pPr marL="457200" indent="-457200">
              <a:lnSpc>
                <a:spcPct val="150000"/>
              </a:lnSpc>
              <a:buAutoNum type="arabicPeriod"/>
            </a:pPr>
            <a:r>
              <a:rPr lang="en-US" altLang="zh-CN" dirty="0" smtClean="0"/>
              <a:t>Preparing resistance thermometers and characterizing it at </a:t>
            </a:r>
            <a:r>
              <a:rPr lang="en-US" altLang="zh-CN" dirty="0" err="1" smtClean="0"/>
              <a:t>mK</a:t>
            </a:r>
            <a:r>
              <a:rPr lang="en-US" altLang="zh-CN" dirty="0" smtClean="0"/>
              <a:t> temperature</a:t>
            </a:r>
            <a:endParaRPr lang="zh-CN" altLang="en-US" dirty="0"/>
          </a:p>
        </p:txBody>
      </p:sp>
      <p:sp>
        <p:nvSpPr>
          <p:cNvPr id="4" name="日期占位符 3"/>
          <p:cNvSpPr>
            <a:spLocks noGrp="1"/>
          </p:cNvSpPr>
          <p:nvPr>
            <p:ph type="dt" sz="half" idx="10"/>
          </p:nvPr>
        </p:nvSpPr>
        <p:spPr/>
        <p:txBody>
          <a:bodyPr/>
          <a:lstStyle/>
          <a:p>
            <a:fld id="{E27D8AAB-80CD-427B-8D22-B6001FB7DDAE}"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16</a:t>
            </a:fld>
            <a:endParaRPr lang="zh-CN" altLang="en-US"/>
          </a:p>
        </p:txBody>
      </p:sp>
      <p:sp>
        <p:nvSpPr>
          <p:cNvPr id="6" name="文本框 5"/>
          <p:cNvSpPr txBox="1"/>
          <p:nvPr/>
        </p:nvSpPr>
        <p:spPr>
          <a:xfrm>
            <a:off x="1743967" y="4933428"/>
            <a:ext cx="10248109" cy="830997"/>
          </a:xfrm>
          <a:prstGeom prst="rect">
            <a:avLst/>
          </a:prstGeom>
          <a:noFill/>
        </p:spPr>
        <p:txBody>
          <a:bodyPr wrap="square" rtlCol="0">
            <a:spAutoFit/>
          </a:bodyPr>
          <a:lstStyle/>
          <a:p>
            <a:r>
              <a:rPr lang="en-US" altLang="zh-CN" sz="2400" dirty="0" smtClean="0">
                <a:solidFill>
                  <a:srgbClr val="FF0000"/>
                </a:solidFill>
              </a:rPr>
              <a:t>S. </a:t>
            </a:r>
            <a:r>
              <a:rPr lang="en-US" altLang="zh-CN" sz="2400" dirty="0" err="1" smtClean="0">
                <a:solidFill>
                  <a:srgbClr val="FF0000"/>
                </a:solidFill>
              </a:rPr>
              <a:t>Mathimalor</a:t>
            </a:r>
            <a:r>
              <a:rPr lang="en-US" altLang="zh-CN" sz="2400" dirty="0" smtClean="0">
                <a:solidFill>
                  <a:srgbClr val="FF0000"/>
                </a:solidFill>
              </a:rPr>
              <a:t>. “NTD Ge sensor development for superconducting bolometers”. Doctoral thesis </a:t>
            </a:r>
            <a:endParaRPr lang="zh-CN" altLang="en-US" sz="2400" dirty="0">
              <a:solidFill>
                <a:srgbClr val="FF0000"/>
              </a:solidFill>
            </a:endParaRPr>
          </a:p>
        </p:txBody>
      </p:sp>
    </p:spTree>
    <p:extLst>
      <p:ext uri="{BB962C8B-B14F-4D97-AF65-F5344CB8AC3E}">
        <p14:creationId xmlns:p14="http://schemas.microsoft.com/office/powerpoint/2010/main" val="3621782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300" y="320675"/>
            <a:ext cx="10515600" cy="1325563"/>
          </a:xfrm>
        </p:spPr>
        <p:txBody>
          <a:bodyPr/>
          <a:lstStyle/>
          <a:p>
            <a:r>
              <a:rPr lang="en-US" altLang="zh-CN" smtClean="0"/>
              <a:t>Defect studies in NTD Ge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en-US" altLang="zh-CN" smtClean="0"/>
                  <a:t>Variable neutron energy </a:t>
                </a:r>
              </a:p>
              <a:p>
                <a:pPr>
                  <a:lnSpc>
                    <a:spcPct val="150000"/>
                  </a:lnSpc>
                  <a:buFont typeface="Wingdings" panose="05000000000000000000" pitchFamily="2" charset="2"/>
                  <a:buChar char="Ø"/>
                </a:pPr>
                <a:r>
                  <a:rPr lang="en-US" altLang="zh-CN" smtClean="0"/>
                  <a:t>The average recoil energy(</a:t>
                </a:r>
                <a:r>
                  <a:rPr lang="zh-CN" altLang="en-US" smtClean="0"/>
                  <a:t>～</a:t>
                </a:r>
                <a:r>
                  <a:rPr lang="en-US" altLang="zh-CN" smtClean="0"/>
                  <a:t>182 eV) of Ge(n,</a:t>
                </a:r>
                <a14:m>
                  <m:oMath xmlns:m="http://schemas.openxmlformats.org/officeDocument/2006/math">
                    <m:r>
                      <a:rPr lang="zh-CN" altLang="en-US" i="1" smtClean="0">
                        <a:latin typeface="Cambria Math" panose="02040503050406030204" pitchFamily="18" charset="0"/>
                      </a:rPr>
                      <m:t>𝛾</m:t>
                    </m:r>
                  </m:oMath>
                </a14:m>
                <a:r>
                  <a:rPr lang="en-US" altLang="zh-CN" smtClean="0"/>
                  <a:t>) reaction is sufficiently high to drive the </a:t>
                </a:r>
                <a:r>
                  <a:rPr lang="en-US" altLang="zh-CN" smtClean="0">
                    <a:solidFill>
                      <a:srgbClr val="FF0000"/>
                    </a:solidFill>
                  </a:rPr>
                  <a:t>recoiling Ge atom into the interstitial position</a:t>
                </a:r>
                <a:r>
                  <a:rPr lang="en-US" altLang="zh-CN" smtClean="0"/>
                  <a:t>. The dopant atom in interstitial positions cannot contribute to the total number of carrier concentration</a:t>
                </a:r>
              </a:p>
              <a:p>
                <a:pPr>
                  <a:lnSpc>
                    <a:spcPct val="150000"/>
                  </a:lnSpc>
                  <a:buFont typeface="Wingdings" panose="05000000000000000000" pitchFamily="2" charset="2"/>
                  <a:buChar char="Ø"/>
                </a:pPr>
                <a:r>
                  <a:rPr lang="en-US" altLang="zh-CN" smtClean="0">
                    <a:solidFill>
                      <a:srgbClr val="FF0000"/>
                    </a:solidFill>
                  </a:rPr>
                  <a:t>High temperature annealing is employed to cure the crystal defects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43" r="-1681"/>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7C2832-9447-4503-B8AF-48B20CCB7D69}"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17</a:t>
            </a:fld>
            <a:endParaRPr lang="zh-CN" altLang="en-US"/>
          </a:p>
        </p:txBody>
      </p:sp>
    </p:spTree>
    <p:extLst>
      <p:ext uri="{BB962C8B-B14F-4D97-AF65-F5344CB8AC3E}">
        <p14:creationId xmlns:p14="http://schemas.microsoft.com/office/powerpoint/2010/main" val="178724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en-US" altLang="zh-CN" smtClean="0"/>
              <a:t>Positron Annihilation Lifetime Spectroscopy</a:t>
            </a:r>
            <a:endParaRPr lang="zh-CN" altLang="en-US"/>
          </a:p>
        </p:txBody>
      </p:sp>
      <p:pic>
        <p:nvPicPr>
          <p:cNvPr id="4" name="内容占位符 3"/>
          <p:cNvPicPr>
            <a:picLocks noGrp="1" noChangeAspect="1"/>
          </p:cNvPicPr>
          <p:nvPr>
            <p:ph idx="1"/>
          </p:nvPr>
        </p:nvPicPr>
        <p:blipFill>
          <a:blip r:embed="rId2"/>
          <a:stretch>
            <a:fillRect/>
          </a:stretch>
        </p:blipFill>
        <p:spPr>
          <a:xfrm>
            <a:off x="6879771" y="1040893"/>
            <a:ext cx="4593772" cy="5531871"/>
          </a:xfrm>
          <a:prstGeom prst="rect">
            <a:avLst/>
          </a:prstGeom>
        </p:spPr>
      </p:pic>
      <p:sp>
        <p:nvSpPr>
          <p:cNvPr id="5" name="文本框 4"/>
          <p:cNvSpPr txBox="1"/>
          <p:nvPr/>
        </p:nvSpPr>
        <p:spPr>
          <a:xfrm>
            <a:off x="326570" y="1560060"/>
            <a:ext cx="6760029" cy="2246769"/>
          </a:xfrm>
          <a:prstGeom prst="rect">
            <a:avLst/>
          </a:prstGeom>
          <a:noFill/>
        </p:spPr>
        <p:txBody>
          <a:bodyPr wrap="square" rtlCol="0">
            <a:spAutoFit/>
          </a:bodyPr>
          <a:lstStyle/>
          <a:p>
            <a:r>
              <a:rPr lang="en-US" altLang="zh-CN" sz="2800" smtClean="0"/>
              <a:t>When a positron interacts inside a crystal with defects, it is more likely to stay in the defect due to the repulsive force of ions and consequently its lifetime increase. Positron lifetime increases with the defect size.</a:t>
            </a:r>
            <a:endParaRPr lang="zh-CN" altLang="en-US" sz="2800"/>
          </a:p>
        </p:txBody>
      </p:sp>
      <p:pic>
        <p:nvPicPr>
          <p:cNvPr id="7" name="图片 6"/>
          <p:cNvPicPr>
            <a:picLocks noChangeAspect="1"/>
          </p:cNvPicPr>
          <p:nvPr/>
        </p:nvPicPr>
        <p:blipFill>
          <a:blip r:embed="rId3"/>
          <a:stretch>
            <a:fillRect/>
          </a:stretch>
        </p:blipFill>
        <p:spPr>
          <a:xfrm>
            <a:off x="5554039" y="2184183"/>
            <a:ext cx="4523809" cy="3714286"/>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402771" y="4430486"/>
                <a:ext cx="5325439" cy="1200329"/>
              </a:xfrm>
              <a:prstGeom prst="rect">
                <a:avLst/>
              </a:prstGeom>
              <a:noFill/>
            </p:spPr>
            <p:txBody>
              <a:bodyPr wrap="square" rtlCol="0">
                <a:spAutoFit/>
              </a:bodyPr>
              <a:lstStyle/>
              <a:p>
                <a:r>
                  <a:rPr lang="en-US" altLang="zh-CN" sz="2400" smtClean="0">
                    <a:solidFill>
                      <a:srgbClr val="FF0000"/>
                    </a:solidFill>
                  </a:rPr>
                  <a:t>Spectrum with a 1.27 MeV </a:t>
                </a:r>
                <a14:m>
                  <m:oMath xmlns:m="http://schemas.openxmlformats.org/officeDocument/2006/math">
                    <m:r>
                      <a:rPr lang="zh-CN" altLang="en-US" sz="2400" i="1" smtClean="0">
                        <a:solidFill>
                          <a:srgbClr val="FF0000"/>
                        </a:solidFill>
                        <a:latin typeface="Cambria Math" panose="02040503050406030204" pitchFamily="18" charset="0"/>
                      </a:rPr>
                      <m:t>𝛾</m:t>
                    </m:r>
                  </m:oMath>
                </a14:m>
                <a:r>
                  <a:rPr lang="en-US" altLang="zh-CN" sz="2400" smtClean="0">
                    <a:solidFill>
                      <a:srgbClr val="FF0000"/>
                    </a:solidFill>
                  </a:rPr>
                  <a:t>-ray as a start signal and the 511 keV</a:t>
                </a:r>
                <a14:m>
                  <m:oMath xmlns:m="http://schemas.openxmlformats.org/officeDocument/2006/math">
                    <m:r>
                      <a:rPr lang="en-US" altLang="zh-CN" sz="2400" b="0" i="0" smtClean="0">
                        <a:solidFill>
                          <a:srgbClr val="FF0000"/>
                        </a:solidFill>
                        <a:latin typeface="Cambria Math" panose="02040503050406030204" pitchFamily="18" charset="0"/>
                      </a:rPr>
                      <m:t> </m:t>
                    </m:r>
                    <m:r>
                      <a:rPr lang="zh-CN" altLang="en-US" sz="2400" i="1" smtClean="0">
                        <a:solidFill>
                          <a:srgbClr val="FF0000"/>
                        </a:solidFill>
                        <a:latin typeface="Cambria Math" panose="02040503050406030204" pitchFamily="18" charset="0"/>
                      </a:rPr>
                      <m:t>𝛾</m:t>
                    </m:r>
                  </m:oMath>
                </a14:m>
                <a:r>
                  <a:rPr lang="en-US" altLang="zh-CN" sz="2400" smtClean="0">
                    <a:solidFill>
                      <a:srgbClr val="FF0000"/>
                    </a:solidFill>
                  </a:rPr>
                  <a:t>-ray as a stop signal</a:t>
                </a:r>
                <a:endParaRPr lang="zh-CN" altLang="en-US" sz="2400">
                  <a:solidFill>
                    <a:srgbClr val="FF0000"/>
                  </a:solidFill>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402771" y="4430486"/>
                <a:ext cx="5325439" cy="1200329"/>
              </a:xfrm>
              <a:prstGeom prst="rect">
                <a:avLst/>
              </a:prstGeom>
              <a:blipFill rotWithShape="0">
                <a:blip r:embed="rId4"/>
                <a:stretch>
                  <a:fillRect l="-1716" t="-4061" b="-10660"/>
                </a:stretch>
              </a:blipFill>
            </p:spPr>
            <p:txBody>
              <a:bodyPr/>
              <a:lstStyle/>
              <a:p>
                <a:r>
                  <a:rPr lang="zh-CN" altLang="en-US">
                    <a:noFill/>
                  </a:rPr>
                  <a:t> </a:t>
                </a:r>
              </a:p>
            </p:txBody>
          </p:sp>
        </mc:Fallback>
      </mc:AlternateContent>
      <p:sp>
        <p:nvSpPr>
          <p:cNvPr id="9" name="日期占位符 8"/>
          <p:cNvSpPr>
            <a:spLocks noGrp="1"/>
          </p:cNvSpPr>
          <p:nvPr>
            <p:ph type="dt" sz="half" idx="10"/>
          </p:nvPr>
        </p:nvSpPr>
        <p:spPr/>
        <p:txBody>
          <a:bodyPr/>
          <a:lstStyle/>
          <a:p>
            <a:fld id="{BD5758D6-D1FD-420A-A6BC-5C101A165311}" type="datetime1">
              <a:rPr lang="zh-CN" altLang="en-US" smtClean="0"/>
              <a:t>2018/6/26</a:t>
            </a:fld>
            <a:endParaRPr lang="zh-CN" altLang="en-US"/>
          </a:p>
        </p:txBody>
      </p:sp>
      <p:sp>
        <p:nvSpPr>
          <p:cNvPr id="10" name="灯片编号占位符 9"/>
          <p:cNvSpPr>
            <a:spLocks noGrp="1"/>
          </p:cNvSpPr>
          <p:nvPr>
            <p:ph type="sldNum" sz="quarter" idx="12"/>
          </p:nvPr>
        </p:nvSpPr>
        <p:spPr/>
        <p:txBody>
          <a:bodyPr/>
          <a:lstStyle/>
          <a:p>
            <a:fld id="{946DB62A-AEED-467F-988A-564ED407F1A4}" type="slidenum">
              <a:rPr lang="zh-CN" altLang="en-US" smtClean="0"/>
              <a:t>18</a:t>
            </a:fld>
            <a:endParaRPr lang="zh-CN" altLang="en-US"/>
          </a:p>
        </p:txBody>
      </p:sp>
    </p:spTree>
    <p:extLst>
      <p:ext uri="{BB962C8B-B14F-4D97-AF65-F5344CB8AC3E}">
        <p14:creationId xmlns:p14="http://schemas.microsoft.com/office/powerpoint/2010/main" val="5623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 y="114754"/>
            <a:ext cx="12213772" cy="1325563"/>
          </a:xfrm>
        </p:spPr>
        <p:txBody>
          <a:bodyPr>
            <a:noAutofit/>
          </a:bodyPr>
          <a:lstStyle/>
          <a:p>
            <a:r>
              <a:rPr lang="en-US" altLang="zh-CN" sz="4800" b="1" dirty="0" smtClean="0"/>
              <a:t> Procedure of the fabrication of  NTD Ge sensor</a:t>
            </a:r>
            <a:endParaRPr lang="zh-CN" altLang="en-US" sz="4800" b="1" dirty="0"/>
          </a:p>
        </p:txBody>
      </p:sp>
      <p:sp>
        <p:nvSpPr>
          <p:cNvPr id="3" name="内容占位符 2"/>
          <p:cNvSpPr>
            <a:spLocks noGrp="1"/>
          </p:cNvSpPr>
          <p:nvPr>
            <p:ph idx="1"/>
          </p:nvPr>
        </p:nvSpPr>
        <p:spPr>
          <a:xfrm>
            <a:off x="397328" y="1440317"/>
            <a:ext cx="11636829" cy="3240865"/>
          </a:xfrm>
        </p:spPr>
        <p:txBody>
          <a:bodyPr>
            <a:noAutofit/>
          </a:bodyPr>
          <a:lstStyle/>
          <a:p>
            <a:pPr marL="457200" indent="-457200">
              <a:lnSpc>
                <a:spcPct val="150000"/>
              </a:lnSpc>
              <a:buAutoNum type="arabicPeriod"/>
            </a:pPr>
            <a:r>
              <a:rPr lang="en-US" altLang="zh-CN" dirty="0" smtClean="0"/>
              <a:t>Neutron irradiation of Ge wafers</a:t>
            </a:r>
          </a:p>
          <a:p>
            <a:pPr marL="457200" indent="-457200">
              <a:lnSpc>
                <a:spcPct val="150000"/>
              </a:lnSpc>
              <a:buAutoNum type="arabicPeriod"/>
            </a:pPr>
            <a:r>
              <a:rPr lang="en-US" altLang="zh-CN" dirty="0" smtClean="0"/>
              <a:t>Study of radiative impurities formed due to neutron irradiation</a:t>
            </a:r>
          </a:p>
          <a:p>
            <a:pPr marL="457200" indent="-457200">
              <a:lnSpc>
                <a:spcPct val="150000"/>
              </a:lnSpc>
              <a:buAutoNum type="arabicPeriod"/>
            </a:pPr>
            <a:r>
              <a:rPr lang="en-US" altLang="zh-CN" dirty="0" smtClean="0"/>
              <a:t>Study of fast neutron induced damages</a:t>
            </a:r>
          </a:p>
          <a:p>
            <a:pPr marL="457200" indent="-457200">
              <a:lnSpc>
                <a:spcPct val="150000"/>
              </a:lnSpc>
              <a:buAutoNum type="arabicPeriod"/>
            </a:pPr>
            <a:r>
              <a:rPr lang="en-US" altLang="zh-CN" dirty="0" smtClean="0">
                <a:solidFill>
                  <a:srgbClr val="FF0000"/>
                </a:solidFill>
              </a:rPr>
              <a:t>Preparing resistance thermometers and characterizing it at </a:t>
            </a:r>
            <a:r>
              <a:rPr lang="en-US" altLang="zh-CN" dirty="0" err="1" smtClean="0">
                <a:solidFill>
                  <a:srgbClr val="FF0000"/>
                </a:solidFill>
              </a:rPr>
              <a:t>mK</a:t>
            </a:r>
            <a:r>
              <a:rPr lang="en-US" altLang="zh-CN" dirty="0" smtClean="0">
                <a:solidFill>
                  <a:srgbClr val="FF0000"/>
                </a:solidFill>
              </a:rPr>
              <a:t> temperature</a:t>
            </a:r>
            <a:endParaRPr lang="zh-CN" altLang="en-US" dirty="0">
              <a:solidFill>
                <a:srgbClr val="FF0000"/>
              </a:solidFill>
            </a:endParaRPr>
          </a:p>
        </p:txBody>
      </p:sp>
      <p:sp>
        <p:nvSpPr>
          <p:cNvPr id="4" name="日期占位符 3"/>
          <p:cNvSpPr>
            <a:spLocks noGrp="1"/>
          </p:cNvSpPr>
          <p:nvPr>
            <p:ph type="dt" sz="half" idx="10"/>
          </p:nvPr>
        </p:nvSpPr>
        <p:spPr/>
        <p:txBody>
          <a:bodyPr/>
          <a:lstStyle/>
          <a:p>
            <a:fld id="{E27D8AAB-80CD-427B-8D22-B6001FB7DDAE}"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19</a:t>
            </a:fld>
            <a:endParaRPr lang="zh-CN" altLang="en-US"/>
          </a:p>
        </p:txBody>
      </p:sp>
      <p:sp>
        <p:nvSpPr>
          <p:cNvPr id="6" name="文本框 5"/>
          <p:cNvSpPr txBox="1"/>
          <p:nvPr/>
        </p:nvSpPr>
        <p:spPr>
          <a:xfrm>
            <a:off x="1743967" y="4933428"/>
            <a:ext cx="10248109" cy="830997"/>
          </a:xfrm>
          <a:prstGeom prst="rect">
            <a:avLst/>
          </a:prstGeom>
          <a:noFill/>
        </p:spPr>
        <p:txBody>
          <a:bodyPr wrap="square" rtlCol="0">
            <a:spAutoFit/>
          </a:bodyPr>
          <a:lstStyle/>
          <a:p>
            <a:r>
              <a:rPr lang="en-US" altLang="zh-CN" sz="2400" dirty="0" smtClean="0">
                <a:solidFill>
                  <a:srgbClr val="FF0000"/>
                </a:solidFill>
              </a:rPr>
              <a:t>S. </a:t>
            </a:r>
            <a:r>
              <a:rPr lang="en-US" altLang="zh-CN" sz="2400" dirty="0" err="1" smtClean="0">
                <a:solidFill>
                  <a:srgbClr val="FF0000"/>
                </a:solidFill>
              </a:rPr>
              <a:t>Mathimalor</a:t>
            </a:r>
            <a:r>
              <a:rPr lang="en-US" altLang="zh-CN" sz="2400" dirty="0" smtClean="0">
                <a:solidFill>
                  <a:srgbClr val="FF0000"/>
                </a:solidFill>
              </a:rPr>
              <a:t>. “NTD Ge sensor development for superconducting bolometers”. Doctoral thesis </a:t>
            </a:r>
            <a:endParaRPr lang="zh-CN" altLang="en-US" sz="2400" dirty="0">
              <a:solidFill>
                <a:srgbClr val="FF0000"/>
              </a:solidFill>
            </a:endParaRPr>
          </a:p>
        </p:txBody>
      </p:sp>
    </p:spTree>
    <p:extLst>
      <p:ext uri="{BB962C8B-B14F-4D97-AF65-F5344CB8AC3E}">
        <p14:creationId xmlns:p14="http://schemas.microsoft.com/office/powerpoint/2010/main" val="296732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257" y="190953"/>
            <a:ext cx="10515600" cy="1325563"/>
          </a:xfrm>
        </p:spPr>
        <p:txBody>
          <a:bodyPr>
            <a:normAutofit/>
          </a:bodyPr>
          <a:lstStyle/>
          <a:p>
            <a:r>
              <a:rPr lang="en-US" altLang="zh-CN" sz="6000" b="1" smtClean="0"/>
              <a:t>OUTLINE</a:t>
            </a:r>
            <a:endParaRPr lang="zh-CN" altLang="en-US" sz="6000" b="1"/>
          </a:p>
        </p:txBody>
      </p:sp>
      <p:sp>
        <p:nvSpPr>
          <p:cNvPr id="3" name="内容占位符 2"/>
          <p:cNvSpPr>
            <a:spLocks noGrp="1"/>
          </p:cNvSpPr>
          <p:nvPr>
            <p:ph idx="1"/>
          </p:nvPr>
        </p:nvSpPr>
        <p:spPr/>
        <p:txBody>
          <a:bodyPr>
            <a:normAutofit/>
          </a:bodyPr>
          <a:lstStyle/>
          <a:p>
            <a:pPr marL="514350" indent="-514350">
              <a:lnSpc>
                <a:spcPct val="150000"/>
              </a:lnSpc>
              <a:buAutoNum type="arabicPeriod"/>
            </a:pPr>
            <a:r>
              <a:rPr lang="en-US" altLang="zh-CN" sz="3600" smtClean="0"/>
              <a:t>Background</a:t>
            </a:r>
          </a:p>
          <a:p>
            <a:pPr marL="514350" indent="-514350">
              <a:lnSpc>
                <a:spcPct val="150000"/>
              </a:lnSpc>
              <a:buAutoNum type="arabicPeriod"/>
            </a:pPr>
            <a:r>
              <a:rPr lang="en-US" altLang="zh-CN" sz="3600" smtClean="0"/>
              <a:t>Introduction of NTD Ge sensor</a:t>
            </a:r>
          </a:p>
          <a:p>
            <a:pPr marL="514350" indent="-514350">
              <a:lnSpc>
                <a:spcPct val="150000"/>
              </a:lnSpc>
              <a:buAutoNum type="arabicPeriod"/>
            </a:pPr>
            <a:r>
              <a:rPr lang="en-US" altLang="zh-CN" sz="3600" smtClean="0"/>
              <a:t>The procedure of</a:t>
            </a:r>
            <a:r>
              <a:rPr lang="zh-CN" altLang="en-US" sz="3600" smtClean="0"/>
              <a:t> </a:t>
            </a:r>
            <a:r>
              <a:rPr lang="en-US" altLang="zh-CN" sz="3600" smtClean="0"/>
              <a:t>fabrication of NTD Ge sensor</a:t>
            </a:r>
          </a:p>
          <a:p>
            <a:pPr marL="514350" indent="-514350">
              <a:lnSpc>
                <a:spcPct val="150000"/>
              </a:lnSpc>
              <a:buAutoNum type="arabicPeriod"/>
            </a:pPr>
            <a:r>
              <a:rPr lang="en-US" altLang="zh-CN" sz="3600" smtClean="0"/>
              <a:t>Conclusion </a:t>
            </a:r>
          </a:p>
        </p:txBody>
      </p:sp>
      <p:sp>
        <p:nvSpPr>
          <p:cNvPr id="4" name="日期占位符 3"/>
          <p:cNvSpPr>
            <a:spLocks noGrp="1"/>
          </p:cNvSpPr>
          <p:nvPr>
            <p:ph type="dt" sz="half" idx="10"/>
          </p:nvPr>
        </p:nvSpPr>
        <p:spPr/>
        <p:txBody>
          <a:bodyPr/>
          <a:lstStyle/>
          <a:p>
            <a:fld id="{8488C6C6-DDD0-42B0-8067-CBC4CD238E84}"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2</a:t>
            </a:fld>
            <a:endParaRPr lang="zh-CN" altLang="en-US"/>
          </a:p>
        </p:txBody>
      </p:sp>
    </p:spTree>
    <p:extLst>
      <p:ext uri="{BB962C8B-B14F-4D97-AF65-F5344CB8AC3E}">
        <p14:creationId xmlns:p14="http://schemas.microsoft.com/office/powerpoint/2010/main" val="1058606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Fabrication of NTD Ge sensor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825625"/>
                <a:ext cx="9848850" cy="4351338"/>
              </a:xfrm>
            </p:spPr>
            <p:txBody>
              <a:bodyPr/>
              <a:lstStyle/>
              <a:p>
                <a:pPr algn="just">
                  <a:lnSpc>
                    <a:spcPct val="150000"/>
                  </a:lnSpc>
                  <a:buFont typeface="Wingdings" panose="05000000000000000000" pitchFamily="2" charset="2"/>
                  <a:buChar char="Ø"/>
                </a:pPr>
                <a:r>
                  <a:rPr lang="en-US" altLang="zh-CN" smtClean="0"/>
                  <a:t> Au(88%)-Ge(12%) of about 50 nm thickness contact pads were  sputtered on the HF cleaned oxygen free NTD Ge surface and rapid thermally annealed at 400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smtClean="0"/>
                  <a:t> </a:t>
                </a:r>
                <a:r>
                  <a:rPr lang="en-US" altLang="zh-CN" smtClean="0"/>
                  <a:t>for 2 min.</a:t>
                </a:r>
              </a:p>
              <a:p>
                <a:pPr algn="just">
                  <a:lnSpc>
                    <a:spcPct val="150000"/>
                  </a:lnSpc>
                  <a:buFont typeface="Wingdings" panose="05000000000000000000" pitchFamily="2" charset="2"/>
                  <a:buChar char="Ø"/>
                </a:pPr>
                <a:r>
                  <a:rPr lang="en-US" altLang="zh-CN" smtClean="0"/>
                  <a:t> Wedge bonding Al/Au wires(</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smtClean="0"/>
                  <a:t>=25</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𝑚</m:t>
                    </m:r>
                  </m:oMath>
                </a14:m>
                <a:r>
                  <a:rPr lang="en-US" altLang="zh-CN" smtClean="0"/>
                  <a:t>) to the Au-Ge contact pad.</a:t>
                </a:r>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825625"/>
                <a:ext cx="9848850" cy="4351338"/>
              </a:xfrm>
              <a:blipFill rotWithShape="0">
                <a:blip r:embed="rId2"/>
                <a:stretch>
                  <a:fillRect l="-1115" r="-123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9A783535-8C3E-4C03-A926-7AE13337A376}"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20</a:t>
            </a:fld>
            <a:endParaRPr lang="zh-CN" altLang="en-US"/>
          </a:p>
        </p:txBody>
      </p:sp>
    </p:spTree>
    <p:extLst>
      <p:ext uri="{BB962C8B-B14F-4D97-AF65-F5344CB8AC3E}">
        <p14:creationId xmlns:p14="http://schemas.microsoft.com/office/powerpoint/2010/main" val="2562566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Carrier concentration measurement</a:t>
            </a:r>
            <a:endParaRPr lang="zh-CN" altLang="en-US"/>
          </a:p>
        </p:txBody>
      </p:sp>
      <p:sp>
        <p:nvSpPr>
          <p:cNvPr id="3" name="内容占位符 2"/>
          <p:cNvSpPr>
            <a:spLocks noGrp="1"/>
          </p:cNvSpPr>
          <p:nvPr>
            <p:ph idx="1"/>
          </p:nvPr>
        </p:nvSpPr>
        <p:spPr>
          <a:xfrm>
            <a:off x="773742" y="1726182"/>
            <a:ext cx="10515600" cy="4351338"/>
          </a:xfrm>
        </p:spPr>
        <p:txBody>
          <a:bodyPr/>
          <a:lstStyle/>
          <a:p>
            <a:pPr marL="0" indent="0">
              <a:buNone/>
            </a:pPr>
            <a:r>
              <a:rPr lang="en-US" altLang="zh-CN" sz="3600" dirty="0" smtClean="0">
                <a:solidFill>
                  <a:srgbClr val="FF0000"/>
                </a:solidFill>
              </a:rPr>
              <a:t>Hall effect:</a:t>
            </a:r>
          </a:p>
          <a:p>
            <a:pPr marL="0" indent="0">
              <a:buNone/>
            </a:pPr>
            <a:r>
              <a:rPr lang="en-US" altLang="zh-CN" dirty="0"/>
              <a:t> </a:t>
            </a:r>
            <a:r>
              <a:rPr lang="en-US" altLang="zh-CN" dirty="0" smtClean="0"/>
              <a:t>        </a:t>
            </a:r>
            <a:endParaRPr lang="zh-CN" altLang="en-US" dirty="0"/>
          </a:p>
        </p:txBody>
      </p:sp>
      <p:pic>
        <p:nvPicPr>
          <p:cNvPr id="4" name="图片 3"/>
          <p:cNvPicPr>
            <a:picLocks noChangeAspect="1"/>
          </p:cNvPicPr>
          <p:nvPr/>
        </p:nvPicPr>
        <p:blipFill>
          <a:blip r:embed="rId2"/>
          <a:stretch>
            <a:fillRect/>
          </a:stretch>
        </p:blipFill>
        <p:spPr>
          <a:xfrm>
            <a:off x="5910943" y="1690688"/>
            <a:ext cx="5677162" cy="3099026"/>
          </a:xfrm>
          <a:prstGeom prst="rect">
            <a:avLst/>
          </a:prstGeom>
        </p:spPr>
      </p:pic>
      <p:pic>
        <p:nvPicPr>
          <p:cNvPr id="5" name="图片 4"/>
          <p:cNvPicPr>
            <a:picLocks noChangeAspect="1"/>
          </p:cNvPicPr>
          <p:nvPr/>
        </p:nvPicPr>
        <p:blipFill>
          <a:blip r:embed="rId3"/>
          <a:stretch>
            <a:fillRect/>
          </a:stretch>
        </p:blipFill>
        <p:spPr>
          <a:xfrm>
            <a:off x="773742" y="2445445"/>
            <a:ext cx="4228333" cy="563778"/>
          </a:xfrm>
          <a:prstGeom prst="rect">
            <a:avLst/>
          </a:prstGeom>
        </p:spPr>
      </p:pic>
      <p:pic>
        <p:nvPicPr>
          <p:cNvPr id="6" name="图片 5"/>
          <p:cNvPicPr>
            <a:picLocks noChangeAspect="1"/>
          </p:cNvPicPr>
          <p:nvPr/>
        </p:nvPicPr>
        <p:blipFill>
          <a:blip r:embed="rId4"/>
          <a:stretch>
            <a:fillRect/>
          </a:stretch>
        </p:blipFill>
        <p:spPr>
          <a:xfrm>
            <a:off x="865834" y="3144160"/>
            <a:ext cx="2853906" cy="1185682"/>
          </a:xfrm>
          <a:prstGeom prst="rect">
            <a:avLst/>
          </a:prstGeom>
        </p:spPr>
      </p:pic>
      <p:pic>
        <p:nvPicPr>
          <p:cNvPr id="7" name="图片 6"/>
          <p:cNvPicPr>
            <a:picLocks noChangeAspect="1"/>
          </p:cNvPicPr>
          <p:nvPr/>
        </p:nvPicPr>
        <p:blipFill>
          <a:blip r:embed="rId5"/>
          <a:stretch>
            <a:fillRect/>
          </a:stretch>
        </p:blipFill>
        <p:spPr>
          <a:xfrm>
            <a:off x="865665" y="4308446"/>
            <a:ext cx="4163875" cy="649282"/>
          </a:xfrm>
          <a:prstGeom prst="rect">
            <a:avLst/>
          </a:prstGeom>
        </p:spPr>
      </p:pic>
      <p:pic>
        <p:nvPicPr>
          <p:cNvPr id="8" name="图片 7"/>
          <p:cNvPicPr>
            <a:picLocks noChangeAspect="1"/>
          </p:cNvPicPr>
          <p:nvPr/>
        </p:nvPicPr>
        <p:blipFill>
          <a:blip r:embed="rId6"/>
          <a:stretch>
            <a:fillRect/>
          </a:stretch>
        </p:blipFill>
        <p:spPr>
          <a:xfrm>
            <a:off x="2057009" y="4996414"/>
            <a:ext cx="2988448" cy="1522959"/>
          </a:xfrm>
          <a:prstGeom prst="rect">
            <a:avLst/>
          </a:prstGeom>
        </p:spPr>
      </p:pic>
      <p:sp>
        <p:nvSpPr>
          <p:cNvPr id="10" name="日期占位符 9"/>
          <p:cNvSpPr>
            <a:spLocks noGrp="1"/>
          </p:cNvSpPr>
          <p:nvPr>
            <p:ph type="dt" sz="half" idx="10"/>
          </p:nvPr>
        </p:nvSpPr>
        <p:spPr/>
        <p:txBody>
          <a:bodyPr/>
          <a:lstStyle/>
          <a:p>
            <a:fld id="{542A1138-E8F0-4497-8667-06983BB4B73F}" type="datetime1">
              <a:rPr lang="zh-CN" altLang="en-US" smtClean="0"/>
              <a:t>2018/6/26</a:t>
            </a:fld>
            <a:endParaRPr lang="zh-CN" altLang="en-US"/>
          </a:p>
        </p:txBody>
      </p:sp>
      <p:sp>
        <p:nvSpPr>
          <p:cNvPr id="11" name="灯片编号占位符 10"/>
          <p:cNvSpPr>
            <a:spLocks noGrp="1"/>
          </p:cNvSpPr>
          <p:nvPr>
            <p:ph type="sldNum" sz="quarter" idx="12"/>
          </p:nvPr>
        </p:nvSpPr>
        <p:spPr/>
        <p:txBody>
          <a:bodyPr/>
          <a:lstStyle/>
          <a:p>
            <a:fld id="{946DB62A-AEED-467F-988A-564ED407F1A4}" type="slidenum">
              <a:rPr lang="zh-CN" altLang="en-US" smtClean="0"/>
              <a:t>21</a:t>
            </a:fld>
            <a:endParaRPr lang="zh-CN" altLang="en-US"/>
          </a:p>
        </p:txBody>
      </p:sp>
      <p:sp>
        <p:nvSpPr>
          <p:cNvPr id="13" name="矩形 12"/>
          <p:cNvSpPr/>
          <p:nvPr/>
        </p:nvSpPr>
        <p:spPr>
          <a:xfrm>
            <a:off x="6096000" y="4001294"/>
            <a:ext cx="910442" cy="226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7"/>
          <a:stretch>
            <a:fillRect/>
          </a:stretch>
        </p:blipFill>
        <p:spPr>
          <a:xfrm>
            <a:off x="5061769" y="1646238"/>
            <a:ext cx="5015800" cy="3863100"/>
          </a:xfrm>
          <a:prstGeom prst="rect">
            <a:avLst/>
          </a:prstGeom>
        </p:spPr>
      </p:pic>
    </p:spTree>
    <p:extLst>
      <p:ext uri="{BB962C8B-B14F-4D97-AF65-F5344CB8AC3E}">
        <p14:creationId xmlns:p14="http://schemas.microsoft.com/office/powerpoint/2010/main" val="37106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6931" y="256268"/>
            <a:ext cx="6987639" cy="1325563"/>
          </a:xfrm>
        </p:spPr>
        <p:txBody>
          <a:bodyPr/>
          <a:lstStyle/>
          <a:p>
            <a:r>
              <a:rPr lang="en-US" altLang="zh-CN" smtClean="0"/>
              <a:t>Resistance measurement of NTD Ge at mK</a:t>
            </a:r>
            <a:endParaRPr lang="zh-CN" altLang="en-US"/>
          </a:p>
        </p:txBody>
      </p:sp>
      <p:pic>
        <p:nvPicPr>
          <p:cNvPr id="4" name="内容占位符 3"/>
          <p:cNvPicPr>
            <a:picLocks noGrp="1" noChangeAspect="1"/>
          </p:cNvPicPr>
          <p:nvPr>
            <p:ph idx="1"/>
          </p:nvPr>
        </p:nvPicPr>
        <p:blipFill>
          <a:blip r:embed="rId2"/>
          <a:stretch>
            <a:fillRect/>
          </a:stretch>
        </p:blipFill>
        <p:spPr>
          <a:xfrm>
            <a:off x="6744008" y="358753"/>
            <a:ext cx="5308395" cy="6097031"/>
          </a:xfrm>
          <a:prstGeom prst="rect">
            <a:avLst/>
          </a:prstGeom>
        </p:spPr>
      </p:pic>
      <p:sp>
        <p:nvSpPr>
          <p:cNvPr id="5" name="文本框 4"/>
          <p:cNvSpPr txBox="1"/>
          <p:nvPr/>
        </p:nvSpPr>
        <p:spPr>
          <a:xfrm>
            <a:off x="71519" y="1894011"/>
            <a:ext cx="6812086" cy="1384995"/>
          </a:xfrm>
          <a:prstGeom prst="rect">
            <a:avLst/>
          </a:prstGeom>
          <a:noFill/>
        </p:spPr>
        <p:txBody>
          <a:bodyPr wrap="square" rtlCol="0">
            <a:spAutoFit/>
          </a:bodyPr>
          <a:lstStyle/>
          <a:p>
            <a:pPr algn="dist"/>
            <a:r>
              <a:rPr lang="en-US" altLang="zh-CN" sz="2800" dirty="0" smtClean="0"/>
              <a:t>To avoid the self heating of the sensor during measurement, the net power dissipated in the sensor was maintained below 10 </a:t>
            </a:r>
            <a:r>
              <a:rPr lang="en-US" altLang="zh-CN" sz="2800" dirty="0" err="1" smtClean="0"/>
              <a:t>fW</a:t>
            </a:r>
            <a:endParaRPr lang="zh-CN" altLang="en-US" sz="2800" dirty="0"/>
          </a:p>
        </p:txBody>
      </p:sp>
      <p:sp>
        <p:nvSpPr>
          <p:cNvPr id="6" name="日期占位符 5"/>
          <p:cNvSpPr>
            <a:spLocks noGrp="1"/>
          </p:cNvSpPr>
          <p:nvPr>
            <p:ph type="dt" sz="half" idx="10"/>
          </p:nvPr>
        </p:nvSpPr>
        <p:spPr/>
        <p:txBody>
          <a:bodyPr/>
          <a:lstStyle/>
          <a:p>
            <a:fld id="{0B27F624-61C0-4A96-A613-CDFE52B7F967}" type="datetime1">
              <a:rPr lang="zh-CN" altLang="en-US" smtClean="0"/>
              <a:t>2018/6/26</a:t>
            </a:fld>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22</a:t>
            </a:fld>
            <a:endParaRPr lang="zh-CN" altLang="en-US"/>
          </a:p>
        </p:txBody>
      </p:sp>
    </p:spTree>
    <p:extLst>
      <p:ext uri="{BB962C8B-B14F-4D97-AF65-F5344CB8AC3E}">
        <p14:creationId xmlns:p14="http://schemas.microsoft.com/office/powerpoint/2010/main" val="28888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023466" y="683275"/>
            <a:ext cx="4238095" cy="3161905"/>
          </a:xfrm>
          <a:prstGeom prst="rect">
            <a:avLst/>
          </a:prstGeom>
        </p:spPr>
      </p:pic>
      <p:sp>
        <p:nvSpPr>
          <p:cNvPr id="6" name="文本框 5"/>
          <p:cNvSpPr txBox="1"/>
          <p:nvPr/>
        </p:nvSpPr>
        <p:spPr>
          <a:xfrm>
            <a:off x="5442857" y="4195329"/>
            <a:ext cx="6335486" cy="1569660"/>
          </a:xfrm>
          <a:prstGeom prst="rect">
            <a:avLst/>
          </a:prstGeom>
          <a:noFill/>
        </p:spPr>
        <p:txBody>
          <a:bodyPr wrap="square" rtlCol="0">
            <a:spAutoFit/>
          </a:bodyPr>
          <a:lstStyle/>
          <a:p>
            <a:r>
              <a:rPr lang="en-US" altLang="zh-CN" sz="2400" smtClean="0">
                <a:solidFill>
                  <a:srgbClr val="FF0000"/>
                </a:solidFill>
              </a:rPr>
              <a:t>The NTD Ge to the Au-Ge pads is most crucial and is required to be fabricated with perfection to overcome the Schottky barrier and to provide a truly ohmic contact</a:t>
            </a:r>
            <a:endParaRPr lang="zh-CN" altLang="en-US" sz="2400">
              <a:solidFill>
                <a:srgbClr val="FF0000"/>
              </a:solidFill>
            </a:endParaRPr>
          </a:p>
        </p:txBody>
      </p:sp>
      <p:sp>
        <p:nvSpPr>
          <p:cNvPr id="7" name="日期占位符 6"/>
          <p:cNvSpPr>
            <a:spLocks noGrp="1"/>
          </p:cNvSpPr>
          <p:nvPr>
            <p:ph type="dt" sz="half" idx="10"/>
          </p:nvPr>
        </p:nvSpPr>
        <p:spPr/>
        <p:txBody>
          <a:bodyPr/>
          <a:lstStyle/>
          <a:p>
            <a:fld id="{F46E810E-07DA-4C6F-893D-123761B10819}" type="datetime1">
              <a:rPr lang="zh-CN" altLang="en-US" smtClean="0"/>
              <a:t>2018/6/26</a:t>
            </a:fld>
            <a:endParaRPr lang="zh-CN" altLang="en-US"/>
          </a:p>
        </p:txBody>
      </p:sp>
      <p:sp>
        <p:nvSpPr>
          <p:cNvPr id="8" name="灯片编号占位符 7"/>
          <p:cNvSpPr>
            <a:spLocks noGrp="1"/>
          </p:cNvSpPr>
          <p:nvPr>
            <p:ph type="sldNum" sz="quarter" idx="12"/>
          </p:nvPr>
        </p:nvSpPr>
        <p:spPr/>
        <p:txBody>
          <a:bodyPr/>
          <a:lstStyle/>
          <a:p>
            <a:fld id="{946DB62A-AEED-467F-988A-564ED407F1A4}" type="slidenum">
              <a:rPr lang="zh-CN" altLang="en-US" smtClean="0"/>
              <a:t>23</a:t>
            </a:fld>
            <a:endParaRPr lang="zh-CN" altLang="en-US"/>
          </a:p>
        </p:txBody>
      </p:sp>
      <p:pic>
        <p:nvPicPr>
          <p:cNvPr id="2" name="图片 1"/>
          <p:cNvPicPr>
            <a:picLocks noChangeAspect="1"/>
          </p:cNvPicPr>
          <p:nvPr/>
        </p:nvPicPr>
        <p:blipFill>
          <a:blip r:embed="rId3"/>
          <a:stretch>
            <a:fillRect/>
          </a:stretch>
        </p:blipFill>
        <p:spPr>
          <a:xfrm>
            <a:off x="758042" y="544467"/>
            <a:ext cx="3990476" cy="2895238"/>
          </a:xfrm>
          <a:prstGeom prst="rect">
            <a:avLst/>
          </a:prstGeom>
        </p:spPr>
      </p:pic>
      <p:pic>
        <p:nvPicPr>
          <p:cNvPr id="3" name="图片 2"/>
          <p:cNvPicPr>
            <a:picLocks noChangeAspect="1"/>
          </p:cNvPicPr>
          <p:nvPr/>
        </p:nvPicPr>
        <p:blipFill>
          <a:blip r:embed="rId4"/>
          <a:stretch>
            <a:fillRect/>
          </a:stretch>
        </p:blipFill>
        <p:spPr>
          <a:xfrm>
            <a:off x="743756" y="3603969"/>
            <a:ext cx="4019048" cy="2752381"/>
          </a:xfrm>
          <a:prstGeom prst="rect">
            <a:avLst/>
          </a:prstGeom>
        </p:spPr>
      </p:pic>
    </p:spTree>
    <p:extLst>
      <p:ext uri="{BB962C8B-B14F-4D97-AF65-F5344CB8AC3E}">
        <p14:creationId xmlns:p14="http://schemas.microsoft.com/office/powerpoint/2010/main" val="3880846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065" y="0"/>
            <a:ext cx="10515600" cy="1325563"/>
          </a:xfrm>
        </p:spPr>
        <p:txBody>
          <a:bodyPr/>
          <a:lstStyle/>
          <a:p>
            <a:r>
              <a:rPr lang="en-US" altLang="zh-CN" dirty="0" smtClean="0"/>
              <a:t>Results</a:t>
            </a:r>
            <a:endParaRPr lang="zh-CN" altLang="en-US" dirty="0"/>
          </a:p>
        </p:txBody>
      </p:sp>
      <p:pic>
        <p:nvPicPr>
          <p:cNvPr id="4" name="内容占位符 3"/>
          <p:cNvPicPr>
            <a:picLocks noGrp="1" noChangeAspect="1"/>
          </p:cNvPicPr>
          <p:nvPr>
            <p:ph idx="1"/>
          </p:nvPr>
        </p:nvPicPr>
        <p:blipFill>
          <a:blip r:embed="rId2"/>
          <a:stretch>
            <a:fillRect/>
          </a:stretch>
        </p:blipFill>
        <p:spPr>
          <a:xfrm>
            <a:off x="827193" y="1128849"/>
            <a:ext cx="4543672" cy="3699847"/>
          </a:xfrm>
          <a:prstGeom prst="rect">
            <a:avLst/>
          </a:prstGeom>
        </p:spPr>
      </p:pic>
      <p:pic>
        <p:nvPicPr>
          <p:cNvPr id="5" name="图片 4"/>
          <p:cNvPicPr>
            <a:picLocks noChangeAspect="1"/>
          </p:cNvPicPr>
          <p:nvPr/>
        </p:nvPicPr>
        <p:blipFill>
          <a:blip r:embed="rId3"/>
          <a:stretch>
            <a:fillRect/>
          </a:stretch>
        </p:blipFill>
        <p:spPr>
          <a:xfrm>
            <a:off x="6149651" y="368662"/>
            <a:ext cx="4660955" cy="3551204"/>
          </a:xfrm>
          <a:prstGeom prst="rect">
            <a:avLst/>
          </a:prstGeom>
        </p:spPr>
      </p:pic>
      <p:sp>
        <p:nvSpPr>
          <p:cNvPr id="6" name="文本框 5"/>
          <p:cNvSpPr txBox="1"/>
          <p:nvPr/>
        </p:nvSpPr>
        <p:spPr>
          <a:xfrm>
            <a:off x="5928128" y="4099937"/>
            <a:ext cx="2017539" cy="523220"/>
          </a:xfrm>
          <a:prstGeom prst="rect">
            <a:avLst/>
          </a:prstGeom>
          <a:noFill/>
        </p:spPr>
        <p:txBody>
          <a:bodyPr wrap="square" rtlCol="0">
            <a:spAutoFit/>
          </a:bodyPr>
          <a:lstStyle/>
          <a:p>
            <a:r>
              <a:rPr lang="en-US" altLang="zh-CN" sz="2800" dirty="0" smtClean="0">
                <a:solidFill>
                  <a:srgbClr val="FF0000"/>
                </a:solidFill>
              </a:rPr>
              <a:t>Mott`s law</a:t>
            </a:r>
            <a:endParaRPr lang="zh-CN" altLang="en-US" sz="2800" dirty="0">
              <a:solidFill>
                <a:srgbClr val="FF0000"/>
              </a:solidFill>
            </a:endParaRPr>
          </a:p>
        </p:txBody>
      </p:sp>
      <mc:AlternateContent xmlns:mc="http://schemas.openxmlformats.org/markup-compatibility/2006" xmlns:a14="http://schemas.microsoft.com/office/drawing/2010/main">
        <mc:Choice Requires="a14">
          <p:sp>
            <p:nvSpPr>
              <p:cNvPr id="7" name="文本框 6"/>
              <p:cNvSpPr txBox="1"/>
              <p:nvPr/>
            </p:nvSpPr>
            <p:spPr>
              <a:xfrm>
                <a:off x="1070212" y="5050605"/>
                <a:ext cx="9916887" cy="954107"/>
              </a:xfrm>
              <a:prstGeom prst="rect">
                <a:avLst/>
              </a:prstGeom>
              <a:noFill/>
            </p:spPr>
            <p:txBody>
              <a:bodyPr wrap="square" rtlCol="0">
                <a:spAutoFit/>
              </a:bodyPr>
              <a:lstStyle/>
              <a:p>
                <a:r>
                  <a:rPr lang="en-US" altLang="zh-CN" sz="2800" dirty="0" smtClean="0"/>
                  <a:t>The NTD Ge samples with carrier concentration in the range </a:t>
                </a:r>
                <a14:m>
                  <m:oMath xmlns:m="http://schemas.openxmlformats.org/officeDocument/2006/math">
                    <m:r>
                      <a:rPr lang="en-US" altLang="zh-CN" sz="2800" b="0" i="1" smtClean="0">
                        <a:latin typeface="Cambria Math" panose="02040503050406030204" pitchFamily="18" charset="0"/>
                      </a:rPr>
                      <m:t>0.5−1</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10</m:t>
                        </m:r>
                      </m:e>
                      <m:sup>
                        <m:r>
                          <a:rPr lang="en-US" altLang="zh-CN" sz="2800" b="0" i="1" smtClean="0">
                            <a:latin typeface="Cambria Math" panose="02040503050406030204" pitchFamily="18" charset="0"/>
                            <a:ea typeface="Cambria Math" panose="02040503050406030204" pitchFamily="18" charset="0"/>
                          </a:rPr>
                          <m:t>17</m:t>
                        </m:r>
                      </m:sup>
                    </m:sSup>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𝑐𝑚</m:t>
                        </m:r>
                      </m:e>
                      <m:sup>
                        <m:r>
                          <a:rPr lang="en-US" altLang="zh-CN" sz="2800" b="0" i="1" smtClean="0">
                            <a:latin typeface="Cambria Math" panose="02040503050406030204" pitchFamily="18" charset="0"/>
                            <a:ea typeface="Cambria Math" panose="02040503050406030204" pitchFamily="18" charset="0"/>
                          </a:rPr>
                          <m:t>3</m:t>
                        </m:r>
                      </m:sup>
                    </m:sSup>
                  </m:oMath>
                </a14:m>
                <a:r>
                  <a:rPr lang="zh-CN" altLang="en-US" sz="2800" dirty="0" smtClean="0"/>
                  <a:t> </a:t>
                </a:r>
                <a:r>
                  <a:rPr lang="en-US" altLang="zh-CN" sz="2800" dirty="0" smtClean="0"/>
                  <a:t>are found to be suitable for the sensor development.</a:t>
                </a:r>
                <a:endParaRPr lang="zh-CN" altLang="en-US" sz="28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70212" y="5050605"/>
                <a:ext cx="9916887" cy="954107"/>
              </a:xfrm>
              <a:prstGeom prst="rect">
                <a:avLst/>
              </a:prstGeom>
              <a:blipFill rotWithShape="0">
                <a:blip r:embed="rId4"/>
                <a:stretch>
                  <a:fillRect l="-1292" t="-6410" r="-2276" b="-17949"/>
                </a:stretch>
              </a:blipFill>
            </p:spPr>
            <p:txBody>
              <a:bodyPr/>
              <a:lstStyle/>
              <a:p>
                <a:r>
                  <a:rPr lang="zh-CN" altLang="en-US">
                    <a:noFill/>
                  </a:rPr>
                  <a:t> </a:t>
                </a:r>
              </a:p>
            </p:txBody>
          </p:sp>
        </mc:Fallback>
      </mc:AlternateContent>
      <p:sp>
        <p:nvSpPr>
          <p:cNvPr id="8" name="日期占位符 7"/>
          <p:cNvSpPr>
            <a:spLocks noGrp="1"/>
          </p:cNvSpPr>
          <p:nvPr>
            <p:ph type="dt" sz="half" idx="10"/>
          </p:nvPr>
        </p:nvSpPr>
        <p:spPr/>
        <p:txBody>
          <a:bodyPr/>
          <a:lstStyle/>
          <a:p>
            <a:fld id="{0F24CDC9-5FE8-4B27-B7E9-AA48B3F59A02}" type="datetime1">
              <a:rPr lang="zh-CN" altLang="en-US" smtClean="0"/>
              <a:t>2018/6/26</a:t>
            </a:fld>
            <a:endParaRPr lang="zh-CN" altLang="en-US"/>
          </a:p>
        </p:txBody>
      </p:sp>
      <p:sp>
        <p:nvSpPr>
          <p:cNvPr id="9" name="灯片编号占位符 8"/>
          <p:cNvSpPr>
            <a:spLocks noGrp="1"/>
          </p:cNvSpPr>
          <p:nvPr>
            <p:ph type="sldNum" sz="quarter" idx="12"/>
          </p:nvPr>
        </p:nvSpPr>
        <p:spPr/>
        <p:txBody>
          <a:bodyPr/>
          <a:lstStyle/>
          <a:p>
            <a:fld id="{946DB62A-AEED-467F-988A-564ED407F1A4}" type="slidenum">
              <a:rPr lang="zh-CN" altLang="en-US" smtClean="0"/>
              <a:t>24</a:t>
            </a:fld>
            <a:endParaRPr lang="zh-CN" altLang="en-US"/>
          </a:p>
        </p:txBody>
      </p:sp>
      <p:pic>
        <p:nvPicPr>
          <p:cNvPr id="10" name="图片 9"/>
          <p:cNvPicPr>
            <a:picLocks noChangeAspect="1"/>
          </p:cNvPicPr>
          <p:nvPr/>
        </p:nvPicPr>
        <p:blipFill>
          <a:blip r:embed="rId5"/>
          <a:stretch>
            <a:fillRect/>
          </a:stretch>
        </p:blipFill>
        <p:spPr>
          <a:xfrm>
            <a:off x="7945667" y="3876825"/>
            <a:ext cx="3254489" cy="779436"/>
          </a:xfrm>
          <a:prstGeom prst="rect">
            <a:avLst/>
          </a:prstGeom>
        </p:spPr>
      </p:pic>
    </p:spTree>
    <p:extLst>
      <p:ext uri="{BB962C8B-B14F-4D97-AF65-F5344CB8AC3E}">
        <p14:creationId xmlns:p14="http://schemas.microsoft.com/office/powerpoint/2010/main" val="2293883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9580" y="42069"/>
            <a:ext cx="10515600" cy="1325563"/>
          </a:xfrm>
        </p:spPr>
        <p:txBody>
          <a:bodyPr/>
          <a:lstStyle/>
          <a:p>
            <a:r>
              <a:rPr lang="en-US" altLang="zh-CN"/>
              <a:t>C</a:t>
            </a:r>
            <a:r>
              <a:rPr lang="en-US" altLang="zh-CN" smtClean="0"/>
              <a:t>onclusion</a:t>
            </a:r>
            <a:endParaRPr lang="zh-CN" altLang="en-US"/>
          </a:p>
        </p:txBody>
      </p:sp>
      <p:sp>
        <p:nvSpPr>
          <p:cNvPr id="3" name="内容占位符 2"/>
          <p:cNvSpPr>
            <a:spLocks noGrp="1"/>
          </p:cNvSpPr>
          <p:nvPr>
            <p:ph idx="1"/>
          </p:nvPr>
        </p:nvSpPr>
        <p:spPr>
          <a:xfrm>
            <a:off x="4594860" y="4413250"/>
            <a:ext cx="7219950" cy="1943100"/>
          </a:xfrm>
        </p:spPr>
        <p:txBody>
          <a:bodyPr>
            <a:normAutofit/>
          </a:bodyPr>
          <a:lstStyle/>
          <a:p>
            <a:pPr marL="0" indent="0">
              <a:buNone/>
            </a:pPr>
            <a:endParaRPr lang="en-US" altLang="zh-CN" smtClean="0">
              <a:latin typeface="Gungsuh" panose="02030600000101010101" pitchFamily="18" charset="-127"/>
              <a:ea typeface="Gungsuh" panose="02030600000101010101" pitchFamily="18" charset="-127"/>
            </a:endParaRPr>
          </a:p>
          <a:p>
            <a:pPr marL="0" indent="0">
              <a:buNone/>
            </a:pPr>
            <a:r>
              <a:rPr lang="en-US" altLang="zh-CN">
                <a:latin typeface="Gungsuh" panose="02030600000101010101" pitchFamily="18" charset="-127"/>
                <a:ea typeface="Gungsuh" panose="02030600000101010101" pitchFamily="18" charset="-127"/>
              </a:rPr>
              <a:t> </a:t>
            </a:r>
            <a:r>
              <a:rPr lang="en-US" altLang="zh-CN" smtClean="0">
                <a:latin typeface="Gungsuh" panose="02030600000101010101" pitchFamily="18" charset="-127"/>
                <a:ea typeface="Gungsuh" panose="02030600000101010101" pitchFamily="18" charset="-127"/>
              </a:rPr>
              <a:t>  </a:t>
            </a:r>
            <a:r>
              <a:rPr lang="en-US" altLang="zh-CN" sz="8000" smtClean="0">
                <a:solidFill>
                  <a:srgbClr val="FF0000"/>
                </a:solidFill>
                <a:latin typeface="Gungsuh" panose="02030600000101010101" pitchFamily="18" charset="-127"/>
                <a:ea typeface="Gungsuh" panose="02030600000101010101" pitchFamily="18" charset="-127"/>
              </a:rPr>
              <a:t>THANK YOU</a:t>
            </a:r>
          </a:p>
        </p:txBody>
      </p:sp>
      <p:sp>
        <p:nvSpPr>
          <p:cNvPr id="4" name="日期占位符 3"/>
          <p:cNvSpPr>
            <a:spLocks noGrp="1"/>
          </p:cNvSpPr>
          <p:nvPr>
            <p:ph type="dt" sz="half" idx="10"/>
          </p:nvPr>
        </p:nvSpPr>
        <p:spPr/>
        <p:txBody>
          <a:bodyPr/>
          <a:lstStyle/>
          <a:p>
            <a:fld id="{F2DD78E5-904E-406C-A7A9-6BCC0A5368E7}"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25</a:t>
            </a:fld>
            <a:endParaRPr lang="zh-CN" altLang="en-US"/>
          </a:p>
        </p:txBody>
      </p:sp>
      <mc:AlternateContent xmlns:mc="http://schemas.openxmlformats.org/markup-compatibility/2006" xmlns:a14="http://schemas.microsoft.com/office/drawing/2010/main">
        <mc:Choice Requires="a14">
          <p:sp>
            <p:nvSpPr>
              <p:cNvPr id="6" name="文本框 5"/>
              <p:cNvSpPr txBox="1"/>
              <p:nvPr/>
            </p:nvSpPr>
            <p:spPr>
              <a:xfrm>
                <a:off x="476250" y="1241902"/>
                <a:ext cx="11814810" cy="3359061"/>
              </a:xfrm>
              <a:prstGeom prst="rect">
                <a:avLst/>
              </a:prstGeom>
              <a:noFill/>
            </p:spPr>
            <p:txBody>
              <a:bodyPr wrap="square" rtlCol="0">
                <a:spAutoFit/>
              </a:bodyPr>
              <a:lstStyle/>
              <a:p>
                <a:pPr marL="342900" indent="-342900">
                  <a:lnSpc>
                    <a:spcPct val="150000"/>
                  </a:lnSpc>
                  <a:buAutoNum type="arabicPeriod"/>
                </a:pPr>
                <a:r>
                  <a:rPr lang="en-US" altLang="zh-CN" sz="2400" smtClean="0"/>
                  <a:t>NTD Ge sensors are produced by doping Ge wafers by neutron transmutation technique</a:t>
                </a:r>
              </a:p>
              <a:p>
                <a:pPr marL="342900" indent="-342900">
                  <a:lnSpc>
                    <a:spcPct val="150000"/>
                  </a:lnSpc>
                  <a:buAutoNum type="arabicPeriod"/>
                </a:pPr>
                <a:r>
                  <a:rPr lang="en-US" altLang="zh-CN" sz="2400" smtClean="0"/>
                  <a:t>Desired neutron fluence is </a:t>
                </a:r>
                <a14:m>
                  <m:oMath xmlns:m="http://schemas.openxmlformats.org/officeDocument/2006/math">
                    <m:r>
                      <a:rPr lang="en-US" altLang="zh-CN" sz="2400" b="0" i="1" smtClean="0">
                        <a:latin typeface="Cambria Math" panose="02040503050406030204" pitchFamily="18" charset="0"/>
                      </a:rPr>
                      <m:t>1−5</m:t>
                    </m:r>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10</m:t>
                        </m:r>
                      </m:e>
                      <m:sup>
                        <m:r>
                          <a:rPr lang="en-US" altLang="zh-CN" sz="2400" b="0" i="1" smtClean="0">
                            <a:latin typeface="Cambria Math" panose="02040503050406030204" pitchFamily="18" charset="0"/>
                            <a:ea typeface="Cambria Math" panose="02040503050406030204" pitchFamily="18" charset="0"/>
                          </a:rPr>
                          <m:t>18</m:t>
                        </m:r>
                      </m:sup>
                    </m:sSup>
                  </m:oMath>
                </a14:m>
                <a:r>
                  <a:rPr lang="en-US" altLang="zh-CN" sz="2400" smtClean="0"/>
                  <a:t>/</a:t>
                </a:r>
                <a14:m>
                  <m:oMath xmlns:m="http://schemas.openxmlformats.org/officeDocument/2006/math">
                    <m:sSup>
                      <m:sSupPr>
                        <m:ctrlPr>
                          <a:rPr lang="en-US" altLang="zh-CN" sz="2400" i="1" smtClean="0">
                            <a:latin typeface="Cambria Math" charset="0"/>
                          </a:rPr>
                        </m:ctrlPr>
                      </m:sSupPr>
                      <m:e>
                        <m:r>
                          <a:rPr lang="en-US" altLang="zh-CN" sz="2400" b="0" i="1" smtClean="0">
                            <a:latin typeface="Cambria Math" panose="02040503050406030204" pitchFamily="18" charset="0"/>
                          </a:rPr>
                          <m:t>𝑐𝑚</m:t>
                        </m:r>
                      </m:e>
                      <m:sup>
                        <m:r>
                          <a:rPr lang="en-US" altLang="zh-CN" sz="2400" b="0" i="1" smtClean="0">
                            <a:latin typeface="Cambria Math" panose="02040503050406030204" pitchFamily="18" charset="0"/>
                          </a:rPr>
                          <m:t>2</m:t>
                        </m:r>
                      </m:sup>
                    </m:sSup>
                  </m:oMath>
                </a14:m>
                <a:endParaRPr lang="en-US" altLang="zh-CN" sz="2400" smtClean="0"/>
              </a:p>
              <a:p>
                <a:pPr marL="342900" indent="-342900">
                  <a:lnSpc>
                    <a:spcPct val="150000"/>
                  </a:lnSpc>
                  <a:buAutoNum type="arabicPeriod"/>
                </a:pPr>
                <a:r>
                  <a:rPr lang="en-US" altLang="zh-CN" sz="2400" smtClean="0"/>
                  <a:t>Vacuum annealing at 600</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zh-CN" altLang="en-US" sz="2400" smtClean="0"/>
                  <a:t> </a:t>
                </a:r>
                <a:r>
                  <a:rPr lang="en-US" altLang="zh-CN" sz="2400" smtClean="0"/>
                  <a:t>for ~2 hours is sufficient to recover the damage in the irradiated samples</a:t>
                </a:r>
              </a:p>
              <a:p>
                <a:pPr marL="342900" indent="-342900">
                  <a:lnSpc>
                    <a:spcPct val="150000"/>
                  </a:lnSpc>
                  <a:buAutoNum type="arabicPeriod"/>
                </a:pPr>
                <a:r>
                  <a:rPr lang="en-US" altLang="zh-CN" sz="2400" smtClean="0"/>
                  <a:t>The NTD Ge samples with carrier concentration in the range </a:t>
                </a:r>
                <a14:m>
                  <m:oMath xmlns:m="http://schemas.openxmlformats.org/officeDocument/2006/math">
                    <m:r>
                      <a:rPr lang="en-US" altLang="zh-CN" sz="2400" b="0" i="1" smtClean="0">
                        <a:latin typeface="Cambria Math" panose="02040503050406030204" pitchFamily="18" charset="0"/>
                      </a:rPr>
                      <m:t>0.5−1 </m:t>
                    </m:r>
                    <m:r>
                      <a:rPr lang="en-US" altLang="zh-CN" sz="2400" b="0" i="1" smtClean="0">
                        <a:latin typeface="Cambria Math" panose="02040503050406030204" pitchFamily="18" charset="0"/>
                        <a:ea typeface="Cambria Math" panose="02040503050406030204" pitchFamily="18" charset="0"/>
                      </a:rPr>
                      <m:t>× </m:t>
                    </m:r>
                    <m:sSup>
                      <m:sSupPr>
                        <m:ctrlPr>
                          <a:rPr lang="en-US" altLang="zh-CN" sz="2400" b="0" i="1" smtClean="0">
                            <a:latin typeface="Cambria Math"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10</m:t>
                        </m:r>
                      </m:e>
                      <m:sup>
                        <m:r>
                          <a:rPr lang="en-US" altLang="zh-CN" sz="2400" b="0" i="1" smtClean="0">
                            <a:latin typeface="Cambria Math" panose="02040503050406030204" pitchFamily="18" charset="0"/>
                            <a:ea typeface="Cambria Math" panose="02040503050406030204" pitchFamily="18" charset="0"/>
                          </a:rPr>
                          <m:t>17</m:t>
                        </m:r>
                      </m:sup>
                    </m:sSup>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𝑐𝑚</m:t>
                        </m:r>
                      </m:e>
                      <m:sup>
                        <m:r>
                          <a:rPr lang="en-US" altLang="zh-CN" sz="2400" b="0" i="1" smtClean="0">
                            <a:latin typeface="Cambria Math" panose="02040503050406030204" pitchFamily="18" charset="0"/>
                            <a:ea typeface="Cambria Math" panose="02040503050406030204" pitchFamily="18" charset="0"/>
                          </a:rPr>
                          <m:t>3</m:t>
                        </m:r>
                      </m:sup>
                    </m:sSup>
                  </m:oMath>
                </a14:m>
                <a:r>
                  <a:rPr lang="zh-CN" altLang="en-US" sz="2400" smtClean="0"/>
                  <a:t> </a:t>
                </a:r>
                <a:r>
                  <a:rPr lang="en-US" altLang="zh-CN" sz="2400" smtClean="0"/>
                  <a:t>are found to be suitable for the sensor development</a:t>
                </a:r>
                <a:endParaRPr lang="zh-CN" altLang="en-US" sz="2400"/>
              </a:p>
            </p:txBody>
          </p:sp>
        </mc:Choice>
        <mc:Fallback xmlns="">
          <p:sp>
            <p:nvSpPr>
              <p:cNvPr id="6" name="文本框 5"/>
              <p:cNvSpPr txBox="1">
                <a:spLocks noRot="1" noChangeAspect="1" noMove="1" noResize="1" noEditPoints="1" noAdjustHandles="1" noChangeArrowheads="1" noChangeShapeType="1" noTextEdit="1"/>
              </p:cNvSpPr>
              <p:nvPr/>
            </p:nvSpPr>
            <p:spPr>
              <a:xfrm>
                <a:off x="476250" y="1241902"/>
                <a:ext cx="11814810" cy="3359061"/>
              </a:xfrm>
              <a:prstGeom prst="rect">
                <a:avLst/>
              </a:prstGeom>
              <a:blipFill rotWithShape="0">
                <a:blip r:embed="rId3"/>
                <a:stretch>
                  <a:fillRect l="-826" b="-32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53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38600" y="2683782"/>
            <a:ext cx="3984171" cy="1325563"/>
          </a:xfrm>
        </p:spPr>
        <p:txBody>
          <a:bodyPr>
            <a:noAutofit/>
          </a:bodyPr>
          <a:lstStyle/>
          <a:p>
            <a:r>
              <a:rPr lang="en-US" altLang="zh-CN" sz="9600" b="1" smtClean="0"/>
              <a:t>Backup</a:t>
            </a:r>
            <a:endParaRPr lang="zh-CN" altLang="en-US" sz="9600" b="1"/>
          </a:p>
        </p:txBody>
      </p:sp>
      <p:sp>
        <p:nvSpPr>
          <p:cNvPr id="4" name="日期占位符 3"/>
          <p:cNvSpPr>
            <a:spLocks noGrp="1"/>
          </p:cNvSpPr>
          <p:nvPr>
            <p:ph type="dt" sz="half" idx="10"/>
          </p:nvPr>
        </p:nvSpPr>
        <p:spPr/>
        <p:txBody>
          <a:bodyPr/>
          <a:lstStyle/>
          <a:p>
            <a:fld id="{B86F0E8D-31AC-44D2-BD05-27CD0097E41A}"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26</a:t>
            </a:fld>
            <a:endParaRPr lang="zh-CN" altLang="en-US"/>
          </a:p>
        </p:txBody>
      </p:sp>
    </p:spTree>
    <p:extLst>
      <p:ext uri="{BB962C8B-B14F-4D97-AF65-F5344CB8AC3E}">
        <p14:creationId xmlns:p14="http://schemas.microsoft.com/office/powerpoint/2010/main" val="1749883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143" y="50801"/>
            <a:ext cx="10515600" cy="1325563"/>
          </a:xfrm>
        </p:spPr>
        <p:txBody>
          <a:bodyPr/>
          <a:lstStyle/>
          <a:p>
            <a:r>
              <a:rPr lang="zh-CN" altLang="en-US" smtClean="0"/>
              <a:t>辐照前工作安排</a:t>
            </a:r>
            <a:endParaRPr lang="zh-CN" altLang="en-US"/>
          </a:p>
        </p:txBody>
      </p:sp>
      <p:sp>
        <p:nvSpPr>
          <p:cNvPr id="3" name="内容占位符 2"/>
          <p:cNvSpPr>
            <a:spLocks noGrp="1"/>
          </p:cNvSpPr>
          <p:nvPr>
            <p:ph idx="1"/>
          </p:nvPr>
        </p:nvSpPr>
        <p:spPr>
          <a:xfrm>
            <a:off x="838200" y="1494745"/>
            <a:ext cx="10515600" cy="4351338"/>
          </a:xfrm>
        </p:spPr>
        <p:txBody>
          <a:bodyPr>
            <a:normAutofit fontScale="92500" lnSpcReduction="20000"/>
          </a:bodyPr>
          <a:lstStyle/>
          <a:p>
            <a:pPr marL="457200" indent="-457200">
              <a:lnSpc>
                <a:spcPct val="150000"/>
              </a:lnSpc>
              <a:buFont typeface="+mj-lt"/>
              <a:buAutoNum type="arabicPeriod"/>
            </a:pPr>
            <a:r>
              <a:rPr lang="zh-CN" altLang="en-US" sz="2400" b="1" smtClean="0"/>
              <a:t>切割</a:t>
            </a:r>
            <a:r>
              <a:rPr lang="en-US" altLang="zh-CN" sz="2400" b="1" smtClean="0"/>
              <a:t>Ge</a:t>
            </a:r>
            <a:r>
              <a:rPr lang="zh-CN" altLang="en-US" sz="2400" b="1" smtClean="0"/>
              <a:t>片：切割技术选择以及注意事项，咨询法国实验室，安排报告，然后选择与联系国内切割实验</a:t>
            </a:r>
            <a:endParaRPr lang="en-US" altLang="zh-CN" sz="2400" b="1" smtClean="0"/>
          </a:p>
          <a:p>
            <a:pPr marL="457200" indent="-457200">
              <a:lnSpc>
                <a:spcPct val="150000"/>
              </a:lnSpc>
              <a:buFont typeface="+mj-lt"/>
              <a:buAutoNum type="arabicPeriod"/>
            </a:pPr>
            <a:r>
              <a:rPr lang="en-US" altLang="zh-CN" sz="2400" b="1" smtClean="0"/>
              <a:t>Ge</a:t>
            </a:r>
            <a:r>
              <a:rPr lang="zh-CN" altLang="en-US" sz="2400" b="1" smtClean="0"/>
              <a:t>片保存与运输、</a:t>
            </a:r>
            <a:r>
              <a:rPr lang="en-US" altLang="zh-CN" sz="2400" b="1" smtClean="0"/>
              <a:t>Ge</a:t>
            </a:r>
            <a:r>
              <a:rPr lang="zh-CN" altLang="en-US" sz="2400" b="1" smtClean="0"/>
              <a:t>片切割大小：参考法国实验室经验</a:t>
            </a:r>
            <a:endParaRPr lang="en-US" altLang="zh-CN" sz="2400" b="1" smtClean="0"/>
          </a:p>
          <a:p>
            <a:pPr marL="457200" indent="-457200">
              <a:lnSpc>
                <a:spcPct val="150000"/>
              </a:lnSpc>
              <a:buFont typeface="+mj-lt"/>
              <a:buAutoNum type="arabicPeriod"/>
            </a:pPr>
            <a:r>
              <a:rPr lang="zh-CN" altLang="en-US" sz="2400" b="1" smtClean="0"/>
              <a:t>表面处理：参考法国实验室经验，双氧水蚀刻，以及异丙醇清洗，和氮气吹干处理。如果法国没有相关经验，则需要抽取样本进行测试，测试样本可以用边角料</a:t>
            </a:r>
            <a:endParaRPr lang="en-US" altLang="zh-CN" sz="2400" b="1" smtClean="0"/>
          </a:p>
          <a:p>
            <a:pPr marL="457200" indent="-457200">
              <a:lnSpc>
                <a:spcPct val="150000"/>
              </a:lnSpc>
              <a:buFont typeface="+mj-lt"/>
              <a:buAutoNum type="arabicPeriod"/>
            </a:pPr>
            <a:r>
              <a:rPr lang="zh-CN" altLang="en-US" sz="2400" b="1"/>
              <a:t>同位素丰度测量：每一大块</a:t>
            </a:r>
            <a:r>
              <a:rPr lang="en-US" altLang="zh-CN" sz="2400" b="1"/>
              <a:t>Ge</a:t>
            </a:r>
            <a:r>
              <a:rPr lang="zh-CN" altLang="en-US" sz="2400" b="1"/>
              <a:t>片留下一小片样本，进行丰度测试</a:t>
            </a:r>
            <a:endParaRPr lang="en-US" altLang="zh-CN" sz="2400" b="1"/>
          </a:p>
          <a:p>
            <a:pPr marL="457200" indent="-457200">
              <a:lnSpc>
                <a:spcPct val="150000"/>
              </a:lnSpc>
              <a:buFont typeface="+mj-lt"/>
              <a:buAutoNum type="arabicPeriod"/>
            </a:pPr>
            <a:r>
              <a:rPr lang="zh-CN" altLang="en-US" sz="2400" b="1" smtClean="0"/>
              <a:t>放射性本底测量：高纯锗探测器，样本同上</a:t>
            </a:r>
            <a:endParaRPr lang="en-US" altLang="zh-CN" sz="2400" b="1" smtClean="0"/>
          </a:p>
          <a:p>
            <a:pPr marL="457200" indent="-457200">
              <a:lnSpc>
                <a:spcPct val="150000"/>
              </a:lnSpc>
              <a:buFont typeface="+mj-lt"/>
              <a:buAutoNum type="arabicPeriod"/>
            </a:pPr>
            <a:r>
              <a:rPr lang="zh-CN" altLang="en-US" sz="2400" b="1" smtClean="0"/>
              <a:t>联系调研中子源</a:t>
            </a:r>
            <a:endParaRPr lang="en-US" altLang="zh-CN" sz="2400" b="1" smtClean="0"/>
          </a:p>
          <a:p>
            <a:endParaRPr lang="en-US" altLang="zh-CN" smtClean="0"/>
          </a:p>
          <a:p>
            <a:endParaRPr lang="en-US" altLang="zh-CN" smtClean="0"/>
          </a:p>
          <a:p>
            <a:endParaRPr lang="zh-CN" altLang="en-US"/>
          </a:p>
        </p:txBody>
      </p:sp>
      <p:sp>
        <p:nvSpPr>
          <p:cNvPr id="4" name="日期占位符 3"/>
          <p:cNvSpPr>
            <a:spLocks noGrp="1"/>
          </p:cNvSpPr>
          <p:nvPr>
            <p:ph type="dt" sz="half" idx="10"/>
          </p:nvPr>
        </p:nvSpPr>
        <p:spPr/>
        <p:txBody>
          <a:bodyPr/>
          <a:lstStyle/>
          <a:p>
            <a:fld id="{B86F0E8D-31AC-44D2-BD05-27CD0097E41A}"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27</a:t>
            </a:fld>
            <a:endParaRPr lang="zh-CN" altLang="en-US"/>
          </a:p>
        </p:txBody>
      </p:sp>
    </p:spTree>
    <p:extLst>
      <p:ext uri="{BB962C8B-B14F-4D97-AF65-F5344CB8AC3E}">
        <p14:creationId xmlns:p14="http://schemas.microsoft.com/office/powerpoint/2010/main" val="359586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029" y="169182"/>
            <a:ext cx="10515600" cy="1325563"/>
          </a:xfrm>
        </p:spPr>
        <p:txBody>
          <a:bodyPr>
            <a:normAutofit/>
          </a:bodyPr>
          <a:lstStyle/>
          <a:p>
            <a:r>
              <a:rPr lang="en-US" altLang="zh-CN" sz="5400" b="1" smtClean="0"/>
              <a:t>Background</a:t>
            </a:r>
            <a:endParaRPr lang="zh-CN" altLang="en-US" sz="5400" b="1"/>
          </a:p>
        </p:txBody>
      </p:sp>
      <p:sp>
        <p:nvSpPr>
          <p:cNvPr id="4" name="日期占位符 3"/>
          <p:cNvSpPr>
            <a:spLocks noGrp="1"/>
          </p:cNvSpPr>
          <p:nvPr>
            <p:ph type="dt" sz="half" idx="10"/>
          </p:nvPr>
        </p:nvSpPr>
        <p:spPr/>
        <p:txBody>
          <a:bodyPr/>
          <a:lstStyle/>
          <a:p>
            <a:fld id="{B86F0E8D-31AC-44D2-BD05-27CD0097E41A}"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3</a:t>
            </a:fld>
            <a:endParaRPr lang="zh-CN" altLang="en-US"/>
          </a:p>
        </p:txBody>
      </p:sp>
      <p:pic>
        <p:nvPicPr>
          <p:cNvPr id="6" name="图片 5"/>
          <p:cNvPicPr>
            <a:picLocks noChangeAspect="1"/>
          </p:cNvPicPr>
          <p:nvPr/>
        </p:nvPicPr>
        <p:blipFill>
          <a:blip r:embed="rId2"/>
          <a:stretch>
            <a:fillRect/>
          </a:stretch>
        </p:blipFill>
        <p:spPr>
          <a:xfrm>
            <a:off x="6651171" y="1105308"/>
            <a:ext cx="5174086" cy="3733573"/>
          </a:xfrm>
          <a:prstGeom prst="rect">
            <a:avLst/>
          </a:prstGeom>
        </p:spPr>
      </p:pic>
      <p:sp>
        <p:nvSpPr>
          <p:cNvPr id="8" name="矩形 7"/>
          <p:cNvSpPr/>
          <p:nvPr/>
        </p:nvSpPr>
        <p:spPr>
          <a:xfrm>
            <a:off x="283029" y="1675991"/>
            <a:ext cx="7152565" cy="2677656"/>
          </a:xfrm>
          <a:prstGeom prst="rect">
            <a:avLst/>
          </a:prstGeom>
        </p:spPr>
        <p:txBody>
          <a:bodyPr wrap="square">
            <a:spAutoFit/>
          </a:bodyPr>
          <a:lstStyle/>
          <a:p>
            <a:pPr algn="just"/>
            <a:r>
              <a:rPr lang="en-US" altLang="zh-CN" sz="2400" dirty="0"/>
              <a:t>low–temperature detectors (LTD) has been continuously growing and reaching many areas of </a:t>
            </a:r>
            <a:r>
              <a:rPr lang="en-US" altLang="zh-CN" sz="2400" dirty="0" smtClean="0"/>
              <a:t>research.</a:t>
            </a:r>
          </a:p>
          <a:p>
            <a:pPr algn="just"/>
            <a:r>
              <a:rPr lang="en-US" altLang="zh-CN" sz="2400" dirty="0" smtClean="0">
                <a:solidFill>
                  <a:srgbClr val="FF0000"/>
                </a:solidFill>
              </a:rPr>
              <a:t>Features: </a:t>
            </a:r>
          </a:p>
          <a:p>
            <a:pPr marL="342900" indent="-342900" algn="just">
              <a:buFont typeface="Wingdings" panose="05000000000000000000" pitchFamily="2" charset="2"/>
              <a:buChar char="Ø"/>
            </a:pPr>
            <a:r>
              <a:rPr lang="en-US" altLang="zh-CN" sz="2400" dirty="0"/>
              <a:t>E</a:t>
            </a:r>
            <a:r>
              <a:rPr lang="en-US" altLang="zh-CN" sz="2400" dirty="0" smtClean="0"/>
              <a:t>xcellent </a:t>
            </a:r>
            <a:r>
              <a:rPr lang="en-US" altLang="zh-CN" sz="2400" dirty="0"/>
              <a:t>energy </a:t>
            </a:r>
            <a:r>
              <a:rPr lang="en-US" altLang="zh-CN" sz="2400" dirty="0" smtClean="0"/>
              <a:t>resolution</a:t>
            </a:r>
          </a:p>
          <a:p>
            <a:pPr marL="342900" indent="-342900" algn="just">
              <a:buFont typeface="Wingdings" panose="05000000000000000000" pitchFamily="2" charset="2"/>
              <a:buChar char="Ø"/>
            </a:pPr>
            <a:r>
              <a:rPr lang="en-US" altLang="zh-CN" sz="2400" dirty="0"/>
              <a:t>S</a:t>
            </a:r>
            <a:r>
              <a:rPr lang="en-US" altLang="zh-CN" sz="2400" dirty="0" smtClean="0"/>
              <a:t>ensitivity </a:t>
            </a:r>
            <a:r>
              <a:rPr lang="en-US" altLang="zh-CN" sz="2400" dirty="0"/>
              <a:t>to all kind of </a:t>
            </a:r>
            <a:r>
              <a:rPr lang="en-US" altLang="zh-CN" sz="2400" dirty="0" smtClean="0"/>
              <a:t>particles</a:t>
            </a:r>
          </a:p>
          <a:p>
            <a:pPr marL="342900" indent="-342900" algn="just">
              <a:buFont typeface="Wingdings" panose="05000000000000000000" pitchFamily="2" charset="2"/>
              <a:buChar char="Ø"/>
            </a:pPr>
            <a:r>
              <a:rPr lang="en-US" altLang="zh-CN" sz="2400" dirty="0"/>
              <a:t>L</a:t>
            </a:r>
            <a:r>
              <a:rPr lang="en-US" altLang="zh-CN" sz="2400" dirty="0" smtClean="0"/>
              <a:t>ow </a:t>
            </a:r>
            <a:r>
              <a:rPr lang="en-US" altLang="zh-CN" sz="2400" dirty="0"/>
              <a:t>energy </a:t>
            </a:r>
            <a:r>
              <a:rPr lang="en-US" altLang="zh-CN" sz="2400" dirty="0" smtClean="0"/>
              <a:t>threshold</a:t>
            </a:r>
          </a:p>
          <a:p>
            <a:pPr marL="342900" indent="-342900" algn="just">
              <a:buFont typeface="Wingdings" panose="05000000000000000000" pitchFamily="2" charset="2"/>
              <a:buChar char="Ø"/>
            </a:pPr>
            <a:r>
              <a:rPr lang="en-US" altLang="zh-CN" sz="2400" dirty="0"/>
              <a:t>A</a:t>
            </a:r>
            <a:r>
              <a:rPr lang="en-US" altLang="zh-CN" sz="2400" dirty="0" smtClean="0"/>
              <a:t> </a:t>
            </a:r>
            <a:r>
              <a:rPr lang="en-US" altLang="zh-CN" sz="2400" dirty="0"/>
              <a:t>wide choice of construction </a:t>
            </a:r>
            <a:r>
              <a:rPr lang="en-US" altLang="zh-CN" sz="2400" dirty="0" smtClean="0"/>
              <a:t>materials</a:t>
            </a:r>
            <a:endParaRPr lang="zh-CN" altLang="en-US" sz="2400" b="1" dirty="0">
              <a:latin typeface="+mj-lt"/>
              <a:ea typeface="+mj-ea"/>
              <a:cs typeface="+mj-cs"/>
            </a:endParaRPr>
          </a:p>
        </p:txBody>
      </p:sp>
      <p:sp>
        <p:nvSpPr>
          <p:cNvPr id="9" name="矩形 8"/>
          <p:cNvSpPr/>
          <p:nvPr/>
        </p:nvSpPr>
        <p:spPr>
          <a:xfrm>
            <a:off x="510654" y="4971126"/>
            <a:ext cx="10961915" cy="1200329"/>
          </a:xfrm>
          <a:prstGeom prst="rect">
            <a:avLst/>
          </a:prstGeom>
        </p:spPr>
        <p:txBody>
          <a:bodyPr wrap="square">
            <a:spAutoFit/>
          </a:bodyPr>
          <a:lstStyle/>
          <a:p>
            <a:r>
              <a:rPr lang="en-US" altLang="zh-CN" sz="2400" b="1" dirty="0">
                <a:solidFill>
                  <a:srgbClr val="FF0000"/>
                </a:solidFill>
                <a:latin typeface="+mj-lt"/>
                <a:ea typeface="+mj-ea"/>
                <a:cs typeface="+mj-cs"/>
              </a:rPr>
              <a:t>dark matter, double and single beta decay, X–ray and Gamma–ray astronomy, and others. they find their best applications in rare events physics, particularly in double beta decay and dark matter searches.</a:t>
            </a:r>
            <a:endParaRPr lang="zh-CN" altLang="en-US" sz="2400" b="1" dirty="0">
              <a:solidFill>
                <a:srgbClr val="FF0000"/>
              </a:solidFill>
              <a:latin typeface="+mj-lt"/>
              <a:ea typeface="+mj-ea"/>
              <a:cs typeface="+mj-cs"/>
            </a:endParaRPr>
          </a:p>
        </p:txBody>
      </p:sp>
      <p:sp>
        <p:nvSpPr>
          <p:cNvPr id="10" name="文本框 9"/>
          <p:cNvSpPr txBox="1"/>
          <p:nvPr/>
        </p:nvSpPr>
        <p:spPr>
          <a:xfrm>
            <a:off x="7035542" y="350428"/>
            <a:ext cx="4789715" cy="584775"/>
          </a:xfrm>
          <a:prstGeom prst="rect">
            <a:avLst/>
          </a:prstGeom>
          <a:noFill/>
        </p:spPr>
        <p:txBody>
          <a:bodyPr wrap="square" rtlCol="0">
            <a:spAutoFit/>
          </a:bodyPr>
          <a:lstStyle/>
          <a:p>
            <a:r>
              <a:rPr lang="en-US" altLang="zh-CN" sz="3200">
                <a:solidFill>
                  <a:srgbClr val="FF0000"/>
                </a:solidFill>
              </a:rPr>
              <a:t>Scintillating bolometer</a:t>
            </a:r>
            <a:endParaRPr lang="zh-CN" altLang="en-US" sz="3200">
              <a:solidFill>
                <a:srgbClr val="FF0000"/>
              </a:solidFill>
            </a:endParaRPr>
          </a:p>
        </p:txBody>
      </p:sp>
    </p:spTree>
    <p:extLst>
      <p:ext uri="{BB962C8B-B14F-4D97-AF65-F5344CB8AC3E}">
        <p14:creationId xmlns:p14="http://schemas.microsoft.com/office/powerpoint/2010/main" val="334713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942" y="268175"/>
            <a:ext cx="10515600" cy="1325563"/>
          </a:xfrm>
        </p:spPr>
        <p:txBody>
          <a:bodyPr>
            <a:normAutofit/>
          </a:bodyPr>
          <a:lstStyle/>
          <a:p>
            <a:r>
              <a:rPr lang="en-US" altLang="zh-CN" sz="4800" b="1" smtClean="0"/>
              <a:t>Introduction of NTD Ge sensor</a:t>
            </a:r>
            <a:endParaRPr lang="zh-CN" altLang="en-US" sz="4800" b="1"/>
          </a:p>
        </p:txBody>
      </p:sp>
      <p:sp>
        <p:nvSpPr>
          <p:cNvPr id="3" name="内容占位符 2"/>
          <p:cNvSpPr>
            <a:spLocks noGrp="1"/>
          </p:cNvSpPr>
          <p:nvPr>
            <p:ph idx="1"/>
          </p:nvPr>
        </p:nvSpPr>
        <p:spPr>
          <a:xfrm>
            <a:off x="838200" y="1674362"/>
            <a:ext cx="10515600" cy="4351338"/>
          </a:xfrm>
        </p:spPr>
        <p:txBody>
          <a:bodyPr>
            <a:normAutofit/>
          </a:bodyPr>
          <a:lstStyle/>
          <a:p>
            <a:pPr marL="0" indent="0">
              <a:buNone/>
            </a:pPr>
            <a:r>
              <a:rPr lang="en-US" altLang="zh-CN" sz="2400" smtClean="0"/>
              <a:t>Neutron Transmutation Doped(NTD) Ge sensor has been widely used as low temperature sensors in </a:t>
            </a:r>
            <a:r>
              <a:rPr lang="en-US" altLang="zh-CN" sz="2400" smtClean="0">
                <a:solidFill>
                  <a:srgbClr val="FF0000"/>
                </a:solidFill>
              </a:rPr>
              <a:t>mK range </a:t>
            </a:r>
            <a:r>
              <a:rPr lang="en-US" altLang="zh-CN" sz="2400" smtClean="0"/>
              <a:t>for bolometric detectors in dark matter search and neutrino physics.</a:t>
            </a:r>
          </a:p>
          <a:p>
            <a:pPr marL="0" indent="0">
              <a:buNone/>
            </a:pPr>
            <a:r>
              <a:rPr lang="en-US" altLang="zh-CN" sz="2400" smtClean="0">
                <a:solidFill>
                  <a:srgbClr val="FF0000"/>
                </a:solidFill>
              </a:rPr>
              <a:t>Properties:</a:t>
            </a:r>
          </a:p>
          <a:p>
            <a:pPr marL="0" indent="0">
              <a:buNone/>
            </a:pPr>
            <a:r>
              <a:rPr lang="en-US" altLang="zh-CN" sz="2400"/>
              <a:t> </a:t>
            </a:r>
            <a:r>
              <a:rPr lang="en-US" altLang="zh-CN" sz="2400" smtClean="0"/>
              <a:t>  1. high temperature sensitivity</a:t>
            </a:r>
          </a:p>
          <a:p>
            <a:pPr marL="0" indent="0">
              <a:buNone/>
            </a:pPr>
            <a:r>
              <a:rPr lang="en-US" altLang="zh-CN" sz="2400"/>
              <a:t> </a:t>
            </a:r>
            <a:r>
              <a:rPr lang="en-US" altLang="zh-CN" sz="2400" smtClean="0"/>
              <a:t>  2. mass producible </a:t>
            </a:r>
          </a:p>
          <a:p>
            <a:pPr marL="0" indent="0">
              <a:buNone/>
            </a:pPr>
            <a:r>
              <a:rPr lang="en-US" altLang="zh-CN" sz="2400"/>
              <a:t> </a:t>
            </a:r>
            <a:r>
              <a:rPr lang="en-US" altLang="zh-CN" sz="2400" smtClean="0"/>
              <a:t>  3. reproducibility</a:t>
            </a:r>
          </a:p>
          <a:p>
            <a:pPr marL="0" indent="0">
              <a:buNone/>
            </a:pPr>
            <a:r>
              <a:rPr lang="en-US" altLang="zh-CN" sz="2400"/>
              <a:t> </a:t>
            </a:r>
            <a:r>
              <a:rPr lang="en-US" altLang="zh-CN" sz="2400" smtClean="0"/>
              <a:t>  4. fast rise time </a:t>
            </a:r>
          </a:p>
          <a:p>
            <a:pPr marL="0" indent="0">
              <a:buNone/>
            </a:pPr>
            <a:r>
              <a:rPr lang="en-US" altLang="zh-CN" sz="2400"/>
              <a:t> </a:t>
            </a:r>
            <a:r>
              <a:rPr lang="en-US" altLang="zh-CN" sz="2400" smtClean="0"/>
              <a:t>  5. low specific heat</a:t>
            </a:r>
          </a:p>
          <a:p>
            <a:pPr marL="0" indent="0">
              <a:buNone/>
            </a:pPr>
            <a:r>
              <a:rPr lang="en-US" altLang="zh-CN" sz="2400"/>
              <a:t> </a:t>
            </a:r>
            <a:r>
              <a:rPr lang="en-US" altLang="zh-CN" sz="2400" smtClean="0"/>
              <a:t>  6. simple electric readout …</a:t>
            </a:r>
          </a:p>
        </p:txBody>
      </p:sp>
      <p:sp>
        <p:nvSpPr>
          <p:cNvPr id="4" name="日期占位符 3"/>
          <p:cNvSpPr>
            <a:spLocks noGrp="1"/>
          </p:cNvSpPr>
          <p:nvPr>
            <p:ph type="dt" sz="half" idx="10"/>
          </p:nvPr>
        </p:nvSpPr>
        <p:spPr/>
        <p:txBody>
          <a:bodyPr/>
          <a:lstStyle/>
          <a:p>
            <a:fld id="{54A09813-3951-49D5-A0C4-D04E17900122}"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4</a:t>
            </a:fld>
            <a:endParaRPr lang="zh-CN" altLang="en-US"/>
          </a:p>
        </p:txBody>
      </p:sp>
      <p:pic>
        <p:nvPicPr>
          <p:cNvPr id="6" name="图片 5"/>
          <p:cNvPicPr/>
          <p:nvPr/>
        </p:nvPicPr>
        <p:blipFill>
          <a:blip r:embed="rId2"/>
          <a:stretch>
            <a:fillRect/>
          </a:stretch>
        </p:blipFill>
        <p:spPr>
          <a:xfrm>
            <a:off x="6130290" y="2993093"/>
            <a:ext cx="4328160" cy="3213397"/>
          </a:xfrm>
          <a:prstGeom prst="rect">
            <a:avLst/>
          </a:prstGeom>
        </p:spPr>
      </p:pic>
    </p:spTree>
    <p:extLst>
      <p:ext uri="{BB962C8B-B14F-4D97-AF65-F5344CB8AC3E}">
        <p14:creationId xmlns:p14="http://schemas.microsoft.com/office/powerpoint/2010/main" val="348089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98484"/>
            <a:ext cx="10515600" cy="1325563"/>
          </a:xfrm>
        </p:spPr>
        <p:txBody>
          <a:bodyPr>
            <a:normAutofit/>
          </a:bodyPr>
          <a:lstStyle/>
          <a:p>
            <a:r>
              <a:rPr lang="en-US" altLang="zh-CN" sz="4800" b="1" smtClean="0"/>
              <a:t>Mechanism</a:t>
            </a:r>
            <a:endParaRPr lang="zh-CN" altLang="en-US" sz="4800" b="1"/>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31371" y="1560059"/>
                <a:ext cx="10515600" cy="4873397"/>
              </a:xfrm>
            </p:spPr>
            <p:txBody>
              <a:bodyPr>
                <a:normAutofit/>
              </a:bodyPr>
              <a:lstStyle/>
              <a:p>
                <a:pPr marL="0" indent="0">
                  <a:buNone/>
                </a:pPr>
                <a:r>
                  <a:rPr lang="en-US" altLang="zh-CN" sz="2400" dirty="0" smtClean="0"/>
                  <a:t>The conduction mechanism of the NTD Ge sensors at low temperature is believed to be in Variable range Hopping(VRH) mechanism.</a:t>
                </a:r>
              </a:p>
              <a:p>
                <a:pPr marL="0" indent="0">
                  <a:buNone/>
                </a:pPr>
                <a:endParaRPr lang="en-US" altLang="zh-CN" sz="2400" dirty="0" smtClean="0"/>
              </a:p>
              <a:p>
                <a:pPr marL="0" indent="0">
                  <a:buNone/>
                </a:pPr>
                <a:r>
                  <a:rPr lang="en-US" altLang="zh-CN" sz="2400" dirty="0" smtClean="0"/>
                  <a:t>the temperature dependence of the </a:t>
                </a:r>
              </a:p>
              <a:p>
                <a:pPr marL="0" indent="0">
                  <a:buNone/>
                </a:pPr>
                <a:r>
                  <a:rPr lang="en-US" altLang="zh-CN" sz="2400" dirty="0" smtClean="0"/>
                  <a:t>resistivity of a NTD Ge sensor is:</a:t>
                </a:r>
              </a:p>
              <a:p>
                <a:pPr marL="0" indent="0">
                  <a:buNone/>
                </a:pPr>
                <a:r>
                  <a:rPr lang="en-US" altLang="zh-CN" sz="2400" dirty="0"/>
                  <a:t> </a:t>
                </a:r>
                <a:r>
                  <a:rPr lang="en-US" altLang="zh-CN" sz="2400" dirty="0" smtClean="0"/>
                  <a:t>                            </a:t>
                </a:r>
              </a:p>
              <a:p>
                <a:pPr marL="0" indent="0">
                  <a:buNone/>
                </a:pPr>
                <a:endParaRPr lang="en-US" altLang="zh-CN" sz="2400" dirty="0"/>
              </a:p>
              <a:p>
                <a:pPr marL="0" indent="0">
                  <a:buNone/>
                </a:pPr>
                <a14:m>
                  <m:oMath xmlns:m="http://schemas.openxmlformats.org/officeDocument/2006/math">
                    <m:r>
                      <a:rPr lang="zh-CN" altLang="en-US" sz="2400" i="1" smtClean="0">
                        <a:latin typeface="Cambria Math" panose="02040503050406030204" pitchFamily="18" charset="0"/>
                      </a:rPr>
                      <m:t>𝛼</m:t>
                    </m:r>
                  </m:oMath>
                </a14:m>
                <a:r>
                  <a:rPr lang="zh-CN" altLang="en-US" sz="2400" dirty="0" smtClean="0"/>
                  <a:t> </a:t>
                </a:r>
                <a:r>
                  <a:rPr lang="en-US" altLang="zh-CN" sz="2400" dirty="0" smtClean="0"/>
                  <a:t>is predicted to be 0.5,  </a:t>
                </a:r>
                <a14:m>
                  <m:oMath xmlns:m="http://schemas.openxmlformats.org/officeDocument/2006/math">
                    <m:sSub>
                      <m:sSubPr>
                        <m:ctrlPr>
                          <a:rPr lang="en-US" altLang="zh-CN" sz="2400" i="1" smtClean="0">
                            <a:latin typeface="Cambria Math" charset="0"/>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0</m:t>
                        </m:r>
                      </m:sub>
                    </m:sSub>
                  </m:oMath>
                </a14:m>
                <a:r>
                  <a:rPr lang="en-US" altLang="zh-CN" sz="2400" dirty="0" smtClean="0"/>
                  <a:t> and </a:t>
                </a:r>
                <a14:m>
                  <m:oMath xmlns:m="http://schemas.openxmlformats.org/officeDocument/2006/math">
                    <m:sSub>
                      <m:sSubPr>
                        <m:ctrlPr>
                          <a:rPr lang="en-US" altLang="zh-CN" sz="2400" i="1" smtClean="0">
                            <a:latin typeface="Cambria Math" charset="0"/>
                          </a:rPr>
                        </m:ctrlPr>
                      </m:sSub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0</m:t>
                        </m:r>
                      </m:sub>
                    </m:sSub>
                  </m:oMath>
                </a14:m>
                <a:r>
                  <a:rPr lang="zh-CN" altLang="en-US" sz="2400" dirty="0" smtClean="0"/>
                  <a:t> </a:t>
                </a:r>
                <a:r>
                  <a:rPr lang="en-US" altLang="zh-CN" sz="2400" dirty="0" smtClean="0"/>
                  <a:t>are</a:t>
                </a:r>
              </a:p>
              <a:p>
                <a:pPr marL="0" indent="0">
                  <a:buNone/>
                </a:pPr>
                <a:r>
                  <a:rPr lang="en-US" altLang="zh-CN" sz="2400" dirty="0"/>
                  <a:t>p</a:t>
                </a:r>
                <a:r>
                  <a:rPr lang="en-US" altLang="zh-CN" sz="2400" dirty="0" smtClean="0"/>
                  <a:t>arameters depending on the doping </a:t>
                </a:r>
              </a:p>
              <a:p>
                <a:pPr marL="0" indent="0">
                  <a:buNone/>
                </a:pPr>
                <a:r>
                  <a:rPr lang="en-US" altLang="zh-CN" sz="2400" dirty="0"/>
                  <a:t>c</a:t>
                </a:r>
                <a:r>
                  <a:rPr lang="en-US" altLang="zh-CN" sz="2400" dirty="0" smtClean="0"/>
                  <a:t>ompensation levels.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31371" y="1560059"/>
                <a:ext cx="10515600" cy="4873397"/>
              </a:xfrm>
              <a:blipFill rotWithShape="0">
                <a:blip r:embed="rId2"/>
                <a:stretch>
                  <a:fillRect l="-928" t="-1752"/>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1294178" y="3705478"/>
            <a:ext cx="3254489" cy="779436"/>
          </a:xfrm>
          <a:prstGeom prst="rect">
            <a:avLst/>
          </a:prstGeom>
        </p:spPr>
      </p:pic>
      <p:pic>
        <p:nvPicPr>
          <p:cNvPr id="5" name="图片 4"/>
          <p:cNvPicPr>
            <a:picLocks noChangeAspect="1"/>
          </p:cNvPicPr>
          <p:nvPr/>
        </p:nvPicPr>
        <p:blipFill>
          <a:blip r:embed="rId4"/>
          <a:stretch>
            <a:fillRect/>
          </a:stretch>
        </p:blipFill>
        <p:spPr>
          <a:xfrm>
            <a:off x="6085110" y="2559169"/>
            <a:ext cx="4343401" cy="3572797"/>
          </a:xfrm>
          <a:prstGeom prst="rect">
            <a:avLst/>
          </a:prstGeom>
        </p:spPr>
      </p:pic>
      <p:sp>
        <p:nvSpPr>
          <p:cNvPr id="6" name="日期占位符 5"/>
          <p:cNvSpPr>
            <a:spLocks noGrp="1"/>
          </p:cNvSpPr>
          <p:nvPr>
            <p:ph type="dt" sz="half" idx="10"/>
          </p:nvPr>
        </p:nvSpPr>
        <p:spPr/>
        <p:txBody>
          <a:bodyPr/>
          <a:lstStyle/>
          <a:p>
            <a:fld id="{E2390D48-40E9-40A7-A53D-441FF5E20938}" type="datetime1">
              <a:rPr lang="zh-CN" altLang="en-US" smtClean="0"/>
              <a:t>2018/6/26</a:t>
            </a:fld>
            <a:endParaRPr lang="zh-CN" altLang="en-US"/>
          </a:p>
        </p:txBody>
      </p:sp>
      <p:sp>
        <p:nvSpPr>
          <p:cNvPr id="7" name="灯片编号占位符 6"/>
          <p:cNvSpPr>
            <a:spLocks noGrp="1"/>
          </p:cNvSpPr>
          <p:nvPr>
            <p:ph type="sldNum" sz="quarter" idx="12"/>
          </p:nvPr>
        </p:nvSpPr>
        <p:spPr/>
        <p:txBody>
          <a:bodyPr/>
          <a:lstStyle/>
          <a:p>
            <a:fld id="{946DB62A-AEED-467F-988A-564ED407F1A4}" type="slidenum">
              <a:rPr lang="zh-CN" altLang="en-US" smtClean="0"/>
              <a:t>5</a:t>
            </a:fld>
            <a:endParaRPr lang="zh-CN" altLang="en-US"/>
          </a:p>
        </p:txBody>
      </p:sp>
    </p:spTree>
    <p:extLst>
      <p:ext uri="{BB962C8B-B14F-4D97-AF65-F5344CB8AC3E}">
        <p14:creationId xmlns:p14="http://schemas.microsoft.com/office/powerpoint/2010/main" val="86635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86F0E8D-31AC-44D2-BD05-27CD0097E41A}"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6</a:t>
            </a:fld>
            <a:endParaRPr lang="zh-CN" altLang="en-US"/>
          </a:p>
        </p:txBody>
      </p:sp>
      <p:pic>
        <p:nvPicPr>
          <p:cNvPr id="2" name="图片 1"/>
          <p:cNvPicPr>
            <a:picLocks noChangeAspect="1"/>
          </p:cNvPicPr>
          <p:nvPr/>
        </p:nvPicPr>
        <p:blipFill>
          <a:blip r:embed="rId2"/>
          <a:stretch>
            <a:fillRect/>
          </a:stretch>
        </p:blipFill>
        <p:spPr>
          <a:xfrm>
            <a:off x="5571634" y="2753083"/>
            <a:ext cx="5934566" cy="3517968"/>
          </a:xfrm>
          <a:prstGeom prst="rect">
            <a:avLst/>
          </a:prstGeom>
        </p:spPr>
      </p:pic>
      <p:sp>
        <p:nvSpPr>
          <p:cNvPr id="3" name="矩形 2"/>
          <p:cNvSpPr/>
          <p:nvPr/>
        </p:nvSpPr>
        <p:spPr>
          <a:xfrm>
            <a:off x="435428" y="1351545"/>
            <a:ext cx="6477000" cy="461665"/>
          </a:xfrm>
          <a:prstGeom prst="rect">
            <a:avLst/>
          </a:prstGeom>
        </p:spPr>
        <p:txBody>
          <a:bodyPr wrap="square">
            <a:spAutoFit/>
          </a:bodyPr>
          <a:lstStyle/>
          <a:p>
            <a:r>
              <a:rPr lang="en-US" altLang="zh-CN" sz="2400" b="1">
                <a:latin typeface="+mj-lt"/>
                <a:ea typeface="+mj-ea"/>
                <a:cs typeface="+mj-cs"/>
              </a:rPr>
              <a:t>Defined </a:t>
            </a:r>
            <a:r>
              <a:rPr lang="en-US" altLang="zh-CN" sz="2400" b="1">
                <a:solidFill>
                  <a:srgbClr val="FF0000"/>
                </a:solidFill>
                <a:latin typeface="+mj-lt"/>
                <a:ea typeface="+mj-ea"/>
                <a:cs typeface="+mj-cs"/>
              </a:rPr>
              <a:t>Metal-Insulator Transition(MIT)</a:t>
            </a:r>
            <a:endParaRPr lang="zh-CN" altLang="en-US" sz="2400" b="1">
              <a:solidFill>
                <a:srgbClr val="FF0000"/>
              </a:solidFill>
              <a:latin typeface="+mj-lt"/>
              <a:ea typeface="+mj-ea"/>
              <a:cs typeface="+mj-cs"/>
            </a:endParaRPr>
          </a:p>
        </p:txBody>
      </p:sp>
      <p:sp>
        <p:nvSpPr>
          <p:cNvPr id="9" name="矩形 8"/>
          <p:cNvSpPr/>
          <p:nvPr/>
        </p:nvSpPr>
        <p:spPr>
          <a:xfrm>
            <a:off x="435428" y="1922086"/>
            <a:ext cx="11070772" cy="830997"/>
          </a:xfrm>
          <a:prstGeom prst="rect">
            <a:avLst/>
          </a:prstGeom>
        </p:spPr>
        <p:txBody>
          <a:bodyPr wrap="square">
            <a:spAutoFit/>
          </a:bodyPr>
          <a:lstStyle/>
          <a:p>
            <a:r>
              <a:rPr lang="en-US" altLang="zh-CN" sz="2400" dirty="0"/>
              <a:t>A particular concentration of dopant does exist, just below the MIT, where the electrons wave functions can overlap between two dopant sites.</a:t>
            </a:r>
            <a:endParaRPr lang="zh-CN" altLang="en-US" sz="2400" dirty="0"/>
          </a:p>
        </p:txBody>
      </p:sp>
      <p:sp>
        <p:nvSpPr>
          <p:cNvPr id="10" name="矩形 9"/>
          <p:cNvSpPr/>
          <p:nvPr/>
        </p:nvSpPr>
        <p:spPr>
          <a:xfrm>
            <a:off x="568350" y="3357905"/>
            <a:ext cx="5003284" cy="2308324"/>
          </a:xfrm>
          <a:prstGeom prst="rect">
            <a:avLst/>
          </a:prstGeom>
        </p:spPr>
        <p:txBody>
          <a:bodyPr wrap="square">
            <a:spAutoFit/>
          </a:bodyPr>
          <a:lstStyle/>
          <a:p>
            <a:pPr algn="just"/>
            <a:r>
              <a:rPr lang="en-US" altLang="zh-CN" sz="2400" dirty="0"/>
              <a:t>At very low temperatures (T&lt;&lt;10K), the conduction is due to a </a:t>
            </a:r>
            <a:r>
              <a:rPr lang="en-US" altLang="zh-CN" sz="2400" dirty="0" smtClean="0"/>
              <a:t>quantum mechanical </a:t>
            </a:r>
            <a:r>
              <a:rPr lang="en-US" altLang="zh-CN" sz="2400" dirty="0"/>
              <a:t>tunneling effect through the potential barriers separating the dopant sites. This conduction regime is named Variable Range Hopping (</a:t>
            </a:r>
            <a:r>
              <a:rPr lang="en-US" altLang="zh-CN" sz="2400" dirty="0" smtClean="0"/>
              <a:t>VRH)</a:t>
            </a:r>
            <a:endParaRPr lang="zh-CN" altLang="en-US" sz="2400" dirty="0"/>
          </a:p>
        </p:txBody>
      </p:sp>
      <p:sp>
        <p:nvSpPr>
          <p:cNvPr id="11" name="文本框 10"/>
          <p:cNvSpPr txBox="1"/>
          <p:nvPr/>
        </p:nvSpPr>
        <p:spPr>
          <a:xfrm>
            <a:off x="435428" y="249297"/>
            <a:ext cx="8175171" cy="830997"/>
          </a:xfrm>
          <a:prstGeom prst="rect">
            <a:avLst/>
          </a:prstGeom>
          <a:noFill/>
        </p:spPr>
        <p:txBody>
          <a:bodyPr wrap="square" rtlCol="0">
            <a:spAutoFit/>
          </a:bodyPr>
          <a:lstStyle/>
          <a:p>
            <a:r>
              <a:rPr lang="en-US" altLang="zh-CN" sz="4800" dirty="0" smtClean="0"/>
              <a:t>Variable Range Hopping(VRH)</a:t>
            </a:r>
            <a:endParaRPr lang="zh-CN" altLang="en-US" sz="4800" dirty="0"/>
          </a:p>
        </p:txBody>
      </p:sp>
    </p:spTree>
    <p:extLst>
      <p:ext uri="{BB962C8B-B14F-4D97-AF65-F5344CB8AC3E}">
        <p14:creationId xmlns:p14="http://schemas.microsoft.com/office/powerpoint/2010/main" val="195546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 y="114754"/>
            <a:ext cx="12213772" cy="1325563"/>
          </a:xfrm>
        </p:spPr>
        <p:txBody>
          <a:bodyPr>
            <a:noAutofit/>
          </a:bodyPr>
          <a:lstStyle/>
          <a:p>
            <a:r>
              <a:rPr lang="en-US" altLang="zh-CN" sz="4800" b="1" dirty="0" smtClean="0"/>
              <a:t> Procedure of the fabrication of  NTD Ge sensor</a:t>
            </a:r>
            <a:endParaRPr lang="zh-CN" altLang="en-US" sz="4800" b="1" dirty="0"/>
          </a:p>
        </p:txBody>
      </p:sp>
      <p:sp>
        <p:nvSpPr>
          <p:cNvPr id="3" name="内容占位符 2"/>
          <p:cNvSpPr>
            <a:spLocks noGrp="1"/>
          </p:cNvSpPr>
          <p:nvPr>
            <p:ph idx="1"/>
          </p:nvPr>
        </p:nvSpPr>
        <p:spPr>
          <a:xfrm>
            <a:off x="397328" y="1440317"/>
            <a:ext cx="11636829" cy="3240865"/>
          </a:xfrm>
        </p:spPr>
        <p:txBody>
          <a:bodyPr>
            <a:noAutofit/>
          </a:bodyPr>
          <a:lstStyle/>
          <a:p>
            <a:pPr marL="457200" indent="-457200">
              <a:lnSpc>
                <a:spcPct val="150000"/>
              </a:lnSpc>
              <a:buAutoNum type="arabicPeriod"/>
            </a:pPr>
            <a:r>
              <a:rPr lang="en-US" altLang="zh-CN" dirty="0" smtClean="0">
                <a:solidFill>
                  <a:srgbClr val="FF0000"/>
                </a:solidFill>
              </a:rPr>
              <a:t>Neutron irradiation of Ge wafers</a:t>
            </a:r>
          </a:p>
          <a:p>
            <a:pPr marL="457200" indent="-457200">
              <a:lnSpc>
                <a:spcPct val="150000"/>
              </a:lnSpc>
              <a:buAutoNum type="arabicPeriod"/>
            </a:pPr>
            <a:r>
              <a:rPr lang="en-US" altLang="zh-CN" dirty="0" smtClean="0"/>
              <a:t>Study of radiative impurities formed due to neutron irradiation</a:t>
            </a:r>
          </a:p>
          <a:p>
            <a:pPr marL="457200" indent="-457200">
              <a:lnSpc>
                <a:spcPct val="150000"/>
              </a:lnSpc>
              <a:buAutoNum type="arabicPeriod"/>
            </a:pPr>
            <a:r>
              <a:rPr lang="en-US" altLang="zh-CN" dirty="0" smtClean="0"/>
              <a:t>Study of fast neutron induced damages</a:t>
            </a:r>
          </a:p>
          <a:p>
            <a:pPr marL="457200" indent="-457200">
              <a:lnSpc>
                <a:spcPct val="150000"/>
              </a:lnSpc>
              <a:buAutoNum type="arabicPeriod"/>
            </a:pPr>
            <a:r>
              <a:rPr lang="en-US" altLang="zh-CN" dirty="0" smtClean="0"/>
              <a:t>Preparing resistance thermometers and characterizing it at </a:t>
            </a:r>
            <a:r>
              <a:rPr lang="en-US" altLang="zh-CN" dirty="0" err="1" smtClean="0"/>
              <a:t>mK</a:t>
            </a:r>
            <a:r>
              <a:rPr lang="en-US" altLang="zh-CN" dirty="0" smtClean="0"/>
              <a:t> temperature</a:t>
            </a:r>
            <a:endParaRPr lang="zh-CN" altLang="en-US" dirty="0"/>
          </a:p>
        </p:txBody>
      </p:sp>
      <p:sp>
        <p:nvSpPr>
          <p:cNvPr id="4" name="日期占位符 3"/>
          <p:cNvSpPr>
            <a:spLocks noGrp="1"/>
          </p:cNvSpPr>
          <p:nvPr>
            <p:ph type="dt" sz="half" idx="10"/>
          </p:nvPr>
        </p:nvSpPr>
        <p:spPr/>
        <p:txBody>
          <a:bodyPr/>
          <a:lstStyle/>
          <a:p>
            <a:fld id="{E27D8AAB-80CD-427B-8D22-B6001FB7DDAE}"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7</a:t>
            </a:fld>
            <a:endParaRPr lang="zh-CN" altLang="en-US"/>
          </a:p>
        </p:txBody>
      </p:sp>
      <p:sp>
        <p:nvSpPr>
          <p:cNvPr id="6" name="文本框 5"/>
          <p:cNvSpPr txBox="1"/>
          <p:nvPr/>
        </p:nvSpPr>
        <p:spPr>
          <a:xfrm>
            <a:off x="1743967" y="4933428"/>
            <a:ext cx="10248109" cy="830997"/>
          </a:xfrm>
          <a:prstGeom prst="rect">
            <a:avLst/>
          </a:prstGeom>
          <a:noFill/>
        </p:spPr>
        <p:txBody>
          <a:bodyPr wrap="square" rtlCol="0">
            <a:spAutoFit/>
          </a:bodyPr>
          <a:lstStyle/>
          <a:p>
            <a:r>
              <a:rPr lang="en-US" altLang="zh-CN" sz="2400" dirty="0" smtClean="0">
                <a:solidFill>
                  <a:srgbClr val="FF0000"/>
                </a:solidFill>
              </a:rPr>
              <a:t>S. </a:t>
            </a:r>
            <a:r>
              <a:rPr lang="en-US" altLang="zh-CN" sz="2400" dirty="0" err="1" smtClean="0">
                <a:solidFill>
                  <a:srgbClr val="FF0000"/>
                </a:solidFill>
              </a:rPr>
              <a:t>Mathimalor</a:t>
            </a:r>
            <a:r>
              <a:rPr lang="en-US" altLang="zh-CN" sz="2400" dirty="0" smtClean="0">
                <a:solidFill>
                  <a:srgbClr val="FF0000"/>
                </a:solidFill>
              </a:rPr>
              <a:t>. “NTD Ge sensor development for superconducting bolometers”. Doctoral thesis </a:t>
            </a:r>
            <a:endParaRPr lang="zh-CN" altLang="en-US" sz="2400" dirty="0">
              <a:solidFill>
                <a:srgbClr val="FF0000"/>
              </a:solidFill>
            </a:endParaRPr>
          </a:p>
        </p:txBody>
      </p:sp>
    </p:spTree>
    <p:extLst>
      <p:ext uri="{BB962C8B-B14F-4D97-AF65-F5344CB8AC3E}">
        <p14:creationId xmlns:p14="http://schemas.microsoft.com/office/powerpoint/2010/main" val="885923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0"/>
            <a:ext cx="10515600" cy="1325563"/>
          </a:xfrm>
        </p:spPr>
        <p:txBody>
          <a:bodyPr/>
          <a:lstStyle/>
          <a:p>
            <a:r>
              <a:rPr lang="en-US" altLang="zh-CN" smtClean="0"/>
              <a:t>Ge wafers</a:t>
            </a:r>
            <a:endParaRPr lang="zh-CN" altLang="en-US"/>
          </a:p>
        </p:txBody>
      </p:sp>
      <p:pic>
        <p:nvPicPr>
          <p:cNvPr id="4" name="内容占位符 3"/>
          <p:cNvPicPr>
            <a:picLocks noGrp="1" noChangeAspect="1"/>
          </p:cNvPicPr>
          <p:nvPr>
            <p:ph idx="1"/>
          </p:nvPr>
        </p:nvPicPr>
        <p:blipFill>
          <a:blip r:embed="rId2"/>
          <a:stretch>
            <a:fillRect/>
          </a:stretch>
        </p:blipFill>
        <p:spPr>
          <a:xfrm>
            <a:off x="849086" y="1233487"/>
            <a:ext cx="9656467" cy="2892198"/>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849086" y="4459397"/>
                <a:ext cx="9993085" cy="1200329"/>
              </a:xfrm>
              <a:prstGeom prst="rect">
                <a:avLst/>
              </a:prstGeom>
              <a:noFill/>
            </p:spPr>
            <p:txBody>
              <a:bodyPr wrap="square" rtlCol="0">
                <a:spAutoFit/>
              </a:bodyPr>
              <a:lstStyle/>
              <a:p>
                <a:r>
                  <a:rPr lang="en-US" altLang="zh-CN" sz="2400" smtClean="0"/>
                  <a:t>Estimated production rate of dopants(atoms/</a:t>
                </a:r>
                <a14:m>
                  <m:oMath xmlns:m="http://schemas.openxmlformats.org/officeDocument/2006/math">
                    <m:sSup>
                      <m:sSupPr>
                        <m:ctrlPr>
                          <a:rPr lang="en-US" altLang="zh-CN" sz="2400" i="1" smtClean="0">
                            <a:latin typeface="Cambria Math" charset="0"/>
                          </a:rPr>
                        </m:ctrlPr>
                      </m:sSupPr>
                      <m:e>
                        <m:r>
                          <a:rPr lang="en-US" altLang="zh-CN" sz="2400" b="0" i="1" smtClean="0">
                            <a:latin typeface="Cambria Math" panose="02040503050406030204" pitchFamily="18" charset="0"/>
                          </a:rPr>
                          <m:t>𝑐𝑚</m:t>
                        </m:r>
                      </m:e>
                      <m:sup>
                        <m:r>
                          <a:rPr lang="en-US" altLang="zh-CN" sz="2400" b="0" i="1" smtClean="0">
                            <a:latin typeface="Cambria Math" panose="02040503050406030204" pitchFamily="18" charset="0"/>
                          </a:rPr>
                          <m:t>3</m:t>
                        </m:r>
                      </m:sup>
                    </m:sSup>
                  </m:oMath>
                </a14:m>
                <a:r>
                  <a:rPr lang="en-US" altLang="zh-CN" sz="2400" smtClean="0"/>
                  <a:t>) per neutron, obtained by multiplying measured isotopic abundance of Ge with n-capture cross section.</a:t>
                </a:r>
              </a:p>
              <a:p>
                <a:r>
                  <a:rPr lang="en-US" altLang="zh-CN" sz="2400" smtClean="0"/>
                  <a:t>Net carrier concentration :</a:t>
                </a:r>
                <a:endParaRPr lang="zh-CN" altLang="en-US" sz="2400"/>
              </a:p>
            </p:txBody>
          </p:sp>
        </mc:Choice>
        <mc:Fallback xmlns="">
          <p:sp>
            <p:nvSpPr>
              <p:cNvPr id="5" name="文本框 4"/>
              <p:cNvSpPr txBox="1">
                <a:spLocks noRot="1" noChangeAspect="1" noMove="1" noResize="1" noEditPoints="1" noAdjustHandles="1" noChangeArrowheads="1" noChangeShapeType="1" noTextEdit="1"/>
              </p:cNvSpPr>
              <p:nvPr/>
            </p:nvSpPr>
            <p:spPr>
              <a:xfrm>
                <a:off x="849086" y="4459397"/>
                <a:ext cx="9993085" cy="1200329"/>
              </a:xfrm>
              <a:prstGeom prst="rect">
                <a:avLst/>
              </a:prstGeom>
              <a:blipFill rotWithShape="0">
                <a:blip r:embed="rId3"/>
                <a:stretch>
                  <a:fillRect l="-915" t="-4082" b="-11224"/>
                </a:stretch>
              </a:blipFill>
            </p:spPr>
            <p:txBody>
              <a:bodyPr/>
              <a:lstStyle/>
              <a:p>
                <a:r>
                  <a:rPr lang="zh-CN" altLang="en-US">
                    <a:noFill/>
                  </a:rPr>
                  <a:t> </a:t>
                </a:r>
              </a:p>
            </p:txBody>
          </p:sp>
        </mc:Fallback>
      </mc:AlternateContent>
      <p:pic>
        <p:nvPicPr>
          <p:cNvPr id="6" name="图片 5"/>
          <p:cNvPicPr/>
          <p:nvPr/>
        </p:nvPicPr>
        <p:blipFill>
          <a:blip r:embed="rId4"/>
          <a:stretch>
            <a:fillRect/>
          </a:stretch>
        </p:blipFill>
        <p:spPr>
          <a:xfrm>
            <a:off x="4060008" y="5723264"/>
            <a:ext cx="4800964" cy="393685"/>
          </a:xfrm>
          <a:prstGeom prst="rect">
            <a:avLst/>
          </a:prstGeom>
        </p:spPr>
      </p:pic>
      <p:sp>
        <p:nvSpPr>
          <p:cNvPr id="7" name="日期占位符 6"/>
          <p:cNvSpPr>
            <a:spLocks noGrp="1"/>
          </p:cNvSpPr>
          <p:nvPr>
            <p:ph type="dt" sz="half" idx="10"/>
          </p:nvPr>
        </p:nvSpPr>
        <p:spPr/>
        <p:txBody>
          <a:bodyPr/>
          <a:lstStyle/>
          <a:p>
            <a:fld id="{F98ECC3B-058D-4301-939A-B241CD3E403A}" type="datetime1">
              <a:rPr lang="zh-CN" altLang="en-US" smtClean="0"/>
              <a:t>2018/6/26</a:t>
            </a:fld>
            <a:endParaRPr lang="zh-CN" altLang="en-US"/>
          </a:p>
        </p:txBody>
      </p:sp>
      <p:sp>
        <p:nvSpPr>
          <p:cNvPr id="8" name="灯片编号占位符 7"/>
          <p:cNvSpPr>
            <a:spLocks noGrp="1"/>
          </p:cNvSpPr>
          <p:nvPr>
            <p:ph type="sldNum" sz="quarter" idx="12"/>
          </p:nvPr>
        </p:nvSpPr>
        <p:spPr/>
        <p:txBody>
          <a:bodyPr/>
          <a:lstStyle/>
          <a:p>
            <a:fld id="{946DB62A-AEED-467F-988A-564ED407F1A4}" type="slidenum">
              <a:rPr lang="zh-CN" altLang="en-US" smtClean="0"/>
              <a:t>8</a:t>
            </a:fld>
            <a:endParaRPr lang="zh-CN" altLang="en-US"/>
          </a:p>
        </p:txBody>
      </p:sp>
    </p:spTree>
    <p:extLst>
      <p:ext uri="{BB962C8B-B14F-4D97-AF65-F5344CB8AC3E}">
        <p14:creationId xmlns:p14="http://schemas.microsoft.com/office/powerpoint/2010/main" val="35323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159385"/>
            <a:ext cx="10515600" cy="1325563"/>
          </a:xfrm>
        </p:spPr>
        <p:txBody>
          <a:bodyPr/>
          <a:lstStyle/>
          <a:p>
            <a:r>
              <a:rPr lang="en-US" altLang="zh-CN" smtClean="0"/>
              <a:t>Isotopic abundance measurement</a:t>
            </a:r>
            <a:endParaRPr lang="zh-CN" altLang="en-US"/>
          </a:p>
        </p:txBody>
      </p:sp>
      <p:sp>
        <p:nvSpPr>
          <p:cNvPr id="3" name="内容占位符 2"/>
          <p:cNvSpPr>
            <a:spLocks noGrp="1"/>
          </p:cNvSpPr>
          <p:nvPr>
            <p:ph idx="1"/>
          </p:nvPr>
        </p:nvSpPr>
        <p:spPr>
          <a:xfrm>
            <a:off x="678180" y="1423988"/>
            <a:ext cx="10515600" cy="1220669"/>
          </a:xfrm>
        </p:spPr>
        <p:txBody>
          <a:bodyPr>
            <a:normAutofit/>
          </a:bodyPr>
          <a:lstStyle/>
          <a:p>
            <a:pPr marL="0" indent="0">
              <a:buNone/>
            </a:pPr>
            <a:r>
              <a:rPr lang="en-US" altLang="zh-CN" sz="2400" smtClean="0"/>
              <a:t>Measurement facilities</a:t>
            </a:r>
            <a:r>
              <a:rPr lang="zh-CN" altLang="en-US" sz="2400" smtClean="0"/>
              <a:t>：</a:t>
            </a:r>
            <a:endParaRPr lang="en-US" altLang="zh-CN" sz="2400" smtClean="0"/>
          </a:p>
          <a:p>
            <a:pPr marL="0" indent="0">
              <a:buNone/>
            </a:pPr>
            <a:r>
              <a:rPr lang="en-US" altLang="zh-CN" sz="2400"/>
              <a:t> </a:t>
            </a:r>
            <a:r>
              <a:rPr lang="en-US" altLang="zh-CN" sz="2400" smtClean="0"/>
              <a:t>             </a:t>
            </a:r>
            <a:r>
              <a:rPr lang="en-US" altLang="zh-CN" sz="2400" b="1" smtClean="0"/>
              <a:t>Time of Flight Secondary Ion Mass Spectroscopy(TOF-SIMS)</a:t>
            </a:r>
          </a:p>
        </p:txBody>
      </p:sp>
      <p:sp>
        <p:nvSpPr>
          <p:cNvPr id="4" name="日期占位符 3"/>
          <p:cNvSpPr>
            <a:spLocks noGrp="1"/>
          </p:cNvSpPr>
          <p:nvPr>
            <p:ph type="dt" sz="half" idx="10"/>
          </p:nvPr>
        </p:nvSpPr>
        <p:spPr/>
        <p:txBody>
          <a:bodyPr/>
          <a:lstStyle/>
          <a:p>
            <a:fld id="{F047F828-21A8-49E4-B9EB-AE1F7D6EA839}" type="datetime1">
              <a:rPr lang="zh-CN" altLang="en-US" smtClean="0"/>
              <a:t>2018/6/26</a:t>
            </a:fld>
            <a:endParaRPr lang="zh-CN" altLang="en-US"/>
          </a:p>
        </p:txBody>
      </p:sp>
      <p:sp>
        <p:nvSpPr>
          <p:cNvPr id="5" name="灯片编号占位符 4"/>
          <p:cNvSpPr>
            <a:spLocks noGrp="1"/>
          </p:cNvSpPr>
          <p:nvPr>
            <p:ph type="sldNum" sz="quarter" idx="12"/>
          </p:nvPr>
        </p:nvSpPr>
        <p:spPr/>
        <p:txBody>
          <a:bodyPr/>
          <a:lstStyle/>
          <a:p>
            <a:fld id="{946DB62A-AEED-467F-988A-564ED407F1A4}" type="slidenum">
              <a:rPr lang="zh-CN" altLang="en-US" smtClean="0"/>
              <a:t>9</a:t>
            </a:fld>
            <a:endParaRPr lang="zh-CN" altLang="en-US"/>
          </a:p>
        </p:txBody>
      </p:sp>
      <p:pic>
        <p:nvPicPr>
          <p:cNvPr id="6" name="图片 5"/>
          <p:cNvPicPr>
            <a:picLocks noChangeAspect="1"/>
          </p:cNvPicPr>
          <p:nvPr/>
        </p:nvPicPr>
        <p:blipFill>
          <a:blip r:embed="rId3"/>
          <a:stretch>
            <a:fillRect/>
          </a:stretch>
        </p:blipFill>
        <p:spPr>
          <a:xfrm>
            <a:off x="1714275" y="2462095"/>
            <a:ext cx="8443410" cy="4076818"/>
          </a:xfrm>
          <a:prstGeom prst="rect">
            <a:avLst/>
          </a:prstGeom>
        </p:spPr>
      </p:pic>
    </p:spTree>
    <p:extLst>
      <p:ext uri="{BB962C8B-B14F-4D97-AF65-F5344CB8AC3E}">
        <p14:creationId xmlns:p14="http://schemas.microsoft.com/office/powerpoint/2010/main" val="245566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20339</TotalTime>
  <Words>1470</Words>
  <Application>Microsoft Macintosh PowerPoint</Application>
  <PresentationFormat>宽屏</PresentationFormat>
  <Paragraphs>183</Paragraphs>
  <Slides>27</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Calibri</vt:lpstr>
      <vt:lpstr>Calibri Light</vt:lpstr>
      <vt:lpstr>Cambria Math</vt:lpstr>
      <vt:lpstr>Gungsuh</vt:lpstr>
      <vt:lpstr>Wingdings</vt:lpstr>
      <vt:lpstr>宋体</vt:lpstr>
      <vt:lpstr>Arial</vt:lpstr>
      <vt:lpstr>Office 主题</vt:lpstr>
      <vt:lpstr>Investigation of NTD Ge Sensors </vt:lpstr>
      <vt:lpstr>OUTLINE</vt:lpstr>
      <vt:lpstr>Background</vt:lpstr>
      <vt:lpstr>Introduction of NTD Ge sensor</vt:lpstr>
      <vt:lpstr>Mechanism</vt:lpstr>
      <vt:lpstr>PowerPoint 演示文稿</vt:lpstr>
      <vt:lpstr> Procedure of the fabrication of  NTD Ge sensor</vt:lpstr>
      <vt:lpstr>Ge wafers</vt:lpstr>
      <vt:lpstr>Isotopic abundance measurement</vt:lpstr>
      <vt:lpstr>Neutron irradiation</vt:lpstr>
      <vt:lpstr> Procedure of the fabrication of  NTD Ge sensor</vt:lpstr>
      <vt:lpstr>Radioactive impurity measurements</vt:lpstr>
      <vt:lpstr>PowerPoint 演示文稿</vt:lpstr>
      <vt:lpstr>PowerPoint 演示文稿</vt:lpstr>
      <vt:lpstr>PowerPoint 演示文稿</vt:lpstr>
      <vt:lpstr> Procedure of the fabrication of  NTD Ge sensor</vt:lpstr>
      <vt:lpstr>Defect studies in NTD Ge</vt:lpstr>
      <vt:lpstr>Positron Annihilation Lifetime Spectroscopy</vt:lpstr>
      <vt:lpstr> Procedure of the fabrication of  NTD Ge sensor</vt:lpstr>
      <vt:lpstr>Fabrication of NTD Ge sensor</vt:lpstr>
      <vt:lpstr>Carrier concentration measurement</vt:lpstr>
      <vt:lpstr>Resistance measurement of NTD Ge at mK</vt:lpstr>
      <vt:lpstr>PowerPoint 演示文稿</vt:lpstr>
      <vt:lpstr>Results</vt:lpstr>
      <vt:lpstr>Conclusion</vt:lpstr>
      <vt:lpstr>Backup</vt:lpstr>
      <vt:lpstr>辐照前工作安排</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NTD Ge Sensors investigation report</dc:title>
  <dc:creator>Chi</dc:creator>
  <cp:lastModifiedBy>Microsoft Office 用户</cp:lastModifiedBy>
  <cp:revision>99</cp:revision>
  <dcterms:created xsi:type="dcterms:W3CDTF">2018-01-25T12:30:36Z</dcterms:created>
  <dcterms:modified xsi:type="dcterms:W3CDTF">2018-06-26T01:40:21Z</dcterms:modified>
</cp:coreProperties>
</file>