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58" r:id="rId1"/>
    <p:sldMasterId id="2147483790" r:id="rId2"/>
    <p:sldMasterId id="2147483820" r:id="rId3"/>
  </p:sldMasterIdLst>
  <p:notesMasterIdLst>
    <p:notesMasterId r:id="rId32"/>
  </p:notesMasterIdLst>
  <p:sldIdLst>
    <p:sldId id="378" r:id="rId4"/>
    <p:sldId id="859" r:id="rId5"/>
    <p:sldId id="947" r:id="rId6"/>
    <p:sldId id="917" r:id="rId7"/>
    <p:sldId id="939" r:id="rId8"/>
    <p:sldId id="918" r:id="rId9"/>
    <p:sldId id="940" r:id="rId10"/>
    <p:sldId id="941" r:id="rId11"/>
    <p:sldId id="942" r:id="rId12"/>
    <p:sldId id="943" r:id="rId13"/>
    <p:sldId id="945" r:id="rId14"/>
    <p:sldId id="948" r:id="rId15"/>
    <p:sldId id="923" r:id="rId16"/>
    <p:sldId id="922" r:id="rId17"/>
    <p:sldId id="925" r:id="rId18"/>
    <p:sldId id="926" r:id="rId19"/>
    <p:sldId id="949" r:id="rId20"/>
    <p:sldId id="928" r:id="rId21"/>
    <p:sldId id="931" r:id="rId22"/>
    <p:sldId id="950" r:id="rId23"/>
    <p:sldId id="951" r:id="rId24"/>
    <p:sldId id="952" r:id="rId25"/>
    <p:sldId id="953" r:id="rId26"/>
    <p:sldId id="913" r:id="rId27"/>
    <p:sldId id="916" r:id="rId28"/>
    <p:sldId id="924" r:id="rId29"/>
    <p:sldId id="946" r:id="rId30"/>
    <p:sldId id="927" r:id="rId31"/>
  </p:sldIdLst>
  <p:sldSz cx="9144000" cy="6858000" type="screen4x3"/>
  <p:notesSz cx="6797675" cy="9928225"/>
  <p:embeddedFontLst>
    <p:embeddedFont>
      <p:font typeface="Arial Unicode MS" panose="02010600030101010101" charset="-122"/>
      <p:regular r:id="rId33"/>
    </p:embeddedFont>
    <p:embeddedFont>
      <p:font typeface="STFangsong" panose="02010600040101010101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MS PGothic" panose="020B0600070205080204" pitchFamily="34" charset="-128"/>
      <p:regular r:id="rId40"/>
    </p:embeddedFont>
    <p:embeddedFont>
      <p:font typeface="Times" panose="02020603050405020304" pitchFamily="18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  <p:embeddedFont>
      <p:font typeface="等线" panose="02010600030101010101" pitchFamily="2" charset="-122"/>
      <p:regular r:id="rId46"/>
      <p:bold r:id="rId47"/>
    </p:embeddedFont>
    <p:embeddedFont>
      <p:font typeface="黑体" panose="02010609060101010101" pitchFamily="49" charset="-122"/>
      <p:regular r:id="rId48"/>
    </p:embeddedFont>
    <p:embeddedFont>
      <p:font typeface="黑体" panose="02010609060101010101" pitchFamily="49" charset="-122"/>
      <p:regular r:id="rId48"/>
    </p:embeddedFont>
    <p:embeddedFont>
      <p:font typeface="华文楷体" panose="02010600040101010101" pitchFamily="2" charset="-122"/>
      <p:regular r:id="rId49"/>
    </p:embeddedFont>
    <p:embeddedFont>
      <p:font typeface="华文行楷" panose="02010800040101010101" pitchFamily="2" charset="-122"/>
      <p:regular r:id="rId50"/>
    </p:embeddedFont>
    <p:embeddedFont>
      <p:font typeface="楷体" panose="02010609060101010101" pitchFamily="49" charset="-122"/>
      <p:regular r:id="rId51"/>
    </p:embeddedFont>
    <p:embeddedFont>
      <p:font typeface="微软雅黑" panose="020B0503020204020204" pitchFamily="34" charset="-122"/>
      <p:regular r:id="rId52"/>
      <p:bold r:id="rId53"/>
    </p:embeddedFont>
  </p:embeddedFontLst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3399"/>
      </a:buClr>
      <a:buFont typeface="Wingdings 2" pitchFamily="18" charset="2"/>
      <a:buChar char="è"/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1pPr>
    <a:lvl2pPr marL="457200" algn="r" rtl="0" fontAlgn="base">
      <a:spcBef>
        <a:spcPct val="20000"/>
      </a:spcBef>
      <a:spcAft>
        <a:spcPct val="0"/>
      </a:spcAft>
      <a:buClr>
        <a:srgbClr val="FF3399"/>
      </a:buClr>
      <a:buFont typeface="Wingdings 2" pitchFamily="18" charset="2"/>
      <a:buChar char="è"/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2pPr>
    <a:lvl3pPr marL="914400" algn="r" rtl="0" fontAlgn="base">
      <a:spcBef>
        <a:spcPct val="20000"/>
      </a:spcBef>
      <a:spcAft>
        <a:spcPct val="0"/>
      </a:spcAft>
      <a:buClr>
        <a:srgbClr val="FF3399"/>
      </a:buClr>
      <a:buFont typeface="Wingdings 2" pitchFamily="18" charset="2"/>
      <a:buChar char="è"/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3pPr>
    <a:lvl4pPr marL="1371600" algn="r" rtl="0" fontAlgn="base">
      <a:spcBef>
        <a:spcPct val="20000"/>
      </a:spcBef>
      <a:spcAft>
        <a:spcPct val="0"/>
      </a:spcAft>
      <a:buClr>
        <a:srgbClr val="FF3399"/>
      </a:buClr>
      <a:buFont typeface="Wingdings 2" pitchFamily="18" charset="2"/>
      <a:buChar char="è"/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4pPr>
    <a:lvl5pPr marL="1828800" algn="r" rtl="0" fontAlgn="base">
      <a:spcBef>
        <a:spcPct val="20000"/>
      </a:spcBef>
      <a:spcAft>
        <a:spcPct val="0"/>
      </a:spcAft>
      <a:buClr>
        <a:srgbClr val="FF3399"/>
      </a:buClr>
      <a:buFont typeface="Wingdings 2" pitchFamily="18" charset="2"/>
      <a:buChar char="è"/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5pPr>
    <a:lvl6pPr marL="2286000" algn="l" defTabSz="914400" rtl="0" eaLnBrk="1" latinLnBrk="0" hangingPunct="1"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6pPr>
    <a:lvl7pPr marL="2743200" algn="l" defTabSz="914400" rtl="0" eaLnBrk="1" latinLnBrk="0" hangingPunct="1"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7pPr>
    <a:lvl8pPr marL="3200400" algn="l" defTabSz="914400" rtl="0" eaLnBrk="1" latinLnBrk="0" hangingPunct="1"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8pPr>
    <a:lvl9pPr marL="3657600" algn="l" defTabSz="914400" rtl="0" eaLnBrk="1" latinLnBrk="0" hangingPunct="1">
      <a:defRPr kumimoji="1" sz="3200" b="1" kern="1200">
        <a:solidFill>
          <a:schemeClr val="hlink"/>
        </a:solidFill>
        <a:latin typeface="Arial" pitchFamily="34" charset="0"/>
        <a:ea typeface="MS PGothic" pitchFamily="34" charset="-128"/>
        <a:cs typeface="+mn-cs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30FF"/>
    <a:srgbClr val="FF99FF"/>
    <a:srgbClr val="CC00FF"/>
    <a:srgbClr val="FF0000"/>
    <a:srgbClr val="BA0023"/>
    <a:srgbClr val="0000FF"/>
    <a:srgbClr val="000066"/>
    <a:srgbClr val="FF0066"/>
    <a:srgbClr val="CC3399"/>
    <a:srgbClr val="7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3" autoAdjust="0"/>
    <p:restoredTop sz="95178" autoAdjust="0"/>
  </p:normalViewPr>
  <p:slideViewPr>
    <p:cSldViewPr>
      <p:cViewPr varScale="1">
        <p:scale>
          <a:sx n="133" d="100"/>
          <a:sy n="133" d="100"/>
        </p:scale>
        <p:origin x="117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1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756C892-5480-4292-A068-C34B22E2CA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098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pitchFamily="34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/>
            <a:fld id="{7A1D1DFA-898F-4919-981D-508FA136573C}" type="slidenum">
              <a:rPr kumimoji="0" lang="zh-CN" altLang="en-US" sz="1200" b="0" smtClean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rPr>
              <a:pPr eaLnBrk="1" hangingPunct="1"/>
              <a:t>1</a:t>
            </a:fld>
            <a:endParaRPr kumimoji="0" lang="en-US" altLang="zh-CN" sz="1200" b="0">
              <a:solidFill>
                <a:srgbClr val="000066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150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322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下面按照要求我将从以下</a:t>
            </a:r>
            <a:r>
              <a:rPr lang="en-US" altLang="zh-CN" dirty="0"/>
              <a:t>7</a:t>
            </a:r>
            <a:r>
              <a:rPr lang="zh-CN" altLang="en-US" dirty="0"/>
              <a:t>个方面给大家逐一汇报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C892-5480-4292-A068-C34B22E2CA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  <a:sym typeface="Symbol" pitchFamily="18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126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551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下面按照要求我将从以下</a:t>
            </a:r>
            <a:r>
              <a:rPr lang="en-US" altLang="zh-CN" dirty="0"/>
              <a:t>7</a:t>
            </a:r>
            <a:r>
              <a:rPr lang="zh-CN" altLang="en-US" dirty="0"/>
              <a:t>个方面给大家逐一汇报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C892-5480-4292-A068-C34B22E2CA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  <a:sym typeface="Symbol" pitchFamily="18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116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下面按照要求我将从以下</a:t>
            </a:r>
            <a:r>
              <a:rPr lang="en-US" altLang="zh-CN" dirty="0"/>
              <a:t>7</a:t>
            </a:r>
            <a:r>
              <a:rPr lang="zh-CN" altLang="en-US" dirty="0"/>
              <a:t>个方面给大家逐一汇报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37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下面按照要求我将从以下</a:t>
            </a:r>
            <a:r>
              <a:rPr lang="en-US" altLang="zh-CN" dirty="0"/>
              <a:t>7</a:t>
            </a:r>
            <a:r>
              <a:rPr lang="zh-CN" altLang="en-US" dirty="0"/>
              <a:t>个方面给大家逐一汇报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19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933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70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18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85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下面按照要求我将从以下</a:t>
            </a:r>
            <a:r>
              <a:rPr lang="en-US" altLang="zh-CN" dirty="0"/>
              <a:t>7</a:t>
            </a:r>
            <a:r>
              <a:rPr lang="zh-CN" altLang="en-US" dirty="0"/>
              <a:t>个方面给大家逐一汇报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C892-5480-4292-A068-C34B22E2CA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  <a:sym typeface="Symbol" pitchFamily="18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508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C892-5480-4292-A068-C34B22E2CA0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265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" y="3124200"/>
            <a:ext cx="8534400" cy="76200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88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990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540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en-US" altLang="zh-CN" noProof="0" dirty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1722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6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81200" y="6172200"/>
            <a:ext cx="4572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600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172200"/>
            <a:ext cx="914400" cy="457200"/>
          </a:xfrm>
        </p:spPr>
        <p:txBody>
          <a:bodyPr/>
          <a:lstStyle>
            <a:lvl1pPr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448F1E2-924A-49FB-9A36-4180C6C96A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730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2390-1373-47DD-B917-24DD504EBF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248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1455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19125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A449-362A-4DF9-872C-4585671260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378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0" y="1371600"/>
            <a:ext cx="3962400" cy="228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0" y="3810000"/>
            <a:ext cx="3962400" cy="228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F065-2A22-436A-928D-2ACE78FA83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71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4610-8D36-4BB0-AD65-A0ED5E3C38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11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0" y="1371600"/>
            <a:ext cx="3962400" cy="228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0" y="3810000"/>
            <a:ext cx="3962400" cy="228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96B0-F9E1-4CB6-8052-F85D525E19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1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1295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3893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90036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9A0A17A-4A07-4B91-9E80-7D20AAFEE75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9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0967-56B4-45D8-9205-D23959656CD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3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7FF3-D682-4ECC-96B5-E974857895C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24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A17A-4A07-4B91-9E80-7D20AAFEE7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488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6022-AF0C-4D85-81B7-C415E3E41E5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256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CA80-90B8-4DDD-8093-D8A1BF7978C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664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C225-912D-45A8-A7EA-2622C322D5C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16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B16D-599B-4332-92AB-3C0B986B3F6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2321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BA89-D027-470A-B58B-AF5814355F7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420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2390-1373-47DD-B917-24DD504EBF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5274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A449-362A-4DF9-872C-4585671260A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5926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2"/>
          <p:cNvSpPr>
            <a:spLocks noGrp="1"/>
          </p:cNvSpPr>
          <p:nvPr>
            <p:ph type="sldNum" sz="quarter" idx="2"/>
          </p:nvPr>
        </p:nvSpPr>
        <p:spPr>
          <a:xfrm>
            <a:off x="8369297" y="6476592"/>
            <a:ext cx="658198" cy="395291"/>
          </a:xfrm>
          <a:prstGeom prst="rect">
            <a:avLst/>
          </a:prstGeom>
        </p:spPr>
        <p:txBody>
          <a:bodyPr anchor="t"/>
          <a:lstStyle>
            <a:lvl1pPr defTabSz="642849">
              <a:defRPr sz="196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244" y="6582490"/>
            <a:ext cx="1905000" cy="238762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1406"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040469" y="6568099"/>
            <a:ext cx="6075675" cy="289901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1406"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51263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843426" cy="923967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05780" y="1124744"/>
            <a:ext cx="8532440" cy="5231606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Font typeface="Wingdings" panose="05000000000000000000" pitchFamily="2" charset="2"/>
              <a:buChar char="l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p"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739136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56761"/>
            <a:ext cx="8856984" cy="7750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15516" y="1124744"/>
            <a:ext cx="8748972" cy="5238750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Font typeface="Wingdings" panose="05000000000000000000" pitchFamily="2" charset="2"/>
              <a:buChar char="l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p"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5523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0967-56B4-45D8-9205-D23959656C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489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1295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41349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5361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917FE17-BB62-45E8-80D8-8DA0DEEF5B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0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65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94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4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92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13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0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1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7FF3-D682-4ECC-96B5-E974857895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8460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6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05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-69304" y="6597353"/>
            <a:ext cx="1905000" cy="313184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7353"/>
            <a:ext cx="3392016" cy="313184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5512" y="6597352"/>
            <a:ext cx="1905000" cy="288032"/>
          </a:xfrm>
          <a:prstGeom prst="rect">
            <a:avLst/>
          </a:prstGeom>
          <a:ln/>
        </p:spPr>
        <p:txBody>
          <a:bodyPr/>
          <a:lstStyle>
            <a:lvl1pPr algn="r">
              <a:defRPr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73442" y="14809"/>
            <a:ext cx="7886700" cy="1135813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7471907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86650" cy="12961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10730">
              <a:defRPr sz="225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lang="zh-CN" altLang="en-US" sz="5625" dirty="0"/>
              <a:t>单击此处编辑母版标题样式</a:t>
            </a:r>
            <a:endParaRPr sz="5625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-69304" y="6597353"/>
            <a:ext cx="1905000" cy="313184"/>
          </a:xfrm>
          <a:prstGeom prst="rect">
            <a:avLst/>
          </a:prstGeom>
          <a:ln/>
        </p:spPr>
        <p:txBody>
          <a:bodyPr/>
          <a:lstStyle>
            <a:lvl1pPr algn="l"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7353"/>
            <a:ext cx="3392016" cy="313184"/>
          </a:xfrm>
          <a:prstGeom prst="rect">
            <a:avLst/>
          </a:prstGeom>
          <a:ln/>
        </p:spPr>
        <p:txBody>
          <a:bodyPr/>
          <a:lstStyle>
            <a:lvl1pPr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5512" y="6525344"/>
            <a:ext cx="1905000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96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57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6022-AF0C-4D85-81B7-C415E3E41E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34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CA80-90B8-4DDD-8093-D8A1BF7978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595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C225-912D-45A8-A7EA-2622C322D5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366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B16D-599B-4332-92AB-3C0B986B3F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0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BA89-D027-470A-B58B-AF5814355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73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228600" y="751562"/>
            <a:ext cx="8534400" cy="45719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50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550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B2CC185-716F-4427-90D2-77D731C62C3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6" name="Picture 4" descr="http://bes3.ihep.ac.cn/images/BES3_logo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"/>
            <a:ext cx="1353671" cy="6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华文楷体" panose="0201060004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微软雅黑" panose="020B0503020204020204" pitchFamily="34" charset="-122"/>
          <a:ea typeface="华文楷体" panose="0201060004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99"/>
          </a:solidFill>
          <a:latin typeface="微软雅黑" panose="020B0503020204020204" pitchFamily="34" charset="-122"/>
          <a:ea typeface="华文楷体" panose="0201060004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1800" b="1">
          <a:solidFill>
            <a:schemeClr val="accent1"/>
          </a:solidFill>
          <a:latin typeface="微软雅黑" panose="020B0503020204020204" pitchFamily="34" charset="-122"/>
          <a:ea typeface="华文楷体" panose="0201060004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1600" b="1">
          <a:solidFill>
            <a:srgbClr val="000066"/>
          </a:solidFill>
          <a:latin typeface="微软雅黑" panose="020B0503020204020204" pitchFamily="34" charset="-122"/>
          <a:ea typeface="华文楷体" panose="0201060004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1600" b="1">
          <a:solidFill>
            <a:srgbClr val="000066"/>
          </a:solidFill>
          <a:latin typeface="微软雅黑" panose="020B0503020204020204" pitchFamily="34" charset="-122"/>
          <a:ea typeface="华文楷体" panose="0201060004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60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2B2CC185-716F-4427-90D2-77D731C62C3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Picture 4" descr="http://bes3.ihep.ac.cn/images/BES3_logo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10" y="1"/>
            <a:ext cx="1365061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4" r:id="rId13"/>
    <p:sldLayoutId id="2147483817" r:id="rId14"/>
    <p:sldLayoutId id="214748381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800" b="1">
          <a:solidFill>
            <a:srgbClr val="000066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400" b="1">
          <a:solidFill>
            <a:srgbClr val="000099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0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18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1800" b="1">
          <a:solidFill>
            <a:srgbClr val="000066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60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4" descr="http://bes3.ihep.ac.cn/images/BES3_logo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69" y="1"/>
            <a:ext cx="130070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4" r:id="rId13"/>
    <p:sldLayoutId id="214748383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800" b="1">
          <a:solidFill>
            <a:srgbClr val="000066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000" b="1">
          <a:solidFill>
            <a:srgbClr val="000099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18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1600" b="1">
          <a:solidFill>
            <a:srgbClr val="000066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1600" b="1">
          <a:solidFill>
            <a:srgbClr val="000066"/>
          </a:solidFill>
          <a:latin typeface="微软雅黑" panose="020B0503020204020204" pitchFamily="34" charset="-122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hyperlink" Target="https://image.baidu.com/search/detail?ct=503316480&amp;z=undefined&amp;tn=baiduimagedetail&amp;ipn=d&amp;word=%E4%B8%AD%E5%9B%BD%E7%A7%91%E5%AD%A6%E6%8A%80%E6%9C%AF%E5%A4%A7%E5%AD%A6&amp;step_word=&amp;ie=utf-8&amp;in=&amp;cl=2&amp;lm=-1&amp;st=undefined&amp;hd=undefined&amp;latest=undefined&amp;copyright=undefined&amp;cs=3124319089,414123363&amp;os=3199411898,907618097&amp;simid=3124319089,414123363&amp;pn=0&amp;rn=1&amp;di=92950&amp;ln=1813&amp;fr=&amp;fmq=1635040212314_R&amp;fm=&amp;ic=undefined&amp;s=undefined&amp;se=&amp;sme=&amp;tab=0&amp;width=undefined&amp;height=undefined&amp;face=undefined&amp;is=0,0&amp;istype=0&amp;ist=&amp;jit=&amp;bdtype=0&amp;spn=0&amp;pi=0&amp;gsm=0&amp;objurl=https%3A%2F%2Fpics7.baidu.com%2Ffeed%2Fa9d3fd1f4134970a470492c8928a51cfa6865dad.jpeg%3Ftoken%3Dd081b12811f78006962a1ae26b38121c&amp;rpstart=0&amp;rpnum=0&amp;adpicid=0&amp;nojc=undefined&amp;dyTabStr=MCwzLDYsMSwyLDQsNSw3LDgsOQ%3D%3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Lett.124.241802" TargetMode="External"/><Relationship Id="rId13" Type="http://schemas.openxmlformats.org/officeDocument/2006/relationships/hyperlink" Target="https://doi.org/10.1103/PhysRevD.102.052008" TargetMode="External"/><Relationship Id="rId3" Type="http://schemas.openxmlformats.org/officeDocument/2006/relationships/image" Target="../media/image64.png"/><Relationship Id="rId7" Type="http://schemas.openxmlformats.org/officeDocument/2006/relationships/hyperlink" Target="https://doi.org/10.1103/PhysRevD.98.112012" TargetMode="External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doi.org/10.1103/PhysRevD.82.112006" TargetMode="External"/><Relationship Id="rId11" Type="http://schemas.openxmlformats.org/officeDocument/2006/relationships/image" Target="../media/image55.tmp"/><Relationship Id="rId5" Type="http://schemas.openxmlformats.org/officeDocument/2006/relationships/image" Target="../media/image54.tmp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hyperlink" Target="https://doi.org/10.1103/PhysRevD.101.112002" TargetMode="External"/><Relationship Id="rId14" Type="http://schemas.openxmlformats.org/officeDocument/2006/relationships/hyperlink" Target="https://doi.org/10.1103/PhysRevD.78.034023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6.tmp"/><Relationship Id="rId7" Type="http://schemas.openxmlformats.org/officeDocument/2006/relationships/image" Target="../media/image57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4.png"/><Relationship Id="rId11" Type="http://schemas.openxmlformats.org/officeDocument/2006/relationships/hyperlink" Target="https://doi.org/10.1103/PhysRevLett.127.111801" TargetMode="External"/><Relationship Id="rId5" Type="http://schemas.openxmlformats.org/officeDocument/2006/relationships/hyperlink" Target="https://link.springer.com/article/10.1007/JHEP02(2021)169" TargetMode="External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.png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98.png"/><Relationship Id="rId3" Type="http://schemas.openxmlformats.org/officeDocument/2006/relationships/image" Target="../media/image880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68.tmp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9492" y="3276600"/>
            <a:ext cx="8001000" cy="3733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彭海平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中国科学技术大学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承担单位：中国科学技术大学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合作单位：南华大学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合肥，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2023/04/07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4" descr="http://bes3.ihep.ac.cn/images/BES3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6713"/>
            <a:ext cx="1846729" cy="1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69459"/>
            <a:ext cx="2133600" cy="17603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9800" y="333343"/>
            <a:ext cx="5029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粲强子物理及重大项目研讨会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2" descr="data:image/jpeg;base64,/9j/4AAQSkZJRgABAQEASABIAAD/2wBDAAgGBgcGBQgHBwcJCQgKDBQNDAsLDBkSEw8UHRofHh0aHBwgJC4nICIsIxwcKDcpLDAxNDQ0Hyc5PTgyPC4zNDL/2wBDAQkJCQwLDBgNDRgyIRwhMjIyMjIyMjIyMjIyMjIyMjIyMjIyMjIyMjIyMjIyMjIyMjIyMjIyMjIyMjIyMjIyMjL/wAARCAH0AfQDASIAAhEBAxEB/8QAHAABAAIDAQEBAAAAAAAAAAAAAAYHAwQFAQII/8QAUBAAAQMDAQQGBwUEBwQIBwEAAQACAwQFEQYSITFBBxNRYXGBFCIykaGxwRUjQlLRM0NichYkgpKi4fAXJVOyNDVjc4OTwvEmREVUZHTSN//EABkBAQADAQEAAAAAAAAAAAAAAAACAwQBBf/EAC0RAAMAAgICAgICAgEDBQAAAAABAgMRITEEEiJBE1EyYUJxkQUjoRRSgbHw/9oADAMBAAIRAxEAPwC/0REAREQBERAEREAREQBERAEREAREQBERAEXmUygPUyFq1NwpqQZnmazuJ3nyXFqtVQt3U0Lnn8z/AFQpTFV0iFZJntkjysUtRFCMyyMYO1xwoTUX641GR13Vt/LGMfHiuc5zpH5e5z3dpOSr58Wn2UV5K+kTabUVuiJAlMh7GNJXPl1YwDENK4973AfJQ6quVBQj+tVtPD3PkAPu4ri1OurFBkMnlnI/4URx7zhaJ8OSp+Rb6J/LqiucfUbDGO4Z+a1ZL5cpONU4fygBVpP0kxDIp7ZI7sMsoHyC503SJdHk9VTUkeeZDnH4lXrxF+it5Lf2Wo+4Vj/aq5v75CwunkfxlefFxKqOTXN/k4VUbP5IWj55Ws/Vt/ecm6Tj+XA+QVi8fRHbfZcZJPM+9eb+0qmTqa+O3G7VflIvBqS9g5+1az/zSpfgZzZdIe4cHu9+F9sq6hh9WolHg8qlhqm+jeLtVebsrNHrLUEf/wBRc4fxxtP0XH4++zu2XWy7V7PZq5fM5WwzUVyj4yteP4mD6KmItf3xntmllH8UOPkVvwdJFS3HpFuhf3xSFvzyq34q/R1ZKXTLji1XO3HW00bu9jiFvwapo3nEscsZ7cZHwVQU3SJbJN1RTVUB8A8fDeuxS6psdZgRXGFrj+GXLD8VTXhz+ixZ7RbFPdqKp3RVMZPYTg/FboIPDCrBjmysD2Fr2Hg5pyPetqnrqqmwYKiRo7A7I9yz14v6ZavJ/aLF3L1Q6m1TVR4E8TJR2j1T+i7VLqGhqCGukMTzyk3fFUViue0XTmmujrovlr2uaC0gjtC9yqy09REQBERAEREAREQBERAEREAREQBERAEREAREQBERAEREAREQBERAEREAREQBERAEXiEoD1fJOOe5ci4agpaMmNh66UfhYdw8SozXXesryWySFsZ4Rs3D/NWxhqym80zwSet1BR0mWNd10g/DHvx4ngo/V6hrqrLWOEDOyPj71wquspqGAzVU8cMQ/E92Pd2qH3TpEgjzHbKYzO/4s2Wt8m8St2LxEjLeeqJw5xJc9xJPEuJ3+9cO46ss1tJa+rbLKP3cHrn9PiqyuV/ul1JFVWSOYf3bfVYPILmd3JbZwL7KScV3SNUPy2gomRDk+d20fHZG5Ryt1JebhkVFwm2D+CM7Dfc1cpFaoS6AO85O89pREUgERfccUk0rYoo3ySOOGsY3JcewBG9csHwiyT009LIY6iCWF+SNmRhacjjxCxripPoPgIiLoCIiAIiIAiIgM1NV1NG8PpqiWFw5xvLfkpBRa7vVKQJpIqpg4iZmHf3hvUZRccp9gsug6QrbPhtbDNSOP4h67PeN49ylFHXUlfFt0dTFOzmY3A48RxCoxfcUskEgkhkfHIODmHBHmFVWFPoH6Apq6pozmnmcwdgOQfJd6i1VvDKyLf8Anj+oVE2zXt0oy1lWGVsX8fqv/vDj5hTS1astN2IYyfqJ/wDhT4aT4HgVly+Mn9Fk5anouGlrYKyPbglY9vceC2VWkcskEgfG9zHjgWnBXfoNUSMwysbtt/4jNx8xzWDJ41T0aY8hPhksRa9LVw1cYkgla9vcVnzlZ3x2aE0+j1ERDoREQBERAEREAREQBERAEREAREQBERAEREAREQBERAEREAREQBeZC8c4NGScBRy6akazahosOeNxl4geHb4qUxVPSI1ans69dc6agZmZ+HHgwb3HyUTuF9qq0lrSYYT+Bp3nxK5ssr5XukleXOPFzioffddUlAXU9uDaqoGQX5+7YfH8XluW/D4qXfZiyZ3XRKKuspqCAz1c0cMLfxPOB/7qDXjpBJ2obRDgcDUTN+Tf19yh1wudZdKjr62d0z+WdwHgOS1F6EYkuygz1dZVV85nrJ5J5D+J7s48OxYERXJaAREQBERAOatup0VSX3omtlztdLHFcaenM7+qZvnI3PaeZd6uR4KpFMtL9JF00xa5baIYaujId1TJnFvVE5zgjlv4LN5MW9OO0W4muUzjadttputa6mut4NqB/Zyvh2oz2hxJGyfHcr10rpvSelbOy7008Mn3Z2rlM7Bc3ns53NBxwHHvUC6PujY1RjveooWx29jOsip5d3WD8zweDMbwDx57lsai6W4ZK59BQWegrrRGdj+ttP3pG7LRwDezd7liz1ea/WHtfZdCWNbo0ekPpIotS0L7Tb6EPgEocKubGSBzYMZGe08uSrRWRqHTVnv+kTq7TNM6jERIrKI+y3G4lo4AjOd24g9qrdbPE9PTUlOXftthERaioIiIBzxzW/ZrTVX67U9toW7U87g3OMtYObndwW/pe9W20VU7btZobpR1DWtex4G2zByC0n4jmr4sl6sUWj6jUVFa222ha179l0TYi8N57uRO4LF5PkVj+KkuxYlXLZXPSDY9GaYsEVspoXOvgY0tkY87eOb5M7sHkOPZwWTXekrXbujyz3RlHHQ3FjYY5GRg4kLm5cHd43nPHkozpWgl1z0gsdWEubLK6rqRnaw0HOz8mq09T1Fbf9XUunWWeWrsTWllwk6nAY5w3Oa88CzcfV37yslVWOpW9/bLlPsm9H5+RS7XOjqTSVTDHTXiKtMjnB0DsCWIDhtAfPdv5KIr1ceRZJ9pMlT6vQREUzgTjxREB3bRq662jZYJfSKcbupmJOPA8R/rcrAs2rbZeC2Jsno9Sf3Mpxk/wng759yqJFXWNMH6AgqJqWUSQyOjcOY5+PapLbdSslLYqzEb+HWD2XfoqCsetq+1lkNXmrpRuw933jR3O5+BVi2y70N4puuopxIB7TeDmeI5fJYs3jJ9lkZHJbTXtcMggg8COa+sqA2671FueA0mSHnG4/LsUwoLnT3CLahfvHtNO4t8l52TDUG2M02byIiqLQiIgCIiAIiIAiIgCIiAIiIAiIgCIiAIiIAiIgCIvM70B7la9VVxUkDpZnhrR8e4dqwXG5Q26EvlOXH2WDiVCq6vnuE5kmO78LAdzfBXYsLt/wBFOTMo4+zbul7nuBMbMxwfl5u8f0Udud2orPS9fWzBjeDW8XPPY0c1y9R6spbG0wxhs9cRuiHBne4/TmqvuFwqrnVvqauZ0srt2TwA7AOQ7l6mHAl0Yap09s69/wBX1t5c6GMup6LgImne8fxHn4cFHkRbElPREIiDfwXQSiy9H9+1BZPtW2RQTQ9Y5nVmXZky3juIx8VHaukqKGqkpquCSCeM4fHK3Zc094VmdDmp5KO6P0/VSEU1WDJTBw3NkG9wH8wHvHerL1vo2l1ZZpI2xRC4sb/Vqh43sdkHBI37J4Lza8yseVzXRpWFVG0fmJF27/pK96akIudBJFFtYbO31onHucPrhcQEHgV6EZJv+LM7lrsIiKRwKz+irQjLxN9vXOHboYX4p4nDLZnjiSObR8T4KsN/Liv1DYLtSDo+pbpBFBTwMoetMcTcMjLW5IAHLIWHzslTCmfsvwSm9sh2tbzcdVXZ+itM7BLW7VfUGTZa0DizI5bxnt4dq4EPQpcBPH195om0wBNQ+NrtpmOQB3cOZxhRDTmsK3TtZcq6CJktZXwuj66QnMbnHa2u893grD0/WzWTofmuEUctxr7vUSNwGl56x5LPX8AD5kLNU5cE6l6TLE5utsaj1jpjTmkZtMacxVmSF8W3G7aYwu3Oc5/4nHfw+Cpru7Nyk9Z0d6soI5ny2ad0cDRtPic14Ixywd+OfYowDkZByO0Lb4sRKfq9lOWqb5QREWoqC+3xSRsa98b2seNprnNIDh2g8Cujpy1w3rUVBbaioNPFUyiN0oGcZzwz28M96/UdttdHbbZS0ETNqGnjbEwSescDdvzzWPyfL/C0ki7Fi9+T8x6f0rddQ19PDTUVSaeSVrJKgRHYjaTvcTw3BX5qqistFpqmhulV6NZaJ7C+nH/zGwPUjPMjIzgcceKlgaxoGzgAe4L85anvd66QdTSUNI0SQwSSeiUjHBuQ3cTvPrPIGfDgsHvXk3zwkX+qxTwW9o++wXXS015o9Pik2S9rIKdrS6bZ/LgDid2/sVXan6UdUVcstCIfsbYcQ+JgPWjuLjw8QBlZ9O62uel7G3S8dtljvBrQ2L0iP1Wte4Zy3iTx7t/FbPTeyNt7tLgxgldTvD3D2nYcMZ7uOFLDjlZtUtpnLrcbRVr3ule6SRznvedpznHJce0leIi9lJLoxhERAEREAREQBZqSrqKGpZUUsz4pm8HtO/8Az8FhRGt8AszT2uIK/YprlsU9UcBsnCOQ9n8J+CmcM8tPK2WF7mPHAhUApXpvWc9r2KSvL56LgHcXxeHaO5Z8mFNBPXR+gbRf2VhbDUbMc/wd4d/cu5lVbTVMNXTx1FNK2WJ42mPYdx/zUos+oXN2aetdkcGyn5H9V5Wbx3PMmzFn3xRK0Xw0gjccr7WU1BERAEREAREQBERAEREAREQBERAEREARF4eCAErm3a7xW2LJw6Zw9Rnb3nsCXa6x22DO50rvYZ2957lCJ55Kmd0szi6R3Eq/Dh93t9FGbL68I+qmpmq5zNM8veeZ5d3coLqjWjaMvobW8OqRlsk43iPub2u7+S1NXawJ27bapTje2aoafe1p+Z8goGvXxYUkYG2+z1znPe573FznHJc45JPeV4iLSAiIgJd0a0dtr9bUlJc6QVUUjH9Wxwy0SAZBcOzcVk6SqCCHX9bS2yla1rYo3GKnj3NdsAu3N4d6z9EdL6Rr+nkzgU9PLKT5Bv8A6lMdC3eS4XjW94pKb0mvdI11PEdxc0bQa34BeZnyPHmdL6RpxyqhI7/RpcbNfdN00UFvbFPagyAiVoc5rsZ2mu4gE7XYeKncMsczNuJwc3JG0O0HB+IUR1DqNmndQWOGKkid9p1Jpql7WgEbgG5PaC4bjyypLU3Gloaikp5pAySrlMUTQM7T8Fx4dwO9edfL3+zVHC0Z5Gtk243xbTcD2mggr88dJ+orVeLyKS1UVM1lK8iSrjYGumdwI3D2Rjmv0FcIJaq31MMMvUyyRPY2QfgcQQD5L8k1tFU26unoquMx1EDzHI08nDj5c/ctngSne2+inyW0tGBERewYgtqC5V1NRzUcFbURU0/7WFkhDH+IWqnNccp9nU9Ey0xZ9FVVHHU3/UU1PNtEPpGRFuBn82DnywrV0LddL+kTWfSlNVPp2NM1RVv2tjazgAlxyXHuHBUnpu4WOgqi++WeS4xEtLdioLC3H8PB2e8q06Pph0zRW3qqWzVVM5oOxTxRMDM8t4ON/bheX5ePJVa5f/0acNylyc2/dK9/seornbH0Fve2CZ0cZw8HHInfv3EFVLJI6WV8jzl73FxPeTkrdvV1qL5eau51QaJqmTbc1gwG8gB4ABaC3ePgnHO0uSjJbphERXkD0Eggg4IOV3I9aanhpPRY79XtixgDrckeZ3/FcJFGsc3/ACR1U10fpmyamo77oT7VlnfDGIDHVO/FE8ANefLOc96pY6W1LpPVdLJR2+orXU8vXU00EZeydjTxyM4yOIPasNg1nLZdKXqwuidJFXxuET2uA6pzhsnIPIjCz23pQ1RaqKCjgqoH08EbY2NlgDjsjgCeJ3bl5k+Plh16rg0vJNa2foKW0266S0Nwq6CN9TT4lhdKz14id+P8u5Up0v2i8s1K+7VMQdbpA2GnkjOQwAcHdhJJPelH00aiirGPqqeinpw7142RlhLewHJwexW7JfdP3jSslfNVUslskhPWmZwwAR7LhyOd2OOVTM5PHtU0WNxknSPy0i9djaOznGd2exeL2k9rZh+wiIugIm9XBbuiuz6k0raLhQ18lLO+lb1rmAStkfxJdv3EHduKpzZ5w69ic43XRVlptNbe7nDb7fCZamY4a3OAMcSTyAHFWB0hUVHpfSFk0tE2OSqLjVTzDjngT24JPuapxo/RI0LZqyumgbcLwWvI9HBJcwezGzPbgE/5KAXLR+r9XNud/r6OeO4slY2KieA3MWMkMyd+znhzOeawvyZyZU2/ii/8TiNa5ZoQdHVVXaDg1Hbqg1Mzg50tII9+A4j1TzIxkj3KEK7ujrWdps2kpLXealtDVW1z9uOWPZJaXHAA4udknPNU/eqmkrL5X1NBCYKWadz4ojxa0n4b+XJaPGy5HdTXRXllKU0aKIi2FJ17DqGrsNSXRfeU7z97A47nd47D3q2LXdKS8Ubamjk2mE4c0+0w9jh/rKpBdC0XirstYKmldx3PjPsyDsI/1hV5MarlA/Q9mvrqQtp6lxNPwa/OSz9Qpe17Xta5pBBGQQqks95pb1QippicjdJGT6zD2H6HmpVZL0aJwgndmnJ3O/J/kvIz4NPaNWHNr40TRF8tcHAOByDwIX0sZsCIiAIiIAiIgCIiAIiIAiIgCIiALRuVxjt1MZH73HcxvNxWarqoqSB80rsNaMn9FA7hXy3CpM0m4Dc1v5R2K7Fidv8AopzZFC/sx1NTLWVDppXbUjuzgPBV3rHVpPWWu3SYb7NRO13vY0/M+S2tZ6p9Ca+1UMh9IcMTyNO+MH8I/iI9yrhexhxLR57bb2EX3FFJNII4o3yPPBrGlxPgAtqss1zt0LJq23VdNG84a+aFzAT4lX+8p62dSbWzSREUjgREQFgdHgfQWHU15hY+SrEDKGlYwZc6SU7sdpzsqxej3REmk6Zs0+3LX1seKkiQbEAG8NA/E7PE/wCjX2ide23S2laylmonTXAVPX0/q5a8loALj+HZx7uCsXTlxr/9lEl3MhdcZoKipEhABdKXO2fjgDyXieV+RVTfWzbi9WkiO1emq6hp9M0lY8y1z9RyTPeSXGVpJO2Sf4Ggq1JaGmlroa6SMOngY5kTic7AdjaIHacDf2KFdI1uvVXpWguFBI8XG1yMq3siG9xDcOIHPByccxkKB6m6Xa282SOht9O6hklZiqm2g7II3tZ2A9vFVxirLrROrUdlw2bVFrvtfcaOhqBJJQyBj8EEOBG5zTzGcjPaCqm6bbQymvtBdIxj0uExyd7mcPg74KCaXv8APpi/01zp25EZ2ZYhu6yM+033cO8BW50j1Vs1Z0cfa9smFUKSZkgLBl0efVcHji3cd/gtCw142af0Vu1khlGIiL1zGERZaemnq5xDTwyTSngxjclAYkUxtvR5Xz4fXzMpG82NG2/9B8VKqLRVko8OdTGpkH4p3bXwG5VvLKBU0bHynZjY557GAuPwW9DYbvUDMVsq3g8+qI+aueGCGnYGwQxxNHKNgb8lkOTxJPiq3nBUDdH39wyLZKP5nNH1Q6O1A0b7ZKfBzT9Vb+AmAufmYKXl05eoP2lrqh4Rl3yytCWCaAkTRSRkfnYW/NXuMcty8e1sjdl7Q4djt4+K7+Z/YKF5Z5Irlq9M2WtyZrdBtH8UY2He8KO3Do5gfl9urHxu5RzjaHvG/wCamsyfYK8TgMea6d00/c7QSaulcI+UrPWYfMfVcxWcUAiIugKwtA9Go1Zb5rhXT1NJTNkDYTG0HrgPawTyB3Z8VXjt7SAcHBX6Kg1/pmwaTtrn10cjjSx7FNTNBeTsgH1Pw788TuWLzMlylMdsuwzLe6Nq29F2krc1p+yxVPH46p5kJ39nD4LonTFmtlxivFOz7PFMx222GUxQObji9g9U4HP3qCad6RNSav1hHSWymo6a3s+8lZMC9wjBwTtDmcjAHPzU5fqmiqdZ/wBFo4PSJPR3S1DyQWR4xhpHMkHyXl5JyJ6s1y4a+JTupulS+V17qH2avfS27fHCGtaS9oP7TJG4n4cFyY+kjV7CD9tzuAOcOYwg93sq0umC22tmihO+CKKohmYKUsaGnLj6zd3IjJPgqDXpeLOPLj36mXK6muzPW1s9xrp62qk6yonkMkj8AZcePDgsCItySS0igIiLoCIiA3rTdqqzV7aqlfhw3PYfZe3mD/rcretF4pr1QtqqZxHJ8Z9qN3Yf9b1Sa6VkvVTY7g2pgO0w7pYid0jezx7Cq8mNVygfoiw3k07m0lQ77onEbj+E9ngpcDkZVU0FfT3Ohjq6Z+3FIN2eIPMHvBUz09eDKBR1DvvAPu3H8Q7PFeP5GHXyRrwZd/FkkReA5C9WQ1hERAEREAREQBERAEREAXy5waCScDtXp4KN6kumwz0KFxDnDMhHIdnipRLqtIjdeq2cu+XQ19VsRn+rxn1f4j2qE6r1G2x0XVwlprpgREDv2Bzefp3rq3S509ot0tZUexGNzQd73cmhU1cK+ouddLWVLsyyHJ7AOQHcF7ODEpWjzKr2e2aznue9z3uLnOOXEnJJ5lexsdLI2ONpc9xDWtA3kk4AXyp30SWZl11vFNM0OioYzUYPDbzst9xJPktGW1jh0difakjtymHop05B1LIZNV3BoL3PAeKeMcQO4Hd3nJ4BdfTnSzbr402zVFJBAJvUEmztQPzycDnZ8d48FVOqbnLeNUXGtnftOfUOY3+FjSWtA8AFypI5InujkY5jxuc1wwR4hZJ8Wbndv5MteVy+Oi0tb9Fno0cl30199SbJe+ka7aLB2xn8Te7j2ZVWEEHBBB7CMKX6I17cdKVLKbD6u3SP9ek4uaTxdH2Hu4Hu4qd37Qtl11Ry33TE7YK15Jlhc0sY+TiQ9p3sf38PHiuRmrBXpl6/Z1wrXtJSiLYrqGqtlbLR1sD4KmI4fHIMEH6jvC11vTTW0Z2tPTHNfpzo+lo6rQNobBIyeNlOI37uD2+0CO0FfmNd6y6yvmnrdU0NtrOpgqCS71Q4scRguaT7JwsvmYKyyvUtxZPR8liam6T57R0hObRv9KtlNF6PPA12A9+cucOxzTu8iFXmr66w3K8+mWCkmpIZWbU0UjQ0CQknLQCcA+7K4JJc4uJJcTkknJK8UsXjTjaf2cvI64C2qK41ttldJRVUtO97SxxjdjaB3EEcCPFaqLQ0mtMrCAFxDWgkk4AA3k9i2aCgqblVspaSIyyv4AcAO0nkO9Wjp7SdJZGtmk2aitxvlI3M7mjl48VGrUoEXsegqirDZ7oXU0J3iFv7R3j+X5qf0FtorZAIaKnZC3nsjefE8StpFmq3QCIigAiL3BPAH3IDxF7g/lKYPYU5B4i92T+U+5eIAiIgBAcC1wBBGCCM5UWvOhrdcA6WjxRVB3+oPu3Hvby8lKUUlTXQKTullr7NP1VbAWZ9l43tf4H6cVoK9qmmgrKd9PUxMlieMOY8ZBVcal0VLbg+st23NSDe6Pi+MfUd/FaIyp8MEQTHZu35RFaCwejDUVt0yy/V1bK1swpmmGPG+Qgnc08znG7zW70T3u3/ANL7hVXioay51wxDI84DnOcS9o7Cd2MqsU5LJk8WbdPfLLZy61/Rc3TbcrfU0FrpYqiKWrZM6TZZJnZZs4OQO04HvVMoN3Dd4IrfHxfij12RyX71sIiK4gERd2waXrNQ0F3qqUj/AHdTiYsxl0hJPqjyDj5d6jdzC3R1Jvo4SJu5EEHeCuvprT1bqW9Q2+ihc8kgzP4CNmd7ieW7hzKVamfZhLb0jkcEVgdKWntP6drbfTWf7qodGfSIQ8uw38LyTzO/xwq/UcWRZJ9kKn1ejv6V1E+xV2zKXOoZiBKz8p/OO/6K3Ipchk0UgIIDmPadxHEEKhOXHCnWhNRFj22ardhrjmne7kebPPiFDLj2to4X1ZboLhS+sQJmbnjt711VXVDWSUNUyePOR7Q/MOYU+pqiOqgjmidlrxkLxc+P0f8AR6GHJ7LTM6IipLgiIgCIiAIiIAiLwncgNK51zKCifMd5Aw0dp5KAyyulkfLI7L3Hac4/FdK+XH06tLGO+5iOG955lV7rq+mgoBbqd+KmpHrkHeyPn4Z4eGV6PjYdLf2efmyez0RTV9/+2bl1cLj6HTktjGdzjzd+nco6nlhF6qWlopCuzoNpWttV2q8DbfUsjzzw1ucf4lSatHoZ1HBb7pVWaqlaxtaWvgLtwMo3FviRw8Fl81N4notwPV8nvR1YWSdJ92bcGMe+3mZ2wW5aXukLQd/ZkkeKmOs9GW/XkfX2uppY7jTVHUTz8fVHtsdjiRxGVJKqy0tBcbjqOipnm4vo3RuZEP2pHrN3c3ZACg3RIZmWWurqmOaee5XIwz54NOyS5xHiSDw5Ly3lqn+RPo1qUvi0d3TuiaXRbIHQUZus0s56ysLGNkpmFuMtHEjI4A53qKdJN+rtKdIFFcrXmJ01IDOxxPV1Gy4gBw54HPiNyuOEx7GzHjZb6uAc4xuwqO6UaOq1H0l0lot0YfUilYwAvAAyS4nuwMLuBq8m8gyL1n4k0ntdk6VtKU9xMXo9XslrZmjL4Hjiwn8Tc8vPcVQt0ttTZ7pU26saG1FPIWPA4ZHMeIwV+kNA6ZqdKaYbb6ueKWd0rpXmLOy0uxuBPHhxX5+1hXtuesbvWRv24pKp4Y4c2j1RjuwFq8K3+SpT+JTnXxTfZxERF6hlCIiALctlsqbvXspKVmXu3lx4MHMk8gsFNTTVlVFTU8ZkmldssaOZVv6esMFht4hZh878GaXHtnsHcOQUMmT1QPux2KlsVF1FP68jt8sxGHPP0HYF1E81HbtrS1WwuiY81dQPwQncD3u4D4rLp09gkS1a250NubtVtXDAOx7t58uKrK562vFw2mxSCkiP4INzsd7jv92Fwqemq7jUEQQzVMx47LS4+Z5KxYX9gses6QrVBkU0U9S7txsN953/AAXCqukW5SZFNS00DeRcC8/QLBR6BvFSNuoMNI3n1jtpw8h9Stw6Z0xbT/vK+mR4/BG4D4DJU1MIHFn1ff6jjcZIx2RNaz5Bc+W8XGU5luVS/P5pz+qlP2hoaj3RW2aqI5vaT/zEfJe/0zs0G6l03CAOBdsD5Arv+kCGmqmcd9TK4/8AeOP1QVMwORUSj/xHfqpj/tC2RiOyUrf7f6BP9oTz7dmpSP5/8l3b/QInHdK2L9nX1DMflncPqt+DVN9gxsXSoI7HkPHxC7v9OLdMcVOnadwPYWn5tQXnRlX/ANJskkDjxLGcP7p+iN/tA1abpBvMRAmjppx/FHsn3hdyk6RqN+BWUU0P8UTg8e7cVzvsjRlx3Ul2kpZDwbI7A9zh9Vhquj2u6sy0FZTVceN2/ZPv3j4qOoYJxQagtNywKWuhc8/u3HYcPI4XTO7ju8VSNdZ7jbHAVlHLEAdznNy3ycNy27bqe72vAgq3PiH7qY7bfjvHkVF4v/aC40UPtWv6GpxHcInUkh/eD1oz9R5qWxSxzxNlhkZJG4Za9jsg+apcuewQfVujg4SXK1RgO3ump2jc7+Jo5HtCr9X3v5KvNbaYEBfdqGPETj/WI2j2CfxDuPNX48n0wQdERXgIiIAiINxQHSqNP3ektMV1qLdUR0EwBZUOHqEHgSeQPepZ0W6ypdOXOegry1tHXuaOu49W8bgT2tIOO7cu7orpPs1u0xT2W+U9Q4wNMQe2ISsezJxkcdw3cCtufpM0fQyGSyaYM1SMuDxSsi884LvgvMy5Mty4qTTEymqTN++dDVsuN1ZWW6sdQwSPLp4Gs2m4P/D/AC+ByF8XbVOnOjiims2nqNst03BzdkkB3AOkfxce4fBRJ3TLqF14bViOmbRN3GiDdzh27ftB3fw7lNrfqPRXSG+ljudNHDconh8cVQcPyDkBsgxtD+Hn2LPcZZS/JzJanD/hwykLrV19ddampub5XVz5CZjKMODuzHLHDHIBaasXpd0061ah+2GSh9PcnklvNkjQMjwI355Kul6uC1eNOTJac1phetc5jg5hLXNOQWnBBC8RXdkC3tK31t8tQdI4elw4ZMO3sd5/PKnWnLl6PU+iSO+7kPqZ/C7/ADX56sN3ksl2iq2ZMfsys/Mw8fdxHerlhmZPDHPC8OjeA9j2niDvBWHyMO00Ti3L2WgDlerl2S4/aFEHOP3rPVeO/t810wV47TT0z0ZpNbPURFwkEREAREQBcfUFeaOhLGOxLLlre4cz/rtXXccKA3iuNdcXyA5Y31WeA/VW4Y96Kc1+snKq6qGgo5aqd2zFCwvce4f6wqVudwmulxmrZyduV2cflA4DyCmXSFeN8VohduGJZ8f4R8z7lAl7mKdI88IiK4Betc5jg5ri1wOQQcEHtHf3rxFxrYLc0v0zPiEVJqKnL2NAb6ZDvd4vZz8Rv7l19SWm900M2o9B3F5o60dfUUtPh4e4jfLGDneeYGDuVGKddHOu5NLV3oVaS+1VMg28n9g7htju7R5rz8/iqPnj/wCDTjyt/Gjt6L6VIbFaZqC9U1VNMyR8jZoxl0rnOJcHg4wcnj+i7OiG0tTFdekK9Uj45+slkimdLtNEQGPVbywBs5578YXY1P0caf1BWC+SVDqRmx1lQafBbM0b9rxwDvHHOeIUI6SNY22W10umdOSRG2xta6Z8HsED2YweYG4k9uO9ZZU5XrGtN9ljbnmvro5l36XNTXIPjppIbfA4YDYGZeB3udz8MKBkkkkkknmURetjwxjWpRkqnXYROS71q0jdrq1sjYRTwH97PkAjuHEqxtLsicFfcMMtRK2KGN8kjjgMYCSfIKyaDo8tsADqyeaqfzaD1bPhvKklLb6C1xO9GpoKZjWnac0Bu7vcd/vVTzL6BHtGaZfaYn1tdEG1ko2WsJBMbP1K6l71Lb7G3Znf1tSRlsEZ9bz7B4qM6i12SX0tmfgcHVWOP8g+pUNoqGtu9b1VNHJUTvO04k5x3uceHioqXT9qB0bzqu5XouY+XqKU8IYjgY7zzWG0abud52TS0+zDnHXSeqzy7fAKSR2OxaXhZUXydtXWEZbTM3t8m8/F27uXKu+trlcAYKY+hUvAMiPrEd7uXgMKxfqQdT7E0xp0A3esNbVD9xGN2f5R/wCohYKrX0sUfUWegho4RuaXNBP90YA+Khp3kk8Si76fsG7W3e43E5rK2aYflLsN9w3LSxjhu8ERSSSARfTA0vaHuLWniQ3OPJSql0NLcKVtVQXWjnhdwJa5pB7D2HuR0kCJopTNoC9xjLBTS9zZcZ94XOqNKX2myX2ycgc48PHwK57pg46LJNBNTu2ZoZIz2PYW/MLHx4KQHyWelrKqik26Wolhd2xvLfksCLmgSqg17dKdvV1jIq2I7j1g2XEeI3HzC386Q1GcYNqrHcxhrSf+U/BQZFH0X0CR3XRdztrTNC0VlON/WQjeB2lvHzGVyrbea+zy7dFUOjGfXjO9rvFp/wDdbNo1Lc7KWimnLoRxhk9Zh8OY8lJRNp3WGGzt+zroRucMAPPjwd571zb6oHWsWt6G5lsFYBR1J3esfUee48vAqTvYyRjmSND2OaWuaRuIPEKnL1py4WOTFTGHQk4ZOwZY7uPMHuK6Wn9Z1dpLKar2qmiG4AnL4x/CefgfLCrrGnzINfUOmKu1XCYU9PNLRn1o5GsLg0H8JI5j5KP88c+xXpRV1NcaVlVRzNlidwc3kew9h7itevslsubf63RRSOP4w3ZcPMb11ZdcMFJop3dejx7dqS1VG2Bv6iY4Pk79VCqqjqKGodBVQSQyt4seMH/NWzSroGFERSAVidDVumqtaOrGHEFJTvMhxuJfuDfmfJV2rr6L9U6Ws2lm0lTXU1HXmR76jrvVLzn1Tk7iMYCy+ZTWLS52W4UvbbIv0yW6Gh1lDLBEyP0mlbI/ZAG04OIyR24x44VeZwQRxG/cpb0i6mp9UapdVUZcaSCIQROcMF4BJLvMk+SiSl40tYkqOZGvfg6Fxvl1u8cEdxuFRVNpxsxCV+dkfr38Vz0RXzKlaRW232ERF0BWF0f3rbifaJnetGDJBn8vNvkTn/2VerPRVk1BWw1cDsSxPD2/oo1O0D9CWavNBXteSRG/1Xju7VPGnIyqroa2K40EFZBvjmYHAdnaD3g5Hkp7p2u9KoBG92ZIcNPeORXjeVj0/ZGvx8n+LOyickWM1hERAEReHggORqCs9Etzg12JJfUbjl2n3KBVlXFQ0U1XMcRwsL3eXL6Lu6hrPSrm5gOWQ+qPHmqy6RLn1dJT2yN3rSnrZf5R7I8zn3Ben4uLSR5+e/aiBVlXLX1s1XOcyzPL3efJYEReolopCKZdGFjpr9rSGKsYJKenidUOjcMh5bgNB7snPkut0waZbab/AB3amjDaavHrgDAbM0b93e3f45Wd+RKy/jLPxtx7Fbovdl2xt7LtjONrG7PZleLRsrCDiiIDsUOq79bqF9FS3aqjpXRmIw7eWhp/KDnZ8QuP4IijMTPMo6232FuWy11l3qxTUcJe8+047msHaTyC27Dp+qv1WY4vu4GftZiNzR2DtJ5BWxbLXSWijbS0cewwbyTvLj2k8yoXk9eDhx7Fo2gtIZNO0VdWN+28eq0/wj6lSRFhqqqCippKmpkEcMY2nOPAf59yztumD2pqYKOmkqKmVscMYy57juVWak1XUXt5p4A6GgB3R85O936LBqPUdRfqrdtR0cZ+7iJ4/wATu/5Lf07piKWl+2L04Q26MbbWv3GUd/PZ7OZV0wp5YNPT2lqi9E1ErjT0DN7pnD2hz2c/M7guvcNU0VmpXWzTUTGtBw+qIzk9oz7R7z5Lmaj1VLdh6HRg09tZubGBgvA4Z7B3KOKaTrlg+5ZZJ5XSyyPkkccue85Lj3lfCIrAEREAREQBdC0XmtslV19HJjPtxu3teOwj68Vz0XGk+wXFYdSUV+hxEeqqWjL6dx3jvHaO/wB67KoeGaWnmZNDI6OVhy17Tggqx9Na3irHR0l1c2GoyA2fgyTx7D8Cs94tPaB2LnqayUMzqWtqmvkb7UYjMmz3HcQD3KM1t20PVZMlA8uP4oYDGfgQoddYJqa7VcNRnrWTP2ieeTnPxB81qcFZONaB1rgNPuy63y3FjuTZo2Ob78grkrNLSzQxslfG4RP9iQb2u7geGe5YVYgERF0BERASmyaxmpIvQbqw1tA4bJ2xtOY3z9odx8lnvOk4p6X7U06/0mkfvMLTlzf5eZx2HeO9Q9dOy3yssdX11M/MbiOshcfVeO/sPfyUHOuUD5s17rLJV9fSvyD+0id7Lx3j68R8FbNmvdJfKPr6Y4c3dJE72o3dh/XmofcbRQ6ton3ayAMrR+3pjgFx+juw8Colb7jWWW4Cop3GOaMlrmO5jm1wUKlWv7Bdy1Lja6K60xgrYGys/CeDmntB5LBY71TX2gFTB6rxgSxE74z2eHYV0lRzLBVWotHVdmDqinLqmi4l4HrR/wAw7O8KMq++IUB1VosASXC0x/xS0zR73M+o9yux5fpggSIivAREQBERAEREAXgcCdzh71c2hdGWGj0YdQakp6aYTsMwdPkthh5bvzHjwzvAUW1vrm3XmkFosVrgpbc0gulMDWvfg59UD2BnzPcsk+S7v0mf/kteNKdtnvR3dv8ApFqld2zQ5/xD6+9WdZaz0K4sc44Y/wBR/nw9xX5+t1dJbbjT1sXtwvDsdo5jwIV2wTR1FPHPC7McjQ5hH5SNy55GPa0Vy/V7LRByF6ubZaz0y2xPJy9vqO8QukvFaaemenL2thERcJBatwqRSUU05/A0kd55LaPBRvVVVswRUzTve7bd4D/NTifakiF16y2RZzi4uc92STkuPvKpW/3I3W91VXnMbn7Mf8g3N/XzVnasuH2bpuqka7Ekg6lni7d8slU/3cl7mGfs8xhS/THRxe9UUT62DqqamH7OSoBAmP8ADgcO/guPph9ljv8ASvv7JnW9py8Rb9/LaHEt7QF+kbBqnT95pgLTcKZ7GEMEQ+7LewBpwcdip8vyMkcQi/Djmu2V/wBGWib1pvVdbUXSjaxraTYilY8Oa8ucCQD24b2c1r2t1T0iaFu1ilc0XegqjLAZXbjl5LQTxwPWafJXNuPioza9C2iy6kkvVubLSyyscySCN/3TsnJOye/fu5rzHmdU6rs1fj0tLojGsbNb9MdD81sYwOLGxta8tyXTFwJeewk53+SoZfrTUVqZe9P19tfjFRC5gJ5Ox6p8jhfk2SOSKV8UjS2Rji17TxBBwQt//T72mn2Z/InTWj5REXpGYLpWSzVF8uDaWD1W+1JIRuY3t8ewcytGnglqqiOngYXyyuDWNHMngri0/ZIrFbG07CHTv9aaQfid+g5KvJfqDbt1vprXRR0lJHsRMHmTzJ7SVtIiyN77B45zWMLnODWtGSXbgBzVUar1K+91fUQOLaCJ33Y/4h/MfouzrvUWXGz0ruz0lw58wz6nwAXD0rp/7brHS1Hq0EG+ZxOA48dnPxJ7Foxz6r2YNrTGnYJKd16u5bHbYQXNa/8AeY5ntHdzK0dSaknvtTsjMVFGfuof/U7v+XBZ9VaiF3qG0tH6lup/VjaBgPI3B2OzsHZ4qOKxLfLAREUwEREAREQBERAEREAREQGSWaSYtMry8taGAuOTgcBlY0RAb9ru1RapnGMMkgk3TU8oyyUd4PPv4qVHS1r1FQen2GX0aTg+mkOWtd2Hm3x3hQZdOxXmex3FlTFl0Z9WaLO6RvZ49hUKX2ga1fbay11Jp62B8MnEbQ3OHceBHgtVXdJFQXy2MMkTKmlmaHsyOR5jmCq8v2jJqGM1tte6qoiNogb3xjy4jvG9RjLvhgiiIitAREQG5a7nU2mtZV0j9l7dxafZe3m0jsUvulupdX2w3i1MDLhGMVNPzdu4ePYefioIujZrxU2S4MqqY5xufGTgSN7D9DyUan7QPLPdqqyXBtXTn1h6sjHHAkbzB/1uVwW24090oI62mcTFIM4PFp5g96gWqLTT3GgbqS0+tFKNqpYBgtPNxHI53O965mlNQOsdx6uZx9CnIbKPyngHjvHPuVdz7rYLb8U7/PK8BDgHAgg7wQdxXqzAgOs9KACS7W+MD8VRC3/naPmPNQJX34gHuKqzWWnfsit9Lpmf1GoduH/Df+XwPEe5aMV/TBF0ROG/kOKvAUy6PtDP1hcJJJ5TDbqVzeue0Al7uOwOzI4nktyydGdRd9N3Co66aC8UxBbRvaMOaWB7QTxDnA7uwrL0d6/p9I0NfSXGKokjc8SQRQsbkP4PBJ8uJ5LHmze8NYe0XRHq076Jvqboetd1kdU2mb7NnwB1bY9qE4544g4xw9yqnUOhb/puYipo3zQcW1NM0vjPiQMt8wF07petaXysqtSULbvDbnOc+J1O93VxMbu5bt3Pd2qdaG6V4ro6C131wirXYZHVDcyY8AD+Vx9x7lmms+Od72W0ot66Kv0nbqnVGo7ZZ5aqR1Mw72ukOGRNO05rQd3l3ra6R7bQ2rXNdSW+JsUDWxu6pgw1ji0ZA7B3Kz65+nrdrSCnvdLDbbrHiaiu0AEbJgcjDhwDt5BByD3Le1V0eRarpnVFRJDDdo27MVVAwtbKOQkac/A7goz5SWVW1pB4vjr7PzuN29WhoC5el2N1G8/eUj9kAn8B3t+o8lWUsT4JnwyN2XscWOHYQcH4qQaIuHoOpImOOI6odS7xO9vxHxXp2vadoyNF7aWqurrJKZx9WQZb4j/JS8KuKWd1LVxTt4xuB/VWLG8SMD2nLSMjwK8TyY1e/wBm7x63Oj7ReIs5oB4KCX6p9Iu82DlseIx5cfipvPKIKeSV3ssaXHyVcOc6SQuJ9ZzsnxK0+LO62ZvJrU6K66Rq7bq6O3tO6NpmeO87h8MlQddTUlb6fqKunByzrSxn8rfVHyXLXuQtIxBAcODhxByCNxB8URda2uRsvvobvFVctO1sFXVSVElNU4YZX7TgxzQQN+/GQV0Lz0nUOndRz2m626qjDNl0c8WHtexw3OxuI35GN/BRXoTtdygkrrm5rGW6ojEbcn1nvadxA7Blw71Zd10pYr3WR1lyt0FVPHGY2ukB9k8sZwfovBzqJzUn0ehj24Rv2y50l6tcFwoZetpp27Ub8EZHDgeHBcfUWibFqUF9womunxgVEfqSDzHHwOVE9Y69i0DUUdgstspnNihDi1zyGRAk4aAN+ee9VPPrjU9Q6XN8rmMlLiY2SkNaHHOB2DsU8Pi5b+U8EbyyuHybGqNB3rS0r3VEDp6IEYq4WksxyDubT8FGOO5dCpvt3rITDVXWtnjLQwsknc4FoOcEE7wvqw2p16vEFGCQwnalcPwsHH9PNevj95n/ALjMda3wTDQNi6uE3ioZ68gLacEcGncXefAdynK+Y42RRMijaGsY0Na0cABwC+lnqvZ7IhcbU17bYrS+duDUSepA083dvgOK7KqDVd5N5vUkkbs00OY4R2jm7zPwwpY59qBz6CiqLvc46WEl887zl7t+ObnH4lSrVVxgs9tj03bHYY1o9JeOJzvx4nie7cstjZHpbTEt7qGB1ZVAMp2O44PsjzxtHuAUHllfPM+aV5fI9xc5xO8k7yVevk/6B8IiKwBERAEREAREQBERAEREAREQBERAEREBY3R3czNRVFukdl1Oesj3/gdxHkfmutd31drmfX21vWOYOtqaMndKzgZGdjxzxx5qAaOrDR6ooznDJnGF39rh8cKxLxNKaeonpMem20iZrfzsLcuae5w2h4gHks1rVAi9xs1u1TSSXSwOayrG+elJDcnw5O7+BUIex8Uj45Gua9hLXNcMEEcQe9SS8wm2VdLf7JK+KkrBtxlh/ZP/ABMPdx3ePYt2WKDWlA6pp2Rw3yBn3sTdzZ2jmP8AW7geKtl6/wBAhiL17HMe5j2lrmnDmniDzBXisAREQEj0jfxaK409S4G31PqytfvDDwDvoe5YtV2H7EuZETSaOfL4TxAHNvl8sLgqd2OVmqtMzWSqePTKZu1TvdxwNwPl7J7iFCuHsG5oK++k0ptNQ/MsLdqEk73M5jy+XgpoqOpqiptNyZNHmOpp5OB5EbiD8ldFvrorlb4KyD9nMwOA7O0eRyFRlnXKBsrWuFDBc6CajqW5ilbsntB5Ed4WyiqT1yCjrjQTWu4TUU/7SJ2M8nDkR4jCz2Ckhr9RWyknc1sM1VGx5dwwXDP6eam+v7N6TQsucTcy0+Gy45xnn5E+4quGucxwcxxa5py0jiCOBWpfOHrs6uGXTf7nVdH3STLeJIZX2a7sY2UNOcOaAN3YWgZA5jK1dZdGzb5UU970qY5WXCQOmZt4jAdv60HkM8R2nct+ya/0zqyyR2nVQiinDQH+k/s5XAe2HD2Xe4rd0xq7R1uuo0raHTCle8mKd8hfE6R3FjSd4HYeGc4XkL8mN/FaaNuprvoyaE0zV6Wc6Ianoa2gkBdLShu5r+Za7a3b+ORv7lFbr0bUN8u9bNpC9UbpIZiZqR7iOpfnPqub+HPDccdq5PSN0et0vIbpbt9tml2TGR60DnbwO9vIc+RUJt1zrbTWx1lvqZKednB8bsZ7j2juO5aMOGsieSK5ZXdqfi10WN001jJLpaKEyCSpp6Uunxwy7GPfskrjWXpSv9msrrazqqnGRDPUEufEOz+LHEZ4cOCiFbW1VxrJautnfPUSu2nyPOSStda48afxqL5KayP2bR9yyPmmfLI4vkkcXvceLiTkleMkfFIySM4ewhzSO0b/AKL5RadLWkVvsvSiqm11BT1bMFk0YkGO8b/qp/p+p9ItMWTl0eYz5cPhhU/oGt9I04ICfWppXR/2T6w+ZVmaTnxJUU55gPHyP0XleXPH+i/x61WiU5ReFF5ujftHL1DN1NmlAO+TDB5lV7cqsUNsq6s4+6hc8eIG744Uy1ZLiOmhHMlx8t31VZ66qfR9LTs5zvZF5ZyfgF6HiT8dmDyK3WiqMk7zvJ3konzReuUBERAblvutwtMxmt9bPSyEYLoXluR2HtCkFR0latqaSWlkvDwyQnaLI2tcB2BwGQPD3qJoq6wxT20SV0uNnrnOe4ue5znHeS45J8SvERWJa4RHYVnaBtQpLS64Pb97Vn1c8oxw95yfcq4o6V9bWwUrPamkaweavGGFlPDHBEMRxtDGjuAwPkqc1aWgfaIizAjutLt9mWF7I37M9UeqZjiB+I+7d5hV5pu0G83uCl2T1LfXlxyYOXnuHmt7W1z+0NRSQsdmKkHUsHLPFx9/yXVsZGndE1V4dgVVZ6kHhwb8cu8gtMr1nQOXrW7i4Xk0sJApaTMbA3gXfiI+Xko0hOSSTkneT2orZWkAiIugIiIAiIgCIiAIiIAiIgCIiAIiIAiIgMtNKYKqGYHBZI12fAgq06irFLr2mid+yr6LYcORcHEj6jzVTngpxrKrNJqWzVAPrQwsef736Ku1tgxWyGNlyumkqt2KeeRxpnH93IN7SPEY93eozFLWWS67TD1VVTSFpHLI3EeB+RUg12x1FqmOsgOw+SJkrXDk5px9AvjV0TK2C36ggaAytjDZgOUg/wBEeST+gZtRUdPfLS3UtuZsv9mtiH4HD8WPn2jBUPXf0leW2u5mCoINDVjqp2u3jfuB+h7itbUVndZLzNS4PVH14XHm0/pwXZ4egclERTAW5arjJabnBWxe1G7JH5m8CPd9FpojW0CXa5t0Rnp71Sb6ataNogbtrGQfMfEFbvR3diJJ7TIdzgZod/P8Q+vvXzppzb/pWusMp++gG3ATyHEe527zUQoKyW13KCsaCJIJA4t57uI+YVWtr1YLxRfEUrJ4WTRHMcjQ5p7QRkL7WUHxLGyeF8UrQ6N7S1wPMHcVSl2t77Tdamhfk9U8hpPNvI+7Cu5QHpGto/qlyYN5+4kxz5tPzCuw1p6BAk396ItOgTS8dI9wu+jqfT0lNGwMaxktRtl7pWtG7jwOQMnKhfFEVePFOP8AiSqnXLCIisIhERATTo5q9i51dITulhDwO9p/QlWxYpjBeIDyeSw+ao3SVT6Lqm3vJ9V8hid4OGPnhXJDIYZo5RxY4O929YvJnaZKHqkyySi+WkOaCOBCLxd6PU1siGqJS66MZ+SMfE5/RVX0k1GKe3U4PtPfIR4AAfMqyr4/rLzUnjhwb7gqj6RZdu+08Wf2dMN3i4n6L2PEXCPMyvdsh6Ii3kAiIgCIiAIiICTaEpfSNTRyEZbTxul8/ZHxKtVQHo2gGbjUkf8ADjB95P0U+WTK90AtW5VrbdbKqscf2MReO88h78LaUS6QqzqLDHSj2qmYA/yt3n6KMLbBXNNBLcrhFACTNUShucc3HefmpTr6qZHNRWeDAhpIgSO8jA/wj4rBoGiFTqE1D/Ypoi8k8idwPxJXCvFabjeKurJyJZSW9zeAHuAWnW60DSREVgCIiAIuxBp+aXTNReny7Ecbg2OMs/ajIGQezeuOuJpgIu9Y9KVl7hdUiWOmpGkjrpd+SOOB3dvBbtboWqipH1Fvrqevaz2mRe15byCe5c9l0CKInDipZR6Brqyhgqm1tLGJo2yBrw7IB34K66SBE0Urr9CVtBb6isfW0r2wsLy1odk45BReGKSeZkMLHPke4NY0DeSeARNPkHwimDNAyRxs9Nu1JTTPG6M7/LORnyXFvmnq2wysbUbEkUn7OaPe093cUVJg5KIi6AiIgCIiAyU8RnqoYhxfI1o8yApH0gSiTUr4wd0MDGY7Dgn6hamkKP03VFE0gFsbuud4NGfnhaV9rPT75X1IOQ+V2PAbh8lB8sEk1ziahsVUeL6cg+5p+pWLTw+19J3aznfJB/WoB38x7x8Vm1gMaY08Dx6r/wBDVztEVXo2qadjvYnDoXd+RkfEfFc/wBHNxHiplVn+kWhYqw+tW2s7Eh5uZ2+7B8io3eKT0C81tLjAimcG+Gcj4FdvQlYxl5kt82DBWxGMtPDIBI+GQuvlJgiyLYr6N9vuNRRvztQyOZk88Hd+q11NcrYCIiA6+mLl9mahpZi7Zjc7qpP5Xbvgd62dZ2/7P1LUbLdmOoxM3HaeP+LKj/gcHtU31T/vbSNovA9toEUh8Rg5/tN+Kg+KTB3tCV/pmnGQudl9K8xH+Xi34EjyUmVa9HlaYbxUUjjhtRDlo/ibv+RKso8VmyLVALjaspPTNMV8eMuZH1rfFu/9V2V8SxtmhkicMtewtPmMKK72Ch0XrmGNxYeLTsny3LxbgEREAREQBERAZKeU09TFMDgxva8HwOVe20HjI4OGfeqF45V3Wab0iyUExOdunYc+QVGdfYLNtknXWymkO8mMZ9yLV07JtWaIflLm/FF4NLVM9KaWkRG4P27hUvznMjvmqe1zJ1mrKkZ9hkbP8OfqrcnO1NI7tc4/EqmtWv29WXI9kuPcAF7XjLR5ze3s4yIi1nAiIgCIiAIiICy+jlmLJVP/ADVOPc0fqpgol0d79PTf/tO/5WqWrHk/kAq16RanrLzTUwO6GDaI73HPyAVlHgqg1fP1+q68g7mPEY/stAUsK+WwdrTR+zdFXq58HvzGw+AwPi74KE8Nymtfmi6MKCEbnVUocfMl30ChSvjnbAREUwF1LJdoLTPLLPbYK3baA1svBhB4jcVy0Rgse43f7b6PK2r9HbB6wjDGnIADmquDzU1o/wD/ACut/wC/P/O1QpVwuwTfVT3UujrJS05Ip5GDrMcHHYB3+JJK5mhZZ4tUQxwkhkjHiUDgQG5BPgce9Z7ZqKmZZmWq/W+Wejbvhka0gtHEYzjOM7iDwXY0/cbI28Q0dht8rZJsmaom4tjAyQMnPZ/moviQRTVFI2l1LXwxgBpk22tHLaGfmVLtS6cud2mt1PRRsEFLShhe9+yNo8u3kFF9TzOqdYVjoG9Y9srWNaBtZLQN2Oe8LFedQXi41AZWyyQbA/YxgxDJ3k4458VLTegfN205drMzrKyA9Tw62N203f29nmvrSdRT02p6KWpcGRhzhtO4NJBAJ8ypPoetnu1LX2uue6ogEY2es9bAcSCMn3hcHR1op7nqHqKholhhY6QtPB5B2RntGTnyTfDQNrVOnrxUaiqKhtHNVRTvBikjaHYbj2e7HDsW5qBrrdoW3W2vka6u2w4M2sljRk8ewAgLUu2tbq25TxUMjKamie6NjBG05DTjJz4eAW/Xvj1LoiW61MMcdfSEtMjBjaDSN3gQeHI8FDla2CBlERXgIiIAiLPR0ktfWQ0kA2pZnBjR4/6PuQEo04PsjTN1vbhiSRvo1Pnt5/Ej3KH4OMDfuwFLdZ1MVIyi0/Sn7miYDJjm8jn378/2lwbLSGuvdFTAZEkzQfAHJ+AUF02CS6+cIWWeiz+xpySPcPoVGLXOaa70cwOOrnYc+YXX1xV+lapqGtPqQNbEPIZPxJUdadmRruwg/FJXxBJdewCHVc5AwJY2P+GPouDQ1RorhT1TeMMrX+471J+kQf76pH/npQT/AHiohjO7t3JPM6BKdfUrYtQNqo/2dXC2QHtI3H6KLKX6mJrNIafrjvcGGJx/s/q1RBdjoBERSAU2sObloC70GMvpyXs922PiD71CVM+juQOuNfRu9menBx24OPk5QvoEf05Veh6it8+fVEzWnwdu+qugjBx2blRDg6lqHDPrQvPvaf8AJXpDIJoI5RwkYH+8ZVOZdMH2vRucPELxBxHiqQUfdI+qu9bH+WokH+IrUXQvuBqC444ekyf8xXPW5dAIiLoCIiAIiIAOKt/SEnW6Tt5z7MZZ7nEKoFa2hH7WlYB+WWQf4s/VVZv4gszT0+xb3tLuErufcEXKt05ige3P48/AIvKrHtmia4Oc7eSVS+pTnU1zP/5DldB4lUtqPdqW5j/8l/zXpYOzOcxERaAEREARACTuGV9yQywCIyxlnWxiRmfxNOQCPcVzeuwfCIi6Cx+jiXNqrY8+xUB3vb/kpoq86N6jFZcKY/jjZIPIkH5qw1kyfyB6OI8VR94k628V8vEunkPxKvAcQqHqjt1U57ZHn/EVPD9gmOs/uNO2Cl4AR7WPBjf1KhSmvSCdn7IjHBsDv/SFClbj6AREUwEREBJ6a8UMegaq1umIrJJS5sewcEbTTx4clGPkiLinQJfR3i03fT9PaL1NLTSUp+4qWt2hjgM9hxuPgFkprlYtL008lqqX3C4yt2GSuZstjH+veoYi56IGenrJ6avjrWSEzxyCUOPN2c71LrhVaZ1M9tbU101trS0Nka5hc12OHLf3FQpEc7BM3Xyz6etE9HYpJKmqn3SVUjMAbsd3AHcFH7Dd32O7R1jW7bACyRmd7mnv7eBXMRPVaBM6yLSF3qn1puk9DJKduWJ0WRtdu8YHkVrXm+W6CwtsVkEjqcu2pppAQX78+eTzUVyURQgERFIBERAFNdN00enrJNqStYDK9uxSRuG855+fyC5WldPi8VTqiq9S3U/rTOduDsb9n6nuXzqm/wD21cAyn9Whg9WFo3Z5bWO/gOwKFP2ekDizzyVM8k8zy+SRxe9x5k8VKNCU7I6+ru026GhgJz2OP+QPvUT5KY3H/cOhaa3ndVXF3XTDmGbjj3bI967XWkCJVE76qplqJPbmeZHZ7Scr4aMuA7SAvFs26E1FzpIR+8mY33uC7rgEm6Qz/vqkZn2KUf8AMVEFJNdzibVdQ0cImMj+GT81G1yOgS2od13RhSk7zDWFvlk/qokpVEc9GU47K8fRRVIAREUgFJdCS9VquAfnjkb8M/RRpdzRzsatt/e5w97So10wad/i6q/3KIDGKh/xP+atuxSddp+3SE5Jp2fLH0VW6rbs6ruOOc2feAVZWlHbWlLYeyDHxKpy/wAUDsL0e0PFeL5kkEMT5ScBjS4+QyqECkbq/rbxWvHB1RIf8RWovXPMj3SHi4lx8968W9dAIiIAiJjnjd2oAiIgCtHo/P8A8M47Kh/0VXK0ej4f/DTv/wBh/wAgqs38QS6N5aCB2ovGcD4oseiWz5kGHuHYSPiqZ1Q3Z1Tcx/25PyV1VTdisnb+WRw+KpzWUZj1bX5/EWu97Qr/AB2Ra0zhIiLUDpWCyVOor3TWuk2RLOTlzuDGgZLj4BWEbB0X2Zxp7nfKmtqo/Vk6tzsbXMYYN3vKimgJnR6imhids1NTQVMFORuPWujOyB35CiwDg3BBaRuI7D2LJkmsmRx7aSLZamd62Wp9qdEdJujs9ZVEczHIc/3nBRbX1ba7ncrdW2aEQ0MlC1jIdgNMew9zS3HL9FE9w4uHvWzJRTRW+nrXN+4qHvZGe0sxny9Yb0jBMUq9uRVulwjXREWsqO/oyr9E1TSbRw2bahP9obvjhW4qHilfDMyaM4fG4Ob4g5CvGjqmV1DBVxkFk0bZBjvCz51zsGw32gqHqPVqJh2SO/5ir4HtDxVGXSPqrnWx49maQf4iuYfsEs6Q977S7dvpz/6VClNtcDrbRYagbwYSP8LSoSrsfQCIimAiIgCIiAIiIAiIgCIiAIiIAiIgC6+n9P1F+rOrjyynYQZpuTB2D+L/AN1ksGnKi9yGQu6ihjP3tQ7cABxDc8T8lv3zUdNFRfYthb1VCzLXzD2pu3B447Tz8FBvfCB9amvtMylbYrNhlBD6sj2/vCOQPMdp5lRPyRACdwBJJwAN6kkpB29LWkXa9RtlH9Vg++nceGyOXmR7gVi1Jdzer3NVNJ6lv3cIPJg4e/efNdm4uGmNNttMZAuVeBLVuB3sZyb9Peogorl7AXe0ZTek6qotr2IiZndwaP1wuCpLYH/Zun7xdTukcwUkBP5nbzjwClXQOLdav0+71lVnIlmc4eGd3wwtREXdaQJKDsdG+D+8uWB5DKjSkFe7q9D2eEcZamab3blH1GQERFIBdvR4zqy3/wA7j/hK4ikWh2dZqymx+Bkjv8JH1Ua6Br6sOdV3H/vcfAKyNJjGlLaO2HP+IqsNRSCXUlyeCCPSHb/A4+itbTsfVabtrOGKdnx3/VU5f4oHSXH1VV+h6Yr5AcOdH1TfFxx9SuwoN0jVwZTUdvad73GZ47hub8Sfcq4W6BXqIi2AL7hidPPHCzG1I9rBntJwvhetc5j2uY4tcDlpHIjeD71x700jq7LJpKbo5hlqrbJQXWsq6NkjpJxJs9cY/b2AHDsJAxwBX2yr0I3Tt+nsdquL5/ROrfHO4kNa4gCTe47muAyeIyO1Ru56vpaya3V9DZqehu9PMZqmpjd6tQ7nlvYd+Qe0rtT6s0jR6cuTLLYZ6S53KAwSh5zHGDvIaSeHYAOxeX6XtPT/AOTR7JleYxu7NyIi9RdGYK09ANxpZp/NPJ8wqsVt6JZsaSo8/iL3/wCIqvN/EEppousjJ78fAIupZqbraSR279oR8Ai855dPRcoTRzrszq7tVN/7Qn34KqHX8XV6nL/+JAx3uyPorn1HH1d5kP52td9Poqn6SINmst9QBufE+MnwOR81o8WtpFeRapkHREW4ifUUskErJYnuZIxwc1zTgtI4EKSf0ydUPM1dp+xV1U7e6onpSHvPa7ZcAT34XAo5I4a6nlljbJEyVjnscMhzdoZB8RlWNWs6LrBWz076S6XOeJ5a5hcdgHszloPxWXO52k52yyE2uyNt1lcY4XTUtlsdNExwZtx21h2XEEgZdnfgHHgVgv2rKrUdooae4NjNTRzSFj4omxtMbmjdgbs7QKlUl+tGptO3OxWDTNPQS9X6SxjiMyCPeS0tHtjiAcgjO9Vnx3qGCYttudNHbbX2ERFtKgrK6PrkKi1yW97vvKZ20wHnG7PyOfeq1XU07dTZr3BVEnqidiUdrDx93HyUMk+yBc/Lcqc1TB6Pqm4sxgGbbHg4A/VXE0hzQ5rgQRkEc1WHSDTGHUTJgN08DXZ7x6p+QVGF6egbV6/rnRxaKkbzA9rD7nN+gUKU2s4+0eji50ftSUzy9o9zx8ioTuO8K+ONoBERTAREQBERAEREAREQBERAETmt23WmsurnejRjq2ftJnkNjZ4uPy4o2DSUmt+m4KWmbctQyGlpOMcH72c9gHED4+C+Y6206e30DW3K5Dd6VI0iGI/wN/Ee9cOurqq5VLqmsnfNK7m85wOwdgUNuugdW96lmukTaOliFJbYxhkDN2QPzfpw8VwkRSS0ApHp6mht9M/UNwZmGAllLEf30v6DiuZare2tlfLUSdTQ0+H1E35R+UdrjwAXt4urrnUMDIxBSQN6umgG8Rs+pPElcfL0DVrKyavrJquoftyyuLnHl4DuCwIil0B5Z7l3r+/0Kht9kad9Mzr6jHOZ4zjyGAtSyRxNqn19Q0Op6JvWuafxvz6jPN2PIFaE88lTUS1Ezi+WV5e93aTvKj2wY0+iL7iidPNHCwetI4MHiTj6qQOvf3dXTWaj4GCha5w/ieS75ELiro32obU3urez9m1/VMxyawbA+AXOXF0AiIugKYdHUIN9qJ3cIac7/FwH0Kh6m2kz9n6SvdzO4lvVsJ7m4+bgoX0CHVchqaueXnLI9w78k4V4UsXUUcEP/Djaz3ABUvZqU1l5oaYb9uZrT4ZyfgCruJySe9VZn0gOapvU1zF2v9TUsOYWnq4v5W7s+e8+asTWN3+yrHI1j8VNTmKPHLI9Z3kPiVUi7hn7AREV4C6mm6WjrdTWyluLwyjmqWMlJdsggnhnlk4C5ZIHEgLr6XuNLadR0ldWwMnpY9rrI3sDg4FpGMEduPBV5f4NLslOt8k0qNfadZUS0NRoK3upoZHRADZDwGkjflvd2rRu140ZW6Yub7NYzbbm4Rx4e7ILHPG1sb8ct+7OFty660ddpHTXjRDOuecvlglG0T259UlcvVE+kpNOQSaZpJqZ81XidtQ4l7Q1hIxkn1SXcivPjHprctP/AMF9Vxw0QvnlEReoZgPkrm0zCYNMW1hG/wBHaffv+qpnGRgcTuCvakh9GpKeAfu42Mx4ABUZ3wCa6bhH2TtHPrSOP0+iLasbBFZaUb8lu1796Lwrr5M9CcfCONquLFVTy49phafIj9VV3SJT9ZY6eoxvhnGfBwI+eFb+qYdq3Mk/4cnwO5Vzqml9M0xcIwMuEXWN8WnP0K9DxK+KMudasptEReoUg7xjOMqxYqDo6gt9BcLvU1/pdVSsmfR0xJAOMHeBuyWncSq6Uz0zpG3aisbq+qvkVrbSTGGoM42g4EbTC3LgBu2hjuWbyUtJt6LMbe9I6b9caetNPUQaP00+nrJ4jCKud208NPHAySfeq8iikmkZFDG+V53Naxpc48+AVk0v+zTTFTFUNrbjeayneJGGIEMDhvB/CPiVFItSiz6vmvmnqYUrC5xjgqMPDQ7i3dy7McOCqwvW/RP/AGyV/Xs/+CPEEEgjBHaiy1VTLW1k9VOQ6aaR0jyBjLiSTu5bysS2rfbKX2ERF0Fm6Dvfptu+zp35qKUepk73R8vdw9yw9I1H1luo61o3xSmNx7nD9QoFbq+e2XCGspjiWJ2QDwcOYPcVadW+DVOkZ3UvrCaIlrTxbI3fsnvyMLPU+tJoES6PqloulXQSexVQHce1vH4EqLVlM6irqileCHQyOjOe4/phZrPXm23ekrRwikDnDtadxHuJXd19QCmvrayMAxVcYcHDgXDcfhgq3qgRVERTAREQBERAEREARF6ANoAnA57soDznhbFPRVFUCYo/Ub7UjiGsb4uO5fIliiGWQtcfzTbx/d4fNeufVVpbnrZseyACQPADcPJcbBuMFroRmTNymHBjSWQDxPtO8seKw111q7ixsU0gbTs9iCJuxGwdzR9VgdRVTfapahvjE79FhO44IIPYRhcSQCIikAs1PB18mHPbHG3fJI7g0fU9g5rCszI6iaNrIopXtBz92wkZ8kYM9ZXCWGOkp2Oio4jljDxe7G97+1x+A3BaSyvpaiL9pTzMHa6Nw+YWLIzjIz4qK0AvQCXAAEknAA4leLLDL1JL2/tBuZ3Ht8RyUgbFXIIaeO3sIIjdtzEcHS8Pc0bh5laSDgETQC3LY/qa30k8Kdjph4ger/iI9y01ma7q6RwHGVwH9lu/549yMGHfz3nmiIgCIiAKb3cG09HdvofZlq3CR47vbP8A6VFrPQG53ikoxwkkAf3NG9x9y7mvq5tTfhSx4EVGwRgDk47z8MDyUK5aQPNAUfpGo+vIy2mic/zPqj6q0XubGxz3kNa0FxJ4ADeVEOjyg6izTVjhh1TJhv8AK3d8yVra/vkkEbbPBlplaHzO7W53NHjjJ8FTS970CK6lvRvl4kqGk+js9SBvY3t8TxXHTki0pJLQCIiA7WmNQHTV1dXCgpq3aidF1dQNwzjeOz9Ct3SVXp2Kquc2o7eyppjCHxRRjDg8yYwzeOTu3gFGBgnGRnsU8tentHUVjoKrVF0rIau5RmaGOmaSIo87ILsA8cc1kz+kr+3+izH7N8G16B0W3UfcXW5WmR34ZmktHvBHxUd1hZbbYKuio7bWiva+n9IfVjH3ge47A3HGAB8SpIejCiuzDLpbVNDXDlDMdl47st+oUHvdO+hu09A+p9J9DIpxIBgeruIHcCXAeChg07+NP/TJXtLlf8HPREW4pN6zUvpl7oabG6SdgPhnJ+Cu0+tndvPBVXoOl9I1MyQjLaeJ8nnjZHzVu2+Lr7jTxdsg9w3rJ5F6OyttIntPF1VNFGODWBvuCLMEXgvez1VpI07tB6TbKiIDJLCR4jeFXzmtkYWOxsvBafA7lZxGQq6r6f0WvnhIwGvOPDl8Ft8SuWjJ5M9UUFWUzqOtnpXgh0MjoznuOFhUm13Rei6kklAwyqjEue/2XfEZUZXty9rZkCyiolFK+mDvuXyNkc3HFwBAPuJWJZab0f0uL0sy+j7Q6zqcbezz2c7s+KVrT2EdnS2k7hqy5ej0uI4IvWqKl49SFvae09gW/rhunGS0MGnqozNoozSTOcD94W+sHg8HA5Iz2gcl2blq/TlZp6GxW591s1uaPvYoKaOQzn+N22Ce/tUcZR6U9ErOru9a+qdA4UwnourY2QEEZcHHsI4c1hWSqv2pa10i9qUtIjiJ5Y7ii3lAREQBWpoDdpdp5+kSH4hVWrQ6Pn7WmnN5tqXj3gFVZv4ghGqLZ9l6gqYA3ETz1sf8rt/wOQpAc6j6PQB61ZbT4kgD6tPvC6XSBa/SrXFXxt+8pTh+7eYz+h3+9RfRV2FtvbYpTinqh1T88A78J9+7zXE9yn+gRxF19TWg2a9z07WkQOPWQn+A8vI5HkuQrVytgImFL7DoaS624VlVUvpRIcxNEYJc38xzwzySqS7BEEVhf7NoM/8AWkv/AJI/VZ4+jm3NOZa2qf3ANb9FD8sgrZeta57g1jS535WjJPkrYp9D2GDG1SvnI5yyuPwGF2qagpKJobSUsMH/AHbAPiovMvoFV27Rt6uGHejejRH95Odn4cT7lKqLo7t8WDW1U1S7mGeo39VMiiqrLTBzKXT1nosGC3U4I4Oczad7yuk1oYMMAaOwDC9RQdMHu0e0+9adda6G5RmOspIpgd2XN9YeB4rbyiewKm1RpeSxTtmgLpKGQ4a87yw/ld9DzUea0ucGtBc4nADRkk9yvKuooLhQzUlS3ahmbsu+hHeDvUH0dpp8F9q5q1mTQSGJmRkOk47Xk3f5q+Mvx5Bv6d0PT0sTKm6xNnqT6whcMsi8e0/BTBjREwMjAY0cGtGAPcvUVLpsHpJIwST4ladTarfWgipoaaXPN0Yz71ubLsZ2T7k2XHg0+5cWwRes0FZakEwsmpXH/hPyPccqN1/R5cIAXUVRDVN/K77t3x3KyyDzB9yKSyUgUbW26stz9ispZoDy224B8DwWsN43b1fMkbJWGORjXsPFrmgj3Fc+bT1mqT99a6RxPMRhp+CsWZfYKWTsGeCtyTRWn5N/oBZ/JK4fVaztAWJ3BtU3wn/UKf5pBViKzj0eWcndLWD/AMQfooLf7O+yXWSldtGL2oXn8bD9eRU5tUDloiy08EtVUR08LdqWVwYwdpPBSBMNE08dBRXDUFSMRwRlkeeZ4ux8G+ZURcai5V5O91RUynzc4/qVL9YTxWmz0OnKV2QxoknI58x7zk+S19AWo1d2fXyNzFSD1e954fDJVW9J0wWLQUbLfb6ejj9mGMMB7ccT78qsdeSB+qpgP3cMbPhn6q1uO5U3qmf0jVFxeOAmLB/ZAH0VeHl7ByERFpATgi7WmLZBcrs41ocaCjgfV1Wyd7o2D2R/MSB5qGSvWXR2Vtk5+16O1WG1UOo9Evq6FlJGBXgNJcSM5a4bsYI/FleVVH0f6qo6Klor7NaJqVjooY6xpwGl21sku3EAk4w7mohc9d6iucjsXCWlpS3YZSUx2Io2YwG45jG7f2KODs5HcsUeLT+T4Zc8i6LBm6NbxYHi9suVvloaIekGrheSQGesBs88kAceagEkj5pXzSHMkji957STk/ErrzurLLbWwQ1JfR3ejZIQMhuA/wBYYzgEObjPMLjLR481zTeyFtfQREO4E9i0FZYfRvR7NLXVpH7R7Ym+AGT8SFaOmYOsuhk5RMJ8zuH1UP0vQ/Z+nKKFzcPczrHj+J2/9FYulqfq6GSYjfK/d4D/ADyvM8u9JluGd2d7CIc5ReXs9HR6ohqmm6utjqAN0rcHxH+Sl/JcnUFL6Ta3kDL4j1g+vwVmKvW0yvLPtDKZ6QqDr7NDWtGXU0mHfyO3fPCrNXlXUkdfb56OT2JoyzJ5ZG4+/CpCaKSnmkhlaWyRuLHA9oOCvdwvjR5p8IiK4El0bpCXVdbOH1DaS30jOsqqlwzsDfuGd2dxO/gAu1VxaEbZq2a12u4V/ockbJZn1Zie5j8gSNGCMbQA3gcVp6JvNLFar5p2tqW0kd2g2Yql5w1koGAHHk08M+K1LSx+lr/G3UFETbKtj4KpgIeyaI7yWlpw7BDTuXn5Perrb66X7L59Ukcq+WoWqsiEUjpaSpgZU00rm7JdG4bsjgCDkHHZnmuYpPq+8S6pr5LrS0fUWyjayjhYMfdN3lu0Bwzvxy3Y5KMLXgpuF7dlVrTCIitIhWJ0bz7Vvr4CfYma8Dxbj6Ku1L+jyq6q+T05OBPAceLTn5EqGTmQWTLGyeF8UrA+ORpa5p4EHiFS15tklnus9E8kiN2Y3fmZxaVdii2trD9qW30yBmaqlBOAN72cx4jiPNZ8V6egcmUf0x0gJG+tdLfnI5vGPk4b/EKBrq6evT7HdWVTSXQO9WVg/Ezu7xxC6msrJHS1DLrQ7LqCs9bLODHEfI8R7len6vQNLTbLGKvr7zUkNjILIOrcWv73Ecu5WZHqGyyMDmXSkIxzkDceRVLp/rglY/YFzP1NY4/autL5Pz8lqya00/Hn+v7ePyROP0VRoo/gQLPm6QrPHkRRVcx7RGG/MrnT9JP/ANva93IyzfQBQFFL8Mgls3SHd5M9XDSReDC4/ErSk1tf5OFcGfyRNH0UfRSUSvoHXdqq/OOTdakeBA+i+Rqa+D/6rVf31ykXfVA7kWsL/CQftGR/dI1rh8l3rX0iTNlay6U7DGeMsA2SO8t5qCp8FFxLBfEUsdRAyaF7XxyN2mubwcCvoNALiAAXHJPaVFOjyoknsEkLslsE5azdwBAOPfn3qW7Jx7J9yyVLT0Diak1FDp+kY8x9bUSkiKLOBu4k9wVd1usL5XOJNa6Fh4Mg9QDz4rJrarfVaoqmOJ2afZiaOzAyfiSo8tMQkgZ31tXIcyVdQ89rpXH6r5bU1DTkTzA90jv1WJFZpA3orzdIf2Vxq2eEzv1XUpdcX2nwHVMc7RymjBJ8xgqOoueqBOIekmoG6e2Qu745S355W9F0kUR/a2+pZ/K9rv0VcoovFILQZ0hWY+2ysZ4xA/IrONd2B3Gomb4wOVUIufhkFtt1tp93/wA8R4wv/Rcy/XbS9+oeomuIZKwkxTCJ2WH3bx2hVun+uK6sST4B9yxiOV7GysmaDufHnZd4Z3qY6OoYbfRVOpK8YhgaRDnmeZH/ACjvJUesNnmvl1jpI8hg9aaQb9lnb48h/kuzrK8QvfFZbfhtFR4B2eDnDdjwb88rtPfxBHq2rqLrc5amVpdPPJ7I37zuDR8AresFpFls8FHj7wDbld2vPH9PJQvQNiNRVfa07fuoCWwgjc5/M+W/zPcrGVOWv8UD5e9sTHSPOGsBcfAb1RU8rqiolmd7Ujy8+Zyrf1VV+haYrpQcOdH1TfF279VTnhwUsK42AiIrwFM+jV1JUX6ttFY/q47tQyUjX9jjgjz3H3KMWq11V6ucFuoo9uomOGgnAAG8knkAN5Ky3e21On71LRPqIn1FM5v3tNJloOMgg8iPeFTlStPGnyShuflozag01dNM1z6W5U7mAH7uYDMco7Wu4eXFcqNj5ZGRxtc+R5DWsaMlxPAAKz7N0wzNom0WorWy5RgYMrQ0F3e5rvVJ7xhY67pMs1HG9+mNL01DWubgVUkLAWZ5gN4+ZwqFlzperksc438kyMawh+zfseyPLTU2+hDakDg2WRxkc3y2goysk80tTPJPPI6SWVxe97jkucTkk96xrTilxCTKqe3wFv2WgNzvVJR79mWQB+OTRvcfcFoKcdHNu26qquT25bG3qYzj8R3u+GPepW9ScLDA34aMcgB8ArDt9P6JRQwD8DAD481DbHS+lXWEEZYz13eXD6KeDgvE8qt1o2eNOlsIiLJo1Hq+HtDmFpG4jBC+14V0FdV1MaOtmpzwY71fDl8FU2vbZ6HfPS2DEVY3a/tjc4fIq99U0W6KsaOHqP8Aoq91bajdrBMxgBnh++i3cxxHmM+4L1/Fy7SZ5uWPWtFQIiL0CsKxKDQunKO3QXy96jYy1VI6ymhhbszSjm08TkHcdkcuIVdrdiNbc20duhikqHxl7YI42Fz/AFzkgd2RnzWfPFUk09E4evosq3ausNdM3SVisbaCguDuodVy7DnkkH1nNdkO4cznswq2vFtNnvFZbnTRzmmlMfWxn1X45j9ORUm0Xo6K6a2NpuuyY6WF01RFDJneMfdlw5gnBxwxjK0q+Ggv1FdK212WO3fZpa9zIHucx8LnFuXA8HjccjiCexZ8bnHkaT2ibTqdsjCJv7EXoFIW/Za37NvVHWE+rHKC/wDlO4/AlaCcRgrjW1oF95B4HI4gouHpG5/aenadznZmhHUyeLeB8xj4ruLE1p6BVms9PfZVd6XTMxR1LiQB+7fzb4cx5hZ9J3inmp5NP3TD6Op3RF27Zcfw55Z4jsPirErqKC40UtJUs24ZW4cOfcR2EKnr3Zqix3F9LPktPrRyY3Pb2+Pb2FXxStaYPb7ZaixXJ9LLl0Zy6KXGA9v6jgRyPiuYp1Z7lTartYsd3fs1rB/V58byQPmBxH4h3qI3O2VVorn0lUzD27w4bw8ciFbL+mDTREUgEREAREQBERAEREBkjqJ4W7MU8sYJzhjy35L79Oq//u6j/wA536rAi5pA9c9z3Fz3FzickuOSV4iLoCIiAIiIAiIgCIiALLTU01ZUx09PG6SaR2yxreZXxHE+aVsUTHPkeQ1rWjJJPIKeU1PS6GtXplWI5rxUNLY4s7mDmPAfiPPcAoutcA8rp4NFWEWyke111qm7UsrfwbsZ924DxKidktM97ucdJFkA+tJJx2Gcyf8AW8lYHvrLxctpxfUVdS/s3uceXcPkArZ05YYrDbhFudUyYdPIOZ7B3Dkq6fov7B0qSlhoaSKlp2BkMTdlrR2fqsyJzWfsEE6R67Zho6Bp3uJmeO4DA+ZVfrr6muX2rf6qoaSYg7q4v5W7vjvK5C1450gERFMHa0vV0FNdnxXSSWKhq6d9LLNCfXhDsYePMDI7CVKLr0bT2qwVlxogL3FMWCkmpAfu495dIWg7zuDd2RvJ3KB0tJU11UympIJJ55DhkcTS5zj3AKYurNeaPNNWSU1VQU0ELIWs6oGDZbycASMk7ydxJKw55aybh8l0aa5RCOGQRjBwe5FaNPe9I666xuobW+23SOJ8r6yiOyJAwZdk444H4gfFVrW1EdVWSzQQNghc77uJvBrRuA7zjGTzOVfizO360tFdylymYERFeiJ6OO4ZPIdqufT1t+ybFS0pH3gbtynted5/TyVcaMtX2nf43yNzBTffPzwJHsj3/JW9BC+pqI4We09wb71nz3oJbeiU6Wo+rpH1Lh60pw3+Uf5qQLFTQtp4GRMGGsaGhZl4V17U2enE+s6CIiiTCIiA1q2mZV0skD+D24VeyxvgmfE8YexxBHeFZZUT1RQdXM2tYPVf6r/HkfotHjX61ozeRG17H5/1daPsi+ytY3FPP97FjgM8W+Rz5YXCVu6tsv2zZXtjbmqgzJD2k43t8x8cKol7eOtrRiC3LXcai0XWluFM5zZqeVsgw7G1jiD3EbvNaaKdJUtMJtFm6Mq7BpiuuWpJb9TyxywvZBRAO9JJcdrD2kcRjGRuPHIUCpaitrTFaonzdTUVG0YYG5L3E8cDe8gcM9/DKz6ctlHebtFbausNG6pIZDPs7TQ/PsuG7jwB5HCnFTqTT+gGTW7StM2uuwzFPc6gZDSNxDe3fyG7xWBz+O3MrbZen7Jb6RF5LL/QvVlMzU9s9Lo2ku2Gn1Z2YIDhnsOMtPguFcZqaouVTNRU5pqWSVzooS7PVtzublSnTemrz0h3eoqq6qqur2Tt18jQ5geODcEjvGG8FwtQ2ukst0koKW5enuhJZM8QmNrXg72jJOcc+QV2K5d6rmiFTpf0clERaisk+h7x9nXr0aVwFPV4jJPAPHsn5jzVqKhN4OQSD2hW9pS+C9WhpkcPSoMMmHb2O8D88rPmj/JA7q517s1NfLe6lnGHD1o5AN8bu0d3aF0UVKbXKBSNxttXZrg6mqWlkzDtNc0nDuxzT9VLrfc6LV9C203chle0fcVIwC8//wBdrealt7sdJfaLqKkbL2745Wj1mH6jtCqa7WesslcaerZg8Y5G+zIO0H6cQtE0rXPYPbxZquyVhp6pm472SN9l47R+nFc9TK06opblSC06kaJYXbmVJ4js2jyP8Q81z7/pKqtANTTO9KoCMtlbvLR/Fjl3jcpqudMEdROSKYCIiAIiIAiIgCIiAIiIAiIgCIiAIiIAstNTT1lRHT00TpZpDhrGjef9dq3rNYa6+VHV0seGA4fM/c1nnzPcFKp6+1aLp30dua2rurhiWZ28MPf/APyPNQdfSB9QU1BoWhFVVllTeJW/dxg7m+HYO13PgFC6urrLxcTNO509TM4NAAz4NaOzuXjjW3e45Jkqaud2N29zj+nyVmaX0pFZGCpqAySvcPaG8RDsb39/uUW/VbfYGk9MNssHpNSA6vlbh3Pqmn8IPM9p8lJURZnTb2wFwtXXX7KsMzmOxPOOpixxyRvPkM/Bd34Ko9XXv7ZvLjE7NLT5ji7HdrvM/ABTxztg4HJERawEHFOSyCCXqHTiNxia8RmQDcHEZA8cAo9fY7JNQyV9k0Q272qSSCaqrX09TVRbnxMa1pYza/CHEkntwAt2w9J98tkphukxu1vf6s0NThzi08dl30OQtDR+spdMPqKeekjrrXV4FRSyAYJ/M3O7PwK61zufRq5jqqjsVxdU8RSmQxwk/wAW87u4LBcabmo3+mXp/aZG9UUVPatS11NbnkUTw18IBP7KRoeGnuwQPJcVbNfXT3KvnralwM0zy92BgDuA7AMAdwC1lsxS5lb7KW9vYRFINIWX7XvTTKzNLT4klzwcfwt8z8AVJvSOE70daPsmxMMjcVFR97L2j8rfIfMqwtL0JfK+sePVZ6jPHmuBFG+eZsbAXPecAd6sKhpWUdHHAzgwY8TzXk+Xl+i/x429s2ML1EXnm8IiIAiIgC16yljq6aSCQeq8Y8FsLxOuTjW+Ct54H0tQ+GQYew4PzVT62sf2ZdfS4WYpaslwAG5r+Lh58fer91Lbesi9MjHrxjDwObe3yUIu9rhvFsmoptweMtfzY7kR/rgvW8bNtbPOyR6MpFFnrKSahrJaSoZszRO2XD6juWBehvfRWAS0ggkEbwQployx26/VF1vWoaxwobcz0ipa325Sck5xvxu343klQ1blvrrhbZJKu3zTwOa3ZkfGN2yeTuIwew8VVmj2l64ZOHzySXVWvqm904tdshFsscY2Y6WH1S9v8RHLuHnkrDVaevF50o7Vs21MWy9TLloDnxsaAJBjjgggnnjPJcW1W2q1Dfqeggx6RVzbOQ0ANzvc7A3DAyVO9burrldaTTGl6WqlobKzqs0wOOtxhxLhuGBu3nm5Za9cVTEcP7JrdJ1RWaLsXvT01jjpDJPTSPlZ97HDOx5gk/I7ZPZgg957Fx1umla2iprT0wulY7xNZLnHVxZc32ZY8+208R+neuaik1s4XrSVcFdSRVVM8PhlbtNcOz9VmVU6T1MbJUmnqSXUMp9bn1bvzD6jmrUY9ssbZI3BzHAFrgcgg8FjuHLB9LUuNtpLrSOpayISRnhyLT2g8ittFBNoFSah0nW2RzpmZqKIndM0b29zhy8eC+LDqqusZEQPpFIT60Dzw/lPL5K3XAOaQQCCMEEZB8VDL9oKCqL6i0lsEp3mB37Nx7j+H5K+cifFA05bHZNVRuqrHUMpazGX0zxgZ/l5eIyFELjaq61TdVWU7oj+Fx3td4EbivKinrbVW7E0ctLUxnLeIcPAjiPBSS3a5kMPol6pmV1MdxcWjb8wdx+BVi2ugRBFOHaZsF/BlsNwbDNx9HkyceR9YeWQo9cdL3e17Rno3ujH7yL12+eN48wpK0DkInPiikAiIgCIiAIiIAiJwGTuHegCLeoLNcbm7FHRyyjm8DDR/aO5SaDRFNb4RU6gucVPGOMcbsE/2j9Aou0gQ+nppqudsNNC+aV3BjBklS+h0dTW+nFfqOqZBCN4gDt57iRx8Gr7n1hbrTA6l05b42DgZ5G4z344nzUTqq2tu1YJKmWWpnccNHE+DQOHkovb/wBAkV51k6Sn+z7LF6DRNBbtMGy9w7seyPie5cO02WtvdT1NJFloPryO3MZ3k/TipLY9Az1GzPdyYIuPUNPru8T+H5qwKWkp6KnZT00LIoWDAY0YA/z71CsilaQObYdOUdhgIiBkqHjEk7hvPcOwdy7CIqG98sBEXB1LqWGw02ywtkrZB93HnOz/ABO7vmilsHN1xqEUNK62Uz/6zO37xw/ds/U8PDKrRZJ55ameSed5klkcXOeeJKxrZE+q0gERfUcck0rI4mOfI84a1jSS49gA4qTaS2xy2bdrtVZeKz0Wjic+QMdI4gEhjGjJcccuXPJXasFeLjSv0rXvjip6jfRucwN6ipBJa48/WzsHPd2LYZX6h6OZ4oaeeCnrKqITzxGAOe0H2WOcR2b8NO4k53rq/wC0+nujdjUml7dcBwMsY2H/ABz8CsOSsmTmVtF0qV2V/PDLTTyQTxujmicWPY7i1w3EHzWPgpnrSS2ahYNT2WOWJm02nroJcbbJMeo8nJyHAYz2hQzwWrDk952yu50+AiIrCJ6xjpHtYxpc9xAa0cSTwAVx6bszbJaI6cgGof687hzeeXluHkoloGwmeoN3qGfdRnZpwRuc7m7y5d6s2ho311XHAzI2t5PYOZWXPk0v9HUtvR3NMW/aLq6RvD1Y/qVKAscELKeFkcbcNaMAdyyrxLv3rZ6WOfWdBERRJhERAEREAREQHy9gc0tIyDuIKgd4tpt9YWtB6l+TGfp4qfFaVyoI7hSOhduPFrvyntVuHJ6UVZY9pKP1xp419J9pUrAamBv3jQN8kf1I+SrNX/NDJTzPhlbh7DghVXrPTZtdUa+ljxRzO9ZoH7J55eB5e5e1hyJrR5zWiKKVaU1fDYbbc7VXW4VtvuLcSsa/Ye04xuOP/YjKiqK3JjWSfVnZpy9ollDrCj09O6fTdkjpqktLPSq2d1RI0HiANzR7lyblqa9XcFtbcp3xE56lh6uPP8rcBclFCcGOfrk67Z6yMyPDI4y57zshrG5LieWAt2tst1t0LZq621dNE7AbJNC5rT5kKfaTfQ6P0FPq2SGOe7VUrqahD94Zjdu7OBJ7gAuBpy73u+6zo4amsqK0Vs4jqYZXl0ckR3vBZw2QMkYG7iFV+euXK4RP0X32yJIunqK2x2bUlxtsTi6KmqHxsJO8tB3Z78HHkvqi0ze7jQGtpLZUS0ucCYANa4/w5Iz5ZV6yx6qm+yv1e9HKUo0rqx9nc2krC59A47jxMR7R2jtCjDmuY9zHtc1zThzXDBB7CO1eKTSpHC94Z4qmFk0EjZInjLXtOQQsip2xakrrFJ9y4SUxOXwPPqnvHYe9WZZtRW++RZppdmcDLqd+54/UeCzVjcg6yIirBrVtvpLlTmnrKdk0Z5PHA9oPEeShN26PHjaktNTtA/uJzgjuDv196n6KU256BR1ZQV1rnDKunlp5AfVLhj3Hh7l1rdrO9W/Zaan0mMDAZONrd/NxCtiWKOeIxTRskjPFj2hwPkVHK/QlmrCXQskpHnnC7Lf7p3K1ZE/5A4P9KdPXYf74sga88ZYgHfEYcvPsLSVyOaC9Op3ngyRw+TsH4rDWdHdxiJNHUwVLeQfljvju+K4dVp280efSLbUbI/E1u2PeMqa9fpg78nR3WOBdR3GlnbyyCPiMhaEuhL/GcCnhk72zD64UfD5qZ+50kLu4lhW5Ff7tC3EV0qwBy64n5qXy/YNw6Pv7eNtkPg9p+q8/ofqDP/Vkvm5v6r5bqy/gf9aVB8cH6L3+ll/P/wBTn9zf0T5g2I9D3+TjSRs/nmb9FvQ9HV0cNqoqaSFvPe530AXCk1HepPbutXjulx8loy1VRUn72olmJ/NIXH5pqvtgmJ0np+377nf2kjiyNzW5+ZXovOj7R61BbH1kw4SSN3e9/wCiitLZrlV7qa31MmebYiB7zhdyj0Deaggz9RSt/wC0ftOHk39VF6XbB7X68u1S3q6VsVFFyEYy73n6BRwuq7jV7zNVVDuHF7z9VYtD0eW2AB1XNNVO5tB6tnw3n3qT0dBR2+Pq6Omigb2Rtx8eaj+SV0Cu7VoC4VZElweKOLm32pD5cB5qdWmwW6ys/qcAEpHrTP3vPny8Aukiqq3QCIigAixz1ENLC6aolZFE32nvOAFAr/r10m1TWbaY3galw9Y/yjl4nf3KUw6B3dTarp7LE6nh2Zq8jczi2Pvd+nNVbU1M1ZUyVFTI6SaQ5c93ElY3Oc9xc5xc4nJJOST3leLVEKQEWaOjqZqWeqjgkfT0+z1sjW+qzaOBk8slYmtc5wa0FzicADiTyCl7I7o8U10nbro/St0umnSTdqepYyQxAGZtPsEnYzzJxnG8hpAWKkotJWStdQalZcqqrYdmoNI4Nip3c2/meRwJG7PAFda72efRsEGq9GXeSW1T/dufkOMeeAcMYcM7t4BBWPNmVr0X3+/stidcmtX6krdQaDuEeooC+qopYvQq18ew8vLsOjPDJ2ck93Hko7UaRv8AS2dt3mtkrKNzdsOcQHBv5i3O0Bv447FN7XfLTfKGPUWo6ya5XO0QyyfZoYGtfiQbMmOGBtNB8N+cLix3G56gq7prG7OIpKanlhiGTsOe9pYyGMcx62T4b1TjyXDaS1z/APtEqlVyzDaJbBb+j29STXDrbvcGejsoh+72XZa4j47XlxUNPFBuAGeCLfjx+rb32U1W0gunYrNLfLmylj2mx+1NIB7DO3xPALQp6earqY6eCMySyODWMHMlXDp2xxWG2Ngbh07/AF5pB+J3d3DgEyX6oidKmp4qWmjp4GBsUbQ1jR2cv9dqnVhtnoVLtyD76Xe7uHYuPp21Gol9Mmb90w+oD+I9vkpcBheN5OX2fqjZ4+PXyZ9IiLKagiIgCIiAIiIAiIgCIiA4V/tPpkXpELfvoxwH4x+qhNTTQ1dNJTVEYkikbsuYRx/zVpFRbUFm2XGtpmnB3ysHL+ILV4+b1fqzLnxbXsj876isE1huBiOX0798Mv5h2HvC5Cu+62umvFC+jqmEsdva4cWO5OCp+8Wipste6lqW97JB7L28iF7GK/ZaZjNBERWg79DdKatsDbBc6h9NBDUGopqlsZkEbnDDmvaN+yeORvB5HKk1nv8ApjQtDPUWqofeb7MwsZOYDHDCO7a3+PM45BV0ulZI7PNXshvM1TT0z3NzUQYJj382niD28R2FZcuGdN86/RbFslugrPUXOvrtRXidkdljbJ6fLUNDm1Od7mYI7cEkbxuA3rW11qOPUL6Crt9VGLXT4jgt5Gw+nc3m5vAggDDhw4bisvSHqISTRaatcIpbJQNb1bGHdOcZD882793aSTx4QTmqsWH3f5K4/S/o7V+vxR2tVX1mpL/NdWUTKPrWtDo2u2skDBcT2lcXhu59isTojsVDeL5W1NbCyoNDC2SGB4yC8k+sRzxj3lalNqWo1hemWbUEFM6Csl6mF8UDWSUchJDC0gZIBwCDnKn+b0f45XCOensvZ/ZBl9Me6N4exxY9py1zTgg9xW9fLU6x3iotslTDUywENkfDnZDsbwM8cc1z1qmlU7XRW1p6JfaNfV1IGxXBnpkQ3bY9WQefBym9t1LabtgU9WwSn91J6j/cePkqZQ4PEZUaxS+jhfaKmKDUd3toDaavmDB+7edtvuK79L0i10YxVUVPN3xuMZ+oVLw0ugWQihsHSNbnjE9HVxH+HZePmt1mvLC8etNUMPY6A/RRcUCSoN28blHf6cWD/wC7k/8AIcsT9e2JudmSpf4QH6rnpX6BJJYo5hiWNjx/G0H5haUtitMxzJbKQnt6kD5KOTdI9vZ+woaqQ9rnNaPquVVdI1fJupqOmh7C8l5+gU1FgmB0nYXn/qqnz/CCPqviPS2nXOIjttM8g4Ia4ux8VWddqS8XEFtTXzFh/Aw7DfcFzoZpaeTrIZXxv/MxxafgrPx1+wXLHp2yxH1bXSA/90D81uxUlPAPuaeGP+SMD5KqKXWV9pcD00zMH4Z2B/x4/Fdin6R6xuBU2+CTtMbyw/HKg8dgsXJ5596KFRdJFEf21uqWntY9rv0Ww3pEs59qGtb/AOG0/VQ9KBLUUTPSHZhwirD/AOGP1WCXpHoGg9Vb6p/8zmtRY6YJmnPCrqp6SKt4xTW+CPsMkhcfhhcar1hfawFrq50TD+GBoZ8Rv+KksNAtWtuNHbo9usqoYB/2jsE+A4qI3TpEp4w6O2UxmdwEsw2WjvDeJ88KvXvdI8ve5znHi5xJJ818qycKXYN25Xevu03W11S6Uj2W8Gt8BwC0kRXaSARF07XZ/ToZKyqqo6K3wvDJKmRpd65GQxjRvc7G/A4DeVG6UrbOpb6JJonW0Noc2z3OlpnWKpaY6oCPLiXfvHHieQxwAG7etTVWm5tFalp5Y81FvdI2oo5uIe0OB2Se0bvEYK6B6O4LnY5blpa+MuzoBmaldD1Ure4DPHuPHktvRl3o9S2Z+h7+8hj99tqXcYZOTd/w8x2Lz6qU3ePr7Rek2lNGTWWjJL4Xat0zmuoq/wC+mhj3yRPPtYHMZ4jiDlcK1T11q0TqKmuEUsVHWMZHTxzNLduo2hktBG/DQST3DmsE/wDSnQNdLTtrJqFznkYilBbKB+MM35ae3A7OS4lyu1wvNV6Tcq2eqmxgOmftYHYOwdwVmPFdypbTn/yRqknv7NrTt/n05dxXwQxVAMbopIZhlkjHDBB9wWxqPVtw1K6Fk7IaWjg/Y0dMzZij78cz3rgotX4o9vdrkq9nrQQDJwN57AisHRmlDH1d1uEfrbnU8Lhw7HkdvYPNSqlKOG/o7TP2VAK+rYPTZW+q0/uWnfjxPP3KdWu2vuVVsDIibvkd2Ds8StejpJa2obDEMud+Lk0dpU8t9DFQ0zYYhw3lx4uPaV5fk59cIvw4vZ7ZnhiZDEyNjQ1rRgDsWREXnG8IiIAiIgCIiAIiIAiIgCIiAL5c0HjvX0iAht9svojnVNO3MDj6zR+An6KJ3mz0t6oXUtUMc45B7THdo/TmrbewPaWuAIO7B5qH3qyuoXGenaTT8S38n+S2ePn+qZjzYdfKT873a01dmrnUtUzDuLHj2ZB2haKuy72ekvVE6mqmbhvZIPajd2j/AFvVTXux1dirOpqW5Y7JjmaPVkHd2HuXrRkT4ZlOYiIrQelziGhziQ0bLcknA7B3cVItJacN9nr55YnvorfSSVEuN204NOw3PaTv8Ao4t61Xius1ZHU0U7mFj9oxknYfuwQ5vAggkearyTTjUdkpa3ydvo5vrrFrGhmLyIKkimnx+V+MHydgrp69on6P6STXUccZEjxWwBwy1riSDu7nZKw2Z+hW3OG61dTcKTqZBN9m9R1rNobwGyDeW54A4PIrrwSx9K3SQJaiN8Vpo4C4sJw50TTwcRwLi7lwHesNUvye+uNclyW59UVq4SzCSdwfJlxdJIWk7zvJJ4L44jIUrveubrVXN/2XVyW22xOLKWlpcMY1gO4kAesd2TnPYvvV9BaK3VUEem6mlkbVwMkkDXiOMTHiBncNrjjkVpjLS0qWkyqpXLRFhTTupXVTYJTTscGOlDCWNceAJ4ArEpNcp9Taassml7jCKWlqXekGF7Wucd/JwPAkfBRlW46dLb6+iNJLgIiKw4ERE2B5lERAEREAREQBERAEREAREQBERAERWFFZLLfujSpqLLSyx3K0y9bUGVwdJMwt3k44DG8DlslVZcqx62SmfYr1eta55w1pcexoyeOPmpjaeja8XegbPHVUENRLF10NHLNiaRnEHZ/CDyyul0a3a3269vsVztsMclY4wvqZRl7ZQ71G4O4DI/vAFV35K9W45aJLG9rZzpujO9xWWavZLRzTU7duoooZdqaIYzvA3Zxvwt+z2T+lPRZJTWzD7nbK59S6AcZWvby78cO8YWhb62v6OukSb00ukDZSyqP/AB4nnO33nfteIIXT1LbrroXVD77pxz22yqZ18czGbUQa7eY3csZII7iMcFlq8laTffKLEpS2iM6Mu9ZYdXUE9Nt7T52U8sIHttc7BaR28x2EJfquGg15cqu3tieyGvkfDtDLQ4OyD5HeFuXbX9wujzOLfa6OtcNl9ZT0+JzyOHEnZPeN/eomtUY3V+9rRXVJLUszVdXUV9XLVVc756iVxdJLIclx71hRFoSUrSKwnig3ncrB0powxllwusXre1FTuHDsLh9PeuVakGLSGkC4x3O5xeqPWgp3Dj2OcPkDxViQQS1MzYYml8jjgD57+xIKeWqnbFEwvkdwA+PkptarTFboOT5nj13/AEHcvN8jP6/7LcWJ2/6Pq12yK3U+yPWkdve/tP6LoDduRerzW23tnoJJLSCIi4dCIiAIiIAiIgCIiAIiIAiIgCIiAL5c0PBaQCD2r6RARC9WB0BNRSNJj4ujHFvh3KL11BTXKjfTVUTZIX8jxB7QeRVqkKO3jT4l2qijaGyHe6Pk7w7CteHyNPVGTLg3zJ+etRaUqrE8zMzPQk+rMBvb3O7+/mo+r7liaQ+KWMEEFr2PG7vBBVfai0I5hdV2Zpc3i6lzvH8hPHwXq48qfZkfBBUXrmuY5zXNLXNOCCMEFeK7sBSjQeqGaV1F6VURuko54jBUNZxDScggc8Hl3lRdFzJKuXNHZbT2iU3m06WhqJaq3akM9M8l0dNHSvMzc/hJOG7uGT3bludGdhiuupPT63Dbda2elTudwyN7QfME+DVCuSl1JrUM0lcNPyUMFK2s9Z1VRsDHOO7c9vA5AwSMeCy5MeScbmedlk0nW2bUVJVdJes7hcZJ/RaBn3kkziPuoRuY0Z3bR7+ZKzUGk6C83h9h+ybpZ610b5KSoqZutbLs8ntwBv7WkgLb0NSm8dHOqbPQlpusxZII8jMjABgDu3Eefeo/Y7lrCxyyNtxroGU4L5op4z1MYHHaD9zfJUfPbmXrRN60m/sj/oFYaieBtNNJJA8slEbC/ZIODnA7Vgex8chjka5jwcFrhgjyKsbosMjr/eNTVcr209FTyTTEOID3vycEcDuBKz6KrYdbahuNFdLHbTRzwyVMsrIdmWNxcMO6wkknf8O5XPyKlta2kQWNNdlYIurarBVXqpqm0jo20tKC+arndsRRR5OHOPfjgN62/wCislVbauutFwp7pFRgOqWQxvjfG3f62y8DabuO8LQ80J6bIejI+i9Y10jg1jXOc72Q0Ek+AHFevjfG/YkY9r/yuaQfcVZ7LejmmfKIi6cCIiAIiy0xpxO11WJnU4PriAgPx3E7lymktsJbMS8JAOCQD4qZ9IWnLbp2stLLW2UU9TRCYmZ+05zi7iT4EcFjtupmWTRUbLdDRsvDq2Rr6h8LXyti2QQRtA43kjPcqfzOoVQuyfpqmmcW36bvd1waG1VczT+MRENH9o4HxW1etH3iwWyCuuEUTIZpOqaI5myEOxnfs7hw7VYFJcKzV3QpeG1lTLUV1FK57nvd6zg0h4Bx3EhVZDcaiG11Nta5rqWpeyRzHb9l7c4c3sO8g9oKqx5ct098aJVMpGphDuHZzU5tthrLbabZXUthp7nUV0RqHzVrc09PHtYa3eQ0OOCSSdwxgL51wdKZt9baDSw3AFprqKkJfCMbzsu9nO7G7jld/wDVfLSRxY+NtmhR6dtNNW0lJqK6VFDUVLWvMcMIcKdrhlplc47iRvwAcA711NOVsGhekZ9EK+GutkxFNPNHgscx3AnllpxnuJX30o2acX0ahpmOltlyijlZMwbTWu2QMEjhuAI8+xRKSzSU+nmXOoa+IT1HU0zHNx1rQ0l7hzwMtGe8qpNZI+Vd/RJ7l9Ej1cy4aP6TZq9ry6Rswqqd5GNuI7tjwAyzHYFvdJVobUVlFquzxyOorrE2Vzomk9VKAMk44bvi0rHqDUNkvOjLJDdJJ5r7SRFuaQtIDOQked3ANJAyQfFRio1Rdp7PT2hlU+nt0DNltNAS1ruZLjnLiTv3nHcuY8dPTS01w/7JVSTZJdY6hsuoLDaJqwSy6hiptid1M5oj38Nt2N554bwyRkKJXK93C7Ngjq6hzoKdgZBA3dHE0DADW+HM7+9c9Frx4ZhFVW2wiIriAWWnp5queOCnjdLLIcMYwZJW9Z7DXXyfq6SPEYPrzP3MZ58z3K0rHp2isUBbCzbqHDEk7x6zu7uHcq7yKUDlaZ0bFatisrw2Wt4tbxZF+p7/AHKZUlJNXTiKFu047yTwb3lZ7ba57lLhg2YgfWkI3D9SppQ0EFBAIoW4/M48XHvXm5/J112XY8LrlmK2WqG3Q4b68rvbkPE/5LoINy9XnttvbN0pJaQREXCQREQBERAEREAREQBERAEREAREQBERAEREAXhAIwvUQHKullguA2j93NyeOfj2qH1lDPQTdXOzB5OHB3gVYhWGopYqqExTRtew8QQrseZw/wCinJhVcopu/aVob4DIR1FXjdOwbz/MOY+KrS8WG4WObYrIvuycMmbvY7z5eBX6FuWnZafakpcyx8dj8Q/VR+aGOeJ8M8bXxu9VzHtyD3EFenh8hPow3DnsodFYV66Po5Nqa0SCN3H0eV3q/wBl3Lz+CglXRVNvqDT1cD4ZR+F4x7u1bJtMiYERFIGejraq31TKmjqJaeoZ7MkTi1w8wt66akvV7jbHc7pVVUTTkRyP9XPbsjdlcpFF45b20d9mTyK+2Wl6M6+yWqqlZcKqZslR6WwRmRmRlrC3IO4AAZGcldS0Uk+juiu9XSdnVV10e2lh3glrDuByCe159yq9ZoqypggkginlZBKNmSJrzsuHeOCy14u+n98liy/sn5puo6CGy0g/b3HarHN/KHYAPdub71DrPfbpZW1jLdOYhVQGKf1Nr1OGd/DGePLK6Wl9bV2mYqikFPBW2+pyZaSoGWk4wSDyyOPHK1bvqNtfE6moLVRWmjeQZYqRpzLjhtOO8gcm8M9q5GO5blztN7O1Sa2mSimpKDTmgrXUPr57bcryXS+mQ0/WuZC3hGCCC0HcSW7yvq63Cy3Po6mp66/wXS9UkvWUkzmPZM6MkZYdsZO7a7eS+qOssOsNDW+yXO6w2q62vLYJZx93I3/2xkcQQopdrfaLRTvpobpFda55A6ylBEEAHHefbcezgN54qmI3Xy3vZJvS46OEdxU2q6XTNBe7VabdS097jnZH6TU9dJ1jnPOCGhpAbgb+B71FrRRMuV6oqKWUQx1E7InSflBPH4qza2yXa19IFDaLNbZ6OyxTQF08LMdc3ILnSS8XHORs58ld5NuaUp/RDHO1sh1901QWXXstjmqqltEJGNZLGxr5AH4LQQSAcZ4/Bdm+6c0hpTVP2dcpbnVxlkeI4HBpjDtxe9x478kNbwC1OkDrf9qFVO+N7YzVQsY9zSA7AZwPNZ+mE46Q5D/+NAfmqldV6r27RP1S3wcjWWlP6O6s+yaOR9RHO1j6ba9oh5wGnt37srY1DT27SFeLKLXR3Gpiiaayoq9s7T3DJawNI2Ggbs7zzXf6T6ttv6QrLXOaXCGmgmLRzDXkn5J0k6Xr7tfo9Q2WlmuFBcIY3bdK3rMOAxvA34Ix8knK69Vb40HPfqfHSs+Gqtuk62nY5kMtCQxrjtFrcMIBPPHDKrRWnri01X+zfSzpepZLQwlk7HTsBHq4w3f6xyMEDgqsV/hv/t6/RDN/LZaHQzUsmrr1ZJj93W0u0Ae0eqfg74KtKmlfRVs9JIMPgkdE4HtaSPopDom+0OmL028VLqiSWJr2MpoYx95tNxkvJ3AeBWrqe82++3WorqS1OopaiQyyF1SX7RPHdgAZ481yJqc9PXDDacL9kxtttj6QdA0VrpamOO9WYuayGV+GzRHh9N/IjfxXEq9KTaQt9VV36SlbWywvhoqFkge4vcMGR2Nwa0ZPjhQ+OR8Mgkie5jxwc0lpHmEkkkmkMksj5Hni57iSfM711ePSfFcdh5E1yiVad6RL7puh9ApnQVFEPYhqmbQZ4EHIHdvC5F+1Fc9S14rLnOJHtbsxsa3ZZG3sa3kuUiuWDGq9kiDumtMIiK0iERSCy6QuV32JSz0alO/rZR7Q/hbxPwXHSQOC1rnvaxjS57jgNAySewBTWw6ClnDai8bUUfEU7Th7v5jyHdx8FLbNpu3WRu1Txbc5HrTyb3Hw7PJSCjoaiuk2II9rB3k7gPErNkzpI6k30aVPTw0sDIKeJkUTNzWMGAFIrVp58+zNWZZHxEf4nePYF17ZYYKINkfiWcfiI3DwH1XXAXmZfJdcSa8fj65o+YoY4Y2sjYGtbwAG4LJhEWU1BERAEREAREQBERAEREAREQBERAEREAREQBERAEREAREQBERAeEZXMuFjpa/LyOrl5PZx8+1dRMLqbl7RGpVLkgFfaKugJL2B8XKRnDz7FyK2hpLhT9RWQMniPAPHDvHYVapaDxXGr9O0dVtOjHUyHm0bj4ha8flNfyM1+P8AclHXbo73ultNRjn1E5+Tv196hddbqy2TdVW00kDuW2Nx8DwK/QVZZa2jJJj6yMfjj3+8cQuXNDFUQmKaJksR3Fj2hzT5Lfj8jfRlqXPZQ5GEVn3LQFrqiX0bn0ch3gN9Zn907/cVE7hoi9UO06OEVcQ/FAcn+6d60rImcI4i+pI3wyGOVjmPH4XDB9xXypgIiIAiImkAuhNfrxU9QJ7pWyincHwh87iI3DgR2EdvFc9FGpVdo6m10dao1Leau5w3CruEtTUwjET52teGeDSMD3L7rdVXu5VUFVW1vX1EBzHK+GMuafHZ38TuPiuMij+KP0PZ/s6l11Fd741gudfJVbBy0yNblvgQAcdywU14udHTOpqW5VcEDs7UcU7mtOeO4HC0kXfxRrWuB7Pez6c9zwwPc5wYMN2jnA7uxfKIpJJdHNsIiLoCIhOOP6IAi3qCzXK5uAo6KaUH8ezho/tHcpVbujmZ+H3KrbE3nHB6zv7x3BRdygQjByBzPBSC06Nu1z2Xvi9EgO/rJxgnwbxKse26etdpANJRsbJzlf6zz5nh5LrwwTVMmxDG6R/Y0Z96ovPoJN9EbtGjrVadmQx+k1A/ezAHB7m8ApHFFJPIGRMc954ADJK79Dpd8mH1kgYPyMOT71I6Whp6KPYgiawc8cT4nmsOXy/0Xx47fLI9btMFxEla7H/ZNPzP6KSQ08cEYjiY1rBwDRgLLherDd1fZsnHM9BERRJhERAEREAREQBERAEREAREQBERAEREAREQBERAEREAREQBERAEREAREQBeL1EB84XPrLLRVmS+INefxs3FdJF1Np7Rxyn2Q+r0vUR5dTSNlH5Xeqf81x56WemdszwvjP8AE3A96scr4fG17dlzQ4dhG5Xz5Nrvkorx5fRVtVRUldHsVdNFO3hiRgPxUerNA2apy6ATUruXVv2m+4/qrhqdP2+oyep6t3bGcfBcuo0o8AmnqQe6RuPiFpjzF/oorx7RSdX0c10eTSVsEw7JAYz9QuNU6SvtIfXtsrx+aIh4+CvKaxXGHjTl47YyCtGSGWJ2JI3sP8TSFpnyd9MqcUu0ULLTzwEiaGWMjk9hb81jyDwI8ir6IDxh2HDsdgrTms1sqM9dbqV+eZharln/AKIlIorgk0fYJc5tkTf5C5vyK1XaEsDuFPM3+Wdyl+aQVSitJ3R/ZDw9LHhN/kvn/Z9ZfzVh/wDGH6J+aQVeitUaBsQOTHVO8Zz+izM0Tp9nGhc7+eZx+qfmkFScOKD1jhu89g3lXNDpqxwHMdqpQe0s2vmuhDSU1OMQ08Mf8kYb9FH86BS9LZrnWf8AR7fUyDtERA95XZpdB3ycgyxw0zTzlkyfcMq1c7RxnJ7M5WxDbqyf9lSyuHbs4HxVdeSl9nVLZX1J0bwNwa2vkk7WwsDR7ypDQ6Xs1vLXQ0MbpB+OX13fH9FMYNM10mDIY4h3nJ+C6tPpWlZvmlklPYPVCz35aX2WThuiIAcGtHcAP0XRpbJXVWC2Exs47Um4KZ09BS0o+4gjYe0Df71s4WWvKp9F8+Mvtkfo9LU8eHVMjpSPwj1W/qu3DTxU8YZFG1jRyaFmRZ6qq7ZomJno8AXqIokgiIgCIiAIiIAiIgCIiAIiIAiIgCIiAIiIAiIgCIiAIiIAiIgCIiAIiIAiIgCIiAIiIAiIgPEREB6vCiLiOM85L52GvGHAEd4REO/Rqy2yhm/aUkR/s4WrJpy2v4QuZ/K8hEVk1W+yupWujRn07RtBLXzD+0P0XHqaCKF3quefHH6Ii14mzHkSNN8QbwJXzsDtKItJSZ46ZjyMl3wXUpbLTzAFz5fIj9ERVZHolHZ04dN2/i4Su8XrbZY7bFgilYT/ABZKIsd0/wBm2JX6NyOmgib93DGzH5WgLI1EVDfJcktH0F6iIAiIiOhERdAREQBERAEREAREQBERAEREAREQBERAEREAREQH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477000" y="4724400"/>
            <a:ext cx="2572871" cy="1219200"/>
            <a:chOff x="926819" y="3754496"/>
            <a:chExt cx="2387352" cy="11107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171" y="3754496"/>
              <a:ext cx="1215000" cy="108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19" y="3785275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687387" y="2102241"/>
            <a:ext cx="784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303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阈值处中性粲介子量子关联性研究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303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中性粲介子强相位差的测量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7202" y="761671"/>
                <a:ext cx="86868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14:m>
                  <m:oMath xmlns:m="http://schemas.openxmlformats.org/officeDocument/2006/math">
                    <m:r>
                      <a:rPr kumimoji="0" lang="en-US" altLang="zh-CN" sz="2200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zh-CN" altLang="en-US" sz="22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kumimoji="0" lang="en-US" altLang="zh-CN" sz="22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22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kumimoji="0" lang="en-US" altLang="zh-CN" sz="22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22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kumimoji="0" lang="zh-CN" altLang="en-US" sz="2200" kern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独特的</a:t>
                </a:r>
                <a:r>
                  <a:rPr kumimoji="0"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量子关联</a:t>
                </a:r>
                <a:r>
                  <a:rPr kumimoji="0" lang="zh-CN" altLang="en-US" sz="2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数据</a:t>
                </a:r>
                <a:r>
                  <a:rPr kumimoji="0" lang="zh-CN" altLang="en-US" sz="2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是测量强相角差的</a:t>
                </a:r>
                <a:r>
                  <a:rPr kumimoji="0"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最佳途径</a:t>
                </a:r>
                <a:endParaRPr lang="zh-CN" altLang="en-US" sz="2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2" y="761671"/>
                <a:ext cx="8686800" cy="430887"/>
              </a:xfrm>
              <a:prstGeom prst="rect">
                <a:avLst/>
              </a:prstGeom>
              <a:blipFill>
                <a:blip r:embed="rId2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717" y="1307620"/>
                <a:ext cx="3001766" cy="486238"/>
              </a:xfrm>
            </p:spPr>
            <p:txBody>
              <a:bodyPr>
                <a:normAutofit/>
              </a:bodyPr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TFangsong" charset="-122"/>
                        </a:rPr>
                        <m:t> 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  <a:cs typeface="STFangsong" charset="-122"/>
                </a:endParaRP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17" y="1307620"/>
                <a:ext cx="3001766" cy="4862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57718" y="3488063"/>
            <a:ext cx="8000615" cy="57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STFangsong" charset="-122"/>
              </a:rPr>
              <a:t>不同相空间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STFangsong" charset="-122"/>
              </a:rPr>
              <a:t>区间衰变宽度：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084114" y="1381592"/>
            <a:ext cx="2755086" cy="1467174"/>
            <a:chOff x="1276838" y="4189062"/>
            <a:chExt cx="3421739" cy="19261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38" y="4189062"/>
              <a:ext cx="2603896" cy="19261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411550" y="5428537"/>
                  <a:ext cx="2287027" cy="471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14:m>
                    <m:oMath xmlns:m="http://schemas.openxmlformats.org/officeDocument/2006/math">
                      <m:r>
                        <a:rPr lang="en-US" altLang="zh-CN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𝑪𝑷</m:t>
                      </m:r>
                      <m:r>
                        <a:rPr lang="en-US" altLang="zh-CN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altLang="zh-CN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𝟎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a14:m>
                  <a:r>
                    <a:rPr lang="en-US" altLang="zh-CN" sz="1600" dirty="0">
                      <a:solidFill>
                        <a:srgbClr val="C00000"/>
                      </a:solidFill>
                      <a:latin typeface="+mn-ea"/>
                      <a:ea typeface="+mn-ea"/>
                    </a:rPr>
                    <a:t>=-1</a:t>
                  </a:r>
                  <a:endParaRPr lang="zh-CN" altLang="en-US" sz="1600" dirty="0">
                    <a:solidFill>
                      <a:srgbClr val="C00000"/>
                    </a:solidFill>
                    <a:latin typeface="+mn-ea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550" y="5428537"/>
                  <a:ext cx="2287027" cy="471795"/>
                </a:xfrm>
                <a:prstGeom prst="rect">
                  <a:avLst/>
                </a:prstGeom>
                <a:blipFill>
                  <a:blip r:embed="rId6"/>
                  <a:stretch>
                    <a:fillRect t="-5172" b="-172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52402" y="1248060"/>
                <a:ext cx="464820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zh-CN" alt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200" b="0" dirty="0">
                    <a:solidFill>
                      <a:schemeClr val="tx1"/>
                    </a:solidFill>
                    <a:cs typeface="STFangsong" charset="-122"/>
                  </a:rPr>
                  <a:t> 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衰变振幅</a:t>
                </a:r>
                <a:r>
                  <a:rPr lang="zh-CN" altLang="en-US" sz="2200" dirty="0">
                    <a:solidFill>
                      <a:schemeClr val="tx1"/>
                    </a:solidFill>
                    <a:cs typeface="STFangsong" charset="-122"/>
                  </a:rPr>
                  <a:t>：</a:t>
                </a: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1248060"/>
                <a:ext cx="4648200" cy="438582"/>
              </a:xfrm>
              <a:prstGeom prst="rect">
                <a:avLst/>
              </a:prstGeom>
              <a:blipFill>
                <a:blip r:embed="rId7"/>
                <a:stretch>
                  <a:fillRect l="-1442" t="-12500"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52402" y="2325939"/>
                <a:ext cx="6264752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zh-CN" altLang="en-US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zh-CN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zh-CN" altLang="en-US" sz="2200" b="0" dirty="0">
                    <a:solidFill>
                      <a:schemeClr val="tx1"/>
                    </a:solidFill>
                    <a:cs typeface="STFangsong" charset="-122"/>
                  </a:rPr>
                  <a:t> 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含时间衰变振幅</a:t>
                </a:r>
                <a:r>
                  <a:rPr lang="zh-CN" altLang="en-US" sz="2200" dirty="0">
                    <a:solidFill>
                      <a:schemeClr val="tx1"/>
                    </a:solidFill>
                    <a:cs typeface="STFangsong" charset="-122"/>
                  </a:rPr>
                  <a:t>：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2325939"/>
                <a:ext cx="6264752" cy="438582"/>
              </a:xfrm>
              <a:prstGeom prst="rect">
                <a:avLst/>
              </a:prstGeom>
              <a:blipFill>
                <a:blip r:embed="rId8"/>
                <a:stretch>
                  <a:fillRect l="-1070" t="-12676" b="-295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51717" y="5950783"/>
                <a:ext cx="9258302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l">
                  <a:lnSpc>
                    <a:spcPct val="14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强相位差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在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干涉项     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测量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不同相空间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区域的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产额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便可提取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TFangsong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17" y="5950783"/>
                <a:ext cx="9258302" cy="514949"/>
              </a:xfrm>
              <a:prstGeom prst="rect">
                <a:avLst/>
              </a:prstGeom>
              <a:blipFill>
                <a:blip r:embed="rId9"/>
                <a:stretch>
                  <a:fillRect l="-856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296949" y="2833655"/>
                <a:ext cx="6743700" cy="572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𝐴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𝒇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;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𝒈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</m:d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</m:d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  <m:r>
                                    <a:rPr kumimoji="0" lang="en-US" altLang="zh-CN" sz="1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6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kumimoji="0" lang="en-US" altLang="zh-CN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</m:d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  <m:r>
                                    <a:rPr kumimoji="0"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6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</m:d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6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49" y="2833655"/>
                <a:ext cx="6743700" cy="5720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05BB287-6367-4600-B500-D6BD3E8ABF36}"/>
                  </a:ext>
                </a:extLst>
              </p:cNvPr>
              <p:cNvSpPr txBox="1"/>
              <p:nvPr/>
            </p:nvSpPr>
            <p:spPr>
              <a:xfrm>
                <a:off x="1215113" y="4009333"/>
                <a:ext cx="6553743" cy="1050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6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e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kumimoji="0" lang="en-US" altLang="zh-CN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1600" b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altLang="zh-CN" sz="16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altLang="zh-CN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[1+</m:t>
                      </m:r>
                      <m:sSup>
                        <m:sSupPr>
                          <m:ctrlP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altLang="zh-CN" sz="1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sSubSup>
                        <m:sSubSupPr>
                          <m:ctrlP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sSub>
                        <m:sSubPr>
                          <m:ctrlP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kumimoji="0" lang="en-US" altLang="zh-CN" sz="1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6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kumimoji="0" lang="en-US" altLang="zh-CN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0" lang="en-US" altLang="zh-CN" sz="1600" b="0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05BB287-6367-4600-B500-D6BD3E8AB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13" y="4009333"/>
                <a:ext cx="6553743" cy="10507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CF98F16-C475-4AEA-BA7F-2AC97FC6CCF5}"/>
                  </a:ext>
                </a:extLst>
              </p:cNvPr>
              <p:cNvSpPr txBox="1"/>
              <p:nvPr/>
            </p:nvSpPr>
            <p:spPr>
              <a:xfrm>
                <a:off x="1275025" y="1698925"/>
                <a:ext cx="3956916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3770</m:t>
                              </m:r>
                            </m:e>
                          </m:d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CF98F16-C475-4AEA-BA7F-2AC97FC6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25" y="1698925"/>
                <a:ext cx="3956916" cy="572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29A3349-61BF-45C7-9877-03268329557D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253483" y="6250960"/>
            <a:ext cx="304800" cy="0"/>
          </a:xfrm>
          <a:prstGeom prst="straightConnector1">
            <a:avLst/>
          </a:prstGeom>
          <a:noFill/>
          <a:ln w="539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41EF23F-83EA-40CF-A7C7-418230BF0EC8}"/>
              </a:ext>
            </a:extLst>
          </p:cNvPr>
          <p:cNvSpPr/>
          <p:nvPr/>
        </p:nvSpPr>
        <p:spPr>
          <a:xfrm>
            <a:off x="1409700" y="4098744"/>
            <a:ext cx="685800" cy="390354"/>
          </a:xfrm>
          <a:prstGeom prst="roundRect">
            <a:avLst/>
          </a:prstGeom>
          <a:ln w="254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7CA9714-37DB-4114-9978-7EAC9C8852E8}"/>
              </a:ext>
            </a:extLst>
          </p:cNvPr>
          <p:cNvSpPr/>
          <p:nvPr/>
        </p:nvSpPr>
        <p:spPr>
          <a:xfrm>
            <a:off x="5254978" y="4109541"/>
            <a:ext cx="307622" cy="390354"/>
          </a:xfrm>
          <a:prstGeom prst="roundRect">
            <a:avLst/>
          </a:prstGeom>
          <a:ln w="254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C5B7214-824B-4E69-A78E-A3FC83BF7A26}"/>
              </a:ext>
            </a:extLst>
          </p:cNvPr>
          <p:cNvSpPr/>
          <p:nvPr/>
        </p:nvSpPr>
        <p:spPr>
          <a:xfrm>
            <a:off x="6602274" y="4109541"/>
            <a:ext cx="307622" cy="390354"/>
          </a:xfrm>
          <a:prstGeom prst="roundRec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2B392D-4726-4C6F-902F-C83F21E93580}"/>
              </a:ext>
            </a:extLst>
          </p:cNvPr>
          <p:cNvSpPr txBox="1"/>
          <p:nvPr/>
        </p:nvSpPr>
        <p:spPr>
          <a:xfrm>
            <a:off x="1004777" y="54059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观测事例数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426151E-225E-41E4-B9F9-91EDF1F3F0AA}"/>
              </a:ext>
            </a:extLst>
          </p:cNvPr>
          <p:cNvSpPr txBox="1"/>
          <p:nvPr/>
        </p:nvSpPr>
        <p:spPr>
          <a:xfrm>
            <a:off x="4665255" y="53869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相干系数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D699F28-7093-45A5-A746-EE91CA2640DC}"/>
              </a:ext>
            </a:extLst>
          </p:cNvPr>
          <p:cNvSpPr txBox="1"/>
          <p:nvPr/>
        </p:nvSpPr>
        <p:spPr>
          <a:xfrm>
            <a:off x="6197652" y="53701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强相位差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7E2E735-EEB7-49CB-B38B-BDE875E7B06A}"/>
              </a:ext>
            </a:extLst>
          </p:cNvPr>
          <p:cNvCxnSpPr>
            <a:cxnSpLocks/>
          </p:cNvCxnSpPr>
          <p:nvPr/>
        </p:nvCxnSpPr>
        <p:spPr bwMode="auto">
          <a:xfrm>
            <a:off x="1676400" y="4489098"/>
            <a:ext cx="0" cy="9093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04EACE6-26F3-4CD6-9FDC-BE54448AC04E}"/>
              </a:ext>
            </a:extLst>
          </p:cNvPr>
          <p:cNvCxnSpPr>
            <a:cxnSpLocks/>
          </p:cNvCxnSpPr>
          <p:nvPr/>
        </p:nvCxnSpPr>
        <p:spPr bwMode="auto">
          <a:xfrm>
            <a:off x="5465355" y="4509984"/>
            <a:ext cx="0" cy="9093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9136525-01FD-46F3-BFCC-69087C963F64}"/>
              </a:ext>
            </a:extLst>
          </p:cNvPr>
          <p:cNvCxnSpPr>
            <a:cxnSpLocks/>
          </p:cNvCxnSpPr>
          <p:nvPr/>
        </p:nvCxnSpPr>
        <p:spPr bwMode="auto">
          <a:xfrm>
            <a:off x="6756085" y="4509984"/>
            <a:ext cx="0" cy="9093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65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BESIII</a:t>
            </a:r>
            <a:r>
              <a:rPr lang="zh-CN" altLang="en-US" dirty="0">
                <a:solidFill>
                  <a:schemeClr val="tx1"/>
                </a:solidFill>
              </a:rPr>
              <a:t>实验测量强相位差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1000" y="762000"/>
                <a:ext cx="8534400" cy="357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  <a:buNone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实际测量巧妙地利用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特殊标记道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来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简化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测量，控制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系统误差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TFangsong" charset="-122"/>
                  </a:rPr>
                  <a:t>：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TFangsong" charset="-122"/>
                </a:endParaRPr>
              </a:p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粲味标记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道直接测量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衰变区间分宽度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，为测量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奠定基础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标记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道测量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endPara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自共轭道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已测的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𝑳</m:t>
                        </m:r>
                      </m:sub>
                    </m:sSub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endPara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534400" cy="3575722"/>
              </a:xfrm>
              <a:prstGeom prst="rect">
                <a:avLst/>
              </a:prstGeom>
              <a:blipFill>
                <a:blip r:embed="rId2"/>
                <a:stretch>
                  <a:fillRect l="-1143" t="-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89399"/>
            <a:ext cx="7805858" cy="2155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59963" y="2819400"/>
                <a:ext cx="6121676" cy="343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𝑵</m:t>
                      </m:r>
                      <m:d>
                        <m:d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𝒄𝒑</m:t>
                          </m:r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𝒊</m:t>
                          </m:r>
                        </m:e>
                      </m:d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𝒄𝒑</m:t>
                          </m:r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𝑺𝑻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r>
                                    <a:rPr lang="en-US" altLang="zh-CN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𝑪𝑷</m:t>
                              </m:r>
                            </m:sub>
                          </m:sSub>
                        </m:e>
                      </m:d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/</m:t>
                      </m:r>
                      <m:d>
                        <m:d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𝒇𝒍𝒂𝒗𝒐𝒓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, 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𝑺𝑻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3" y="2819400"/>
                <a:ext cx="6121676" cy="343684"/>
              </a:xfrm>
              <a:prstGeom prst="rect">
                <a:avLst/>
              </a:prstGeom>
              <a:blipFill>
                <a:blip r:embed="rId4"/>
                <a:stretch>
                  <a:fillRect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59963" y="3781810"/>
                <a:ext cx="8049444" cy="636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𝑵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𝒊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𝒋</m:t>
                          </m:r>
                        </m:e>
                      </m:d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𝑵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/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𝒇𝒍𝒂𝒗𝒐𝒓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, 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𝑺𝑻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𝒇𝒍𝒂𝒗𝒐𝒓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, 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𝑺𝑻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3" y="3781810"/>
                <a:ext cx="8049444" cy="6363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内容提要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51344" y="1066800"/>
            <a:ext cx="6370171" cy="39624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研究意义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及动机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研究内容</a:t>
            </a:r>
            <a:r>
              <a:rPr lang="zh-CN" altLang="en-US" dirty="0">
                <a:solidFill>
                  <a:schemeClr val="tx1"/>
                </a:solidFill>
              </a:rPr>
              <a:t>及目标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研究方案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进展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3300C-797F-D148-A78D-320196FBAF0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Symbol" pitchFamily="18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26" name="Picture 4" descr="http://bes3.ihep.ac.cn/images/BES3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06071" cy="7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4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研究内容一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32184"/>
            <a:ext cx="8077200" cy="5334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/>
                </a:solidFill>
              </a:rPr>
              <a:t>多体自共轭过程的</a:t>
            </a:r>
            <a:r>
              <a:rPr lang="en-US" altLang="zh-CN" sz="2400" dirty="0">
                <a:solidFill>
                  <a:srgbClr val="C00000"/>
                </a:solidFill>
              </a:rPr>
              <a:t>CP</a:t>
            </a:r>
            <a:r>
              <a:rPr lang="zh-CN" altLang="en-US" sz="2400" dirty="0">
                <a:solidFill>
                  <a:srgbClr val="C00000"/>
                </a:solidFill>
              </a:rPr>
              <a:t>本征态成分比例</a:t>
            </a:r>
            <a:r>
              <a:rPr lang="zh-CN" altLang="en-US" sz="2400" dirty="0">
                <a:solidFill>
                  <a:schemeClr val="tx1"/>
                </a:solidFill>
              </a:rPr>
              <a:t>的系统研究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115905"/>
                  </p:ext>
                </p:extLst>
              </p:nvPr>
            </p:nvGraphicFramePr>
            <p:xfrm>
              <a:off x="646872" y="1194136"/>
              <a:ext cx="7697855" cy="41404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674878">
                      <a:extLst>
                        <a:ext uri="{9D8B030D-6E8A-4147-A177-3AD203B41FA5}">
                          <a16:colId xmlns:a16="http://schemas.microsoft.com/office/drawing/2014/main" val="3040122556"/>
                        </a:ext>
                      </a:extLst>
                    </a:gridCol>
                    <a:gridCol w="2593977">
                      <a:extLst>
                        <a:ext uri="{9D8B030D-6E8A-4147-A177-3AD203B41FA5}">
                          <a16:colId xmlns:a16="http://schemas.microsoft.com/office/drawing/2014/main" val="87407056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567852655"/>
                        </a:ext>
                      </a:extLst>
                    </a:gridCol>
                  </a:tblGrid>
                  <a:tr h="43763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研究内容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480580"/>
                      </a:ext>
                    </a:extLst>
                  </a:tr>
                  <a:tr h="385909"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000" b="1" dirty="0">
                              <a:ea typeface="微软雅黑" panose="020B0503020204020204" pitchFamily="34" charset="-122"/>
                            </a:rPr>
                            <a:t>三体</a:t>
                          </a:r>
                          <a:endParaRPr lang="en-US" sz="2000" b="1" dirty="0"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奇偶</a:t>
                          </a:r>
                          <a:r>
                            <a:rPr lang="en-US" altLang="zh-CN" sz="2000" b="1" i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CP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标记，</a:t>
                          </a:r>
                          <a:r>
                            <a:rPr lang="en-US" altLang="zh-CN" sz="2000" b="1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Dalitz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图分析</a:t>
                          </a:r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确定偶</a:t>
                          </a:r>
                          <a:r>
                            <a:rPr lang="en-US" altLang="zh-CN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CP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比例及中间共振态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768134"/>
                      </a:ext>
                    </a:extLst>
                  </a:tr>
                  <a:tr h="454288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503343"/>
                      </a:ext>
                    </a:extLst>
                  </a:tr>
                  <a:tr h="379283">
                    <a:tc row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altLang="zh-CN" sz="2000" b="1" dirty="0"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ea typeface="微软雅黑" panose="020B0503020204020204" pitchFamily="34" charset="-122"/>
                            </a:rPr>
                            <a:t>四体</a:t>
                          </a:r>
                          <a:endParaRPr lang="en-US" sz="2000" b="1" dirty="0"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zh-CN" alt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row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四体末态全空间一致性研究</a:t>
                          </a:r>
                          <a:endParaRPr kumimoji="0" lang="en-US" altLang="zh-CN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  <a:p>
                          <a:pPr algn="ctr"/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奇异</a:t>
                          </a:r>
                          <a:r>
                            <a:rPr kumimoji="0" lang="en-US" altLang="zh-CN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CP</a:t>
                          </a:r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标记，确定偶</a:t>
                          </a:r>
                          <a:r>
                            <a:rPr kumimoji="0" lang="en-US" altLang="zh-CN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CP</a:t>
                          </a:r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比例</a:t>
                          </a:r>
                          <a:endParaRPr lang="en-US" sz="2000" dirty="0"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400695"/>
                      </a:ext>
                    </a:extLst>
                  </a:tr>
                  <a:tr h="400921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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51509"/>
                      </a:ext>
                    </a:extLst>
                  </a:tr>
                  <a:tr h="385909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634038"/>
                      </a:ext>
                    </a:extLst>
                  </a:tr>
                  <a:tr h="400921"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altLang="zh-CN" sz="2000" b="1" dirty="0"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endParaRPr lang="en-US" altLang="zh-CN" sz="2000" b="1" dirty="0"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ea typeface="微软雅黑" panose="020B0503020204020204" pitchFamily="34" charset="-122"/>
                            </a:rPr>
                            <a:t>首次测量</a:t>
                          </a:r>
                          <a:endParaRPr lang="en-US" sz="2000" b="1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寻找信号并确定产额，</a:t>
                          </a:r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Dalitz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图分析中间共振态，</a:t>
                          </a:r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确定偶</a:t>
                          </a:r>
                          <a:r>
                            <a:rPr lang="en-US" altLang="zh-CN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比例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382970"/>
                      </a:ext>
                    </a:extLst>
                  </a:tr>
                  <a:tr h="379283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zh-CN" alt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66469"/>
                      </a:ext>
                    </a:extLst>
                  </a:tr>
                  <a:tr h="379283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zh-CN" alt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4571041"/>
                      </a:ext>
                    </a:extLst>
                  </a:tr>
                  <a:tr h="379283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ea typeface="微软雅黑" panose="020B0503020204020204" pitchFamily="34" charset="-122"/>
                            </a:rPr>
                            <a:t>……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9605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115905"/>
                  </p:ext>
                </p:extLst>
              </p:nvPr>
            </p:nvGraphicFramePr>
            <p:xfrm>
              <a:off x="646872" y="1194136"/>
              <a:ext cx="7697855" cy="416693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674878">
                      <a:extLst>
                        <a:ext uri="{9D8B030D-6E8A-4147-A177-3AD203B41FA5}">
                          <a16:colId xmlns:a16="http://schemas.microsoft.com/office/drawing/2014/main" val="3040122556"/>
                        </a:ext>
                      </a:extLst>
                    </a:gridCol>
                    <a:gridCol w="2593977">
                      <a:extLst>
                        <a:ext uri="{9D8B030D-6E8A-4147-A177-3AD203B41FA5}">
                          <a16:colId xmlns:a16="http://schemas.microsoft.com/office/drawing/2014/main" val="87407056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56785265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研究内容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480580"/>
                      </a:ext>
                    </a:extLst>
                  </a:tr>
                  <a:tr h="403162"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sz="2000" b="1" dirty="0">
                              <a:ea typeface="微软雅黑" panose="020B0503020204020204" pitchFamily="34" charset="-122"/>
                            </a:rPr>
                            <a:t>三体</a:t>
                          </a:r>
                          <a:endParaRPr lang="en-US" sz="2000" b="1" dirty="0"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124242" r="-133647" b="-85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奇偶</a:t>
                          </a:r>
                          <a:r>
                            <a:rPr lang="en-US" altLang="zh-CN" sz="2000" b="1" i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CP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标记，</a:t>
                          </a:r>
                          <a:r>
                            <a:rPr lang="en-US" altLang="zh-CN" sz="2000" b="1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Dalitz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图分析</a:t>
                          </a:r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确定偶</a:t>
                          </a:r>
                          <a:r>
                            <a:rPr lang="en-US" altLang="zh-CN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CP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Times" panose="02020603050405020304" pitchFamily="18" charset="0"/>
                            </a:rPr>
                            <a:t>比例及中间共振态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Times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768134"/>
                      </a:ext>
                    </a:extLst>
                  </a:tr>
                  <a:tr h="480758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187342" r="-133647" b="-61012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503343"/>
                      </a:ext>
                    </a:extLst>
                  </a:tr>
                  <a:tr h="396240">
                    <a:tc row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altLang="zh-CN" sz="2000" b="1" dirty="0"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ea typeface="微软雅黑" panose="020B0503020204020204" pitchFamily="34" charset="-122"/>
                            </a:rPr>
                            <a:t>四体</a:t>
                          </a:r>
                          <a:endParaRPr lang="en-US" sz="2000" b="1" dirty="0"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343939" r="-133647" b="-63030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四体末态全空间一致性研究</a:t>
                          </a:r>
                          <a:endParaRPr kumimoji="0" lang="en-US" altLang="zh-CN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  <a:p>
                          <a:pPr algn="ctr"/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奇异</a:t>
                          </a:r>
                          <a:r>
                            <a:rPr kumimoji="0" lang="en-US" altLang="zh-CN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CP</a:t>
                          </a:r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标记，确定偶</a:t>
                          </a:r>
                          <a:r>
                            <a:rPr kumimoji="0" lang="en-US" altLang="zh-CN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CP</a:t>
                          </a:r>
                          <a:r>
                            <a:rPr kumimoji="0" lang="zh-CN" alt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比例</a:t>
                          </a:r>
                          <a:endParaRPr lang="en-US" sz="2000" dirty="0"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400695"/>
                      </a:ext>
                    </a:extLst>
                  </a:tr>
                  <a:tr h="418846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430882" r="-133647" b="-51176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51509"/>
                      </a:ext>
                    </a:extLst>
                  </a:tr>
                  <a:tr h="403162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538806" r="-133647" b="-41940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634038"/>
                      </a:ext>
                    </a:extLst>
                  </a:tr>
                  <a:tr h="418846"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altLang="zh-CN" sz="2000" b="1" dirty="0"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endParaRPr lang="en-US" altLang="zh-CN" sz="2000" b="1" dirty="0"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ea typeface="微软雅黑" panose="020B0503020204020204" pitchFamily="34" charset="-122"/>
                            </a:rPr>
                            <a:t>首次测量</a:t>
                          </a:r>
                          <a:endParaRPr lang="en-US" sz="2000" b="1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620290" r="-133647" b="-30724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寻找信号并确定产额，</a:t>
                          </a:r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Dalitz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图分析中间共振态，</a:t>
                          </a:r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确定偶</a:t>
                          </a:r>
                          <a:r>
                            <a:rPr lang="en-US" altLang="zh-CN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比例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382970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764615" r="-133647" b="-22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66469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941" t="-864615" r="-133647" b="-12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4571041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ea typeface="微软雅黑" panose="020B0503020204020204" pitchFamily="34" charset="-122"/>
                            </a:rPr>
                            <a:t>……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9605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42470" y="5297150"/>
                <a:ext cx="888808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多体自共轭过程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本征态成分比例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多个可用于量子关联和强相位差参数测量的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本征态标记道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GLW/BPGGSZ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zh-CN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lang="en-US" altLang="zh-C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破坏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提供输入</a:t>
                </a:r>
                <a:endParaRPr lang="zh-CN" altLang="en-US" sz="22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0" y="5297150"/>
                <a:ext cx="8888083" cy="1446550"/>
              </a:xfrm>
              <a:prstGeom prst="rect">
                <a:avLst/>
              </a:prstGeom>
              <a:blipFill>
                <a:blip r:embed="rId4"/>
                <a:stretch>
                  <a:fillRect l="-754" t="-422" b="-5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5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研究内容二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" y="685800"/>
            <a:ext cx="54864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p"/>
            </a:pP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自共轭过程强</a:t>
            </a:r>
            <a:r>
              <a:rPr kumimoji="0"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相位差参数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的精确测量</a:t>
            </a:r>
            <a:endParaRPr kumimoji="0" lang="en-US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894732"/>
                  </p:ext>
                </p:extLst>
              </p:nvPr>
            </p:nvGraphicFramePr>
            <p:xfrm>
              <a:off x="734683" y="1295763"/>
              <a:ext cx="7766649" cy="3565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9846">
                      <a:extLst>
                        <a:ext uri="{9D8B030D-6E8A-4147-A177-3AD203B41FA5}">
                          <a16:colId xmlns:a16="http://schemas.microsoft.com/office/drawing/2014/main" val="3040122556"/>
                        </a:ext>
                      </a:extLst>
                    </a:gridCol>
                    <a:gridCol w="2789353">
                      <a:extLst>
                        <a:ext uri="{9D8B030D-6E8A-4147-A177-3AD203B41FA5}">
                          <a16:colId xmlns:a16="http://schemas.microsoft.com/office/drawing/2014/main" val="874070560"/>
                        </a:ext>
                      </a:extLst>
                    </a:gridCol>
                    <a:gridCol w="3287450">
                      <a:extLst>
                        <a:ext uri="{9D8B030D-6E8A-4147-A177-3AD203B41FA5}">
                          <a16:colId xmlns:a16="http://schemas.microsoft.com/office/drawing/2014/main" val="1567852655"/>
                        </a:ext>
                      </a:extLst>
                    </a:gridCol>
                  </a:tblGrid>
                  <a:tr h="446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研究方法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480580"/>
                      </a:ext>
                    </a:extLst>
                  </a:tr>
                  <a:tr h="45000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三体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相空间分区优化研究及衰变率傅里叶级数展开研究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68134"/>
                      </a:ext>
                    </a:extLst>
                  </a:tr>
                  <a:tr h="4495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503343"/>
                      </a:ext>
                    </a:extLst>
                  </a:tr>
                  <a:tr h="386944">
                    <a:tc rowSpan="3">
                      <a:txBody>
                        <a:bodyPr/>
                        <a:lstStyle/>
                        <a:p>
                          <a:pPr algn="ctr"/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四体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zh-CN" alt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利用振幅分析结果，优化五维相空间分区</a:t>
                          </a:r>
                          <a:endParaRPr kumimoji="0" lang="en-US" altLang="zh-CN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5400695"/>
                      </a:ext>
                    </a:extLst>
                  </a:tr>
                  <a:tr h="409019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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51509"/>
                      </a:ext>
                    </a:extLst>
                  </a:tr>
                  <a:tr h="38694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zh-CN" alt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634038"/>
                      </a:ext>
                    </a:extLst>
                  </a:tr>
                  <a:tr h="526131">
                    <a:tc rowSpan="2">
                      <a:txBody>
                        <a:bodyPr/>
                        <a:lstStyle/>
                        <a:p>
                          <a:pPr algn="ctr"/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首次测量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理论和实验上分别确定强相位差参数的具体形式</a:t>
                          </a:r>
                          <a:endParaRPr 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382970"/>
                      </a:ext>
                    </a:extLst>
                  </a:tr>
                  <a:tr h="449349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66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894732"/>
                  </p:ext>
                </p:extLst>
              </p:nvPr>
            </p:nvGraphicFramePr>
            <p:xfrm>
              <a:off x="734683" y="1295763"/>
              <a:ext cx="7766649" cy="3565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9846">
                      <a:extLst>
                        <a:ext uri="{9D8B030D-6E8A-4147-A177-3AD203B41FA5}">
                          <a16:colId xmlns:a16="http://schemas.microsoft.com/office/drawing/2014/main" val="3040122556"/>
                        </a:ext>
                      </a:extLst>
                    </a:gridCol>
                    <a:gridCol w="2789353">
                      <a:extLst>
                        <a:ext uri="{9D8B030D-6E8A-4147-A177-3AD203B41FA5}">
                          <a16:colId xmlns:a16="http://schemas.microsoft.com/office/drawing/2014/main" val="874070560"/>
                        </a:ext>
                      </a:extLst>
                    </a:gridCol>
                    <a:gridCol w="3287450">
                      <a:extLst>
                        <a:ext uri="{9D8B030D-6E8A-4147-A177-3AD203B41FA5}">
                          <a16:colId xmlns:a16="http://schemas.microsoft.com/office/drawing/2014/main" val="156785265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研究方法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480580"/>
                      </a:ext>
                    </a:extLst>
                  </a:tr>
                  <a:tr h="4608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三体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107895" r="-118777" b="-57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相空间分区优化研究及衰变率傅里叶级数展开研究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68134"/>
                      </a:ext>
                    </a:extLst>
                  </a:tr>
                  <a:tr h="4608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207895" r="-118777" b="-475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503343"/>
                      </a:ext>
                    </a:extLst>
                  </a:tr>
                  <a:tr h="396240">
                    <a:tc rowSpan="3">
                      <a:txBody>
                        <a:bodyPr/>
                        <a:lstStyle/>
                        <a:p>
                          <a:pPr algn="ctr"/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四体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360000" r="-118777" b="-45538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利用振幅分析结果，优化五维相空间分区</a:t>
                          </a:r>
                          <a:endParaRPr kumimoji="0" lang="en-US" altLang="zh-CN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5400695"/>
                      </a:ext>
                    </a:extLst>
                  </a:tr>
                  <a:tr h="418846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433333" r="-118777" b="-3289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51509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566154" r="-118777" b="-24923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634038"/>
                      </a:ext>
                    </a:extLst>
                  </a:tr>
                  <a:tr h="526131">
                    <a:tc rowSpan="2">
                      <a:txBody>
                        <a:bodyPr/>
                        <a:lstStyle/>
                        <a:p>
                          <a:pPr algn="ctr"/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首次测量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503488" r="-118777" b="-8837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理论和实验上分别确定强相位差参数的具体形式</a:t>
                          </a:r>
                          <a:endParaRPr 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382970"/>
                      </a:ext>
                    </a:extLst>
                  </a:tr>
                  <a:tr h="449349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699" t="-701351" r="-118777" b="-270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664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09600" y="5090128"/>
                <a:ext cx="8420100" cy="164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31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按照相角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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精确测量要求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优先级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精确测量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强相位差参数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31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深入理解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相关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相空间分区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等因素，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探索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新的测量方法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31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BPGGSZ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精确测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量相角</a:t>
                </a:r>
                <a14:m>
                  <m:oMath xmlns:m="http://schemas.openxmlformats.org/officeDocument/2006/math">
                    <m:r>
                      <a:rPr lang="en-US" altLang="zh-CN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𝛾</m:t>
                    </m:r>
                  </m:oMath>
                </a14:m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</a:t>
                </a:r>
                <a:endParaRPr lang="zh-CN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90128"/>
                <a:ext cx="8420100" cy="1643527"/>
              </a:xfrm>
              <a:prstGeom prst="rect">
                <a:avLst/>
              </a:prstGeom>
              <a:blipFill>
                <a:blip r:embed="rId4"/>
                <a:stretch>
                  <a:fillRect l="-797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5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研究内容三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454" y="970954"/>
            <a:ext cx="8077200" cy="488409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2400" kern="1200" dirty="0">
                <a:solidFill>
                  <a:srgbClr val="C00000"/>
                </a:solidFill>
                <a:cs typeface="+mn-cs"/>
                <a:sym typeface="Symbol" pitchFamily="18" charset="2"/>
              </a:rPr>
              <a:t>关联因子</a:t>
            </a:r>
            <a:r>
              <a:rPr lang="zh-CN" altLang="en-US" sz="2400" kern="1200" dirty="0">
                <a:solidFill>
                  <a:schemeClr val="tx1"/>
                </a:solidFill>
                <a:cs typeface="+mn-cs"/>
                <a:sym typeface="Symbol" pitchFamily="18" charset="2"/>
              </a:rPr>
              <a:t>和</a:t>
            </a:r>
            <a:r>
              <a:rPr lang="zh-CN" altLang="en-US" sz="2400" kern="1200" dirty="0">
                <a:solidFill>
                  <a:srgbClr val="C00000"/>
                </a:solidFill>
                <a:cs typeface="+mn-cs"/>
                <a:sym typeface="Symbol" pitchFamily="18" charset="2"/>
              </a:rPr>
              <a:t>平均强相位差</a:t>
            </a:r>
            <a:r>
              <a:rPr lang="zh-CN" altLang="en-US" sz="2400" kern="1200" dirty="0">
                <a:solidFill>
                  <a:schemeClr val="tx1"/>
                </a:solidFill>
                <a:cs typeface="+mn-cs"/>
                <a:sym typeface="Symbol" pitchFamily="18" charset="2"/>
              </a:rPr>
              <a:t>参数的精确测量</a:t>
            </a:r>
            <a:endParaRPr lang="en-US" altLang="zh-CN" sz="2400" kern="1200" dirty="0">
              <a:solidFill>
                <a:schemeClr val="tx1"/>
              </a:solidFill>
              <a:cs typeface="+mn-cs"/>
              <a:sym typeface="Symbol" pitchFamily="18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6678880"/>
                  </p:ext>
                </p:extLst>
              </p:nvPr>
            </p:nvGraphicFramePr>
            <p:xfrm>
              <a:off x="796111" y="1828799"/>
              <a:ext cx="3522087" cy="2170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687">
                      <a:extLst>
                        <a:ext uri="{9D8B030D-6E8A-4147-A177-3AD203B41FA5}">
                          <a16:colId xmlns:a16="http://schemas.microsoft.com/office/drawing/2014/main" val="3040122556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874070560"/>
                        </a:ext>
                      </a:extLst>
                    </a:gridCol>
                  </a:tblGrid>
                  <a:tr h="152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480580"/>
                      </a:ext>
                    </a:extLst>
                  </a:tr>
                  <a:tr h="244593">
                    <a:tc rowSpan="3">
                      <a:txBody>
                        <a:bodyPr/>
                        <a:lstStyle/>
                        <a:p>
                          <a:pPr algn="ctr"/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卡比玻允许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68134"/>
                      </a:ext>
                    </a:extLst>
                  </a:tr>
                  <a:tr h="24459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9014191"/>
                      </a:ext>
                    </a:extLst>
                  </a:tr>
                  <a:tr h="244593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503343"/>
                      </a:ext>
                    </a:extLst>
                  </a:tr>
                  <a:tr h="5172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卡比玻压低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5400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6678880"/>
                  </p:ext>
                </p:extLst>
              </p:nvPr>
            </p:nvGraphicFramePr>
            <p:xfrm>
              <a:off x="796111" y="1828799"/>
              <a:ext cx="3522087" cy="2170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687">
                      <a:extLst>
                        <a:ext uri="{9D8B030D-6E8A-4147-A177-3AD203B41FA5}">
                          <a16:colId xmlns:a16="http://schemas.microsoft.com/office/drawing/2014/main" val="3040122556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8740705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  <a:endParaRPr 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480580"/>
                      </a:ext>
                    </a:extLst>
                  </a:tr>
                  <a:tr h="403162">
                    <a:tc rowSpan="3">
                      <a:txBody>
                        <a:bodyPr/>
                        <a:lstStyle/>
                        <a:p>
                          <a:pPr algn="ctr"/>
                          <a:endParaRPr lang="en-US" altLang="zh-CN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卡比玻允许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1598" t="-122388" r="-1183" b="-325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768134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1598" t="-229231" r="-1183" b="-2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014191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1598" t="-329231" r="-1183" b="-1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03343"/>
                      </a:ext>
                    </a:extLst>
                  </a:tr>
                  <a:tr h="5172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卡比玻压低</a:t>
                          </a:r>
                          <a:endParaRPr lang="en-US" sz="2000" b="1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1598" t="-328235" r="-1183" b="-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4006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054" y="1816812"/>
            <a:ext cx="3911402" cy="2651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98456" y="4631793"/>
                <a:ext cx="7620000" cy="1528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31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研究</a:t>
                </a:r>
                <a:r>
                  <a:rPr lang="zh-CN" altLang="zh-CN" sz="2200" kern="100" spc="-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楷体_GB2312"/>
                  </a:rPr>
                  <a:t>卡比玻允许</a:t>
                </a:r>
                <a:r>
                  <a:rPr lang="zh-CN" altLang="en-US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楷体_GB2312"/>
                  </a:rPr>
                  <a:t>和</a:t>
                </a:r>
                <a:r>
                  <a:rPr lang="zh-CN" altLang="zh-CN" sz="2200" kern="100" spc="-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卡比玻压低</a:t>
                </a:r>
                <a:r>
                  <a:rPr lang="zh-CN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的衰变末态</a:t>
                </a:r>
                <a:r>
                  <a:rPr lang="zh-CN" altLang="en-US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的性质</a:t>
                </a:r>
                <a:endParaRPr lang="en-US" altLang="zh-CN" sz="2200" kern="100" spc="-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31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kern="100" spc="-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精确测量</a:t>
                </a:r>
                <a:r>
                  <a:rPr lang="zh-CN" altLang="en-US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相关的</a:t>
                </a:r>
                <a:r>
                  <a:rPr lang="zh-CN" altLang="zh-CN" sz="2200" kern="100" spc="-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关联因子</a:t>
                </a:r>
                <a:r>
                  <a:rPr lang="zh-CN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200" kern="100" spc="-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平均强相位差参数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楷体_GB2312"/>
                          </a:rPr>
                        </m:ctrlPr>
                      </m:sSubPr>
                      <m:e>
                        <m:r>
                          <a:rPr lang="en-US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𝑅</m:t>
                        </m:r>
                      </m:e>
                      <m:sub>
                        <m:r>
                          <a:rPr lang="en-US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zh-CN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楷体_GB2312"/>
                          </a:rPr>
                        </m:ctrlPr>
                      </m:sSubPr>
                      <m:e>
                        <m:r>
                          <a:rPr lang="zh-CN" altLang="zh-CN" sz="2200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、</m:t>
                        </m:r>
                        <m:r>
                          <a:rPr lang="en-US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𝑟</m:t>
                        </m:r>
                      </m:e>
                      <m:sub>
                        <m:r>
                          <a:rPr lang="en-US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楷体_GB231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楷体_GB2312"/>
                          </a:rPr>
                        </m:ctrlPr>
                      </m:sSubPr>
                      <m:e>
                        <m:r>
                          <a:rPr lang="en-US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𝛿</m:t>
                        </m:r>
                      </m:e>
                      <m:sub>
                        <m:r>
                          <a:rPr lang="en-US" altLang="zh-CN" sz="2200" i="1" kern="10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楷体_GB2312"/>
                          </a:rPr>
                          <m:t>𝐷</m:t>
                        </m:r>
                      </m:sub>
                    </m:sSub>
                    <m:r>
                      <a:rPr lang="zh-CN" altLang="en-US" sz="2200" i="1" kern="100" spc="-5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楷体_GB2312"/>
                      </a:rPr>
                      <m:t>，</m:t>
                    </m:r>
                  </m:oMath>
                </a14:m>
                <a:r>
                  <a:rPr lang="zh-CN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ADS</a:t>
                </a:r>
                <a:r>
                  <a:rPr lang="zh-CN" altLang="zh-CN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方法精确测量</a:t>
                </a:r>
                <a:r>
                  <a:rPr lang="zh-CN" altLang="en-US" sz="2200" kern="100" spc="-5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相角</a:t>
                </a:r>
                <a14:m>
                  <m:oMath xmlns:m="http://schemas.openxmlformats.org/officeDocument/2006/math">
                    <m:r>
                      <a:rPr lang="en-US" altLang="zh-CN" sz="2200" i="1" kern="100" spc="-5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zh-CN" altLang="zh-CN" sz="2200" kern="100" spc="-5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提供输入</a:t>
                </a:r>
                <a:endParaRPr lang="zh-CN" altLang="zh-CN" sz="2200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56" y="4631793"/>
                <a:ext cx="7620000" cy="1528111"/>
              </a:xfrm>
              <a:prstGeom prst="rect">
                <a:avLst/>
              </a:prstGeom>
              <a:blipFill>
                <a:blip r:embed="rId4"/>
                <a:stretch>
                  <a:fillRect l="-880" r="-1040" b="-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99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研究目标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7906" y="855328"/>
            <a:ext cx="82296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开展中性粲介子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量子关联效应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研究，以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国际最高精度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成分比例、关联因子及强相差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未来十年以上年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物理实验精确测量相角𝛾的输入参数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33400" y="2543205"/>
                <a:ext cx="7772400" cy="334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l">
                  <a:lnSpc>
                    <a:spcPct val="13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全面系统地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精密测量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自共轭过程的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偶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成分比例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提高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本征态标记道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产额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lvl="0" indent="-342900" algn="l">
                  <a:lnSpc>
                    <a:spcPct val="13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精密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自共轭过程强相位差参数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，使其对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𝜸</m:t>
                    </m:r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相角测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量的误差贡献控制在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0.5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〫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最好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的水平</a:t>
                </a:r>
              </a:p>
              <a:p>
                <a:pPr marL="342900" lvl="0" indent="-342900" algn="l">
                  <a:lnSpc>
                    <a:spcPct val="13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实现对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ADS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BPGGSZ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两种方法测量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所采用的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𝑫</m:t>
                    </m:r>
                  </m:oMath>
                </a14:m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介子衰变过程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本征态成分比例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的全面测量，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高精度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地测量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关联因子</a:t>
                </a:r>
                <a:r>
                  <a:rPr lang="zh-CN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平均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强相位差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</a:t>
                </a:r>
                <a:r>
                  <a:rPr lang="zh-CN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参数</a:t>
                </a:r>
                <a:endParaRPr lang="zh-CN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43205"/>
                <a:ext cx="7772400" cy="3341941"/>
              </a:xfrm>
              <a:prstGeom prst="rect">
                <a:avLst/>
              </a:prstGeom>
              <a:blipFill>
                <a:blip r:embed="rId2"/>
                <a:stretch>
                  <a:fillRect l="-863" r="-3529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9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内容提要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51344" y="1066800"/>
            <a:ext cx="6370171" cy="39624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研究意义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及动机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研究内容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及目标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研究方案</a:t>
            </a:r>
            <a:r>
              <a:rPr lang="en-US" altLang="zh-CN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进展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3300C-797F-D148-A78D-320196FBAF0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Symbol" pitchFamily="18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26" name="Picture 4" descr="http://bes3.ihep.ac.cn/images/BES3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06071" cy="7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6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项目优势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84094" y="990600"/>
                <a:ext cx="8050306" cy="4953000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衰变成对产生的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p>
                        <m:r>
                          <a:rPr lang="en-US" altLang="zh-CN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CN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</a:rPr>
                  <a:t>样本具有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量子关联性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，是开展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量子关联性精密测量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的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最佳样本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，具有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不可替代性</a:t>
                </a:r>
                <a:endParaRPr lang="en-US" altLang="zh-CN" sz="2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4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200" dirty="0">
                    <a:solidFill>
                      <a:schemeClr val="tx1"/>
                    </a:solidFill>
                  </a:rPr>
                  <a:t>BESIII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实验是目前国际上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唯一运行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在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陶粲能区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的大科学实验装置，当前能够提供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最大统计量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的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样本（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𝐟𝐛</m:t>
                        </m:r>
                      </m:e>
                      <m:sup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）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 </a:t>
                </a:r>
                <a:endParaRPr lang="en-US" altLang="zh-CN" sz="2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4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在阈值附近成对产生的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</a:rPr>
                  <a:t>样本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具有低本底、全事例重建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等特性，为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系统误差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的控制提供优越条件</a:t>
                </a:r>
                <a:endParaRPr lang="en-US" altLang="zh-CN" sz="2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4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</a:rPr>
                  <a:t>采用不同类型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双标记技术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（味道标记、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CP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标记、同号标记、混合标记、自共轭标记等），有效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压低本底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，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提高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测量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精度</a:t>
                </a:r>
                <a:endParaRPr lang="en-US" altLang="zh-CN" sz="22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4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</a:rPr>
                  <a:t>探索新的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测量方法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，如模型无关</a:t>
                </a:r>
                <a:r>
                  <a:rPr lang="zh-CN" altLang="zh-CN" sz="2200" dirty="0">
                    <a:solidFill>
                      <a:schemeClr val="tx1"/>
                    </a:solidFill>
                  </a:rPr>
                  <a:t>傅里叶级数展开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，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提升</a:t>
                </a:r>
                <a:r>
                  <a:rPr lang="zh-CN" altLang="en-US" sz="2200" dirty="0">
                    <a:solidFill>
                      <a:schemeClr val="tx1"/>
                    </a:solidFill>
                  </a:rPr>
                  <a:t>测量</a:t>
                </a:r>
                <a:r>
                  <a:rPr lang="zh-CN" altLang="en-US" sz="2200" dirty="0">
                    <a:solidFill>
                      <a:srgbClr val="C00000"/>
                    </a:solidFill>
                  </a:rPr>
                  <a:t>精度</a:t>
                </a:r>
                <a:endParaRPr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094" y="990600"/>
                <a:ext cx="8050306" cy="4953000"/>
              </a:xfrm>
              <a:blipFill>
                <a:blip r:embed="rId3"/>
                <a:stretch>
                  <a:fillRect l="-757" r="-984" b="-4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1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研究方案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9600" y="914400"/>
            <a:ext cx="7924800" cy="576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200" lvl="1" indent="-342900" algn="l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信号样本挑选：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单、双标记方法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，显著压低本底、改善系统误差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运动学拟合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，可进一步压低本底，提升动量分辨率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9200" lvl="1" indent="-342900" algn="l">
              <a:lnSpc>
                <a:spcPct val="12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本底估计：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单举蒙特卡罗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模拟研究各种可能的本底来源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数据控制样本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，如边带区间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9200" lvl="1" indent="-342900" algn="l">
              <a:lnSpc>
                <a:spcPct val="12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量子关联测量：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针对自共轭多体过程强相位差参数的测量，采用味标记、偶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标记、奇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标记及混合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标记等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多种标记方法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优化相空间划分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方式，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各衰变道，加权平均或者联合拟合，提升测量精度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200" lvl="1" indent="-342900" algn="l">
              <a:lnSpc>
                <a:spcPct val="12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新测量方法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，如傅里叶级数展开，提升测量精度</a:t>
            </a:r>
            <a:endParaRPr lang="zh-CN" altLang="en-US" sz="2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78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内容提要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51344" y="1066800"/>
            <a:ext cx="6370171" cy="39624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研究意义</a:t>
            </a:r>
            <a:r>
              <a:rPr lang="zh-CN" altLang="en-US" dirty="0">
                <a:solidFill>
                  <a:schemeClr val="tx1"/>
                </a:solidFill>
              </a:rPr>
              <a:t>及动机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研究内容</a:t>
            </a:r>
            <a:r>
              <a:rPr lang="zh-CN" altLang="en-US" dirty="0">
                <a:solidFill>
                  <a:schemeClr val="tx1"/>
                </a:solidFill>
              </a:rPr>
              <a:t>及目标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研究方案</a:t>
            </a:r>
            <a:r>
              <a:rPr lang="en-US" altLang="zh-CN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</a:t>
            </a:r>
            <a:r>
              <a:rPr lang="zh-CN" altLang="en-US" dirty="0">
                <a:solidFill>
                  <a:schemeClr val="tx1"/>
                </a:solidFill>
              </a:rPr>
              <a:t>进展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6" name="Picture 4" descr="http://bes3.ihep.ac.cn/images/BES3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06071" cy="7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0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内容提要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51344" y="1066800"/>
            <a:ext cx="6370171" cy="39624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研究意义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及动机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研究内容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及目标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研究方案及可行性分析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</a:t>
            </a:r>
            <a:r>
              <a:rPr lang="zh-CN" altLang="en-US" dirty="0">
                <a:solidFill>
                  <a:schemeClr val="tx1"/>
                </a:solidFill>
              </a:rPr>
              <a:t>进展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3300C-797F-D148-A78D-320196FBAF0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Symbol" pitchFamily="18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26" name="Picture 4" descr="http://bes3.ihep.ac.cn/images/BES3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06071" cy="7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1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103998-320A-4589-8783-ED17CB0472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103998-320A-4589-8783-ED17CB047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384A85-4E17-4CFE-B098-8BAC1AA80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8D8BC9-B0FF-4641-AFCF-ACCBB5FE6E75}"/>
                  </a:ext>
                </a:extLst>
              </p:cNvPr>
              <p:cNvSpPr txBox="1"/>
              <p:nvPr/>
            </p:nvSpPr>
            <p:spPr>
              <a:xfrm>
                <a:off x="366950" y="990600"/>
                <a:ext cx="5400837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0"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supHide m:val="on"/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kumimoji="0" lang="en-US" altLang="zh-CN" sz="1800" b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  <m:sub>
                                  <m:r>
                                    <a:rPr kumimoji="0" lang="en-US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Sup>
                        <m:sSub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Sup>
                        <m:sSub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0" lang="en-US" altLang="zh-CN" sz="1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kumimoji="0" lang="en-US" altLang="zh-CN" sz="1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𝐨𝐬</m:t>
                          </m:r>
                          <m:r>
                            <a:rPr kumimoji="0" lang="en-US" altLang="zh-CN" sz="1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0" lang="en-US" altLang="zh-CN" sz="1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</m:groupCh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0"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kumimoji="0"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8D8BC9-B0FF-4641-AFCF-ACCBB5FE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50" y="990600"/>
                <a:ext cx="5400837" cy="636713"/>
              </a:xfrm>
              <a:prstGeom prst="rect">
                <a:avLst/>
              </a:prstGeom>
              <a:blipFill>
                <a:blip r:embed="rId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88622E-EC7D-44EF-9B54-94E7B111B9A1}"/>
                  </a:ext>
                </a:extLst>
              </p:cNvPr>
              <p:cNvSpPr txBox="1"/>
              <p:nvPr/>
            </p:nvSpPr>
            <p:spPr>
              <a:xfrm>
                <a:off x="6051844" y="1045944"/>
                <a:ext cx="2166106" cy="567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altLang="zh-CN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Sup>
                            <m:sSub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kumimoji="0" lang="en-US" altLang="zh-CN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Sup>
                            <m:sSub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88622E-EC7D-44EF-9B54-94E7B111B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44" y="1045944"/>
                <a:ext cx="2166106" cy="567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C4378190-5889-4963-A262-5A198F7CEE4B}"/>
              </a:ext>
            </a:extLst>
          </p:cNvPr>
          <p:cNvGrpSpPr/>
          <p:nvPr/>
        </p:nvGrpSpPr>
        <p:grpSpPr>
          <a:xfrm>
            <a:off x="88347" y="1649435"/>
            <a:ext cx="7515668" cy="3796544"/>
            <a:chOff x="-1012726" y="1773995"/>
            <a:chExt cx="8491530" cy="434824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7A1E309-89DD-4A74-8F0F-16F16E7B0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3220" b="1577"/>
            <a:stretch/>
          </p:blipFill>
          <p:spPr>
            <a:xfrm>
              <a:off x="419594" y="2240937"/>
              <a:ext cx="3481221" cy="328412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F4AEB92-1D65-4658-AD71-579AB3BFDF4D}"/>
                </a:ext>
              </a:extLst>
            </p:cNvPr>
            <p:cNvSpPr txBox="1"/>
            <p:nvPr/>
          </p:nvSpPr>
          <p:spPr>
            <a:xfrm>
              <a:off x="-1012726" y="2458223"/>
              <a:ext cx="1719340" cy="264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rPr>
                <a:t>BESIII</a:t>
              </a:r>
              <a:r>
                <a:rPr kumimoji="0" lang="en-US" altLang="zh-CN" sz="1600" b="0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  <a:r>
                <a:rPr kumimoji="0" lang="en-US" altLang="zh-CN" sz="16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	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srgbClr val="00B050"/>
                  </a:solidFill>
                  <a:latin typeface="Calibri" panose="020F0502020204030204"/>
                  <a:ea typeface="宋体" panose="02010600030101010101" pitchFamily="2" charset="-122"/>
                </a:rPr>
                <a:t>CLEO-c</a:t>
              </a:r>
              <a:r>
                <a:rPr kumimoji="0" lang="en-US" altLang="zh-CN" sz="1600" b="0" dirty="0">
                  <a:solidFill>
                    <a:srgbClr val="00B050"/>
                  </a:solidFill>
                  <a:latin typeface="Calibri" panose="020F0502020204030204"/>
                  <a:ea typeface="宋体" panose="02010600030101010101" pitchFamily="2" charset="-122"/>
                </a:rPr>
                <a:t>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srgbClr val="00B050"/>
                  </a:solidFill>
                  <a:latin typeface="Calibri" panose="020F0502020204030204"/>
                  <a:ea typeface="宋体" panose="02010600030101010101" pitchFamily="2" charset="-122"/>
                  <a:hlinkClick r:id="rId6"/>
                </a:rPr>
                <a:t>[PRD 82, 112006 (2010)]  </a:t>
              </a:r>
              <a:endParaRPr kumimoji="0" lang="en-US" altLang="zh-CN" sz="1600" dirty="0">
                <a:solidFill>
                  <a:srgbClr val="00B050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srgbClr val="00B050"/>
                  </a:solidFill>
                  <a:latin typeface="Calibri" panose="020F0502020204030204"/>
                  <a:ea typeface="宋体" panose="02010600030101010101" pitchFamily="2" charset="-122"/>
                </a:rPr>
                <a:t>	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Model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hlinkClick r:id="rId7"/>
                </a:rPr>
                <a:t>[PRD 98, no.11, 112012 (2018)]  </a:t>
              </a:r>
              <a:endParaRPr kumimoji="0" lang="zh-CN" altLang="en-US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C21E184-36F3-4E3D-9AA0-3AB39AD3A9DF}"/>
                </a:ext>
              </a:extLst>
            </p:cNvPr>
            <p:cNvSpPr txBox="1"/>
            <p:nvPr/>
          </p:nvSpPr>
          <p:spPr>
            <a:xfrm>
              <a:off x="857602" y="5452488"/>
              <a:ext cx="2668917" cy="669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hlinkClick r:id="rId8"/>
                </a:rPr>
                <a:t>[PRL 124, 241802 (2020); </a:t>
              </a:r>
              <a:endParaRPr kumimoji="0"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hlinkClick r:id="rId9"/>
                </a:rPr>
                <a:t>PRD 101, 112002 (2020)] </a:t>
              </a:r>
              <a:endParaRPr kumimoji="0" lang="zh-CN" altLang="en-US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8542E06-86B6-4138-A226-B122DFC2649A}"/>
                    </a:ext>
                  </a:extLst>
                </p:cNvPr>
                <p:cNvSpPr txBox="1"/>
                <p:nvPr/>
              </p:nvSpPr>
              <p:spPr>
                <a:xfrm>
                  <a:off x="370901" y="1773995"/>
                  <a:ext cx="3645877" cy="422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0"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8542E06-86B6-4138-A226-B122DFC26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01" y="1773995"/>
                  <a:ext cx="3645877" cy="422936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1AF7247-D52A-4B35-A669-82CC8F01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878" y="2208643"/>
              <a:ext cx="3481221" cy="32728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273D2B6-CD4D-484D-9001-91574F6053AB}"/>
                    </a:ext>
                  </a:extLst>
                </p:cNvPr>
                <p:cNvSpPr txBox="1"/>
                <p:nvPr/>
              </p:nvSpPr>
              <p:spPr>
                <a:xfrm>
                  <a:off x="4435238" y="1786872"/>
                  <a:ext cx="2696818" cy="4843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0"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0"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273D2B6-CD4D-484D-9001-91574F605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38" y="1786872"/>
                  <a:ext cx="2696818" cy="484396"/>
                </a:xfrm>
                <a:prstGeom prst="rect">
                  <a:avLst/>
                </a:prstGeom>
                <a:blipFill>
                  <a:blip r:embed="rId12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355026B-AAD2-46B2-AA3D-5E7BCA0946BC}"/>
                </a:ext>
              </a:extLst>
            </p:cNvPr>
            <p:cNvSpPr txBox="1"/>
            <p:nvPr/>
          </p:nvSpPr>
          <p:spPr>
            <a:xfrm>
              <a:off x="4498845" y="5427348"/>
              <a:ext cx="29799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en-US" altLang="zh-CN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hlinkClick r:id="rId13"/>
                </a:rPr>
                <a:t>[PRD 102, 052008 (2020)] </a:t>
              </a:r>
              <a:endParaRPr kumimoji="0" lang="zh-CN" altLang="en-US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D2F8129-1A1B-43C9-B1F8-79E7A25F50F5}"/>
              </a:ext>
            </a:extLst>
          </p:cNvPr>
          <p:cNvSpPr txBox="1"/>
          <p:nvPr/>
        </p:nvSpPr>
        <p:spPr>
          <a:xfrm>
            <a:off x="7538866" y="2151254"/>
            <a:ext cx="1516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BESIII </a:t>
            </a:r>
            <a:r>
              <a:rPr kumimoji="0" lang="en-US" altLang="zh-CN" sz="1600" b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b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	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srgbClr val="FF00FF"/>
                </a:solidFill>
                <a:latin typeface="Calibri" panose="020F0502020204030204"/>
                <a:ea typeface="宋体" panose="02010600030101010101" pitchFamily="2" charset="-122"/>
              </a:rPr>
              <a:t>CLEO-c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srgbClr val="FF00FF"/>
                </a:solidFill>
                <a:latin typeface="Calibri" panose="020F0502020204030204"/>
                <a:ea typeface="宋体" panose="02010600030101010101" pitchFamily="2" charset="-122"/>
                <a:hlinkClick r:id="rId6"/>
              </a:rPr>
              <a:t>[PRD 82, 112006 (2010)]</a:t>
            </a:r>
            <a:endParaRPr kumimoji="0" lang="en-US" altLang="zh-CN" sz="1600" dirty="0">
              <a:solidFill>
                <a:srgbClr val="FF00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srgbClr val="FF00FF"/>
                </a:solidFill>
                <a:latin typeface="Calibri" panose="020F0502020204030204"/>
                <a:ea typeface="宋体" panose="02010600030101010101" pitchFamily="2" charset="-122"/>
              </a:rPr>
              <a:t>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srgbClr val="0070C0"/>
                </a:solidFill>
                <a:latin typeface="Calibri" panose="020F0502020204030204"/>
                <a:ea typeface="宋体" panose="02010600030101010101" pitchFamily="2" charset="-122"/>
              </a:rPr>
              <a:t>Model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srgbClr val="0070C0"/>
                </a:solidFill>
                <a:latin typeface="Calibri" panose="020F0502020204030204"/>
                <a:ea typeface="宋体" panose="02010600030101010101" pitchFamily="2" charset="-122"/>
                <a:hlinkClick r:id="rId14"/>
              </a:rPr>
              <a:t>[PRD 78, 034023 (2008)]  </a:t>
            </a:r>
            <a:endParaRPr kumimoji="0" lang="zh-CN" altLang="en-US" sz="1600" dirty="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765F24-9D33-42FD-8CE0-F5AB9C68527E}"/>
              </a:ext>
            </a:extLst>
          </p:cNvPr>
          <p:cNvSpPr txBox="1"/>
          <p:nvPr/>
        </p:nvSpPr>
        <p:spPr>
          <a:xfrm>
            <a:off x="676527" y="5716111"/>
            <a:ext cx="7620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kumimoji="0" lang="en-US" altLang="zh-CN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BESIII</a:t>
            </a:r>
            <a:r>
              <a:rPr kumimoji="0" lang="zh-CN" altLang="en-US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结果与</a:t>
            </a:r>
            <a:r>
              <a:rPr kumimoji="0" lang="en-US" altLang="zh-CN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0" lang="en-US" altLang="zh-CN" sz="200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CLEOc’s</a:t>
            </a:r>
            <a:r>
              <a:rPr kumimoji="0" lang="zh-CN" altLang="en-US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自洽，精度提升了约两倍</a:t>
            </a:r>
            <a:r>
              <a:rPr kumimoji="0" lang="en-US" altLang="zh-CN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725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D35968-AF69-4DC0-B253-3D2927596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D88CDAEE-B83B-453D-8A9B-F1AA58C470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78215" y="24299"/>
                <a:ext cx="5334000" cy="59139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D88CDAEE-B83B-453D-8A9B-F1AA58C47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78215" y="24299"/>
                <a:ext cx="5334000" cy="591395"/>
              </a:xfrm>
              <a:blipFill>
                <a:blip r:embed="rId2"/>
                <a:stretch>
                  <a:fillRect b="-17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F935B370-0D63-48E3-92B8-70FEFDF9F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" y="1520028"/>
            <a:ext cx="3926957" cy="3531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A7CE9B-1C93-492A-99D0-FCA0F30DF817}"/>
                  </a:ext>
                </a:extLst>
              </p:cNvPr>
              <p:cNvSpPr txBox="1"/>
              <p:nvPr/>
            </p:nvSpPr>
            <p:spPr>
              <a:xfrm>
                <a:off x="35443" y="5309832"/>
                <a:ext cx="38217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总测量精度</a:t>
                </a:r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5°</m:t>
                    </m:r>
                  </m:oMath>
                </a14:m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@ </a:t>
                </a:r>
                <a:r>
                  <a:rPr kumimoji="0" lang="en-US" altLang="zh-CN" sz="2000" b="0" dirty="0" err="1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LHCb</a:t>
                </a:r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(run1+2) </a:t>
                </a:r>
              </a:p>
              <a:p>
                <a:pPr marL="285750" indent="-28575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当前最好精度的</a:t>
                </a:r>
                <a14:m>
                  <m:oMath xmlns:m="http://schemas.openxmlformats.org/officeDocument/2006/math">
                    <m:r>
                      <a:rPr kumimoji="0"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测量</a:t>
                </a:r>
                <a:endParaRPr kumimoji="0" lang="en-US" altLang="zh-CN" sz="20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  <a:p>
                <a:pPr marL="285750" indent="-28575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强相位差贡献</a:t>
                </a:r>
                <a14:m>
                  <m:oMath xmlns:m="http://schemas.openxmlformats.org/officeDocument/2006/math">
                    <m:r>
                      <a:rPr kumimoji="0"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1°</m:t>
                    </m:r>
                  </m:oMath>
                </a14:m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误差</a:t>
                </a:r>
                <a:endParaRPr kumimoji="0" lang="en-US" altLang="zh-CN" sz="20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A7CE9B-1C93-492A-99D0-FCA0F30D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3" y="5309832"/>
                <a:ext cx="3821728" cy="1015663"/>
              </a:xfrm>
              <a:prstGeom prst="rect">
                <a:avLst/>
              </a:prstGeom>
              <a:blipFill>
                <a:blip r:embed="rId4"/>
                <a:stretch>
                  <a:fillRect l="-1435" t="-4790" r="-4944" b="-8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25A6279-D770-4CC0-9D52-9F71BC0690F4}"/>
              </a:ext>
            </a:extLst>
          </p:cNvPr>
          <p:cNvSpPr txBox="1"/>
          <p:nvPr/>
        </p:nvSpPr>
        <p:spPr>
          <a:xfrm>
            <a:off x="1464714" y="4824103"/>
            <a:ext cx="1992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hlinkClick r:id="rId5"/>
              </a:rPr>
              <a:t>[JHEP 02 (2021) 169]</a:t>
            </a:r>
            <a:endParaRPr kumimoji="0" lang="en-US" altLang="zh-CN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2566E8C-E1D9-429F-AFE7-5267C08D2DA8}"/>
                  </a:ext>
                </a:extLst>
              </p:cNvPr>
              <p:cNvSpPr txBox="1"/>
              <p:nvPr/>
            </p:nvSpPr>
            <p:spPr>
              <a:xfrm>
                <a:off x="282186" y="800344"/>
                <a:ext cx="1992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r>
                      <a:rPr kumimoji="0"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kumimoji="0"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kumimoji="0"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精密测量</a:t>
                </a:r>
                <a:endPara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2566E8C-E1D9-429F-AFE7-5267C08D2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86" y="800344"/>
                <a:ext cx="1992059" cy="461665"/>
              </a:xfrm>
              <a:prstGeom prst="rect">
                <a:avLst/>
              </a:prstGeom>
              <a:blipFill>
                <a:blip r:embed="rId6"/>
                <a:stretch>
                  <a:fillRect l="-91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652C8F6A-DFDB-4AFD-A6C4-CB8DFE067895}"/>
              </a:ext>
            </a:extLst>
          </p:cNvPr>
          <p:cNvGrpSpPr/>
          <p:nvPr/>
        </p:nvGrpSpPr>
        <p:grpSpPr>
          <a:xfrm>
            <a:off x="4191000" y="1219201"/>
            <a:ext cx="4633267" cy="4048638"/>
            <a:chOff x="273767" y="1038831"/>
            <a:chExt cx="5049240" cy="538059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54F6D1B-55F7-4619-BDDF-9272EEEE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67" y="1603948"/>
              <a:ext cx="4922487" cy="48154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44D6A3B-770E-4CAC-B8B2-B0E15AE1C85C}"/>
                    </a:ext>
                  </a:extLst>
                </p:cNvPr>
                <p:cNvSpPr txBox="1"/>
                <p:nvPr/>
              </p:nvSpPr>
              <p:spPr>
                <a:xfrm>
                  <a:off x="3030401" y="1038831"/>
                  <a:ext cx="2292606" cy="5181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kumimoji="0" lang="en-US" altLang="zh-CN" sz="1800" dirty="0">
                      <a:solidFill>
                        <a:prstClr val="black"/>
                      </a:solidFill>
                      <a:latin typeface="Calibri" panose="020F0502020204030204"/>
                      <a:ea typeface="宋体" panose="02010600030101010101" pitchFamily="2" charset="-122"/>
                    </a:rPr>
                    <a:t>w</a:t>
                  </a:r>
                  <a:r>
                    <a:rPr kumimoji="0" lang="en-US" altLang="zh-CN" sz="1800">
                      <a:solidFill>
                        <a:prstClr val="black"/>
                      </a:solidFill>
                      <a:latin typeface="Calibri" panose="020F0502020204030204"/>
                      <a:ea typeface="宋体" panose="02010600030101010101" pitchFamily="2" charset="-122"/>
                    </a:rPr>
                    <a:t>i</a:t>
                  </a:r>
                  <a:r>
                    <a:rPr kumimoji="0" lang="en-US" altLang="zh-CN" sz="1800" dirty="0">
                      <a:solidFill>
                        <a:prstClr val="black"/>
                      </a:solidFill>
                      <a:latin typeface="Calibri" panose="020F0502020204030204"/>
                      <a:ea typeface="宋体" panose="02010600030101010101" pitchFamily="2" charset="-122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kumimoji="0"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0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kumimoji="0" lang="zh-CN" altLang="en-US" sz="18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44D6A3B-770E-4CAC-B8B2-B0E15AE1C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401" y="1038831"/>
                  <a:ext cx="2292606" cy="518106"/>
                </a:xfrm>
                <a:prstGeom prst="rect">
                  <a:avLst/>
                </a:prstGeom>
                <a:blipFill>
                  <a:blip r:embed="rId8"/>
                  <a:stretch>
                    <a:fillRect l="-2312" t="-1563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605CAE2-E970-49EC-8519-682BAAA089DB}"/>
                    </a:ext>
                  </a:extLst>
                </p:cNvPr>
                <p:cNvSpPr txBox="1"/>
                <p:nvPr/>
              </p:nvSpPr>
              <p:spPr>
                <a:xfrm>
                  <a:off x="465331" y="1047346"/>
                  <a:ext cx="2734193" cy="5172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kumimoji="0" lang="en-US" altLang="zh-CN" sz="1800" dirty="0">
                      <a:solidFill>
                        <a:prstClr val="black"/>
                      </a:solidFill>
                      <a:latin typeface="Calibri" panose="020F0502020204030204"/>
                      <a:ea typeface="宋体" panose="02010600030101010101" pitchFamily="2" charset="-122"/>
                    </a:rPr>
                    <a:t>w/o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kumimoji="0" lang="en-US" altLang="zh-CN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0"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kumimoji="0" lang="zh-CN" altLang="en-US" sz="18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605CAE2-E970-49EC-8519-682BAAA08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31" y="1047346"/>
                  <a:ext cx="2734193" cy="517244"/>
                </a:xfrm>
                <a:prstGeom prst="rect">
                  <a:avLst/>
                </a:prstGeom>
                <a:blipFill>
                  <a:blip r:embed="rId9"/>
                  <a:stretch>
                    <a:fillRect l="-1942" t="-1563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0407E3D-3282-473B-903C-67B2E8D86E55}"/>
                  </a:ext>
                </a:extLst>
              </p:cNvPr>
              <p:cNvSpPr/>
              <p:nvPr/>
            </p:nvSpPr>
            <p:spPr>
              <a:xfrm>
                <a:off x="4369280" y="776670"/>
                <a:ext cx="187410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0" lang="en-US" altLang="zh-CN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40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0" lang="en-US" altLang="zh-CN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混合 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0407E3D-3282-473B-903C-67B2E8D86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80" y="776670"/>
                <a:ext cx="1874104" cy="470000"/>
              </a:xfrm>
              <a:prstGeom prst="rect">
                <a:avLst/>
              </a:prstGeom>
              <a:blipFill>
                <a:blip r:embed="rId10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098C6EB7-49FE-4628-BF0E-8E7F6CD4D8F4}"/>
              </a:ext>
            </a:extLst>
          </p:cNvPr>
          <p:cNvSpPr txBox="1"/>
          <p:nvPr/>
        </p:nvSpPr>
        <p:spPr>
          <a:xfrm>
            <a:off x="5623750" y="5300245"/>
            <a:ext cx="232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1600" dirty="0">
                <a:solidFill>
                  <a:prstClr val="black"/>
                </a:solidFill>
                <a:latin typeface="Calibri" panose="020F0502020204030204"/>
                <a:ea typeface="SFMono-Regular"/>
                <a:hlinkClick r:id="rId11"/>
              </a:rPr>
              <a:t>[PRL 127, 111901 (2021)]</a:t>
            </a:r>
            <a:endParaRPr kumimoji="0" lang="zh-CN" altLang="zh-CN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701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1D129E-8D8A-483D-BB40-EF6DE57D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研究现状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A8D49F-27AA-474D-89B3-D9F325F7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10">
                <a:extLst>
                  <a:ext uri="{FF2B5EF4-FFF2-40B4-BE49-F238E27FC236}">
                    <a16:creationId xmlns:a16="http://schemas.microsoft.com/office/drawing/2014/main" id="{8F510EAC-36EE-4384-83BD-09C2174D55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1239294"/>
                  </p:ext>
                </p:extLst>
              </p:nvPr>
            </p:nvGraphicFramePr>
            <p:xfrm>
              <a:off x="647700" y="858197"/>
              <a:ext cx="7848600" cy="44656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817">
                      <a:extLst>
                        <a:ext uri="{9D8B030D-6E8A-4147-A177-3AD203B41FA5}">
                          <a16:colId xmlns:a16="http://schemas.microsoft.com/office/drawing/2014/main" val="345818581"/>
                        </a:ext>
                      </a:extLst>
                    </a:gridCol>
                    <a:gridCol w="1856983">
                      <a:extLst>
                        <a:ext uri="{9D8B030D-6E8A-4147-A177-3AD203B41FA5}">
                          <a16:colId xmlns:a16="http://schemas.microsoft.com/office/drawing/2014/main" val="34390885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3554333252"/>
                        </a:ext>
                      </a:extLst>
                    </a:gridCol>
                  </a:tblGrid>
                  <a:tr h="3417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Decay mode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Quantities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Status</a:t>
                          </a:r>
                          <a:r>
                            <a:rPr lang="zh-CN" altLang="en-US" sz="1800" dirty="0"/>
                            <a:t>（</a:t>
                          </a:r>
                          <a:r>
                            <a:rPr lang="en-US" altLang="zh-CN" sz="1800" dirty="0"/>
                            <a:t>2.93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800" dirty="0"/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678933"/>
                      </a:ext>
                    </a:extLst>
                  </a:tr>
                  <a:tr h="350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Finished(2020)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503028"/>
                      </a:ext>
                    </a:extLst>
                  </a:tr>
                  <a:tr h="350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Finished(2021)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929421"/>
                      </a:ext>
                    </a:extLst>
                  </a:tr>
                  <a:tr h="341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Finished(2020)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40296"/>
                      </a:ext>
                    </a:extLst>
                  </a:tr>
                  <a:tr h="341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dirty="0">
                              <a:solidFill>
                                <a:srgbClr val="FF0000"/>
                              </a:solidFill>
                            </a:rPr>
                            <a:t>Finished(2022)</a:t>
                          </a:r>
                          <a:r>
                            <a:rPr lang="en-US" altLang="zh-CN" sz="1800" b="0" dirty="0"/>
                            <a:t>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aseline="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9606963"/>
                      </a:ext>
                    </a:extLst>
                  </a:tr>
                  <a:tr h="341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dirty="0">
                              <a:solidFill>
                                <a:srgbClr val="FF0000"/>
                              </a:solidFill>
                            </a:rPr>
                            <a:t>Finished(2022)</a:t>
                          </a: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 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150684"/>
                      </a:ext>
                    </a:extLst>
                  </a:tr>
                  <a:tr h="3417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Finished(2021)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186803"/>
                      </a:ext>
                    </a:extLst>
                  </a:tr>
                  <a:tr h="35980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6858330"/>
                      </a:ext>
                    </a:extLst>
                  </a:tr>
                  <a:tr h="3701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zh-CN" alt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宋体" panose="02010600030101010101" pitchFamily="2" charset="-122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83751"/>
                      </a:ext>
                    </a:extLst>
                  </a:tr>
                  <a:tr h="3500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258804"/>
                      </a:ext>
                    </a:extLst>
                  </a:tr>
                  <a:tr h="3417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224027"/>
                      </a:ext>
                    </a:extLst>
                  </a:tr>
                  <a:tr h="3417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Updated Finished (2022)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44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10">
                <a:extLst>
                  <a:ext uri="{FF2B5EF4-FFF2-40B4-BE49-F238E27FC236}">
                    <a16:creationId xmlns:a16="http://schemas.microsoft.com/office/drawing/2014/main" id="{8F510EAC-36EE-4384-83BD-09C2174D55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1239294"/>
                  </p:ext>
                </p:extLst>
              </p:nvPr>
            </p:nvGraphicFramePr>
            <p:xfrm>
              <a:off x="647700" y="858197"/>
              <a:ext cx="7848600" cy="44656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7817">
                      <a:extLst>
                        <a:ext uri="{9D8B030D-6E8A-4147-A177-3AD203B41FA5}">
                          <a16:colId xmlns:a16="http://schemas.microsoft.com/office/drawing/2014/main" val="345818581"/>
                        </a:ext>
                      </a:extLst>
                    </a:gridCol>
                    <a:gridCol w="1856983">
                      <a:extLst>
                        <a:ext uri="{9D8B030D-6E8A-4147-A177-3AD203B41FA5}">
                          <a16:colId xmlns:a16="http://schemas.microsoft.com/office/drawing/2014/main" val="34390885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35543332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Decay mode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Quantities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0277" t="-11667" r="-326" b="-11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678933"/>
                      </a:ext>
                    </a:extLst>
                  </a:tr>
                  <a:tr h="3746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108065" r="-247709" b="-10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108065" r="-202303" b="-10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Finished(2020)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503028"/>
                      </a:ext>
                    </a:extLst>
                  </a:tr>
                  <a:tr h="3746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211475" r="-247709" b="-9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211475" r="-202303" b="-9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Finished(2021)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9294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316667" r="-247709" b="-8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316667" r="-202303" b="-8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Finished(2020)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402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409836" r="-247709" b="-7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409836" r="-202303" b="-7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0277" t="-409836" r="-326" b="-7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96069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518333" r="-247709" b="-6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518333" r="-202303" b="-6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0277" t="-518333" r="-326" b="-64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3150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618333" r="-247709" b="-5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618333" r="-202303" b="-5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Finished(2021)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186803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684127" r="-247709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684127" r="-202303" b="-4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68583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760000" r="-247709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760000" r="-202303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83751"/>
                      </a:ext>
                    </a:extLst>
                  </a:tr>
                  <a:tr h="3746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901613" r="-247709" b="-2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901613" r="-202303" b="-2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2588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1035000" r="-247709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1035000" r="-2023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00B050"/>
                              </a:solidFill>
                            </a:rPr>
                            <a:t>On going</a:t>
                          </a:r>
                          <a:endParaRPr lang="zh-CN" altLang="en-US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2240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0" t="-1135000" r="-247709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22368" t="-1135000" r="-2023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</a:rPr>
                            <a:t>Updated Finished (2022)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44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70E2BCDD-3AFB-4BEE-9876-B5F0583E7F1B}"/>
              </a:ext>
            </a:extLst>
          </p:cNvPr>
          <p:cNvSpPr txBox="1"/>
          <p:nvPr/>
        </p:nvSpPr>
        <p:spPr>
          <a:xfrm>
            <a:off x="2667000" y="3429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0" lang="en-US" altLang="zh-CN" sz="200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Decay channels required in [LHCb-PUB-2016-025]</a:t>
            </a:r>
            <a:endParaRPr kumimoji="0" lang="zh-CN" altLang="en-US" sz="20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4CC68-E632-4578-ADE0-03D1A1D5042D}"/>
              </a:ext>
            </a:extLst>
          </p:cNvPr>
          <p:cNvSpPr txBox="1"/>
          <p:nvPr/>
        </p:nvSpPr>
        <p:spPr>
          <a:xfrm>
            <a:off x="544287" y="5381045"/>
            <a:ext cx="8496299" cy="12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全面开展</a:t>
            </a:r>
            <a:r>
              <a:rPr lang="en-US" altLang="zh-CN" sz="1800" b="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实验需求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过程的测量，部分研究已完成，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精度</a:t>
            </a:r>
            <a:r>
              <a:rPr kumimoji="0" lang="zh-CN" altLang="en-US" sz="18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kumimoji="0" lang="en-US" altLang="zh-CN" sz="18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800" b="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CLEOc</a:t>
            </a:r>
            <a:r>
              <a:rPr kumimoji="0" lang="en-US" altLang="zh-CN" sz="1800" b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kumimoji="0" lang="en-US" altLang="zh-CN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18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正在开展一些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其他衰变过程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的分析（大部分都处于风波分析，建立模型阶段）</a:t>
            </a:r>
            <a:endParaRPr lang="en-US" altLang="zh-CN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正在准备利用</a:t>
            </a:r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8.1fb</a:t>
            </a:r>
            <a:r>
              <a:rPr lang="en-US" altLang="zh-CN" sz="1800" b="0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开展研究</a:t>
            </a:r>
            <a:endParaRPr lang="en-US" altLang="zh-CN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82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7200" y="762000"/>
                <a:ext cx="8153400" cy="5713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阈值处中性粲介子</a:t>
                </a:r>
                <a:r>
                  <a:rPr lang="zh-CN" altLang="en-US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kumimoji="0"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量子关联精密测量</a:t>
                </a:r>
                <a:r>
                  <a:rPr kumimoji="0" lang="zh-CN" altLang="en-US" sz="2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</a:t>
                </a:r>
                <a:r>
                  <a:rPr kumimoji="0"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非微扰</a:t>
                </a:r>
                <a:r>
                  <a:rPr lang="en-US" altLang="zh-CN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QCD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效应、</a:t>
                </a:r>
                <a:r>
                  <a:rPr lang="zh-CN" altLang="zh-CN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混合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参数以及</a:t>
                </a:r>
                <a:r>
                  <a:rPr lang="en-US" altLang="zh-CN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zh-CN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破坏</a:t>
                </a:r>
                <a:r>
                  <a:rPr lang="zh-CN" altLang="zh-CN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等研究中具有独特地位</a:t>
                </a:r>
                <a:r>
                  <a:rPr lang="zh-CN" altLang="en-US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，在未来的</a:t>
                </a:r>
                <a:r>
                  <a:rPr lang="en-US" altLang="zh-CN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CKM</a:t>
                </a:r>
                <a:r>
                  <a:rPr lang="zh-CN" altLang="en-US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矩阵幺正三角形</a:t>
                </a:r>
                <a:r>
                  <a:rPr lang="zh-CN" altLang="en-US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相角</a:t>
                </a:r>
                <a:r>
                  <a:rPr lang="zh-CN" altLang="en-US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精确测量</a:t>
                </a:r>
                <a:r>
                  <a:rPr lang="zh-CN" altLang="en-US" sz="22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中扮演</a:t>
                </a:r>
                <a:r>
                  <a:rPr lang="zh-CN" altLang="en-US" sz="22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关键角色</a:t>
                </a:r>
                <a:endParaRPr lang="en-US" altLang="zh-CN" sz="2200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阈值处成对产生的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𝑫</m:t>
                        </m:r>
                      </m:e>
                      <m:sup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lang="en-US" altLang="zh-C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sup>
                    </m:sSup>
                    <m:r>
                      <a:rPr lang="en-US" altLang="zh-C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样本是开展量子关联性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精密测量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最理想场所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本课题将在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实验上利用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𝐟𝐛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zh-CN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𝟑𝟕𝟕𝟎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，系统性开展多体自共轭过程的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本征态成分比例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强相位差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关联因子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平均强相位差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关键参数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的精确测量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研究成果将保障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未来十年以上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国际粒子物理领域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𝜸</m:t>
                    </m:r>
                  </m:oMath>
                </a14:m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混合参数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破坏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等关键参数的精密测量，高精度验证电弱统一理论，探索非微扰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QCD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的性质、寻找新物理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8153400" cy="5713102"/>
              </a:xfrm>
              <a:prstGeom prst="rect">
                <a:avLst/>
              </a:prstGeom>
              <a:blipFill>
                <a:blip r:embed="rId2"/>
                <a:stretch>
                  <a:fillRect l="-822" r="-2466" b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89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0"/>
                <a:ext cx="3733800" cy="685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dirty="0"/>
                  <a:t> 混合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0"/>
                <a:ext cx="3733800" cy="685800"/>
              </a:xfrm>
              <a:blipFill>
                <a:blip r:embed="rId2"/>
                <a:stretch>
                  <a:fillRect t="-26549" r="-5065" b="-52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8080284-8FFE-4B22-A999-DE2E7CFD3E95}"/>
                  </a:ext>
                </a:extLst>
              </p:cNvPr>
              <p:cNvSpPr txBox="1"/>
              <p:nvPr/>
            </p:nvSpPr>
            <p:spPr>
              <a:xfrm>
                <a:off x="-190500" y="570741"/>
                <a:ext cx="8305800" cy="508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Short distance: box diagram suppressed by GIM  (small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kumimoji="0" lang="en-US" altLang="zh-CN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altLang="zh-CN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~</m:t>
                    </m:r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)</a:t>
                </a:r>
              </a:p>
              <a:p>
                <a:pPr lvl="1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lvl="1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lvl="1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lvl="1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lvl="1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Long distance: ~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800" b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func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×[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𝑏𝑟𝑒𝑎𝑘𝑖𝑛𝑔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 (difficult to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kumimoji="0" lang="en-US" altLang="zh-CN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altLang="zh-CN" sz="1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~</m:t>
                    </m:r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)</a:t>
                </a: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800100" lvl="1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Experiment measurement: Time dependent analysis</a:t>
                </a:r>
              </a:p>
              <a:p>
                <a:pPr marL="1257300" lvl="2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ü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1257300" lvl="2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ü"/>
                </a:pPr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Strong phase difference can be set as an input</a:t>
                </a:r>
              </a:p>
              <a:p>
                <a:pPr marL="1257300" lvl="2" indent="-34290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ü"/>
                </a:pPr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8080284-8FFE-4B22-A999-DE2E7CFD3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" y="570741"/>
                <a:ext cx="8305800" cy="5081391"/>
              </a:xfrm>
              <a:prstGeom prst="rect">
                <a:avLst/>
              </a:prstGeom>
              <a:blipFill>
                <a:blip r:embed="rId3"/>
                <a:stretch>
                  <a:fillRect r="-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6E4B7CF-898B-436F-9998-1FC507E33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9758"/>
            <a:ext cx="5704633" cy="1231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696551-8988-4924-93BA-C26E5E5DA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57600"/>
            <a:ext cx="3155685" cy="853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662C0F-2362-4FB0-AEAE-A826A1E5A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257800"/>
            <a:ext cx="4724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mixing: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7434" b="-5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56B530-E513-4B0B-A73E-016CAA6250FC}"/>
                  </a:ext>
                </a:extLst>
              </p:cNvPr>
              <p:cNvSpPr txBox="1"/>
              <p:nvPr/>
            </p:nvSpPr>
            <p:spPr>
              <a:xfrm>
                <a:off x="2133600" y="4204676"/>
                <a:ext cx="2514599" cy="59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𝑡𝑏</m:t>
                              </m:r>
                            </m:sub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𝑡𝑑</m:t>
                              </m:r>
                            </m:sub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56B530-E513-4B0B-A73E-016CAA625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04676"/>
                <a:ext cx="2514599" cy="597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DB7AF7-A785-42FE-A087-D58F67110D0A}"/>
                  </a:ext>
                </a:extLst>
              </p:cNvPr>
              <p:cNvSpPr txBox="1"/>
              <p:nvPr/>
            </p:nvSpPr>
            <p:spPr>
              <a:xfrm>
                <a:off x="264786" y="733771"/>
                <a:ext cx="7825666" cy="67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0" lang="zh-CN" altLang="en-US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 </a:t>
                </a:r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kumimoji="0" lang="en-US" altLang="zh-CN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kumimoji="0"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, have no penguin contributions, and provide theoretically clean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kumimoji="0" lang="en-US" altLang="zh-CN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⁡2</m:t>
                    </m:r>
                    <m:r>
                      <a:rPr kumimoji="0" lang="en-US" altLang="zh-CN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0" lang="en-US" altLang="zh-CN" sz="18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 measurements.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DB7AF7-A785-42FE-A087-D58F67110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6" y="733771"/>
                <a:ext cx="7825666" cy="672877"/>
              </a:xfrm>
              <a:prstGeom prst="rect">
                <a:avLst/>
              </a:prstGeom>
              <a:blipFill>
                <a:blip r:embed="rId4"/>
                <a:stretch>
                  <a:fillRect l="-623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CF8459A-35C3-4169-8925-FA768C0C6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9" y="1797073"/>
            <a:ext cx="7225026" cy="1317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A3A346-5E92-4CB8-87F0-300CB15E59A3}"/>
                  </a:ext>
                </a:extLst>
              </p:cNvPr>
              <p:cNvSpPr txBox="1"/>
              <p:nvPr/>
            </p:nvSpPr>
            <p:spPr>
              <a:xfrm>
                <a:off x="188144" y="3210871"/>
                <a:ext cx="7097391" cy="78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[1+</m:t>
                      </m:r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800" b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1800" b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altLang="zh-CN" sz="1800" b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800" b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1800" b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3A3A346-5E92-4CB8-87F0-300CB15E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4" y="3210871"/>
                <a:ext cx="7097391" cy="787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81C25D-6D5E-4998-9462-5A1C94E3F070}"/>
                  </a:ext>
                </a:extLst>
              </p:cNvPr>
              <p:cNvSpPr txBox="1"/>
              <p:nvPr/>
            </p:nvSpPr>
            <p:spPr>
              <a:xfrm>
                <a:off x="228600" y="4167653"/>
                <a:ext cx="1816844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f>
                        <m:f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81C25D-6D5E-4998-9462-5A1C94E3F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67653"/>
                <a:ext cx="1816844" cy="604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26197F43-2227-4BDA-8861-98D580C6453A}"/>
              </a:ext>
            </a:extLst>
          </p:cNvPr>
          <p:cNvSpPr/>
          <p:nvPr/>
        </p:nvSpPr>
        <p:spPr>
          <a:xfrm>
            <a:off x="3960176" y="1613391"/>
            <a:ext cx="3795659" cy="1587599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D9BEC83-5146-4884-A6DC-069EE2B338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94" y="2852041"/>
            <a:ext cx="1724204" cy="1065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BD7A5C-215D-4D56-8C76-9C9CDA00FF2D}"/>
                  </a:ext>
                </a:extLst>
              </p:cNvPr>
              <p:cNvSpPr txBox="1"/>
              <p:nvPr/>
            </p:nvSpPr>
            <p:spPr>
              <a:xfrm>
                <a:off x="188144" y="5150747"/>
                <a:ext cx="1680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BD7A5C-215D-4D56-8C76-9C9CDA00F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4" y="5150747"/>
                <a:ext cx="1680973" cy="276999"/>
              </a:xfrm>
              <a:prstGeom prst="rect">
                <a:avLst/>
              </a:prstGeom>
              <a:blipFill>
                <a:blip r:embed="rId9"/>
                <a:stretch>
                  <a:fillRect l="-2899" t="-6667" r="-725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C17A017-4A48-4955-8701-2E310E245481}"/>
                  </a:ext>
                </a:extLst>
              </p:cNvPr>
              <p:cNvSpPr txBox="1"/>
              <p:nvPr/>
            </p:nvSpPr>
            <p:spPr>
              <a:xfrm>
                <a:off x="1969580" y="5169824"/>
                <a:ext cx="2842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C17A017-4A48-4955-8701-2E310E245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580" y="5169824"/>
                <a:ext cx="2842638" cy="276999"/>
              </a:xfrm>
              <a:prstGeom prst="rect">
                <a:avLst/>
              </a:prstGeom>
              <a:blipFill>
                <a:blip r:embed="rId10"/>
                <a:stretch>
                  <a:fillRect l="-1288" t="-4348" r="-2575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BA7C58A-7508-4756-9E89-E835F10388ED}"/>
                  </a:ext>
                </a:extLst>
              </p:cNvPr>
              <p:cNvSpPr txBox="1"/>
              <p:nvPr/>
            </p:nvSpPr>
            <p:spPr>
              <a:xfrm>
                <a:off x="1921735" y="5635156"/>
                <a:ext cx="3936270" cy="617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Sup>
                        <m:sSubSup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altLang="zh-CN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BA7C58A-7508-4756-9E89-E835F1038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35" y="5635156"/>
                <a:ext cx="3936270" cy="617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2C5533-AA21-416C-A180-1B97980C1C7D}"/>
                  </a:ext>
                </a:extLst>
              </p:cNvPr>
              <p:cNvSpPr txBox="1"/>
              <p:nvPr/>
            </p:nvSpPr>
            <p:spPr>
              <a:xfrm>
                <a:off x="4876800" y="4062202"/>
                <a:ext cx="3564181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altLang="zh-CN" sz="1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altLang="zh-CN" sz="18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kumimoji="0" lang="en-US" altLang="zh-CN" sz="18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2C5533-AA21-416C-A180-1B97980C1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062202"/>
                <a:ext cx="3564181" cy="6249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E2871B4-F06E-4111-9977-B6C115AA1BE6}"/>
                  </a:ext>
                </a:extLst>
              </p:cNvPr>
              <p:cNvSpPr txBox="1"/>
              <p:nvPr/>
            </p:nvSpPr>
            <p:spPr>
              <a:xfrm>
                <a:off x="5958468" y="5289246"/>
                <a:ext cx="3604335" cy="441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800" b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𝐶𝑃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bSup>
                              <m:sSup>
                                <m:sSup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zh-CN" sz="1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altLang="zh-CN" sz="1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e>
                      </m:func>
                    </m:oMath>
                  </m:oMathPara>
                </a14:m>
                <a:endParaRPr kumimoji="0" lang="zh-CN" altLang="en-US" sz="1800" b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E2871B4-F06E-4111-9977-B6C115AA1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68" y="5289246"/>
                <a:ext cx="3604335" cy="441724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24">
            <a:extLst>
              <a:ext uri="{FF2B5EF4-FFF2-40B4-BE49-F238E27FC236}">
                <a16:creationId xmlns:a16="http://schemas.microsoft.com/office/drawing/2014/main" id="{22953184-635E-409D-9A4C-6178FBE6770D}"/>
              </a:ext>
            </a:extLst>
          </p:cNvPr>
          <p:cNvSpPr/>
          <p:nvPr/>
        </p:nvSpPr>
        <p:spPr>
          <a:xfrm>
            <a:off x="5418032" y="5416829"/>
            <a:ext cx="879945" cy="186557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5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ADS</a:t>
            </a:r>
            <a:r>
              <a:rPr lang="zh-CN" altLang="en-US" dirty="0"/>
              <a:t>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957263"/>
            <a:ext cx="10320338" cy="3543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kumimoji="1" lang="en-US" altLang="zh-CN" sz="2400" dirty="0">
                <a:latin typeface="STFangsong" charset="-122"/>
                <a:ea typeface="STFangsong" charset="-122"/>
                <a:cs typeface="STFangsong" charset="-122"/>
              </a:rPr>
              <a:t>B</a:t>
            </a:r>
            <a:r>
              <a:rPr kumimoji="1" lang="zh-CN" altLang="en-US" sz="2400" dirty="0">
                <a:latin typeface="STFangsong" charset="-122"/>
                <a:ea typeface="STFangsong" charset="-122"/>
                <a:cs typeface="STFangsong" charset="-122"/>
              </a:rPr>
              <a:t>工厂对于</a:t>
            </a:r>
            <a:r>
              <a:rPr kumimoji="1" lang="en-US" altLang="zh-CN" sz="2400" dirty="0">
                <a:latin typeface="STFangsong" charset="-122"/>
                <a:ea typeface="STFangsong" charset="-122"/>
                <a:cs typeface="STFangsong" charset="-122"/>
              </a:rPr>
              <a:t>ADS</a:t>
            </a:r>
            <a:r>
              <a:rPr kumimoji="1" lang="zh-CN" altLang="en-US" sz="2400" dirty="0">
                <a:latin typeface="STFangsong" charset="-122"/>
                <a:ea typeface="STFangsong" charset="-122"/>
                <a:cs typeface="STFangsong" charset="-122"/>
              </a:rPr>
              <a:t>方法的末态，测量</a:t>
            </a:r>
            <a:r>
              <a:rPr kumimoji="1" lang="en-US" altLang="zh-CN" sz="2400" dirty="0">
                <a:latin typeface="STFangsong" charset="-122"/>
                <a:ea typeface="STFangsong" charset="-122"/>
                <a:cs typeface="STFangsong" charset="-122"/>
              </a:rPr>
              <a:t>CP</a:t>
            </a:r>
            <a:r>
              <a:rPr kumimoji="1" lang="zh-CN" altLang="en-US" sz="2400" dirty="0">
                <a:latin typeface="STFangsong" charset="-122"/>
                <a:ea typeface="STFangsong" charset="-122"/>
                <a:cs typeface="STFangsong" charset="-122"/>
              </a:rPr>
              <a:t>观测量，如</a:t>
            </a:r>
            <a:r>
              <a:rPr kumimoji="1" lang="en-US" altLang="zh-CN" sz="2400" dirty="0" err="1">
                <a:latin typeface="STFangsong" charset="-122"/>
                <a:ea typeface="STFangsong" charset="-122"/>
                <a:cs typeface="STFangsong" charset="-122"/>
              </a:rPr>
              <a:t>Kpi</a:t>
            </a:r>
            <a:r>
              <a:rPr kumimoji="1" lang="zh-CN" altLang="en-US" sz="2400" dirty="0">
                <a:latin typeface="STFangsong" charset="-122"/>
                <a:ea typeface="STFangsong" charset="-122"/>
                <a:cs typeface="STFangsong" charset="-122"/>
              </a:rPr>
              <a:t>末态：</a:t>
            </a: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kumimoji="1" lang="en-US" altLang="zh-CN" sz="2400" dirty="0">
              <a:latin typeface="STFangsong" charset="-122"/>
              <a:ea typeface="STFangsong" charset="-122"/>
              <a:cs typeface="STFangsong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kumimoji="1" lang="zh-CN" altLang="en-US" sz="2400" dirty="0">
                <a:latin typeface="STFangsong" charset="-122"/>
                <a:ea typeface="STFangsong" charset="-122"/>
                <a:cs typeface="STFangsong" charset="-122"/>
              </a:rPr>
              <a:t>其具有物理意义：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0414"/>
            <a:ext cx="5734050" cy="84671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5930"/>
            <a:ext cx="5734050" cy="866138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84276"/>
            <a:ext cx="5734050" cy="866775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37293"/>
            <a:ext cx="5891213" cy="805873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40732"/>
            <a:ext cx="5734050" cy="811248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851980"/>
            <a:ext cx="5277485" cy="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0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拟解决的关键科学问题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1143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通过对自共轭过程</a:t>
            </a:r>
            <a:r>
              <a:rPr lang="zh-CN" altLang="en-US" sz="2400" dirty="0">
                <a:solidFill>
                  <a:srgbClr val="C00000"/>
                </a:solidFill>
              </a:rPr>
              <a:t>偶CP本征态比例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</a:rPr>
              <a:t>关联因子</a:t>
            </a:r>
            <a:r>
              <a:rPr lang="zh-CN" altLang="en-US" sz="2400" dirty="0">
                <a:solidFill>
                  <a:schemeClr val="tx1"/>
                </a:solidFill>
              </a:rPr>
              <a:t>和</a:t>
            </a:r>
            <a:r>
              <a:rPr lang="zh-CN" altLang="en-US" sz="2400" dirty="0">
                <a:solidFill>
                  <a:srgbClr val="C00000"/>
                </a:solidFill>
              </a:rPr>
              <a:t>强相位差</a:t>
            </a:r>
            <a:r>
              <a:rPr lang="zh-CN" altLang="en-US" sz="2400" dirty="0">
                <a:solidFill>
                  <a:schemeClr val="tx1"/>
                </a:solidFill>
              </a:rPr>
              <a:t>参数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的系统性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精确</a:t>
            </a:r>
            <a:r>
              <a:rPr lang="zh-CN" altLang="en-US" sz="2400" dirty="0">
                <a:solidFill>
                  <a:srgbClr val="C00000"/>
                </a:solidFill>
              </a:rPr>
              <a:t>测量</a:t>
            </a:r>
            <a:r>
              <a:rPr lang="zh-CN" altLang="en-US" sz="2400" dirty="0">
                <a:solidFill>
                  <a:schemeClr val="tx1"/>
                </a:solidFill>
              </a:rPr>
              <a:t>：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1000" y="2209800"/>
                <a:ext cx="8229600" cy="329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39200" lvl="1" indent="-342900" algn="l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为未来十年以上利用不同方法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精确测量𝛾相角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关键输入参数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其测量精度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需求</a:t>
                </a:r>
                <a:endParaRPr lang="en-US" altLang="zh-CN" sz="2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39200" lvl="1" indent="-342900" algn="l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检验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低能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QCD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理论，探索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非微扰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性质</a:t>
                </a:r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39200" lvl="1" indent="-342900" algn="l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在更高精度下约束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CKM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幺正三角形的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幺正性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Hei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Hei"/>
                          </a:rPr>
                          <m:t>𝑫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Hei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Hei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Hei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Hei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Hei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混合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破坏参数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，探寻可能存在的</a:t>
                </a:r>
                <a:r>
                  <a:rPr lang="zh-CN" altLang="en-US" sz="2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新物理</a:t>
                </a:r>
                <a:r>
                  <a:rPr lang="zh-CN" altLang="en-US" sz="2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迹象</a:t>
                </a:r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39200" indent="-457200" algn="l"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endParaRPr lang="zh-CN" altLang="en-US" sz="2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229600" cy="3297056"/>
              </a:xfrm>
              <a:prstGeom prst="rect">
                <a:avLst/>
              </a:prstGeom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内容提要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981200" y="1066800"/>
            <a:ext cx="5410200" cy="39624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tx1"/>
                </a:solidFill>
              </a:rPr>
              <a:t>研究意义</a:t>
            </a:r>
            <a:r>
              <a:rPr lang="zh-CN" altLang="en-US" dirty="0">
                <a:solidFill>
                  <a:schemeClr val="tx1"/>
                </a:solidFill>
              </a:rPr>
              <a:t>及动机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研究内容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及目标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研究方案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p"/>
            </a:pPr>
            <a:r>
              <a:rPr lang="zh-CN" altLang="zh-CN" dirty="0">
                <a:solidFill>
                  <a:schemeClr val="bg1">
                    <a:lumMod val="85000"/>
                  </a:schemeClr>
                </a:solidFill>
              </a:rPr>
              <a:t>研究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进展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6" name="Picture 4" descr="http://bes3.ihep.ac.cn/images/BES3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06071" cy="7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3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CKM</a:t>
            </a:r>
            <a:r>
              <a:rPr lang="zh-CN" altLang="en-US" dirty="0">
                <a:solidFill>
                  <a:schemeClr val="tx1"/>
                </a:solidFill>
              </a:rPr>
              <a:t>矩阵幺正性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-43664" y="705996"/>
            <a:ext cx="918766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矩阵元是标准模型的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基本参数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，描述弱作用引起的夸克混合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矩阵的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幺正性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是检验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电弱统一理论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的重要途径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4521" y="3499966"/>
            <a:ext cx="8427134" cy="1803401"/>
            <a:chOff x="267538" y="4012083"/>
            <a:chExt cx="8427134" cy="180340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3FBD0AB-89DD-4EA0-815F-36FA63121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0472" y="4012083"/>
              <a:ext cx="3124200" cy="180340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7816" y="4146655"/>
              <a:ext cx="49423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buNone/>
              </a:pPr>
              <a:r>
                <a:rPr lang="en-US" altLang="zh-CN" sz="24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CKM</a:t>
              </a:r>
              <a:r>
                <a:rPr lang="zh-CN" altLang="en-US" sz="24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矩阵在复平面上的几何描述：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375022" y="4769049"/>
                  <a:ext cx="4971489" cy="323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𝑽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𝟏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𝒖𝒅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𝒖𝒃</m:t>
                            </m:r>
                          </m:sub>
                          <m:sup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22" y="4769049"/>
                  <a:ext cx="4971489" cy="323743"/>
                </a:xfrm>
                <a:prstGeom prst="rect">
                  <a:avLst/>
                </a:prstGeom>
                <a:blipFill>
                  <a:blip r:embed="rId4"/>
                  <a:stretch>
                    <a:fillRect t="-1887" b="-226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267538" y="5207052"/>
                  <a:ext cx="480081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altLang="zh-CN" sz="2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B</a:t>
                  </a:r>
                  <a:r>
                    <a:rPr lang="zh-CN" altLang="en-US" sz="2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介子衰变</a:t>
                  </a:r>
                  <a:r>
                    <a:rPr lang="en-US" altLang="zh-CN" sz="2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CKM</a:t>
                  </a:r>
                  <a:r>
                    <a:rPr lang="zh-CN" altLang="en-US" sz="2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矩阵</a:t>
                  </a:r>
                  <a:r>
                    <a:rPr lang="en-US" altLang="zh-CN" sz="2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CP</a:t>
                  </a:r>
                  <a:r>
                    <a:rPr lang="zh-CN" altLang="en-US" sz="22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相角 </a:t>
                  </a:r>
                  <a14:m>
                    <m:oMath xmlns:m="http://schemas.openxmlformats.org/officeDocument/2006/math">
                      <m:r>
                        <a:rPr lang="en-US" altLang="zh-CN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zh-CN" altLang="en-U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altLang="zh-CN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</m:t>
                      </m:r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zh-CN" altLang="en-US" sz="2200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538" y="5207052"/>
                  <a:ext cx="48008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9859" b="-281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11"/>
            <p:cNvSpPr/>
            <p:nvPr/>
          </p:nvSpPr>
          <p:spPr>
            <a:xfrm>
              <a:off x="1746622" y="4708321"/>
              <a:ext cx="3599889" cy="464166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rtlCol="0" anchor="ctr">
              <a:spAutoFit/>
            </a:bodyPr>
            <a:lstStyle/>
            <a:p>
              <a:pPr algn="l">
                <a:lnSpc>
                  <a:spcPct val="120000"/>
                </a:lnSpc>
                <a:buNone/>
              </a:pPr>
              <a:endPara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583" y="1726722"/>
            <a:ext cx="4606767" cy="1512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矩形 2"/>
          <p:cNvSpPr/>
          <p:nvPr/>
        </p:nvSpPr>
        <p:spPr>
          <a:xfrm>
            <a:off x="838200" y="5439827"/>
            <a:ext cx="730202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buClrTx/>
              <a:buNone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实验上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独立测量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相角，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三角形的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闭合性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，是对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电弱统一理论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的强有力检验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9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sym typeface="Symbol" panose="05050102010706020507" pitchFamily="18" charset="2"/>
              </a:rPr>
              <a:t>相角的挑战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89922" y="806861"/>
            <a:ext cx="4882874" cy="2850740"/>
            <a:chOff x="-83437" y="1086361"/>
            <a:chExt cx="4204677" cy="2952239"/>
          </a:xfrm>
        </p:grpSpPr>
        <p:grpSp>
          <p:nvGrpSpPr>
            <p:cNvPr id="6" name="组合 5"/>
            <p:cNvGrpSpPr/>
            <p:nvPr/>
          </p:nvGrpSpPr>
          <p:grpSpPr>
            <a:xfrm>
              <a:off x="-83437" y="1086361"/>
              <a:ext cx="4204677" cy="2952239"/>
              <a:chOff x="473522" y="1318331"/>
              <a:chExt cx="4922541" cy="343372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522" y="1318331"/>
                <a:ext cx="4922541" cy="3379304"/>
              </a:xfrm>
              <a:prstGeom prst="rect">
                <a:avLst/>
              </a:prstGeom>
            </p:spPr>
          </p:pic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813" y="2369944"/>
                <a:ext cx="980307" cy="267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 flipH="1" flipV="1">
                <a:off x="3408813" y="2100845"/>
                <a:ext cx="459348" cy="2423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solidFill>
                    <a:srgbClr val="0563C1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8967" y="4460681"/>
                <a:ext cx="696888" cy="291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 flipH="1" flipV="1">
                <a:off x="3654823" y="4064066"/>
                <a:ext cx="353981" cy="3966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solidFill>
                    <a:srgbClr val="0563C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919141" y="2481246"/>
              <a:ext cx="518794" cy="54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Wingdings 2" pitchFamily="18" charset="2"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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40097" y="3144564"/>
              <a:ext cx="638270" cy="54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Wingdings 2" pitchFamily="18" charset="2"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01107" y="3126305"/>
              <a:ext cx="990600" cy="54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Wingdings 2" pitchFamily="18" charset="2"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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893509" y="1305664"/>
                <a:ext cx="2490761" cy="1605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0" lang="en-US" altLang="zh-CN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𝟖𝟒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altLang="zh-CN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  <m:sub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altLang="zh-CN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altLang="zh-CN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  <m:sup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altLang="zh-CN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en-US" altLang="zh-CN" sz="20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kumimoji="0" lang="en-US" altLang="zh-CN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en-US" altLang="zh-CN" sz="20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l-GR" altLang="zh-CN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kumimoji="0" lang="en-US" altLang="zh-CN" sz="2000" b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2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𝟔𝟓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altLang="zh-CN" sz="2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  <m:sub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altLang="zh-CN" sz="2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altLang="zh-CN" sz="2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  <m:sup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0" lang="en-US" altLang="zh-CN" sz="2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kumimoji="0"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altLang="zh-CN" sz="20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en-US" sz="1800" b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509" y="1305664"/>
                <a:ext cx="2490761" cy="1605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5410200" y="935454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相角的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直接测量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126987" y="3731385"/>
                <a:ext cx="7397474" cy="90794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实验对角开展大量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测量：</a:t>
                </a:r>
                <a14:m>
                  <m:oMath xmlns:m="http://schemas.openxmlformats.org/officeDocument/2006/math">
                    <m:r>
                      <a:rPr kumimoji="0" lang="el-GR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𝟔𝟓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buClr>
                    <a:schemeClr val="tx1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CKMFitter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全局拟合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间接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测量：</a:t>
                </a:r>
                <a14:m>
                  <m:oMath xmlns:m="http://schemas.openxmlformats.org/officeDocument/2006/math">
                    <m:r>
                      <a:rPr kumimoji="0" lang="el-GR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𝟔𝟓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CN" altLang="en-US" sz="22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87" y="3731385"/>
                <a:ext cx="7397474" cy="907941"/>
              </a:xfrm>
              <a:prstGeom prst="rect">
                <a:avLst/>
              </a:prstGeom>
              <a:blipFill>
                <a:blip r:embed="rId7"/>
                <a:stretch>
                  <a:fillRect l="-902" t="-3226" b="-1290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2057400" y="5297529"/>
            <a:ext cx="59817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测量与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相符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，但仍需要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4360991" y="4727512"/>
            <a:ext cx="464733" cy="455584"/>
          </a:xfrm>
          <a:prstGeom prst="downArrow">
            <a:avLst/>
          </a:prstGeom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291" y="5999615"/>
            <a:ext cx="912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相角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的精度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幺正性的检验，是粒子物理领域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研究重点</a:t>
            </a:r>
          </a:p>
        </p:txBody>
      </p:sp>
    </p:spTree>
    <p:extLst>
      <p:ext uri="{BB962C8B-B14F-4D97-AF65-F5344CB8AC3E}">
        <p14:creationId xmlns:p14="http://schemas.microsoft.com/office/powerpoint/2010/main" val="312299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相角</a:t>
            </a:r>
            <a:r>
              <a:rPr lang="zh-CN" altLang="en-US" dirty="0">
                <a:solidFill>
                  <a:schemeClr val="tx1"/>
                </a:solidFill>
                <a:sym typeface="Symbol" panose="05050102010706020507" pitchFamily="18" charset="2"/>
              </a:rPr>
              <a:t></a:t>
            </a:r>
            <a:r>
              <a:rPr lang="zh-CN" altLang="en-US" dirty="0">
                <a:solidFill>
                  <a:schemeClr val="tx1"/>
                </a:solidFill>
              </a:rPr>
              <a:t>测量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E8A04D7-F607-423E-B9FC-96DB3EC3ECE5}"/>
              </a:ext>
            </a:extLst>
          </p:cNvPr>
          <p:cNvGrpSpPr/>
          <p:nvPr/>
        </p:nvGrpSpPr>
        <p:grpSpPr>
          <a:xfrm>
            <a:off x="228600" y="2605590"/>
            <a:ext cx="3180844" cy="1673943"/>
            <a:chOff x="828504" y="3498890"/>
            <a:chExt cx="3457831" cy="200975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4" y="3546548"/>
              <a:ext cx="3457831" cy="1962099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659767" y="3498890"/>
              <a:ext cx="2463881" cy="1277197"/>
              <a:chOff x="1028048" y="1796819"/>
              <a:chExt cx="2463881" cy="1422213"/>
            </a:xfrm>
          </p:grpSpPr>
          <p:sp>
            <p:nvSpPr>
              <p:cNvPr id="8" name="椭圆 7"/>
              <p:cNvSpPr/>
              <p:nvPr/>
            </p:nvSpPr>
            <p:spPr bwMode="auto">
              <a:xfrm>
                <a:off x="2653729" y="1796819"/>
                <a:ext cx="838200" cy="425706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SzTx/>
                  <a:buFont typeface="Wingdings 2" pitchFamily="18" charset="2"/>
                  <a:buChar char="è"/>
                  <a:tabLst/>
                </a:pPr>
                <a:endParaRPr kumimoji="1" lang="zh-CN" altLang="en-US" sz="32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  <a:ea typeface="MS PGothic" pitchFamily="34" charset="-128"/>
                  <a:sym typeface="Symbol" pitchFamily="18" charset="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28048" y="2437227"/>
                <a:ext cx="1615078" cy="78180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zh-CN" altLang="en-US" sz="16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中性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r>
                  <a:rPr lang="zh-CN" altLang="en-US" sz="16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介子衰变的强相位差</a:t>
                </a:r>
              </a:p>
            </p:txBody>
          </p:sp>
          <p:cxnSp>
            <p:nvCxnSpPr>
              <p:cNvPr id="10" name="直接箭头连接符 9"/>
              <p:cNvCxnSpPr/>
              <p:nvPr/>
            </p:nvCxnSpPr>
            <p:spPr bwMode="auto">
              <a:xfrm flipH="1">
                <a:off x="2653730" y="2253429"/>
                <a:ext cx="301905" cy="32904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200400" y="3657600"/>
                <a:ext cx="5586377" cy="199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algn="l" defTabSz="685800" fontAlgn="auto">
                  <a:lnSpc>
                    <a:spcPct val="13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Pct val="75000"/>
                  <a:buNone/>
                  <a:defRPr/>
                </a:pPr>
                <a:r>
                  <a:rPr kumimoji="0" lang="zh-CN" altLang="en-US" sz="2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不同方法测量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𝛄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 </a:t>
                </a:r>
                <a:endParaRPr kumimoji="0" lang="en-US" altLang="zh-CN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685800" lvl="1" indent="-342900" algn="l" defTabSz="685800" fontAlgn="auto">
                  <a:lnSpc>
                    <a:spcPct val="13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Pct val="75000"/>
                  <a:buFont typeface="Wingdings" panose="05000000000000000000" pitchFamily="2" charset="2"/>
                  <a:buChar char="p"/>
                  <a:defRPr/>
                </a:pPr>
                <a:r>
                  <a:rPr kumimoji="0" lang="en-US" altLang="zh-CN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GLW</a:t>
                </a:r>
                <a:r>
                  <a:rPr kumimoji="0"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</a:t>
                </a:r>
                <a14:m>
                  <m:oMath xmlns:m="http://schemas.openxmlformats.org/officeDocument/2006/math">
                    <m:r>
                      <a:rPr kumimoji="0" lang="zh-CN" alt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r>
                      <a:rPr kumimoji="0" lang="en-US" altLang="zh-CN" sz="2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𝑪𝑷</m:t>
                    </m:r>
                  </m:oMath>
                </a14:m>
                <a:r>
                  <a:rPr kumimoji="0"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kumimoji="0" lang="en-US" altLang="zh-CN" sz="2000" baseline="30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685800" lvl="1" indent="-342900" algn="l" defTabSz="685800" fontAlgn="auto">
                  <a:lnSpc>
                    <a:spcPct val="13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Pct val="75000"/>
                  <a:buFont typeface="Wingdings" panose="05000000000000000000" pitchFamily="2" charset="2"/>
                  <a:buChar char="p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2000" dirty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ADS</m:t>
                    </m:r>
                    <m:r>
                      <m:rPr>
                        <m:nor/>
                      </m:rPr>
                      <a:rPr kumimoji="0" lang="zh-CN" altLang="en-US" sz="2000" dirty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方法</m:t>
                    </m:r>
                    <m:r>
                      <a:rPr kumimoji="0" lang="en-US" altLang="zh-CN" sz="2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 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𝑪𝑭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𝑫𝑪𝑺</m:t>
                    </m:r>
                  </m:oMath>
                </a14:m>
                <a:r>
                  <a:rPr kumimoji="0"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态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endParaRPr kumimoji="0" lang="en-US" altLang="zh-CN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685800" lvl="1" indent="-342900" algn="l" defTabSz="685800" fontAlgn="auto">
                  <a:lnSpc>
                    <a:spcPct val="13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Pct val="75000"/>
                  <a:buFont typeface="Wingdings" panose="05000000000000000000" pitchFamily="2" charset="2"/>
                  <a:buChar char="p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2000" dirty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GGSZ</m:t>
                    </m:r>
                    <m:r>
                      <m:rPr>
                        <m:nor/>
                      </m:rPr>
                      <a:rPr kumimoji="0" lang="zh-CN" altLang="en-US" sz="2000" dirty="0">
                        <a:solidFill>
                          <a:prstClr val="black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方法</m:t>
                    </m:r>
                    <m:r>
                      <a:rPr kumimoji="0" lang="en-US" altLang="zh-CN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  </m:t>
                    </m:r>
                    <m:r>
                      <a:rPr kumimoji="0" lang="en-US" altLang="zh-CN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𝑫</m:t>
                    </m:r>
                    <m:r>
                      <a:rPr kumimoji="0" lang="en-US" altLang="zh-CN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</m:oMath>
                </a14:m>
                <a:r>
                  <a:rPr kumimoji="0"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自共轭多体衰变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altLang="zh-CN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57600"/>
                <a:ext cx="5586377" cy="1990160"/>
              </a:xfrm>
              <a:prstGeom prst="rect">
                <a:avLst/>
              </a:prstGeom>
              <a:blipFill>
                <a:blip r:embed="rId4"/>
                <a:stretch>
                  <a:fillRect b="-4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54287" y="721345"/>
                <a:ext cx="8572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𝜸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可以通过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𝑩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𝑫𝑲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过程测量，是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唯一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可在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树阶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测量的相角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87" y="721345"/>
                <a:ext cx="8572501" cy="461665"/>
              </a:xfrm>
              <a:prstGeom prst="rect">
                <a:avLst/>
              </a:prstGeom>
              <a:blipFill>
                <a:blip r:embed="rId5"/>
                <a:stretch>
                  <a:fillRect l="-569" t="-10526" r="-64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2487382" y="2538392"/>
                <a:ext cx="638265" cy="385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r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𝐷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i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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𝐷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382" y="2538392"/>
                <a:ext cx="638265" cy="385618"/>
              </a:xfrm>
              <a:prstGeom prst="rect">
                <a:avLst/>
              </a:prstGeom>
              <a:blipFill>
                <a:blip r:embed="rId6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67324" y="5842947"/>
            <a:ext cx="882186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该测量由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忽略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，而中性粲介子衰变的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强相位差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等参数是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22B3160-0A57-4081-B41C-9CE5AB465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09" y="4484239"/>
            <a:ext cx="2880851" cy="13580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712988-1CAB-48AA-A122-66BE921B3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1143000"/>
            <a:ext cx="3047606" cy="1114596"/>
          </a:xfrm>
          <a:prstGeom prst="rect">
            <a:avLst/>
          </a:prstGeom>
        </p:spPr>
      </p:pic>
      <p:sp>
        <p:nvSpPr>
          <p:cNvPr id="21" name="箭头: 上 20">
            <a:extLst>
              <a:ext uri="{FF2B5EF4-FFF2-40B4-BE49-F238E27FC236}">
                <a16:creationId xmlns:a16="http://schemas.microsoft.com/office/drawing/2014/main" id="{771344D0-DAAA-47AE-9225-F8CBC448DBA5}"/>
              </a:ext>
            </a:extLst>
          </p:cNvPr>
          <p:cNvSpPr/>
          <p:nvPr/>
        </p:nvSpPr>
        <p:spPr>
          <a:xfrm>
            <a:off x="1666622" y="4279533"/>
            <a:ext cx="304800" cy="461215"/>
          </a:xfrm>
          <a:prstGeom prst="upArrow">
            <a:avLst/>
          </a:prstGeom>
          <a:ln w="34925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箭头: 上 26">
            <a:extLst>
              <a:ext uri="{FF2B5EF4-FFF2-40B4-BE49-F238E27FC236}">
                <a16:creationId xmlns:a16="http://schemas.microsoft.com/office/drawing/2014/main" id="{4696ECF3-0FCF-4FA4-87F7-D7184DD35105}"/>
              </a:ext>
            </a:extLst>
          </p:cNvPr>
          <p:cNvSpPr/>
          <p:nvPr/>
        </p:nvSpPr>
        <p:spPr>
          <a:xfrm rot="10800000">
            <a:off x="1533316" y="2189825"/>
            <a:ext cx="304800" cy="461215"/>
          </a:xfrm>
          <a:prstGeom prst="upArrow">
            <a:avLst/>
          </a:prstGeom>
          <a:ln w="34925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5A06B1D-4A7E-4A8B-9633-07FCEC8966E8}"/>
                  </a:ext>
                </a:extLst>
              </p:cNvPr>
              <p:cNvSpPr/>
              <p:nvPr/>
            </p:nvSpPr>
            <p:spPr>
              <a:xfrm>
                <a:off x="3196060" y="1144184"/>
                <a:ext cx="6013504" cy="556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200" lvl="1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∝1+</m:t>
                      </m:r>
                      <m:sSubSup>
                        <m:sSubSupPr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1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0" lang="en-US" altLang="zh-CN" sz="1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zh-CN" sz="1800" b="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5A06B1D-4A7E-4A8B-9633-07FCEC896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60" y="1144184"/>
                <a:ext cx="6013504" cy="556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5BBD67F-CA65-4103-BAA2-5CB57D39D41A}"/>
                  </a:ext>
                </a:extLst>
              </p:cNvPr>
              <p:cNvSpPr txBox="1"/>
              <p:nvPr/>
            </p:nvSpPr>
            <p:spPr>
              <a:xfrm>
                <a:off x="4267200" y="2233854"/>
                <a:ext cx="2693751" cy="3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kumimoji="0"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altLang="zh-CN" sz="16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6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kumimoji="0" lang="en-US" altLang="zh-CN" sz="1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16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altLang="zh-CN" sz="16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altLang="zh-CN" sz="16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altLang="zh-CN" sz="1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altLang="zh-CN" sz="1600" b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kumimoji="0" lang="en-US" altLang="zh-CN" sz="16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kumimoji="0" lang="en-US" altLang="zh-CN" sz="16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/ </a:t>
                </a:r>
                <a14:m>
                  <m:oMath xmlns:m="http://schemas.openxmlformats.org/officeDocument/2006/math">
                    <m:r>
                      <a:rPr kumimoji="0" lang="en-US" altLang="zh-CN" sz="16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kumimoji="0" lang="en-US" altLang="zh-CN" sz="1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16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6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altLang="zh-CN" sz="1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altLang="zh-CN" sz="1600" b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dΦ</m:t>
                    </m:r>
                  </m:oMath>
                </a14:m>
                <a:r>
                  <a:rPr kumimoji="0" lang="en-US" altLang="zh-CN" sz="16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,</a:t>
                </a:r>
                <a:endParaRPr kumimoji="0" lang="zh-CN" altLang="en-US" sz="16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5BBD67F-CA65-4103-BAA2-5CB57D39D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33854"/>
                <a:ext cx="2693751" cy="352019"/>
              </a:xfrm>
              <a:prstGeom prst="rect">
                <a:avLst/>
              </a:prstGeom>
              <a:blipFill>
                <a:blip r:embed="rId10"/>
                <a:stretch>
                  <a:fillRect r="-3846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952F5FA-6D2D-4189-98C3-21FA4DB59892}"/>
                  </a:ext>
                </a:extLst>
              </p:cNvPr>
              <p:cNvSpPr txBox="1"/>
              <p:nvPr/>
            </p:nvSpPr>
            <p:spPr>
              <a:xfrm>
                <a:off x="4377843" y="2806038"/>
                <a:ext cx="2933815" cy="825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kumimoji="0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kumimoji="0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bSup>
                        </m:sup>
                      </m:sSup>
                      <m:r>
                        <a:rPr kumimoji="0" lang="en-US" altLang="zh-CN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sSubSup>
                            <m:sSubSup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US" altLang="zh-CN" sz="1600" b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CN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0" lang="en-US" altLang="zh-CN" sz="16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dΦ</m:t>
                              </m:r>
                              <m:r>
                                <a:rPr kumimoji="0" lang="en-US" altLang="zh-CN" sz="16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CN" sz="16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altLang="zh-CN" sz="16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altLang="zh-CN" sz="1600" b="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altLang="zh-CN" sz="1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6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0" lang="en-US" altLang="zh-CN" sz="16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dΦ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zh-CN" altLang="en-US" sz="1600" b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952F5FA-6D2D-4189-98C3-21FA4DB59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43" y="2806038"/>
                <a:ext cx="2933815" cy="825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0DE6DFF-BD24-4E08-A94A-4E26BE3EB305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5191" y="4413606"/>
            <a:ext cx="304798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C38AD768-D909-4874-BDFE-48A0DCDC8E10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5191" y="4996950"/>
            <a:ext cx="304798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067D3C15-2CC1-42C0-AEBF-D072BA7A4ACC}"/>
              </a:ext>
            </a:extLst>
          </p:cNvPr>
          <p:cNvCxnSpPr>
            <a:cxnSpLocks/>
          </p:cNvCxnSpPr>
          <p:nvPr/>
        </p:nvCxnSpPr>
        <p:spPr bwMode="auto">
          <a:xfrm flipH="1">
            <a:off x="7899089" y="5454150"/>
            <a:ext cx="304798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A0D1AAF-FB25-4939-A10E-7DFC5259541C}"/>
                  </a:ext>
                </a:extLst>
              </p:cNvPr>
              <p:cNvSpPr txBox="1"/>
              <p:nvPr/>
            </p:nvSpPr>
            <p:spPr>
              <a:xfrm>
                <a:off x="3295231" y="1665407"/>
                <a:ext cx="4062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和</a:t>
                </a:r>
                <a:r>
                  <a:rPr kumimoji="0" lang="en-US" altLang="zh-CN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kumimoji="0"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800" b="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kumimoji="0" lang="zh-CN" altLang="en-US" sz="2000" b="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衰变参数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A0D1AAF-FB25-4939-A10E-7DFC52595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31" y="1665407"/>
                <a:ext cx="4062954" cy="523220"/>
              </a:xfrm>
              <a:prstGeom prst="rect">
                <a:avLst/>
              </a:prstGeom>
              <a:blipFill>
                <a:blip r:embed="rId12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强相位差对相角</a:t>
            </a:r>
            <a:r>
              <a:rPr lang="zh-CN" altLang="en-US" dirty="0">
                <a:solidFill>
                  <a:schemeClr val="tx1"/>
                </a:solidFill>
                <a:sym typeface="Symbol" panose="05050102010706020507" pitchFamily="18" charset="2"/>
              </a:rPr>
              <a:t>重要性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4761"/>
            <a:ext cx="540000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7300" y="1344553"/>
                <a:ext cx="6338299" cy="1322447"/>
              </a:xfrm>
            </p:spPr>
            <p:txBody>
              <a:bodyPr>
                <a:norm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zh-CN" sz="2400" dirty="0">
                    <a:solidFill>
                      <a:schemeClr val="tx1"/>
                    </a:solidFill>
                    <a:cs typeface="STFangsong" charset="-122"/>
                  </a:rPr>
                  <a:t>CLEO-c</a:t>
                </a:r>
                <a:r>
                  <a:rPr kumimoji="1" lang="zh-CN" altLang="en-US" sz="2400" dirty="0">
                    <a:solidFill>
                      <a:schemeClr val="tx1"/>
                    </a:solidFill>
                    <a:cs typeface="STFangsong" charset="-122"/>
                  </a:rPr>
                  <a:t>实验测量结果</a:t>
                </a:r>
                <a:r>
                  <a:rPr kumimoji="1" lang="en-US" altLang="zh-CN" sz="2400" dirty="0">
                    <a:solidFill>
                      <a:schemeClr val="tx1"/>
                    </a:solidFill>
                    <a:cs typeface="STFangsong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kumimoji="1"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𝝈</m:t>
                        </m:r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(</m:t>
                        </m:r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)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1" lang="zh-CN" altLang="en-US" sz="2400" dirty="0">
                  <a:solidFill>
                    <a:schemeClr val="tx1"/>
                  </a:solidFill>
                  <a:cs typeface="STFangsong" charset="-122"/>
                </a:endParaRP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00" y="1344553"/>
                <a:ext cx="6338299" cy="1322447"/>
              </a:xfrm>
              <a:blipFill>
                <a:blip r:embed="rId3"/>
                <a:stretch>
                  <a:fillRect l="-1250" t="-3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342472" y="784344"/>
            <a:ext cx="438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2400" dirty="0" err="1">
                <a:solidFill>
                  <a:srgbClr val="303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r>
              <a:rPr lang="zh-CN" altLang="en-US" sz="2400" dirty="0">
                <a:solidFill>
                  <a:srgbClr val="303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实验测量相角 </a:t>
            </a:r>
            <a:r>
              <a:rPr lang="en-US" altLang="zh-CN" sz="2400" dirty="0">
                <a:solidFill>
                  <a:srgbClr val="303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</a:t>
            </a:r>
            <a:endParaRPr lang="zh-CN" altLang="en-US" sz="2400" dirty="0">
              <a:solidFill>
                <a:srgbClr val="303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67301" y="2785174"/>
                <a:ext cx="5257800" cy="735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anose="05020102010507070707" pitchFamily="18" charset="2"/>
                  <a:buChar char="è"/>
                  <a:defRPr sz="2800" b="1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anose="05020102010507070707" pitchFamily="18" charset="2"/>
                  <a:buChar char="è"/>
                  <a:defRPr sz="2000" b="1">
                    <a:solidFill>
                      <a:srgbClr val="0000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anose="05020102010507070707" pitchFamily="18" charset="2"/>
                  <a:buChar char="è"/>
                  <a:defRPr sz="18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anose="05020102010507070707" pitchFamily="18" charset="2"/>
                  <a:buChar char="è"/>
                  <a:defRPr sz="1600" b="1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anose="05020102010507070707" pitchFamily="18" charset="2"/>
                  <a:buChar char="è"/>
                  <a:defRPr sz="1600" b="1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800" b="1">
                    <a:solidFill>
                      <a:srgbClr val="000066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800" b="1">
                    <a:solidFill>
                      <a:srgbClr val="000066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800" b="1">
                    <a:solidFill>
                      <a:srgbClr val="000066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800" b="1">
                    <a:solidFill>
                      <a:srgbClr val="000066"/>
                    </a:solidFill>
                    <a:latin typeface="+mn-lt"/>
                    <a:ea typeface="+mn-ea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400" kern="0" dirty="0">
                    <a:solidFill>
                      <a:schemeClr val="tx1"/>
                    </a:solidFill>
                    <a:cs typeface="STFangsong" charset="-122"/>
                  </a:rPr>
                  <a:t>BESIII</a:t>
                </a:r>
                <a:r>
                  <a:rPr kumimoji="1" lang="zh-CN" altLang="en-US" sz="2400" kern="0" dirty="0">
                    <a:solidFill>
                      <a:schemeClr val="tx1"/>
                    </a:solidFill>
                    <a:cs typeface="STFangsong" charset="-122"/>
                  </a:rPr>
                  <a:t>实验测量结果</a:t>
                </a:r>
                <a:r>
                  <a:rPr kumimoji="1" lang="en-US" altLang="zh-CN" sz="2400" kern="0" dirty="0">
                    <a:solidFill>
                      <a:schemeClr val="tx1"/>
                    </a:solidFill>
                    <a:cs typeface="STFangsong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kumimoji="1" lang="zh-CN" altLang="en-US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𝝈</m:t>
                        </m:r>
                        <m: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(</m:t>
                        </m:r>
                        <m: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𝒄</m:t>
                        </m:r>
                      </m:e>
                      <m:sub>
                        <m: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/</m:t>
                    </m:r>
                    <m:sSub>
                      <m:sSubPr>
                        <m:ctrlP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</m:ctrlPr>
                      </m:sSubPr>
                      <m:e>
                        <m: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𝒔</m:t>
                        </m:r>
                      </m:e>
                      <m:sub>
                        <m: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Fangsong" charset="-122"/>
                      </a:rPr>
                      <m:t>)</m:t>
                    </m:r>
                    <m:r>
                      <a:rPr kumimoji="1" lang="en-US" altLang="zh-CN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1" lang="zh-CN" altLang="en-US" sz="2400" kern="0" dirty="0">
                  <a:solidFill>
                    <a:schemeClr val="tx1"/>
                  </a:solidFill>
                  <a:cs typeface="STFangsong" charset="-122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301" y="2785174"/>
                <a:ext cx="5257800" cy="735505"/>
              </a:xfrm>
              <a:prstGeom prst="rect">
                <a:avLst/>
              </a:prstGeom>
              <a:blipFill>
                <a:blip r:embed="rId4"/>
                <a:stretch>
                  <a:fillRect l="-1506" t="-6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406059"/>
            <a:ext cx="5400000" cy="72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290296" y="3381338"/>
            <a:ext cx="290435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强相位差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None/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PRL 124, 241802(2020)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000" y="1129009"/>
            <a:ext cx="2786979" cy="2325034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360746"/>
            <a:ext cx="825357" cy="237513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34005" y="4268365"/>
            <a:ext cx="8806608" cy="2405929"/>
            <a:chOff x="334005" y="4268365"/>
            <a:chExt cx="8806608" cy="2405929"/>
          </a:xfrm>
        </p:grpSpPr>
        <p:grpSp>
          <p:nvGrpSpPr>
            <p:cNvPr id="23" name="组合 22"/>
            <p:cNvGrpSpPr/>
            <p:nvPr/>
          </p:nvGrpSpPr>
          <p:grpSpPr>
            <a:xfrm>
              <a:off x="334005" y="4268365"/>
              <a:ext cx="8806608" cy="2405929"/>
              <a:chOff x="334005" y="4268365"/>
              <a:chExt cx="8806608" cy="24059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ontent Placeholder 2"/>
                  <p:cNvSpPr txBox="1">
                    <a:spLocks/>
                  </p:cNvSpPr>
                  <p:nvPr/>
                </p:nvSpPr>
                <p:spPr bwMode="auto">
                  <a:xfrm>
                    <a:off x="334005" y="4268365"/>
                    <a:ext cx="8562481" cy="7355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2075" tIns="46038" rIns="92075" bIns="46038" numCol="1" anchor="t" anchorCtr="0" compatLnSpc="1">
                    <a:prstTxWarp prst="textNoShape">
                      <a:avLst/>
                    </a:prstTxWarp>
                    <a:noAutofit/>
                  </a:bodyPr>
                  <a:lstStyle>
                    <a:lvl1pPr marL="342900" indent="-3429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anose="05020102010507070707" pitchFamily="18" charset="2"/>
                      <a:buChar char="è"/>
                      <a:defRPr sz="2800" b="1">
                        <a:solidFill>
                          <a:srgbClr val="0000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defRPr>
                    </a:lvl1pPr>
                    <a:lvl2pPr marL="742950" indent="-28575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anose="05020102010507070707" pitchFamily="18" charset="2"/>
                      <a:buChar char="è"/>
                      <a:defRPr sz="2000" b="1">
                        <a:solidFill>
                          <a:srgbClr val="00009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defRPr>
                    </a:lvl2pPr>
                    <a:lvl3pPr marL="11430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anose="05020102010507070707" pitchFamily="18" charset="2"/>
                      <a:buChar char="è"/>
                      <a:defRPr sz="1800" b="1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defRPr>
                    </a:lvl3pPr>
                    <a:lvl4pPr marL="16002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anose="05020102010507070707" pitchFamily="18" charset="2"/>
                      <a:buChar char="è"/>
                      <a:defRPr sz="1600" b="1">
                        <a:solidFill>
                          <a:srgbClr val="0000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defRPr>
                    </a:lvl4pPr>
                    <a:lvl5pPr marL="20574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anose="05020102010507070707" pitchFamily="18" charset="2"/>
                      <a:buChar char="è"/>
                      <a:defRPr sz="1600" b="1">
                        <a:solidFill>
                          <a:srgbClr val="0000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defRPr>
                    </a:lvl5pPr>
                    <a:lvl6pPr marL="25146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itchFamily="18" charset="2"/>
                      <a:buChar char="è"/>
                      <a:defRPr sz="2800" b="1">
                        <a:solidFill>
                          <a:srgbClr val="000066"/>
                        </a:solidFill>
                        <a:latin typeface="+mn-lt"/>
                        <a:ea typeface="+mn-ea"/>
                      </a:defRPr>
                    </a:lvl6pPr>
                    <a:lvl7pPr marL="29718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itchFamily="18" charset="2"/>
                      <a:buChar char="è"/>
                      <a:defRPr sz="2800" b="1">
                        <a:solidFill>
                          <a:srgbClr val="000066"/>
                        </a:solidFill>
                        <a:latin typeface="+mn-lt"/>
                        <a:ea typeface="+mn-ea"/>
                      </a:defRPr>
                    </a:lvl7pPr>
                    <a:lvl8pPr marL="34290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itchFamily="18" charset="2"/>
                      <a:buChar char="è"/>
                      <a:defRPr sz="2800" b="1">
                        <a:solidFill>
                          <a:srgbClr val="000066"/>
                        </a:solidFill>
                        <a:latin typeface="+mn-lt"/>
                        <a:ea typeface="+mn-ea"/>
                      </a:defRPr>
                    </a:lvl8pPr>
                    <a:lvl9pPr marL="3886200" indent="-228600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3399"/>
                      </a:buClr>
                      <a:buFont typeface="Wingdings 2" pitchFamily="18" charset="2"/>
                      <a:buChar char="è"/>
                      <a:defRPr sz="2800" b="1">
                        <a:solidFill>
                          <a:srgbClr val="000066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 typeface="Wingdings" panose="05000000000000000000" pitchFamily="2" charset="2"/>
                      <a:buChar char="p"/>
                      <a:defRPr/>
                    </a:pPr>
                    <a:r>
                      <a:rPr lang="en-US" altLang="zh-CN" sz="2400" kern="0" dirty="0" err="1">
                        <a:solidFill>
                          <a:schemeClr val="tx1"/>
                        </a:solidFill>
                        <a:cs typeface="STFangsong" charset="-122"/>
                      </a:rPr>
                      <a:t>LHCb</a:t>
                    </a:r>
                    <a:r>
                      <a:rPr lang="zh-CN" altLang="en-US" sz="2400" kern="0" dirty="0">
                        <a:solidFill>
                          <a:schemeClr val="tx1"/>
                        </a:solidFill>
                        <a:cs typeface="STFangsong" charset="-122"/>
                      </a:rPr>
                      <a:t>和</a:t>
                    </a:r>
                    <a:r>
                      <a:rPr lang="en-US" altLang="zh-CN" sz="2400" kern="0" dirty="0">
                        <a:solidFill>
                          <a:schemeClr val="tx1"/>
                        </a:solidFill>
                        <a:cs typeface="STFangsong" charset="-122"/>
                      </a:rPr>
                      <a:t>Belle II </a:t>
                    </a:r>
                    <a:r>
                      <a:rPr lang="zh-CN" altLang="en-US" sz="2400" dirty="0">
                        <a:solidFill>
                          <a:schemeClr val="tx1"/>
                        </a:solidFill>
                        <a:cs typeface="STFangsong" charset="-122"/>
                      </a:rPr>
                      <a:t>继续获取更多的数据，需要更精确的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𝒊</m:t>
                            </m:r>
                          </m:sub>
                        </m:sSub>
                      </m:oMath>
                    </a14:m>
                    <a:endParaRPr lang="zh-CN" altLang="en-US" sz="2400" kern="0" dirty="0">
                      <a:solidFill>
                        <a:schemeClr val="tx1"/>
                      </a:solidFill>
                      <a:cs typeface="STFangsong" charset="-122"/>
                    </a:endParaRPr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 typeface="Wingdings" panose="05000000000000000000" pitchFamily="2" charset="2"/>
                      <a:buChar char="p"/>
                      <a:defRPr/>
                    </a:pPr>
                    <a:endParaRPr kumimoji="1" lang="zh-CN" altLang="en-US" sz="2400" kern="0" dirty="0">
                      <a:solidFill>
                        <a:schemeClr val="tx1"/>
                      </a:solidFill>
                      <a:cs typeface="STFangsong" charset="-122"/>
                    </a:endParaRPr>
                  </a:p>
                </p:txBody>
              </p:sp>
            </mc:Choice>
            <mc:Fallback xmlns="">
              <p:sp>
                <p:nvSpPr>
                  <p:cNvPr id="2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4005" y="4268365"/>
                    <a:ext cx="8562481" cy="7355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97" t="-661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图片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605" y="4746944"/>
                <a:ext cx="5596790" cy="1927350"/>
              </a:xfrm>
              <a:prstGeom prst="rect">
                <a:avLst/>
              </a:prstGeom>
            </p:spPr>
          </p:pic>
          <p:sp>
            <p:nvSpPr>
              <p:cNvPr id="22" name="矩形 21"/>
              <p:cNvSpPr/>
              <p:nvPr/>
            </p:nvSpPr>
            <p:spPr>
              <a:xfrm>
                <a:off x="5951644" y="4679949"/>
                <a:ext cx="318896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TFangsong" charset="-122"/>
                    <a:ea typeface="STFangsong" charset="-122"/>
                    <a:cs typeface="STFangsong" charset="-122"/>
                  </a:rPr>
                  <a:t>arXiv:1910.11775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kern="0" dirty="0">
                    <a:solidFill>
                      <a:srgbClr val="3030FF"/>
                    </a:solidFill>
                  </a:rPr>
                  <a:t>Physics Briefing Book : Input for the European Strategy for Particle Physics Update 2020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3030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62000" y="5865343"/>
              <a:ext cx="5203795" cy="535457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rtlCol="0" anchor="ctr">
              <a:spAutoFit/>
            </a:bodyPr>
            <a:lstStyle/>
            <a:p>
              <a:pPr algn="l">
                <a:lnSpc>
                  <a:spcPct val="120000"/>
                </a:lnSpc>
                <a:buNone/>
              </a:pPr>
              <a:endParaRPr lang="zh-CN" altLang="en-US" sz="2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934200" y="897059"/>
                <a:ext cx="16764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𝟎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Times" panose="02020603050405020304" pitchFamily="18" charset="0"/>
                  <a:ea typeface="微软雅黑" panose="020B0503020204020204" pitchFamily="34" charset="-122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897059"/>
                <a:ext cx="1676400" cy="344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5965795" y="5841873"/>
            <a:ext cx="2684987" cy="400110"/>
            <a:chOff x="5965795" y="5841873"/>
            <a:chExt cx="2684987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6559077" y="5841873"/>
                  <a:ext cx="2091705" cy="40011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𝝈</m:t>
                            </m:r>
                            <m:r>
                              <a:rPr lang="en-US" altLang="zh-CN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(</m:t>
                            </m:r>
                            <m:r>
                              <a:rPr lang="en-US" altLang="zh-CN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TFangsong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)</m:t>
                        </m:r>
                        <m:r>
                          <a:rPr lang="en-US" altLang="zh-CN" sz="2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&lt;</m:t>
                        </m:r>
                        <m:r>
                          <a:rPr lang="en-US" altLang="zh-CN" sz="2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𝟎</m:t>
                        </m:r>
                        <m:r>
                          <a:rPr lang="en-US" altLang="zh-CN" sz="2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.</m:t>
                        </m:r>
                        <m:r>
                          <a:rPr lang="en-US" altLang="zh-CN" sz="2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TFangsong" charset="-122"/>
                          </a:rPr>
                          <m:t>𝟓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zh-CN" sz="2000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zh-CN" altLang="en-US" sz="2000" kern="0" dirty="0">
                    <a:solidFill>
                      <a:schemeClr val="tx1"/>
                    </a:solidFill>
                    <a:cs typeface="STFangsong" charset="-122"/>
                  </a:endParaRPr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077" y="5841873"/>
                  <a:ext cx="2091705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2500"/>
                  </a:stretch>
                </a:blipFill>
                <a:ln w="381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箭头连接符 7"/>
            <p:cNvCxnSpPr>
              <a:stCxn id="24" idx="3"/>
              <a:endCxn id="6" idx="1"/>
            </p:cNvCxnSpPr>
            <p:nvPr/>
          </p:nvCxnSpPr>
          <p:spPr bwMode="auto">
            <a:xfrm flipV="1">
              <a:off x="5965795" y="6041928"/>
              <a:ext cx="593282" cy="91144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22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" y="819350"/>
            <a:ext cx="4495800" cy="541036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646352" y="3645708"/>
            <a:ext cx="1229592" cy="312239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BESIII</a:t>
            </a:r>
            <a:r>
              <a:rPr lang="zh-CN" altLang="en-US" dirty="0">
                <a:solidFill>
                  <a:schemeClr val="tx1"/>
                </a:solidFill>
              </a:rPr>
              <a:t>与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工厂的协同研究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7FE17-BB62-45E8-80D8-8DA0DEEF5B9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400" y="1371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2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实验经过多次研讨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27" y="1116252"/>
            <a:ext cx="4674372" cy="3581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27842" y="2971800"/>
            <a:ext cx="4142485" cy="295917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31788" y="3223308"/>
            <a:ext cx="4183612" cy="301223"/>
          </a:xfrm>
          <a:prstGeom prst="rect">
            <a:avLst/>
          </a:prstGeom>
          <a:solidFill>
            <a:srgbClr val="FF99FF">
              <a:alpha val="37000"/>
            </a:srgbClr>
          </a:solidFill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62309" y="3794159"/>
            <a:ext cx="4273550" cy="457200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  <a:buNone/>
            </a:pP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62554" y="2999377"/>
            <a:ext cx="3382818" cy="646331"/>
            <a:chOff x="1181872" y="3254898"/>
            <a:chExt cx="3382818" cy="646331"/>
          </a:xfrm>
        </p:grpSpPr>
        <p:cxnSp>
          <p:nvCxnSpPr>
            <p:cNvPr id="21" name="直接箭头连接符 20"/>
            <p:cNvCxnSpPr/>
            <p:nvPr/>
          </p:nvCxnSpPr>
          <p:spPr bwMode="auto">
            <a:xfrm flipV="1">
              <a:off x="4044323" y="3341826"/>
              <a:ext cx="520367" cy="1075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" name="文本框 16"/>
            <p:cNvSpPr txBox="1"/>
            <p:nvPr/>
          </p:nvSpPr>
          <p:spPr>
            <a:xfrm>
              <a:off x="1181872" y="3254898"/>
              <a:ext cx="2875778" cy="6463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BESIII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目前的结果对相角的误差贡献为</a:t>
              </a: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1</a:t>
              </a:r>
              <a:endPara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27971" y="3507069"/>
            <a:ext cx="3570555" cy="1893104"/>
            <a:chOff x="5470911" y="3728676"/>
            <a:chExt cx="3558789" cy="1893104"/>
          </a:xfrm>
        </p:grpSpPr>
        <p:sp>
          <p:nvSpPr>
            <p:cNvPr id="18" name="文本框 17"/>
            <p:cNvSpPr txBox="1"/>
            <p:nvPr/>
          </p:nvSpPr>
          <p:spPr>
            <a:xfrm>
              <a:off x="5470911" y="4975449"/>
              <a:ext cx="3558789" cy="646331"/>
            </a:xfrm>
            <a:prstGeom prst="rect">
              <a:avLst/>
            </a:prstGeom>
            <a:noFill/>
            <a:ln w="38100">
              <a:solidFill>
                <a:srgbClr val="FF99FF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en-US" altLang="zh-CN" sz="18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LHCb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实验在</a:t>
              </a: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Phase-I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升级后，对相角测量的目标精度为</a:t>
              </a: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1</a:t>
              </a:r>
              <a:endPara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 bwMode="auto">
            <a:xfrm flipV="1">
              <a:off x="8458200" y="3728676"/>
              <a:ext cx="0" cy="1260800"/>
            </a:xfrm>
            <a:prstGeom prst="straightConnector1">
              <a:avLst/>
            </a:prstGeom>
            <a:noFill/>
            <a:ln w="3810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组合 33"/>
          <p:cNvGrpSpPr/>
          <p:nvPr/>
        </p:nvGrpSpPr>
        <p:grpSpPr>
          <a:xfrm>
            <a:off x="4719174" y="4233498"/>
            <a:ext cx="3510426" cy="1960241"/>
            <a:chOff x="4694059" y="4273550"/>
            <a:chExt cx="3510426" cy="1960241"/>
          </a:xfrm>
        </p:grpSpPr>
        <p:sp>
          <p:nvSpPr>
            <p:cNvPr id="19" name="文本框 18"/>
            <p:cNvSpPr txBox="1"/>
            <p:nvPr/>
          </p:nvSpPr>
          <p:spPr>
            <a:xfrm>
              <a:off x="4694059" y="5587460"/>
              <a:ext cx="3510426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强烈需要</a:t>
              </a: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BESIII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实验基于</a:t>
              </a: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20fb</a:t>
              </a:r>
              <a:r>
                <a:rPr lang="en-US" altLang="zh-CN" sz="18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-1</a:t>
              </a:r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数据的强相位差的结果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 flipV="1">
              <a:off x="4877185" y="4273550"/>
              <a:ext cx="12315" cy="1313910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78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强相角差</a:t>
            </a:r>
            <a:r>
              <a:rPr lang="zh-CN" altLang="en-US" dirty="0">
                <a:solidFill>
                  <a:schemeClr val="tx1"/>
                </a:solidFill>
                <a:sym typeface="Symbol" panose="05050102010706020507" pitchFamily="18" charset="2"/>
              </a:rPr>
              <a:t>在其他关键测量中</a:t>
            </a:r>
            <a:r>
              <a:rPr lang="en-US" altLang="zh-CN" dirty="0">
                <a:solidFill>
                  <a:schemeClr val="tx1"/>
                </a:solidFill>
                <a:sym typeface="Symbol" panose="05050102010706020507" pitchFamily="18" charset="2"/>
              </a:rPr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48700" y="6591300"/>
            <a:ext cx="990600" cy="228600"/>
          </a:xfrm>
        </p:spPr>
        <p:txBody>
          <a:bodyPr/>
          <a:lstStyle/>
          <a:p>
            <a:fld id="{3917FE17-BB62-45E8-80D8-8DA0DEEF5B92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790" y="685800"/>
            <a:ext cx="4402209" cy="2092259"/>
            <a:chOff x="-160206" y="2752066"/>
            <a:chExt cx="3786326" cy="209225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8662C0F-2362-4FB0-AEAE-A826A1E5A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" y="3877618"/>
              <a:ext cx="3293539" cy="9667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-160206" y="2752066"/>
                  <a:ext cx="3786326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buClrTx/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𝟎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混合和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CP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破坏</a:t>
                  </a: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206" y="2752066"/>
                  <a:ext cx="3786326" cy="470000"/>
                </a:xfrm>
                <a:prstGeom prst="rect">
                  <a:avLst/>
                </a:prstGeom>
                <a:blipFill>
                  <a:blip r:embed="rId3"/>
                  <a:stretch>
                    <a:fillRect l="-2254" t="-7792" b="-298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/>
          <p:cNvGrpSpPr/>
          <p:nvPr/>
        </p:nvGrpSpPr>
        <p:grpSpPr>
          <a:xfrm>
            <a:off x="195766" y="2962300"/>
            <a:ext cx="8833934" cy="1821165"/>
            <a:chOff x="278259" y="4655304"/>
            <a:chExt cx="8833934" cy="1821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78259" y="4655304"/>
                  <a:ext cx="8833934" cy="48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buClrTx/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sz="2400" b="1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2400" i="1" kern="1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400" b="1" i="1" kern="1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kern="1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e>
                          </m:d>
                          <m:r>
                            <a:rPr lang="en-US" altLang="zh-CN" sz="2400" b="1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400" b="1" i="1" kern="1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zh-CN" sz="2400" kern="1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衰变时间依赖的</a:t>
                  </a:r>
                  <a:r>
                    <a:rPr lang="en-US" altLang="zh-CN" sz="2400" kern="1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CP</a:t>
                  </a:r>
                  <a:r>
                    <a:rPr lang="zh-CN" altLang="zh-CN" sz="2400" kern="1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破坏以及企鹅图无关的</a:t>
                  </a:r>
                  <a14:m>
                    <m:oMath xmlns:m="http://schemas.openxmlformats.org/officeDocument/2006/math">
                      <m:r>
                        <a:rPr lang="en-US" altLang="zh-CN" sz="2400" b="1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𝛃</m:t>
                      </m:r>
                    </m:oMath>
                  </a14:m>
                  <a:r>
                    <a:rPr lang="zh-CN" altLang="zh-CN" sz="2400" kern="1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测量</a:t>
                  </a:r>
                  <a:endPara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59" y="4655304"/>
                  <a:ext cx="8833934" cy="486672"/>
                </a:xfrm>
                <a:prstGeom prst="rect">
                  <a:avLst/>
                </a:prstGeom>
                <a:blipFill>
                  <a:blip r:embed="rId4"/>
                  <a:stretch>
                    <a:fillRect t="-5000" b="-2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D9BEC83-5146-4884-A6DC-069EE2B3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94" y="5113553"/>
              <a:ext cx="2326019" cy="13629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3A3A346-5E92-4CB8-87F0-300CB15E59A3}"/>
                    </a:ext>
                  </a:extLst>
                </p:cNvPr>
                <p:cNvSpPr txBox="1"/>
                <p:nvPr/>
              </p:nvSpPr>
              <p:spPr>
                <a:xfrm>
                  <a:off x="2588810" y="5141339"/>
                  <a:ext cx="6523383" cy="699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CN" sz="16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kumimoji="0" lang="en-US" altLang="zh-CN" sz="1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[1+</m:t>
                        </m:r>
                        <m:f>
                          <m:f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zh-CN" sz="1600" b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1600" b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1600" b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Im</m:t>
                            </m:r>
                            <m:d>
                              <m:d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zh-CN" sz="1600" b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1600" b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0" lang="zh-CN" altLang="en-US" sz="16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3A3A346-5E92-4CB8-87F0-300CB15E5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810" y="5141339"/>
                  <a:ext cx="6523383" cy="699743"/>
                </a:xfrm>
                <a:prstGeom prst="rect">
                  <a:avLst/>
                </a:prstGeom>
                <a:blipFill>
                  <a:blip r:embed="rId6"/>
                  <a:stretch>
                    <a:fillRect b="-8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F2C5533-AA21-416C-A180-1B97980C1C7D}"/>
                    </a:ext>
                  </a:extLst>
                </p:cNvPr>
                <p:cNvSpPr txBox="1"/>
                <p:nvPr/>
              </p:nvSpPr>
              <p:spPr>
                <a:xfrm>
                  <a:off x="2818373" y="5886575"/>
                  <a:ext cx="3167662" cy="555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CN" sz="16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0" lang="en-US" altLang="zh-CN" sz="1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altLang="zh-CN" sz="1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kumimoji="0" lang="en-US" altLang="zh-CN" sz="16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CN" altLang="en-US" sz="16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F2C5533-AA21-416C-A180-1B97980C1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373" y="5886575"/>
                  <a:ext cx="3167662" cy="555537"/>
                </a:xfrm>
                <a:prstGeom prst="rect">
                  <a:avLst/>
                </a:prstGeom>
                <a:blipFill>
                  <a:blip r:embed="rId7"/>
                  <a:stretch>
                    <a:fillRect b="-109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AE2871B4-F06E-4111-9977-B6C115AA1BE6}"/>
                    </a:ext>
                  </a:extLst>
                </p:cNvPr>
                <p:cNvSpPr txBox="1"/>
                <p:nvPr/>
              </p:nvSpPr>
              <p:spPr>
                <a:xfrm>
                  <a:off x="6073695" y="5941703"/>
                  <a:ext cx="2757024" cy="46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zh-CN" sz="1600" b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bSup>
                                <m:sSup>
                                  <m:sSup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sub>
                            </m:sSub>
                          </m:e>
                        </m:func>
                      </m:oMath>
                    </m:oMathPara>
                  </a14:m>
                  <a:endParaRPr kumimoji="0" lang="zh-CN" altLang="en-US" sz="1600" b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AE2871B4-F06E-4111-9977-B6C115AA1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695" y="5941703"/>
                  <a:ext cx="2757024" cy="4608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64397" y="4954678"/>
                <a:ext cx="8184304" cy="988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zh-CN" altLang="zh-CN" sz="24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该测量</a:t>
                </a:r>
                <a:r>
                  <a:rPr lang="zh-CN" altLang="en-US" sz="24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结果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可与受</a:t>
                </a:r>
                <a:r>
                  <a:rPr lang="zh-CN" altLang="zh-CN" sz="24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企鹅图污染</a:t>
                </a:r>
                <a:r>
                  <a:rPr lang="zh-CN" altLang="zh-CN" sz="24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kern="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“黄金过程”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400" b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altLang="zh-CN" sz="2400" b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4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𝝍</m:t>
                    </m:r>
                    <m:sSup>
                      <m:sSupPr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测量的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𝛃</m:t>
                    </m:r>
                  </m:oMath>
                </a14:m>
                <a:r>
                  <a:rPr lang="zh-CN" altLang="zh-CN" sz="2400" kern="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结果直接比较，备受关注</a:t>
                </a:r>
                <a:endParaRPr lang="zh-CN" altLang="zh-CN" sz="2400" kern="1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97" y="4954678"/>
                <a:ext cx="8184304" cy="988732"/>
              </a:xfrm>
              <a:prstGeom prst="rect">
                <a:avLst/>
              </a:prstGeom>
              <a:blipFill>
                <a:blip r:embed="rId9"/>
                <a:stretch>
                  <a:fillRect t="-617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5222898" y="1658604"/>
            <a:ext cx="3244744" cy="1221499"/>
            <a:chOff x="5464228" y="1474659"/>
            <a:chExt cx="3244744" cy="1221499"/>
          </a:xfrm>
        </p:grpSpPr>
        <p:sp>
          <p:nvSpPr>
            <p:cNvPr id="24" name="文本框 23"/>
            <p:cNvSpPr txBox="1"/>
            <p:nvPr/>
          </p:nvSpPr>
          <p:spPr>
            <a:xfrm>
              <a:off x="5464228" y="2234493"/>
              <a:ext cx="3244744" cy="46166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中性粲介子的强相位差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7442191" y="1474659"/>
              <a:ext cx="507192" cy="533233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txBody>
            <a:bodyPr rtlCol="0" anchor="ctr">
              <a:spAutoFit/>
            </a:bodyPr>
            <a:lstStyle/>
            <a:p>
              <a:pPr algn="l">
                <a:lnSpc>
                  <a:spcPct val="120000"/>
                </a:lnSpc>
                <a:buNone/>
              </a:pPr>
              <a:endParaRPr lang="zh-CN" altLang="en-US" sz="2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 flipH="1">
              <a:off x="7060053" y="1899237"/>
              <a:ext cx="382138" cy="33847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组合 33"/>
          <p:cNvGrpSpPr/>
          <p:nvPr/>
        </p:nvGrpSpPr>
        <p:grpSpPr>
          <a:xfrm>
            <a:off x="6855410" y="2890045"/>
            <a:ext cx="1835712" cy="1805787"/>
            <a:chOff x="4793689" y="4806909"/>
            <a:chExt cx="2597711" cy="1898691"/>
          </a:xfrm>
        </p:grpSpPr>
        <p:sp>
          <p:nvSpPr>
            <p:cNvPr id="30" name="椭圆 29"/>
            <p:cNvSpPr/>
            <p:nvPr/>
          </p:nvSpPr>
          <p:spPr>
            <a:xfrm>
              <a:off x="6705600" y="6204688"/>
              <a:ext cx="685800" cy="500912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txBody>
            <a:bodyPr rtlCol="0" anchor="ctr">
              <a:spAutoFit/>
            </a:bodyPr>
            <a:lstStyle/>
            <a:p>
              <a:pPr algn="l">
                <a:lnSpc>
                  <a:spcPct val="120000"/>
                </a:lnSpc>
                <a:buNone/>
              </a:pPr>
              <a:endParaRPr lang="zh-CN" altLang="en-US" sz="2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32" name="直接箭头连接符 31"/>
            <p:cNvCxnSpPr>
              <a:stCxn id="30" idx="1"/>
            </p:cNvCxnSpPr>
            <p:nvPr/>
          </p:nvCxnSpPr>
          <p:spPr bwMode="auto">
            <a:xfrm flipH="1" flipV="1">
              <a:off x="4793689" y="4806909"/>
              <a:ext cx="2012344" cy="1471136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8" name="文本框 37"/>
          <p:cNvSpPr txBox="1"/>
          <p:nvPr/>
        </p:nvSpPr>
        <p:spPr>
          <a:xfrm>
            <a:off x="217170" y="5943410"/>
            <a:ext cx="875914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中性粲介子的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强相位差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基本观测量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，与粲介子内部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强相互作用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紧密相关，对刻度和理解非微扰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QCD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特殊地位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2230641" y="1150680"/>
                <a:ext cx="6254404" cy="91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𝐝</m:t>
                          </m:r>
                          <m:r>
                            <a:rPr lang="el-GR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0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l-GR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l-GR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𝜞</m:t>
                              </m:r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kumimoji="0" lang="en-US" altLang="zh-CN" sz="1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l-GR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𝜞</m:t>
                              </m:r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l-GR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𝜞</m:t>
                              </m:r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𝑰𝒎</m:t>
                      </m:r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kumimoji="0"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kumimoji="0"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l-GR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𝜞</m:t>
                              </m:r>
                              <m:r>
                                <a:rPr kumimoji="0"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41" y="1150680"/>
                <a:ext cx="6254404" cy="914802"/>
              </a:xfrm>
              <a:prstGeom prst="rect">
                <a:avLst/>
              </a:prstGeom>
              <a:blipFill>
                <a:blip r:embed="rId10"/>
                <a:stretch>
                  <a:fillRect r="-146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</p:bldLst>
  </p:timing>
</p:sld>
</file>

<file path=ppt/theme/theme1.xml><?xml version="1.0" encoding="utf-8"?>
<a:theme xmlns:a="http://schemas.openxmlformats.org/drawingml/2006/main" name="1_zyh-uh">
  <a:themeElements>
    <a:clrScheme name="1_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自定义 5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课程讲授">
  <a:themeElements>
    <a:clrScheme name="1_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课程讲授" id="{26639BBF-0CB4-4C7E-A108-B1CD2F774AB6}" vid="{D9BDEB4D-6FF0-4523-A878-4E4A439861AE}"/>
    </a:ext>
  </a:extLst>
</a:theme>
</file>

<file path=ppt/theme/theme3.xml><?xml version="1.0" encoding="utf-8"?>
<a:theme xmlns:a="http://schemas.openxmlformats.org/drawingml/2006/main" name="课件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l">
          <a:lnSpc>
            <a:spcPct val="120000"/>
          </a:lnSpc>
          <a:buNone/>
          <a:defRPr sz="2200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buNone/>
          <a:defRPr sz="2800" b="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课件" id="{CC470757-CA08-49A8-B7A6-80AB668E139B}" vid="{C8A76236-E3F2-4C55-AD5B-351D9C49E5ED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55905</TotalTime>
  <Words>2549</Words>
  <Application>Microsoft Office PowerPoint</Application>
  <PresentationFormat>全屏显示(4:3)</PresentationFormat>
  <Paragraphs>372</Paragraphs>
  <Slides>28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Wingdings 2</vt:lpstr>
      <vt:lpstr>STFangsong</vt:lpstr>
      <vt:lpstr>Symbol</vt:lpstr>
      <vt:lpstr>华文行楷</vt:lpstr>
      <vt:lpstr>MS PGothic</vt:lpstr>
      <vt:lpstr>Times New Roman</vt:lpstr>
      <vt:lpstr>等线</vt:lpstr>
      <vt:lpstr>楷体_GB2312</vt:lpstr>
      <vt:lpstr>黑体</vt:lpstr>
      <vt:lpstr>黑体</vt:lpstr>
      <vt:lpstr>Helvetica Light</vt:lpstr>
      <vt:lpstr>Cambria Math</vt:lpstr>
      <vt:lpstr>微软雅黑</vt:lpstr>
      <vt:lpstr>Arial Unicode MS</vt:lpstr>
      <vt:lpstr>SFMono-Regular</vt:lpstr>
      <vt:lpstr>Wingdings</vt:lpstr>
      <vt:lpstr>Calibri</vt:lpstr>
      <vt:lpstr>楷体</vt:lpstr>
      <vt:lpstr>Times</vt:lpstr>
      <vt:lpstr>Arial</vt:lpstr>
      <vt:lpstr>宋体</vt:lpstr>
      <vt:lpstr>华文楷体</vt:lpstr>
      <vt:lpstr>1_zyh-uh</vt:lpstr>
      <vt:lpstr>课程讲授</vt:lpstr>
      <vt:lpstr>课件</vt:lpstr>
      <vt:lpstr>PowerPoint 演示文稿</vt:lpstr>
      <vt:lpstr>内容提要</vt:lpstr>
      <vt:lpstr>内容提要</vt:lpstr>
      <vt:lpstr>CKM矩阵幺正性</vt:lpstr>
      <vt:lpstr>相角的挑战</vt:lpstr>
      <vt:lpstr>相角测量</vt:lpstr>
      <vt:lpstr>强相位差对相角重要性</vt:lpstr>
      <vt:lpstr>BESIII与B工厂的协同研究</vt:lpstr>
      <vt:lpstr>强相角差在其他关键测量中…</vt:lpstr>
      <vt:lpstr>中性粲介子强相位差的测量</vt:lpstr>
      <vt:lpstr>BESIII实验测量强相位差</vt:lpstr>
      <vt:lpstr>内容提要</vt:lpstr>
      <vt:lpstr>研究内容一</vt:lpstr>
      <vt:lpstr>研究内容二</vt:lpstr>
      <vt:lpstr>研究内容三</vt:lpstr>
      <vt:lpstr>研究目标</vt:lpstr>
      <vt:lpstr>内容提要</vt:lpstr>
      <vt:lpstr>项目优势</vt:lpstr>
      <vt:lpstr>研究方案</vt:lpstr>
      <vt:lpstr>内容提要</vt:lpstr>
      <vt:lpstr>D^0→K_S^0 h^+ h^-</vt:lpstr>
      <vt:lpstr>D^0→K_S^0 h^+ h^-</vt:lpstr>
      <vt:lpstr>研究现状</vt:lpstr>
      <vt:lpstr>总结</vt:lpstr>
      <vt:lpstr>D^0-D ̅^0 混合</vt:lpstr>
      <vt:lpstr>B^0-B ̅^0 mixing: </vt:lpstr>
      <vt:lpstr>ADS方法</vt:lpstr>
      <vt:lpstr>拟解决的关键科学问题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COPPER Board Testing</dc:title>
  <dc:creator>Yangheng Zheng</dc:creator>
  <cp:lastModifiedBy>彭海平</cp:lastModifiedBy>
  <cp:revision>2933</cp:revision>
  <cp:lastPrinted>2021-10-28T03:31:06Z</cp:lastPrinted>
  <dcterms:created xsi:type="dcterms:W3CDTF">2003-04-28T21:37:29Z</dcterms:created>
  <dcterms:modified xsi:type="dcterms:W3CDTF">2023-04-05T07:53:15Z</dcterms:modified>
</cp:coreProperties>
</file>