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1" r:id="rId3"/>
    <p:sldId id="349" r:id="rId4"/>
    <p:sldId id="363" r:id="rId5"/>
    <p:sldId id="329" r:id="rId6"/>
    <p:sldId id="390" r:id="rId7"/>
    <p:sldId id="391" r:id="rId8"/>
    <p:sldId id="412" r:id="rId9"/>
    <p:sldId id="407" r:id="rId10"/>
    <p:sldId id="397" r:id="rId11"/>
    <p:sldId id="398" r:id="rId12"/>
    <p:sldId id="399" r:id="rId13"/>
    <p:sldId id="400" r:id="rId14"/>
    <p:sldId id="401" r:id="rId15"/>
    <p:sldId id="347" r:id="rId16"/>
    <p:sldId id="402" r:id="rId17"/>
    <p:sldId id="403" r:id="rId18"/>
    <p:sldId id="404" r:id="rId19"/>
    <p:sldId id="406" r:id="rId20"/>
    <p:sldId id="394" r:id="rId21"/>
    <p:sldId id="395" r:id="rId22"/>
    <p:sldId id="408" r:id="rId23"/>
    <p:sldId id="409" r:id="rId24"/>
    <p:sldId id="410" r:id="rId25"/>
    <p:sldId id="392" r:id="rId26"/>
    <p:sldId id="393" r:id="rId27"/>
    <p:sldId id="340" r:id="rId28"/>
    <p:sldId id="320" r:id="rId29"/>
    <p:sldId id="341" r:id="rId30"/>
    <p:sldId id="362" r:id="rId31"/>
    <p:sldId id="343" r:id="rId32"/>
    <p:sldId id="375" r:id="rId33"/>
    <p:sldId id="372" r:id="rId34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CCFF66"/>
    <a:srgbClr val="E00000"/>
    <a:srgbClr val="CC0000"/>
    <a:srgbClr val="00297A"/>
    <a:srgbClr val="002B82"/>
    <a:srgbClr val="00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8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-2364" y="-324"/>
      </p:cViewPr>
      <p:guideLst>
        <p:guide orient="horz" pos="2416"/>
        <p:guide pos="28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/>
            </a:lvl1pPr>
          </a:lstStyle>
          <a:p>
            <a:fld id="{E5D90802-6925-4971-A664-15FE41DAE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66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/>
            </a:lvl1pPr>
          </a:lstStyle>
          <a:p>
            <a:fld id="{BAF60AB8-D509-4588-9F23-B18EF5B6C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023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314F9-877F-4D14-9574-F9F327ED80A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685C8C-6021-4110-BC98-D00C5DEA18DC}" type="slidenum">
              <a:rPr lang="de-DE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17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23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25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26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8E2F6D-1FE2-42E1-915F-56EED507266E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28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8B1192-1E37-4036-9BB1-363C210B54BC}" type="slidenum">
              <a:rPr lang="de-DE" altLang="en-US" smtClean="0"/>
              <a:pPr algn="r" eaLnBrk="1" hangingPunct="1">
                <a:spcBef>
                  <a:spcPct val="0"/>
                </a:spcBef>
              </a:pPr>
              <a:t>29</a:t>
            </a:fld>
            <a:endParaRPr lang="de-DE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685C8C-6021-4110-BC98-D00C5DEA18DC}" type="slidenum">
              <a:rPr lang="de-DE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de-DE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308761-7ED6-4F6B-AF1C-4B338EEA8240}" type="slidenum">
              <a:rPr lang="de-DE" altLang="en-US" smtClean="0"/>
              <a:pPr algn="r" eaLnBrk="1" hangingPunct="1">
                <a:spcBef>
                  <a:spcPct val="0"/>
                </a:spcBef>
              </a:pPr>
              <a:t>30</a:t>
            </a:fld>
            <a:endParaRPr lang="de-DE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48FF44-3661-4078-B628-6C017C39D83E}" type="slidenum">
              <a:rPr lang="de-DE" altLang="en-US" smtClean="0"/>
              <a:pPr algn="r" eaLnBrk="1" hangingPunct="1">
                <a:spcBef>
                  <a:spcPct val="0"/>
                </a:spcBef>
              </a:pPr>
              <a:t>31</a:t>
            </a:fld>
            <a:endParaRPr lang="de-DE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32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E3FD5-737F-4F05-8455-6CDEAEA77AB9}" type="slidenum">
              <a:rPr lang="en-US" altLang="en-US"/>
              <a:pPr/>
              <a:t>33</a:t>
            </a:fld>
            <a:endParaRPr lang="en-US" altLang="en-US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320" tIns="47160" rIns="94320" bIns="4716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F15AE-7F02-4102-A107-7E66DAF792FE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F15AE-7F02-4102-A107-7E66DAF792FE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685C8C-6021-4110-BC98-D00C5DEA18DC}" type="slidenum">
              <a:rPr lang="de-DE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de-DE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685C8C-6021-4110-BC98-D00C5DEA18DC}" type="slidenum">
              <a:rPr lang="de-DE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de-DE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685C8C-6021-4110-BC98-D00C5DEA18DC}" type="slidenum">
              <a:rPr lang="de-DE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de-DE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685C8C-6021-4110-BC98-D00C5DEA18DC}" type="slidenum">
              <a:rPr lang="de-DE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de-DE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EE7C2-7AF0-4AD3-A64A-3A570E102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01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1F8E4-E83D-4143-84D9-AE3DAD144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5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0F726-9A74-44B7-8DD3-DB89CF6AE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56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692E7-8E6F-47C3-807D-2AB63CFAE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79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3CF93-153A-475F-9327-F2B034B9B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60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9CC60-703D-4CCF-B06A-E98E4DBB2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9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428D-D591-46AC-B4AF-5694FC62C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97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94AA0-1492-43D5-B167-EA3BDF144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59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7A383-7F2B-41E1-96E9-B96030054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3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237E9-11FD-4915-8B72-50E2E5478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78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39886-6818-4532-BC12-0545FA8C6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0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78377B80-CD86-4729-B577-5ABFA2AF09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13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28.tmp"/><Relationship Id="rId12" Type="http://schemas.openxmlformats.org/officeDocument/2006/relationships/image" Target="../media/image3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2.tmp"/><Relationship Id="rId5" Type="http://schemas.openxmlformats.org/officeDocument/2006/relationships/image" Target="../media/image7.png"/><Relationship Id="rId10" Type="http://schemas.openxmlformats.org/officeDocument/2006/relationships/image" Target="../media/image31.tmp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5.jpe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" y="2578100"/>
            <a:ext cx="427864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59C-0DFD-470F-89EF-896A33D3D56C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2058" name="Picture 10" descr="CBM-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763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127249" y="1010106"/>
            <a:ext cx="4400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b="1" dirty="0">
                <a:latin typeface="Arial" pitchFamily="34" charset="0"/>
              </a:rPr>
              <a:t>Ingo </a:t>
            </a:r>
            <a:r>
              <a:rPr lang="de-DE" altLang="en-US" b="1" dirty="0" smtClean="0">
                <a:latin typeface="Arial" pitchFamily="34" charset="0"/>
              </a:rPr>
              <a:t>Deppner</a:t>
            </a:r>
            <a:endParaRPr lang="de-DE" altLang="en-US" b="1" dirty="0">
              <a:latin typeface="Arial" pitchFamily="34" charset="0"/>
            </a:endParaRPr>
          </a:p>
          <a:p>
            <a:r>
              <a:rPr lang="de-DE" altLang="en-US" sz="1400" b="1" dirty="0">
                <a:latin typeface="Arial" pitchFamily="34" charset="0"/>
              </a:rPr>
              <a:t>Physikalisches Institut</a:t>
            </a:r>
            <a:r>
              <a:rPr lang="en-US" altLang="en-US" sz="1400" b="1" dirty="0">
                <a:latin typeface="Arial" pitchFamily="34" charset="0"/>
              </a:rPr>
              <a:t> </a:t>
            </a:r>
            <a:r>
              <a:rPr lang="en-US" altLang="en-US" sz="1400" b="1" dirty="0" smtClean="0">
                <a:latin typeface="Arial" pitchFamily="34" charset="0"/>
              </a:rPr>
              <a:t>der Uni</a:t>
            </a:r>
            <a:r>
              <a:rPr lang="en-US" altLang="en-US" sz="1400" b="1" dirty="0">
                <a:latin typeface="Arial" pitchFamily="34" charset="0"/>
              </a:rPr>
              <a:t>. Heidelberg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2328" y="1683493"/>
            <a:ext cx="8230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 prototypes</a:t>
            </a:r>
            <a:endParaRPr lang="de-DE" altLang="en-US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41" y="-4762"/>
            <a:ext cx="2056759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96939" y="55999"/>
            <a:ext cx="61934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US" sz="2800" b="1" dirty="0" smtClean="0">
                <a:solidFill>
                  <a:srgbClr val="FF0000"/>
                </a:solidFill>
                <a:latin typeface="Arial" pitchFamily="34" charset="0"/>
              </a:rPr>
              <a:t>STAR Regional Meeting</a:t>
            </a:r>
            <a:br>
              <a:rPr lang="de-DE" altLang="en-US" sz="28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</a:rPr>
              <a:t>Workshop on STAR upgrades  </a:t>
            </a:r>
            <a:endParaRPr lang="en-US" altLang="en-US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04" y="2578100"/>
            <a:ext cx="4423421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7548" y="2578099"/>
            <a:ext cx="1255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Daniel CEBRA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Channel count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79522"/>
              </p:ext>
            </p:extLst>
          </p:nvPr>
        </p:nvGraphicFramePr>
        <p:xfrm>
          <a:off x="478072" y="1558925"/>
          <a:ext cx="807061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03"/>
                <a:gridCol w="3905250"/>
                <a:gridCol w="1238250"/>
                <a:gridCol w="16240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MRPCs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Bucharest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Strip counter  Buc</a:t>
                      </a:r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Bucharest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Strip counter  Buc</a:t>
                      </a:r>
                      <a:r>
                        <a:rPr lang="en-US" dirty="0" smtClean="0"/>
                        <a:t>2015a/b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Bucharest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Strip counter  Buc</a:t>
                      </a:r>
                      <a:r>
                        <a:rPr lang="en-US" dirty="0" smtClean="0"/>
                        <a:t>2010</a:t>
                      </a:r>
                      <a:r>
                        <a:rPr lang="en-US" baseline="0" dirty="0" smtClean="0"/>
                        <a:t> (reference)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Tsinghua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PAD counter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Tsinghua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Strip counter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Strip</a:t>
                      </a:r>
                      <a:r>
                        <a:rPr lang="en-US" baseline="0" dirty="0" smtClean="0"/>
                        <a:t> counter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Heidelberg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Strip</a:t>
                      </a:r>
                      <a:r>
                        <a:rPr lang="en-US" baseline="0" dirty="0" smtClean="0"/>
                        <a:t> counter 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Heidelberg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Strip counter P5 (reference)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Diamond strip 2x16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Total #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5695950"/>
            <a:ext cx="45529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bout 17% of </a:t>
            </a:r>
            <a:r>
              <a:rPr lang="en-US" b="1" dirty="0" err="1" smtClean="0">
                <a:solidFill>
                  <a:srgbClr val="FF0000"/>
                </a:solidFill>
              </a:rPr>
              <a:t>eTOF</a:t>
            </a:r>
            <a:r>
              <a:rPr lang="en-US" b="1" dirty="0" smtClean="0">
                <a:solidFill>
                  <a:srgbClr val="FF0000"/>
                </a:solidFill>
              </a:rPr>
              <a:t> and about 1% of CBM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Possible setup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294313" y="1348858"/>
            <a:ext cx="3722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/>
              <a:t>1. </a:t>
            </a:r>
            <a:r>
              <a:rPr lang="en-US" sz="1000" b="1" dirty="0" err="1" smtClean="0"/>
              <a:t>Buc</a:t>
            </a:r>
            <a:r>
              <a:rPr lang="en-US" sz="1000" b="1" dirty="0" smtClean="0"/>
              <a:t>. 2012, 4 MRPC (same)</a:t>
            </a:r>
            <a:br>
              <a:rPr lang="en-US" sz="1000" b="1" dirty="0" smtClean="0"/>
            </a:br>
            <a:r>
              <a:rPr lang="en-US" sz="1000" b="1" dirty="0" smtClean="0"/>
              <a:t>2. </a:t>
            </a:r>
            <a:r>
              <a:rPr lang="en-US" sz="1000" b="1" dirty="0" err="1" smtClean="0"/>
              <a:t>Buc</a:t>
            </a:r>
            <a:r>
              <a:rPr lang="en-US" sz="1000" b="1" dirty="0" smtClean="0"/>
              <a:t>. 2015, 1 MRPC single stack </a:t>
            </a:r>
            <a:br>
              <a:rPr lang="en-US" sz="1000" b="1" dirty="0" smtClean="0"/>
            </a:br>
            <a:r>
              <a:rPr lang="en-US" sz="1000" b="1" dirty="0" smtClean="0"/>
              <a:t>	       1 MRPC double stack</a:t>
            </a:r>
            <a:br>
              <a:rPr lang="en-US" sz="1000" b="1" dirty="0" smtClean="0"/>
            </a:br>
            <a:r>
              <a:rPr lang="en-US" sz="1000" b="1" dirty="0" smtClean="0"/>
              <a:t>3. Tsinghua Pad, 3 MRPC (same)</a:t>
            </a:r>
            <a:br>
              <a:rPr lang="en-US" sz="1000" b="1" dirty="0" smtClean="0"/>
            </a:br>
            <a:r>
              <a:rPr lang="en-US" sz="1000" b="1" dirty="0" smtClean="0"/>
              <a:t>4. </a:t>
            </a:r>
            <a:r>
              <a:rPr lang="en-US" sz="1000" b="1" dirty="0" err="1" smtClean="0"/>
              <a:t>Buc</a:t>
            </a:r>
            <a:r>
              <a:rPr lang="en-US" sz="1000" b="1" dirty="0" smtClean="0"/>
              <a:t>. Reference, 1 MRPC </a:t>
            </a:r>
            <a:r>
              <a:rPr lang="en-US" sz="1000" b="1" dirty="0" err="1" smtClean="0"/>
              <a:t>nar</a:t>
            </a:r>
            <a:r>
              <a:rPr lang="en-US" sz="1000" b="1" dirty="0" smtClean="0"/>
              <a:t>. Strip</a:t>
            </a:r>
            <a:br>
              <a:rPr lang="en-US" sz="1000" b="1" dirty="0" smtClean="0"/>
            </a:br>
            <a:r>
              <a:rPr lang="en-US" sz="1000" b="1" dirty="0" smtClean="0"/>
              <a:t>5. </a:t>
            </a:r>
            <a:r>
              <a:rPr lang="en-US" sz="1000" b="1" dirty="0" err="1" smtClean="0"/>
              <a:t>Tsg</a:t>
            </a:r>
            <a:r>
              <a:rPr lang="en-US" sz="1000" b="1" dirty="0" smtClean="0"/>
              <a:t>. strip, 3 MRPC, double stack</a:t>
            </a:r>
            <a:br>
              <a:rPr lang="en-US" sz="1000" b="1" dirty="0" smtClean="0"/>
            </a:br>
            <a:r>
              <a:rPr lang="en-US" sz="1000" b="1" dirty="0" smtClean="0"/>
              <a:t>6. </a:t>
            </a:r>
            <a:r>
              <a:rPr lang="en-US" sz="1000" b="1" dirty="0" err="1" smtClean="0"/>
              <a:t>Tsg</a:t>
            </a:r>
            <a:r>
              <a:rPr lang="en-US" sz="1000" b="1" dirty="0" smtClean="0"/>
              <a:t>. strip, 1 MRPC single stack</a:t>
            </a:r>
            <a:br>
              <a:rPr lang="en-US" sz="1000" b="1" dirty="0" smtClean="0"/>
            </a:br>
            <a:r>
              <a:rPr lang="en-US" sz="1000" b="1" dirty="0" smtClean="0"/>
              <a:t>    USTC strip, 2 MRPC, single stack</a:t>
            </a:r>
            <a:br>
              <a:rPr lang="en-US" sz="1000" b="1" dirty="0" smtClean="0"/>
            </a:br>
            <a:r>
              <a:rPr lang="en-US" sz="1000" b="1" dirty="0" smtClean="0"/>
              <a:t>7. USTC strip, 2 MRPC, double stack</a:t>
            </a:r>
            <a:br>
              <a:rPr lang="en-US" sz="1000" b="1" dirty="0" smtClean="0"/>
            </a:br>
            <a:r>
              <a:rPr lang="en-US" sz="1000" b="1" dirty="0" smtClean="0"/>
              <a:t>8. HD strip, 1 MRPC single stack</a:t>
            </a:r>
            <a:br>
              <a:rPr lang="en-US" sz="1000" b="1" dirty="0" smtClean="0"/>
            </a:br>
            <a:r>
              <a:rPr lang="en-US" sz="1000" b="1" dirty="0" smtClean="0"/>
              <a:t>9. HD Ref, 1 MRPC, single stack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673035"/>
            <a:ext cx="4079875" cy="44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86125" y="3494439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724150" y="3536231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819274" y="3536231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247775" y="3545754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951163" y="2494439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632075" y="2498568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389187" y="2483647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819273" y="2483647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19449" y="2503573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1" y="3134036"/>
            <a:ext cx="3150765" cy="30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924550" y="4352925"/>
            <a:ext cx="704850" cy="17851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4020000">
            <a:off x="6032301" y="5181601"/>
            <a:ext cx="93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MRPC design of Bucharest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10183"/>
              </p:ext>
            </p:extLst>
          </p:nvPr>
        </p:nvGraphicFramePr>
        <p:xfrm>
          <a:off x="374650" y="1339850"/>
          <a:ext cx="493077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175"/>
                <a:gridCol w="1533525"/>
                <a:gridCol w="13620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strips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Strip length / cm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Pitch /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Gaps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x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size / </a:t>
                      </a:r>
                      <a:r>
                        <a:rPr lang="en-US" dirty="0" smtClean="0">
                          <a:sym typeface="Symbol"/>
                        </a:rPr>
                        <a:t>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Impedance 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Symbol"/>
                        </a:rPr>
                        <a:t>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res.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res.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451" y="4682867"/>
            <a:ext cx="5264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new?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Prototype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(2015a) with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double stack matched to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 </a:t>
            </a:r>
            <a:b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impedance and a changed strip width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- 1 Prototype (2015b) with a single stack matched to 100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impedance and a changed strip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width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1307854"/>
            <a:ext cx="3409950" cy="9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2348737"/>
            <a:ext cx="3409950" cy="79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1750" y="1279279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34125" y="2307732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2015b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7" y="3253810"/>
            <a:ext cx="3409949" cy="26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MRPC design of Tsinghua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84218"/>
              </p:ext>
            </p:extLst>
          </p:nvPr>
        </p:nvGraphicFramePr>
        <p:xfrm>
          <a:off x="315236" y="1406525"/>
          <a:ext cx="75311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625"/>
                <a:gridCol w="1266825"/>
                <a:gridCol w="1374775"/>
                <a:gridCol w="1352550"/>
                <a:gridCol w="133032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strips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Strip length / cm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Pitch /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Gaps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x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x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x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size / </a:t>
                      </a:r>
                      <a:r>
                        <a:rPr lang="en-US" dirty="0" smtClean="0">
                          <a:sym typeface="Symbol"/>
                        </a:rPr>
                        <a:t>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Impedance 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Symbol"/>
                        </a:rPr>
                        <a:t>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res.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 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res.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Col.</a:t>
                      </a:r>
                      <a:r>
                        <a:rPr lang="en-US" baseline="0" dirty="0" smtClean="0"/>
                        <a:t> carbon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Col.</a:t>
                      </a:r>
                      <a:r>
                        <a:rPr lang="en-US" baseline="0" dirty="0" smtClean="0"/>
                        <a:t> carbon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Col.</a:t>
                      </a:r>
                      <a:r>
                        <a:rPr lang="en-US" baseline="0" dirty="0" smtClean="0"/>
                        <a:t> carbon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Col.</a:t>
                      </a:r>
                      <a:r>
                        <a:rPr lang="en-US" baseline="0" dirty="0" smtClean="0"/>
                        <a:t> carbon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4636" y="4813995"/>
            <a:ext cx="85717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new? 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prototypes with fully new designed readout electrode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number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strips, signal routing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prototype B equal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 A but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gas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sealing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b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 the readout electrode of prototype C is designed in HD however with the counter design from Tsinghua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 single stack has the design of the Heidelberg prototype but with HV supply method of Tsinghua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MRPC design of Tsinghua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20" name="图片 3" descr="屏幕剪辑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2" y="1764118"/>
            <a:ext cx="2592135" cy="2809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575" y="1302782"/>
            <a:ext cx="202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stack</a:t>
            </a:r>
            <a:endParaRPr lang="en-US" dirty="0"/>
          </a:p>
        </p:txBody>
      </p:sp>
      <p:pic>
        <p:nvPicPr>
          <p:cNvPr id="21" name="图片 6" descr="屏幕剪辑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71" y="1764118"/>
            <a:ext cx="2659628" cy="28263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44875" y="1276350"/>
            <a:ext cx="202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stack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10250" y="1152525"/>
            <a:ext cx="312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stack (</a:t>
            </a:r>
            <a:r>
              <a:rPr lang="en-US" dirty="0"/>
              <a:t>H</a:t>
            </a:r>
            <a:r>
              <a:rPr lang="en-US" dirty="0" smtClean="0"/>
              <a:t>eidelberg </a:t>
            </a:r>
            <a:r>
              <a:rPr lang="en-US" dirty="0" err="1" smtClean="0"/>
              <a:t>prot.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6461" y="1724715"/>
            <a:ext cx="3196541" cy="2771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063071" y="4851748"/>
            <a:ext cx="2596128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63071" y="5032723"/>
            <a:ext cx="2596128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063071" y="5223223"/>
            <a:ext cx="2596128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5637768" y="4858415"/>
            <a:ext cx="1" cy="779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5637769" y="4993765"/>
            <a:ext cx="1" cy="779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5637768" y="4930328"/>
            <a:ext cx="1724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5637784" y="4994631"/>
            <a:ext cx="1724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4"/>
          <p:cNvSpPr/>
          <p:nvPr/>
        </p:nvSpPr>
        <p:spPr bwMode="auto">
          <a:xfrm>
            <a:off x="6139646" y="4861273"/>
            <a:ext cx="2596128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139646" y="5042248"/>
            <a:ext cx="2596128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139646" y="5232748"/>
            <a:ext cx="2596128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8640524" y="4939853"/>
            <a:ext cx="1" cy="14830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8714344" y="5003290"/>
            <a:ext cx="1" cy="779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8636794" y="4939853"/>
            <a:ext cx="25003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8714359" y="5004156"/>
            <a:ext cx="1724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5457825" y="4858415"/>
            <a:ext cx="9525" cy="3876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439150" y="4897373"/>
            <a:ext cx="19050" cy="1677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8458200" y="5042248"/>
            <a:ext cx="0" cy="2133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583658" y="5325070"/>
            <a:ext cx="7341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single stack MRPC has by construction a fully equal signal path length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signal path length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in one of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double stack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prototypes not equal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strips due to HV supply not symmetric (two prototypes)</a:t>
            </a:r>
          </a:p>
        </p:txBody>
      </p:sp>
      <p:pic>
        <p:nvPicPr>
          <p:cNvPr id="36" name="图片 21" descr="屏幕剪辑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2" y="2663311"/>
            <a:ext cx="1243579" cy="2070840"/>
          </a:xfrm>
          <a:prstGeom prst="rect">
            <a:avLst/>
          </a:prstGeom>
        </p:spPr>
      </p:pic>
      <p:pic>
        <p:nvPicPr>
          <p:cNvPr id="37" name="图片 20" descr="屏幕剪辑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5" y="2966085"/>
            <a:ext cx="773906" cy="1940907"/>
          </a:xfrm>
          <a:prstGeom prst="rect">
            <a:avLst/>
          </a:prstGeom>
        </p:spPr>
      </p:pic>
      <p:pic>
        <p:nvPicPr>
          <p:cNvPr id="38" name="图片 14" descr="屏幕剪辑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85" y="3194233"/>
            <a:ext cx="1449131" cy="158131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1456" y="2754991"/>
            <a:ext cx="2581273" cy="15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 bwMode="auto">
          <a:xfrm>
            <a:off x="187180" y="5040342"/>
            <a:ext cx="2596128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87180" y="5221317"/>
            <a:ext cx="2596128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V="1">
            <a:off x="2761877" y="5047009"/>
            <a:ext cx="1" cy="779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2761878" y="5182359"/>
            <a:ext cx="1" cy="779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2761877" y="5118922"/>
            <a:ext cx="1724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2761893" y="5183225"/>
            <a:ext cx="1724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83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de-DE" altLang="en-US" sz="1400" dirty="0" smtClean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de-DE" altLang="en-US" sz="140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727C38-708F-4874-AF78-CCD9AF75BAF4}" type="slidenum">
              <a:rPr lang="de-DE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en-US" sz="1400" smtClean="0"/>
          </a:p>
        </p:txBody>
      </p:sp>
      <p:sp>
        <p:nvSpPr>
          <p:cNvPr id="30725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6" name="Picture 3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en-US" sz="3600" b="1" dirty="0" smtClean="0">
                <a:solidFill>
                  <a:schemeClr val="bg1"/>
                </a:solidFill>
                <a:latin typeface="Arial" pitchFamily="34" charset="0"/>
              </a:rPr>
              <a:t>2 MRPC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concepts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29" name="Rectangle 77"/>
          <p:cNvSpPr>
            <a:spLocks noChangeArrowheads="1"/>
          </p:cNvSpPr>
          <p:nvPr/>
        </p:nvSpPr>
        <p:spPr bwMode="auto">
          <a:xfrm>
            <a:off x="122238" y="120015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30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48" y="1950241"/>
            <a:ext cx="2226891" cy="14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00224"/>
            <a:ext cx="4023362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4871087" y="2143125"/>
            <a:ext cx="1070132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522155" y="2362200"/>
            <a:ext cx="1419064" cy="1238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748374" y="2505074"/>
            <a:ext cx="1192845" cy="1238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441193" y="2628900"/>
            <a:ext cx="1530982" cy="1857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endCxn id="281603" idx="1"/>
          </p:cNvCxnSpPr>
          <p:nvPr/>
        </p:nvCxnSpPr>
        <p:spPr bwMode="auto">
          <a:xfrm flipV="1">
            <a:off x="4871087" y="2690811"/>
            <a:ext cx="1002661" cy="4333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63575" y="1228725"/>
            <a:ext cx="30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singel stack MRPC with 8 gaps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06684" y="1227356"/>
            <a:ext cx="30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double stack MRPC with 2 x 4 gaps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2145" y="3733800"/>
            <a:ext cx="31241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(&lt; 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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6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smaller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cluster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more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construction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merging of signals leads to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reflections in the counter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glass 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plates (#10)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-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impedance matching hardly  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possible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9"/>
          <p:cNvSpPr txBox="1"/>
          <p:nvPr/>
        </p:nvSpPr>
        <p:spPr>
          <a:xfrm>
            <a:off x="663575" y="3733800"/>
            <a:ext cx="397510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ts val="960"/>
              </a:spcBef>
              <a:spcAft>
                <a:spcPts val="0"/>
              </a:spcAft>
            </a:pPr>
            <a:r>
              <a:rPr lang="en-US" sz="1600" u="sng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Advantages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br>
              <a:rPr lang="en-US" sz="16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simpler construction</a:t>
            </a:r>
            <a:b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symmetric signal path</a:t>
            </a:r>
            <a:b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ea typeface="Times New Roman"/>
              </a:rPr>
              <a:t>fewer</a:t>
            </a:r>
            <a:r>
              <a:rPr lang="en-US" sz="1400" kern="1200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glass </a:t>
            </a:r>
            <a:r>
              <a:rPr lang="en-US" sz="1400" kern="1200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plates (#9)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/>
            </a:r>
            <a:b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lower weight </a:t>
            </a:r>
            <a:b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impedance matching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Times New Roman"/>
              </a:rPr>
              <a:t>easy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possible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(100</a:t>
            </a:r>
            <a:r>
              <a:rPr lang="de-DE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Arial"/>
                <a:sym typeface="Symbol"/>
              </a:rPr>
              <a:t>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)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l" fontAlgn="base">
              <a:spcBef>
                <a:spcPts val="960"/>
              </a:spcBef>
              <a:spcAft>
                <a:spcPts val="0"/>
              </a:spcAft>
            </a:pPr>
            <a:r>
              <a:rPr lang="en-US" sz="1600" u="sng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Disadvantages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/>
            </a:r>
            <a:br>
              <a:rPr lang="en-US" sz="16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higher High Voltage (&gt; </a:t>
            </a:r>
            <a:r>
              <a:rPr lang="de-DE" sz="1400" kern="1200" dirty="0">
                <a:solidFill>
                  <a:srgbClr val="FF0000"/>
                </a:solidFill>
                <a:effectLst/>
                <a:latin typeface="Arial"/>
                <a:ea typeface="Times New Roman"/>
                <a:cs typeface="Arial"/>
                <a:sym typeface="Symbol"/>
              </a:rPr>
              <a:t>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10 kV</a:t>
            </a:r>
            <a:r>
              <a:rPr lang="en-US" sz="1400" kern="1200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)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/>
            </a:r>
            <a:br>
              <a:rPr lang="en-US" sz="1400" kern="12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</a:br>
            <a:r>
              <a:rPr lang="en-US" sz="14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bigger cluster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size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3225" y="1319688"/>
            <a:ext cx="71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MRPC design of USTC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87661"/>
              </p:ext>
            </p:extLst>
          </p:nvPr>
        </p:nvGraphicFramePr>
        <p:xfrm>
          <a:off x="374650" y="1558925"/>
          <a:ext cx="776922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21"/>
                <a:gridCol w="1416935"/>
                <a:gridCol w="1481341"/>
                <a:gridCol w="1452514"/>
                <a:gridCol w="1452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strips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Pitch /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Gaps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x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x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size / </a:t>
                      </a:r>
                      <a:r>
                        <a:rPr lang="en-US" dirty="0" smtClean="0">
                          <a:sym typeface="Symbol"/>
                        </a:rPr>
                        <a:t>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Impedance 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Symbol"/>
                        </a:rPr>
                        <a:t>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 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float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Col.</a:t>
                      </a:r>
                      <a:r>
                        <a:rPr lang="en-US" baseline="0" dirty="0" smtClean="0"/>
                        <a:t> carbon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Col.</a:t>
                      </a:r>
                      <a:r>
                        <a:rPr lang="en-US" baseline="0" dirty="0" smtClean="0"/>
                        <a:t> carbon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74636" y="4813995"/>
            <a:ext cx="857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new?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more details in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Yongjie’s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talk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prototypes with fully new designed readout electrode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number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strips, signal with, signal routing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prototype B equal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 A but different HV connection (Bucharest design)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 the same for prototype C and D, they are additionally sealed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17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MRPC design of Heidelberg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3509"/>
              </p:ext>
            </p:extLst>
          </p:nvPr>
        </p:nvGraphicFramePr>
        <p:xfrm>
          <a:off x="374650" y="1558925"/>
          <a:ext cx="50355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175"/>
                <a:gridCol w="1466850"/>
                <a:gridCol w="153352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strips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Strip length / cm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Pitch /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Gaps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Gap size / </a:t>
                      </a:r>
                      <a:r>
                        <a:rPr lang="en-US" dirty="0" smtClean="0">
                          <a:sym typeface="Symbol"/>
                        </a:rPr>
                        <a:t>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Impedance 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Symbol"/>
                        </a:rPr>
                        <a:t>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res.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Col.</a:t>
                      </a:r>
                      <a:r>
                        <a:rPr lang="en-US" baseline="0" dirty="0" smtClean="0"/>
                        <a:t> carbon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Res. </a:t>
                      </a:r>
                      <a:r>
                        <a:rPr lang="en-US" dirty="0" err="1" smtClean="0"/>
                        <a:t>Kapton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0836" y="5004495"/>
            <a:ext cx="8495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new?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HV electrodes in both prototypes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Prototype P2 has colloidal carbon painted on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foil (instead of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 P5 has a new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 resistive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foil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with surface resistivity of 5 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/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08" y="1250167"/>
            <a:ext cx="2713692" cy="218150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08" y="3456696"/>
            <a:ext cx="2713692" cy="199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HV electrode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6250" y="1799570"/>
            <a:ext cx="8191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Bucharest design: Metal strips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connected with resistors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superimposing the readout strips on an additional PCB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Tsinghua design: Colloidal graphite painted on the glass facing to the readout strips. Resistive layer and readout strips are separated via isolating foil.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USTC design: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Colloidal graphite painted on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glass. Readout strips are facing to the honey comb.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Resistive layer and readout strips are separated via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PCB material.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Heidelberg design 1: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Colloidal graphite painted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foil facing to the glass.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foil acts also as insulator between resistive layer and readout strips.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Heidelberg design 2: Resistive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foil (5 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/) on top of the glass.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Resistive layer and readout strips are separated via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isolating foil.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250" y="127635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5 methods to apply HV exist </a:t>
            </a:r>
          </a:p>
        </p:txBody>
      </p:sp>
    </p:spTree>
    <p:extLst>
      <p:ext uri="{BB962C8B-B14F-4D97-AF65-F5344CB8AC3E}">
        <p14:creationId xmlns:p14="http://schemas.microsoft.com/office/powerpoint/2010/main" val="16613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Goals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450" y="2116673"/>
            <a:ext cx="8191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Efficiency, time resolution, rate capability of the new prototypes</a:t>
            </a:r>
          </a:p>
          <a:p>
            <a:pPr marL="285750" indent="-285750" algn="l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stack vs. double stack: Which is the best solution?</a:t>
            </a:r>
          </a:p>
          <a:p>
            <a:pPr marL="285750" indent="-285750" algn="l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Impedance matching: is it so important? Can we solve this issue in a triggered system? </a:t>
            </a:r>
          </a:p>
          <a:p>
            <a:pPr marL="285750" indent="-285750" algn="l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HV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electrode: 5 solution on the market! Which is the most optimal?</a:t>
            </a:r>
          </a:p>
          <a:p>
            <a:pPr marL="285750" indent="-285750" algn="l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Gas diffusion problem: Is sealing the way to go?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450" y="1457325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expect to learn from this beam time?</a:t>
            </a:r>
          </a:p>
        </p:txBody>
      </p:sp>
    </p:spTree>
    <p:extLst>
      <p:ext uri="{BB962C8B-B14F-4D97-AF65-F5344CB8AC3E}">
        <p14:creationId xmlns:p14="http://schemas.microsoft.com/office/powerpoint/2010/main" val="17622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1085850" y="15875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Outline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01650" y="1630363"/>
            <a:ext cx="75184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0"/>
              </a:spcBef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latin typeface="Arial" pitchFamily="34" charset="0"/>
              </a:rPr>
              <a:t>Test beam time at GSI</a:t>
            </a:r>
            <a:r>
              <a:rPr lang="en-US" altLang="en-US" sz="2000" b="1" dirty="0">
                <a:latin typeface="Arial" pitchFamily="34" charset="0"/>
              </a:rPr>
              <a:t> in </a:t>
            </a:r>
            <a:r>
              <a:rPr lang="en-US" altLang="en-US" sz="2000" b="1" dirty="0" smtClean="0">
                <a:latin typeface="Arial" pitchFamily="34" charset="0"/>
              </a:rPr>
              <a:t>Oct. 2014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2000" b="1" dirty="0">
                <a:latin typeface="Arial" pitchFamily="34" charset="0"/>
              </a:rPr>
              <a:t>	</a:t>
            </a:r>
            <a:r>
              <a:rPr lang="en-US" altLang="en-US" sz="2000" b="1" dirty="0" smtClean="0">
                <a:latin typeface="Arial" pitchFamily="34" charset="0"/>
              </a:rPr>
              <a:t>- Test beam results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latin typeface="Arial" pitchFamily="34" charset="0"/>
              </a:rPr>
              <a:t>Test beam time at CERN in Nov. 2015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2000" b="1" dirty="0" smtClean="0">
                <a:latin typeface="Arial" pitchFamily="34" charset="0"/>
              </a:rPr>
              <a:t>	- Design consideration for the various prototypes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latin typeface="Arial" pitchFamily="34" charset="0"/>
              </a:rPr>
              <a:t>Test beam time at BNL in Feb. 2017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2000" b="1" dirty="0">
                <a:latin typeface="Arial" pitchFamily="34" charset="0"/>
              </a:rPr>
              <a:t>	</a:t>
            </a:r>
            <a:r>
              <a:rPr lang="en-US" altLang="en-US" sz="2000" b="1" dirty="0" smtClean="0">
                <a:latin typeface="Arial" pitchFamily="34" charset="0"/>
              </a:rPr>
              <a:t>- Synchronization proposal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latin typeface="Arial" pitchFamily="34" charset="0"/>
              </a:rPr>
              <a:t>Design proposal for </a:t>
            </a:r>
            <a:r>
              <a:rPr lang="en-US" altLang="en-US" sz="2000" b="1" dirty="0" err="1" smtClean="0">
                <a:latin typeface="Arial" pitchFamily="34" charset="0"/>
              </a:rPr>
              <a:t>eTOF</a:t>
            </a:r>
            <a:endParaRPr lang="en-US" altLang="en-US" sz="2000" b="1" dirty="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Arial" pitchFamily="34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8421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58969" y="189568"/>
            <a:ext cx="6662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</a:rPr>
              <a:t>M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odule design for STAR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72000" y="1302446"/>
            <a:ext cx="42477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is the same as in the CBM TOF TDR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Box size 102 x 49 x 11 cm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is suppose to be a full size demonstrator for STAR</a:t>
            </a: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CERN beam time in Nov. 2015, 3 of this chambers housing 3 MRPCs each will be tested</a:t>
            </a: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modules will be tested in Feb. 2017 at BNL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1317626"/>
            <a:ext cx="3715806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500" y="25258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7600" y="1302446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6" name="Straight Arrow Connector 5"/>
          <p:cNvCxnSpPr>
            <a:stCxn id="20" idx="1"/>
          </p:cNvCxnSpPr>
          <p:nvPr/>
        </p:nvCxnSpPr>
        <p:spPr bwMode="auto">
          <a:xfrm flipH="1">
            <a:off x="3000376" y="1487112"/>
            <a:ext cx="657224" cy="3797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424112" y="4150421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 bwMode="auto">
          <a:xfrm flipH="1" flipV="1">
            <a:off x="1304925" y="4000500"/>
            <a:ext cx="1119187" cy="3345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50837" y="4619626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MRPC (MRPC3a/b)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b: PADI (Preamplifier)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c: Crate with GET4 (TDC)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d: HV, gas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round feed-though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e: gas tight chamber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76552" y="1298833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 bwMode="auto">
          <a:xfrm flipH="1">
            <a:off x="1524001" y="1483499"/>
            <a:ext cx="1352551" cy="923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3529012" y="382905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 bwMode="auto">
          <a:xfrm flipH="1" flipV="1">
            <a:off x="2871788" y="3829050"/>
            <a:ext cx="657224" cy="1846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98" y="3921383"/>
            <a:ext cx="423955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5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CBM TOF </a:t>
            </a:r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</a:rPr>
              <a:t>e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lectronic chain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557838" y="1490810"/>
            <a:ext cx="30194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running DAQ  </a:t>
            </a:r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5954713" y="3294063"/>
            <a:ext cx="465137" cy="579437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 b="1"/>
          </a:p>
        </p:txBody>
      </p:sp>
      <p:pic>
        <p:nvPicPr>
          <p:cNvPr id="6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92500"/>
            <a:ext cx="1936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325438" y="5114925"/>
            <a:ext cx="280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/>
              <a:t>MRPC Module connect to PADI with crate for TDC</a:t>
            </a:r>
          </a:p>
        </p:txBody>
      </p:sp>
      <p:cxnSp>
        <p:nvCxnSpPr>
          <p:cNvPr id="67" name="Straight Connector 48"/>
          <p:cNvCxnSpPr>
            <a:cxnSpLocks noChangeShapeType="1"/>
          </p:cNvCxnSpPr>
          <p:nvPr/>
        </p:nvCxnSpPr>
        <p:spPr bwMode="auto">
          <a:xfrm>
            <a:off x="3409950" y="2176463"/>
            <a:ext cx="0" cy="295275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49"/>
          <p:cNvCxnSpPr>
            <a:cxnSpLocks noChangeShapeType="1"/>
          </p:cNvCxnSpPr>
          <p:nvPr/>
        </p:nvCxnSpPr>
        <p:spPr bwMode="auto">
          <a:xfrm>
            <a:off x="5464175" y="2176463"/>
            <a:ext cx="0" cy="295275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50"/>
          <p:cNvCxnSpPr>
            <a:cxnSpLocks noChangeShapeType="1"/>
          </p:cNvCxnSpPr>
          <p:nvPr/>
        </p:nvCxnSpPr>
        <p:spPr bwMode="auto">
          <a:xfrm>
            <a:off x="7019925" y="2187575"/>
            <a:ext cx="0" cy="295275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0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3502025"/>
            <a:ext cx="9064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3502025"/>
            <a:ext cx="7397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Left-Right Arrow 55"/>
          <p:cNvSpPr>
            <a:spLocks noChangeArrowheads="1"/>
          </p:cNvSpPr>
          <p:nvPr/>
        </p:nvSpPr>
        <p:spPr bwMode="auto">
          <a:xfrm>
            <a:off x="5259388" y="3462338"/>
            <a:ext cx="685800" cy="242887"/>
          </a:xfrm>
          <a:prstGeom prst="leftRightArrow">
            <a:avLst>
              <a:gd name="adj1" fmla="val 50000"/>
              <a:gd name="adj2" fmla="val 4983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cupper</a:t>
            </a:r>
          </a:p>
        </p:txBody>
      </p:sp>
      <p:sp>
        <p:nvSpPr>
          <p:cNvPr id="74" name="Left-Right Arrow 56"/>
          <p:cNvSpPr>
            <a:spLocks noChangeArrowheads="1"/>
          </p:cNvSpPr>
          <p:nvPr/>
        </p:nvSpPr>
        <p:spPr bwMode="auto">
          <a:xfrm>
            <a:off x="6437313" y="3484563"/>
            <a:ext cx="685800" cy="242887"/>
          </a:xfrm>
          <a:prstGeom prst="leftRightArrow">
            <a:avLst>
              <a:gd name="adj1" fmla="val 50000"/>
              <a:gd name="adj2" fmla="val 4983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 dirty="0"/>
              <a:t>optic</a:t>
            </a: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3405188" y="5146675"/>
            <a:ext cx="2058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/>
              <a:t>ROB = first concentration stage</a:t>
            </a: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>
            <a:off x="5464175" y="5129213"/>
            <a:ext cx="1700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/>
              <a:t>GBTx = second concentration stage</a:t>
            </a: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7380288" y="5140325"/>
            <a:ext cx="1763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/>
              <a:t>DPB = third concentration stage</a:t>
            </a:r>
          </a:p>
        </p:txBody>
      </p:sp>
      <p:sp>
        <p:nvSpPr>
          <p:cNvPr id="78" name="Text Box 29"/>
          <p:cNvSpPr txBox="1">
            <a:spLocks noChangeArrowheads="1"/>
          </p:cNvSpPr>
          <p:nvPr/>
        </p:nvSpPr>
        <p:spPr bwMode="auto">
          <a:xfrm>
            <a:off x="5380038" y="2824163"/>
            <a:ext cx="182268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 dirty="0"/>
              <a:t>max 4 x ROB</a:t>
            </a:r>
          </a:p>
        </p:txBody>
      </p:sp>
      <p:cxnSp>
        <p:nvCxnSpPr>
          <p:cNvPr id="79" name="Straight Arrow Connector 64"/>
          <p:cNvCxnSpPr>
            <a:cxnSpLocks noChangeShapeType="1"/>
            <a:stCxn id="95" idx="2"/>
          </p:cNvCxnSpPr>
          <p:nvPr/>
        </p:nvCxnSpPr>
        <p:spPr bwMode="auto">
          <a:xfrm flipH="1">
            <a:off x="4783138" y="4572000"/>
            <a:ext cx="0" cy="433388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TextBox 68"/>
          <p:cNvSpPr txBox="1">
            <a:spLocks noChangeArrowheads="1"/>
          </p:cNvSpPr>
          <p:nvPr/>
        </p:nvSpPr>
        <p:spPr bwMode="auto">
          <a:xfrm>
            <a:off x="4029075" y="4933950"/>
            <a:ext cx="11668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 dirty="0"/>
              <a:t>next ROB (max 4x)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848100" y="2646363"/>
            <a:ext cx="1536700" cy="2001837"/>
            <a:chOff x="3848100" y="1646238"/>
            <a:chExt cx="1536700" cy="2001837"/>
          </a:xfrm>
        </p:grpSpPr>
        <p:sp>
          <p:nvSpPr>
            <p:cNvPr id="82" name="Rectangle 13"/>
            <p:cNvSpPr>
              <a:spLocks noChangeArrowheads="1"/>
            </p:cNvSpPr>
            <p:nvPr/>
          </p:nvSpPr>
          <p:spPr bwMode="auto">
            <a:xfrm>
              <a:off x="3848100" y="1646238"/>
              <a:ext cx="1411288" cy="2001837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83" name="Rectangle 16"/>
            <p:cNvSpPr>
              <a:spLocks noChangeArrowheads="1"/>
            </p:cNvSpPr>
            <p:nvPr/>
          </p:nvSpPr>
          <p:spPr bwMode="auto">
            <a:xfrm>
              <a:off x="3962400" y="2071688"/>
              <a:ext cx="44450" cy="298450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3962400" y="2465388"/>
              <a:ext cx="44450" cy="296862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85" name="Rectangle 18"/>
            <p:cNvSpPr>
              <a:spLocks noChangeArrowheads="1"/>
            </p:cNvSpPr>
            <p:nvPr/>
          </p:nvSpPr>
          <p:spPr bwMode="auto">
            <a:xfrm>
              <a:off x="4114800" y="2071688"/>
              <a:ext cx="44450" cy="298450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4114800" y="2465388"/>
              <a:ext cx="44450" cy="296862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87" name="Text Box 29"/>
            <p:cNvSpPr txBox="1">
              <a:spLocks noChangeArrowheads="1"/>
            </p:cNvSpPr>
            <p:nvPr/>
          </p:nvSpPr>
          <p:spPr bwMode="auto">
            <a:xfrm>
              <a:off x="4214813" y="1693863"/>
              <a:ext cx="11699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b="1"/>
                <a:t>TOF-ROB</a:t>
              </a:r>
              <a:endParaRPr lang="en-US" altLang="de-DE" sz="1600" b="1"/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3973513" y="2828925"/>
              <a:ext cx="44450" cy="298450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3973513" y="3222625"/>
              <a:ext cx="44450" cy="296863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4125913" y="2828925"/>
              <a:ext cx="44450" cy="298450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>
              <a:off x="4125913" y="3222625"/>
              <a:ext cx="44450" cy="296863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>
              <a:off x="3962400" y="1697038"/>
              <a:ext cx="44450" cy="296862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4114800" y="1697038"/>
              <a:ext cx="44450" cy="296862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94" name="Rectangle 42"/>
            <p:cNvSpPr>
              <a:spLocks noChangeArrowheads="1"/>
            </p:cNvSpPr>
            <p:nvPr/>
          </p:nvSpPr>
          <p:spPr bwMode="auto">
            <a:xfrm>
              <a:off x="4422775" y="2508250"/>
              <a:ext cx="241300" cy="2540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4522788" y="3525838"/>
              <a:ext cx="519112" cy="46037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96" name="Rectangle 69"/>
            <p:cNvSpPr>
              <a:spLocks noChangeArrowheads="1"/>
            </p:cNvSpPr>
            <p:nvPr/>
          </p:nvSpPr>
          <p:spPr bwMode="auto">
            <a:xfrm>
              <a:off x="5149850" y="2308225"/>
              <a:ext cx="69850" cy="555625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075238" y="3095625"/>
              <a:ext cx="239712" cy="127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cs typeface="Arial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075238" y="3248025"/>
              <a:ext cx="239712" cy="127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cs typeface="Arial" pitchFamily="34" charset="0"/>
              </a:endParaRPr>
            </a:p>
          </p:txBody>
        </p:sp>
      </p:grpSp>
      <p:sp>
        <p:nvSpPr>
          <p:cNvPr id="99" name="Left-Right Arrow 72"/>
          <p:cNvSpPr>
            <a:spLocks noChangeArrowheads="1"/>
          </p:cNvSpPr>
          <p:nvPr/>
        </p:nvSpPr>
        <p:spPr bwMode="auto">
          <a:xfrm>
            <a:off x="5324475" y="4125913"/>
            <a:ext cx="1789113" cy="242887"/>
          </a:xfrm>
          <a:prstGeom prst="leftRightArrow">
            <a:avLst>
              <a:gd name="adj1" fmla="val 50000"/>
              <a:gd name="adj2" fmla="val 4989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optic</a:t>
            </a:r>
          </a:p>
        </p:txBody>
      </p:sp>
      <p:sp>
        <p:nvSpPr>
          <p:cNvPr id="100" name="TextBox 73"/>
          <p:cNvSpPr txBox="1">
            <a:spLocks noChangeArrowheads="1"/>
          </p:cNvSpPr>
          <p:nvPr/>
        </p:nvSpPr>
        <p:spPr bwMode="auto">
          <a:xfrm>
            <a:off x="5492750" y="4318000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direct connection to DPB</a:t>
            </a:r>
          </a:p>
          <a:p>
            <a:pPr algn="ctr" eaLnBrk="1" hangingPunct="1"/>
            <a:r>
              <a:rPr lang="en-US" altLang="en-US" sz="900"/>
              <a:t>without GBTx </a:t>
            </a:r>
          </a:p>
        </p:txBody>
      </p:sp>
      <p:sp>
        <p:nvSpPr>
          <p:cNvPr id="101" name="Left-Right Arrow 56"/>
          <p:cNvSpPr>
            <a:spLocks noChangeArrowheads="1"/>
          </p:cNvSpPr>
          <p:nvPr/>
        </p:nvSpPr>
        <p:spPr bwMode="auto">
          <a:xfrm rot="16200000">
            <a:off x="8344694" y="3047206"/>
            <a:ext cx="685800" cy="242888"/>
          </a:xfrm>
          <a:prstGeom prst="leftRightArrow">
            <a:avLst>
              <a:gd name="adj1" fmla="val 50000"/>
              <a:gd name="adj2" fmla="val 4983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optic</a:t>
            </a:r>
          </a:p>
        </p:txBody>
      </p:sp>
      <p:sp>
        <p:nvSpPr>
          <p:cNvPr id="102" name="Rectangle 44"/>
          <p:cNvSpPr>
            <a:spLocks noChangeArrowheads="1"/>
          </p:cNvSpPr>
          <p:nvPr/>
        </p:nvSpPr>
        <p:spPr bwMode="auto">
          <a:xfrm>
            <a:off x="8316913" y="2246313"/>
            <a:ext cx="719137" cy="579437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PC</a:t>
            </a:r>
          </a:p>
          <a:p>
            <a:pPr algn="ctr" eaLnBrk="1" hangingPunct="1"/>
            <a:r>
              <a:rPr lang="en-US" altLang="en-US" sz="1800" b="1"/>
              <a:t>FLIB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957512" y="1694656"/>
            <a:ext cx="1004888" cy="58896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 bwMode="auto">
          <a:xfrm rot="16200000" flipH="1">
            <a:off x="3919537" y="2043112"/>
            <a:ext cx="657226" cy="549275"/>
          </a:xfrm>
          <a:prstGeom prst="bentConnector3">
            <a:avLst>
              <a:gd name="adj1" fmla="val -72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 Box 29"/>
          <p:cNvSpPr txBox="1">
            <a:spLocks noChangeArrowheads="1"/>
          </p:cNvSpPr>
          <p:nvPr/>
        </p:nvSpPr>
        <p:spPr bwMode="auto">
          <a:xfrm>
            <a:off x="2805788" y="1808956"/>
            <a:ext cx="12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 dirty="0" smtClean="0"/>
              <a:t>Clock</a:t>
            </a:r>
            <a:endParaRPr lang="en-US" altLang="de-DE" sz="1600" b="1" dirty="0"/>
          </a:p>
        </p:txBody>
      </p:sp>
      <p:sp>
        <p:nvSpPr>
          <p:cNvPr id="104" name="TextBox 68"/>
          <p:cNvSpPr txBox="1">
            <a:spLocks noChangeArrowheads="1"/>
          </p:cNvSpPr>
          <p:nvPr/>
        </p:nvSpPr>
        <p:spPr bwMode="auto">
          <a:xfrm>
            <a:off x="3904631" y="1721643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240 MHz</a:t>
            </a:r>
            <a:endParaRPr lang="en-US" altLang="en-US" sz="1200" dirty="0"/>
          </a:p>
        </p:txBody>
      </p:sp>
      <p:sp>
        <p:nvSpPr>
          <p:cNvPr id="105" name="TextBox 68"/>
          <p:cNvSpPr txBox="1">
            <a:spLocks noChangeArrowheads="1"/>
          </p:cNvSpPr>
          <p:nvPr/>
        </p:nvSpPr>
        <p:spPr bwMode="auto">
          <a:xfrm>
            <a:off x="2235038" y="1721643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160 MHz</a:t>
            </a:r>
            <a:endParaRPr lang="en-US" altLang="en-US" sz="1200" dirty="0"/>
          </a:p>
        </p:txBody>
      </p:sp>
      <p:cxnSp>
        <p:nvCxnSpPr>
          <p:cNvPr id="11" name="Elbow Connector 10"/>
          <p:cNvCxnSpPr>
            <a:endCxn id="2" idx="0"/>
          </p:cNvCxnSpPr>
          <p:nvPr/>
        </p:nvCxnSpPr>
        <p:spPr bwMode="auto">
          <a:xfrm>
            <a:off x="1047750" y="1504553"/>
            <a:ext cx="2412206" cy="19010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Box 68"/>
          <p:cNvSpPr txBox="1">
            <a:spLocks noChangeArrowheads="1"/>
          </p:cNvSpPr>
          <p:nvPr/>
        </p:nvSpPr>
        <p:spPr bwMode="auto">
          <a:xfrm>
            <a:off x="1472980" y="1235471"/>
            <a:ext cx="1967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120 MHz from CBM</a:t>
            </a:r>
            <a:endParaRPr lang="en-US" altLang="en-US" sz="1200" dirty="0"/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2600325"/>
            <a:ext cx="301878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Left-Right Arrow 53"/>
          <p:cNvSpPr>
            <a:spLocks noChangeArrowheads="1"/>
          </p:cNvSpPr>
          <p:nvPr/>
        </p:nvSpPr>
        <p:spPr bwMode="auto">
          <a:xfrm>
            <a:off x="3132138" y="3462338"/>
            <a:ext cx="685800" cy="242887"/>
          </a:xfrm>
          <a:prstGeom prst="leftRightArrow">
            <a:avLst>
              <a:gd name="adj1" fmla="val 50000"/>
              <a:gd name="adj2" fmla="val 4983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cupper</a:t>
            </a:r>
          </a:p>
        </p:txBody>
      </p:sp>
      <p:cxnSp>
        <p:nvCxnSpPr>
          <p:cNvPr id="8" name="Elbow Connector 7"/>
          <p:cNvCxnSpPr>
            <a:stCxn id="2" idx="1"/>
          </p:cNvCxnSpPr>
          <p:nvPr/>
        </p:nvCxnSpPr>
        <p:spPr bwMode="auto">
          <a:xfrm rot="10800000" flipV="1">
            <a:off x="2634346" y="1989137"/>
            <a:ext cx="323166" cy="83502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Elbow Connector 19"/>
          <p:cNvCxnSpPr>
            <a:stCxn id="2" idx="2"/>
          </p:cNvCxnSpPr>
          <p:nvPr/>
        </p:nvCxnSpPr>
        <p:spPr bwMode="auto">
          <a:xfrm rot="5400000">
            <a:off x="2838224" y="2241323"/>
            <a:ext cx="579437" cy="66402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TextBox 68"/>
          <p:cNvSpPr txBox="1">
            <a:spLocks noChangeArrowheads="1"/>
          </p:cNvSpPr>
          <p:nvPr/>
        </p:nvSpPr>
        <p:spPr bwMode="auto">
          <a:xfrm>
            <a:off x="3425555" y="2301894"/>
            <a:ext cx="526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Sync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247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Electronic chain in Feb 2017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24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559175"/>
            <a:ext cx="9064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eft-Right Arrow 72"/>
          <p:cNvSpPr>
            <a:spLocks noChangeArrowheads="1"/>
          </p:cNvSpPr>
          <p:nvPr/>
        </p:nvSpPr>
        <p:spPr bwMode="auto">
          <a:xfrm>
            <a:off x="5324476" y="4087813"/>
            <a:ext cx="685799" cy="242887"/>
          </a:xfrm>
          <a:prstGeom prst="leftRightArrow">
            <a:avLst>
              <a:gd name="adj1" fmla="val 50000"/>
              <a:gd name="adj2" fmla="val 4989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optic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278136" y="3683000"/>
            <a:ext cx="719137" cy="579437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PC</a:t>
            </a:r>
          </a:p>
          <a:p>
            <a:pPr algn="ctr" eaLnBrk="1" hangingPunct="1"/>
            <a:r>
              <a:rPr lang="en-US" altLang="en-US" sz="1800" b="1" dirty="0"/>
              <a:t>FLIB</a:t>
            </a:r>
          </a:p>
        </p:txBody>
      </p:sp>
      <p:pic>
        <p:nvPicPr>
          <p:cNvPr id="35" name="Picture 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59175"/>
            <a:ext cx="7397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848100" y="2608263"/>
            <a:ext cx="1411288" cy="2001837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962400" y="3033713"/>
            <a:ext cx="44450" cy="2984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3962400" y="3427413"/>
            <a:ext cx="44450" cy="2968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4114800" y="3033713"/>
            <a:ext cx="44450" cy="2984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114800" y="3427413"/>
            <a:ext cx="44450" cy="2968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214813" y="2655888"/>
            <a:ext cx="1169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TOF-ROB</a:t>
            </a:r>
            <a:endParaRPr lang="en-US" altLang="de-DE" sz="1600" b="1" dirty="0"/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3973513" y="3790950"/>
            <a:ext cx="44450" cy="2984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3973513" y="4184650"/>
            <a:ext cx="44450" cy="2968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4125913" y="3790950"/>
            <a:ext cx="44450" cy="2984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4125913" y="4184650"/>
            <a:ext cx="44450" cy="2968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3962400" y="2659063"/>
            <a:ext cx="44450" cy="2968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4114800" y="2659063"/>
            <a:ext cx="44450" cy="2968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4422775" y="3470275"/>
            <a:ext cx="241300" cy="254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4522788" y="4487863"/>
            <a:ext cx="519112" cy="4603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52" name="Rectangle 69"/>
          <p:cNvSpPr>
            <a:spLocks noChangeArrowheads="1"/>
          </p:cNvSpPr>
          <p:nvPr/>
        </p:nvSpPr>
        <p:spPr bwMode="auto">
          <a:xfrm>
            <a:off x="5149850" y="3270250"/>
            <a:ext cx="69850" cy="5556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53" name="Rectangle 52"/>
          <p:cNvSpPr/>
          <p:nvPr/>
        </p:nvSpPr>
        <p:spPr bwMode="auto">
          <a:xfrm>
            <a:off x="5075238" y="4057650"/>
            <a:ext cx="239712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75238" y="4210050"/>
            <a:ext cx="239712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562225"/>
            <a:ext cx="301878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eft-Right Arrow 53"/>
          <p:cNvSpPr>
            <a:spLocks noChangeArrowheads="1"/>
          </p:cNvSpPr>
          <p:nvPr/>
        </p:nvSpPr>
        <p:spPr bwMode="auto">
          <a:xfrm>
            <a:off x="3132138" y="3424238"/>
            <a:ext cx="685800" cy="242887"/>
          </a:xfrm>
          <a:prstGeom prst="leftRightArrow">
            <a:avLst>
              <a:gd name="adj1" fmla="val 50000"/>
              <a:gd name="adj2" fmla="val 4983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 dirty="0"/>
              <a:t>cupper</a:t>
            </a:r>
          </a:p>
        </p:txBody>
      </p:sp>
      <p:sp>
        <p:nvSpPr>
          <p:cNvPr id="60" name="Left-Right Arrow 72"/>
          <p:cNvSpPr>
            <a:spLocks noChangeArrowheads="1"/>
          </p:cNvSpPr>
          <p:nvPr/>
        </p:nvSpPr>
        <p:spPr bwMode="auto">
          <a:xfrm>
            <a:off x="7592337" y="3878263"/>
            <a:ext cx="685799" cy="242887"/>
          </a:xfrm>
          <a:prstGeom prst="leftRightArrow">
            <a:avLst>
              <a:gd name="adj1" fmla="val 50000"/>
              <a:gd name="adj2" fmla="val 4989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optic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2561" y="3054906"/>
            <a:ext cx="30194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running DAQ 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957512" y="1694656"/>
            <a:ext cx="1004888" cy="58896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" name="Elbow Connector 62"/>
          <p:cNvCxnSpPr/>
          <p:nvPr/>
        </p:nvCxnSpPr>
        <p:spPr bwMode="auto">
          <a:xfrm rot="16200000" flipH="1">
            <a:off x="3919537" y="2043112"/>
            <a:ext cx="657226" cy="549275"/>
          </a:xfrm>
          <a:prstGeom prst="bentConnector3">
            <a:avLst>
              <a:gd name="adj1" fmla="val -72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805788" y="1808956"/>
            <a:ext cx="12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 dirty="0" smtClean="0"/>
              <a:t>Clock</a:t>
            </a:r>
            <a:endParaRPr lang="en-US" altLang="de-DE" sz="1600" b="1" dirty="0"/>
          </a:p>
        </p:txBody>
      </p:sp>
      <p:sp>
        <p:nvSpPr>
          <p:cNvPr id="66" name="TextBox 68"/>
          <p:cNvSpPr txBox="1">
            <a:spLocks noChangeArrowheads="1"/>
          </p:cNvSpPr>
          <p:nvPr/>
        </p:nvSpPr>
        <p:spPr bwMode="auto">
          <a:xfrm>
            <a:off x="2235038" y="1721643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160 MHz</a:t>
            </a:r>
            <a:endParaRPr lang="en-US" altLang="en-US" sz="1200" dirty="0"/>
          </a:p>
        </p:txBody>
      </p:sp>
      <p:cxnSp>
        <p:nvCxnSpPr>
          <p:cNvPr id="67" name="Elbow Connector 66"/>
          <p:cNvCxnSpPr>
            <a:endCxn id="56" idx="0"/>
          </p:cNvCxnSpPr>
          <p:nvPr/>
        </p:nvCxnSpPr>
        <p:spPr bwMode="auto">
          <a:xfrm>
            <a:off x="1047750" y="1504553"/>
            <a:ext cx="2412206" cy="19010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8"/>
          <p:cNvSpPr txBox="1">
            <a:spLocks noChangeArrowheads="1"/>
          </p:cNvSpPr>
          <p:nvPr/>
        </p:nvSpPr>
        <p:spPr bwMode="auto">
          <a:xfrm>
            <a:off x="939580" y="1254521"/>
            <a:ext cx="2403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0000"/>
                </a:solidFill>
              </a:rPr>
              <a:t>40 MHz from STAR HPTDC</a:t>
            </a:r>
            <a:endParaRPr lang="en-US" altLang="en-US" sz="1200" dirty="0">
              <a:solidFill>
                <a:srgbClr val="FF0000"/>
              </a:solidFill>
            </a:endParaRPr>
          </a:p>
        </p:txBody>
      </p:sp>
      <p:cxnSp>
        <p:nvCxnSpPr>
          <p:cNvPr id="69" name="Elbow Connector 68"/>
          <p:cNvCxnSpPr>
            <a:stCxn id="56" idx="1"/>
          </p:cNvCxnSpPr>
          <p:nvPr/>
        </p:nvCxnSpPr>
        <p:spPr bwMode="auto">
          <a:xfrm rot="10800000" flipV="1">
            <a:off x="2634346" y="1989137"/>
            <a:ext cx="323166" cy="83502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Elbow Connector 69"/>
          <p:cNvCxnSpPr>
            <a:stCxn id="56" idx="2"/>
          </p:cNvCxnSpPr>
          <p:nvPr/>
        </p:nvCxnSpPr>
        <p:spPr bwMode="auto">
          <a:xfrm rot="5400000">
            <a:off x="2838224" y="2241323"/>
            <a:ext cx="579437" cy="66402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68"/>
          <p:cNvSpPr txBox="1">
            <a:spLocks noChangeArrowheads="1"/>
          </p:cNvSpPr>
          <p:nvPr/>
        </p:nvSpPr>
        <p:spPr bwMode="auto">
          <a:xfrm>
            <a:off x="3425555" y="2301894"/>
            <a:ext cx="526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Sync</a:t>
            </a:r>
            <a:endParaRPr lang="en-US" altLang="en-US" sz="1200" dirty="0"/>
          </a:p>
        </p:txBody>
      </p:sp>
      <p:sp>
        <p:nvSpPr>
          <p:cNvPr id="72" name="TextBox 68"/>
          <p:cNvSpPr txBox="1">
            <a:spLocks noChangeArrowheads="1"/>
          </p:cNvSpPr>
          <p:nvPr/>
        </p:nvSpPr>
        <p:spPr bwMode="auto">
          <a:xfrm>
            <a:off x="3904631" y="1721643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240 MHz</a:t>
            </a:r>
            <a:endParaRPr lang="en-US" altLang="en-US" sz="1200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2923111" y="4990306"/>
            <a:ext cx="1004888" cy="58896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Elbow Connector 74"/>
          <p:cNvCxnSpPr>
            <a:stCxn id="73" idx="1"/>
          </p:cNvCxnSpPr>
          <p:nvPr/>
        </p:nvCxnSpPr>
        <p:spPr bwMode="auto">
          <a:xfrm rot="10800000">
            <a:off x="2657715" y="4414838"/>
            <a:ext cx="265397" cy="8699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Elbow Connector 5"/>
          <p:cNvCxnSpPr>
            <a:stCxn id="73" idx="3"/>
            <a:endCxn id="36" idx="2"/>
          </p:cNvCxnSpPr>
          <p:nvPr/>
        </p:nvCxnSpPr>
        <p:spPr bwMode="auto">
          <a:xfrm flipV="1">
            <a:off x="3927999" y="4610100"/>
            <a:ext cx="625745" cy="67468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Box 68"/>
          <p:cNvSpPr txBox="1">
            <a:spLocks noChangeArrowheads="1"/>
          </p:cNvSpPr>
          <p:nvPr/>
        </p:nvSpPr>
        <p:spPr bwMode="auto">
          <a:xfrm>
            <a:off x="549730" y="5683645"/>
            <a:ext cx="2403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0000"/>
                </a:solidFill>
              </a:rPr>
              <a:t>Trigger signal from STAR</a:t>
            </a:r>
            <a:endParaRPr lang="en-US" altLang="en-US" sz="1200" dirty="0">
              <a:solidFill>
                <a:srgbClr val="FF0000"/>
              </a:solidFill>
            </a:endParaRPr>
          </a:p>
        </p:txBody>
      </p:sp>
      <p:cxnSp>
        <p:nvCxnSpPr>
          <p:cNvPr id="11" name="Elbow Connector 10"/>
          <p:cNvCxnSpPr>
            <a:endCxn id="73" idx="2"/>
          </p:cNvCxnSpPr>
          <p:nvPr/>
        </p:nvCxnSpPr>
        <p:spPr bwMode="auto">
          <a:xfrm flipV="1">
            <a:off x="939580" y="5579269"/>
            <a:ext cx="2485975" cy="38137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2825293" y="4997449"/>
            <a:ext cx="126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 dirty="0" smtClean="0"/>
              <a:t>FPGA board</a:t>
            </a:r>
            <a:endParaRPr lang="en-US" altLang="de-DE" sz="1600" b="1" dirty="0"/>
          </a:p>
        </p:txBody>
      </p:sp>
      <p:sp>
        <p:nvSpPr>
          <p:cNvPr id="80" name="TextBox 68"/>
          <p:cNvSpPr txBox="1">
            <a:spLocks noChangeArrowheads="1"/>
          </p:cNvSpPr>
          <p:nvPr/>
        </p:nvSpPr>
        <p:spPr bwMode="auto">
          <a:xfrm>
            <a:off x="2382660" y="5284787"/>
            <a:ext cx="526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Sync</a:t>
            </a:r>
            <a:endParaRPr lang="en-US" altLang="en-US" sz="1200" dirty="0"/>
          </a:p>
        </p:txBody>
      </p:sp>
      <p:sp>
        <p:nvSpPr>
          <p:cNvPr id="81" name="TextBox 68"/>
          <p:cNvSpPr txBox="1">
            <a:spLocks noChangeArrowheads="1"/>
          </p:cNvSpPr>
          <p:nvPr/>
        </p:nvSpPr>
        <p:spPr bwMode="auto">
          <a:xfrm>
            <a:off x="3884986" y="5261261"/>
            <a:ext cx="12203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Trigger number</a:t>
            </a:r>
            <a:endParaRPr lang="en-US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84800" y="1393020"/>
            <a:ext cx="34615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synchronize the TDCs?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(proposal from Heidelberg/GSI)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23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Electronic chain in Feb 2017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24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559175"/>
            <a:ext cx="9064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eft-Right Arrow 72"/>
          <p:cNvSpPr>
            <a:spLocks noChangeArrowheads="1"/>
          </p:cNvSpPr>
          <p:nvPr/>
        </p:nvSpPr>
        <p:spPr bwMode="auto">
          <a:xfrm>
            <a:off x="5324476" y="4087813"/>
            <a:ext cx="685799" cy="242887"/>
          </a:xfrm>
          <a:prstGeom prst="leftRightArrow">
            <a:avLst>
              <a:gd name="adj1" fmla="val 50000"/>
              <a:gd name="adj2" fmla="val 4989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optic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8278136" y="3683000"/>
            <a:ext cx="719137" cy="579437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PC</a:t>
            </a:r>
          </a:p>
          <a:p>
            <a:pPr algn="ctr" eaLnBrk="1" hangingPunct="1"/>
            <a:r>
              <a:rPr lang="en-US" altLang="en-US" sz="1800" b="1" dirty="0"/>
              <a:t>FLIB</a:t>
            </a:r>
          </a:p>
        </p:txBody>
      </p:sp>
      <p:pic>
        <p:nvPicPr>
          <p:cNvPr id="35" name="Picture 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59175"/>
            <a:ext cx="7397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848100" y="2608263"/>
            <a:ext cx="1411288" cy="2001837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962400" y="3033713"/>
            <a:ext cx="44450" cy="2984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3962400" y="3427413"/>
            <a:ext cx="44450" cy="2968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4114800" y="3033713"/>
            <a:ext cx="44450" cy="2984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4114800" y="3427413"/>
            <a:ext cx="44450" cy="2968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214813" y="2655888"/>
            <a:ext cx="1169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TOF-ROB</a:t>
            </a:r>
            <a:endParaRPr lang="en-US" altLang="de-DE" sz="1600" b="1" dirty="0"/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3973513" y="3790950"/>
            <a:ext cx="44450" cy="2984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3973513" y="4184650"/>
            <a:ext cx="44450" cy="2968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4125913" y="3790950"/>
            <a:ext cx="44450" cy="29845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4125913" y="4184650"/>
            <a:ext cx="44450" cy="2968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3962400" y="2659063"/>
            <a:ext cx="44450" cy="2968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4114800" y="2659063"/>
            <a:ext cx="44450" cy="29686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4422775" y="3470275"/>
            <a:ext cx="241300" cy="254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4522788" y="4487863"/>
            <a:ext cx="519112" cy="4603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52" name="Rectangle 69"/>
          <p:cNvSpPr>
            <a:spLocks noChangeArrowheads="1"/>
          </p:cNvSpPr>
          <p:nvPr/>
        </p:nvSpPr>
        <p:spPr bwMode="auto">
          <a:xfrm>
            <a:off x="5149850" y="3270250"/>
            <a:ext cx="69850" cy="5556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53" name="Rectangle 52"/>
          <p:cNvSpPr/>
          <p:nvPr/>
        </p:nvSpPr>
        <p:spPr bwMode="auto">
          <a:xfrm>
            <a:off x="5075238" y="4057650"/>
            <a:ext cx="239712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75238" y="4210050"/>
            <a:ext cx="239712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562225"/>
            <a:ext cx="301878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eft-Right Arrow 53"/>
          <p:cNvSpPr>
            <a:spLocks noChangeArrowheads="1"/>
          </p:cNvSpPr>
          <p:nvPr/>
        </p:nvSpPr>
        <p:spPr bwMode="auto">
          <a:xfrm>
            <a:off x="3132138" y="3424238"/>
            <a:ext cx="685800" cy="242887"/>
          </a:xfrm>
          <a:prstGeom prst="leftRightArrow">
            <a:avLst>
              <a:gd name="adj1" fmla="val 50000"/>
              <a:gd name="adj2" fmla="val 4983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 dirty="0"/>
              <a:t>cupper</a:t>
            </a:r>
          </a:p>
        </p:txBody>
      </p:sp>
      <p:sp>
        <p:nvSpPr>
          <p:cNvPr id="60" name="Left-Right Arrow 72"/>
          <p:cNvSpPr>
            <a:spLocks noChangeArrowheads="1"/>
          </p:cNvSpPr>
          <p:nvPr/>
        </p:nvSpPr>
        <p:spPr bwMode="auto">
          <a:xfrm>
            <a:off x="7592337" y="3878263"/>
            <a:ext cx="685799" cy="242887"/>
          </a:xfrm>
          <a:prstGeom prst="leftRightArrow">
            <a:avLst>
              <a:gd name="adj1" fmla="val 50000"/>
              <a:gd name="adj2" fmla="val 4989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optic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2561" y="3054906"/>
            <a:ext cx="30194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running DAQ 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957512" y="1694656"/>
            <a:ext cx="1004888" cy="58896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" name="Elbow Connector 62"/>
          <p:cNvCxnSpPr/>
          <p:nvPr/>
        </p:nvCxnSpPr>
        <p:spPr bwMode="auto">
          <a:xfrm rot="16200000" flipH="1">
            <a:off x="3919537" y="2043112"/>
            <a:ext cx="657226" cy="549275"/>
          </a:xfrm>
          <a:prstGeom prst="bentConnector3">
            <a:avLst>
              <a:gd name="adj1" fmla="val -72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805788" y="1808956"/>
            <a:ext cx="12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 dirty="0" smtClean="0"/>
              <a:t>Clock</a:t>
            </a:r>
            <a:endParaRPr lang="en-US" altLang="de-DE" sz="1600" b="1" dirty="0"/>
          </a:p>
        </p:txBody>
      </p:sp>
      <p:sp>
        <p:nvSpPr>
          <p:cNvPr id="66" name="TextBox 68"/>
          <p:cNvSpPr txBox="1">
            <a:spLocks noChangeArrowheads="1"/>
          </p:cNvSpPr>
          <p:nvPr/>
        </p:nvSpPr>
        <p:spPr bwMode="auto">
          <a:xfrm>
            <a:off x="2235038" y="1721643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160 MHz</a:t>
            </a:r>
            <a:endParaRPr lang="en-US" altLang="en-US" sz="1200" dirty="0"/>
          </a:p>
        </p:txBody>
      </p:sp>
      <p:sp>
        <p:nvSpPr>
          <p:cNvPr id="68" name="TextBox 68"/>
          <p:cNvSpPr txBox="1">
            <a:spLocks noChangeArrowheads="1"/>
          </p:cNvSpPr>
          <p:nvPr/>
        </p:nvSpPr>
        <p:spPr bwMode="auto">
          <a:xfrm>
            <a:off x="466016" y="1280330"/>
            <a:ext cx="3882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0000"/>
                </a:solidFill>
              </a:rPr>
              <a:t>inject 9.4 MHz from STAR       to both TDC systems</a:t>
            </a:r>
            <a:endParaRPr lang="en-US" altLang="en-US" sz="1200" dirty="0">
              <a:solidFill>
                <a:srgbClr val="FF0000"/>
              </a:solidFill>
            </a:endParaRPr>
          </a:p>
        </p:txBody>
      </p:sp>
      <p:cxnSp>
        <p:nvCxnSpPr>
          <p:cNvPr id="69" name="Elbow Connector 68"/>
          <p:cNvCxnSpPr>
            <a:stCxn id="56" idx="1"/>
          </p:cNvCxnSpPr>
          <p:nvPr/>
        </p:nvCxnSpPr>
        <p:spPr bwMode="auto">
          <a:xfrm rot="10800000" flipV="1">
            <a:off x="2634346" y="1989137"/>
            <a:ext cx="323166" cy="83502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Elbow Connector 69"/>
          <p:cNvCxnSpPr>
            <a:stCxn id="56" idx="2"/>
          </p:cNvCxnSpPr>
          <p:nvPr/>
        </p:nvCxnSpPr>
        <p:spPr bwMode="auto">
          <a:xfrm rot="5400000">
            <a:off x="2838224" y="2241323"/>
            <a:ext cx="579437" cy="66402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68"/>
          <p:cNvSpPr txBox="1">
            <a:spLocks noChangeArrowheads="1"/>
          </p:cNvSpPr>
          <p:nvPr/>
        </p:nvSpPr>
        <p:spPr bwMode="auto">
          <a:xfrm>
            <a:off x="3425555" y="2301894"/>
            <a:ext cx="526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Sync</a:t>
            </a:r>
            <a:endParaRPr lang="en-US" altLang="en-US" sz="1200" dirty="0"/>
          </a:p>
        </p:txBody>
      </p:sp>
      <p:sp>
        <p:nvSpPr>
          <p:cNvPr id="72" name="TextBox 68"/>
          <p:cNvSpPr txBox="1">
            <a:spLocks noChangeArrowheads="1"/>
          </p:cNvSpPr>
          <p:nvPr/>
        </p:nvSpPr>
        <p:spPr bwMode="auto">
          <a:xfrm>
            <a:off x="3904631" y="1721643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240 MHz</a:t>
            </a:r>
            <a:endParaRPr lang="en-US" altLang="en-US" sz="1200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2923111" y="4990306"/>
            <a:ext cx="1004888" cy="58896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5" name="Elbow Connector 74"/>
          <p:cNvCxnSpPr>
            <a:stCxn id="73" idx="1"/>
          </p:cNvCxnSpPr>
          <p:nvPr/>
        </p:nvCxnSpPr>
        <p:spPr bwMode="auto">
          <a:xfrm rot="10800000">
            <a:off x="2657715" y="4414838"/>
            <a:ext cx="265397" cy="8699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Elbow Connector 5"/>
          <p:cNvCxnSpPr>
            <a:stCxn id="73" idx="3"/>
            <a:endCxn id="36" idx="2"/>
          </p:cNvCxnSpPr>
          <p:nvPr/>
        </p:nvCxnSpPr>
        <p:spPr bwMode="auto">
          <a:xfrm flipV="1">
            <a:off x="3927999" y="4610100"/>
            <a:ext cx="625745" cy="67468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Elbow Connector 10"/>
          <p:cNvCxnSpPr>
            <a:endCxn id="73" idx="2"/>
          </p:cNvCxnSpPr>
          <p:nvPr/>
        </p:nvCxnSpPr>
        <p:spPr bwMode="auto">
          <a:xfrm flipV="1">
            <a:off x="939580" y="5579269"/>
            <a:ext cx="2485975" cy="38137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2825293" y="4997449"/>
            <a:ext cx="126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 dirty="0" smtClean="0"/>
              <a:t>FPGA board</a:t>
            </a:r>
            <a:endParaRPr lang="en-US" altLang="de-DE" sz="1600" b="1" dirty="0"/>
          </a:p>
        </p:txBody>
      </p:sp>
      <p:sp>
        <p:nvSpPr>
          <p:cNvPr id="80" name="TextBox 68"/>
          <p:cNvSpPr txBox="1">
            <a:spLocks noChangeArrowheads="1"/>
          </p:cNvSpPr>
          <p:nvPr/>
        </p:nvSpPr>
        <p:spPr bwMode="auto">
          <a:xfrm>
            <a:off x="2382660" y="5284787"/>
            <a:ext cx="526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Sync</a:t>
            </a:r>
            <a:endParaRPr lang="en-US" altLang="en-US" sz="1200" dirty="0"/>
          </a:p>
        </p:txBody>
      </p:sp>
      <p:sp>
        <p:nvSpPr>
          <p:cNvPr id="81" name="TextBox 68"/>
          <p:cNvSpPr txBox="1">
            <a:spLocks noChangeArrowheads="1"/>
          </p:cNvSpPr>
          <p:nvPr/>
        </p:nvSpPr>
        <p:spPr bwMode="auto">
          <a:xfrm>
            <a:off x="3884986" y="5261261"/>
            <a:ext cx="12203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/>
              <a:t>Trigger number</a:t>
            </a:r>
            <a:endParaRPr lang="en-US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84800" y="1393020"/>
            <a:ext cx="34615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synchronize the TDCs?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(proposal from Geary)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8"/>
          <p:cNvSpPr txBox="1">
            <a:spLocks noChangeArrowheads="1"/>
          </p:cNvSpPr>
          <p:nvPr/>
        </p:nvSpPr>
        <p:spPr bwMode="auto">
          <a:xfrm>
            <a:off x="549730" y="5683645"/>
            <a:ext cx="2403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0000"/>
                </a:solidFill>
              </a:rPr>
              <a:t>Trigger signal from STAR</a:t>
            </a:r>
            <a:endParaRPr lang="en-US" altLang="en-US" sz="1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6" y="1694656"/>
            <a:ext cx="1769022" cy="8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141427" y="2242560"/>
            <a:ext cx="51628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lbow Connector 9"/>
          <p:cNvCxnSpPr/>
          <p:nvPr/>
        </p:nvCxnSpPr>
        <p:spPr bwMode="auto">
          <a:xfrm rot="10800000" flipV="1">
            <a:off x="549731" y="1531517"/>
            <a:ext cx="2240682" cy="328623"/>
          </a:xfrm>
          <a:prstGeom prst="bentConnector3">
            <a:avLst>
              <a:gd name="adj1" fmla="val 100055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2131902" y="2347335"/>
            <a:ext cx="134313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2790413" y="1531517"/>
            <a:ext cx="1781587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50"/>
          <p:cNvSpPr/>
          <p:nvPr/>
        </p:nvSpPr>
        <p:spPr bwMode="auto">
          <a:xfrm>
            <a:off x="4553744" y="1254518"/>
            <a:ext cx="913606" cy="60562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Text Box 29"/>
          <p:cNvSpPr txBox="1">
            <a:spLocks noChangeArrowheads="1"/>
          </p:cNvSpPr>
          <p:nvPr/>
        </p:nvSpPr>
        <p:spPr bwMode="auto">
          <a:xfrm>
            <a:off x="4398050" y="1361655"/>
            <a:ext cx="12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600" b="1" dirty="0" smtClean="0"/>
              <a:t>HPTDC</a:t>
            </a:r>
            <a:endParaRPr lang="en-US" altLang="de-DE" sz="1600" b="1" dirty="0"/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2552700" y="1206500"/>
            <a:ext cx="0" cy="3250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35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Goals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450" y="2116673"/>
            <a:ext cx="8191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to know the STAR environment</a:t>
            </a:r>
          </a:p>
          <a:p>
            <a:pPr marL="285750" indent="-285750" algn="l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Space constrains at the east pole side: Is there enough space for 3 module layers? Do the electronic crates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enough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space or do we have to find other solutions?</a:t>
            </a:r>
          </a:p>
          <a:p>
            <a:pPr marL="285750" indent="-285750" algn="l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synchronize the TDCs?</a:t>
            </a:r>
          </a:p>
          <a:p>
            <a:pPr marL="285750" indent="-285750" algn="l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ow to merge the data?</a:t>
            </a:r>
          </a:p>
          <a:p>
            <a:pPr marL="285750" indent="-285750" algn="l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calibrate the data?</a:t>
            </a:r>
          </a:p>
          <a:p>
            <a:pPr marL="285750" indent="-285750" algn="l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we do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lready now PID?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450" y="1457325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expect to learn from this beam time?</a:t>
            </a:r>
          </a:p>
        </p:txBody>
      </p:sp>
    </p:spTree>
    <p:extLst>
      <p:ext uri="{BB962C8B-B14F-4D97-AF65-F5344CB8AC3E}">
        <p14:creationId xmlns:p14="http://schemas.microsoft.com/office/powerpoint/2010/main" val="925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25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299" y="188009"/>
            <a:ext cx="6662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STAR 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68" y="1357656"/>
            <a:ext cx="5889968" cy="4959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836" y="2209800"/>
            <a:ext cx="2335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Space for additional Time-of-Flight detectors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 bwMode="auto">
          <a:xfrm flipV="1">
            <a:off x="2686050" y="2428875"/>
            <a:ext cx="1057275" cy="2425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245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26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End-cap design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213427"/>
            <a:ext cx="8885968" cy="4701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24" y="3667125"/>
            <a:ext cx="3950970" cy="1939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1949" y="2781300"/>
            <a:ext cx="1343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point in collider mode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6651" y="2407563"/>
            <a:ext cx="1462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point in fix target mode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4825" y="1303972"/>
            <a:ext cx="3171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layers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36 CBM-TOF modules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108 MRPC3a/b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6912 readout channels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About 10 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active area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10810" y="3667125"/>
            <a:ext cx="1671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CBM-TOF module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en-US" altLang="en-US" sz="1400" dirty="0" smtClean="0"/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en-US" altLang="en-US" sz="14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08D9398-AB8E-492A-8E21-68A425A63DEB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 smtClean="0"/>
          </a:p>
        </p:txBody>
      </p:sp>
      <p:sp>
        <p:nvSpPr>
          <p:cNvPr id="21509" name="Line 4098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1510" name="Picture 4099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4101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Summary 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513" name="Rectangle 4102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1514" name="Picture 4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5" name="Text Box 4129"/>
          <p:cNvSpPr txBox="1">
            <a:spLocks noChangeArrowheads="1"/>
          </p:cNvSpPr>
          <p:nvPr/>
        </p:nvSpPr>
        <p:spPr bwMode="auto">
          <a:xfrm>
            <a:off x="127000" y="1257300"/>
            <a:ext cx="8890000" cy="5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800" dirty="0">
                <a:latin typeface="Arial" pitchFamily="34" charset="0"/>
              </a:rPr>
              <a:t> </a:t>
            </a:r>
            <a:r>
              <a:rPr lang="en-US" altLang="en-US" sz="2000" b="1" u="sng" dirty="0" smtClean="0">
                <a:latin typeface="Arial" pitchFamily="34" charset="0"/>
              </a:rPr>
              <a:t>Summary</a:t>
            </a:r>
            <a:endParaRPr lang="en-US" altLang="en-US" sz="1600" b="1" dirty="0" smtClean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en-US" sz="1600" b="1" dirty="0" smtClean="0">
                <a:latin typeface="Arial" pitchFamily="34" charset="0"/>
              </a:rPr>
              <a:t> </a:t>
            </a:r>
            <a:r>
              <a:rPr lang="en-US" altLang="en-US" sz="1600" b="1" dirty="0">
                <a:latin typeface="Arial" pitchFamily="34" charset="0"/>
              </a:rPr>
              <a:t>The design of the differential </a:t>
            </a:r>
            <a:r>
              <a:rPr lang="en-US" altLang="en-US" sz="1600" b="1" dirty="0" smtClean="0">
                <a:latin typeface="Arial" pitchFamily="34" charset="0"/>
              </a:rPr>
              <a:t>single stack MRPC from Heidelberg </a:t>
            </a:r>
            <a:r>
              <a:rPr lang="en-US" altLang="en-US" sz="1600" b="1" dirty="0">
                <a:latin typeface="Arial" pitchFamily="34" charset="0"/>
              </a:rPr>
              <a:t>is driven by the free- </a:t>
            </a:r>
            <a:br>
              <a:rPr lang="en-US" altLang="en-US" sz="1600" b="1" dirty="0">
                <a:latin typeface="Arial" pitchFamily="34" charset="0"/>
              </a:rPr>
            </a:br>
            <a:r>
              <a:rPr lang="en-US" altLang="en-US" sz="1600" b="1" dirty="0" smtClean="0">
                <a:latin typeface="Arial" pitchFamily="34" charset="0"/>
              </a:rPr>
              <a:t>    streaming readout </a:t>
            </a:r>
            <a:r>
              <a:rPr lang="en-US" altLang="en-US" sz="1600" b="1" dirty="0" smtClean="0">
                <a:latin typeface="Arial" pitchFamily="34" charset="0"/>
                <a:sym typeface="Symbol" pitchFamily="18" charset="2"/>
              </a:rPr>
              <a:t></a:t>
            </a:r>
            <a:r>
              <a:rPr lang="en-US" altLang="en-US" sz="1600" b="1" dirty="0" smtClean="0">
                <a:latin typeface="Arial" pitchFamily="34" charset="0"/>
              </a:rPr>
              <a:t> impedance matching is realized.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en-US" sz="1600" b="1" dirty="0" smtClean="0">
                <a:latin typeface="Arial" pitchFamily="34" charset="0"/>
              </a:rPr>
              <a:t> The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ingle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stack MRPC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slightly better efficiency and time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 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comparison to a double stack MRPC.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counter resolution is in the order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including all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contributions.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However this value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achieved in a low rate environment.</a:t>
            </a:r>
            <a:endParaRPr lang="en-US" altLang="en-US" sz="1600" b="1" dirty="0">
              <a:latin typeface="Arial" pitchFamily="34" charset="0"/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en-US" sz="1600" b="1" dirty="0">
                <a:latin typeface="Arial" pitchFamily="34" charset="0"/>
              </a:rPr>
              <a:t> </a:t>
            </a:r>
            <a:r>
              <a:rPr lang="en-US" altLang="en-US" sz="1600" b="1" dirty="0" smtClean="0">
                <a:latin typeface="Arial" pitchFamily="34" charset="0"/>
              </a:rPr>
              <a:t>Both </a:t>
            </a:r>
            <a:r>
              <a:rPr lang="en-US" altLang="en-US" sz="1600" b="1" dirty="0">
                <a:latin typeface="Arial" pitchFamily="34" charset="0"/>
              </a:rPr>
              <a:t>types of </a:t>
            </a:r>
            <a:r>
              <a:rPr lang="en-US" altLang="en-US" sz="1600" b="1" dirty="0" smtClean="0">
                <a:latin typeface="Arial" pitchFamily="34" charset="0"/>
              </a:rPr>
              <a:t>MRPC </a:t>
            </a:r>
            <a:r>
              <a:rPr lang="en-US" altLang="en-US" sz="1600" b="1" dirty="0">
                <a:latin typeface="Arial" pitchFamily="34" charset="0"/>
              </a:rPr>
              <a:t>detectors fulfill the CBM </a:t>
            </a:r>
            <a:r>
              <a:rPr lang="en-US" altLang="en-US" sz="1600" b="1" dirty="0" err="1">
                <a:latin typeface="Arial" pitchFamily="34" charset="0"/>
              </a:rPr>
              <a:t>ToF</a:t>
            </a:r>
            <a:r>
              <a:rPr lang="en-US" altLang="en-US" sz="1600" b="1" dirty="0">
                <a:latin typeface="Arial" pitchFamily="34" charset="0"/>
              </a:rPr>
              <a:t> </a:t>
            </a:r>
            <a:r>
              <a:rPr lang="en-US" altLang="en-US" sz="1600" b="1" dirty="0" smtClean="0">
                <a:latin typeface="Arial" pitchFamily="34" charset="0"/>
              </a:rPr>
              <a:t>requirements.</a:t>
            </a:r>
            <a:r>
              <a:rPr lang="en-US" sz="1600" b="1" dirty="0" smtClean="0">
                <a:latin typeface="Arial" pitchFamily="34" charset="0"/>
                <a:cs typeface="Arial" panose="020B0604020202020204" pitchFamily="34" charset="0"/>
              </a:rPr>
              <a:t> However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in a free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running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mode an impedance matched MRPC might show 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better performance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minimized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signal reflections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next beam time 20 MRPCs with about 1200 channels will be tested.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Based on these results a decision on the design will be taken.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full size module for STAR will be built and installed in STAR in summer 2016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main goal of the Feb. 2017 test run is the synchronization and merging the data of 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both subsystems.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14" name="Text Box 34"/>
          <p:cNvSpPr txBox="1">
            <a:spLocks noChangeArrowheads="1"/>
          </p:cNvSpPr>
          <p:nvPr/>
        </p:nvSpPr>
        <p:spPr bwMode="auto">
          <a:xfrm rot="-1860000">
            <a:off x="742156" y="3349080"/>
            <a:ext cx="79835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itchFamily="34" charset="0"/>
              </a:rPr>
              <a:t>hank </a:t>
            </a:r>
            <a:r>
              <a:rPr lang="en-US" altLang="en-US" sz="4400" b="1" dirty="0">
                <a:solidFill>
                  <a:srgbClr val="FF0000"/>
                </a:solidFill>
                <a:latin typeface="Arial" pitchFamily="34" charset="0"/>
              </a:rPr>
              <a:t>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755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28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1085850" y="15875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</a:rPr>
              <a:t>Backup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0" y="5819775"/>
            <a:ext cx="442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 b="1" dirty="0">
                <a:solidFill>
                  <a:schemeClr val="bg1"/>
                </a:solidFill>
              </a:rPr>
              <a:t>80 </a:t>
            </a:r>
            <a:r>
              <a:rPr lang="en-US" altLang="en-US" sz="800" b="1" dirty="0">
                <a:solidFill>
                  <a:schemeClr val="bg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3381375" y="5902325"/>
            <a:ext cx="442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 b="1" dirty="0">
                <a:solidFill>
                  <a:schemeClr val="bg1"/>
                </a:solidFill>
              </a:rPr>
              <a:t>1 ns</a:t>
            </a:r>
            <a:endParaRPr lang="en-US" altLang="en-US" sz="8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>
            <a:off x="3371850" y="6076950"/>
            <a:ext cx="520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 flipV="1">
            <a:off x="3371850" y="6022975"/>
            <a:ext cx="0" cy="101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 flipV="1">
            <a:off x="3892550" y="6022975"/>
            <a:ext cx="0" cy="101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21550" name="Text Box 14"/>
          <p:cNvSpPr txBox="1">
            <a:spLocks noChangeArrowheads="1"/>
          </p:cNvSpPr>
          <p:nvPr/>
        </p:nvSpPr>
        <p:spPr bwMode="auto">
          <a:xfrm>
            <a:off x="908050" y="2927350"/>
            <a:ext cx="693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5400" b="1" dirty="0">
                <a:solidFill>
                  <a:schemeClr val="accent2"/>
                </a:solidFill>
                <a:latin typeface="Arial" pitchFamily="34" charset="0"/>
              </a:rPr>
              <a:t>Backup</a:t>
            </a:r>
            <a:r>
              <a:rPr lang="de-DE" altLang="en-US" sz="5400" b="1">
                <a:solidFill>
                  <a:schemeClr val="accent2"/>
                </a:solidFill>
                <a:latin typeface="Arial" pitchFamily="34" charset="0"/>
              </a:rPr>
              <a:t> Slides</a:t>
            </a:r>
            <a:endParaRPr lang="en-US" altLang="en-US" sz="5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de-DE" altLang="en-US" sz="1400" dirty="0" smtClean="0"/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de-DE" altLang="en-US" sz="140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FB10442-3E34-44DD-8EC0-513ED97E9BA5}" type="slidenum">
              <a:rPr lang="de-DE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de-DE" altLang="en-US" sz="1400" smtClean="0"/>
          </a:p>
        </p:txBody>
      </p:sp>
      <p:sp>
        <p:nvSpPr>
          <p:cNvPr id="23557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8" name="Picture 3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</a:rPr>
              <a:t>Backup Slides</a:t>
            </a:r>
          </a:p>
        </p:txBody>
      </p:sp>
      <p:sp>
        <p:nvSpPr>
          <p:cNvPr id="23561" name="Rectangle 77"/>
          <p:cNvSpPr>
            <a:spLocks noChangeArrowheads="1"/>
          </p:cNvSpPr>
          <p:nvPr/>
        </p:nvSpPr>
        <p:spPr bwMode="auto">
          <a:xfrm>
            <a:off x="122238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62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21"/>
          <p:cNvSpPr txBox="1">
            <a:spLocks noChangeArrowheads="1"/>
          </p:cNvSpPr>
          <p:nvPr/>
        </p:nvSpPr>
        <p:spPr bwMode="auto">
          <a:xfrm>
            <a:off x="127000" y="1219200"/>
            <a:ext cx="4360863" cy="4827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itchFamily="34" charset="0"/>
              </a:rPr>
              <a:t>CBM Physics topics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Deconfinement / phase transition </a:t>
            </a:r>
            <a:br>
              <a:rPr lang="en-US" altLang="en-US" sz="1600">
                <a:latin typeface="Arial" pitchFamily="34" charset="0"/>
              </a:rPr>
            </a:br>
            <a:r>
              <a:rPr lang="en-US" altLang="en-US" sz="1600">
                <a:latin typeface="Arial" pitchFamily="34" charset="0"/>
              </a:rPr>
              <a:t>    at high ρ</a:t>
            </a:r>
            <a:r>
              <a:rPr lang="en-US" altLang="en-US" sz="1600" baseline="-25000">
                <a:latin typeface="Arial" pitchFamily="34" charset="0"/>
              </a:rPr>
              <a:t>B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QCD critical endpoint</a:t>
            </a:r>
            <a:endParaRPr lang="en-US" altLang="en-US" sz="1600" baseline="-25000">
              <a:latin typeface="Arial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The equation-of-state at high ρ</a:t>
            </a:r>
            <a:r>
              <a:rPr lang="en-US" altLang="en-US" sz="1600" baseline="-25000">
                <a:latin typeface="Arial" pitchFamily="34" charset="0"/>
              </a:rPr>
              <a:t>B</a:t>
            </a:r>
            <a:endParaRPr lang="en-US" altLang="en-US" sz="160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chiral symmetry restoration at </a:t>
            </a:r>
            <a:br>
              <a:rPr lang="en-US" altLang="en-US" sz="1600">
                <a:latin typeface="Arial" pitchFamily="34" charset="0"/>
              </a:rPr>
            </a:br>
            <a:r>
              <a:rPr lang="en-US" altLang="en-US" sz="1600">
                <a:latin typeface="Arial" pitchFamily="34" charset="0"/>
              </a:rPr>
              <a:t>    high ρ</a:t>
            </a:r>
            <a:r>
              <a:rPr lang="en-US" altLang="en-US" sz="1600" baseline="-25000">
                <a:latin typeface="Arial" pitchFamily="34" charset="0"/>
              </a:rPr>
              <a:t>B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altLang="en-US" sz="1600" baseline="-25000">
              <a:latin typeface="Arial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>
                <a:solidFill>
                  <a:srgbClr val="FF0000"/>
                </a:solidFill>
                <a:latin typeface="Arial" pitchFamily="34" charset="0"/>
              </a:rPr>
              <a:t>Observables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excitation function and flow of strangeness</a:t>
            </a:r>
            <a:br>
              <a:rPr lang="en-US" altLang="en-US" sz="1600">
                <a:latin typeface="Arial" pitchFamily="34" charset="0"/>
              </a:rPr>
            </a:br>
            <a:r>
              <a:rPr lang="en-US" altLang="en-US" sz="1600">
                <a:latin typeface="Arial" pitchFamily="34" charset="0"/>
              </a:rPr>
              <a:t>    and charm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collective flow of hadrons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particle production at threshold energies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excitation function of event-by-event </a:t>
            </a:r>
            <a:br>
              <a:rPr lang="en-US" altLang="en-US" sz="1600">
                <a:latin typeface="Arial" pitchFamily="34" charset="0"/>
              </a:rPr>
            </a:br>
            <a:r>
              <a:rPr lang="en-US" altLang="en-US" sz="1600">
                <a:latin typeface="Arial" pitchFamily="34" charset="0"/>
              </a:rPr>
              <a:t>    fluctuations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excitation function of low-mass lepton </a:t>
            </a:r>
            <a:br>
              <a:rPr lang="en-US" altLang="en-US" sz="1600">
                <a:latin typeface="Arial" pitchFamily="34" charset="0"/>
              </a:rPr>
            </a:br>
            <a:r>
              <a:rPr lang="en-US" altLang="en-US" sz="1600">
                <a:latin typeface="Arial" pitchFamily="34" charset="0"/>
              </a:rPr>
              <a:t>    pairs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1600">
                <a:latin typeface="Arial" pitchFamily="34" charset="0"/>
              </a:rPr>
              <a:t> in-medium modifications of hadrons</a:t>
            </a:r>
            <a:br>
              <a:rPr lang="en-US" altLang="en-US" sz="1600">
                <a:latin typeface="Arial" pitchFamily="34" charset="0"/>
              </a:rPr>
            </a:br>
            <a:r>
              <a:rPr lang="en-US" altLang="en-US" sz="1600">
                <a:latin typeface="Arial" pitchFamily="34" charset="0"/>
              </a:rPr>
              <a:t>    (ρ,ω,φ → e+e-(µ+µ-), D)</a:t>
            </a:r>
          </a:p>
        </p:txBody>
      </p:sp>
      <p:grpSp>
        <p:nvGrpSpPr>
          <p:cNvPr id="23565" name="Group 27"/>
          <p:cNvGrpSpPr>
            <a:grpSpLocks/>
          </p:cNvGrpSpPr>
          <p:nvPr/>
        </p:nvGrpSpPr>
        <p:grpSpPr bwMode="auto">
          <a:xfrm>
            <a:off x="4175125" y="3987800"/>
            <a:ext cx="4826000" cy="1892300"/>
            <a:chOff x="2328" y="744"/>
            <a:chExt cx="3040" cy="1192"/>
          </a:xfrm>
        </p:grpSpPr>
        <p:grpSp>
          <p:nvGrpSpPr>
            <p:cNvPr id="23568" name="Group 28"/>
            <p:cNvGrpSpPr>
              <a:grpSpLocks/>
            </p:cNvGrpSpPr>
            <p:nvPr/>
          </p:nvGrpSpPr>
          <p:grpSpPr bwMode="auto">
            <a:xfrm>
              <a:off x="2328" y="744"/>
              <a:ext cx="2966" cy="1192"/>
              <a:chOff x="2712" y="744"/>
              <a:chExt cx="2966" cy="1192"/>
            </a:xfrm>
          </p:grpSpPr>
          <p:sp>
            <p:nvSpPr>
              <p:cNvPr id="23570" name="Text Box 29"/>
              <p:cNvSpPr txBox="1">
                <a:spLocks noChangeArrowheads="1"/>
              </p:cNvSpPr>
              <p:nvPr/>
            </p:nvSpPr>
            <p:spPr bwMode="auto">
              <a:xfrm>
                <a:off x="3202" y="1533"/>
                <a:ext cx="7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itchFamily="34" charset="0"/>
                  </a:rPr>
                  <a:t>non twisted part</a:t>
                </a:r>
              </a:p>
            </p:txBody>
          </p:sp>
          <p:sp>
            <p:nvSpPr>
              <p:cNvPr id="23571" name="Text Box 30"/>
              <p:cNvSpPr txBox="1">
                <a:spLocks noChangeArrowheads="1"/>
              </p:cNvSpPr>
              <p:nvPr/>
            </p:nvSpPr>
            <p:spPr bwMode="auto">
              <a:xfrm>
                <a:off x="3942" y="1529"/>
                <a:ext cx="61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itchFamily="34" charset="0"/>
                  </a:rPr>
                  <a:t>connector</a:t>
                </a:r>
              </a:p>
            </p:txBody>
          </p:sp>
          <p:pic>
            <p:nvPicPr>
              <p:cNvPr id="23572" name="Picture 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" y="760"/>
                <a:ext cx="2941" cy="1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573" name="Text Box 32"/>
              <p:cNvSpPr txBox="1">
                <a:spLocks noChangeArrowheads="1"/>
              </p:cNvSpPr>
              <p:nvPr/>
            </p:nvSpPr>
            <p:spPr bwMode="auto">
              <a:xfrm>
                <a:off x="3472" y="920"/>
                <a:ext cx="2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23574" name="Text Box 33"/>
              <p:cNvSpPr txBox="1">
                <a:spLocks noChangeArrowheads="1"/>
              </p:cNvSpPr>
              <p:nvPr/>
            </p:nvSpPr>
            <p:spPr bwMode="auto">
              <a:xfrm>
                <a:off x="5256" y="936"/>
                <a:ext cx="2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23575" name="Text Box 34"/>
              <p:cNvSpPr txBox="1">
                <a:spLocks noChangeArrowheads="1"/>
              </p:cNvSpPr>
              <p:nvPr/>
            </p:nvSpPr>
            <p:spPr bwMode="auto">
              <a:xfrm>
                <a:off x="4296" y="1080"/>
                <a:ext cx="2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latin typeface="Arial" pitchFamily="34" charset="0"/>
                  </a:rPr>
                  <a:t>K</a:t>
                </a:r>
              </a:p>
            </p:txBody>
          </p:sp>
          <p:sp>
            <p:nvSpPr>
              <p:cNvPr id="23576" name="Rectangle 35"/>
              <p:cNvSpPr>
                <a:spLocks noChangeArrowheads="1"/>
              </p:cNvSpPr>
              <p:nvPr/>
            </p:nvSpPr>
            <p:spPr bwMode="auto">
              <a:xfrm>
                <a:off x="2712" y="758"/>
                <a:ext cx="2952" cy="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7" name="Text Box 36"/>
              <p:cNvSpPr txBox="1">
                <a:spLocks noChangeArrowheads="1"/>
              </p:cNvSpPr>
              <p:nvPr/>
            </p:nvSpPr>
            <p:spPr bwMode="auto">
              <a:xfrm>
                <a:off x="2808" y="744"/>
                <a:ext cx="1120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00"/>
                  <a:t>D. Kresan  Au + Au  @ 25GeV</a:t>
                </a:r>
              </a:p>
            </p:txBody>
          </p:sp>
        </p:grpSp>
        <p:sp>
          <p:nvSpPr>
            <p:cNvPr id="23569" name="Rectangle 37"/>
            <p:cNvSpPr>
              <a:spLocks noChangeArrowheads="1"/>
            </p:cNvSpPr>
            <p:nvPr/>
          </p:nvSpPr>
          <p:spPr bwMode="auto">
            <a:xfrm>
              <a:off x="5256" y="760"/>
              <a:ext cx="112" cy="1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3566" name="Text Box 39"/>
          <p:cNvSpPr txBox="1">
            <a:spLocks noChangeArrowheads="1"/>
          </p:cNvSpPr>
          <p:nvPr/>
        </p:nvSpPr>
        <p:spPr bwMode="auto">
          <a:xfrm>
            <a:off x="4032250" y="5880100"/>
            <a:ext cx="4953000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Kaon acceptance depends critically on TOF resolution </a:t>
            </a:r>
          </a:p>
        </p:txBody>
      </p:sp>
      <p:pic>
        <p:nvPicPr>
          <p:cNvPr id="23567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285875"/>
            <a:ext cx="4338638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de-DE" altLang="en-US" sz="1400" dirty="0" smtClean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de-DE" alt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727C38-708F-4874-AF78-CCD9AF75BAF4}" type="slidenum">
              <a:rPr lang="de-DE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en-US" sz="1400" smtClean="0"/>
          </a:p>
        </p:txBody>
      </p:sp>
      <p:sp>
        <p:nvSpPr>
          <p:cNvPr id="30725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726" name="Picture 3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en-US" sz="3600" b="1" dirty="0" smtClean="0">
                <a:solidFill>
                  <a:schemeClr val="bg1"/>
                </a:solidFill>
                <a:latin typeface="Arial" pitchFamily="34" charset="0"/>
              </a:rPr>
              <a:t>Test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beam</a:t>
            </a:r>
            <a:r>
              <a:rPr lang="de-DE" altLang="en-US" sz="3600" b="1" dirty="0" smtClean="0">
                <a:solidFill>
                  <a:schemeClr val="bg1"/>
                </a:solidFill>
                <a:latin typeface="Arial" pitchFamily="34" charset="0"/>
              </a:rPr>
              <a:t> time @ GSI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29" name="Rectangle 77"/>
          <p:cNvSpPr>
            <a:spLocks noChangeArrowheads="1"/>
          </p:cNvSpPr>
          <p:nvPr/>
        </p:nvSpPr>
        <p:spPr bwMode="auto">
          <a:xfrm>
            <a:off x="122238" y="12446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30730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1788002"/>
            <a:ext cx="5328975" cy="4224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3188" y="1453507"/>
            <a:ext cx="382905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beam time in October 2014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GSI (Hades cave)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 beam with 1.2A GeV kin. energy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5 mm thick lead target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„Uniform“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illumination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counter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Flux on the lower part of the setup was about few hundred Hz/cm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flux does not meet the CBM requirements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4721" y="5854640"/>
            <a:ext cx="19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THU-Strip</a:t>
            </a:r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rved Right Arrow 2"/>
          <p:cNvSpPr/>
          <p:nvPr/>
        </p:nvSpPr>
        <p:spPr bwMode="auto">
          <a:xfrm>
            <a:off x="3358517" y="5738465"/>
            <a:ext cx="232408" cy="356275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Curved Right Arrow 16"/>
          <p:cNvSpPr/>
          <p:nvPr/>
        </p:nvSpPr>
        <p:spPr bwMode="auto">
          <a:xfrm rot="10800000">
            <a:off x="5358765" y="5727352"/>
            <a:ext cx="241672" cy="348338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900" y="1236206"/>
            <a:ext cx="2395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de-DE" altLang="en-US" sz="1400" smtClean="0"/>
          </a:p>
        </p:txBody>
      </p:sp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de-DE" altLang="en-US" sz="140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4A0869-A50E-40B6-A19A-E4FBBA1FB735}" type="slidenum">
              <a:rPr lang="de-DE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en-US" sz="1400" smtClean="0"/>
          </a:p>
        </p:txBody>
      </p:sp>
      <p:sp>
        <p:nvSpPr>
          <p:cNvPr id="4101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3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charset="0"/>
              </a:rPr>
              <a:t>Incident particle flux</a:t>
            </a:r>
          </a:p>
        </p:txBody>
      </p:sp>
      <p:sp>
        <p:nvSpPr>
          <p:cNvPr id="4105" name="Rectangle 77"/>
          <p:cNvSpPr>
            <a:spLocks noChangeArrowheads="1"/>
          </p:cNvSpPr>
          <p:nvPr/>
        </p:nvSpPr>
        <p:spPr bwMode="auto">
          <a:xfrm>
            <a:off x="122238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6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0"/>
            <a:ext cx="1689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410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955800"/>
            <a:ext cx="66262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54"/>
          <p:cNvSpPr txBox="1">
            <a:spLocks noChangeArrowheads="1"/>
          </p:cNvSpPr>
          <p:nvPr/>
        </p:nvSpPr>
        <p:spPr bwMode="auto">
          <a:xfrm>
            <a:off x="231775" y="1341438"/>
            <a:ext cx="8615363" cy="646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en-US" sz="1800" b="1" dirty="0">
                <a:solidFill>
                  <a:srgbClr val="FF0000"/>
                </a:solidFill>
              </a:rPr>
              <a:t>URQMD simulated charged particle flux for Au + Au (minimum bias) events at 25 AGeV assuming an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interaction</a:t>
            </a:r>
            <a:r>
              <a:rPr lang="de-DE" altLang="en-US" sz="1800" b="1" dirty="0" smtClean="0">
                <a:solidFill>
                  <a:srgbClr val="FF0000"/>
                </a:solidFill>
              </a:rPr>
              <a:t> </a:t>
            </a:r>
            <a:r>
              <a:rPr lang="de-DE" altLang="en-US" sz="1800" b="1" dirty="0">
                <a:solidFill>
                  <a:srgbClr val="FF0000"/>
                </a:solidFill>
              </a:rPr>
              <a:t>rate of 10 MHz </a:t>
            </a:r>
          </a:p>
        </p:txBody>
      </p:sp>
      <p:sp>
        <p:nvSpPr>
          <p:cNvPr id="4116" name="TextBox 1"/>
          <p:cNvSpPr txBox="1">
            <a:spLocks noChangeArrowheads="1"/>
          </p:cNvSpPr>
          <p:nvPr/>
        </p:nvSpPr>
        <p:spPr bwMode="auto">
          <a:xfrm>
            <a:off x="5121275" y="2100263"/>
            <a:ext cx="1019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charset="0"/>
                <a:cs typeface="Arial" charset="0"/>
              </a:rPr>
              <a:t>kHz/cm</a:t>
            </a:r>
            <a:r>
              <a:rPr lang="en-US" altLang="en-US" sz="1400" baseline="300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4117" name="TextBox 33"/>
          <p:cNvSpPr txBox="1">
            <a:spLocks noChangeArrowheads="1"/>
          </p:cNvSpPr>
          <p:nvPr/>
        </p:nvSpPr>
        <p:spPr bwMode="auto">
          <a:xfrm>
            <a:off x="6700838" y="2254250"/>
            <a:ext cx="2311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Flux ranging from 0.1 to 100 kHz/cm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different regions MRPC counters with different rate capabilities are needed</a:t>
            </a:r>
          </a:p>
        </p:txBody>
      </p:sp>
    </p:spTree>
    <p:extLst>
      <p:ext uri="{BB962C8B-B14F-4D97-AF65-F5344CB8AC3E}">
        <p14:creationId xmlns:p14="http://schemas.microsoft.com/office/powerpoint/2010/main" val="18001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de-DE" altLang="en-US" sz="1400" smtClean="0"/>
          </a:p>
        </p:txBody>
      </p:sp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de-DE" altLang="en-US" sz="140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CAD02E-BA9F-4681-B22E-6435B14E0ED2}" type="slidenum">
              <a:rPr lang="de-DE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en-US" sz="1400" smtClean="0"/>
          </a:p>
        </p:txBody>
      </p:sp>
      <p:sp>
        <p:nvSpPr>
          <p:cNvPr id="4101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3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Rectangle 77"/>
          <p:cNvSpPr>
            <a:spLocks noChangeArrowheads="1"/>
          </p:cNvSpPr>
          <p:nvPr/>
        </p:nvSpPr>
        <p:spPr bwMode="auto">
          <a:xfrm>
            <a:off x="122238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6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06563"/>
            <a:ext cx="6894512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4109" name="Text Box 54"/>
          <p:cNvSpPr txBox="1">
            <a:spLocks noChangeArrowheads="1"/>
          </p:cNvSpPr>
          <p:nvPr/>
        </p:nvSpPr>
        <p:spPr bwMode="auto">
          <a:xfrm>
            <a:off x="495300" y="1219200"/>
            <a:ext cx="689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en-US" sz="2400" b="1"/>
              <a:t>Engineering design of the CBM experiment</a:t>
            </a:r>
          </a:p>
        </p:txBody>
      </p:sp>
      <p:sp>
        <p:nvSpPr>
          <p:cNvPr id="4110" name="TextBox 1"/>
          <p:cNvSpPr txBox="1">
            <a:spLocks noChangeArrowheads="1"/>
          </p:cNvSpPr>
          <p:nvPr/>
        </p:nvSpPr>
        <p:spPr bwMode="auto">
          <a:xfrm>
            <a:off x="4138613" y="1760538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itchFamily="34" charset="0"/>
                <a:cs typeface="Arial" pitchFamily="34" charset="0"/>
              </a:rPr>
              <a:t>TOF</a:t>
            </a:r>
          </a:p>
        </p:txBody>
      </p:sp>
      <p:sp>
        <p:nvSpPr>
          <p:cNvPr id="4111" name="TextBox 14"/>
          <p:cNvSpPr txBox="1">
            <a:spLocks noChangeArrowheads="1"/>
          </p:cNvSpPr>
          <p:nvPr/>
        </p:nvSpPr>
        <p:spPr bwMode="auto">
          <a:xfrm>
            <a:off x="1655763" y="1833563"/>
            <a:ext cx="138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itchFamily="34" charset="0"/>
                <a:cs typeface="Arial" pitchFamily="34" charset="0"/>
              </a:rPr>
              <a:t>TRD</a:t>
            </a:r>
          </a:p>
        </p:txBody>
      </p:sp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1066800" y="2506663"/>
            <a:ext cx="1389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itchFamily="34" charset="0"/>
                <a:cs typeface="Arial" pitchFamily="34" charset="0"/>
              </a:rPr>
              <a:t>RICH</a:t>
            </a:r>
          </a:p>
        </p:txBody>
      </p:sp>
      <p:sp>
        <p:nvSpPr>
          <p:cNvPr id="4113" name="TextBox 16"/>
          <p:cNvSpPr txBox="1">
            <a:spLocks noChangeArrowheads="1"/>
          </p:cNvSpPr>
          <p:nvPr/>
        </p:nvSpPr>
        <p:spPr bwMode="auto">
          <a:xfrm>
            <a:off x="563563" y="3008313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itchFamily="34" charset="0"/>
                <a:cs typeface="Arial" pitchFamily="34" charset="0"/>
              </a:rPr>
              <a:t>Magnet</a:t>
            </a:r>
          </a:p>
        </p:txBody>
      </p:sp>
      <p:cxnSp>
        <p:nvCxnSpPr>
          <p:cNvPr id="4114" name="Straight Arrow Connector 2"/>
          <p:cNvCxnSpPr>
            <a:cxnSpLocks noChangeShapeType="1"/>
          </p:cNvCxnSpPr>
          <p:nvPr/>
        </p:nvCxnSpPr>
        <p:spPr bwMode="auto">
          <a:xfrm flipV="1">
            <a:off x="5575300" y="5564188"/>
            <a:ext cx="1066800" cy="56673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5" name="Text Box 54"/>
          <p:cNvSpPr txBox="1">
            <a:spLocks noChangeArrowheads="1"/>
          </p:cNvSpPr>
          <p:nvPr/>
        </p:nvSpPr>
        <p:spPr bwMode="auto">
          <a:xfrm>
            <a:off x="6996113" y="2017713"/>
            <a:ext cx="1917700" cy="14779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en-US" sz="1800" b="1">
                <a:solidFill>
                  <a:srgbClr val="FF0000"/>
                </a:solidFill>
              </a:rPr>
              <a:t>Nominal ToF position is between 6 m and 10 m from the target</a:t>
            </a:r>
          </a:p>
        </p:txBody>
      </p:sp>
      <p:sp>
        <p:nvSpPr>
          <p:cNvPr id="4116" name="TextBox 1"/>
          <p:cNvSpPr txBox="1">
            <a:spLocks noChangeArrowheads="1"/>
          </p:cNvSpPr>
          <p:nvPr/>
        </p:nvSpPr>
        <p:spPr bwMode="auto">
          <a:xfrm>
            <a:off x="6996113" y="3733800"/>
            <a:ext cx="1917700" cy="203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Movable design allows for optimization of the detection efficiency of weakly decaying particles (Kaons)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</a:rPr>
              <a:t>Backup Slides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32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749300" y="158750"/>
            <a:ext cx="666297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Counter occupation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0" y="5819775"/>
            <a:ext cx="442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 b="1" dirty="0">
                <a:solidFill>
                  <a:schemeClr val="bg1"/>
                </a:solidFill>
              </a:rPr>
              <a:t>80 </a:t>
            </a:r>
            <a:r>
              <a:rPr lang="en-US" altLang="en-US" sz="800" b="1" dirty="0">
                <a:solidFill>
                  <a:schemeClr val="bg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3381375" y="5902325"/>
            <a:ext cx="442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 b="1" dirty="0">
                <a:solidFill>
                  <a:schemeClr val="bg1"/>
                </a:solidFill>
              </a:rPr>
              <a:t>1 ns</a:t>
            </a:r>
            <a:endParaRPr lang="en-US" altLang="en-US" sz="8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>
            <a:off x="3371850" y="6076950"/>
            <a:ext cx="520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 flipV="1">
            <a:off x="3371850" y="6022975"/>
            <a:ext cx="0" cy="101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 flipV="1">
            <a:off x="3892550" y="6022975"/>
            <a:ext cx="0" cy="101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8" y="1219041"/>
            <a:ext cx="4793737" cy="261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" y="4188473"/>
            <a:ext cx="2932836" cy="203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03" y="4188473"/>
            <a:ext cx="2954246" cy="20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49" y="4256051"/>
            <a:ext cx="2820851" cy="19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>
            <a:stCxn id="2051" idx="0"/>
          </p:cNvCxnSpPr>
          <p:nvPr/>
        </p:nvCxnSpPr>
        <p:spPr bwMode="auto">
          <a:xfrm rot="16200000" flipV="1">
            <a:off x="1366695" y="3867294"/>
            <a:ext cx="497535" cy="144824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2927606" y="3670852"/>
            <a:ext cx="5862" cy="3901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2933468" y="4048125"/>
            <a:ext cx="17914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2052" idx="0"/>
          </p:cNvCxnSpPr>
          <p:nvPr/>
        </p:nvCxnSpPr>
        <p:spPr bwMode="auto">
          <a:xfrm flipV="1">
            <a:off x="4719026" y="4048125"/>
            <a:ext cx="0" cy="1403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3154292" y="3670852"/>
            <a:ext cx="0" cy="2051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3154292" y="3875953"/>
            <a:ext cx="445228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2053" idx="0"/>
          </p:cNvCxnSpPr>
          <p:nvPr/>
        </p:nvCxnSpPr>
        <p:spPr bwMode="auto">
          <a:xfrm flipV="1">
            <a:off x="7606575" y="3865887"/>
            <a:ext cx="0" cy="3901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3" name="Rectangle 2062"/>
          <p:cNvSpPr/>
          <p:nvPr/>
        </p:nvSpPr>
        <p:spPr bwMode="auto">
          <a:xfrm>
            <a:off x="2774156" y="2239842"/>
            <a:ext cx="467747" cy="65575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6129" y="2371725"/>
            <a:ext cx="300038" cy="3657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2" name="TextBox 2071"/>
          <p:cNvSpPr txBox="1"/>
          <p:nvPr/>
        </p:nvSpPr>
        <p:spPr>
          <a:xfrm>
            <a:off x="5486400" y="1466850"/>
            <a:ext cx="325516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 smtClean="0"/>
              <a:t>Active area </a:t>
            </a:r>
            <a:r>
              <a:rPr lang="en-US" u="sng" dirty="0"/>
              <a:t>of overlain counters</a:t>
            </a:r>
            <a:endParaRPr lang="en-US" u="sng" dirty="0" smtClean="0"/>
          </a:p>
          <a:p>
            <a:pPr algn="l"/>
            <a:r>
              <a:rPr lang="en-US" dirty="0" smtClean="0"/>
              <a:t>D.u.t. MRPC-P2: 32 x 27 cm</a:t>
            </a:r>
            <a:r>
              <a:rPr lang="en-US" baseline="30000" dirty="0" smtClean="0"/>
              <a:t>2</a:t>
            </a:r>
          </a:p>
          <a:p>
            <a:pPr algn="l"/>
            <a:r>
              <a:rPr lang="en-US" dirty="0" smtClean="0"/>
              <a:t>Reference MRPC-P5: 15 x 4 cm</a:t>
            </a:r>
            <a:r>
              <a:rPr lang="en-US" baseline="30000" dirty="0" smtClean="0"/>
              <a:t>2</a:t>
            </a:r>
          </a:p>
          <a:p>
            <a:pPr algn="l"/>
            <a:r>
              <a:rPr lang="en-US" dirty="0" smtClean="0"/>
              <a:t>Plastic: 8 x 2 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2" name="Freeform 31"/>
          <p:cNvSpPr/>
          <p:nvPr/>
        </p:nvSpPr>
        <p:spPr bwMode="auto">
          <a:xfrm>
            <a:off x="3276600" y="2217313"/>
            <a:ext cx="2171700" cy="249662"/>
          </a:xfrm>
          <a:custGeom>
            <a:avLst/>
            <a:gdLst>
              <a:gd name="connsiteX0" fmla="*/ 2171700 w 2171700"/>
              <a:gd name="connsiteY0" fmla="*/ 249662 h 249662"/>
              <a:gd name="connsiteX1" fmla="*/ 1276350 w 2171700"/>
              <a:gd name="connsiteY1" fmla="*/ 11537 h 249662"/>
              <a:gd name="connsiteX2" fmla="*/ 0 w 2171700"/>
              <a:gd name="connsiteY2" fmla="*/ 59162 h 24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249662">
                <a:moveTo>
                  <a:pt x="2171700" y="249662"/>
                </a:moveTo>
                <a:cubicBezTo>
                  <a:pt x="1905000" y="146474"/>
                  <a:pt x="1638300" y="43287"/>
                  <a:pt x="1276350" y="11537"/>
                </a:cubicBezTo>
                <a:cubicBezTo>
                  <a:pt x="914400" y="-20213"/>
                  <a:pt x="457200" y="19474"/>
                  <a:pt x="0" y="5916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3429000" y="2705100"/>
            <a:ext cx="1981200" cy="246751"/>
          </a:xfrm>
          <a:custGeom>
            <a:avLst/>
            <a:gdLst>
              <a:gd name="connsiteX0" fmla="*/ 1981200 w 1981200"/>
              <a:gd name="connsiteY0" fmla="*/ 171450 h 246751"/>
              <a:gd name="connsiteX1" fmla="*/ 828675 w 1981200"/>
              <a:gd name="connsiteY1" fmla="*/ 238125 h 246751"/>
              <a:gd name="connsiteX2" fmla="*/ 0 w 1981200"/>
              <a:gd name="connsiteY2" fmla="*/ 0 h 2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246751">
                <a:moveTo>
                  <a:pt x="1981200" y="171450"/>
                </a:moveTo>
                <a:cubicBezTo>
                  <a:pt x="1570037" y="219075"/>
                  <a:pt x="1158875" y="266700"/>
                  <a:pt x="828675" y="238125"/>
                </a:cubicBezTo>
                <a:cubicBezTo>
                  <a:pt x="498475" y="209550"/>
                  <a:pt x="249237" y="104775"/>
                  <a:pt x="0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B17-B218-402D-AD15-94F757945C04}" type="slidenum">
              <a:rPr lang="en-US" altLang="en-US"/>
              <a:pPr/>
              <a:t>33</a:t>
            </a:fld>
            <a:endParaRPr lang="en-US" altLang="en-US" dirty="0"/>
          </a:p>
        </p:txBody>
      </p:sp>
      <p:sp>
        <p:nvSpPr>
          <p:cNvPr id="32153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2153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1085850" y="15875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</a:rPr>
              <a:t>Backup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0" y="5819775"/>
            <a:ext cx="442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 b="1" dirty="0">
                <a:solidFill>
                  <a:schemeClr val="bg1"/>
                </a:solidFill>
              </a:rPr>
              <a:t>80 </a:t>
            </a:r>
            <a:r>
              <a:rPr lang="en-US" altLang="en-US" sz="800" b="1" dirty="0">
                <a:solidFill>
                  <a:schemeClr val="bg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3381375" y="5902325"/>
            <a:ext cx="442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" b="1" dirty="0">
                <a:solidFill>
                  <a:schemeClr val="bg1"/>
                </a:solidFill>
              </a:rPr>
              <a:t>1 ns</a:t>
            </a:r>
            <a:endParaRPr lang="en-US" altLang="en-US" sz="8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>
            <a:off x="3371850" y="6076950"/>
            <a:ext cx="520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 flipV="1">
            <a:off x="3371850" y="6022975"/>
            <a:ext cx="0" cy="101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 flipV="1">
            <a:off x="3892550" y="6022975"/>
            <a:ext cx="0" cy="101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17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757362"/>
            <a:ext cx="426201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85850" y="22199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1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43" y="1657349"/>
            <a:ext cx="4313357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62575" y="221037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3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102"/>
          <p:cNvSpPr txBox="1">
            <a:spLocks noChangeArrowheads="1"/>
          </p:cNvSpPr>
          <p:nvPr/>
        </p:nvSpPr>
        <p:spPr bwMode="auto">
          <a:xfrm>
            <a:off x="749300" y="5726311"/>
            <a:ext cx="2882900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solidFill>
                  <a:srgbClr val="FF0000"/>
                </a:solidFill>
              </a:rPr>
              <a:t>HV = 11 kV, </a:t>
            </a:r>
            <a:r>
              <a:rPr lang="en-US" altLang="en-US" sz="1400" b="1" dirty="0" err="1" smtClean="0">
                <a:solidFill>
                  <a:srgbClr val="FF0000"/>
                </a:solidFill>
              </a:rPr>
              <a:t>U</a:t>
            </a:r>
            <a:r>
              <a:rPr lang="en-US" altLang="en-US" sz="1400" b="1" baseline="-25000" dirty="0" err="1" smtClean="0">
                <a:solidFill>
                  <a:srgbClr val="FF0000"/>
                </a:solidFill>
              </a:rPr>
              <a:t>thr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 = 200 mV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AF22-0FB7-4D69-8A80-138ECA49D332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35225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5225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522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MRPC-P2 prototype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326480"/>
            <a:ext cx="4027282" cy="29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326480"/>
            <a:ext cx="4521994" cy="29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34937" y="1212056"/>
            <a:ext cx="5989638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u="sng" dirty="0">
                <a:latin typeface="Arial" pitchFamily="34" charset="0"/>
              </a:rPr>
              <a:t>Full size </a:t>
            </a:r>
            <a:r>
              <a:rPr lang="en-US" altLang="en-US" sz="1800" b="1" u="sng" dirty="0" smtClean="0">
                <a:latin typeface="Arial" pitchFamily="34" charset="0"/>
              </a:rPr>
              <a:t>demonstrator for high rates (1 - 10kHz/cm</a:t>
            </a:r>
            <a:r>
              <a:rPr lang="en-US" altLang="en-US" sz="1800" b="1" u="sng" baseline="30000" dirty="0" smtClean="0">
                <a:latin typeface="Arial" pitchFamily="34" charset="0"/>
              </a:rPr>
              <a:t>2</a:t>
            </a:r>
            <a:r>
              <a:rPr lang="en-US" altLang="en-US" sz="1800" b="1" u="sng" dirty="0" smtClean="0">
                <a:latin typeface="Arial" pitchFamily="34" charset="0"/>
              </a:rPr>
              <a:t>) </a:t>
            </a:r>
            <a:endParaRPr lang="en-US" altLang="en-US" sz="1400" b="1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4550" y="1527963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 resistive glass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6823" y="5411997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Spacers (fishing line)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4125" y="1554372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HV electrode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Licron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6550" y="5479784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Pickup electrode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H="1" flipV="1">
            <a:off x="3564174" y="4619626"/>
            <a:ext cx="160101" cy="8601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3" idx="0"/>
          </p:cNvCxnSpPr>
          <p:nvPr/>
        </p:nvCxnSpPr>
        <p:spPr bwMode="auto">
          <a:xfrm flipH="1" flipV="1">
            <a:off x="6539546" y="4394319"/>
            <a:ext cx="25002" cy="10176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4" idx="2"/>
          </p:cNvCxnSpPr>
          <p:nvPr/>
        </p:nvCxnSpPr>
        <p:spPr bwMode="auto">
          <a:xfrm>
            <a:off x="2101850" y="2200703"/>
            <a:ext cx="153091" cy="6091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2" idx="2"/>
          </p:cNvCxnSpPr>
          <p:nvPr/>
        </p:nvCxnSpPr>
        <p:spPr bwMode="auto">
          <a:xfrm>
            <a:off x="6772275" y="2174294"/>
            <a:ext cx="39533" cy="6853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1466850" y="3024358"/>
            <a:ext cx="217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x 32 cm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Ingo Deppner</a:t>
            </a:r>
            <a:endParaRPr lang="en-US" alt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STAR Regional Meeting at USTC               Hefei  21 - 22.09.2015</a:t>
            </a:r>
            <a:endParaRPr lang="en-US" alt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AF22-0FB7-4D69-8A80-138ECA49D332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352258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52259" name="Picture 3" descr="CBM-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127000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3522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209549" y="1276350"/>
            <a:ext cx="8807449" cy="2659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u="sng" dirty="0">
                <a:latin typeface="Arial" pitchFamily="34" charset="0"/>
              </a:rPr>
              <a:t>Full size demonstrator </a:t>
            </a:r>
            <a:r>
              <a:rPr lang="en-US" altLang="en-US" sz="1800" b="1" u="sng" dirty="0" smtClean="0">
                <a:latin typeface="Arial" pitchFamily="34" charset="0"/>
              </a:rPr>
              <a:t>and reference MRPC used for the performance analysis</a:t>
            </a:r>
            <a:br>
              <a:rPr lang="en-US" altLang="en-US" sz="1800" b="1" u="sng" dirty="0" smtClean="0">
                <a:latin typeface="Arial" pitchFamily="34" charset="0"/>
              </a:rPr>
            </a:br>
            <a:r>
              <a:rPr lang="en-US" altLang="en-US" sz="1800" b="1" u="sng" dirty="0" smtClean="0">
                <a:latin typeface="Arial" pitchFamily="34" charset="0"/>
              </a:rPr>
              <a:t/>
            </a:r>
            <a:br>
              <a:rPr lang="en-US" altLang="en-US" sz="1800" b="1" u="sng" dirty="0" smtClean="0">
                <a:latin typeface="Arial" pitchFamily="34" charset="0"/>
              </a:rPr>
            </a:b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de-DE" altLang="en-US" sz="1400" b="1" u="sng" dirty="0" smtClean="0">
                <a:latin typeface="Arial" pitchFamily="34" charset="0"/>
              </a:rPr>
              <a:t>MRPC-P2</a:t>
            </a:r>
            <a:r>
              <a:rPr lang="de-DE" altLang="en-US" sz="1400" b="1" dirty="0" smtClean="0">
                <a:latin typeface="Arial" pitchFamily="34" charset="0"/>
              </a:rPr>
              <a:t> (HD)</a:t>
            </a: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de-DE" altLang="en-US" sz="1400" b="1" dirty="0" smtClean="0">
                <a:latin typeface="Arial" pitchFamily="34" charset="0"/>
              </a:rPr>
              <a:t>     </a:t>
            </a:r>
            <a:r>
              <a:rPr lang="de-DE" altLang="en-US" sz="1400" b="1" u="sng" dirty="0" smtClean="0">
                <a:latin typeface="Arial" pitchFamily="34" charset="0"/>
              </a:rPr>
              <a:t>THU-strip</a:t>
            </a:r>
            <a:r>
              <a:rPr lang="de-DE" altLang="en-US" sz="1400" b="1" dirty="0" smtClean="0">
                <a:latin typeface="Arial" pitchFamily="34" charset="0"/>
              </a:rPr>
              <a:t> (Beijing)		</a:t>
            </a:r>
            <a:r>
              <a:rPr lang="en-US" altLang="en-US" sz="1400" b="1" u="sng" dirty="0" smtClean="0">
                <a:latin typeface="Arial" pitchFamily="34" charset="0"/>
              </a:rPr>
              <a:t>M</a:t>
            </a:r>
            <a:r>
              <a:rPr lang="de-DE" altLang="en-US" sz="1400" b="1" u="sng" dirty="0" smtClean="0">
                <a:latin typeface="Arial" pitchFamily="34" charset="0"/>
              </a:rPr>
              <a:t>RPC-P5</a:t>
            </a:r>
            <a:r>
              <a:rPr lang="de-DE" altLang="en-US" sz="1400" b="1" dirty="0" smtClean="0">
                <a:latin typeface="Arial" pitchFamily="34" charset="0"/>
              </a:rPr>
              <a:t> (HD)</a:t>
            </a:r>
            <a:r>
              <a:rPr lang="de-DE" altLang="en-US" sz="1400" b="1" dirty="0">
                <a:latin typeface="Arial" pitchFamily="34" charset="0"/>
              </a:rPr>
              <a:t/>
            </a:r>
            <a:br>
              <a:rPr lang="de-DE" altLang="en-US" sz="1400" b="1" dirty="0">
                <a:latin typeface="Arial" pitchFamily="34" charset="0"/>
              </a:rPr>
            </a:br>
            <a:r>
              <a:rPr lang="de-DE" altLang="en-US" sz="1400" b="1" dirty="0" smtClean="0">
                <a:latin typeface="Arial" pitchFamily="34" charset="0"/>
              </a:rPr>
              <a:t>M</a:t>
            </a:r>
            <a:r>
              <a:rPr lang="en-US" altLang="en-US" sz="1400" b="1" dirty="0" smtClean="0">
                <a:latin typeface="Arial" pitchFamily="34" charset="0"/>
              </a:rPr>
              <a:t>RPC </a:t>
            </a: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en-US" altLang="en-US" sz="1400" b="1" dirty="0" smtClean="0">
                <a:latin typeface="Arial" pitchFamily="34" charset="0"/>
              </a:rPr>
              <a:t>differential</a:t>
            </a:r>
            <a:r>
              <a:rPr lang="de-DE" altLang="en-US" sz="1400" b="1" dirty="0" smtClean="0">
                <a:latin typeface="Arial" pitchFamily="34" charset="0"/>
              </a:rPr>
              <a:t> </a:t>
            </a: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de-DE" altLang="en-US" sz="1400" b="1" dirty="0" smtClean="0">
                <a:latin typeface="Arial" pitchFamily="34" charset="0"/>
              </a:rPr>
              <a:t>	     differential</a:t>
            </a:r>
            <a:r>
              <a:rPr lang="de-DE" altLang="en-US" sz="1400" b="1" dirty="0">
                <a:latin typeface="Arial" pitchFamily="34" charset="0"/>
              </a:rPr>
              <a:t>		</a:t>
            </a:r>
            <a:r>
              <a:rPr lang="en-US" altLang="en-US" sz="1400" b="1" dirty="0" smtClean="0">
                <a:latin typeface="Arial" pitchFamily="34" charset="0"/>
              </a:rPr>
              <a:t>differential</a:t>
            </a:r>
            <a:r>
              <a:rPr lang="de-DE" altLang="en-US" sz="1400" b="1" dirty="0" smtClean="0">
                <a:latin typeface="Arial" pitchFamily="34" charset="0"/>
              </a:rPr>
              <a:t>  </a:t>
            </a:r>
            <a:br>
              <a:rPr lang="de-DE" altLang="en-US" sz="1400" b="1" dirty="0" smtClean="0">
                <a:latin typeface="Arial" pitchFamily="34" charset="0"/>
              </a:rPr>
            </a:br>
            <a:r>
              <a:rPr lang="de-DE" altLang="en-US" sz="1400" b="1" dirty="0" smtClean="0">
                <a:latin typeface="Arial" pitchFamily="34" charset="0"/>
              </a:rPr>
              <a:t>glass stack	single		     double			single</a:t>
            </a: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en-US" altLang="en-US" sz="1400" b="1" dirty="0">
                <a:latin typeface="Arial" pitchFamily="34" charset="0"/>
              </a:rPr>
              <a:t/>
            </a:r>
            <a:br>
              <a:rPr lang="en-US" altLang="en-US" sz="1400" b="1" dirty="0">
                <a:latin typeface="Arial" pitchFamily="34" charset="0"/>
              </a:rPr>
            </a:br>
            <a:r>
              <a:rPr lang="en-US" altLang="en-US" sz="1400" b="1" dirty="0">
                <a:latin typeface="Arial" pitchFamily="34" charset="0"/>
              </a:rPr>
              <a:t>active area 	</a:t>
            </a:r>
            <a:r>
              <a:rPr lang="de-DE" altLang="en-US" sz="1400" b="1" dirty="0" smtClean="0">
                <a:latin typeface="Arial" pitchFamily="34" charset="0"/>
              </a:rPr>
              <a:t>32 </a:t>
            </a:r>
            <a:r>
              <a:rPr lang="de-DE" altLang="en-US" sz="1400" b="1" dirty="0">
                <a:latin typeface="Arial" pitchFamily="34" charset="0"/>
              </a:rPr>
              <a:t>x 27 </a:t>
            </a:r>
            <a:r>
              <a:rPr lang="en-US" altLang="en-US" sz="1400" b="1" dirty="0">
                <a:latin typeface="Arial" pitchFamily="34" charset="0"/>
              </a:rPr>
              <a:t>cm</a:t>
            </a:r>
            <a:r>
              <a:rPr lang="en-US" altLang="en-US" sz="1400" b="1" baseline="30000" dirty="0">
                <a:latin typeface="Arial" pitchFamily="34" charset="0"/>
              </a:rPr>
              <a:t>2</a:t>
            </a:r>
            <a:r>
              <a:rPr lang="de-DE" altLang="en-US" sz="1400" b="1" dirty="0">
                <a:latin typeface="Arial" pitchFamily="34" charset="0"/>
              </a:rPr>
              <a:t> 		</a:t>
            </a:r>
            <a:r>
              <a:rPr lang="de-DE" altLang="en-US" sz="1400" b="1" dirty="0" smtClean="0">
                <a:latin typeface="Arial" pitchFamily="34" charset="0"/>
              </a:rPr>
              <a:t>     24 </a:t>
            </a:r>
            <a:r>
              <a:rPr lang="de-DE" altLang="en-US" sz="1400" b="1" dirty="0">
                <a:latin typeface="Arial" pitchFamily="34" charset="0"/>
              </a:rPr>
              <a:t>x 27 </a:t>
            </a:r>
            <a:r>
              <a:rPr lang="en-US" altLang="en-US" sz="1400" b="1" dirty="0">
                <a:latin typeface="Arial" pitchFamily="34" charset="0"/>
              </a:rPr>
              <a:t>cm</a:t>
            </a:r>
            <a:r>
              <a:rPr lang="en-US" altLang="en-US" sz="1400" b="1" baseline="30000" dirty="0">
                <a:latin typeface="Arial" pitchFamily="34" charset="0"/>
              </a:rPr>
              <a:t>2</a:t>
            </a:r>
            <a:r>
              <a:rPr lang="de-DE" altLang="en-US" sz="1400" b="1" dirty="0">
                <a:latin typeface="Arial" pitchFamily="34" charset="0"/>
              </a:rPr>
              <a:t> </a:t>
            </a:r>
            <a:r>
              <a:rPr lang="de-DE" altLang="en-US" sz="1400" b="1" dirty="0" smtClean="0">
                <a:latin typeface="Arial" pitchFamily="34" charset="0"/>
              </a:rPr>
              <a:t>		</a:t>
            </a:r>
            <a:r>
              <a:rPr lang="en-US" altLang="en-US" sz="1400" b="1" dirty="0" smtClean="0">
                <a:latin typeface="Arial" pitchFamily="34" charset="0"/>
              </a:rPr>
              <a:t>15 </a:t>
            </a:r>
            <a:r>
              <a:rPr lang="en-US" altLang="en-US" sz="1400" b="1" dirty="0">
                <a:latin typeface="Arial" pitchFamily="34" charset="0"/>
              </a:rPr>
              <a:t>x 4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r>
              <a:rPr lang="en-US" altLang="en-US" sz="1400" b="1" dirty="0">
                <a:latin typeface="Arial" pitchFamily="34" charset="0"/>
              </a:rPr>
              <a:t>cm</a:t>
            </a:r>
            <a:r>
              <a:rPr lang="en-US" altLang="en-US" sz="1400" b="1" baseline="30000" dirty="0">
                <a:latin typeface="Arial" pitchFamily="34" charset="0"/>
              </a:rPr>
              <a:t>2</a:t>
            </a:r>
            <a:r>
              <a:rPr lang="en-US" altLang="en-US" sz="1400" b="1" dirty="0">
                <a:latin typeface="Arial" pitchFamily="34" charset="0"/>
              </a:rPr>
              <a:t>  </a:t>
            </a:r>
            <a:endParaRPr lang="en-US" altLang="en-US" sz="12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 smtClean="0">
                <a:latin typeface="Arial" pitchFamily="34" charset="0"/>
              </a:rPr>
              <a:t>strips</a:t>
            </a:r>
            <a:r>
              <a:rPr lang="en-US" altLang="en-US" sz="1400" b="1" dirty="0">
                <a:latin typeface="Arial" pitchFamily="34" charset="0"/>
              </a:rPr>
              <a:t>	</a:t>
            </a:r>
            <a:r>
              <a:rPr lang="de-DE" altLang="en-US" sz="1400" b="1" dirty="0" smtClean="0">
                <a:latin typeface="Arial" pitchFamily="34" charset="0"/>
              </a:rPr>
              <a:t>32</a:t>
            </a:r>
            <a:r>
              <a:rPr lang="de-DE" altLang="en-US" sz="1400" b="1" dirty="0">
                <a:latin typeface="Arial" pitchFamily="34" charset="0"/>
              </a:rPr>
              <a:t>			</a:t>
            </a:r>
            <a:r>
              <a:rPr lang="de-DE" altLang="en-US" sz="1400" b="1" dirty="0" smtClean="0">
                <a:latin typeface="Arial" pitchFamily="34" charset="0"/>
              </a:rPr>
              <a:t>     24</a:t>
            </a: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de-DE" altLang="en-US" sz="1400" b="1" dirty="0" smtClean="0">
                <a:latin typeface="Arial" pitchFamily="34" charset="0"/>
              </a:rPr>
              <a:t>		</a:t>
            </a:r>
            <a:r>
              <a:rPr lang="en-US" altLang="en-US" sz="1400" b="1" dirty="0" smtClean="0">
                <a:latin typeface="Arial" pitchFamily="34" charset="0"/>
              </a:rPr>
              <a:t>16</a:t>
            </a:r>
            <a:endParaRPr lang="en-US" altLang="en-US" sz="1400" b="1" dirty="0">
              <a:latin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latin typeface="Arial" pitchFamily="34" charset="0"/>
              </a:rPr>
              <a:t>strip / gap 	</a:t>
            </a:r>
            <a:r>
              <a:rPr lang="de-DE" altLang="en-US" sz="1400" b="1" dirty="0" smtClean="0">
                <a:latin typeface="Arial" pitchFamily="34" charset="0"/>
              </a:rPr>
              <a:t>7</a:t>
            </a:r>
            <a:r>
              <a:rPr lang="de-DE" altLang="en-US" sz="1400" b="1" dirty="0">
                <a:latin typeface="Arial" pitchFamily="34" charset="0"/>
              </a:rPr>
              <a:t>/ 3		</a:t>
            </a:r>
            <a:r>
              <a:rPr lang="de-DE" altLang="en-US" sz="1400" b="1" dirty="0" smtClean="0">
                <a:latin typeface="Arial" pitchFamily="34" charset="0"/>
              </a:rPr>
              <a:t>     7</a:t>
            </a:r>
            <a:r>
              <a:rPr lang="de-DE" altLang="en-US" sz="1400" b="1" dirty="0">
                <a:latin typeface="Arial" pitchFamily="34" charset="0"/>
              </a:rPr>
              <a:t>/ 3 		</a:t>
            </a:r>
            <a:r>
              <a:rPr lang="de-DE" altLang="en-US" sz="1400" b="1" dirty="0" smtClean="0">
                <a:latin typeface="Arial" pitchFamily="34" charset="0"/>
              </a:rPr>
              <a:t>	7.6</a:t>
            </a:r>
            <a:r>
              <a:rPr lang="en-US" altLang="en-US" sz="1400" b="1" dirty="0" smtClean="0">
                <a:latin typeface="Arial" pitchFamily="34" charset="0"/>
              </a:rPr>
              <a:t> </a:t>
            </a:r>
            <a:r>
              <a:rPr lang="en-US" altLang="en-US" sz="1400" b="1" dirty="0">
                <a:latin typeface="Arial" pitchFamily="34" charset="0"/>
              </a:rPr>
              <a:t>/ </a:t>
            </a:r>
            <a:r>
              <a:rPr lang="de-DE" altLang="en-US" sz="1400" b="1" dirty="0">
                <a:latin typeface="Arial" pitchFamily="34" charset="0"/>
              </a:rPr>
              <a:t>1.8</a:t>
            </a:r>
            <a:r>
              <a:rPr lang="en-US" altLang="en-US" sz="1400" b="1" dirty="0">
                <a:latin typeface="Arial" pitchFamily="34" charset="0"/>
              </a:rPr>
              <a:t>  mm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latin typeface="Arial" pitchFamily="34" charset="0"/>
              </a:rPr>
              <a:t>glass type	</a:t>
            </a:r>
            <a:r>
              <a:rPr lang="en-US" altLang="en-US" sz="1400" b="1" dirty="0" smtClean="0">
                <a:latin typeface="Arial" pitchFamily="34" charset="0"/>
              </a:rPr>
              <a:t>low </a:t>
            </a:r>
            <a:r>
              <a:rPr lang="en-US" altLang="en-US" sz="1400" b="1" dirty="0">
                <a:latin typeface="Arial" pitchFamily="34" charset="0"/>
              </a:rPr>
              <a:t>resistive glass</a:t>
            </a: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de-DE" altLang="en-US" sz="1400" b="1" dirty="0" smtClean="0">
                <a:latin typeface="Arial" pitchFamily="34" charset="0"/>
              </a:rPr>
              <a:t>     </a:t>
            </a:r>
            <a:r>
              <a:rPr lang="en-US" altLang="en-US" sz="1400" b="1" dirty="0" smtClean="0">
                <a:latin typeface="Arial" pitchFamily="34" charset="0"/>
              </a:rPr>
              <a:t>low </a:t>
            </a:r>
            <a:r>
              <a:rPr lang="en-US" altLang="en-US" sz="1400" b="1" dirty="0">
                <a:latin typeface="Arial" pitchFamily="34" charset="0"/>
              </a:rPr>
              <a:t>resistive glass </a:t>
            </a: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en-US" altLang="en-US" sz="1400" b="1" dirty="0" smtClean="0">
                <a:latin typeface="Arial" pitchFamily="34" charset="0"/>
              </a:rPr>
              <a:t>low </a:t>
            </a:r>
            <a:r>
              <a:rPr lang="en-US" altLang="en-US" sz="1400" b="1" dirty="0">
                <a:latin typeface="Arial" pitchFamily="34" charset="0"/>
              </a:rPr>
              <a:t>resistive glass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latin typeface="Arial" pitchFamily="34" charset="0"/>
              </a:rPr>
              <a:t>glass thickness	</a:t>
            </a:r>
            <a:r>
              <a:rPr lang="de-DE" altLang="en-US" sz="1400" b="1" dirty="0" smtClean="0">
                <a:latin typeface="Arial" pitchFamily="34" charset="0"/>
              </a:rPr>
              <a:t>0.7 </a:t>
            </a:r>
            <a:r>
              <a:rPr lang="de-DE" altLang="en-US" sz="1400" b="1" dirty="0">
                <a:latin typeface="Arial" pitchFamily="34" charset="0"/>
              </a:rPr>
              <a:t>mm		</a:t>
            </a:r>
            <a:r>
              <a:rPr lang="de-DE" altLang="en-US" sz="1400" b="1" dirty="0" smtClean="0">
                <a:latin typeface="Arial" pitchFamily="34" charset="0"/>
              </a:rPr>
              <a:t>     0.7 </a:t>
            </a:r>
            <a:r>
              <a:rPr lang="de-DE" altLang="en-US" sz="1400" b="1" dirty="0">
                <a:latin typeface="Arial" pitchFamily="34" charset="0"/>
              </a:rPr>
              <a:t>mm 		</a:t>
            </a:r>
            <a:r>
              <a:rPr lang="de-DE" altLang="en-US" sz="1400" b="1" dirty="0" smtClean="0">
                <a:latin typeface="Arial" pitchFamily="34" charset="0"/>
              </a:rPr>
              <a:t>	</a:t>
            </a:r>
            <a:r>
              <a:rPr lang="en-US" altLang="en-US" sz="1400" b="1" dirty="0" smtClean="0">
                <a:latin typeface="Arial" pitchFamily="34" charset="0"/>
              </a:rPr>
              <a:t>1.0 </a:t>
            </a:r>
            <a:r>
              <a:rPr lang="en-US" altLang="en-US" sz="1400" b="1" dirty="0">
                <a:latin typeface="Arial" pitchFamily="34" charset="0"/>
              </a:rPr>
              <a:t>mm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latin typeface="Arial" pitchFamily="34" charset="0"/>
              </a:rPr>
              <a:t>number of gaps	</a:t>
            </a:r>
            <a:r>
              <a:rPr lang="en-US" altLang="en-US" sz="1400" b="1" dirty="0" smtClean="0">
                <a:latin typeface="Arial" pitchFamily="34" charset="0"/>
              </a:rPr>
              <a:t>8 </a:t>
            </a:r>
            <a:r>
              <a:rPr lang="en-US" altLang="en-US" sz="1400" b="1" dirty="0">
                <a:latin typeface="Arial" pitchFamily="34" charset="0"/>
              </a:rPr>
              <a:t>	 </a:t>
            </a:r>
            <a:r>
              <a:rPr lang="de-DE" altLang="en-US" sz="1400" b="1" dirty="0">
                <a:latin typeface="Arial" pitchFamily="34" charset="0"/>
              </a:rPr>
              <a:t>		</a:t>
            </a:r>
            <a:r>
              <a:rPr lang="de-DE" altLang="en-US" sz="1400" b="1" dirty="0" smtClean="0">
                <a:latin typeface="Arial" pitchFamily="34" charset="0"/>
              </a:rPr>
              <a:t>     2 x 4</a:t>
            </a: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de-DE" altLang="en-US" sz="1400" b="1" dirty="0" smtClean="0">
                <a:latin typeface="Arial" pitchFamily="34" charset="0"/>
              </a:rPr>
              <a:t>		</a:t>
            </a:r>
            <a:r>
              <a:rPr lang="en-US" altLang="en-US" sz="1400" b="1" dirty="0" smtClean="0">
                <a:latin typeface="Arial" pitchFamily="34" charset="0"/>
              </a:rPr>
              <a:t>6 </a:t>
            </a:r>
            <a:endParaRPr lang="en-US" altLang="en-US" sz="1400" b="1" dirty="0">
              <a:latin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 b="1" dirty="0">
                <a:latin typeface="Arial" pitchFamily="34" charset="0"/>
              </a:rPr>
              <a:t>gap width 	</a:t>
            </a:r>
            <a:r>
              <a:rPr lang="en-US" altLang="en-US" sz="1400" b="1" dirty="0" smtClean="0">
                <a:latin typeface="Arial" pitchFamily="34" charset="0"/>
              </a:rPr>
              <a:t>220 </a:t>
            </a:r>
            <a:r>
              <a:rPr lang="en-US" altLang="en-US" sz="1400" b="1" dirty="0">
                <a:latin typeface="Symbol" pitchFamily="18" charset="2"/>
              </a:rPr>
              <a:t>m</a:t>
            </a:r>
            <a:r>
              <a:rPr lang="en-US" altLang="en-US" sz="1400" b="1" dirty="0">
                <a:latin typeface="Arial" pitchFamily="34" charset="0"/>
              </a:rPr>
              <a:t>m </a:t>
            </a:r>
            <a:r>
              <a:rPr lang="de-DE" altLang="en-US" sz="1400" b="1" dirty="0">
                <a:latin typeface="Arial" pitchFamily="34" charset="0"/>
              </a:rPr>
              <a:t>		</a:t>
            </a:r>
            <a:r>
              <a:rPr lang="de-DE" altLang="en-US" sz="1400" b="1" dirty="0" smtClean="0">
                <a:latin typeface="Arial" pitchFamily="34" charset="0"/>
              </a:rPr>
              <a:t>     </a:t>
            </a:r>
            <a:r>
              <a:rPr lang="en-US" altLang="en-US" sz="1400" b="1" dirty="0" smtClean="0">
                <a:latin typeface="Arial" pitchFamily="34" charset="0"/>
              </a:rPr>
              <a:t>250 </a:t>
            </a:r>
            <a:r>
              <a:rPr lang="en-US" altLang="en-US" sz="1400" b="1" dirty="0">
                <a:latin typeface="Symbol" pitchFamily="18" charset="2"/>
              </a:rPr>
              <a:t>m</a:t>
            </a:r>
            <a:r>
              <a:rPr lang="en-US" altLang="en-US" sz="1400" b="1" dirty="0">
                <a:latin typeface="Arial" pitchFamily="34" charset="0"/>
              </a:rPr>
              <a:t>m </a:t>
            </a: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de-DE" altLang="en-US" sz="1400" b="1" dirty="0" smtClean="0">
                <a:latin typeface="Arial" pitchFamily="34" charset="0"/>
              </a:rPr>
              <a:t>		</a:t>
            </a:r>
            <a:r>
              <a:rPr lang="en-US" altLang="en-US" sz="1400" b="1" dirty="0" smtClean="0">
                <a:latin typeface="Arial" pitchFamily="34" charset="0"/>
              </a:rPr>
              <a:t>220 </a:t>
            </a:r>
            <a:r>
              <a:rPr lang="en-US" altLang="en-US" sz="1400" b="1" dirty="0">
                <a:latin typeface="Symbol" pitchFamily="18" charset="2"/>
              </a:rPr>
              <a:t>m</a:t>
            </a:r>
            <a:r>
              <a:rPr lang="en-US" altLang="en-US" sz="1400" b="1" dirty="0">
                <a:latin typeface="Arial" pitchFamily="34" charset="0"/>
              </a:rPr>
              <a:t>m</a:t>
            </a:r>
          </a:p>
        </p:txBody>
      </p:sp>
      <p:pic>
        <p:nvPicPr>
          <p:cNvPr id="352266" name="Picture 10" descr="small_RP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17" y="4424477"/>
            <a:ext cx="2733675" cy="17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siegel_uni_hd_gro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de-DE" altLang="en-US" sz="3600" b="1" dirty="0">
                <a:solidFill>
                  <a:schemeClr val="bg1"/>
                </a:solidFill>
                <a:latin typeface="Arial" pitchFamily="34" charset="0"/>
              </a:rPr>
              <a:t>Test </a:t>
            </a:r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</a:rPr>
              <a:t>beam</a:t>
            </a:r>
            <a:r>
              <a:rPr lang="de-DE" altLang="en-US" sz="3600" b="1" dirty="0">
                <a:solidFill>
                  <a:schemeClr val="bg1"/>
                </a:solidFill>
                <a:latin typeface="Arial" pitchFamily="34" charset="0"/>
              </a:rPr>
              <a:t> time @ </a:t>
            </a:r>
            <a:r>
              <a:rPr lang="de-DE" altLang="en-US" sz="3600" b="1" dirty="0" smtClean="0">
                <a:solidFill>
                  <a:schemeClr val="bg1"/>
                </a:solidFill>
                <a:latin typeface="Arial" pitchFamily="34" charset="0"/>
              </a:rPr>
              <a:t>GSI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424477"/>
            <a:ext cx="2663824" cy="17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44" y="4424477"/>
            <a:ext cx="2286061" cy="1714546"/>
          </a:xfrm>
          <a:prstGeom prst="rect">
            <a:avLst/>
          </a:prstGeom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7175" y="4138245"/>
            <a:ext cx="8245475" cy="286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400" b="1" dirty="0">
                <a:latin typeface="Arial" pitchFamily="34" charset="0"/>
              </a:rPr>
              <a:t>	</a:t>
            </a:r>
            <a:r>
              <a:rPr lang="de-DE" altLang="en-US" sz="1400" b="1" dirty="0" smtClean="0">
                <a:solidFill>
                  <a:srgbClr val="FF0000"/>
                </a:solidFill>
                <a:latin typeface="Arial" pitchFamily="34" charset="0"/>
              </a:rPr>
              <a:t>MRPC-P2</a:t>
            </a:r>
            <a:r>
              <a:rPr lang="de-DE" altLang="en-US" sz="1400" b="1" dirty="0">
                <a:solidFill>
                  <a:srgbClr val="FF0000"/>
                </a:solidFill>
                <a:latin typeface="Arial" pitchFamily="34" charset="0"/>
              </a:rPr>
              <a:t>	</a:t>
            </a:r>
            <a:r>
              <a:rPr lang="de-DE" altLang="en-US" sz="1400" b="1" dirty="0" smtClean="0">
                <a:solidFill>
                  <a:srgbClr val="FF0000"/>
                </a:solidFill>
                <a:latin typeface="Arial" pitchFamily="34" charset="0"/>
              </a:rPr>
              <a:t>    	             THU-strip		             </a:t>
            </a:r>
            <a:r>
              <a:rPr lang="en-US" altLang="en-US" sz="1400" b="1" dirty="0" smtClean="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de-DE" altLang="en-US" sz="1400" b="1" dirty="0" smtClean="0">
                <a:solidFill>
                  <a:srgbClr val="FF0000"/>
                </a:solidFill>
                <a:latin typeface="Arial" pitchFamily="34" charset="0"/>
              </a:rPr>
              <a:t>RPC-P5 </a:t>
            </a:r>
            <a:endParaRPr lang="en-US" altLang="en-US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de-DE" altLang="en-US" sz="1400" dirty="0" smtClean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de-DE" alt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727C38-708F-4874-AF78-CCD9AF75BAF4}" type="slidenum">
              <a:rPr lang="de-DE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en-US" sz="1400" smtClean="0"/>
          </a:p>
        </p:txBody>
      </p:sp>
      <p:sp>
        <p:nvSpPr>
          <p:cNvPr id="30725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726" name="Picture 3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Results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29" name="Rectangle 77"/>
          <p:cNvSpPr>
            <a:spLocks noChangeArrowheads="1"/>
          </p:cNvSpPr>
          <p:nvPr/>
        </p:nvSpPr>
        <p:spPr bwMode="auto">
          <a:xfrm>
            <a:off x="122238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30730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7" y="1714500"/>
            <a:ext cx="3602488" cy="2247900"/>
          </a:xfrm>
          <a:prstGeom prst="rect">
            <a:avLst/>
          </a:prstGeom>
        </p:spPr>
      </p:pic>
      <p:sp>
        <p:nvSpPr>
          <p:cNvPr id="14" name="Text Box 2102"/>
          <p:cNvSpPr txBox="1">
            <a:spLocks noChangeArrowheads="1"/>
          </p:cNvSpPr>
          <p:nvPr/>
        </p:nvSpPr>
        <p:spPr bwMode="auto">
          <a:xfrm>
            <a:off x="1358900" y="2689558"/>
            <a:ext cx="1717675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solidFill>
                  <a:srgbClr val="FF0000"/>
                </a:solidFill>
              </a:rPr>
              <a:t>Efficiency &gt; 98 %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3" y="3911306"/>
            <a:ext cx="3552067" cy="2192905"/>
          </a:xfrm>
          <a:prstGeom prst="rect">
            <a:avLst/>
          </a:prstGeom>
        </p:spPr>
      </p:pic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4484"/>
            <a:ext cx="3409602" cy="220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63" y="3911306"/>
            <a:ext cx="3421476" cy="221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02"/>
          <p:cNvSpPr txBox="1">
            <a:spLocks noChangeArrowheads="1"/>
          </p:cNvSpPr>
          <p:nvPr/>
        </p:nvSpPr>
        <p:spPr bwMode="auto">
          <a:xfrm>
            <a:off x="882650" y="4233606"/>
            <a:ext cx="1717675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solidFill>
                  <a:srgbClr val="FF0000"/>
                </a:solidFill>
              </a:rPr>
              <a:t>Resolution  </a:t>
            </a:r>
            <a:r>
              <a:rPr lang="en-US" altLang="en-US" sz="1400" b="1" dirty="0" smtClean="0">
                <a:solidFill>
                  <a:srgbClr val="FF0000"/>
                </a:solidFill>
                <a:sym typeface="Symbol"/>
              </a:rPr>
              <a:t> 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62 </a:t>
            </a:r>
            <a:r>
              <a:rPr lang="en-US" altLang="en-US" sz="1400" b="1" dirty="0" err="1" smtClean="0">
                <a:solidFill>
                  <a:srgbClr val="FF0000"/>
                </a:solidFill>
              </a:rPr>
              <a:t>ps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 Box 2102"/>
          <p:cNvSpPr txBox="1">
            <a:spLocks noChangeArrowheads="1"/>
          </p:cNvSpPr>
          <p:nvPr/>
        </p:nvSpPr>
        <p:spPr bwMode="auto">
          <a:xfrm>
            <a:off x="5240564" y="2720563"/>
            <a:ext cx="1717675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solidFill>
                  <a:srgbClr val="FF0000"/>
                </a:solidFill>
              </a:rPr>
              <a:t>Efficiency &gt; 96 %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 Box 2102"/>
          <p:cNvSpPr txBox="1">
            <a:spLocks noChangeArrowheads="1"/>
          </p:cNvSpPr>
          <p:nvPr/>
        </p:nvSpPr>
        <p:spPr bwMode="auto">
          <a:xfrm>
            <a:off x="5240564" y="4502262"/>
            <a:ext cx="1717675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solidFill>
                  <a:srgbClr val="FF0000"/>
                </a:solidFill>
              </a:rPr>
              <a:t>Resolution  </a:t>
            </a:r>
            <a:r>
              <a:rPr lang="en-US" altLang="en-US" sz="1400" b="1" dirty="0" smtClean="0">
                <a:solidFill>
                  <a:srgbClr val="FF0000"/>
                </a:solidFill>
                <a:sym typeface="Symbol"/>
              </a:rPr>
              <a:t> 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65 </a:t>
            </a:r>
            <a:r>
              <a:rPr lang="en-US" altLang="en-US" sz="1400" b="1" dirty="0" err="1" smtClean="0">
                <a:solidFill>
                  <a:srgbClr val="FF0000"/>
                </a:solidFill>
              </a:rPr>
              <a:t>ps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575" y="1209675"/>
            <a:ext cx="306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singel stack MRPC with 8 gaps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9250" y="1217831"/>
            <a:ext cx="306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double stack MRPC with 2 x 5 gaps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5525" y="1332785"/>
            <a:ext cx="71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9602" y="1926147"/>
            <a:ext cx="1770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Data points at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11 kV in the left plot can be compared with 5.5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kV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 the right plot.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stack MRPC shows slightly better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and time resolution.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counter resolution is in the order of 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all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electronic components.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de-DE" altLang="en-US" sz="1400" dirty="0" smtClean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de-DE" alt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727C38-708F-4874-AF78-CCD9AF75BAF4}" type="slidenum">
              <a:rPr lang="de-DE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en-US" sz="1400" smtClean="0"/>
          </a:p>
        </p:txBody>
      </p:sp>
      <p:sp>
        <p:nvSpPr>
          <p:cNvPr id="30725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726" name="Picture 3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Results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29" name="Rectangle 77"/>
          <p:cNvSpPr>
            <a:spLocks noChangeArrowheads="1"/>
          </p:cNvSpPr>
          <p:nvPr/>
        </p:nvSpPr>
        <p:spPr bwMode="auto">
          <a:xfrm>
            <a:off x="122238" y="12065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30730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1943394"/>
            <a:ext cx="3412727" cy="2171406"/>
          </a:xfrm>
          <a:prstGeom prst="rect">
            <a:avLst/>
          </a:prstGeom>
        </p:spPr>
      </p:pic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36" y="1962445"/>
            <a:ext cx="3218539" cy="21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39825" y="1314450"/>
            <a:ext cx="306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single stack MRPC with 8 gas gaps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5500" y="1322606"/>
            <a:ext cx="306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stack MRPC with 2 x 5 gas gaps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1775" y="1437560"/>
            <a:ext cx="71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925" y="4143375"/>
            <a:ext cx="67627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a triggered setup there is no major difference in the performance between both counter types.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in a free running mode an impedance matched MRPC should give a better performance due to minimized signal reflections.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de-DE" altLang="en-US" sz="1400" dirty="0" smtClean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de-DE" alt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727C38-708F-4874-AF78-CCD9AF75BAF4}" type="slidenum">
              <a:rPr lang="de-DE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en-US" sz="1400" smtClean="0"/>
          </a:p>
        </p:txBody>
      </p:sp>
      <p:sp>
        <p:nvSpPr>
          <p:cNvPr id="30725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726" name="Picture 3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en-US" sz="3600" b="1" dirty="0" smtClean="0">
                <a:solidFill>
                  <a:schemeClr val="bg1"/>
                </a:solidFill>
                <a:latin typeface="Arial" pitchFamily="34" charset="0"/>
              </a:rPr>
              <a:t>Test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beam</a:t>
            </a:r>
            <a:r>
              <a:rPr lang="de-DE" altLang="en-US" sz="3600" b="1" dirty="0" smtClean="0">
                <a:solidFill>
                  <a:schemeClr val="bg1"/>
                </a:solidFill>
                <a:latin typeface="Arial" pitchFamily="34" charset="0"/>
              </a:rPr>
              <a:t> time @ CERN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29" name="Rectangle 77"/>
          <p:cNvSpPr>
            <a:spLocks noChangeArrowheads="1"/>
          </p:cNvSpPr>
          <p:nvPr/>
        </p:nvSpPr>
        <p:spPr bwMode="auto">
          <a:xfrm>
            <a:off x="122238" y="12446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30730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24" name="Picture 2" descr="http://cbm.uni-muenster.de/testbeam2015/more/sps_feb2015/david/IMG_68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1351845"/>
            <a:ext cx="6592887" cy="49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29450" y="1847850"/>
            <a:ext cx="19827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Cave specially build for our test beam time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Ingo Deppner</a:t>
            </a:r>
            <a:endParaRPr lang="de-DE" altLang="en-US" sz="1400" dirty="0" smtClean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STAR Regional Meeting at USTC               Hefei  21 - 22.09.2015</a:t>
            </a:r>
            <a:endParaRPr lang="de-DE" alt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727C38-708F-4874-AF78-CCD9AF75BAF4}" type="slidenum">
              <a:rPr lang="de-DE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en-US" sz="1400" smtClean="0"/>
          </a:p>
        </p:txBody>
      </p:sp>
      <p:sp>
        <p:nvSpPr>
          <p:cNvPr id="30725" name="Line 2"/>
          <p:cNvSpPr>
            <a:spLocks noChangeShapeType="1"/>
          </p:cNvSpPr>
          <p:nvPr/>
        </p:nvSpPr>
        <p:spPr bwMode="auto">
          <a:xfrm flipV="1">
            <a:off x="0" y="1036638"/>
            <a:ext cx="914400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726" name="Picture 3" descr="CBM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4425"/>
            <a:ext cx="6254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749300" y="158750"/>
            <a:ext cx="670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en-US" sz="3600" b="1" dirty="0" smtClean="0">
                <a:solidFill>
                  <a:schemeClr val="bg1"/>
                </a:solidFill>
                <a:latin typeface="Arial" pitchFamily="34" charset="0"/>
              </a:rPr>
              <a:t>Test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beam</a:t>
            </a:r>
            <a:r>
              <a:rPr lang="de-DE" altLang="en-US" sz="3600" b="1" dirty="0" smtClean="0">
                <a:solidFill>
                  <a:schemeClr val="bg1"/>
                </a:solidFill>
                <a:latin typeface="Arial" pitchFamily="34" charset="0"/>
              </a:rPr>
              <a:t> time @ CERN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29" name="Rectangle 77"/>
          <p:cNvSpPr>
            <a:spLocks noChangeArrowheads="1"/>
          </p:cNvSpPr>
          <p:nvPr/>
        </p:nvSpPr>
        <p:spPr bwMode="auto">
          <a:xfrm>
            <a:off x="122238" y="1244600"/>
            <a:ext cx="8890000" cy="50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30730" name="Picture 17" descr="siegel_uni_hd_g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6254750"/>
            <a:ext cx="5953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73" y="-4762"/>
            <a:ext cx="173172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3188" y="1453507"/>
            <a:ext cx="3829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beam time in Nov. 2015 at CERN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 beam with 30A GeV kin. Energy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 about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spill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about 15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mm thick lead target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flux of about few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Hz/cm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flux probably still does not meet the CBM requirements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137" y="1217910"/>
            <a:ext cx="403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Setup in Feb. 2015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8" y="1731605"/>
            <a:ext cx="4856587" cy="364244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>
            <a:off x="3054350" y="3409950"/>
            <a:ext cx="812800" cy="1809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 rot="780000">
            <a:off x="2987618" y="3135868"/>
            <a:ext cx="98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7895" y="2271868"/>
            <a:ext cx="229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setup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2095" y="3364468"/>
            <a:ext cx="229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setup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sm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1934</Words>
  <Application>Microsoft Office PowerPoint</Application>
  <PresentationFormat>On-screen Show (4:3)</PresentationFormat>
  <Paragraphs>589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Ingo</dc:creator>
  <cp:lastModifiedBy>Pierre</cp:lastModifiedBy>
  <cp:revision>766</cp:revision>
  <dcterms:created xsi:type="dcterms:W3CDTF">2007-10-27T10:35:20Z</dcterms:created>
  <dcterms:modified xsi:type="dcterms:W3CDTF">2015-09-21T05:45:55Z</dcterms:modified>
</cp:coreProperties>
</file>