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258" r:id="rId3"/>
    <p:sldId id="331" r:id="rId4"/>
    <p:sldId id="338" r:id="rId5"/>
    <p:sldId id="339" r:id="rId6"/>
    <p:sldId id="342" r:id="rId7"/>
    <p:sldId id="343" r:id="rId8"/>
    <p:sldId id="348" r:id="rId9"/>
    <p:sldId id="347" r:id="rId10"/>
    <p:sldId id="350" r:id="rId11"/>
    <p:sldId id="351" r:id="rId12"/>
    <p:sldId id="353" r:id="rId13"/>
    <p:sldId id="360" r:id="rId14"/>
    <p:sldId id="359" r:id="rId15"/>
    <p:sldId id="354" r:id="rId16"/>
    <p:sldId id="352" r:id="rId17"/>
    <p:sldId id="357"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9305"/>
    <a:srgbClr val="F26E22"/>
    <a:srgbClr val="FF0066"/>
    <a:srgbClr val="FBFBFB"/>
    <a:srgbClr val="FBFBFD"/>
    <a:srgbClr val="5B9BD5"/>
    <a:srgbClr val="6BBFB0"/>
    <a:srgbClr val="5D3A14"/>
    <a:srgbClr val="92D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3981" autoAdjust="0"/>
  </p:normalViewPr>
  <p:slideViewPr>
    <p:cSldViewPr snapToGrid="0" showGuides="1">
      <p:cViewPr varScale="1">
        <p:scale>
          <a:sx n="95" d="100"/>
          <a:sy n="95" d="100"/>
        </p:scale>
        <p:origin x="1194" y="90"/>
      </p:cViewPr>
      <p:guideLst>
        <p:guide orient="horz" pos="2200"/>
        <p:guide pos="3839"/>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1F6FF-4E7B-4E41-9AF9-269B3DD32E4B}" type="datetimeFigureOut">
              <a:rPr lang="zh-CN" altLang="en-US" smtClean="0"/>
              <a:t>2023/5/9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8632C-8C08-4D54-81C6-FDABA0C025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A8632C-8C08-4D54-81C6-FDABA0C025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0"/>
          </p:nvPr>
        </p:nvSpPr>
        <p:spPr/>
        <p:txBody>
          <a:bodyPr/>
          <a:lstStyle/>
          <a:p>
            <a:fld id="{D5A8632C-8C08-4D54-81C6-FDABA0C025C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A8632C-8C08-4D54-81C6-FDABA0C025C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D5A8632C-8C08-4D54-81C6-FDABA0C025C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A8632C-8C08-4D54-81C6-FDABA0C025C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D5A8632C-8C08-4D54-81C6-FDABA0C025C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D5A8632C-8C08-4D54-81C6-FDABA0C025C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E6381-93DD-42CF-B582-F6C6523FBCF4}" type="datetimeFigureOut">
              <a:rPr lang="zh-CN" altLang="en-US" smtClean="0">
                <a:solidFill>
                  <a:prstClr val="black">
                    <a:tint val="75000"/>
                  </a:prstClr>
                </a:solidFill>
              </a:rPr>
              <a:t>2023/5/9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FAA21-CF66-482D-9B3D-2E457430BB54}"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图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tif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BFBFD"/>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798148" y="1593355"/>
            <a:ext cx="8088600" cy="2007729"/>
          </a:xfrm>
          <a:prstGeom prst="rect">
            <a:avLst/>
          </a:prstGeom>
        </p:spPr>
        <p:txBody>
          <a:bodyPr wrap="square">
            <a:spAutoFit/>
          </a:bodyPr>
          <a:lstStyle/>
          <a:p>
            <a:pPr algn="ctr">
              <a:lnSpc>
                <a:spcPct val="150000"/>
              </a:lnSpc>
              <a:spcBef>
                <a:spcPts val="1700"/>
              </a:spcBef>
              <a:spcAft>
                <a:spcPts val="1650"/>
              </a:spcAft>
            </a:pPr>
            <a:r>
              <a:rPr lang="zh-CN" altLang="zh-CN" sz="4400" b="1" kern="2200" dirty="0">
                <a:effectLst/>
                <a:latin typeface="Calibri" panose="020F0502020204030204" pitchFamily="34" charset="0"/>
                <a:ea typeface="宋体" panose="02010600030101010101" pitchFamily="2" charset="-122"/>
                <a:cs typeface="Times New Roman" panose="02020603050405020304" pitchFamily="18" charset="0"/>
              </a:rPr>
              <a:t>等阴极环间隙和给定表面电场的新颖螺旋型硅漂移探测器</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2" y="38675"/>
            <a:ext cx="1476000" cy="1443489"/>
          </a:xfrm>
          <a:prstGeom prst="rect">
            <a:avLst/>
          </a:prstGeom>
        </p:spPr>
      </p:pic>
      <p:sp>
        <p:nvSpPr>
          <p:cNvPr id="9" name="文本框 8"/>
          <p:cNvSpPr txBox="1"/>
          <p:nvPr/>
        </p:nvSpPr>
        <p:spPr>
          <a:xfrm>
            <a:off x="1798148" y="580017"/>
            <a:ext cx="742897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鲁东大学     </a:t>
            </a:r>
            <a:r>
              <a:rPr kumimoji="0" lang="zh-CN" altLang="en-US" sz="32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物理与光电工程学院</a:t>
            </a:r>
            <a:endParaRPr kumimoji="0" lang="zh-CN" altLang="en-US" sz="36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p:txBody>
      </p:sp>
      <p:sp>
        <p:nvSpPr>
          <p:cNvPr id="11" name="文本框 10"/>
          <p:cNvSpPr txBox="1"/>
          <p:nvPr/>
        </p:nvSpPr>
        <p:spPr>
          <a:xfrm>
            <a:off x="6977930" y="4368246"/>
            <a:ext cx="4498393" cy="1791335"/>
          </a:xfrm>
          <a:prstGeom prst="rect">
            <a:avLst/>
          </a:prstGeom>
          <a:noFill/>
        </p:spPr>
        <p:txBody>
          <a:bodyPr wrap="square">
            <a:spAutoFit/>
          </a:bodyPr>
          <a:lstStyle/>
          <a:p>
            <a:pPr marL="0" marR="0" lvl="0" indent="0" algn="l" defTabSz="914400" rtl="0" eaLnBrk="1" fontAlgn="auto" latinLnBrk="0" hangingPunct="1">
              <a:lnSpc>
                <a:spcPts val="3300"/>
              </a:lnSpc>
              <a:spcBef>
                <a:spcPct val="5000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报告人：孙佳雄</a:t>
            </a:r>
            <a:endParaRPr kumimoji="0" lang="en-US" altLang="zh-CN"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3300"/>
              </a:lnSpc>
              <a:spcBef>
                <a:spcPct val="5000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指导教师：李 正 教授</a:t>
            </a:r>
            <a:endParaRPr kumimoji="0" lang="en-US" altLang="zh-CN"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3300"/>
              </a:lnSpc>
              <a:spcBef>
                <a:spcPct val="5000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报告时间：</a:t>
            </a:r>
            <a:r>
              <a:rPr kumimoji="0" lang="en-US" altLang="zh-CN"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2023</a:t>
            </a:r>
            <a:r>
              <a:rPr kumimoji="0" lang="zh-CN" altLang="en-US"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年</a:t>
            </a:r>
            <a:r>
              <a:rPr kumimoji="0" lang="en-US" altLang="zh-CN"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05</a:t>
            </a:r>
            <a:r>
              <a:rPr kumimoji="0" lang="zh-CN" altLang="en-US"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月</a:t>
            </a:r>
            <a:r>
              <a:rPr kumimoji="0" lang="en-US" altLang="zh-CN"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13</a:t>
            </a:r>
            <a:r>
              <a:rPr kumimoji="0" lang="zh-CN" altLang="en-US"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rPr>
              <a:t>日</a:t>
            </a:r>
            <a:endParaRPr kumimoji="0" lang="en-US" altLang="zh-CN" sz="2800" b="1"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endParaRPr>
          </a:p>
        </p:txBody>
      </p:sp>
      <p:pic>
        <p:nvPicPr>
          <p:cNvPr id="12" name="图片 11"/>
          <p:cNvPicPr>
            <a:picLocks noChangeAspect="1"/>
          </p:cNvPicPr>
          <p:nvPr/>
        </p:nvPicPr>
        <p:blipFill>
          <a:blip r:embed="rId4">
            <a:clrChange>
              <a:clrFrom>
                <a:srgbClr val="FFFFFF"/>
              </a:clrFrom>
              <a:clrTo>
                <a:srgbClr val="FFFFFF">
                  <a:alpha val="0"/>
                </a:srgbClr>
              </a:clrTo>
            </a:clrChange>
          </a:blip>
          <a:stretch>
            <a:fillRect/>
          </a:stretch>
        </p:blipFill>
        <p:spPr>
          <a:xfrm>
            <a:off x="1647762" y="3601084"/>
            <a:ext cx="3457638" cy="3053088"/>
          </a:xfrm>
          <a:prstGeom prst="rect">
            <a:avLst/>
          </a:prstGeom>
        </p:spPr>
      </p:pic>
      <p:cxnSp>
        <p:nvCxnSpPr>
          <p:cNvPr id="15" name="直接连接符 14"/>
          <p:cNvCxnSpPr/>
          <p:nvPr/>
        </p:nvCxnSpPr>
        <p:spPr>
          <a:xfrm>
            <a:off x="1518222" y="1367931"/>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4259866" y="346256"/>
            <a:ext cx="3672268" cy="707886"/>
          </a:xfrm>
          <a:prstGeom prst="rect">
            <a:avLst/>
          </a:prstGeom>
          <a:noFill/>
        </p:spPr>
        <p:txBody>
          <a:bodyPr wrap="square" rtlCol="0">
            <a:spAutoFit/>
          </a:bodyPr>
          <a:lstStyle/>
          <a:p>
            <a:pPr>
              <a:spcBef>
                <a:spcPts val="1200"/>
              </a:spcBef>
            </a:pPr>
            <a:r>
              <a:rPr lang="en-US" altLang="zh-CN" sz="4000" dirty="0"/>
              <a:t>4</a:t>
            </a:r>
            <a:r>
              <a:rPr lang="zh-CN" altLang="en-US" sz="4000" dirty="0"/>
              <a:t>、结果与讨论</a:t>
            </a:r>
            <a:endParaRPr lang="en-US" altLang="zh-CN" sz="4000" dirty="0"/>
          </a:p>
        </p:txBody>
      </p:sp>
      <mc:AlternateContent xmlns:mc="http://schemas.openxmlformats.org/markup-compatibility/2006" xmlns:a14="http://schemas.microsoft.com/office/drawing/2010/main">
        <mc:Choice Requires="a14">
          <p:sp>
            <p:nvSpPr>
              <p:cNvPr id="7" name="文本框 6"/>
              <p:cNvSpPr txBox="1"/>
              <p:nvPr/>
            </p:nvSpPr>
            <p:spPr>
              <a:xfrm>
                <a:off x="4963390" y="2883701"/>
                <a:ext cx="2265219" cy="7031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𝑓𝑑</m:t>
                          </m:r>
                        </m:sub>
                      </m:sSub>
                      <m:r>
                        <a:rPr lang="zh-CN" altLang="en-US" i="0">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1">
                              <a:latin typeface="Cambria Math" panose="02040503050406030204" pitchFamily="18" charset="0"/>
                            </a:rPr>
                            <m:t>𝑞</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𝑁</m:t>
                              </m:r>
                            </m:e>
                            <m:sub>
                              <m:r>
                                <a:rPr lang="zh-CN" altLang="en-US" i="1">
                                  <a:latin typeface="Cambria Math" panose="02040503050406030204" pitchFamily="18" charset="0"/>
                                </a:rPr>
                                <m:t>𝑒𝑓𝑓</m:t>
                              </m:r>
                            </m:sub>
                          </m:sSub>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𝑑</m:t>
                              </m:r>
                            </m:e>
                            <m:sup>
                              <m:r>
                                <a:rPr lang="zh-CN" altLang="en-US" i="0">
                                  <a:latin typeface="Cambria Math" panose="02040503050406030204" pitchFamily="18" charset="0"/>
                                </a:rPr>
                                <m:t>2</m:t>
                              </m:r>
                            </m:sup>
                          </m:sSup>
                        </m:num>
                        <m:den>
                          <m:r>
                            <a:rPr lang="zh-CN" altLang="en-US" i="0">
                              <a:latin typeface="Cambria Math" panose="02040503050406030204" pitchFamily="18" charset="0"/>
                            </a:rPr>
                            <m:t>2</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𝜀</m:t>
                              </m:r>
                            </m:e>
                            <m:sub>
                              <m:r>
                                <a:rPr lang="zh-CN" altLang="en-US" i="0">
                                  <a:latin typeface="Cambria Math" panose="02040503050406030204" pitchFamily="18" charset="0"/>
                                </a:rPr>
                                <m:t>0</m:t>
                              </m:r>
                            </m:sub>
                          </m:s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𝜀</m:t>
                              </m:r>
                            </m:e>
                            <m:sub>
                              <m:r>
                                <a:rPr lang="zh-CN" altLang="en-US" i="1">
                                  <a:latin typeface="Cambria Math" panose="02040503050406030204" pitchFamily="18" charset="0"/>
                                </a:rPr>
                                <m:t>𝑆𝑖</m:t>
                              </m:r>
                            </m:sub>
                          </m:sSub>
                        </m:den>
                      </m:f>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963390" y="2883701"/>
                <a:ext cx="2265219" cy="703141"/>
              </a:xfrm>
              <a:prstGeom prst="rect">
                <a:avLst/>
              </a:prstGeom>
              <a:blipFill rotWithShape="1">
                <a:blip r:embed="rId3"/>
                <a:stretch>
                  <a:fillRect l="-10" t="-24" r="18" b="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1348507" y="1483260"/>
                <a:ext cx="9679709" cy="1297343"/>
              </a:xfrm>
              <a:prstGeom prst="rect">
                <a:avLst/>
              </a:prstGeom>
              <a:noFill/>
            </p:spPr>
            <p:txBody>
              <a:bodyPr wrap="square" rtlCol="0">
                <a:spAutoFit/>
              </a:bodyPr>
              <a:lstStyle/>
              <a:p>
                <a:pPr indent="528955" algn="just" fontAlgn="auto">
                  <a:lnSpc>
                    <a:spcPct val="150000"/>
                  </a:lnSpc>
                </a:pPr>
                <a:r>
                  <a:rPr lang="zh-CN" altLang="en-US" dirty="0"/>
                  <a:t>通常来说，输入电压都会设置一个上限，根据我们的设计，输入电压一般小于全耗尽电压的四倍，电极接触的偏压设置为：</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𝑜𝑢𝑡</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=−84 </m:t>
                    </m:r>
                    <m:r>
                      <m:rPr>
                        <m:sty m:val="p"/>
                      </m:rPr>
                      <a:rPr lang="en-US" altLang="zh-CN" sz="1800" b="0" i="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V</m:t>
                    </m:r>
                  </m:oMath>
                </a14:m>
                <a:r>
                  <a:rPr lang="en-US" altLang="zh-CN" sz="1800" dirty="0">
                    <a:solidFill>
                      <a:srgbClr val="000000"/>
                    </a:solidFill>
                    <a:effectLst/>
                    <a:latin typeface="Palatino Linotype" panose="0204050205050503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=−6</m:t>
                    </m:r>
                    <m:r>
                      <a:rPr lang="en-US" altLang="zh-CN" sz="18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 </m:t>
                    </m:r>
                    <m:r>
                      <m:rPr>
                        <m:sty m:val="p"/>
                      </m:rPr>
                      <a:rPr lang="en-US" altLang="zh-CN" sz="1800" b="0" i="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V</m:t>
                    </m:r>
                  </m:oMath>
                </a14:m>
                <a:r>
                  <a:rPr lang="en-US" altLang="zh-CN" sz="1800" dirty="0">
                    <a:solidFill>
                      <a:srgbClr val="000000"/>
                    </a:solidFill>
                    <a:effectLst/>
                    <a:latin typeface="Palatino Linotype" panose="02040502050505030304" pitchFamily="18" charset="0"/>
                    <a:ea typeface="宋体" panose="02010600030101010101" pitchFamily="2" charset="-122"/>
                    <a:cs typeface="Times New Roman" panose="02020603050405020304" pitchFamily="18" charset="0"/>
                  </a:rPr>
                  <a:t>, </a:t>
                </a:r>
                <a14:m>
                  <m:oMath xmlns:m="http://schemas.openxmlformats.org/officeDocument/2006/math">
                    <m:sSubSup>
                      <m:sSubSupPr>
                        <m:ctrlPr>
                          <a:rPr lang="zh-CN" altLang="zh-CN"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𝑜𝑢𝑡</m:t>
                        </m:r>
                      </m:sub>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𝐵</m:t>
                        </m:r>
                      </m:sup>
                    </m:sSub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=−75 </m:t>
                    </m:r>
                    <m:r>
                      <m:rPr>
                        <m:sty m:val="p"/>
                      </m:rPr>
                      <a:rPr lang="en-US" altLang="zh-CN" sz="1800" b="0" i="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V</m:t>
                    </m:r>
                  </m:oMath>
                </a14:m>
                <a:r>
                  <a:rPr lang="en-US" altLang="zh-CN" sz="1800" dirty="0">
                    <a:solidFill>
                      <a:srgbClr val="000000"/>
                    </a:solidFill>
                    <a:effectLst/>
                    <a:latin typeface="Palatino Linotype" panose="02040502050505030304" pitchFamily="18" charset="0"/>
                    <a:ea typeface="宋体" panose="02010600030101010101" pitchFamily="2" charset="-122"/>
                    <a:cs typeface="Times New Roman" panose="02020603050405020304" pitchFamily="18" charset="0"/>
                  </a:rPr>
                  <a:t>, </a:t>
                </a:r>
                <a14:m>
                  <m:oMath xmlns:m="http://schemas.openxmlformats.org/officeDocument/2006/math">
                    <m:sSubSup>
                      <m:sSubSupPr>
                        <m:ctrlPr>
                          <a:rPr lang="zh-CN" altLang="zh-CN" i="1">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𝐸</m:t>
                        </m:r>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𝐵</m:t>
                        </m:r>
                      </m:sup>
                    </m:sSubSup>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=−65 </m:t>
                    </m:r>
                    <m:r>
                      <m:rPr>
                        <m:sty m:val="p"/>
                      </m:rPr>
                      <a:rPr lang="en-US" altLang="zh-CN" sz="1800" b="0" i="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V</m:t>
                    </m:r>
                  </m:oMath>
                </a14:m>
                <a:r>
                  <a:rPr lang="zh-CN" altLang="en-US" dirty="0"/>
                  <a:t>。耗尽电压的表达式为：</a:t>
                </a:r>
                <a:endParaRPr lang="en-US" altLang="zh-CN" dirty="0"/>
              </a:p>
            </p:txBody>
          </p:sp>
        </mc:Choice>
        <mc:Fallback xmlns="">
          <p:sp>
            <p:nvSpPr>
              <p:cNvPr id="8" name="文本框 7"/>
              <p:cNvSpPr txBox="1">
                <a:spLocks noRot="1" noChangeAspect="1" noMove="1" noResize="1" noEditPoints="1" noAdjustHandles="1" noChangeArrowheads="1" noChangeShapeType="1" noTextEdit="1"/>
              </p:cNvSpPr>
              <p:nvPr/>
            </p:nvSpPr>
            <p:spPr>
              <a:xfrm>
                <a:off x="1348507" y="1483260"/>
                <a:ext cx="9679709" cy="1297343"/>
              </a:xfrm>
              <a:prstGeom prst="rect">
                <a:avLst/>
              </a:prstGeom>
              <a:blipFill rotWithShape="1">
                <a:blip r:embed="rId4"/>
                <a:stretch>
                  <a:fillRect l="-4" t="-41" r="2" b="-5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459345" y="4059979"/>
                <a:ext cx="9679708" cy="2351093"/>
              </a:xfrm>
              <a:prstGeom prst="rect">
                <a:avLst/>
              </a:prstGeom>
              <a:noFill/>
            </p:spPr>
            <p:txBody>
              <a:bodyPr wrap="square">
                <a:spAutoFit/>
              </a:bodyPr>
              <a:lstStyle/>
              <a:p>
                <a:pPr indent="457200" fontAlgn="auto">
                  <a:lnSpc>
                    <a:spcPct val="150000"/>
                  </a:lnSpc>
                </a:pPr>
                <a14:m>
                  <m:oMath xmlns:m="http://schemas.openxmlformats.org/officeDocument/2006/math">
                    <m:sSub>
                      <m:sSubPr>
                        <m:ctrlPr>
                          <a:rPr kumimoji="0" lang="zh-CN" altLang="en-US" sz="18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𝑁</m:t>
                        </m:r>
                      </m:e>
                      <m:sub>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𝑒𝑓𝑓</m:t>
                        </m:r>
                      </m:sub>
                    </m:sSub>
                  </m:oMath>
                </a14:m>
                <a:r>
                  <a:rPr lang="zh-CN" altLang="en-US" dirty="0"/>
                  <a:t>是硅基体</a:t>
                </a:r>
                <a:r>
                  <a:rPr lang="en-US" altLang="zh-CN" dirty="0"/>
                  <a:t>N</a:t>
                </a:r>
                <a:r>
                  <a:rPr lang="zh-CN" altLang="en-US" dirty="0"/>
                  <a:t>型</a:t>
                </a:r>
                <a:r>
                  <a:rPr lang="en-US" altLang="zh-CN" dirty="0"/>
                  <a:t> </a:t>
                </a:r>
                <a:r>
                  <a:rPr lang="zh-CN" altLang="en-US" dirty="0"/>
                  <a:t>轻型有效掺杂浓度</a:t>
                </a:r>
                <a14:m>
                  <m:oMath xmlns:m="http://schemas.openxmlformats.org/officeDocument/2006/math">
                    <m:r>
                      <a:rPr lang="zh-CN" altLang="en-US" i="1" dirty="0">
                        <a:solidFill>
                          <a:srgbClr val="000000"/>
                        </a:solidFill>
                        <a:latin typeface="Cambria Math" panose="02040503050406030204" pitchFamily="18" charset="0"/>
                        <a:cs typeface="Times New Roman" panose="02020603050405020304" pitchFamily="18" charset="0"/>
                      </a:rPr>
                      <m:t>（</m:t>
                    </m:r>
                    <m:r>
                      <a:rPr lang="en-US" altLang="zh-CN" i="1">
                        <a:solidFill>
                          <a:srgbClr val="000000"/>
                        </a:solidFill>
                        <a:latin typeface="Cambria Math" panose="02040503050406030204" pitchFamily="18" charset="0"/>
                        <a:cs typeface="Times New Roman" panose="02020603050405020304" pitchFamily="18" charset="0"/>
                      </a:rPr>
                      <m:t>4×1</m:t>
                    </m:r>
                    <m:sSup>
                      <m:sSupPr>
                        <m:ctrlPr>
                          <a:rPr lang="zh-CN" altLang="zh-CN" i="1">
                            <a:latin typeface="Cambria Math" panose="02040503050406030204" pitchFamily="18" charset="0"/>
                            <a:ea typeface="Cambria Math" panose="02040503050406030204" pitchFamily="18" charset="0"/>
                          </a:rPr>
                        </m:ctrlPr>
                      </m:sSupPr>
                      <m:e>
                        <m:r>
                          <a:rPr lang="en-US" altLang="zh-CN" i="1">
                            <a:solidFill>
                              <a:srgbClr val="000000"/>
                            </a:solidFill>
                            <a:latin typeface="Cambria Math" panose="02040503050406030204" pitchFamily="18" charset="0"/>
                            <a:cs typeface="Times New Roman" panose="02020603050405020304" pitchFamily="18" charset="0"/>
                          </a:rPr>
                          <m:t>0</m:t>
                        </m:r>
                      </m:e>
                      <m:sup>
                        <m:r>
                          <a:rPr lang="en-US" altLang="zh-CN" i="1">
                            <a:solidFill>
                              <a:srgbClr val="000000"/>
                            </a:solidFill>
                            <a:latin typeface="Cambria Math" panose="02040503050406030204" pitchFamily="18" charset="0"/>
                            <a:cs typeface="Times New Roman" panose="02020603050405020304" pitchFamily="18" charset="0"/>
                          </a:rPr>
                          <m:t>11</m:t>
                        </m:r>
                      </m:sup>
                    </m:sSup>
                    <m:r>
                      <a:rPr lang="en-US" altLang="zh-CN" i="1">
                        <a:solidFill>
                          <a:srgbClr val="000000"/>
                        </a:solidFill>
                        <a:latin typeface="Cambria Math" panose="02040503050406030204" pitchFamily="18" charset="0"/>
                        <a:cs typeface="Times New Roman" panose="02020603050405020304" pitchFamily="18" charset="0"/>
                      </a:rPr>
                      <m:t> /</m:t>
                    </m:r>
                    <m:r>
                      <m:rPr>
                        <m:sty m:val="p"/>
                      </m:rPr>
                      <a:rPr lang="en-US" altLang="zh-CN">
                        <a:solidFill>
                          <a:srgbClr val="000000"/>
                        </a:solidFill>
                        <a:latin typeface="Cambria Math" panose="02040503050406030204" pitchFamily="18" charset="0"/>
                        <a:cs typeface="Times New Roman" panose="02020603050405020304" pitchFamily="18" charset="0"/>
                      </a:rPr>
                      <m:t>c</m:t>
                    </m:r>
                    <m:sSup>
                      <m:sSupPr>
                        <m:ctrlPr>
                          <a:rPr lang="zh-CN" altLang="zh-CN" i="1">
                            <a:latin typeface="Cambria Math" panose="02040503050406030204" pitchFamily="18" charset="0"/>
                            <a:ea typeface="Cambria Math" panose="02040503050406030204" pitchFamily="18" charset="0"/>
                          </a:rPr>
                        </m:ctrlPr>
                      </m:sSupPr>
                      <m:e>
                        <m:r>
                          <m:rPr>
                            <m:sty m:val="p"/>
                          </m:rPr>
                          <a:rPr lang="en-US" altLang="zh-CN">
                            <a:solidFill>
                              <a:srgbClr val="000000"/>
                            </a:solidFill>
                            <a:latin typeface="Cambria Math" panose="02040503050406030204" pitchFamily="18" charset="0"/>
                            <a:cs typeface="Times New Roman" panose="02020603050405020304" pitchFamily="18" charset="0"/>
                          </a:rPr>
                          <m:t>m</m:t>
                        </m:r>
                      </m:e>
                      <m:sup>
                        <m:r>
                          <a:rPr lang="en-US" altLang="zh-CN">
                            <a:solidFill>
                              <a:srgbClr val="000000"/>
                            </a:solidFill>
                            <a:latin typeface="Cambria Math" panose="02040503050406030204" pitchFamily="18" charset="0"/>
                            <a:cs typeface="Times New Roman" panose="02020603050405020304" pitchFamily="18" charset="0"/>
                          </a:rPr>
                          <m:t>3</m:t>
                        </m:r>
                      </m:sup>
                    </m:sSup>
                    <m:r>
                      <a:rPr lang="en-US" altLang="zh-CN" i="1">
                        <a:solidFill>
                          <a:srgbClr val="000000"/>
                        </a:solidFill>
                        <a:latin typeface="Cambria Math" panose="02040503050406030204" pitchFamily="18" charset="0"/>
                        <a:cs typeface="Times New Roman" panose="02020603050405020304" pitchFamily="18" charset="0"/>
                      </a:rPr>
                      <m:t> </m:t>
                    </m:r>
                  </m:oMath>
                </a14:m>
                <a:r>
                  <a:rPr lang="zh-CN" altLang="en-US" dirty="0"/>
                  <a:t>），</a:t>
                </a:r>
                <a:r>
                  <a:rPr lang="en-US" altLang="zh-CN" dirty="0">
                    <a:solidFill>
                      <a:srgbClr val="000000"/>
                    </a:solidFill>
                    <a:cs typeface="Times New Roman" panose="02020603050405020304" pitchFamily="18" charset="0"/>
                  </a:rPr>
                  <a:t> </a:t>
                </a:r>
                <a14:m>
                  <m:oMath xmlns:m="http://schemas.openxmlformats.org/officeDocument/2006/math">
                    <m:r>
                      <a:rPr lang="en-US" altLang="zh-CN" i="1">
                        <a:solidFill>
                          <a:srgbClr val="000000"/>
                        </a:solidFill>
                        <a:latin typeface="Cambria Math" panose="02040503050406030204" pitchFamily="18" charset="0"/>
                        <a:cs typeface="Times New Roman" panose="02020603050405020304" pitchFamily="18" charset="0"/>
                      </a:rPr>
                      <m:t>𝑞</m:t>
                    </m:r>
                  </m:oMath>
                </a14:m>
                <a:r>
                  <a:rPr lang="zh-CN" altLang="en-US" dirty="0"/>
                  <a:t>是电荷（</a:t>
                </a:r>
                <a:r>
                  <a:rPr lang="en-US" altLang="zh-CN" dirty="0"/>
                  <a:t> </a:t>
                </a:r>
                <a14:m>
                  <m:oMath xmlns:m="http://schemas.openxmlformats.org/officeDocument/2006/math">
                    <m:r>
                      <a:rPr lang="en-US" altLang="zh-CN" i="1">
                        <a:latin typeface="Cambria Math" panose="02040503050406030204" pitchFamily="18" charset="0"/>
                      </a:rPr>
                      <m:t>𝑞</m:t>
                    </m:r>
                    <m:r>
                      <a:rPr lang="en-US" altLang="zh-CN" i="1">
                        <a:latin typeface="Cambria Math" panose="02040503050406030204" pitchFamily="18" charset="0"/>
                      </a:rPr>
                      <m:t>=1.6×1</m:t>
                    </m:r>
                    <m:sSup>
                      <m:sSupPr>
                        <m:ctrlPr>
                          <a:rPr lang="zh-CN" altLang="zh-CN" i="1">
                            <a:latin typeface="Cambria Math" panose="02040503050406030204" pitchFamily="18" charset="0"/>
                          </a:rPr>
                        </m:ctrlPr>
                      </m:sSupPr>
                      <m:e>
                        <m:r>
                          <a:rPr lang="en-US" altLang="zh-CN" i="1">
                            <a:latin typeface="Cambria Math" panose="02040503050406030204" pitchFamily="18" charset="0"/>
                          </a:rPr>
                          <m:t>0</m:t>
                        </m:r>
                      </m:e>
                      <m:sup>
                        <m:r>
                          <a:rPr lang="en-US" altLang="zh-CN" i="1">
                            <a:latin typeface="Cambria Math" panose="02040503050406030204" pitchFamily="18" charset="0"/>
                          </a:rPr>
                          <m:t>−19</m:t>
                        </m:r>
                      </m:sup>
                    </m:sSup>
                    <m:r>
                      <a:rPr lang="en-US" altLang="zh-CN" i="1">
                        <a:latin typeface="Cambria Math" panose="02040503050406030204" pitchFamily="18" charset="0"/>
                      </a:rPr>
                      <m:t> </m:t>
                    </m:r>
                    <m:r>
                      <m:rPr>
                        <m:sty m:val="p"/>
                      </m:rPr>
                      <a:rPr lang="en-US" altLang="zh-CN">
                        <a:latin typeface="Cambria Math" panose="02040503050406030204" pitchFamily="18" charset="0"/>
                      </a:rPr>
                      <m:t>C</m:t>
                    </m:r>
                  </m:oMath>
                </a14:m>
                <a:r>
                  <a:rPr lang="zh-CN" altLang="en-US" dirty="0"/>
                  <a:t>），</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0</m:t>
                        </m:r>
                      </m:sub>
                    </m:sSub>
                  </m:oMath>
                </a14:m>
                <a:r>
                  <a:rPr lang="zh-CN" altLang="zh-CN" dirty="0"/>
                  <a:t>是真空介电常数</a:t>
                </a:r>
                <a:r>
                  <a:rPr lang="en-US" altLang="zh-CN" dirty="0"/>
                  <a:t>(</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0</m:t>
                        </m:r>
                      </m:sub>
                    </m:sSub>
                    <m:r>
                      <a:rPr lang="en-US" altLang="zh-CN" i="1">
                        <a:latin typeface="Cambria Math" panose="02040503050406030204" pitchFamily="18" charset="0"/>
                      </a:rPr>
                      <m:t>=8.854×1</m:t>
                    </m:r>
                    <m:sSup>
                      <m:sSupPr>
                        <m:ctrlPr>
                          <a:rPr lang="zh-CN" altLang="zh-CN" i="1">
                            <a:latin typeface="Cambria Math" panose="02040503050406030204" pitchFamily="18" charset="0"/>
                          </a:rPr>
                        </m:ctrlPr>
                      </m:sSupPr>
                      <m:e>
                        <m:r>
                          <a:rPr lang="en-US" altLang="zh-CN" i="1">
                            <a:latin typeface="Cambria Math" panose="02040503050406030204" pitchFamily="18" charset="0"/>
                          </a:rPr>
                          <m:t>0</m:t>
                        </m:r>
                      </m:e>
                      <m:sup>
                        <m:r>
                          <a:rPr lang="en-US" altLang="zh-CN" i="1">
                            <a:latin typeface="Cambria Math" panose="02040503050406030204" pitchFamily="18" charset="0"/>
                          </a:rPr>
                          <m:t>−12</m:t>
                        </m:r>
                      </m:sup>
                    </m:sSup>
                    <m:r>
                      <a:rPr lang="en-US" altLang="zh-CN" i="1">
                        <a:latin typeface="Cambria Math" panose="02040503050406030204" pitchFamily="18" charset="0"/>
                      </a:rPr>
                      <m:t> </m:t>
                    </m:r>
                    <m:r>
                      <m:rPr>
                        <m:sty m:val="p"/>
                      </m:rPr>
                      <a:rPr lang="en-US" altLang="zh-CN">
                        <a:latin typeface="Cambria Math" panose="02040503050406030204" pitchFamily="18" charset="0"/>
                      </a:rPr>
                      <m:t>F</m:t>
                    </m:r>
                    <m:r>
                      <a:rPr lang="en-US" altLang="zh-CN">
                        <a:latin typeface="Cambria Math" panose="02040503050406030204" pitchFamily="18" charset="0"/>
                      </a:rPr>
                      <m:t>/</m:t>
                    </m:r>
                    <m:r>
                      <m:rPr>
                        <m:sty m:val="p"/>
                      </m:rPr>
                      <a:rPr lang="en-US" altLang="zh-CN">
                        <a:latin typeface="Cambria Math" panose="02040503050406030204" pitchFamily="18" charset="0"/>
                      </a:rPr>
                      <m:t>m</m:t>
                    </m:r>
                  </m:oMath>
                </a14:m>
                <a:r>
                  <a:rPr lang="en-US" altLang="zh-CN" dirty="0"/>
                  <a:t>)</a:t>
                </a:r>
                <a:r>
                  <a:rPr lang="zh-CN" altLang="en-US" dirty="0"/>
                  <a:t>，</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𝑆𝑖</m:t>
                        </m:r>
                      </m:sub>
                    </m:sSub>
                  </m:oMath>
                </a14:m>
                <a:r>
                  <a:rPr lang="zh-CN" altLang="zh-CN" dirty="0"/>
                  <a:t>是</a:t>
                </a:r>
                <a:r>
                  <a:rPr lang="zh-CN" altLang="en-US" dirty="0"/>
                  <a:t>硅的</a:t>
                </a:r>
                <a:r>
                  <a:rPr lang="zh-CN" altLang="zh-CN" dirty="0"/>
                  <a:t>相对介电常数</a:t>
                </a:r>
                <a:r>
                  <a:rPr lang="en-US" altLang="zh-CN" dirty="0"/>
                  <a:t>(</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𝜀</m:t>
                        </m:r>
                      </m:e>
                      <m:sub>
                        <m:r>
                          <a:rPr lang="en-US" altLang="zh-CN" i="1">
                            <a:latin typeface="Cambria Math" panose="02040503050406030204" pitchFamily="18" charset="0"/>
                          </a:rPr>
                          <m:t>𝑆𝑖</m:t>
                        </m:r>
                      </m:sub>
                    </m:sSub>
                    <m:r>
                      <a:rPr lang="en-US" altLang="zh-CN" i="1">
                        <a:latin typeface="Cambria Math" panose="02040503050406030204" pitchFamily="18" charset="0"/>
                      </a:rPr>
                      <m:t>=11.9</m:t>
                    </m:r>
                  </m:oMath>
                </a14:m>
                <a:r>
                  <a:rPr lang="en-US" altLang="zh-CN" dirty="0"/>
                  <a:t>)</a:t>
                </a:r>
                <a:r>
                  <a:rPr lang="zh-CN" altLang="en-US" dirty="0"/>
                  <a:t>，</a:t>
                </a:r>
                <a:r>
                  <a:rPr lang="zh-CN" altLang="zh-CN" dirty="0"/>
                  <a:t> d是硅衬底的厚度（d = 300μm）</a:t>
                </a:r>
                <a:r>
                  <a:rPr lang="zh-CN" altLang="en-US" dirty="0"/>
                  <a:t>，</a:t>
                </a:r>
                <a:r>
                  <a:rPr lang="zh-CN" altLang="zh-CN" dirty="0"/>
                  <a:t> </a:t>
                </a:r>
                <a:r>
                  <a:rPr lang="zh-CN" altLang="en-US" dirty="0"/>
                  <a:t>根据公式，该设计中的完全耗尽电压约为</a:t>
                </a:r>
                <a:r>
                  <a:rPr lang="en-US" altLang="zh-CN" dirty="0"/>
                  <a:t>27.3 V</a:t>
                </a:r>
                <a14:m>
                  <m:oMath xmlns:m="http://schemas.openxmlformats.org/officeDocument/2006/math">
                    <m:r>
                      <a:rPr lang="zh-CN" altLang="en-US" i="1" dirty="0" smtClean="0">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𝑜𝑢𝑡</m:t>
                        </m:r>
                      </m:sub>
                    </m:sSub>
                  </m:oMath>
                </a14:m>
                <a:r>
                  <a:rPr lang="zh-CN" altLang="zh-CN" dirty="0"/>
                  <a:t>在这种情况下，必须足够大，以确保形成合适的漂移电场</a:t>
                </a:r>
                <a:r>
                  <a:rPr lang="zh-CN" altLang="en-US" dirty="0"/>
                  <a:t>。</a:t>
                </a:r>
              </a:p>
              <a:p>
                <a:endParaRPr lang="zh-CN" altLang="zh-CN" dirty="0"/>
              </a:p>
              <a:p>
                <a:endParaRPr lang="zh-CN" altLang="zh-CN"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459345" y="4059979"/>
                <a:ext cx="9679708" cy="2351093"/>
              </a:xfrm>
              <a:prstGeom prst="rect">
                <a:avLst/>
              </a:prstGeom>
              <a:blipFill rotWithShape="1">
                <a:blip r:embed="rId5"/>
                <a:stretch>
                  <a:fillRect l="-1" t="-18" r="-1071" b="-1481"/>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4259866" y="346256"/>
            <a:ext cx="3672268" cy="707886"/>
          </a:xfrm>
          <a:prstGeom prst="rect">
            <a:avLst/>
          </a:prstGeom>
          <a:noFill/>
        </p:spPr>
        <p:txBody>
          <a:bodyPr wrap="square" rtlCol="0">
            <a:spAutoFit/>
          </a:bodyPr>
          <a:lstStyle/>
          <a:p>
            <a:pPr>
              <a:spcBef>
                <a:spcPts val="1200"/>
              </a:spcBef>
            </a:pPr>
            <a:r>
              <a:rPr lang="en-US" altLang="zh-CN" sz="4000" dirty="0"/>
              <a:t>4</a:t>
            </a:r>
            <a:r>
              <a:rPr lang="zh-CN" altLang="en-US" sz="4000" dirty="0"/>
              <a:t>、结果与讨论</a:t>
            </a:r>
            <a:endParaRPr lang="en-US" altLang="zh-CN" sz="4000" dirty="0"/>
          </a:p>
        </p:txBody>
      </p:sp>
      <p:sp>
        <p:nvSpPr>
          <p:cNvPr id="5" name="文本框 4"/>
          <p:cNvSpPr txBox="1"/>
          <p:nvPr/>
        </p:nvSpPr>
        <p:spPr>
          <a:xfrm>
            <a:off x="3003404" y="6229698"/>
            <a:ext cx="6397627" cy="369332"/>
          </a:xfrm>
          <a:prstGeom prst="rect">
            <a:avLst/>
          </a:prstGeom>
          <a:noFill/>
        </p:spPr>
        <p:txBody>
          <a:bodyPr wrap="square">
            <a:spAutoFit/>
          </a:bodyPr>
          <a:lstStyle/>
          <a:p>
            <a:r>
              <a:rPr lang="zh-CN" altLang="en-US" dirty="0"/>
              <a:t>探测器的内部电势分布： （</a:t>
            </a:r>
            <a:r>
              <a:rPr lang="en-US" altLang="zh-CN" dirty="0"/>
              <a:t>a</a:t>
            </a:r>
            <a:r>
              <a:rPr lang="zh-CN" altLang="en-US" dirty="0"/>
              <a:t>）间隙</a:t>
            </a:r>
            <a:r>
              <a:rPr lang="en-US" altLang="zh-CN" dirty="0"/>
              <a:t>10µm</a:t>
            </a:r>
            <a:r>
              <a:rPr lang="zh-CN" altLang="en-US" dirty="0"/>
              <a:t>（</a:t>
            </a:r>
            <a:r>
              <a:rPr lang="en-US" altLang="zh-CN" dirty="0"/>
              <a:t>b</a:t>
            </a:r>
            <a:r>
              <a:rPr lang="zh-CN" altLang="en-US" dirty="0"/>
              <a:t>） 间隙</a:t>
            </a:r>
            <a:r>
              <a:rPr lang="en-US" altLang="zh-CN" dirty="0"/>
              <a:t>25µm</a:t>
            </a:r>
            <a:r>
              <a:rPr lang="zh-CN" altLang="en-US" dirty="0"/>
              <a:t> </a:t>
            </a:r>
          </a:p>
        </p:txBody>
      </p:sp>
      <p:pic>
        <p:nvPicPr>
          <p:cNvPr id="6" name="图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4489" y="1218890"/>
            <a:ext cx="7423022" cy="2490353"/>
          </a:xfrm>
          <a:prstGeom prst="rect">
            <a:avLst/>
          </a:prstGeom>
        </p:spPr>
      </p:pic>
      <p:pic>
        <p:nvPicPr>
          <p:cNvPr id="7" name="图片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4489" y="3709243"/>
            <a:ext cx="7423022" cy="2520455"/>
          </a:xfrm>
          <a:prstGeom prst="rect">
            <a:avLst/>
          </a:prstGeom>
        </p:spPr>
      </p:pic>
      <p:sp>
        <p:nvSpPr>
          <p:cNvPr id="9" name="文本框 8"/>
          <p:cNvSpPr txBox="1"/>
          <p:nvPr/>
        </p:nvSpPr>
        <p:spPr>
          <a:xfrm>
            <a:off x="1821440" y="1218890"/>
            <a:ext cx="563049" cy="369332"/>
          </a:xfrm>
          <a:prstGeom prst="rect">
            <a:avLst/>
          </a:prstGeom>
          <a:noFill/>
        </p:spPr>
        <p:txBody>
          <a:bodyPr wrap="square">
            <a:spAutoFit/>
          </a:bodyPr>
          <a:lstStyle/>
          <a:p>
            <a:r>
              <a:rPr lang="zh-CN" altLang="en-US" dirty="0"/>
              <a:t>（</a:t>
            </a:r>
            <a:r>
              <a:rPr lang="en-US" altLang="zh-CN" dirty="0"/>
              <a:t>a</a:t>
            </a:r>
            <a:r>
              <a:rPr lang="zh-CN" altLang="en-US" dirty="0"/>
              <a:t>）</a:t>
            </a:r>
          </a:p>
        </p:txBody>
      </p:sp>
      <p:sp>
        <p:nvSpPr>
          <p:cNvPr id="11" name="文本框 10"/>
          <p:cNvSpPr txBox="1"/>
          <p:nvPr/>
        </p:nvSpPr>
        <p:spPr>
          <a:xfrm>
            <a:off x="1821440" y="3709243"/>
            <a:ext cx="724766" cy="369332"/>
          </a:xfrm>
          <a:prstGeom prst="rect">
            <a:avLst/>
          </a:prstGeom>
          <a:noFill/>
        </p:spPr>
        <p:txBody>
          <a:bodyPr wrap="square">
            <a:spAutoFit/>
          </a:bodyPr>
          <a:lstStyle/>
          <a:p>
            <a:r>
              <a:rPr lang="zh-CN" altLang="en-US" dirty="0"/>
              <a:t>（</a:t>
            </a:r>
            <a:r>
              <a:rPr lang="en-US" altLang="zh-CN" dirty="0"/>
              <a:t>b</a:t>
            </a:r>
            <a:r>
              <a:rPr lang="zh-CN" alt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4259866" y="346256"/>
            <a:ext cx="3672268" cy="707886"/>
          </a:xfrm>
          <a:prstGeom prst="rect">
            <a:avLst/>
          </a:prstGeom>
          <a:noFill/>
        </p:spPr>
        <p:txBody>
          <a:bodyPr wrap="square" rtlCol="0">
            <a:spAutoFit/>
          </a:bodyPr>
          <a:lstStyle/>
          <a:p>
            <a:pPr>
              <a:spcBef>
                <a:spcPts val="1200"/>
              </a:spcBef>
            </a:pPr>
            <a:r>
              <a:rPr lang="en-US" altLang="zh-CN" sz="4000" dirty="0"/>
              <a:t>4</a:t>
            </a:r>
            <a:r>
              <a:rPr lang="zh-CN" altLang="en-US" sz="4000" dirty="0"/>
              <a:t>、结果与讨论</a:t>
            </a:r>
            <a:endParaRPr lang="en-US" altLang="zh-CN" sz="4000" dirty="0"/>
          </a:p>
        </p:txBody>
      </p:sp>
      <p:pic>
        <p:nvPicPr>
          <p:cNvPr id="4" name="图片 3" descr="Chart, histogram&#10;&#10;Description automatically generated"/>
          <p:cNvPicPr>
            <a:picLocks noChangeAspect="1"/>
          </p:cNvPicPr>
          <p:nvPr/>
        </p:nvPicPr>
        <p:blipFill>
          <a:blip r:embed="rId3">
            <a:clrChange>
              <a:clrFrom>
                <a:srgbClr val="FFFFFF"/>
              </a:clrFrom>
              <a:clrTo>
                <a:srgbClr val="FFFFFF">
                  <a:alpha val="0"/>
                </a:srgbClr>
              </a:clrTo>
            </a:clrChange>
          </a:blip>
          <a:stretch>
            <a:fillRect/>
          </a:stretch>
        </p:blipFill>
        <p:spPr>
          <a:xfrm>
            <a:off x="3196391" y="981863"/>
            <a:ext cx="5799218" cy="4439108"/>
          </a:xfrm>
          <a:prstGeom prst="rect">
            <a:avLst/>
          </a:prstGeom>
          <a:noFill/>
          <a:ln>
            <a:noFill/>
          </a:ln>
        </p:spPr>
      </p:pic>
      <p:sp>
        <p:nvSpPr>
          <p:cNvPr id="6" name="文本框 5"/>
          <p:cNvSpPr txBox="1"/>
          <p:nvPr/>
        </p:nvSpPr>
        <p:spPr>
          <a:xfrm>
            <a:off x="8862354" y="1821542"/>
            <a:ext cx="738664" cy="2759750"/>
          </a:xfrm>
          <a:prstGeom prst="rect">
            <a:avLst/>
          </a:prstGeom>
          <a:noFill/>
        </p:spPr>
        <p:txBody>
          <a:bodyPr vert="eaVert" wrap="square">
            <a:spAutoFit/>
          </a:bodyPr>
          <a:lstStyle/>
          <a:p>
            <a:pPr algn="ctr"/>
            <a:r>
              <a:rPr lang="zh-CN" altLang="en-US" dirty="0"/>
              <a:t>探测器一维截面电势分布（</a:t>
            </a:r>
            <a:r>
              <a:rPr lang="en-US" altLang="zh-CN" dirty="0"/>
              <a:t>Z = 30μm</a:t>
            </a:r>
            <a:r>
              <a:rPr lang="zh-CN" altLang="en-US" dirty="0"/>
              <a:t>）</a:t>
            </a:r>
          </a:p>
        </p:txBody>
      </p:sp>
      <p:sp>
        <p:nvSpPr>
          <p:cNvPr id="9" name="文本框 8">
            <a:extLst>
              <a:ext uri="{FF2B5EF4-FFF2-40B4-BE49-F238E27FC236}">
                <a16:creationId xmlns:a16="http://schemas.microsoft.com/office/drawing/2014/main" id="{ABF4DC63-05E3-F9CE-0FC2-4245CB2D1082}"/>
              </a:ext>
            </a:extLst>
          </p:cNvPr>
          <p:cNvSpPr txBox="1"/>
          <p:nvPr/>
        </p:nvSpPr>
        <p:spPr>
          <a:xfrm>
            <a:off x="1851561" y="5592013"/>
            <a:ext cx="8673602" cy="646331"/>
          </a:xfrm>
          <a:prstGeom prst="rect">
            <a:avLst/>
          </a:prstGeom>
          <a:noFill/>
          <a:ln w="19050">
            <a:noFill/>
          </a:ln>
        </p:spPr>
        <p:txBody>
          <a:bodyPr wrap="square">
            <a:spAutoFit/>
          </a:bodyPr>
          <a:lstStyle/>
          <a:p>
            <a:pPr indent="457200"/>
            <a:r>
              <a:rPr lang="zh-CN" altLang="en-US" dirty="0"/>
              <a:t>阳极电位最高，然后向两侧减小，电势呈对称分布。入射粒子或光诱导的电子将在电势梯度中漂移到收集阳极。同时图中显示了</a:t>
            </a:r>
            <a:r>
              <a:rPr lang="en-US" altLang="zh-CN" dirty="0"/>
              <a:t>10</a:t>
            </a:r>
            <a:r>
              <a:rPr lang="zh-CN" altLang="en-US" dirty="0"/>
              <a:t>微米比</a:t>
            </a:r>
            <a:r>
              <a:rPr lang="en-US" altLang="zh-CN" dirty="0"/>
              <a:t>25</a:t>
            </a:r>
            <a:r>
              <a:rPr lang="zh-CN" altLang="en-US" dirty="0"/>
              <a:t>微米更均匀的电势分布。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4259866" y="346256"/>
            <a:ext cx="3672268" cy="707886"/>
          </a:xfrm>
          <a:prstGeom prst="rect">
            <a:avLst/>
          </a:prstGeom>
          <a:noFill/>
        </p:spPr>
        <p:txBody>
          <a:bodyPr wrap="square" rtlCol="0">
            <a:spAutoFit/>
          </a:bodyPr>
          <a:lstStyle/>
          <a:p>
            <a:pPr>
              <a:spcBef>
                <a:spcPts val="1200"/>
              </a:spcBef>
            </a:pPr>
            <a:r>
              <a:rPr lang="en-US" altLang="zh-CN" sz="4000" dirty="0"/>
              <a:t>4</a:t>
            </a:r>
            <a:r>
              <a:rPr lang="zh-CN" altLang="en-US" sz="4000" dirty="0"/>
              <a:t>、结果与讨论</a:t>
            </a:r>
            <a:endParaRPr lang="en-US" altLang="zh-CN" sz="4000" dirty="0"/>
          </a:p>
        </p:txBody>
      </p:sp>
      <p:pic>
        <p:nvPicPr>
          <p:cNvPr id="5" name="图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9149" y="1291895"/>
            <a:ext cx="7334411" cy="2401744"/>
          </a:xfrm>
          <a:prstGeom prst="rect">
            <a:avLst/>
          </a:prstGeom>
        </p:spPr>
      </p:pic>
      <p:pic>
        <p:nvPicPr>
          <p:cNvPr id="6" name="图片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9149" y="3722024"/>
            <a:ext cx="7334412" cy="2435415"/>
          </a:xfrm>
          <a:prstGeom prst="rect">
            <a:avLst/>
          </a:prstGeom>
        </p:spPr>
      </p:pic>
      <p:sp>
        <p:nvSpPr>
          <p:cNvPr id="8" name="文本框 7"/>
          <p:cNvSpPr txBox="1"/>
          <p:nvPr/>
        </p:nvSpPr>
        <p:spPr>
          <a:xfrm>
            <a:off x="3201486" y="6242644"/>
            <a:ext cx="6789735" cy="369332"/>
          </a:xfrm>
          <a:prstGeom prst="rect">
            <a:avLst/>
          </a:prstGeom>
          <a:noFill/>
        </p:spPr>
        <p:txBody>
          <a:bodyPr wrap="square">
            <a:spAutoFit/>
          </a:bodyPr>
          <a:lstStyle/>
          <a:p>
            <a:r>
              <a:rPr lang="zh-CN" altLang="en-US" dirty="0"/>
              <a:t>探测器的内部电场分布： （</a:t>
            </a:r>
            <a:r>
              <a:rPr lang="en-US" altLang="zh-CN" dirty="0"/>
              <a:t>a</a:t>
            </a:r>
            <a:r>
              <a:rPr lang="zh-CN" altLang="en-US" dirty="0"/>
              <a:t>）间隙</a:t>
            </a:r>
            <a:r>
              <a:rPr lang="en-US" altLang="zh-CN" dirty="0"/>
              <a:t>10µm</a:t>
            </a:r>
            <a:r>
              <a:rPr lang="zh-CN" altLang="en-US" dirty="0"/>
              <a:t>（</a:t>
            </a:r>
            <a:r>
              <a:rPr lang="en-US" altLang="zh-CN" dirty="0"/>
              <a:t>b</a:t>
            </a:r>
            <a:r>
              <a:rPr lang="zh-CN" altLang="en-US" dirty="0"/>
              <a:t>） 间隙</a:t>
            </a:r>
            <a:r>
              <a:rPr lang="en-US" altLang="zh-CN" dirty="0"/>
              <a:t>25µm</a:t>
            </a:r>
            <a:r>
              <a:rPr lang="zh-CN" altLang="en-US" dirty="0"/>
              <a:t> </a:t>
            </a:r>
          </a:p>
        </p:txBody>
      </p:sp>
      <p:sp>
        <p:nvSpPr>
          <p:cNvPr id="10" name="文本框 9"/>
          <p:cNvSpPr txBox="1"/>
          <p:nvPr/>
        </p:nvSpPr>
        <p:spPr>
          <a:xfrm>
            <a:off x="2309378" y="1291895"/>
            <a:ext cx="568902" cy="369332"/>
          </a:xfrm>
          <a:prstGeom prst="rect">
            <a:avLst/>
          </a:prstGeom>
          <a:noFill/>
        </p:spPr>
        <p:txBody>
          <a:bodyPr wrap="square">
            <a:spAutoFit/>
          </a:bodyPr>
          <a:lstStyle/>
          <a:p>
            <a:r>
              <a:rPr lang="zh-CN" altLang="en-US" dirty="0"/>
              <a:t>（</a:t>
            </a:r>
            <a:r>
              <a:rPr lang="en-US" altLang="zh-CN" dirty="0"/>
              <a:t>a</a:t>
            </a:r>
            <a:r>
              <a:rPr lang="zh-CN" altLang="en-US" dirty="0"/>
              <a:t>）</a:t>
            </a:r>
          </a:p>
        </p:txBody>
      </p:sp>
      <p:sp>
        <p:nvSpPr>
          <p:cNvPr id="12" name="文本框 11"/>
          <p:cNvSpPr txBox="1"/>
          <p:nvPr/>
        </p:nvSpPr>
        <p:spPr>
          <a:xfrm>
            <a:off x="2309378" y="3537358"/>
            <a:ext cx="568901" cy="369332"/>
          </a:xfrm>
          <a:prstGeom prst="rect">
            <a:avLst/>
          </a:prstGeom>
          <a:noFill/>
        </p:spPr>
        <p:txBody>
          <a:bodyPr wrap="square">
            <a:spAutoFit/>
          </a:bodyPr>
          <a:lstStyle/>
          <a:p>
            <a:r>
              <a:rPr lang="zh-CN" altLang="en-US" dirty="0"/>
              <a:t>（</a:t>
            </a:r>
            <a:r>
              <a:rPr lang="en-US" altLang="zh-CN" dirty="0"/>
              <a:t>b</a:t>
            </a:r>
            <a:r>
              <a:rPr lang="zh-CN" alt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4259866" y="346256"/>
            <a:ext cx="3672268" cy="707886"/>
          </a:xfrm>
          <a:prstGeom prst="rect">
            <a:avLst/>
          </a:prstGeom>
          <a:noFill/>
        </p:spPr>
        <p:txBody>
          <a:bodyPr wrap="square" rtlCol="0">
            <a:spAutoFit/>
          </a:bodyPr>
          <a:lstStyle/>
          <a:p>
            <a:pPr>
              <a:spcBef>
                <a:spcPts val="1200"/>
              </a:spcBef>
            </a:pPr>
            <a:r>
              <a:rPr lang="en-US" altLang="zh-CN" sz="4000" dirty="0"/>
              <a:t>4</a:t>
            </a:r>
            <a:r>
              <a:rPr lang="zh-CN" altLang="en-US" sz="4000" dirty="0"/>
              <a:t>、结果与讨论</a:t>
            </a:r>
            <a:endParaRPr lang="en-US" altLang="zh-CN" sz="4000" dirty="0"/>
          </a:p>
        </p:txBody>
      </p:sp>
      <p:pic>
        <p:nvPicPr>
          <p:cNvPr id="4" name="图片 3" descr="Chart, histogram&#10;&#10;Description automatically generated"/>
          <p:cNvPicPr>
            <a:picLocks noChangeAspect="1"/>
          </p:cNvPicPr>
          <p:nvPr/>
        </p:nvPicPr>
        <p:blipFill>
          <a:blip r:embed="rId3">
            <a:clrChange>
              <a:clrFrom>
                <a:srgbClr val="FFFFFF"/>
              </a:clrFrom>
              <a:clrTo>
                <a:srgbClr val="FFFFFF">
                  <a:alpha val="0"/>
                </a:srgbClr>
              </a:clrTo>
            </a:clrChange>
          </a:blip>
          <a:stretch>
            <a:fillRect/>
          </a:stretch>
        </p:blipFill>
        <p:spPr bwMode="auto">
          <a:xfrm>
            <a:off x="2982804" y="1173018"/>
            <a:ext cx="6226392" cy="4766011"/>
          </a:xfrm>
          <a:prstGeom prst="rect">
            <a:avLst/>
          </a:prstGeom>
          <a:noFill/>
        </p:spPr>
      </p:pic>
      <p:sp>
        <p:nvSpPr>
          <p:cNvPr id="6" name="文本框 5"/>
          <p:cNvSpPr txBox="1"/>
          <p:nvPr/>
        </p:nvSpPr>
        <p:spPr>
          <a:xfrm>
            <a:off x="8969147" y="1696502"/>
            <a:ext cx="738664" cy="3719042"/>
          </a:xfrm>
          <a:prstGeom prst="rect">
            <a:avLst/>
          </a:prstGeom>
          <a:noFill/>
        </p:spPr>
        <p:txBody>
          <a:bodyPr vert="eaVert" wrap="square">
            <a:spAutoFit/>
          </a:bodyPr>
          <a:lstStyle/>
          <a:p>
            <a:pPr algn="ctr"/>
            <a:r>
              <a:rPr lang="zh-CN" altLang="en-US" dirty="0"/>
              <a:t>探测器中一维横截面中的电场分布（ </a:t>
            </a:r>
            <a:r>
              <a:rPr lang="en-US" altLang="zh-CN" dirty="0"/>
              <a:t>Z = 210 </a:t>
            </a:r>
            <a:r>
              <a:rPr lang="en-US" altLang="zh-CN" dirty="0" err="1"/>
              <a:t>μm</a:t>
            </a:r>
            <a:r>
              <a:rPr lang="en-US" altLang="zh-CN" dirty="0"/>
              <a:t> </a:t>
            </a:r>
            <a:r>
              <a:rPr lang="zh-CN" altLang="en-US" dirty="0"/>
              <a:t>时）</a:t>
            </a:r>
          </a:p>
        </p:txBody>
      </p:sp>
      <p:sp>
        <p:nvSpPr>
          <p:cNvPr id="5" name="文本框 4">
            <a:extLst>
              <a:ext uri="{FF2B5EF4-FFF2-40B4-BE49-F238E27FC236}">
                <a16:creationId xmlns:a16="http://schemas.microsoft.com/office/drawing/2014/main" id="{D79AB7CF-2657-E65D-D396-ADE7C0DDC8B1}"/>
              </a:ext>
            </a:extLst>
          </p:cNvPr>
          <p:cNvSpPr txBox="1"/>
          <p:nvPr/>
        </p:nvSpPr>
        <p:spPr>
          <a:xfrm>
            <a:off x="2469319" y="5911377"/>
            <a:ext cx="7465798" cy="369332"/>
          </a:xfrm>
          <a:prstGeom prst="rect">
            <a:avLst/>
          </a:prstGeom>
          <a:noFill/>
          <a:ln w="19050">
            <a:noFill/>
          </a:ln>
        </p:spPr>
        <p:txBody>
          <a:bodyPr wrap="square">
            <a:spAutoFit/>
          </a:bodyPr>
          <a:lstStyle/>
          <a:p>
            <a:pPr indent="457200"/>
            <a:r>
              <a:rPr lang="zh-CN" altLang="en-US" dirty="0"/>
              <a:t>在探测器的中间，电场沿漂移通道相对恒定，值约为</a:t>
            </a:r>
            <a:r>
              <a:rPr lang="en-US" altLang="zh-CN" dirty="0"/>
              <a:t>126 V /cm</a:t>
            </a:r>
            <a:r>
              <a:rPr lang="zh-CN" alt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4259866" y="346256"/>
            <a:ext cx="3672268" cy="707886"/>
          </a:xfrm>
          <a:prstGeom prst="rect">
            <a:avLst/>
          </a:prstGeom>
          <a:noFill/>
        </p:spPr>
        <p:txBody>
          <a:bodyPr wrap="square" rtlCol="0">
            <a:spAutoFit/>
          </a:bodyPr>
          <a:lstStyle/>
          <a:p>
            <a:pPr>
              <a:spcBef>
                <a:spcPts val="1200"/>
              </a:spcBef>
            </a:pPr>
            <a:r>
              <a:rPr lang="en-US" altLang="zh-CN" sz="4000" dirty="0"/>
              <a:t>4</a:t>
            </a:r>
            <a:r>
              <a:rPr lang="zh-CN" altLang="en-US" sz="4000" dirty="0"/>
              <a:t>、结果与讨论</a:t>
            </a:r>
            <a:endParaRPr lang="en-US" altLang="zh-CN" sz="4000" dirty="0"/>
          </a:p>
        </p:txBody>
      </p:sp>
      <p:pic>
        <p:nvPicPr>
          <p:cNvPr id="4" name="图片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4990" y="1221584"/>
            <a:ext cx="7258207" cy="2417903"/>
          </a:xfrm>
          <a:prstGeom prst="rect">
            <a:avLst/>
          </a:prstGeom>
        </p:spPr>
      </p:pic>
      <p:pic>
        <p:nvPicPr>
          <p:cNvPr id="5" name="图片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94989" y="3639487"/>
            <a:ext cx="7258207" cy="2437717"/>
          </a:xfrm>
          <a:prstGeom prst="rect">
            <a:avLst/>
          </a:prstGeom>
        </p:spPr>
      </p:pic>
      <p:sp>
        <p:nvSpPr>
          <p:cNvPr id="7" name="文本框 6"/>
          <p:cNvSpPr txBox="1"/>
          <p:nvPr/>
        </p:nvSpPr>
        <p:spPr>
          <a:xfrm>
            <a:off x="2567664" y="6077204"/>
            <a:ext cx="7056672" cy="369332"/>
          </a:xfrm>
          <a:prstGeom prst="rect">
            <a:avLst/>
          </a:prstGeom>
          <a:noFill/>
        </p:spPr>
        <p:txBody>
          <a:bodyPr wrap="square">
            <a:spAutoFit/>
          </a:bodyPr>
          <a:lstStyle/>
          <a:p>
            <a:r>
              <a:rPr lang="zh-CN" altLang="en-US" dirty="0"/>
              <a:t>探测器的内部电子浓度的分布： （</a:t>
            </a:r>
            <a:r>
              <a:rPr lang="en-US" altLang="zh-CN" dirty="0"/>
              <a:t>a</a:t>
            </a:r>
            <a:r>
              <a:rPr lang="zh-CN" altLang="en-US" dirty="0"/>
              <a:t>）间隙</a:t>
            </a:r>
            <a:r>
              <a:rPr lang="en-US" altLang="zh-CN" dirty="0"/>
              <a:t>10µm</a:t>
            </a:r>
            <a:r>
              <a:rPr lang="zh-CN" altLang="en-US" dirty="0"/>
              <a:t>（</a:t>
            </a:r>
            <a:r>
              <a:rPr lang="en-US" altLang="zh-CN" dirty="0"/>
              <a:t>b</a:t>
            </a:r>
            <a:r>
              <a:rPr lang="zh-CN" altLang="en-US" dirty="0"/>
              <a:t>） 间隙</a:t>
            </a:r>
            <a:r>
              <a:rPr lang="en-US" altLang="zh-CN" dirty="0"/>
              <a:t>25µm</a:t>
            </a:r>
            <a:r>
              <a:rPr lang="zh-CN" altLang="en-US" dirty="0"/>
              <a:t> </a:t>
            </a:r>
          </a:p>
        </p:txBody>
      </p:sp>
      <p:sp>
        <p:nvSpPr>
          <p:cNvPr id="6" name="文本框 5">
            <a:extLst>
              <a:ext uri="{FF2B5EF4-FFF2-40B4-BE49-F238E27FC236}">
                <a16:creationId xmlns:a16="http://schemas.microsoft.com/office/drawing/2014/main" id="{978BADBC-3AEB-632F-CA6D-018D8333FB50}"/>
              </a:ext>
            </a:extLst>
          </p:cNvPr>
          <p:cNvSpPr txBox="1"/>
          <p:nvPr/>
        </p:nvSpPr>
        <p:spPr>
          <a:xfrm>
            <a:off x="1441637" y="1440751"/>
            <a:ext cx="568902" cy="369332"/>
          </a:xfrm>
          <a:prstGeom prst="rect">
            <a:avLst/>
          </a:prstGeom>
          <a:noFill/>
        </p:spPr>
        <p:txBody>
          <a:bodyPr wrap="square">
            <a:spAutoFit/>
          </a:bodyPr>
          <a:lstStyle/>
          <a:p>
            <a:r>
              <a:rPr lang="zh-CN" altLang="en-US" dirty="0"/>
              <a:t>（</a:t>
            </a:r>
            <a:r>
              <a:rPr lang="en-US" altLang="zh-CN" dirty="0"/>
              <a:t>a</a:t>
            </a:r>
            <a:r>
              <a:rPr lang="zh-CN" altLang="en-US" dirty="0"/>
              <a:t>）</a:t>
            </a:r>
          </a:p>
        </p:txBody>
      </p:sp>
      <p:sp>
        <p:nvSpPr>
          <p:cNvPr id="8" name="文本框 7">
            <a:extLst>
              <a:ext uri="{FF2B5EF4-FFF2-40B4-BE49-F238E27FC236}">
                <a16:creationId xmlns:a16="http://schemas.microsoft.com/office/drawing/2014/main" id="{7572B215-6C62-F2C6-65B9-F83AEB11B204}"/>
              </a:ext>
            </a:extLst>
          </p:cNvPr>
          <p:cNvSpPr txBox="1"/>
          <p:nvPr/>
        </p:nvSpPr>
        <p:spPr>
          <a:xfrm>
            <a:off x="1459345" y="3877599"/>
            <a:ext cx="568901" cy="369332"/>
          </a:xfrm>
          <a:prstGeom prst="rect">
            <a:avLst/>
          </a:prstGeom>
          <a:noFill/>
        </p:spPr>
        <p:txBody>
          <a:bodyPr wrap="square">
            <a:spAutoFit/>
          </a:bodyPr>
          <a:lstStyle/>
          <a:p>
            <a:r>
              <a:rPr lang="zh-CN" altLang="en-US" dirty="0"/>
              <a:t>（</a:t>
            </a:r>
            <a:r>
              <a:rPr lang="en-US" altLang="zh-CN" dirty="0"/>
              <a:t>b</a:t>
            </a:r>
            <a:r>
              <a:rPr lang="zh-CN" alt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5051510" y="337598"/>
            <a:ext cx="2088979" cy="707886"/>
          </a:xfrm>
          <a:prstGeom prst="rect">
            <a:avLst/>
          </a:prstGeom>
          <a:noFill/>
        </p:spPr>
        <p:txBody>
          <a:bodyPr wrap="square" rtlCol="0">
            <a:spAutoFit/>
          </a:bodyPr>
          <a:lstStyle/>
          <a:p>
            <a:pPr>
              <a:spcBef>
                <a:spcPts val="1200"/>
              </a:spcBef>
            </a:pPr>
            <a:r>
              <a:rPr lang="en-US" altLang="zh-CN" sz="4000" dirty="0"/>
              <a:t>5</a:t>
            </a:r>
            <a:r>
              <a:rPr lang="zh-CN" altLang="en-US" sz="4000" dirty="0"/>
              <a:t>、总结</a:t>
            </a:r>
            <a:endParaRPr lang="en-US" altLang="zh-CN" sz="4000" dirty="0"/>
          </a:p>
        </p:txBody>
      </p:sp>
      <p:sp>
        <p:nvSpPr>
          <p:cNvPr id="5" name="文本框 4"/>
          <p:cNvSpPr txBox="1"/>
          <p:nvPr/>
        </p:nvSpPr>
        <p:spPr>
          <a:xfrm>
            <a:off x="297871" y="1085392"/>
            <a:ext cx="11596255" cy="556908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400" dirty="0"/>
              <a:t>提出了一种</a:t>
            </a:r>
            <a:r>
              <a:rPr lang="zh-CN" altLang="en-US" sz="2400" dirty="0">
                <a:solidFill>
                  <a:srgbClr val="FF0000"/>
                </a:solidFill>
              </a:rPr>
              <a:t>新的半导体探测器结构</a:t>
            </a:r>
            <a:r>
              <a:rPr lang="zh-CN" altLang="en-US" sz="2400" dirty="0"/>
              <a:t>，即</a:t>
            </a:r>
            <a:r>
              <a:rPr lang="zh-CN" altLang="en-US" sz="2400" dirty="0">
                <a:solidFill>
                  <a:srgbClr val="FF0000"/>
                </a:solidFill>
              </a:rPr>
              <a:t>具有等阴极环间隙和给定表面电场</a:t>
            </a:r>
            <a:r>
              <a:rPr lang="zh-CN" altLang="en-US" sz="2400"/>
              <a:t>的螺旋型硅</a:t>
            </a:r>
            <a:r>
              <a:rPr lang="zh-CN" altLang="en-US" sz="2400" dirty="0"/>
              <a:t>漂移探测器。</a:t>
            </a:r>
            <a:endParaRPr lang="en-US" altLang="zh-CN" sz="2400" dirty="0"/>
          </a:p>
          <a:p>
            <a:pPr marL="342900" indent="-342900">
              <a:lnSpc>
                <a:spcPct val="150000"/>
              </a:lnSpc>
              <a:buFont typeface="Wingdings" panose="05000000000000000000" pitchFamily="2" charset="2"/>
              <a:buChar char="Ø"/>
            </a:pPr>
            <a:r>
              <a:rPr lang="zh-CN" altLang="en-US" sz="2400" dirty="0"/>
              <a:t>这种新结构大大减小了</a:t>
            </a:r>
            <a:r>
              <a:rPr lang="zh-CN" altLang="en-US" sz="2400" dirty="0">
                <a:solidFill>
                  <a:srgbClr val="FF0000"/>
                </a:solidFill>
              </a:rPr>
              <a:t>氧化硅面积</a:t>
            </a:r>
            <a:r>
              <a:rPr lang="zh-CN" altLang="en-US" sz="2400" dirty="0"/>
              <a:t>，从而减小了探测器表面的</a:t>
            </a:r>
            <a:r>
              <a:rPr lang="zh-CN" altLang="en-US" sz="2400" dirty="0">
                <a:solidFill>
                  <a:srgbClr val="FF0000"/>
                </a:solidFill>
              </a:rPr>
              <a:t>泄漏电流</a:t>
            </a:r>
            <a:r>
              <a:rPr lang="zh-CN" altLang="en-US" sz="2400" dirty="0"/>
              <a:t>，使探测器内部电场更加均匀。</a:t>
            </a:r>
            <a:endParaRPr lang="en-US" altLang="zh-CN" sz="2400" dirty="0"/>
          </a:p>
          <a:p>
            <a:pPr marL="342900" indent="-342900">
              <a:lnSpc>
                <a:spcPct val="150000"/>
              </a:lnSpc>
              <a:buFont typeface="Wingdings" panose="05000000000000000000" pitchFamily="2" charset="2"/>
              <a:buChar char="Ø"/>
            </a:pPr>
            <a:r>
              <a:rPr lang="zh-CN" altLang="en-US" sz="2400" dirty="0"/>
              <a:t>模拟分析了不同螺旋环阴极间隙时探测器的内部特性。我们得到了其</a:t>
            </a:r>
            <a:r>
              <a:rPr lang="zh-CN" altLang="en-US" sz="2400" dirty="0">
                <a:solidFill>
                  <a:srgbClr val="FF0000"/>
                </a:solidFill>
              </a:rPr>
              <a:t>电势、电场和电子浓度分布</a:t>
            </a:r>
            <a:r>
              <a:rPr lang="zh-CN" altLang="en-US" sz="2400" dirty="0"/>
              <a:t>，以确定最佳的探测器参数。</a:t>
            </a:r>
            <a:endParaRPr lang="en-US" altLang="zh-CN" sz="2400" dirty="0"/>
          </a:p>
          <a:p>
            <a:pPr marL="342900" indent="-342900">
              <a:lnSpc>
                <a:spcPct val="150000"/>
              </a:lnSpc>
              <a:buFont typeface="Wingdings" panose="05000000000000000000" pitchFamily="2" charset="2"/>
              <a:buChar char="Ø"/>
            </a:pPr>
            <a:r>
              <a:rPr lang="zh-CN" altLang="en-US" sz="2400" dirty="0"/>
              <a:t>对两种不同螺旋环阴极间隙的探测器进行了仿真比较，</a:t>
            </a:r>
            <a:r>
              <a:rPr lang="zh-CN" altLang="en-US" sz="2400" b="0" i="0" dirty="0">
                <a:solidFill>
                  <a:srgbClr val="101214"/>
                </a:solidFill>
                <a:effectLst/>
                <a:latin typeface="PingFang SC"/>
              </a:rPr>
              <a:t>综合本文之前的所有数据，</a:t>
            </a:r>
            <a:r>
              <a:rPr lang="zh-CN" altLang="en-US" sz="2400" dirty="0"/>
              <a:t>结果表明</a:t>
            </a:r>
            <a:r>
              <a:rPr lang="en-US" altLang="zh-CN" sz="2400" dirty="0">
                <a:solidFill>
                  <a:srgbClr val="FF0000"/>
                </a:solidFill>
              </a:rPr>
              <a:t>10 μ m</a:t>
            </a:r>
            <a:r>
              <a:rPr lang="zh-CN" altLang="en-US" sz="2400" dirty="0">
                <a:solidFill>
                  <a:srgbClr val="FF0000"/>
                </a:solidFill>
              </a:rPr>
              <a:t>螺旋环阴极间隙的性能优于</a:t>
            </a:r>
            <a:r>
              <a:rPr lang="en-US" altLang="zh-CN" sz="2400" dirty="0">
                <a:solidFill>
                  <a:srgbClr val="FF0000"/>
                </a:solidFill>
              </a:rPr>
              <a:t>25 μ m</a:t>
            </a:r>
            <a:r>
              <a:rPr lang="zh-CN" altLang="en-US" sz="2400" dirty="0">
                <a:solidFill>
                  <a:srgbClr val="FF0000"/>
                </a:solidFill>
              </a:rPr>
              <a:t>螺旋环阴极间隙的性能</a:t>
            </a:r>
            <a:r>
              <a:rPr lang="zh-CN" altLang="en-US" sz="2400" dirty="0"/>
              <a:t>。</a:t>
            </a:r>
            <a:endParaRPr lang="en-US" altLang="zh-CN" sz="2400" dirty="0"/>
          </a:p>
          <a:p>
            <a:pPr marL="342900" indent="-342900">
              <a:lnSpc>
                <a:spcPct val="150000"/>
              </a:lnSpc>
              <a:buFont typeface="Wingdings" panose="05000000000000000000" pitchFamily="2" charset="2"/>
              <a:buChar char="Ø"/>
            </a:pPr>
            <a:r>
              <a:rPr lang="zh-CN" altLang="en-US" sz="2400" dirty="0"/>
              <a:t>该研究为探测器的实际制作提供了有力的理论支持。这种新型探测器结构可应用于空间物理和光子科学领域，如脉冲星</a:t>
            </a:r>
            <a:r>
              <a:rPr lang="en-US" altLang="zh-CN" sz="2400" dirty="0"/>
              <a:t>X</a:t>
            </a:r>
            <a:r>
              <a:rPr lang="zh-CN" altLang="en-US" sz="2400" dirty="0"/>
              <a:t>射线探测和</a:t>
            </a:r>
            <a:r>
              <a:rPr lang="en-US" altLang="zh-CN" sz="2400" dirty="0"/>
              <a:t>X</a:t>
            </a:r>
            <a:r>
              <a:rPr lang="zh-CN" altLang="en-US" sz="2400" dirty="0"/>
              <a:t>射线荧光光谱仪。</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TextBox 3"/>
          <p:cNvSpPr txBox="1"/>
          <p:nvPr/>
        </p:nvSpPr>
        <p:spPr>
          <a:xfrm>
            <a:off x="5051510" y="337598"/>
            <a:ext cx="2088979" cy="707886"/>
          </a:xfrm>
          <a:prstGeom prst="rect">
            <a:avLst/>
          </a:prstGeom>
          <a:noFill/>
        </p:spPr>
        <p:txBody>
          <a:bodyPr wrap="square" rtlCol="0">
            <a:spAutoFit/>
          </a:bodyPr>
          <a:lstStyle/>
          <a:p>
            <a:pPr>
              <a:spcBef>
                <a:spcPts val="1200"/>
              </a:spcBef>
            </a:pPr>
            <a:r>
              <a:rPr lang="en-US" altLang="zh-CN" sz="4000" dirty="0"/>
              <a:t>6</a:t>
            </a:r>
            <a:r>
              <a:rPr lang="zh-CN" altLang="en-US" sz="4000" dirty="0"/>
              <a:t>、致谢</a:t>
            </a:r>
            <a:endParaRPr lang="en-US" altLang="zh-CN" sz="4000" dirty="0"/>
          </a:p>
        </p:txBody>
      </p:sp>
      <p:sp>
        <p:nvSpPr>
          <p:cNvPr id="7" name="文本框 6"/>
          <p:cNvSpPr txBox="1"/>
          <p:nvPr/>
        </p:nvSpPr>
        <p:spPr>
          <a:xfrm>
            <a:off x="1459346" y="1340461"/>
            <a:ext cx="9485746" cy="172733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mn-cs"/>
              </a:rPr>
              <a:t>本论文是在李正教授的悉心指导下完成的，借此机会，向</a:t>
            </a:r>
            <a:r>
              <a:rPr lang="zh-CN" altLang="en-US" sz="2400" dirty="0">
                <a:solidFill>
                  <a:srgbClr val="000000"/>
                </a:solidFill>
                <a:latin typeface="Times New Roman" panose="02020603050405020304" pitchFamily="18" charset="0"/>
                <a:ea typeface="微软雅黑" panose="020B0503020204020204" pitchFamily="34" charset="-122"/>
              </a:rPr>
              <a:t>李</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mn-cs"/>
              </a:rPr>
              <a:t>老师表示衷心的感谢！</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mn-cs"/>
            </a:endParaRPr>
          </a:p>
          <a:p>
            <a:pPr marL="0" marR="0" lvl="0" indent="0" algn="l" defTabSz="914400" rtl="0" eaLnBrk="1" fontAlgn="auto" latinLnBrk="0" hangingPunct="1">
              <a:lnSpc>
                <a:spcPct val="150000"/>
              </a:lnSpc>
              <a:spcBef>
                <a:spcPts val="300"/>
              </a:spcBef>
              <a:spcAft>
                <a:spcPts val="30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mn-cs"/>
              </a:rPr>
              <a:t>感谢半导体辐射探测器研讨会的召开 ！</a:t>
            </a:r>
          </a:p>
        </p:txBody>
      </p:sp>
      <p:sp>
        <p:nvSpPr>
          <p:cNvPr id="9" name="文本框 8"/>
          <p:cNvSpPr txBox="1"/>
          <p:nvPr/>
        </p:nvSpPr>
        <p:spPr>
          <a:xfrm>
            <a:off x="2389114" y="4418752"/>
            <a:ext cx="7413770" cy="9233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all" spc="0" normalizeH="0" baseline="0" noProof="0" dirty="0">
                <a:solidFill>
                  <a:schemeClr val="accent2"/>
                </a:solidFill>
                <a:effectLst>
                  <a:outerShdw blurRad="19685" dist="12700" dir="5400000" algn="tl" rotWithShape="0">
                    <a:srgbClr val="FFFFFF">
                      <a:alpha val="60000"/>
                    </a:srgbClr>
                  </a:outerShdw>
                  <a:reflection blurRad="10000" stA="55000" endPos="48000" dist="500" dir="5400000" sy="-100000" algn="bl" rotWithShape="0"/>
                </a:effectLst>
                <a:uLnTx/>
                <a:uFillTx/>
                <a:latin typeface="Arial" panose="020B0604020202020204" pitchFamily="34" charset="0"/>
                <a:ea typeface="黑体" panose="02010609060101010101" pitchFamily="49" charset="-122"/>
                <a:cs typeface="+mn-cs"/>
              </a:rPr>
              <a:t>汇报完毕，敬请指导！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61253" y="377506"/>
            <a:ext cx="1860622" cy="707886"/>
          </a:xfrm>
          <a:prstGeom prst="rect">
            <a:avLst/>
          </a:prstGeom>
          <a:noFill/>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目 录：</a:t>
            </a:r>
          </a:p>
        </p:txBody>
      </p:sp>
      <p:sp>
        <p:nvSpPr>
          <p:cNvPr id="5" name="TextBox 4"/>
          <p:cNvSpPr txBox="1"/>
          <p:nvPr/>
        </p:nvSpPr>
        <p:spPr>
          <a:xfrm>
            <a:off x="4414969" y="1491902"/>
            <a:ext cx="3574497" cy="4555093"/>
          </a:xfrm>
          <a:prstGeom prst="rect">
            <a:avLst/>
          </a:prstGeom>
          <a:noFill/>
        </p:spPr>
        <p:txBody>
          <a:bodyPr wrap="square" rtlCol="0">
            <a:spAutoFit/>
          </a:bodyPr>
          <a:lstStyle/>
          <a:p>
            <a:pPr>
              <a:spcBef>
                <a:spcPts val="1200"/>
              </a:spcBef>
            </a:pPr>
            <a:r>
              <a:rPr lang="en-US" altLang="zh-CN" sz="4000" dirty="0"/>
              <a:t>1</a:t>
            </a:r>
            <a:r>
              <a:rPr lang="zh-CN" altLang="en-US" sz="4000" dirty="0"/>
              <a:t>、研究意义</a:t>
            </a:r>
            <a:endParaRPr lang="en-US" altLang="zh-CN" sz="4000" dirty="0"/>
          </a:p>
          <a:p>
            <a:pPr>
              <a:spcBef>
                <a:spcPts val="1200"/>
              </a:spcBef>
            </a:pPr>
            <a:r>
              <a:rPr lang="en-US" altLang="zh-CN" sz="4000" dirty="0"/>
              <a:t>2</a:t>
            </a:r>
            <a:r>
              <a:rPr lang="zh-CN" altLang="en-US" sz="4000" dirty="0"/>
              <a:t>、研究进展</a:t>
            </a:r>
            <a:endParaRPr lang="en-US" altLang="zh-CN" sz="4000" dirty="0"/>
          </a:p>
          <a:p>
            <a:pPr>
              <a:spcBef>
                <a:spcPts val="1200"/>
              </a:spcBef>
            </a:pPr>
            <a:r>
              <a:rPr lang="en-US" altLang="zh-CN" sz="4000" dirty="0"/>
              <a:t>3</a:t>
            </a:r>
            <a:r>
              <a:rPr lang="zh-CN" altLang="en-US" sz="4000" dirty="0"/>
              <a:t>、研究内容</a:t>
            </a:r>
            <a:endParaRPr lang="en-US" altLang="zh-CN" sz="4000" dirty="0"/>
          </a:p>
          <a:p>
            <a:pPr>
              <a:spcBef>
                <a:spcPts val="1200"/>
              </a:spcBef>
            </a:pPr>
            <a:r>
              <a:rPr lang="en-US" altLang="zh-CN" sz="4000" dirty="0"/>
              <a:t>4</a:t>
            </a:r>
            <a:r>
              <a:rPr lang="zh-CN" altLang="en-US" sz="4000" dirty="0"/>
              <a:t>、结果与讨论</a:t>
            </a:r>
            <a:endParaRPr lang="en-US" altLang="zh-CN" sz="4000" dirty="0"/>
          </a:p>
          <a:p>
            <a:pPr>
              <a:spcBef>
                <a:spcPts val="1200"/>
              </a:spcBef>
            </a:pPr>
            <a:r>
              <a:rPr lang="en-US" altLang="zh-CN" sz="4000" dirty="0"/>
              <a:t>5</a:t>
            </a:r>
            <a:r>
              <a:rPr lang="zh-CN" altLang="en-US" sz="4000" dirty="0"/>
              <a:t>、总结</a:t>
            </a:r>
            <a:endParaRPr lang="en-US" altLang="zh-CN" sz="4000" dirty="0"/>
          </a:p>
          <a:p>
            <a:pPr>
              <a:spcBef>
                <a:spcPts val="1200"/>
              </a:spcBef>
            </a:pPr>
            <a:r>
              <a:rPr lang="en-US" altLang="zh-CN" sz="4000" dirty="0"/>
              <a:t>6</a:t>
            </a:r>
            <a:r>
              <a:rPr lang="zh-CN" altLang="en-US" sz="4000" dirty="0"/>
              <a:t>、致谢</a:t>
            </a:r>
            <a:endParaRPr lang="en-US" altLang="zh-CN" sz="4000" dirty="0"/>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0050" y="377506"/>
            <a:ext cx="3771900" cy="707886"/>
          </a:xfrm>
          <a:prstGeom prst="rect">
            <a:avLst/>
          </a:prstGeom>
          <a:noFill/>
        </p:spPr>
        <p:txBody>
          <a:bodyPr wrap="square" rtlCol="0">
            <a:spAutoFit/>
          </a:bodyPr>
          <a:lstStyle/>
          <a:p>
            <a:pPr>
              <a:spcBef>
                <a:spcPts val="1200"/>
              </a:spcBef>
            </a:pPr>
            <a:r>
              <a:rPr lang="en-US" altLang="zh-CN" sz="4000" dirty="0"/>
              <a:t>1</a:t>
            </a:r>
            <a:r>
              <a:rPr lang="zh-CN" altLang="en-US" sz="4000" dirty="0"/>
              <a:t>、研究意义</a:t>
            </a:r>
            <a:endParaRPr lang="en-US" altLang="zh-CN" sz="4000" dirty="0"/>
          </a:p>
        </p:txBody>
      </p:sp>
      <p:sp>
        <p:nvSpPr>
          <p:cNvPr id="6" name="文本框 5"/>
          <p:cNvSpPr txBox="1"/>
          <p:nvPr/>
        </p:nvSpPr>
        <p:spPr>
          <a:xfrm>
            <a:off x="7296150" y="1720839"/>
            <a:ext cx="4238625" cy="4524315"/>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硅漂移探测器目前已广泛应用于物理前沿领域，如大型强子对撞机上的希格斯玻色子、核物理和光子、暗物质探测、荧光光谱仪、医学成像和脉冲星导航。</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硅半导体探测器具有很高的位置分辨率，应用在高能物理实验中，硅半导体探测器主要用作顶点或者径迹探测器，世界上各大高能物理实验室基本上都采用了硅半导体探测器。</a:t>
            </a: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7" name="图片 6"/>
          <p:cNvPicPr>
            <a:picLocks noChangeAspect="1"/>
          </p:cNvPicPr>
          <p:nvPr/>
        </p:nvPicPr>
        <p:blipFill>
          <a:blip r:embed="rId3">
            <a:clrChange>
              <a:clrFrom>
                <a:srgbClr val="FFFFFF"/>
              </a:clrFrom>
              <a:clrTo>
                <a:srgbClr val="FFFFFF">
                  <a:alpha val="0"/>
                </a:srgbClr>
              </a:clrTo>
            </a:clrChange>
          </a:blip>
          <a:stretch>
            <a:fillRect/>
          </a:stretch>
        </p:blipFill>
        <p:spPr>
          <a:xfrm>
            <a:off x="926702" y="2142190"/>
            <a:ext cx="6242845" cy="41029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0050" y="377506"/>
            <a:ext cx="3771900" cy="707886"/>
          </a:xfrm>
          <a:prstGeom prst="rect">
            <a:avLst/>
          </a:prstGeom>
          <a:noFill/>
        </p:spPr>
        <p:txBody>
          <a:bodyPr wrap="square" rtlCol="0">
            <a:spAutoFit/>
          </a:bodyPr>
          <a:lstStyle/>
          <a:p>
            <a:pPr>
              <a:spcBef>
                <a:spcPts val="1200"/>
              </a:spcBef>
            </a:pPr>
            <a:r>
              <a:rPr lang="en-US" altLang="zh-CN" sz="4000" dirty="0"/>
              <a:t>1</a:t>
            </a:r>
            <a:r>
              <a:rPr lang="zh-CN" altLang="en-US" sz="4000" dirty="0"/>
              <a:t>、研究意义</a:t>
            </a:r>
            <a:endParaRPr lang="en-US" altLang="zh-CN" sz="4000" dirty="0"/>
          </a:p>
        </p:txBody>
      </p:sp>
      <p:sp>
        <p:nvSpPr>
          <p:cNvPr id="8" name="文本框 7"/>
          <p:cNvSpPr txBox="1"/>
          <p:nvPr/>
        </p:nvSpPr>
        <p:spPr>
          <a:xfrm>
            <a:off x="1364673" y="4554822"/>
            <a:ext cx="9675090" cy="830997"/>
          </a:xfrm>
          <a:prstGeom prst="rect">
            <a:avLst/>
          </a:prstGeom>
          <a:noFill/>
        </p:spPr>
        <p:txBody>
          <a:bodyPr wrap="square">
            <a:spAutoFit/>
          </a:bodyPr>
          <a:lstStyle/>
          <a:p>
            <a:r>
              <a:rPr kumimoji="0" lang="zh-CN" altLang="en-US" sz="2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       物理学家</a:t>
            </a:r>
            <a:r>
              <a:rPr lang="zh-CN" altLang="en-US" sz="2400" dirty="0">
                <a:solidFill>
                  <a:srgbClr val="C0504D"/>
                </a:solidFill>
                <a:latin typeface="华文楷体" panose="02010600040101010101" pitchFamily="2" charset="-122"/>
                <a:ea typeface="华文楷体" panose="02010600040101010101" pitchFamily="2" charset="-122"/>
                <a:sym typeface="Calibri" panose="020F0502020204030204" pitchFamily="34" charset="0"/>
              </a:rPr>
              <a:t>希格斯</a:t>
            </a:r>
            <a:r>
              <a:rPr kumimoji="0" lang="zh-CN" altLang="en-US" sz="2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预测的基本粒子</a:t>
            </a:r>
            <a:r>
              <a:rPr kumimoji="0" lang="en-US" altLang="zh-CN" sz="2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a:t>
            </a:r>
            <a:r>
              <a:rPr kumimoji="0" lang="zh-CN" altLang="en-US" sz="2400" b="1" i="0" u="none" strike="noStrike" kern="1200" cap="none" spc="0" normalizeH="0" baseline="0" noProof="0" dirty="0">
                <a:ln>
                  <a:noFill/>
                </a:ln>
                <a:solidFill>
                  <a:srgbClr val="C0504D"/>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希格斯玻色子</a:t>
            </a:r>
            <a:r>
              <a:rPr kumimoji="0" lang="zh-CN" altLang="en-US" sz="2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a:t>
            </a:r>
            <a:r>
              <a:rPr kumimoji="0" lang="en-US" altLang="zh-CN" sz="2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2013</a:t>
            </a:r>
            <a:r>
              <a:rPr kumimoji="0" lang="zh-CN" altLang="en-US" sz="2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年被欧洲核子研究中心运行的</a:t>
            </a:r>
            <a:r>
              <a:rPr kumimoji="0" lang="zh-CN" altLang="en-US" sz="2400" b="1" i="0" u="none" strike="noStrike" kern="1200" cap="none" spc="0" normalizeH="0" baseline="0" noProof="0" dirty="0">
                <a:ln>
                  <a:noFill/>
                </a:ln>
                <a:solidFill>
                  <a:srgbClr val="C0504D"/>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大型强子对撞机</a:t>
            </a:r>
            <a:r>
              <a:rPr kumimoji="0" lang="zh-CN" altLang="en-US" sz="2400" b="0" i="0" u="none" strike="noStrike" kern="120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cs typeface="+mn-cs"/>
                <a:sym typeface="Calibri" panose="020F0502020204030204" pitchFamily="34" charset="0"/>
              </a:rPr>
              <a:t>通过实验发现。</a:t>
            </a:r>
            <a:endParaRPr lang="zh-CN" altLang="en-US" dirty="0"/>
          </a:p>
        </p:txBody>
      </p:sp>
      <p:sp>
        <p:nvSpPr>
          <p:cNvPr id="10" name="文本框 9"/>
          <p:cNvSpPr txBox="1"/>
          <p:nvPr/>
        </p:nvSpPr>
        <p:spPr>
          <a:xfrm>
            <a:off x="2802472" y="3880036"/>
            <a:ext cx="3025313" cy="646331"/>
          </a:xfrm>
          <a:prstGeom prst="rect">
            <a:avLst/>
          </a:prstGeom>
          <a:noFill/>
        </p:spPr>
        <p:txBody>
          <a:bodyPr wrap="square" rtlCol="0">
            <a:spAutoFit/>
          </a:bodyPr>
          <a:lstStyle/>
          <a:p>
            <a:r>
              <a:rPr lang="en-US" altLang="zh-CN" b="1" dirty="0">
                <a:latin typeface="楷体" panose="02010609060101010101" pitchFamily="49" charset="-122"/>
                <a:ea typeface="楷体" panose="02010609060101010101" pitchFamily="49" charset="-122"/>
              </a:rPr>
              <a:t>2013</a:t>
            </a:r>
            <a:r>
              <a:rPr lang="zh-CN" altLang="en-US" b="1" dirty="0">
                <a:latin typeface="楷体" panose="02010609060101010101" pitchFamily="49" charset="-122"/>
                <a:ea typeface="楷体" panose="02010609060101010101" pitchFamily="49" charset="-122"/>
              </a:rPr>
              <a:t>年诺贝尔物理学奖恩格勒特（左）和希格斯（右）</a:t>
            </a:r>
          </a:p>
        </p:txBody>
      </p:sp>
      <p:pic>
        <p:nvPicPr>
          <p:cNvPr id="11" name="图片 10"/>
          <p:cNvPicPr>
            <a:picLocks noChangeAspect="1"/>
          </p:cNvPicPr>
          <p:nvPr/>
        </p:nvPicPr>
        <p:blipFill>
          <a:blip r:embed="rId3"/>
          <a:stretch>
            <a:fillRect/>
          </a:stretch>
        </p:blipFill>
        <p:spPr>
          <a:xfrm>
            <a:off x="7205472" y="1389876"/>
            <a:ext cx="3273383" cy="2469564"/>
          </a:xfrm>
          <a:prstGeom prst="rect">
            <a:avLst/>
          </a:prstGeom>
        </p:spPr>
      </p:pic>
      <p:sp>
        <p:nvSpPr>
          <p:cNvPr id="14" name="文本框 13"/>
          <p:cNvSpPr txBox="1"/>
          <p:nvPr/>
        </p:nvSpPr>
        <p:spPr>
          <a:xfrm>
            <a:off x="7765838" y="4022465"/>
            <a:ext cx="2152650" cy="369332"/>
          </a:xfrm>
          <a:prstGeom prst="rect">
            <a:avLst/>
          </a:prstGeom>
          <a:noFill/>
        </p:spPr>
        <p:txBody>
          <a:bodyPr wrap="square">
            <a:spAutoFit/>
          </a:bodyPr>
          <a:lstStyle/>
          <a:p>
            <a:pPr marL="0" lvl="0" indent="0" eaLnBrk="1" hangingPunct="1">
              <a:spcBef>
                <a:spcPct val="0"/>
              </a:spcBef>
              <a:buNone/>
            </a:pPr>
            <a:r>
              <a:rPr lang="zh-CN" altLang="en-US" sz="1800" b="1" dirty="0">
                <a:latin typeface="楷体" panose="02010609060101010101" pitchFamily="49" charset="-122"/>
                <a:ea typeface="楷体" panose="02010609060101010101" pitchFamily="49" charset="-122"/>
              </a:rPr>
              <a:t>寻找希格斯玻色子</a:t>
            </a:r>
          </a:p>
        </p:txBody>
      </p:sp>
      <p:sp>
        <p:nvSpPr>
          <p:cNvPr id="18" name="文本框 17"/>
          <p:cNvSpPr txBox="1"/>
          <p:nvPr/>
        </p:nvSpPr>
        <p:spPr>
          <a:xfrm>
            <a:off x="1912018" y="5684982"/>
            <a:ext cx="8367964" cy="461665"/>
          </a:xfrm>
          <a:prstGeom prst="rect">
            <a:avLst/>
          </a:prstGeom>
          <a:noFill/>
        </p:spPr>
        <p:txBody>
          <a:bodyPr wrap="square">
            <a:spAutoFit/>
          </a:bodyPr>
          <a:lstStyle/>
          <a:p>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Calibri" panose="020F0502020204030204" pitchFamily="34" charset="0"/>
              </a:rPr>
              <a:t> </a:t>
            </a:r>
            <a:r>
              <a:rPr kumimoji="0" lang="zh-CN" altLang="en-US" sz="2400" b="1" i="0" u="none" strike="noStrike" kern="1200" cap="none" spc="0" normalizeH="0" baseline="0" noProof="0" dirty="0">
                <a:ln>
                  <a:noFill/>
                </a:ln>
                <a:solidFill>
                  <a:srgbClr val="C0504D"/>
                </a:solidFill>
                <a:effectLst/>
                <a:uLnTx/>
                <a:uFillTx/>
                <a:latin typeface="楷体" panose="02010609060101010101" pitchFamily="49" charset="-122"/>
                <a:ea typeface="楷体" panose="02010609060101010101" pitchFamily="49" charset="-122"/>
                <a:cs typeface="+mn-cs"/>
                <a:sym typeface="Calibri" panose="020F0502020204030204" pitchFamily="34" charset="0"/>
              </a:rPr>
              <a:t>半导体探测器</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Calibri" panose="020F0502020204030204" pitchFamily="34" charset="0"/>
              </a:rPr>
              <a:t>的应用在粒子探索过程中起到至关重要的作用！</a:t>
            </a:r>
            <a:endParaRPr lang="zh-CN" altLang="en-US" dirty="0"/>
          </a:p>
        </p:txBody>
      </p:sp>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867" y="1405832"/>
            <a:ext cx="4112525" cy="24536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0050" y="377506"/>
            <a:ext cx="3771900" cy="707886"/>
          </a:xfrm>
          <a:prstGeom prst="rect">
            <a:avLst/>
          </a:prstGeom>
          <a:noFill/>
        </p:spPr>
        <p:txBody>
          <a:bodyPr wrap="square" rtlCol="0">
            <a:spAutoFit/>
          </a:bodyPr>
          <a:lstStyle/>
          <a:p>
            <a:pPr>
              <a:spcBef>
                <a:spcPts val="1200"/>
              </a:spcBef>
            </a:pPr>
            <a:r>
              <a:rPr lang="en-US" altLang="zh-CN" sz="4000" dirty="0"/>
              <a:t>1</a:t>
            </a:r>
            <a:r>
              <a:rPr lang="zh-CN" altLang="en-US" sz="4000" dirty="0"/>
              <a:t>、研究意义</a:t>
            </a:r>
            <a:endParaRPr lang="en-US" altLang="zh-CN" sz="40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508" y="1377691"/>
            <a:ext cx="4526862" cy="2540739"/>
          </a:xfrm>
          <a:prstGeom prst="rect">
            <a:avLst/>
          </a:prstGeom>
        </p:spPr>
      </p:pic>
      <p:sp>
        <p:nvSpPr>
          <p:cNvPr id="7" name="文本框 6"/>
          <p:cNvSpPr txBox="1"/>
          <p:nvPr/>
        </p:nvSpPr>
        <p:spPr>
          <a:xfrm>
            <a:off x="2090042" y="4076120"/>
            <a:ext cx="3407930" cy="369332"/>
          </a:xfrm>
          <a:prstGeom prst="rect">
            <a:avLst/>
          </a:prstGeom>
          <a:noFill/>
        </p:spPr>
        <p:txBody>
          <a:bodyPr wrap="square">
            <a:spAutoFit/>
          </a:bodyPr>
          <a:lstStyle/>
          <a:p>
            <a:r>
              <a:rPr lang="zh-CN" altLang="en-US" dirty="0"/>
              <a:t>“洞察号”硬</a:t>
            </a:r>
            <a:r>
              <a:rPr lang="en-US" altLang="zh-CN" dirty="0"/>
              <a:t>X</a:t>
            </a:r>
            <a:r>
              <a:rPr lang="zh-CN" altLang="en-US" dirty="0"/>
              <a:t>射线调制望远镜</a:t>
            </a:r>
          </a:p>
        </p:txBody>
      </p:sp>
      <p:sp>
        <p:nvSpPr>
          <p:cNvPr id="12" name="文本框 11"/>
          <p:cNvSpPr txBox="1"/>
          <p:nvPr/>
        </p:nvSpPr>
        <p:spPr>
          <a:xfrm>
            <a:off x="1348508" y="5018644"/>
            <a:ext cx="9679709" cy="923330"/>
          </a:xfrm>
          <a:prstGeom prst="rect">
            <a:avLst/>
          </a:prstGeom>
          <a:noFill/>
        </p:spPr>
        <p:txBody>
          <a:bodyPr wrap="square">
            <a:spAutoFit/>
          </a:bodyPr>
          <a:lstStyle/>
          <a:p>
            <a:pPr indent="467995"/>
            <a:r>
              <a:rPr lang="zh-CN" altLang="en-US" dirty="0"/>
              <a:t>脉冲星导航利用宇宙中遥远的天体</a:t>
            </a:r>
            <a:r>
              <a:rPr lang="en-US" altLang="zh-CN" dirty="0"/>
              <a:t>——</a:t>
            </a:r>
            <a:r>
              <a:rPr lang="zh-CN" altLang="en-US" dirty="0"/>
              <a:t>脉冲星发出的精确的周期性脉冲信号，为太空中的航天器提供导航和授时服务。如同地面使用卫星信号进行导航一样，航天器通过观测脉冲星也可实现自主导航，即脉冲星导航。</a:t>
            </a:r>
          </a:p>
        </p:txBody>
      </p:sp>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758" y="1377690"/>
            <a:ext cx="4628459" cy="2540739"/>
          </a:xfrm>
          <a:prstGeom prst="rect">
            <a:avLst/>
          </a:prstGeom>
        </p:spPr>
      </p:pic>
      <p:sp>
        <p:nvSpPr>
          <p:cNvPr id="32" name="文本框 31"/>
          <p:cNvSpPr txBox="1"/>
          <p:nvPr/>
        </p:nvSpPr>
        <p:spPr>
          <a:xfrm>
            <a:off x="8258175" y="4065370"/>
            <a:ext cx="1371600" cy="369332"/>
          </a:xfrm>
          <a:prstGeom prst="rect">
            <a:avLst/>
          </a:prstGeom>
          <a:noFill/>
        </p:spPr>
        <p:txBody>
          <a:bodyPr wrap="square">
            <a:spAutoFit/>
          </a:bodyPr>
          <a:lstStyle/>
          <a:p>
            <a:r>
              <a:rPr lang="zh-CN" altLang="en-US" dirty="0"/>
              <a:t>天宫二号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a:extLst>
              <a:ext uri="{FF2B5EF4-FFF2-40B4-BE49-F238E27FC236}">
                <a16:creationId xmlns:a16="http://schemas.microsoft.com/office/drawing/2014/main" id="{36AEDF4B-4ACF-73EC-664E-CF1A44C87A03}"/>
              </a:ext>
            </a:extLst>
          </p:cNvPr>
          <p:cNvSpPr/>
          <p:nvPr/>
        </p:nvSpPr>
        <p:spPr>
          <a:xfrm>
            <a:off x="6364552" y="5798918"/>
            <a:ext cx="4574890" cy="92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D3A65465-B852-8BAE-7618-096702E5A344}"/>
              </a:ext>
            </a:extLst>
          </p:cNvPr>
          <p:cNvSpPr/>
          <p:nvPr/>
        </p:nvSpPr>
        <p:spPr>
          <a:xfrm>
            <a:off x="6364552" y="3082319"/>
            <a:ext cx="4515354" cy="588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a:extLst>
              <a:ext uri="{FF2B5EF4-FFF2-40B4-BE49-F238E27FC236}">
                <a16:creationId xmlns:a16="http://schemas.microsoft.com/office/drawing/2014/main" id="{CC502881-FEA6-C8E1-BE27-56C59905470E}"/>
              </a:ext>
            </a:extLst>
          </p:cNvPr>
          <p:cNvSpPr/>
          <p:nvPr/>
        </p:nvSpPr>
        <p:spPr>
          <a:xfrm>
            <a:off x="1322034" y="5773336"/>
            <a:ext cx="4574890" cy="92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10050" y="377506"/>
            <a:ext cx="3771900" cy="707886"/>
          </a:xfrm>
          <a:prstGeom prst="rect">
            <a:avLst/>
          </a:prstGeom>
          <a:noFill/>
        </p:spPr>
        <p:txBody>
          <a:bodyPr wrap="square" rtlCol="0">
            <a:spAutoFit/>
          </a:bodyPr>
          <a:lstStyle/>
          <a:p>
            <a:pPr>
              <a:spcBef>
                <a:spcPts val="1200"/>
              </a:spcBef>
            </a:pPr>
            <a:r>
              <a:rPr lang="en-US" altLang="zh-CN" sz="4000" dirty="0"/>
              <a:t>2</a:t>
            </a:r>
            <a:r>
              <a:rPr lang="zh-CN" altLang="en-US" sz="4000" dirty="0"/>
              <a:t>、研究进展</a:t>
            </a:r>
          </a:p>
        </p:txBody>
      </p:sp>
      <p:pic>
        <p:nvPicPr>
          <p:cNvPr id="2" name="图片 1"/>
          <p:cNvPicPr>
            <a:picLocks noChangeAspect="1"/>
          </p:cNvPicPr>
          <p:nvPr/>
        </p:nvPicPr>
        <p:blipFill>
          <a:blip r:embed="rId3">
            <a:clrChange>
              <a:clrFrom>
                <a:srgbClr val="FFFFFF"/>
              </a:clrFrom>
              <a:clrTo>
                <a:srgbClr val="FFFFFF">
                  <a:alpha val="0"/>
                </a:srgbClr>
              </a:clrTo>
            </a:clrChange>
          </a:blip>
          <a:stretch>
            <a:fillRect/>
          </a:stretch>
        </p:blipFill>
        <p:spPr>
          <a:xfrm>
            <a:off x="2033466" y="1399146"/>
            <a:ext cx="2715472" cy="1705821"/>
          </a:xfrm>
          <a:prstGeom prst="rect">
            <a:avLst/>
          </a:prstGeom>
        </p:spPr>
      </p:pic>
      <p:sp>
        <p:nvSpPr>
          <p:cNvPr id="6" name="文本框 5"/>
          <p:cNvSpPr txBox="1"/>
          <p:nvPr/>
        </p:nvSpPr>
        <p:spPr>
          <a:xfrm>
            <a:off x="4937878" y="1360047"/>
            <a:ext cx="461665" cy="1947287"/>
          </a:xfrm>
          <a:prstGeom prst="rect">
            <a:avLst/>
          </a:prstGeom>
          <a:noFill/>
        </p:spPr>
        <p:txBody>
          <a:bodyPr vert="eaVert" wrap="square">
            <a:spAutoFit/>
          </a:bodyPr>
          <a:lstStyle/>
          <a:p>
            <a:r>
              <a:rPr lang="zh-CN" altLang="en-US" dirty="0"/>
              <a:t>二维硅条探测器</a:t>
            </a:r>
          </a:p>
        </p:txBody>
      </p:sp>
      <p:pic>
        <p:nvPicPr>
          <p:cNvPr id="7" name="图片 6"/>
          <p:cNvPicPr>
            <a:picLocks noChangeAspect="1"/>
          </p:cNvPicPr>
          <p:nvPr/>
        </p:nvPicPr>
        <p:blipFill>
          <a:blip r:embed="rId4"/>
          <a:stretch>
            <a:fillRect/>
          </a:stretch>
        </p:blipFill>
        <p:spPr>
          <a:xfrm>
            <a:off x="5765944" y="2080550"/>
            <a:ext cx="536288" cy="432854"/>
          </a:xfrm>
          <a:prstGeom prst="rect">
            <a:avLst/>
          </a:prstGeom>
        </p:spPr>
      </p:pic>
      <p:pic>
        <p:nvPicPr>
          <p:cNvPr id="8" name="图片 7"/>
          <p:cNvPicPr>
            <a:picLocks noChangeAspect="1"/>
          </p:cNvPicPr>
          <p:nvPr/>
        </p:nvPicPr>
        <p:blipFill rotWithShape="1">
          <a:blip r:embed="rId5">
            <a:clrChange>
              <a:clrFrom>
                <a:srgbClr val="FFFFFF"/>
              </a:clrFrom>
              <a:clrTo>
                <a:srgbClr val="FFFFFF">
                  <a:alpha val="0"/>
                </a:srgbClr>
              </a:clrTo>
            </a:clrChange>
          </a:blip>
          <a:srcRect l="2820" r="4696"/>
          <a:stretch>
            <a:fillRect/>
          </a:stretch>
        </p:blipFill>
        <p:spPr>
          <a:xfrm>
            <a:off x="6524076" y="1316391"/>
            <a:ext cx="3181780" cy="1732703"/>
          </a:xfrm>
          <a:prstGeom prst="rect">
            <a:avLst/>
          </a:prstGeom>
        </p:spPr>
      </p:pic>
      <p:sp>
        <p:nvSpPr>
          <p:cNvPr id="10" name="文本框 9"/>
          <p:cNvSpPr txBox="1"/>
          <p:nvPr/>
        </p:nvSpPr>
        <p:spPr>
          <a:xfrm>
            <a:off x="9927701" y="1399146"/>
            <a:ext cx="461665" cy="2042924"/>
          </a:xfrm>
          <a:prstGeom prst="rect">
            <a:avLst/>
          </a:prstGeom>
          <a:noFill/>
        </p:spPr>
        <p:txBody>
          <a:bodyPr vert="eaVert" wrap="square">
            <a:spAutoFit/>
          </a:bodyPr>
          <a:lstStyle/>
          <a:p>
            <a:r>
              <a:rPr lang="zh-CN" altLang="en-US" dirty="0"/>
              <a:t>二维像素探测器</a:t>
            </a:r>
          </a:p>
        </p:txBody>
      </p:sp>
      <p:pic>
        <p:nvPicPr>
          <p:cNvPr id="11" name="图片 10"/>
          <p:cNvPicPr>
            <a:picLocks noChangeAspect="1"/>
          </p:cNvPicPr>
          <p:nvPr/>
        </p:nvPicPr>
        <p:blipFill>
          <a:blip r:embed="rId6"/>
          <a:stretch>
            <a:fillRect/>
          </a:stretch>
        </p:blipFill>
        <p:spPr>
          <a:xfrm rot="5400000">
            <a:off x="8475990" y="3744928"/>
            <a:ext cx="437996" cy="432854"/>
          </a:xfrm>
          <a:prstGeom prst="rect">
            <a:avLst/>
          </a:prstGeom>
        </p:spPr>
      </p:pic>
      <p:pic>
        <p:nvPicPr>
          <p:cNvPr id="12" name="图片 11"/>
          <p:cNvPicPr>
            <a:picLocks noChangeAspect="1"/>
          </p:cNvPicPr>
          <p:nvPr/>
        </p:nvPicPr>
        <p:blipFill>
          <a:blip r:embed="rId7">
            <a:clrChange>
              <a:clrFrom>
                <a:srgbClr val="FFFFFF"/>
              </a:clrFrom>
              <a:clrTo>
                <a:srgbClr val="FFFFFF">
                  <a:alpha val="0"/>
                </a:srgbClr>
              </a:clrTo>
            </a:clrChange>
          </a:blip>
          <a:stretch>
            <a:fillRect/>
          </a:stretch>
        </p:blipFill>
        <p:spPr>
          <a:xfrm>
            <a:off x="6673928" y="3889529"/>
            <a:ext cx="3208346" cy="1839217"/>
          </a:xfrm>
          <a:prstGeom prst="rect">
            <a:avLst/>
          </a:prstGeom>
        </p:spPr>
      </p:pic>
      <p:sp>
        <p:nvSpPr>
          <p:cNvPr id="14" name="文本框 13"/>
          <p:cNvSpPr txBox="1"/>
          <p:nvPr/>
        </p:nvSpPr>
        <p:spPr>
          <a:xfrm>
            <a:off x="10020034" y="3742357"/>
            <a:ext cx="738664" cy="1839218"/>
          </a:xfrm>
          <a:prstGeom prst="rect">
            <a:avLst/>
          </a:prstGeom>
          <a:noFill/>
        </p:spPr>
        <p:txBody>
          <a:bodyPr vert="eaVert" wrap="square">
            <a:spAutoFit/>
          </a:bodyPr>
          <a:lstStyle/>
          <a:p>
            <a:r>
              <a:rPr lang="zh-CN" altLang="en-US" dirty="0"/>
              <a:t>传统环型电极硅漂移室探测器</a:t>
            </a:r>
          </a:p>
        </p:txBody>
      </p:sp>
      <p:pic>
        <p:nvPicPr>
          <p:cNvPr id="16" name="图片 15"/>
          <p:cNvPicPr>
            <a:picLocks noChangeAspect="1"/>
          </p:cNvPicPr>
          <p:nvPr/>
        </p:nvPicPr>
        <p:blipFill>
          <a:blip r:embed="rId8"/>
          <a:stretch>
            <a:fillRect/>
          </a:stretch>
        </p:blipFill>
        <p:spPr>
          <a:xfrm>
            <a:off x="1874997" y="3667537"/>
            <a:ext cx="2904413" cy="2142999"/>
          </a:xfrm>
          <a:prstGeom prst="rect">
            <a:avLst/>
          </a:prstGeom>
        </p:spPr>
      </p:pic>
      <p:sp>
        <p:nvSpPr>
          <p:cNvPr id="18" name="文本框 17"/>
          <p:cNvSpPr txBox="1"/>
          <p:nvPr/>
        </p:nvSpPr>
        <p:spPr>
          <a:xfrm>
            <a:off x="4779410" y="3785682"/>
            <a:ext cx="738664" cy="2132779"/>
          </a:xfrm>
          <a:prstGeom prst="rect">
            <a:avLst/>
          </a:prstGeom>
          <a:noFill/>
        </p:spPr>
        <p:txBody>
          <a:bodyPr vert="eaVert" wrap="square">
            <a:spAutoFit/>
          </a:bodyPr>
          <a:lstStyle/>
          <a:p>
            <a:r>
              <a:rPr lang="zh-CN" altLang="en-US" dirty="0"/>
              <a:t>双面螺旋型电极硅漂移室探测器</a:t>
            </a:r>
          </a:p>
        </p:txBody>
      </p:sp>
      <p:pic>
        <p:nvPicPr>
          <p:cNvPr id="19" name="图片 18"/>
          <p:cNvPicPr>
            <a:picLocks noChangeAspect="1"/>
          </p:cNvPicPr>
          <p:nvPr/>
        </p:nvPicPr>
        <p:blipFill>
          <a:blip r:embed="rId6"/>
          <a:stretch>
            <a:fillRect/>
          </a:stretch>
        </p:blipFill>
        <p:spPr>
          <a:xfrm rot="10800000">
            <a:off x="5765738" y="4707056"/>
            <a:ext cx="536494" cy="432854"/>
          </a:xfrm>
          <a:prstGeom prst="rect">
            <a:avLst/>
          </a:prstGeom>
        </p:spPr>
      </p:pic>
      <p:sp>
        <p:nvSpPr>
          <p:cNvPr id="17" name="矩形: 圆角 16">
            <a:extLst>
              <a:ext uri="{FF2B5EF4-FFF2-40B4-BE49-F238E27FC236}">
                <a16:creationId xmlns:a16="http://schemas.microsoft.com/office/drawing/2014/main" id="{46D1EA5C-B62A-2A2E-0CA3-49B7A5A0FBD3}"/>
              </a:ext>
            </a:extLst>
          </p:cNvPr>
          <p:cNvSpPr/>
          <p:nvPr/>
        </p:nvSpPr>
        <p:spPr>
          <a:xfrm>
            <a:off x="1322034" y="3079254"/>
            <a:ext cx="4515354" cy="588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E6E3C10A-47D3-A016-824F-0102673D9296}"/>
              </a:ext>
            </a:extLst>
          </p:cNvPr>
          <p:cNvSpPr txBox="1"/>
          <p:nvPr/>
        </p:nvSpPr>
        <p:spPr>
          <a:xfrm>
            <a:off x="2150905" y="3181335"/>
            <a:ext cx="3051889" cy="369332"/>
          </a:xfrm>
          <a:prstGeom prst="rect">
            <a:avLst/>
          </a:prstGeom>
          <a:noFill/>
        </p:spPr>
        <p:txBody>
          <a:bodyPr wrap="square">
            <a:spAutoFit/>
          </a:bodyPr>
          <a:lstStyle/>
          <a:p>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只具有一个方向的分辨率</a:t>
            </a:r>
            <a:endParaRPr lang="zh-CN" altLang="en-US" dirty="0"/>
          </a:p>
        </p:txBody>
      </p:sp>
      <p:sp>
        <p:nvSpPr>
          <p:cNvPr id="15" name="文本框 14">
            <a:extLst>
              <a:ext uri="{FF2B5EF4-FFF2-40B4-BE49-F238E27FC236}">
                <a16:creationId xmlns:a16="http://schemas.microsoft.com/office/drawing/2014/main" id="{E92A3C34-8004-E053-48F8-25A45350F5B7}"/>
              </a:ext>
            </a:extLst>
          </p:cNvPr>
          <p:cNvSpPr txBox="1"/>
          <p:nvPr/>
        </p:nvSpPr>
        <p:spPr>
          <a:xfrm>
            <a:off x="6596834" y="3192466"/>
            <a:ext cx="4196309" cy="369332"/>
          </a:xfrm>
          <a:prstGeom prst="rect">
            <a:avLst/>
          </a:prstGeom>
          <a:noFill/>
        </p:spPr>
        <p:txBody>
          <a:bodyPr wrap="square">
            <a:spAutoFit/>
          </a:bodyPr>
          <a:lstStyle/>
          <a:p>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拥有更精准</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位置分辨率，是</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XY</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两个</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方向</a:t>
            </a:r>
            <a:endParaRPr lang="zh-CN" altLang="en-US" dirty="0"/>
          </a:p>
        </p:txBody>
      </p:sp>
      <p:sp>
        <p:nvSpPr>
          <p:cNvPr id="25" name="文本框 24">
            <a:extLst>
              <a:ext uri="{FF2B5EF4-FFF2-40B4-BE49-F238E27FC236}">
                <a16:creationId xmlns:a16="http://schemas.microsoft.com/office/drawing/2014/main" id="{A8C51BF5-5C89-2D80-7918-466BD4FB2B2D}"/>
              </a:ext>
            </a:extLst>
          </p:cNvPr>
          <p:cNvSpPr txBox="1"/>
          <p:nvPr/>
        </p:nvSpPr>
        <p:spPr>
          <a:xfrm>
            <a:off x="6648700" y="5848588"/>
            <a:ext cx="4144443" cy="923330"/>
          </a:xfrm>
          <a:prstGeom prst="rect">
            <a:avLst/>
          </a:prstGeom>
          <a:noFill/>
        </p:spPr>
        <p:txBody>
          <a:bodyPr wrap="square">
            <a:spAutoFit/>
          </a:bodyPr>
          <a:lstStyle/>
          <a:p>
            <a:r>
              <a:rPr lang="zh-CN" altLang="en-US" dirty="0">
                <a:latin typeface="Arial" panose="020B0604020202020204" pitchFamily="34" charset="0"/>
                <a:ea typeface="宋体" panose="02010600030101010101" pitchFamily="2" charset="-122"/>
              </a:rPr>
              <a:t>其电极结构是在硅体表面上形成多个同心环，在加偏压的时候要按照一定的电压梯度作用在每一个同心环上。</a:t>
            </a:r>
            <a:endParaRPr lang="zh-CN" altLang="en-US" dirty="0"/>
          </a:p>
        </p:txBody>
      </p:sp>
      <p:sp>
        <p:nvSpPr>
          <p:cNvPr id="28" name="文本框 27">
            <a:extLst>
              <a:ext uri="{FF2B5EF4-FFF2-40B4-BE49-F238E27FC236}">
                <a16:creationId xmlns:a16="http://schemas.microsoft.com/office/drawing/2014/main" id="{7A486FD1-5FAE-FB5E-5B44-F9F7544D3DF4}"/>
              </a:ext>
            </a:extLst>
          </p:cNvPr>
          <p:cNvSpPr txBox="1"/>
          <p:nvPr/>
        </p:nvSpPr>
        <p:spPr>
          <a:xfrm>
            <a:off x="1450722" y="5800502"/>
            <a:ext cx="4413140" cy="923330"/>
          </a:xfrm>
          <a:prstGeom prst="rect">
            <a:avLst/>
          </a:prstGeom>
          <a:noFill/>
        </p:spPr>
        <p:txBody>
          <a:bodyPr wrap="square">
            <a:spAutoFit/>
          </a:bodyPr>
          <a:lstStyle/>
          <a:p>
            <a:r>
              <a:rPr lang="zh-CN" altLang="en-US" dirty="0">
                <a:effectLst/>
                <a:latin typeface="Arial" panose="020B0604020202020204" pitchFamily="34" charset="0"/>
              </a:rPr>
              <a:t>根据其物理模型计算载流子最佳电子漂移通道，从而产生螺旋计算，以确定环宽度、环间隙、表面电场分布和其他技术参数</a:t>
            </a:r>
            <a:r>
              <a:rPr lang="zh-CN" altLang="en-US" dirty="0">
                <a:latin typeface="Arial" panose="020B0604020202020204" pitchFamily="34" charset="0"/>
              </a:rPr>
              <a:t>。</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67723" y="377506"/>
            <a:ext cx="3056553" cy="707886"/>
          </a:xfrm>
          <a:prstGeom prst="rect">
            <a:avLst/>
          </a:prstGeom>
          <a:noFill/>
        </p:spPr>
        <p:txBody>
          <a:bodyPr wrap="square" rtlCol="0">
            <a:spAutoFit/>
          </a:bodyPr>
          <a:lstStyle/>
          <a:p>
            <a:pPr>
              <a:spcBef>
                <a:spcPts val="1200"/>
              </a:spcBef>
            </a:pPr>
            <a:r>
              <a:rPr lang="en-US" altLang="zh-CN" sz="4000" dirty="0"/>
              <a:t>3</a:t>
            </a:r>
            <a:r>
              <a:rPr lang="zh-CN" altLang="en-US" sz="4000" dirty="0"/>
              <a:t>、研究内容</a:t>
            </a:r>
            <a:endParaRPr lang="en-US" altLang="zh-CN" sz="4000" dirty="0"/>
          </a:p>
        </p:txBody>
      </p:sp>
      <p:sp>
        <p:nvSpPr>
          <p:cNvPr id="15" name="文本框 14"/>
          <p:cNvSpPr txBox="1"/>
          <p:nvPr/>
        </p:nvSpPr>
        <p:spPr>
          <a:xfrm>
            <a:off x="9914631" y="1341956"/>
            <a:ext cx="923330" cy="3477172"/>
          </a:xfrm>
          <a:prstGeom prst="rect">
            <a:avLst/>
          </a:prstGeom>
          <a:noFill/>
        </p:spPr>
        <p:txBody>
          <a:bodyPr vert="eaVert" wrap="square">
            <a:spAutoFit/>
          </a:bodyPr>
          <a:lstStyle/>
          <a:p>
            <a:pPr algn="ctr"/>
            <a:r>
              <a:rPr lang="zh-CN" altLang="en-US" sz="1600" dirty="0"/>
              <a:t>等阴极环间隙和给定表面电场的新颖螺旋型硅漂移探测器正面图 </a:t>
            </a:r>
            <a:endParaRPr lang="en-US" altLang="zh-CN" sz="1600" dirty="0"/>
          </a:p>
          <a:p>
            <a:pPr algn="ctr"/>
            <a:r>
              <a:rPr lang="zh-CN" altLang="en-US" sz="1600" dirty="0"/>
              <a:t>（</a:t>
            </a:r>
            <a:r>
              <a:rPr lang="en-US" altLang="zh-CN" sz="1600" dirty="0"/>
              <a:t>a</a:t>
            </a:r>
            <a:r>
              <a:rPr lang="zh-CN" altLang="en-US" sz="1600" dirty="0"/>
              <a:t>）间隙</a:t>
            </a:r>
            <a:r>
              <a:rPr lang="en-US" altLang="zh-CN" sz="1600" dirty="0"/>
              <a:t>10µm</a:t>
            </a:r>
            <a:r>
              <a:rPr lang="zh-CN" altLang="en-US" sz="1600" dirty="0"/>
              <a:t>（</a:t>
            </a:r>
            <a:r>
              <a:rPr lang="en-US" altLang="zh-CN" sz="1600" dirty="0"/>
              <a:t>b</a:t>
            </a:r>
            <a:r>
              <a:rPr lang="zh-CN" altLang="en-US" sz="1600" dirty="0"/>
              <a:t>） 间隙</a:t>
            </a:r>
            <a:r>
              <a:rPr lang="en-US" altLang="zh-CN" sz="1600" dirty="0"/>
              <a:t>25µm</a:t>
            </a:r>
            <a:r>
              <a:rPr lang="zh-CN" altLang="en-US" sz="1600" dirty="0"/>
              <a:t> </a:t>
            </a:r>
          </a:p>
        </p:txBody>
      </p:sp>
      <p:pic>
        <p:nvPicPr>
          <p:cNvPr id="22" name="图片 2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5577" y="1260645"/>
            <a:ext cx="5051978" cy="3558482"/>
          </a:xfrm>
          <a:prstGeom prst="rect">
            <a:avLst/>
          </a:prstGeom>
        </p:spPr>
      </p:pic>
      <p:pic>
        <p:nvPicPr>
          <p:cNvPr id="27" name="图片 2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9751" y="1173018"/>
            <a:ext cx="3969383" cy="3554947"/>
          </a:xfrm>
          <a:prstGeom prst="rect">
            <a:avLst/>
          </a:prstGeom>
        </p:spPr>
      </p:pic>
      <p:sp>
        <p:nvSpPr>
          <p:cNvPr id="29" name="文本框 28"/>
          <p:cNvSpPr txBox="1"/>
          <p:nvPr/>
        </p:nvSpPr>
        <p:spPr>
          <a:xfrm>
            <a:off x="2803723" y="4646342"/>
            <a:ext cx="590550" cy="369332"/>
          </a:xfrm>
          <a:prstGeom prst="rect">
            <a:avLst/>
          </a:prstGeom>
          <a:noFill/>
        </p:spPr>
        <p:txBody>
          <a:bodyPr wrap="square">
            <a:spAutoFit/>
          </a:bodyPr>
          <a:lstStyle/>
          <a:p>
            <a:r>
              <a:rPr lang="zh-CN" altLang="en-US" dirty="0"/>
              <a:t>（</a:t>
            </a:r>
            <a:r>
              <a:rPr lang="en-US" altLang="zh-CN" dirty="0"/>
              <a:t>a</a:t>
            </a:r>
            <a:r>
              <a:rPr lang="zh-CN" altLang="en-US" dirty="0"/>
              <a:t>）</a:t>
            </a:r>
          </a:p>
        </p:txBody>
      </p:sp>
      <p:sp>
        <p:nvSpPr>
          <p:cNvPr id="31" name="文本框 30"/>
          <p:cNvSpPr txBox="1"/>
          <p:nvPr/>
        </p:nvSpPr>
        <p:spPr>
          <a:xfrm>
            <a:off x="7487241" y="4665865"/>
            <a:ext cx="590550" cy="369332"/>
          </a:xfrm>
          <a:prstGeom prst="rect">
            <a:avLst/>
          </a:prstGeom>
          <a:noFill/>
        </p:spPr>
        <p:txBody>
          <a:bodyPr wrap="square">
            <a:spAutoFit/>
          </a:bodyPr>
          <a:lstStyle/>
          <a:p>
            <a:r>
              <a:rPr lang="zh-CN" altLang="en-US" dirty="0"/>
              <a:t>（</a:t>
            </a:r>
            <a:r>
              <a:rPr lang="en-US" altLang="zh-CN" dirty="0"/>
              <a:t>b</a:t>
            </a:r>
            <a:r>
              <a:rPr lang="zh-CN" altLang="en-US" dirty="0"/>
              <a:t>） </a:t>
            </a:r>
          </a:p>
        </p:txBody>
      </p:sp>
      <p:sp>
        <p:nvSpPr>
          <p:cNvPr id="7" name="文本框 6">
            <a:extLst>
              <a:ext uri="{FF2B5EF4-FFF2-40B4-BE49-F238E27FC236}">
                <a16:creationId xmlns:a16="http://schemas.microsoft.com/office/drawing/2014/main" id="{FEEA213B-88F2-0C8C-19AA-44C5FC589993}"/>
              </a:ext>
            </a:extLst>
          </p:cNvPr>
          <p:cNvSpPr txBox="1"/>
          <p:nvPr/>
        </p:nvSpPr>
        <p:spPr>
          <a:xfrm>
            <a:off x="1054649" y="5244969"/>
            <a:ext cx="10295138" cy="1077218"/>
          </a:xfrm>
          <a:prstGeom prst="rect">
            <a:avLst/>
          </a:prstGeom>
          <a:noFill/>
          <a:ln w="19050">
            <a:noFill/>
          </a:ln>
        </p:spPr>
        <p:txBody>
          <a:bodyPr wrap="square">
            <a:spAutoFit/>
          </a:bodyPr>
          <a:lstStyle/>
          <a:p>
            <a:pPr indent="457200"/>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为了优化硅漂移探测器中载流子的漂移行为并降低其表面泄漏电流，我们提出了一种基于控制螺旋环阴极间隙的新型探测器结构，即保持其间隙较小且不变。相对于传统的间隙随环半径逐渐增大的设计，这种新结构将大大减少氧化硅面积。从而大大减少由氧化硅和氧化硅界面上的电子态引起的表面泄漏电流。同时，在设计中，我们可以根据实际情况合理调整给定的表面电场，形成一个完全耗尽的探测器区域并实现高质量的硅漂移探测器。</a:t>
            </a:r>
            <a:endParaRPr lang="zh-CN" alt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780491" y="1489337"/>
            <a:ext cx="1015663" cy="3854430"/>
          </a:xfrm>
          <a:prstGeom prst="rect">
            <a:avLst/>
          </a:prstGeom>
          <a:noFill/>
        </p:spPr>
        <p:txBody>
          <a:bodyPr vert="eaVert" wrap="square">
            <a:spAutoFit/>
          </a:bodyPr>
          <a:lstStyle/>
          <a:p>
            <a:pPr algn="ctr"/>
            <a:r>
              <a:rPr lang="zh-CN" altLang="en-US" dirty="0"/>
              <a:t>等阴极环间隙和给定表面电场的新颖螺旋型硅漂移探测器反面图</a:t>
            </a:r>
            <a:endParaRPr lang="en-US" altLang="zh-CN" dirty="0"/>
          </a:p>
          <a:p>
            <a:pPr algn="ctr"/>
            <a:r>
              <a:rPr lang="zh-CN" altLang="en-US" dirty="0"/>
              <a:t> （</a:t>
            </a:r>
            <a:r>
              <a:rPr lang="en-US" altLang="zh-CN" dirty="0"/>
              <a:t>a</a:t>
            </a:r>
            <a:r>
              <a:rPr lang="zh-CN" altLang="en-US" dirty="0"/>
              <a:t>）间隙</a:t>
            </a:r>
            <a:r>
              <a:rPr lang="en-US" altLang="zh-CN" dirty="0"/>
              <a:t>10µm</a:t>
            </a:r>
            <a:r>
              <a:rPr lang="zh-CN" altLang="en-US" dirty="0"/>
              <a:t>（</a:t>
            </a:r>
            <a:r>
              <a:rPr lang="en-US" altLang="zh-CN" dirty="0"/>
              <a:t>b</a:t>
            </a:r>
            <a:r>
              <a:rPr lang="zh-CN" altLang="en-US" dirty="0"/>
              <a:t>） 间隙</a:t>
            </a:r>
            <a:r>
              <a:rPr lang="en-US" altLang="zh-CN" dirty="0"/>
              <a:t>25µm</a:t>
            </a:r>
            <a:r>
              <a:rPr lang="zh-CN" altLang="en-US" dirty="0"/>
              <a:t> </a:t>
            </a:r>
          </a:p>
        </p:txBody>
      </p:sp>
      <p:sp>
        <p:nvSpPr>
          <p:cNvPr id="29" name="文本框 28"/>
          <p:cNvSpPr txBox="1"/>
          <p:nvPr/>
        </p:nvSpPr>
        <p:spPr>
          <a:xfrm>
            <a:off x="2489629" y="4974435"/>
            <a:ext cx="590550" cy="369332"/>
          </a:xfrm>
          <a:prstGeom prst="rect">
            <a:avLst/>
          </a:prstGeom>
          <a:noFill/>
        </p:spPr>
        <p:txBody>
          <a:bodyPr wrap="square">
            <a:spAutoFit/>
          </a:bodyPr>
          <a:lstStyle/>
          <a:p>
            <a:r>
              <a:rPr lang="zh-CN" altLang="en-US" dirty="0"/>
              <a:t>（</a:t>
            </a:r>
            <a:r>
              <a:rPr lang="en-US" altLang="zh-CN" dirty="0"/>
              <a:t>a</a:t>
            </a:r>
            <a:r>
              <a:rPr lang="zh-CN" altLang="en-US" dirty="0"/>
              <a:t>）</a:t>
            </a:r>
          </a:p>
        </p:txBody>
      </p:sp>
      <p:sp>
        <p:nvSpPr>
          <p:cNvPr id="31" name="文本框 30"/>
          <p:cNvSpPr txBox="1"/>
          <p:nvPr/>
        </p:nvSpPr>
        <p:spPr>
          <a:xfrm>
            <a:off x="7346004" y="4994584"/>
            <a:ext cx="590550" cy="369332"/>
          </a:xfrm>
          <a:prstGeom prst="rect">
            <a:avLst/>
          </a:prstGeom>
          <a:noFill/>
        </p:spPr>
        <p:txBody>
          <a:bodyPr wrap="square">
            <a:spAutoFit/>
          </a:bodyPr>
          <a:lstStyle/>
          <a:p>
            <a:r>
              <a:rPr lang="zh-CN" altLang="en-US" dirty="0"/>
              <a:t>（</a:t>
            </a:r>
            <a:r>
              <a:rPr lang="en-US" altLang="zh-CN" dirty="0"/>
              <a:t>b</a:t>
            </a:r>
            <a:r>
              <a:rPr lang="zh-CN" altLang="en-US" dirty="0"/>
              <a:t>） </a:t>
            </a:r>
          </a:p>
        </p:txBody>
      </p:sp>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815" y="1500639"/>
            <a:ext cx="5052185" cy="3526997"/>
          </a:xfrm>
          <a:prstGeom prst="rect">
            <a:avLst/>
          </a:prstGeom>
        </p:spPr>
      </p:pic>
      <p:pic>
        <p:nvPicPr>
          <p:cNvPr id="7" name="图片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7093" y="1510847"/>
            <a:ext cx="3896711" cy="3497977"/>
          </a:xfrm>
          <a:prstGeom prst="rect">
            <a:avLst/>
          </a:prstGeom>
        </p:spPr>
      </p:pic>
      <p:sp>
        <p:nvSpPr>
          <p:cNvPr id="9" name="TextBox 3"/>
          <p:cNvSpPr txBox="1"/>
          <p:nvPr/>
        </p:nvSpPr>
        <p:spPr>
          <a:xfrm>
            <a:off x="4536551" y="377506"/>
            <a:ext cx="3118898" cy="707886"/>
          </a:xfrm>
          <a:prstGeom prst="rect">
            <a:avLst/>
          </a:prstGeom>
          <a:noFill/>
        </p:spPr>
        <p:txBody>
          <a:bodyPr wrap="square" rtlCol="0">
            <a:spAutoFit/>
          </a:bodyPr>
          <a:lstStyle/>
          <a:p>
            <a:pPr>
              <a:spcBef>
                <a:spcPts val="1200"/>
              </a:spcBef>
            </a:pPr>
            <a:r>
              <a:rPr lang="en-US" altLang="zh-CN" sz="4000" dirty="0"/>
              <a:t>3</a:t>
            </a:r>
            <a:r>
              <a:rPr lang="zh-CN" altLang="en-US" sz="4000" dirty="0"/>
              <a:t>、研究内容</a:t>
            </a:r>
            <a:endParaRPr lang="en-US" altLang="zh-CN" sz="4000" dirty="0"/>
          </a:p>
        </p:txBody>
      </p:sp>
      <p:sp>
        <p:nvSpPr>
          <p:cNvPr id="4" name="文本框 3">
            <a:extLst>
              <a:ext uri="{FF2B5EF4-FFF2-40B4-BE49-F238E27FC236}">
                <a16:creationId xmlns:a16="http://schemas.microsoft.com/office/drawing/2014/main" id="{623B4BE7-3187-429D-BF3B-C55E551D06FA}"/>
              </a:ext>
            </a:extLst>
          </p:cNvPr>
          <p:cNvSpPr txBox="1"/>
          <p:nvPr/>
        </p:nvSpPr>
        <p:spPr>
          <a:xfrm>
            <a:off x="2330745" y="5983561"/>
            <a:ext cx="7530509" cy="369332"/>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反面螺旋环的数量和形状与正面相同，形成完全对称的双面螺旋环结构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48508" y="377506"/>
            <a:ext cx="9679709" cy="62807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59345" y="1173018"/>
            <a:ext cx="9485746"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410966" y="1173018"/>
            <a:ext cx="11332396" cy="4779667"/>
          </a:xfrm>
          <a:prstGeom prst="rect">
            <a:avLst/>
          </a:prstGeom>
        </p:spPr>
      </p:pic>
      <p:sp>
        <p:nvSpPr>
          <p:cNvPr id="7" name="文本框 6"/>
          <p:cNvSpPr txBox="1"/>
          <p:nvPr/>
        </p:nvSpPr>
        <p:spPr>
          <a:xfrm>
            <a:off x="2082711" y="6018357"/>
            <a:ext cx="7886700" cy="369332"/>
          </a:xfrm>
          <a:prstGeom prst="rect">
            <a:avLst/>
          </a:prstGeom>
          <a:noFill/>
        </p:spPr>
        <p:txBody>
          <a:bodyPr wrap="square">
            <a:spAutoFit/>
          </a:bodyPr>
          <a:lstStyle/>
          <a:p>
            <a:r>
              <a:rPr lang="zh-CN" altLang="en-US" dirty="0"/>
              <a:t>探测器模拟</a:t>
            </a:r>
            <a:r>
              <a:rPr lang="en-US" altLang="zh-CN" dirty="0"/>
              <a:t>X=0</a:t>
            </a:r>
            <a:r>
              <a:rPr lang="zh-CN" altLang="en-US" dirty="0"/>
              <a:t>（</a:t>
            </a:r>
            <a:r>
              <a:rPr lang="en-US" altLang="zh-CN" dirty="0"/>
              <a:t>Y-Z</a:t>
            </a:r>
            <a:r>
              <a:rPr lang="zh-CN" altLang="en-US" dirty="0"/>
              <a:t>正平面）横截面：（</a:t>
            </a:r>
            <a:r>
              <a:rPr lang="en-US" altLang="zh-CN" dirty="0"/>
              <a:t>a</a:t>
            </a:r>
            <a:r>
              <a:rPr lang="zh-CN" altLang="en-US" dirty="0"/>
              <a:t>）间隙</a:t>
            </a:r>
            <a:r>
              <a:rPr lang="en-US" altLang="zh-CN" dirty="0"/>
              <a:t>10µm</a:t>
            </a:r>
            <a:r>
              <a:rPr lang="zh-CN" altLang="en-US" dirty="0"/>
              <a:t>（</a:t>
            </a:r>
            <a:r>
              <a:rPr lang="en-US" altLang="zh-CN" dirty="0"/>
              <a:t>b</a:t>
            </a:r>
            <a:r>
              <a:rPr lang="zh-CN" altLang="en-US" dirty="0"/>
              <a:t>） 间隙</a:t>
            </a:r>
            <a:r>
              <a:rPr lang="en-US" altLang="zh-CN" dirty="0"/>
              <a:t>25µm</a:t>
            </a:r>
            <a:r>
              <a:rPr lang="zh-CN" altLang="en-US" dirty="0"/>
              <a:t> </a:t>
            </a:r>
          </a:p>
        </p:txBody>
      </p:sp>
      <p:sp>
        <p:nvSpPr>
          <p:cNvPr id="11" name="TextBox 3"/>
          <p:cNvSpPr txBox="1"/>
          <p:nvPr/>
        </p:nvSpPr>
        <p:spPr>
          <a:xfrm>
            <a:off x="4504134" y="392502"/>
            <a:ext cx="3043853" cy="707886"/>
          </a:xfrm>
          <a:prstGeom prst="rect">
            <a:avLst/>
          </a:prstGeom>
          <a:noFill/>
        </p:spPr>
        <p:txBody>
          <a:bodyPr wrap="square" rtlCol="0">
            <a:spAutoFit/>
          </a:bodyPr>
          <a:lstStyle/>
          <a:p>
            <a:pPr>
              <a:spcBef>
                <a:spcPts val="1200"/>
              </a:spcBef>
            </a:pPr>
            <a:r>
              <a:rPr lang="en-US" altLang="zh-CN" sz="4000" dirty="0"/>
              <a:t>3</a:t>
            </a:r>
            <a:r>
              <a:rPr lang="zh-CN" altLang="en-US" sz="4000" dirty="0"/>
              <a:t>、研究内容</a:t>
            </a:r>
            <a:endParaRPr lang="en-US" altLang="zh-CN" sz="40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U4Y2ZkN2EzZmY0MWY5YzgxZGEwY2JhNWQ5YTEwODIifQ=="/>
  <p:tag name="KSO_WPP_MARK_KEY" val="d6ef139c-f320-488f-b72f-5f3a3baf0927"/>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1257</TotalTime>
  <Words>1186</Words>
  <Application>Microsoft Office PowerPoint</Application>
  <PresentationFormat>宽屏</PresentationFormat>
  <Paragraphs>96</Paragraphs>
  <Slides>17</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PingFang SC</vt:lpstr>
      <vt:lpstr>华文楷体</vt:lpstr>
      <vt:lpstr>楷体</vt:lpstr>
      <vt:lpstr>微软雅黑</vt:lpstr>
      <vt:lpstr>Arial</vt:lpstr>
      <vt:lpstr>Calibri</vt:lpstr>
      <vt:lpstr>Calibri Light</vt:lpstr>
      <vt:lpstr>Cambria Math</vt:lpstr>
      <vt:lpstr>Palatino Linotype</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孙 佳雄</cp:lastModifiedBy>
  <cp:revision>195</cp:revision>
  <dcterms:created xsi:type="dcterms:W3CDTF">2016-04-29T07:48:00Z</dcterms:created>
  <dcterms:modified xsi:type="dcterms:W3CDTF">2023-05-09T13:57:29Z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2052-11.1.0.14018</vt:lpwstr>
  </property>
  <property fmtid="{D5CDD505-2E9C-101B-9397-08002B2CF9AE}" pid="3" name="ICV">
    <vt:lpwstr>88985063CDDC4946ACB9B47D444134FC</vt:lpwstr>
  </property>
</Properties>
</file>