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95" r:id="rId3"/>
    <p:sldId id="383" r:id="rId4"/>
    <p:sldId id="396" r:id="rId5"/>
    <p:sldId id="385" r:id="rId6"/>
    <p:sldId id="386" r:id="rId7"/>
    <p:sldId id="387" r:id="rId8"/>
    <p:sldId id="388" r:id="rId9"/>
    <p:sldId id="389" r:id="rId10"/>
    <p:sldId id="398" r:id="rId11"/>
    <p:sldId id="399" r:id="rId12"/>
    <p:sldId id="397" r:id="rId13"/>
    <p:sldId id="391" r:id="rId14"/>
    <p:sldId id="400" r:id="rId15"/>
    <p:sldId id="326"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7979F9"/>
    <a:srgbClr val="8E7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7" autoAdjust="0"/>
    <p:restoredTop sz="76851" autoAdjust="0"/>
  </p:normalViewPr>
  <p:slideViewPr>
    <p:cSldViewPr>
      <p:cViewPr varScale="1">
        <p:scale>
          <a:sx n="116" d="100"/>
          <a:sy n="116" d="100"/>
        </p:scale>
        <p:origin x="6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8D5D3-DDC8-422C-9A4E-BB276E5F49D8}" type="datetimeFigureOut">
              <a:rPr lang="zh-CN" altLang="en-US" smtClean="0"/>
              <a:pPr/>
              <a:t>2015/4/4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506A-7846-4099-9BD9-AE42BBA2DA6E}" type="slidenum">
              <a:rPr lang="zh-CN" altLang="en-US" smtClean="0"/>
              <a:pPr/>
              <a:t>‹#›</a:t>
            </a:fld>
            <a:endParaRPr lang="zh-CN" altLang="en-US"/>
          </a:p>
        </p:txBody>
      </p:sp>
    </p:spTree>
    <p:extLst>
      <p:ext uri="{BB962C8B-B14F-4D97-AF65-F5344CB8AC3E}">
        <p14:creationId xmlns:p14="http://schemas.microsoft.com/office/powerpoint/2010/main" val="125117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BF4BC6-9D22-417E-9C34-1C6C468B9819}" type="slidenum">
              <a:rPr lang="zh-CN" altLang="en-US" smtClean="0"/>
              <a:t>7</a:t>
            </a:fld>
            <a:endParaRPr lang="zh-CN" altLang="en-US"/>
          </a:p>
        </p:txBody>
      </p:sp>
    </p:spTree>
    <p:extLst>
      <p:ext uri="{BB962C8B-B14F-4D97-AF65-F5344CB8AC3E}">
        <p14:creationId xmlns:p14="http://schemas.microsoft.com/office/powerpoint/2010/main" val="334713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5AFB7E06-AD15-4B78-83F1-6D46197BD22A}" type="datetime1">
              <a:rPr lang="zh-CN" altLang="en-US"/>
              <a:pPr/>
              <a:t>2015/4/4</a:t>
            </a:fld>
            <a:endParaRPr lang="zh-CN" altLang="en-US" sz="1800">
              <a:solidFill>
                <a:schemeClr val="tx1"/>
              </a:solidFill>
              <a:ea typeface="+mn-ea"/>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28F87EF0-BDF9-46C4-B6BB-8EB021A1257B}" type="slidenum">
              <a:rPr lang="zh-CN" altLang="en-US"/>
              <a:pPr/>
              <a:t>‹#›</a:t>
            </a:fld>
            <a:endParaRPr lang="zh-CN" altLang="en-US" sz="1800">
              <a:solidFill>
                <a:schemeClr val="tx1"/>
              </a:solidFill>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3E7396-87F6-43BC-8668-34FBB1F425AC}" type="datetimeFigureOut">
              <a:rPr lang="zh-CN" altLang="en-US" smtClean="0"/>
              <a:pPr/>
              <a:t>2015/4/4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CAC050-E6B2-48E1-BA07-296EB1E06E2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E7396-87F6-43BC-8668-34FBB1F425AC}" type="datetimeFigureOut">
              <a:rPr lang="zh-CN" altLang="en-US" smtClean="0"/>
              <a:pPr/>
              <a:t>2015/4/4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AC050-E6B2-48E1-BA07-296EB1E06E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0" y="214290"/>
            <a:ext cx="8643998" cy="3643338"/>
          </a:xfrm>
        </p:spPr>
        <p:txBody>
          <a:bodyPr>
            <a:normAutofit/>
          </a:bodyPr>
          <a:lstStyle/>
          <a:p>
            <a:r>
              <a:rPr lang="en-US" altLang="zh-CN" b="1" dirty="0" err="1" smtClean="0">
                <a:solidFill>
                  <a:srgbClr val="0033CC"/>
                </a:solidFill>
                <a:latin typeface="华文新魏" pitchFamily="2" charset="-122"/>
                <a:ea typeface="华文新魏" pitchFamily="2" charset="-122"/>
              </a:rPr>
              <a:t>CsI</a:t>
            </a:r>
            <a:r>
              <a:rPr lang="en-US" altLang="zh-CN" b="1" dirty="0" smtClean="0">
                <a:solidFill>
                  <a:srgbClr val="0033CC"/>
                </a:solidFill>
                <a:latin typeface="华文新魏" pitchFamily="2" charset="-122"/>
                <a:ea typeface="华文新魏" pitchFamily="2" charset="-122"/>
              </a:rPr>
              <a:t>(Na)</a:t>
            </a:r>
            <a:r>
              <a:rPr lang="zh-CN" altLang="en-US" b="1" dirty="0" smtClean="0">
                <a:solidFill>
                  <a:srgbClr val="0033CC"/>
                </a:solidFill>
                <a:latin typeface="华文新魏" pitchFamily="2" charset="-122"/>
                <a:ea typeface="华文新魏" pitchFamily="2" charset="-122"/>
              </a:rPr>
              <a:t>地下暗物质探测进展</a:t>
            </a:r>
            <a:r>
              <a:rPr lang="en-US" altLang="zh-CN" b="1" dirty="0" smtClean="0">
                <a:solidFill>
                  <a:srgbClr val="0033CC"/>
                </a:solidFill>
              </a:rPr>
              <a:t/>
            </a:r>
            <a:br>
              <a:rPr lang="en-US" altLang="zh-CN" b="1" dirty="0" smtClean="0">
                <a:solidFill>
                  <a:srgbClr val="0033CC"/>
                </a:solidFill>
              </a:rPr>
            </a:br>
            <a:r>
              <a:rPr lang="en-US" altLang="zh-CN" sz="2800" b="1" dirty="0" smtClean="0"/>
              <a:t>2015</a:t>
            </a:r>
            <a:r>
              <a:rPr lang="zh-CN" altLang="en-US" sz="2800" b="1" dirty="0" smtClean="0"/>
              <a:t>年核</a:t>
            </a:r>
            <a:r>
              <a:rPr lang="zh-CN" altLang="en-US" sz="2800" b="1" dirty="0"/>
              <a:t>探测与核电子学国家重点</a:t>
            </a:r>
            <a:r>
              <a:rPr lang="zh-CN" altLang="en-US" sz="2800" b="1" dirty="0" smtClean="0"/>
              <a:t>实验室学术年会</a:t>
            </a:r>
            <a:r>
              <a:rPr lang="en-US" altLang="zh-CN" sz="2800" b="1" dirty="0" smtClean="0"/>
              <a:t/>
            </a:r>
            <a:br>
              <a:rPr lang="en-US" altLang="zh-CN" sz="2800" b="1" dirty="0" smtClean="0"/>
            </a:br>
            <a:r>
              <a:rPr lang="en-US" altLang="zh-CN" sz="2800" b="1" dirty="0" smtClean="0"/>
              <a:t/>
            </a:r>
            <a:br>
              <a:rPr lang="en-US" altLang="zh-CN" sz="2800" b="1" dirty="0" smtClean="0"/>
            </a:br>
            <a:r>
              <a:rPr lang="en-US" altLang="zh-CN" sz="3600" b="1" dirty="0" smtClean="0"/>
              <a:t> </a:t>
            </a:r>
            <a:r>
              <a:rPr lang="en-US" altLang="zh-CN" sz="3600" b="1" dirty="0" smtClean="0"/>
              <a:t>2015/4/12</a:t>
            </a:r>
            <a:r>
              <a:rPr lang="en-US" altLang="zh-CN" sz="3600" b="1" dirty="0" smtClean="0"/>
              <a:t/>
            </a:r>
            <a:br>
              <a:rPr lang="en-US" altLang="zh-CN" sz="3600" b="1" dirty="0" smtClean="0"/>
            </a:br>
            <a:r>
              <a:rPr lang="zh-CN" altLang="en-US" sz="2800" b="1" dirty="0" smtClean="0"/>
              <a:t>高能物理研究所</a:t>
            </a:r>
            <a:r>
              <a:rPr lang="en-US" altLang="zh-CN" sz="2800" b="1" dirty="0" smtClean="0"/>
              <a:t>—</a:t>
            </a:r>
            <a:r>
              <a:rPr lang="zh-CN" altLang="en-US" sz="2800" b="1" dirty="0" smtClean="0"/>
              <a:t>吕军光</a:t>
            </a:r>
            <a:endParaRPr lang="zh-CN" altLang="en-US" sz="2800" b="1" dirty="0"/>
          </a:p>
        </p:txBody>
      </p:sp>
      <p:sp>
        <p:nvSpPr>
          <p:cNvPr id="4" name="矩形 3"/>
          <p:cNvSpPr/>
          <p:nvPr/>
        </p:nvSpPr>
        <p:spPr>
          <a:xfrm>
            <a:off x="1571604" y="4143380"/>
            <a:ext cx="5500726" cy="2062103"/>
          </a:xfrm>
          <a:prstGeom prst="rect">
            <a:avLst/>
          </a:prstGeom>
        </p:spPr>
        <p:txBody>
          <a:bodyPr wrap="square">
            <a:spAutoFit/>
          </a:bodyPr>
          <a:lstStyle/>
          <a:p>
            <a:r>
              <a:rPr lang="en-US" altLang="zh-CN" sz="3200" b="1" dirty="0" smtClean="0">
                <a:latin typeface="华文新魏" pitchFamily="2" charset="-122"/>
                <a:ea typeface="华文新魏" pitchFamily="2" charset="-122"/>
              </a:rPr>
              <a:t>1</a:t>
            </a:r>
            <a:r>
              <a:rPr lang="en-US" altLang="zh-CN" sz="3200" dirty="0" smtClean="0">
                <a:latin typeface="华文新魏" pitchFamily="2" charset="-122"/>
                <a:ea typeface="华文新魏" pitchFamily="2" charset="-122"/>
              </a:rPr>
              <a:t>.   </a:t>
            </a:r>
            <a:r>
              <a:rPr lang="zh-CN" altLang="en-US" sz="3200" dirty="0" smtClean="0">
                <a:latin typeface="华文新魏" pitchFamily="2" charset="-122"/>
                <a:ea typeface="华文新魏" pitchFamily="2" charset="-122"/>
              </a:rPr>
              <a:t>科学</a:t>
            </a:r>
            <a:r>
              <a:rPr lang="zh-CN" altLang="en-US" sz="3200" dirty="0" smtClean="0">
                <a:latin typeface="华文新魏" pitchFamily="2" charset="-122"/>
                <a:ea typeface="华文新魏" pitchFamily="2" charset="-122"/>
              </a:rPr>
              <a:t>意义和</a:t>
            </a:r>
            <a:r>
              <a:rPr lang="zh-CN" altLang="en-US" sz="3200" b="1" dirty="0" smtClean="0">
                <a:latin typeface="华文新魏" pitchFamily="2" charset="-122"/>
                <a:ea typeface="华文新魏" pitchFamily="2" charset="-122"/>
              </a:rPr>
              <a:t>背景介绍  </a:t>
            </a:r>
            <a:endParaRPr lang="en-US" altLang="zh-CN" sz="3200" b="1" dirty="0" smtClean="0">
              <a:latin typeface="华文新魏" pitchFamily="2" charset="-122"/>
              <a:ea typeface="华文新魏" pitchFamily="2" charset="-122"/>
            </a:endParaRPr>
          </a:p>
          <a:p>
            <a:r>
              <a:rPr lang="en-US" altLang="zh-CN" sz="3200" b="1" dirty="0">
                <a:latin typeface="华文新魏" pitchFamily="2" charset="-122"/>
                <a:ea typeface="华文新魏" pitchFamily="2" charset="-122"/>
              </a:rPr>
              <a:t>2</a:t>
            </a:r>
            <a:r>
              <a:rPr lang="en-US" altLang="zh-CN" sz="3200" b="1" dirty="0" smtClean="0">
                <a:latin typeface="华文新魏" pitchFamily="2" charset="-122"/>
                <a:ea typeface="华文新魏" pitchFamily="2" charset="-122"/>
              </a:rPr>
              <a:t>.</a:t>
            </a:r>
            <a:r>
              <a:rPr lang="zh-CN" altLang="en-US" sz="3200" b="1" dirty="0" smtClean="0">
                <a:latin typeface="华文新魏" pitchFamily="2" charset="-122"/>
                <a:ea typeface="华文新魏" pitchFamily="2" charset="-122"/>
              </a:rPr>
              <a:t>  </a:t>
            </a:r>
            <a:r>
              <a:rPr lang="en-US" altLang="zh-CN" sz="3200" b="1" dirty="0" err="1" smtClean="0">
                <a:latin typeface="华文新魏" pitchFamily="2" charset="-122"/>
                <a:ea typeface="华文新魏" pitchFamily="2" charset="-122"/>
              </a:rPr>
              <a:t>CsI</a:t>
            </a:r>
            <a:r>
              <a:rPr lang="en-US" altLang="zh-CN" sz="3200" b="1" dirty="0" smtClean="0">
                <a:latin typeface="华文新魏" pitchFamily="2" charset="-122"/>
                <a:ea typeface="华文新魏" pitchFamily="2" charset="-122"/>
              </a:rPr>
              <a:t>(Na)</a:t>
            </a:r>
            <a:r>
              <a:rPr lang="zh-CN" altLang="en-US" sz="3200" b="1" dirty="0" smtClean="0">
                <a:latin typeface="华文新魏" pitchFamily="2" charset="-122"/>
                <a:ea typeface="华文新魏" pitchFamily="2" charset="-122"/>
              </a:rPr>
              <a:t>探测器特点</a:t>
            </a:r>
            <a:endParaRPr lang="en-US" altLang="zh-CN" sz="3200" b="1" dirty="0" smtClean="0">
              <a:latin typeface="华文新魏" pitchFamily="2" charset="-122"/>
              <a:ea typeface="华文新魏" pitchFamily="2" charset="-122"/>
            </a:endParaRPr>
          </a:p>
          <a:p>
            <a:pPr marL="514350" indent="-514350">
              <a:buAutoNum type="arabicPeriod" startAt="3"/>
            </a:pPr>
            <a:r>
              <a:rPr lang="en-US" altLang="zh-CN" sz="3200" b="1" dirty="0" err="1" smtClean="0">
                <a:latin typeface="华文新魏" pitchFamily="2" charset="-122"/>
                <a:ea typeface="华文新魏" pitchFamily="2" charset="-122"/>
              </a:rPr>
              <a:t>CsI</a:t>
            </a:r>
            <a:r>
              <a:rPr lang="en-US" altLang="zh-CN" sz="3200" b="1" dirty="0" smtClean="0">
                <a:latin typeface="华文新魏" pitchFamily="2" charset="-122"/>
                <a:ea typeface="华文新魏" pitchFamily="2" charset="-122"/>
              </a:rPr>
              <a:t>(Na)</a:t>
            </a:r>
            <a:r>
              <a:rPr lang="zh-CN" altLang="en-US" sz="3200" b="1" dirty="0" smtClean="0">
                <a:latin typeface="华文新魏" pitchFamily="2" charset="-122"/>
                <a:ea typeface="华文新魏" pitchFamily="2" charset="-122"/>
              </a:rPr>
              <a:t>模型进展</a:t>
            </a:r>
            <a:endParaRPr lang="en-US" altLang="zh-CN" sz="3200" b="1" dirty="0" smtClean="0">
              <a:latin typeface="华文新魏" pitchFamily="2" charset="-122"/>
              <a:ea typeface="华文新魏" pitchFamily="2" charset="-122"/>
            </a:endParaRPr>
          </a:p>
          <a:p>
            <a:pPr marL="514350" indent="-514350">
              <a:buAutoNum type="arabicPeriod" startAt="3"/>
            </a:pPr>
            <a:r>
              <a:rPr lang="en-US" altLang="zh-CN" sz="3200" b="1" dirty="0" err="1" smtClean="0">
                <a:latin typeface="华文新魏" pitchFamily="2" charset="-122"/>
                <a:ea typeface="华文新魏" pitchFamily="2" charset="-122"/>
              </a:rPr>
              <a:t>CsI</a:t>
            </a:r>
            <a:r>
              <a:rPr lang="en-US" altLang="zh-CN" sz="3200" b="1" dirty="0" smtClean="0">
                <a:latin typeface="华文新魏" pitchFamily="2" charset="-122"/>
                <a:ea typeface="华文新魏" pitchFamily="2" charset="-122"/>
              </a:rPr>
              <a:t>(Na)</a:t>
            </a:r>
            <a:r>
              <a:rPr lang="zh-CN" altLang="en-US" sz="3200" b="1" dirty="0" smtClean="0">
                <a:latin typeface="华文新魏" pitchFamily="2" charset="-122"/>
                <a:ea typeface="华文新魏" pitchFamily="2" charset="-122"/>
              </a:rPr>
              <a:t>探测器计划</a:t>
            </a:r>
            <a:endParaRPr lang="zh-CN" altLang="en-US" sz="3200"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4744"/>
          </a:xfrm>
        </p:spPr>
        <p:txBody>
          <a:bodyPr>
            <a:normAutofit/>
          </a:bodyPr>
          <a:lstStyle/>
          <a:p>
            <a:r>
              <a:rPr lang="en-US" altLang="zh-CN" sz="3600" dirty="0" smtClean="0">
                <a:solidFill>
                  <a:srgbClr val="0033CC"/>
                </a:solidFill>
              </a:rPr>
              <a:t>43kg</a:t>
            </a:r>
            <a:r>
              <a:rPr lang="zh-CN" altLang="en-US" sz="3600" dirty="0" smtClean="0">
                <a:solidFill>
                  <a:srgbClr val="0033CC"/>
                </a:solidFill>
              </a:rPr>
              <a:t> </a:t>
            </a:r>
            <a:r>
              <a:rPr lang="en-US" altLang="zh-CN" sz="3600" dirty="0" err="1" smtClean="0">
                <a:solidFill>
                  <a:srgbClr val="0033CC"/>
                </a:solidFill>
              </a:rPr>
              <a:t>CsI</a:t>
            </a:r>
            <a:r>
              <a:rPr lang="en-US" altLang="zh-CN" sz="3600" dirty="0" smtClean="0">
                <a:solidFill>
                  <a:srgbClr val="0033CC"/>
                </a:solidFill>
              </a:rPr>
              <a:t>(Na)</a:t>
            </a:r>
            <a:r>
              <a:rPr lang="zh-CN" altLang="en-US" sz="3600" dirty="0" smtClean="0">
                <a:solidFill>
                  <a:srgbClr val="0033CC"/>
                </a:solidFill>
              </a:rPr>
              <a:t>探测器模型</a:t>
            </a:r>
            <a:endParaRPr lang="zh-CN" altLang="en-US" sz="3600" dirty="0">
              <a:solidFill>
                <a:srgbClr val="0033CC"/>
              </a:solidFill>
            </a:endParaRPr>
          </a:p>
        </p:txBody>
      </p:sp>
      <p:sp>
        <p:nvSpPr>
          <p:cNvPr id="3" name="内容占位符 2"/>
          <p:cNvSpPr>
            <a:spLocks noGrp="1"/>
          </p:cNvSpPr>
          <p:nvPr>
            <p:ph idx="1"/>
          </p:nvPr>
        </p:nvSpPr>
        <p:spPr>
          <a:xfrm>
            <a:off x="97160" y="4509120"/>
            <a:ext cx="5482952" cy="2177956"/>
          </a:xfrm>
        </p:spPr>
        <p:txBody>
          <a:bodyPr>
            <a:normAutofit/>
          </a:bodyPr>
          <a:lstStyle/>
          <a:p>
            <a:pPr marL="0" indent="0">
              <a:buNone/>
            </a:pPr>
            <a:r>
              <a:rPr lang="zh-CN" altLang="en-US" sz="2400" dirty="0" smtClean="0"/>
              <a:t>晶体尺寸：</a:t>
            </a:r>
            <a:r>
              <a:rPr lang="en-US" altLang="zh-CN" sz="2400" dirty="0" smtClean="0"/>
              <a:t>18cmx18cmx30cm</a:t>
            </a:r>
            <a:r>
              <a:rPr lang="zh-CN" altLang="en-US" sz="2400" dirty="0" smtClean="0"/>
              <a:t> </a:t>
            </a:r>
            <a:r>
              <a:rPr lang="en-US" altLang="zh-CN" sz="2400" dirty="0" smtClean="0"/>
              <a:t>+</a:t>
            </a:r>
            <a:r>
              <a:rPr lang="zh-CN" altLang="en-US" sz="2400" dirty="0" smtClean="0"/>
              <a:t> </a:t>
            </a:r>
            <a:r>
              <a:rPr lang="en-US" altLang="zh-CN" sz="2400" dirty="0" smtClean="0"/>
              <a:t>10</a:t>
            </a:r>
            <a:r>
              <a:rPr lang="zh-CN" altLang="en-US" sz="2400" dirty="0" smtClean="0"/>
              <a:t> </a:t>
            </a:r>
            <a:r>
              <a:rPr lang="en-US" altLang="zh-CN" sz="2400" dirty="0" smtClean="0"/>
              <a:t>PMT</a:t>
            </a:r>
          </a:p>
          <a:p>
            <a:pPr marL="0" indent="0">
              <a:buNone/>
            </a:pPr>
            <a:r>
              <a:rPr lang="zh-CN" altLang="en-US" sz="2400" dirty="0" smtClean="0"/>
              <a:t>温度：</a:t>
            </a:r>
            <a:r>
              <a:rPr lang="en-US" altLang="zh-CN" sz="2400" dirty="0" smtClean="0"/>
              <a:t>-180</a:t>
            </a:r>
            <a:r>
              <a:rPr lang="en-US" altLang="zh-CN" sz="2400" baseline="30000" dirty="0" smtClean="0"/>
              <a:t>0</a:t>
            </a:r>
            <a:r>
              <a:rPr lang="en-US" altLang="zh-CN" sz="2400" dirty="0" smtClean="0"/>
              <a:t>---</a:t>
            </a:r>
            <a:r>
              <a:rPr lang="zh-CN" altLang="en-US" sz="2400" dirty="0" smtClean="0"/>
              <a:t>室温</a:t>
            </a:r>
            <a:endParaRPr lang="en-US" altLang="zh-CN" sz="2400" dirty="0" smtClean="0"/>
          </a:p>
          <a:p>
            <a:pPr marL="0" indent="0">
              <a:buNone/>
            </a:pPr>
            <a:r>
              <a:rPr lang="zh-CN" altLang="en-US" sz="2400" dirty="0" smtClean="0"/>
              <a:t>数据：波形采样：</a:t>
            </a:r>
            <a:r>
              <a:rPr lang="en-US" altLang="zh-CN" sz="2400" dirty="0" smtClean="0"/>
              <a:t>1G/100µs</a:t>
            </a:r>
          </a:p>
          <a:p>
            <a:pPr marL="0" indent="0">
              <a:buNone/>
            </a:pPr>
            <a:r>
              <a:rPr lang="zh-CN" altLang="en-US" sz="2400" dirty="0" smtClean="0"/>
              <a:t>触发：</a:t>
            </a:r>
            <a:r>
              <a:rPr lang="en-US" altLang="zh-CN" sz="2400" dirty="0" smtClean="0"/>
              <a:t>2pe</a:t>
            </a:r>
          </a:p>
          <a:p>
            <a:pPr marL="0" indent="0">
              <a:buNone/>
            </a:pPr>
            <a:endParaRPr lang="zh-CN" altLang="en-US" sz="2400"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5148064" y="1128192"/>
            <a:ext cx="2088232" cy="3099840"/>
          </a:xfrm>
          <a:prstGeom prst="rect">
            <a:avLst/>
          </a:prstGeom>
        </p:spPr>
      </p:pic>
      <p:pic>
        <p:nvPicPr>
          <p:cNvPr id="6" name="图片 5"/>
          <p:cNvPicPr/>
          <p:nvPr/>
        </p:nvPicPr>
        <p:blipFill>
          <a:blip r:embed="rId3" cstate="print">
            <a:extLst>
              <a:ext uri="{28A0092B-C50C-407E-A947-70E740481C1C}">
                <a14:useLocalDpi xmlns:a14="http://schemas.microsoft.com/office/drawing/2010/main" val="0"/>
              </a:ext>
            </a:extLst>
          </a:blip>
          <a:stretch>
            <a:fillRect/>
          </a:stretch>
        </p:blipFill>
        <p:spPr>
          <a:xfrm>
            <a:off x="2771800" y="1132676"/>
            <a:ext cx="2016224" cy="3099840"/>
          </a:xfrm>
          <a:prstGeom prst="rect">
            <a:avLst/>
          </a:prstGeom>
        </p:spPr>
      </p:pic>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251520" y="1128191"/>
            <a:ext cx="2304256" cy="3099841"/>
          </a:xfrm>
          <a:prstGeom prst="rect">
            <a:avLst/>
          </a:prstGeom>
        </p:spPr>
      </p:pic>
      <p:pic>
        <p:nvPicPr>
          <p:cNvPr id="8" name="图片 7"/>
          <p:cNvPicPr/>
          <p:nvPr/>
        </p:nvPicPr>
        <p:blipFill>
          <a:blip r:embed="rId5" cstate="print"/>
          <a:stretch>
            <a:fillRect/>
          </a:stretch>
        </p:blipFill>
        <p:spPr>
          <a:xfrm>
            <a:off x="5796136" y="4354086"/>
            <a:ext cx="3272790" cy="2332990"/>
          </a:xfrm>
          <a:prstGeom prst="rect">
            <a:avLst/>
          </a:prstGeom>
        </p:spPr>
      </p:pic>
    </p:spTree>
    <p:extLst>
      <p:ext uri="{BB962C8B-B14F-4D97-AF65-F5344CB8AC3E}">
        <p14:creationId xmlns:p14="http://schemas.microsoft.com/office/powerpoint/2010/main" val="185570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411" y="16605"/>
            <a:ext cx="8229600" cy="1143000"/>
          </a:xfrm>
        </p:spPr>
        <p:txBody>
          <a:bodyPr>
            <a:normAutofit/>
          </a:bodyPr>
          <a:lstStyle/>
          <a:p>
            <a:r>
              <a:rPr lang="en-US" altLang="zh-CN" sz="3600" dirty="0">
                <a:solidFill>
                  <a:srgbClr val="0033CC"/>
                </a:solidFill>
              </a:rPr>
              <a:t>43kg</a:t>
            </a:r>
            <a:r>
              <a:rPr lang="zh-CN" altLang="en-US" sz="3600" dirty="0">
                <a:solidFill>
                  <a:srgbClr val="0033CC"/>
                </a:solidFill>
              </a:rPr>
              <a:t> </a:t>
            </a:r>
            <a:r>
              <a:rPr lang="en-US" altLang="zh-CN" sz="3600" dirty="0" err="1">
                <a:solidFill>
                  <a:srgbClr val="0033CC"/>
                </a:solidFill>
              </a:rPr>
              <a:t>CsI</a:t>
            </a:r>
            <a:r>
              <a:rPr lang="en-US" altLang="zh-CN" sz="3600" dirty="0">
                <a:solidFill>
                  <a:srgbClr val="0033CC"/>
                </a:solidFill>
              </a:rPr>
              <a:t>(Na)</a:t>
            </a:r>
            <a:r>
              <a:rPr lang="zh-CN" altLang="en-US" sz="3600" dirty="0">
                <a:solidFill>
                  <a:srgbClr val="0033CC"/>
                </a:solidFill>
              </a:rPr>
              <a:t>探测器</a:t>
            </a:r>
            <a:r>
              <a:rPr lang="zh-CN" altLang="en-US" sz="3600" dirty="0" smtClean="0">
                <a:solidFill>
                  <a:srgbClr val="0033CC"/>
                </a:solidFill>
              </a:rPr>
              <a:t>模型</a:t>
            </a:r>
            <a:r>
              <a:rPr lang="en-US" altLang="zh-CN" sz="3600" dirty="0" smtClean="0">
                <a:solidFill>
                  <a:srgbClr val="0033CC"/>
                </a:solidFill>
              </a:rPr>
              <a:t/>
            </a:r>
            <a:br>
              <a:rPr lang="en-US" altLang="zh-CN" sz="3600" dirty="0" smtClean="0">
                <a:solidFill>
                  <a:srgbClr val="0033CC"/>
                </a:solidFill>
              </a:rPr>
            </a:br>
            <a:r>
              <a:rPr lang="zh-CN" altLang="en-US" sz="2700" dirty="0" smtClean="0">
                <a:solidFill>
                  <a:srgbClr val="0033CC"/>
                </a:solidFill>
              </a:rPr>
              <a:t>北京地面数据 </a:t>
            </a:r>
            <a:r>
              <a:rPr lang="en-US" altLang="zh-CN" sz="2700" dirty="0" smtClean="0">
                <a:solidFill>
                  <a:srgbClr val="0033CC"/>
                </a:solidFill>
              </a:rPr>
              <a:t>(</a:t>
            </a:r>
            <a:r>
              <a:rPr lang="zh-CN" altLang="en-US" sz="2700" dirty="0" smtClean="0">
                <a:solidFill>
                  <a:srgbClr val="0033CC"/>
                </a:solidFill>
              </a:rPr>
              <a:t>计划</a:t>
            </a:r>
            <a:r>
              <a:rPr lang="en-US" altLang="zh-CN" sz="2700" dirty="0" smtClean="0">
                <a:solidFill>
                  <a:srgbClr val="0033CC"/>
                </a:solidFill>
              </a:rPr>
              <a:t>2014/5</a:t>
            </a:r>
            <a:r>
              <a:rPr lang="zh-CN" altLang="en-US" sz="2700" dirty="0" smtClean="0">
                <a:solidFill>
                  <a:srgbClr val="0033CC"/>
                </a:solidFill>
              </a:rPr>
              <a:t>，大亚湾</a:t>
            </a:r>
            <a:r>
              <a:rPr lang="zh-CN" altLang="en-US" sz="2700" dirty="0" smtClean="0">
                <a:solidFill>
                  <a:srgbClr val="0033CC"/>
                </a:solidFill>
              </a:rPr>
              <a:t>地下水池内取</a:t>
            </a:r>
            <a:r>
              <a:rPr lang="zh-CN" altLang="en-US" sz="2700" dirty="0" smtClean="0">
                <a:solidFill>
                  <a:srgbClr val="0033CC"/>
                </a:solidFill>
              </a:rPr>
              <a:t>数）</a:t>
            </a:r>
            <a:endParaRPr lang="zh-CN" altLang="en-US" sz="2700" dirty="0">
              <a:solidFill>
                <a:srgbClr val="0033CC"/>
              </a:solidFill>
            </a:endParaRPr>
          </a:p>
        </p:txBody>
      </p:sp>
      <p:pic>
        <p:nvPicPr>
          <p:cNvPr id="6" name="内容占位符 5"/>
          <p:cNvPicPr>
            <a:picLocks noGrp="1" noChangeAspect="1"/>
          </p:cNvPicPr>
          <p:nvPr>
            <p:ph idx="1"/>
          </p:nvPr>
        </p:nvPicPr>
        <p:blipFill>
          <a:blip r:embed="rId2"/>
          <a:stretch>
            <a:fillRect/>
          </a:stretch>
        </p:blipFill>
        <p:spPr>
          <a:xfrm>
            <a:off x="3897701" y="1159605"/>
            <a:ext cx="4911016" cy="1939354"/>
          </a:xfrm>
          <a:prstGeom prst="rect">
            <a:avLst/>
          </a:prstGeom>
        </p:spPr>
      </p:pic>
      <p:sp>
        <p:nvSpPr>
          <p:cNvPr id="4" name="AutoShape 2" descr="http://mail.ihep.ac.cn/coremail/XJS/mbox/readdata.jsp?ssid=qQhR7gNWleASguBgKN8K6WGcmSJTFNnImmPHRd9Pl%2bI%3d&amp;mid=1%3a1tbiAQULEVDmq6CF7AABsL&amp;part=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http://mail.ihep.ac.cn/coremail/XJS/mbox/readdata.jsp?ssid=qQhR7gNWleASguBgKN8K6WGcmSJTFNnImmPHRd9Pl%2bI%3d&amp;mid=1%3a1tbiAQULEVDmq6CF7AABsL&amp;part=2"/>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p:cNvPicPr>
            <a:picLocks noChangeAspect="1"/>
          </p:cNvPicPr>
          <p:nvPr/>
        </p:nvPicPr>
        <p:blipFill>
          <a:blip r:embed="rId3"/>
          <a:stretch>
            <a:fillRect/>
          </a:stretch>
        </p:blipFill>
        <p:spPr>
          <a:xfrm>
            <a:off x="3932488" y="3429000"/>
            <a:ext cx="4911016" cy="3271837"/>
          </a:xfrm>
          <a:prstGeom prst="rect">
            <a:avLst/>
          </a:prstGeom>
        </p:spPr>
      </p:pic>
      <p:sp>
        <p:nvSpPr>
          <p:cNvPr id="9" name="矩形 8"/>
          <p:cNvSpPr/>
          <p:nvPr/>
        </p:nvSpPr>
        <p:spPr>
          <a:xfrm>
            <a:off x="754152" y="1159605"/>
            <a:ext cx="2881744" cy="2031325"/>
          </a:xfrm>
          <a:prstGeom prst="rect">
            <a:avLst/>
          </a:prstGeom>
        </p:spPr>
        <p:txBody>
          <a:bodyPr wrap="square">
            <a:spAutoFit/>
          </a:bodyPr>
          <a:lstStyle/>
          <a:p>
            <a:r>
              <a:rPr lang="zh-CN" altLang="en-US" dirty="0" smtClean="0"/>
              <a:t>触发</a:t>
            </a:r>
            <a:r>
              <a:rPr lang="en-US" altLang="zh-CN" dirty="0" smtClean="0"/>
              <a:t>:2pe/100ns,</a:t>
            </a:r>
          </a:p>
          <a:p>
            <a:r>
              <a:rPr lang="zh-CN" altLang="en-US" dirty="0" smtClean="0"/>
              <a:t>每次触发控制</a:t>
            </a:r>
            <a:r>
              <a:rPr lang="en-US" altLang="zh-CN" dirty="0" smtClean="0"/>
              <a:t>:100µs</a:t>
            </a:r>
            <a:endParaRPr lang="en-US" altLang="zh-CN" dirty="0"/>
          </a:p>
          <a:p>
            <a:r>
              <a:rPr lang="zh-CN" altLang="en-US" dirty="0" smtClean="0"/>
              <a:t>测量时间窗：</a:t>
            </a:r>
            <a:r>
              <a:rPr lang="en-US" altLang="zh-CN" dirty="0" smtClean="0"/>
              <a:t>10µs</a:t>
            </a:r>
          </a:p>
          <a:p>
            <a:endParaRPr lang="en-US" altLang="zh-CN" dirty="0"/>
          </a:p>
          <a:p>
            <a:r>
              <a:rPr lang="zh-CN" altLang="en-US" dirty="0" smtClean="0"/>
              <a:t>       </a:t>
            </a:r>
            <a:r>
              <a:rPr lang="en-US" altLang="zh-CN" dirty="0" smtClean="0"/>
              <a:t>25</a:t>
            </a:r>
            <a:r>
              <a:rPr lang="zh-CN" altLang="en-US" dirty="0"/>
              <a:t>度本底谱：</a:t>
            </a:r>
            <a:r>
              <a:rPr lang="en-US" altLang="zh-CN" dirty="0" smtClean="0"/>
              <a:t>800Hz</a:t>
            </a:r>
          </a:p>
          <a:p>
            <a:r>
              <a:rPr lang="zh-CN" altLang="en-US" dirty="0" smtClean="0">
                <a:solidFill>
                  <a:srgbClr val="C00000"/>
                </a:solidFill>
              </a:rPr>
              <a:t>光输出：</a:t>
            </a:r>
            <a:r>
              <a:rPr lang="en-US" altLang="zh-CN" dirty="0" smtClean="0">
                <a:solidFill>
                  <a:srgbClr val="C00000"/>
                </a:solidFill>
              </a:rPr>
              <a:t>5.5pe/</a:t>
            </a:r>
            <a:r>
              <a:rPr lang="en-US" altLang="zh-CN" dirty="0" err="1" smtClean="0">
                <a:solidFill>
                  <a:srgbClr val="C00000"/>
                </a:solidFill>
              </a:rPr>
              <a:t>keV</a:t>
            </a:r>
            <a:endParaRPr lang="en-US" altLang="zh-CN" dirty="0">
              <a:solidFill>
                <a:srgbClr val="C00000"/>
              </a:solidFill>
            </a:endParaRPr>
          </a:p>
          <a:p>
            <a:endParaRPr lang="en-US" altLang="zh-CN" dirty="0"/>
          </a:p>
        </p:txBody>
      </p:sp>
      <p:sp>
        <p:nvSpPr>
          <p:cNvPr id="10" name="矩形 9"/>
          <p:cNvSpPr/>
          <p:nvPr/>
        </p:nvSpPr>
        <p:spPr>
          <a:xfrm>
            <a:off x="953726" y="3203684"/>
            <a:ext cx="2452916" cy="369332"/>
          </a:xfrm>
          <a:prstGeom prst="rect">
            <a:avLst/>
          </a:prstGeom>
        </p:spPr>
        <p:txBody>
          <a:bodyPr wrap="none">
            <a:spAutoFit/>
          </a:bodyPr>
          <a:lstStyle/>
          <a:p>
            <a:r>
              <a:rPr lang="en-US" altLang="zh-CN" dirty="0" smtClean="0"/>
              <a:t>-180</a:t>
            </a:r>
            <a:r>
              <a:rPr lang="zh-CN" altLang="en-US" dirty="0" smtClean="0"/>
              <a:t>度本底谱</a:t>
            </a:r>
            <a:r>
              <a:rPr lang="zh-CN" altLang="en-US" dirty="0" smtClean="0"/>
              <a:t>：</a:t>
            </a:r>
            <a:r>
              <a:rPr lang="zh-CN" altLang="en-US" dirty="0" smtClean="0">
                <a:latin typeface="隶书" panose="02010509060101010101" pitchFamily="49" charset="-122"/>
                <a:ea typeface="隶书" panose="02010509060101010101" pitchFamily="49" charset="-122"/>
              </a:rPr>
              <a:t>＞</a:t>
            </a:r>
            <a:r>
              <a:rPr lang="en-US" altLang="zh-CN" dirty="0" smtClean="0">
                <a:latin typeface="隶书" panose="02010509060101010101" pitchFamily="49" charset="-122"/>
                <a:ea typeface="隶书" panose="02010509060101010101" pitchFamily="49" charset="-122"/>
              </a:rPr>
              <a:t>1kHz</a:t>
            </a:r>
            <a:endParaRPr lang="en-US" altLang="zh-CN" dirty="0"/>
          </a:p>
        </p:txBody>
      </p:sp>
      <p:sp>
        <p:nvSpPr>
          <p:cNvPr id="12" name="AutoShape 8" descr="http://mail.ihep.ac.cn/coremail/XJS/mbox/readdata.jsp?ssid=qQhR7gNWleASguBgKN8K6WGcmSJTFNnImmPHRd9Pl%2bI%3d&amp;mid=1%3a1tbiAQUIEVDmq6Mu2gADsU&amp;part=2"/>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4" name="图片 13"/>
          <p:cNvPicPr>
            <a:picLocks noChangeAspect="1"/>
          </p:cNvPicPr>
          <p:nvPr/>
        </p:nvPicPr>
        <p:blipFill>
          <a:blip r:embed="rId4"/>
          <a:stretch>
            <a:fillRect/>
          </a:stretch>
        </p:blipFill>
        <p:spPr>
          <a:xfrm>
            <a:off x="215900" y="3573016"/>
            <a:ext cx="3496217" cy="2702524"/>
          </a:xfrm>
          <a:prstGeom prst="rect">
            <a:avLst/>
          </a:prstGeom>
        </p:spPr>
      </p:pic>
      <p:sp>
        <p:nvSpPr>
          <p:cNvPr id="15" name="矩形 14"/>
          <p:cNvSpPr/>
          <p:nvPr/>
        </p:nvSpPr>
        <p:spPr>
          <a:xfrm>
            <a:off x="572211" y="6090874"/>
            <a:ext cx="2523448" cy="369332"/>
          </a:xfrm>
          <a:prstGeom prst="rect">
            <a:avLst/>
          </a:prstGeom>
        </p:spPr>
        <p:txBody>
          <a:bodyPr wrap="none">
            <a:spAutoFit/>
          </a:bodyPr>
          <a:lstStyle/>
          <a:p>
            <a:r>
              <a:rPr lang="en-US" altLang="zh-CN" dirty="0"/>
              <a:t>-180</a:t>
            </a:r>
            <a:r>
              <a:rPr lang="zh-CN" altLang="en-US" dirty="0" smtClean="0"/>
              <a:t>度宇宙射线事例</a:t>
            </a:r>
            <a:r>
              <a:rPr lang="en-US" altLang="zh-CN" dirty="0" smtClean="0"/>
              <a:t>/ns</a:t>
            </a:r>
            <a:endParaRPr lang="zh-CN" altLang="en-US" dirty="0"/>
          </a:p>
        </p:txBody>
      </p:sp>
      <p:sp>
        <p:nvSpPr>
          <p:cNvPr id="16" name="矩形 15"/>
          <p:cNvSpPr/>
          <p:nvPr/>
        </p:nvSpPr>
        <p:spPr>
          <a:xfrm>
            <a:off x="6113434" y="3053766"/>
            <a:ext cx="511679" cy="369332"/>
          </a:xfrm>
          <a:prstGeom prst="rect">
            <a:avLst/>
          </a:prstGeom>
        </p:spPr>
        <p:txBody>
          <a:bodyPr wrap="none">
            <a:spAutoFit/>
          </a:bodyPr>
          <a:lstStyle/>
          <a:p>
            <a:r>
              <a:rPr lang="en-US" altLang="zh-CN" dirty="0" smtClean="0"/>
              <a:t>/</a:t>
            </a:r>
            <a:r>
              <a:rPr lang="en-US" altLang="zh-CN" dirty="0" err="1" smtClean="0"/>
              <a:t>pe</a:t>
            </a:r>
            <a:endParaRPr lang="zh-CN" altLang="en-US" dirty="0"/>
          </a:p>
        </p:txBody>
      </p:sp>
      <p:sp>
        <p:nvSpPr>
          <p:cNvPr id="3" name="矩形 2"/>
          <p:cNvSpPr/>
          <p:nvPr/>
        </p:nvSpPr>
        <p:spPr>
          <a:xfrm>
            <a:off x="6732240" y="1575284"/>
            <a:ext cx="1342034" cy="369332"/>
          </a:xfrm>
          <a:prstGeom prst="rect">
            <a:avLst/>
          </a:prstGeom>
        </p:spPr>
        <p:txBody>
          <a:bodyPr wrap="none">
            <a:spAutoFit/>
          </a:bodyPr>
          <a:lstStyle/>
          <a:p>
            <a:r>
              <a:rPr lang="en-US" altLang="zh-CN" dirty="0"/>
              <a:t>25</a:t>
            </a:r>
            <a:r>
              <a:rPr lang="zh-CN" altLang="en-US" dirty="0"/>
              <a:t>度本底谱</a:t>
            </a:r>
          </a:p>
        </p:txBody>
      </p:sp>
    </p:spTree>
    <p:extLst>
      <p:ext uri="{BB962C8B-B14F-4D97-AF65-F5344CB8AC3E}">
        <p14:creationId xmlns:p14="http://schemas.microsoft.com/office/powerpoint/2010/main" val="209737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026" y="23265"/>
            <a:ext cx="5760640" cy="778098"/>
          </a:xfrm>
        </p:spPr>
        <p:txBody>
          <a:bodyPr>
            <a:normAutofit fontScale="90000"/>
          </a:bodyPr>
          <a:lstStyle/>
          <a:p>
            <a:r>
              <a:rPr lang="en-US" altLang="zh-CN" sz="3600" b="1" dirty="0" smtClean="0">
                <a:solidFill>
                  <a:srgbClr val="4538F2"/>
                </a:solidFill>
              </a:rPr>
              <a:t>4</a:t>
            </a:r>
            <a:r>
              <a:rPr lang="zh-CN" altLang="en-US" sz="3600" b="1" dirty="0" smtClean="0">
                <a:solidFill>
                  <a:srgbClr val="4538F2"/>
                </a:solidFill>
              </a:rPr>
              <a:t>吨</a:t>
            </a:r>
            <a:r>
              <a:rPr lang="en-US" altLang="zh-CN" sz="3600" b="1" dirty="0" err="1" smtClean="0">
                <a:solidFill>
                  <a:srgbClr val="4538F2"/>
                </a:solidFill>
              </a:rPr>
              <a:t>CsI</a:t>
            </a:r>
            <a:r>
              <a:rPr lang="en-US" altLang="zh-CN" sz="3600" b="1" dirty="0" smtClean="0">
                <a:solidFill>
                  <a:srgbClr val="4538F2"/>
                </a:solidFill>
              </a:rPr>
              <a:t>(Na</a:t>
            </a:r>
            <a:r>
              <a:rPr lang="en-US" altLang="zh-CN" sz="3600" b="1" dirty="0">
                <a:solidFill>
                  <a:srgbClr val="4538F2"/>
                </a:solidFill>
              </a:rPr>
              <a:t>)</a:t>
            </a:r>
            <a:r>
              <a:rPr lang="zh-CN" altLang="en-US" sz="3600" b="1" dirty="0" smtClean="0">
                <a:solidFill>
                  <a:srgbClr val="4538F2"/>
                </a:solidFill>
              </a:rPr>
              <a:t>探测器概念</a:t>
            </a:r>
            <a:r>
              <a:rPr lang="zh-CN" altLang="zh-CN" sz="3600" b="1" dirty="0" smtClean="0">
                <a:solidFill>
                  <a:srgbClr val="4538F2"/>
                </a:solidFill>
              </a:rPr>
              <a:t>方案</a:t>
            </a:r>
            <a:r>
              <a:rPr lang="en-US" altLang="zh-CN" sz="3600" b="1" dirty="0" smtClean="0">
                <a:solidFill>
                  <a:srgbClr val="4538F2"/>
                </a:solidFill>
              </a:rPr>
              <a:t/>
            </a:r>
            <a:br>
              <a:rPr lang="en-US" altLang="zh-CN" sz="3600" b="1" dirty="0" smtClean="0">
                <a:solidFill>
                  <a:srgbClr val="4538F2"/>
                </a:solidFill>
              </a:rPr>
            </a:br>
            <a:r>
              <a:rPr lang="zh-CN" altLang="en-US" sz="2700" b="1" dirty="0" smtClean="0"/>
              <a:t>（</a:t>
            </a:r>
            <a:r>
              <a:rPr lang="zh-CN" altLang="zh-CN" sz="2200" b="1" dirty="0" smtClean="0"/>
              <a:t>四川锦屏地下实验室</a:t>
            </a:r>
            <a:r>
              <a:rPr lang="en-US" altLang="zh-CN" sz="2200" b="1" dirty="0" smtClean="0"/>
              <a:t>/</a:t>
            </a:r>
            <a:r>
              <a:rPr lang="zh-CN" altLang="en-US" sz="2200" b="1" dirty="0" smtClean="0"/>
              <a:t>造价：</a:t>
            </a:r>
            <a:r>
              <a:rPr lang="en-US" altLang="zh-CN" sz="2200" b="1" dirty="0" smtClean="0"/>
              <a:t>1</a:t>
            </a:r>
            <a:r>
              <a:rPr lang="zh-CN" altLang="en-US" sz="2200" b="1" dirty="0" smtClean="0"/>
              <a:t>亿）</a:t>
            </a:r>
            <a:endParaRPr lang="zh-CN" altLang="en-US" sz="2200" b="1" dirty="0">
              <a:solidFill>
                <a:srgbClr val="4538F2"/>
              </a:solidFill>
            </a:endParaRPr>
          </a:p>
        </p:txBody>
      </p:sp>
      <p:sp>
        <p:nvSpPr>
          <p:cNvPr id="3" name="内容占位符 2"/>
          <p:cNvSpPr>
            <a:spLocks noGrp="1"/>
          </p:cNvSpPr>
          <p:nvPr>
            <p:ph idx="1"/>
          </p:nvPr>
        </p:nvSpPr>
        <p:spPr>
          <a:xfrm>
            <a:off x="107504" y="4365104"/>
            <a:ext cx="6048672" cy="2232248"/>
          </a:xfrm>
        </p:spPr>
        <p:txBody>
          <a:bodyPr>
            <a:normAutofit fontScale="92500"/>
          </a:bodyPr>
          <a:lstStyle/>
          <a:p>
            <a:pPr marL="0" indent="0">
              <a:buNone/>
            </a:pPr>
            <a:r>
              <a:rPr lang="en-US" altLang="zh-CN" sz="2600" b="1" dirty="0" smtClean="0">
                <a:latin typeface="+mn-ea"/>
              </a:rPr>
              <a:t>1) </a:t>
            </a:r>
            <a:r>
              <a:rPr lang="zh-CN" altLang="zh-CN" sz="2600" b="1" dirty="0" smtClean="0">
                <a:latin typeface="+mn-ea"/>
              </a:rPr>
              <a:t>外围</a:t>
            </a:r>
            <a:r>
              <a:rPr lang="zh-CN" altLang="zh-CN" sz="2600" b="1" dirty="0">
                <a:latin typeface="+mn-ea"/>
              </a:rPr>
              <a:t>水</a:t>
            </a:r>
            <a:r>
              <a:rPr lang="zh-CN" altLang="zh-CN" sz="2600" b="1" dirty="0" smtClean="0">
                <a:latin typeface="+mn-ea"/>
              </a:rPr>
              <a:t>切伦可夫装置</a:t>
            </a:r>
            <a:r>
              <a:rPr lang="en-US" altLang="zh-CN" sz="2600" b="1" dirty="0" smtClean="0">
                <a:latin typeface="+mn-ea"/>
              </a:rPr>
              <a:t>:</a:t>
            </a:r>
          </a:p>
          <a:p>
            <a:pPr marL="0" indent="0">
              <a:buNone/>
            </a:pPr>
            <a:r>
              <a:rPr lang="zh-CN" altLang="zh-CN" sz="2600" b="1" dirty="0" smtClean="0">
                <a:latin typeface="+mn-ea"/>
                <a:sym typeface="Symbol" panose="05050102010706020507" pitchFamily="18" charset="2"/>
              </a:rPr>
              <a:t></a:t>
            </a:r>
            <a:r>
              <a:rPr lang="zh-CN" altLang="en-US" sz="2600" b="1" dirty="0" smtClean="0">
                <a:latin typeface="+mn-ea"/>
                <a:sym typeface="Symbol" panose="05050102010706020507" pitchFamily="18" charset="2"/>
              </a:rPr>
              <a:t> </a:t>
            </a:r>
            <a:r>
              <a:rPr lang="en-US" altLang="zh-CN" sz="2600" b="1" dirty="0" smtClean="0">
                <a:latin typeface="+mn-ea"/>
              </a:rPr>
              <a:t>8mX9m</a:t>
            </a:r>
            <a:r>
              <a:rPr lang="zh-CN" altLang="zh-CN" sz="2600" b="1" dirty="0" smtClean="0">
                <a:latin typeface="+mn-ea"/>
              </a:rPr>
              <a:t>的</a:t>
            </a:r>
            <a:r>
              <a:rPr lang="zh-CN" altLang="zh-CN" sz="2600" b="1" dirty="0">
                <a:latin typeface="+mn-ea"/>
              </a:rPr>
              <a:t>不锈钢圆柱大桶</a:t>
            </a:r>
            <a:r>
              <a:rPr lang="zh-CN" altLang="zh-CN" sz="2600" b="1" dirty="0" smtClean="0">
                <a:latin typeface="+mn-ea"/>
              </a:rPr>
              <a:t>，</a:t>
            </a:r>
            <a:r>
              <a:rPr lang="en-US" altLang="zh-CN" sz="2600" b="1" dirty="0" smtClean="0">
                <a:latin typeface="+mn-ea"/>
              </a:rPr>
              <a:t>80</a:t>
            </a:r>
            <a:r>
              <a:rPr lang="en-US" altLang="zh-CN" sz="2600" b="1" dirty="0">
                <a:latin typeface="+mn-ea"/>
              </a:rPr>
              <a:t>x</a:t>
            </a:r>
            <a:r>
              <a:rPr lang="en-US" altLang="zh-CN" sz="2600" b="1" dirty="0" smtClean="0">
                <a:latin typeface="+mn-ea"/>
              </a:rPr>
              <a:t>8</a:t>
            </a:r>
            <a:r>
              <a:rPr lang="zh-CN" altLang="zh-CN" sz="2600" b="1" baseline="30000" dirty="0" smtClean="0">
                <a:latin typeface="+mn-ea"/>
              </a:rPr>
              <a:t>，</a:t>
            </a:r>
            <a:r>
              <a:rPr lang="en-US" altLang="zh-CN" sz="2600" b="1" dirty="0" smtClean="0">
                <a:latin typeface="+mn-ea"/>
              </a:rPr>
              <a:t>PMT</a:t>
            </a:r>
            <a:r>
              <a:rPr lang="zh-CN" altLang="zh-CN" sz="2600" b="1" dirty="0" smtClean="0">
                <a:latin typeface="+mn-ea"/>
              </a:rPr>
              <a:t>。</a:t>
            </a:r>
            <a:endParaRPr lang="zh-CN" altLang="zh-CN" sz="2600" b="1" dirty="0">
              <a:latin typeface="+mn-ea"/>
            </a:endParaRPr>
          </a:p>
          <a:p>
            <a:pPr marL="0" indent="0">
              <a:buNone/>
            </a:pPr>
            <a:r>
              <a:rPr lang="en-US" altLang="zh-CN" sz="2600" b="1" dirty="0" smtClean="0">
                <a:latin typeface="+mn-ea"/>
              </a:rPr>
              <a:t>2) </a:t>
            </a:r>
            <a:r>
              <a:rPr lang="zh-CN" altLang="en-US" sz="2600" b="1" dirty="0" smtClean="0">
                <a:latin typeface="+mn-ea"/>
              </a:rPr>
              <a:t>低温容器：高</a:t>
            </a:r>
            <a:r>
              <a:rPr lang="en-US" altLang="zh-CN" sz="2600" b="1" dirty="0" smtClean="0">
                <a:latin typeface="+mn-ea"/>
              </a:rPr>
              <a:t>4</a:t>
            </a:r>
            <a:r>
              <a:rPr lang="zh-CN" altLang="en-US" sz="2600" b="1" dirty="0">
                <a:latin typeface="+mn-ea"/>
              </a:rPr>
              <a:t>米</a:t>
            </a:r>
            <a:r>
              <a:rPr lang="zh-CN" altLang="en-US" sz="2600" b="1" dirty="0" smtClean="0">
                <a:latin typeface="+mn-ea"/>
              </a:rPr>
              <a:t>，</a:t>
            </a:r>
            <a:r>
              <a:rPr lang="zh-CN" altLang="zh-CN" sz="2600" b="1" dirty="0" smtClean="0">
                <a:latin typeface="+mn-ea"/>
                <a:sym typeface="Symbol" panose="05050102010706020507" pitchFamily="18" charset="2"/>
              </a:rPr>
              <a:t></a:t>
            </a:r>
            <a:r>
              <a:rPr lang="en-US" altLang="zh-CN" sz="2600" b="1" dirty="0" smtClean="0">
                <a:latin typeface="+mn-ea"/>
                <a:sym typeface="Symbol" panose="05050102010706020507" pitchFamily="18" charset="2"/>
              </a:rPr>
              <a:t>2.5m-2.8m</a:t>
            </a:r>
          </a:p>
          <a:p>
            <a:pPr marL="0" indent="0">
              <a:buNone/>
            </a:pPr>
            <a:r>
              <a:rPr lang="en-US" altLang="zh-CN" sz="2600" b="1" dirty="0" smtClean="0">
                <a:latin typeface="+mn-ea"/>
                <a:sym typeface="Symbol" panose="05050102010706020507" pitchFamily="18" charset="2"/>
              </a:rPr>
              <a:t>3</a:t>
            </a:r>
            <a:r>
              <a:rPr lang="zh-CN" altLang="en-US" sz="2600" b="1" dirty="0" smtClean="0">
                <a:latin typeface="+mn-ea"/>
                <a:sym typeface="Symbol" panose="05050102010706020507" pitchFamily="18" charset="2"/>
              </a:rPr>
              <a:t>）晶体阵列：</a:t>
            </a:r>
            <a:r>
              <a:rPr lang="en-US" altLang="zh-CN" sz="2600" b="1" dirty="0" smtClean="0">
                <a:latin typeface="+mn-ea"/>
                <a:sym typeface="Symbol" panose="05050102010706020507" pitchFamily="18" charset="2"/>
              </a:rPr>
              <a:t>64</a:t>
            </a:r>
            <a:r>
              <a:rPr lang="zh-CN" altLang="en-US" sz="2600" b="1" dirty="0" smtClean="0">
                <a:latin typeface="+mn-ea"/>
                <a:sym typeface="Symbol" panose="05050102010706020507" pitchFamily="18" charset="2"/>
              </a:rPr>
              <a:t> </a:t>
            </a:r>
            <a:r>
              <a:rPr lang="en-US" altLang="zh-CN" sz="2600" b="1" dirty="0" smtClean="0">
                <a:latin typeface="+mn-ea"/>
                <a:sym typeface="Symbol" panose="05050102010706020507" pitchFamily="18" charset="2"/>
              </a:rPr>
              <a:t>x</a:t>
            </a:r>
            <a:r>
              <a:rPr lang="zh-CN" altLang="en-US" sz="2600" b="1" dirty="0" smtClean="0">
                <a:latin typeface="+mn-ea"/>
                <a:sym typeface="Symbol" panose="05050102010706020507" pitchFamily="18" charset="2"/>
              </a:rPr>
              <a:t> </a:t>
            </a:r>
            <a:r>
              <a:rPr lang="en-US" altLang="zh-CN" sz="2600" b="1" dirty="0" smtClean="0">
                <a:latin typeface="+mn-ea"/>
                <a:sym typeface="Symbol" panose="05050102010706020507" pitchFamily="18" charset="2"/>
              </a:rPr>
              <a:t>63kg </a:t>
            </a:r>
          </a:p>
          <a:p>
            <a:pPr marL="0" indent="0">
              <a:buNone/>
            </a:pPr>
            <a:r>
              <a:rPr lang="en-US" altLang="zh-CN" sz="2600" b="1" dirty="0" smtClean="0">
                <a:latin typeface="+mn-ea"/>
                <a:sym typeface="Symbol" panose="05050102010706020507" pitchFamily="18" charset="2"/>
              </a:rPr>
              <a:t>4) </a:t>
            </a:r>
            <a:r>
              <a:rPr lang="zh-CN" altLang="en-US" sz="2600" b="1" dirty="0" smtClean="0">
                <a:latin typeface="+mn-ea"/>
                <a:sym typeface="Symbol" panose="05050102010706020507" pitchFamily="18" charset="2"/>
              </a:rPr>
              <a:t>晶体尺寸：</a:t>
            </a:r>
            <a:r>
              <a:rPr lang="en-US" altLang="zh-CN" sz="2600" b="1" dirty="0" smtClean="0">
                <a:latin typeface="+mn-ea"/>
                <a:sym typeface="Symbol" panose="05050102010706020507" pitchFamily="18" charset="2"/>
              </a:rPr>
              <a:t></a:t>
            </a:r>
            <a:r>
              <a:rPr lang="en-US" altLang="zh-CN" sz="2600" b="1" dirty="0">
                <a:latin typeface="+mn-ea"/>
              </a:rPr>
              <a:t>29cmx21cm </a:t>
            </a:r>
            <a:r>
              <a:rPr lang="zh-CN" altLang="en-US" sz="2600" b="1" dirty="0" smtClean="0">
                <a:latin typeface="+mn-ea"/>
              </a:rPr>
              <a:t>（单端</a:t>
            </a:r>
            <a:r>
              <a:rPr lang="en-US" altLang="zh-CN" sz="2600" b="1" dirty="0" smtClean="0">
                <a:latin typeface="+mn-ea"/>
              </a:rPr>
              <a:t>14PMT</a:t>
            </a:r>
            <a:r>
              <a:rPr lang="zh-CN" altLang="en-US" sz="2600" b="1" dirty="0" smtClean="0">
                <a:latin typeface="+mn-ea"/>
              </a:rPr>
              <a:t>）</a:t>
            </a:r>
            <a:r>
              <a:rPr lang="zh-CN" altLang="zh-CN" sz="2600" b="1" dirty="0" smtClean="0">
                <a:latin typeface="+mn-ea"/>
              </a:rPr>
              <a:t>。</a:t>
            </a:r>
            <a:endParaRPr lang="en-US" altLang="zh-CN" sz="2600" b="1" dirty="0" smtClean="0">
              <a:latin typeface="+mn-ea"/>
            </a:endParaRPr>
          </a:p>
          <a:p>
            <a:pPr marL="0" indent="0">
              <a:buNone/>
            </a:pPr>
            <a:endParaRPr lang="en-US"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12</a:t>
            </a:fld>
            <a:endParaRPr lang="zh-CN" altLang="en-US"/>
          </a:p>
        </p:txBody>
      </p:sp>
      <p:pic>
        <p:nvPicPr>
          <p:cNvPr id="61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216" y="908720"/>
            <a:ext cx="2903215" cy="3349027"/>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13" y="116632"/>
            <a:ext cx="2664296" cy="604480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6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sz="4000" b="1" dirty="0" smtClean="0">
                <a:solidFill>
                  <a:srgbClr val="4538F2"/>
                </a:solidFill>
              </a:rPr>
              <a:t>（</a:t>
            </a:r>
            <a:r>
              <a:rPr lang="en-US" altLang="zh-CN" sz="4000" b="1" dirty="0" smtClean="0">
                <a:solidFill>
                  <a:srgbClr val="4538F2"/>
                </a:solidFill>
              </a:rPr>
              <a:t>4</a:t>
            </a:r>
            <a:r>
              <a:rPr lang="zh-CN" altLang="en-US" sz="4000" b="1" dirty="0" smtClean="0">
                <a:solidFill>
                  <a:srgbClr val="4538F2"/>
                </a:solidFill>
              </a:rPr>
              <a:t>）</a:t>
            </a:r>
            <a:r>
              <a:rPr lang="zh-CN" altLang="zh-CN" sz="4000" b="1" dirty="0" smtClean="0">
                <a:solidFill>
                  <a:srgbClr val="4538F2"/>
                </a:solidFill>
              </a:rPr>
              <a:t>探测</a:t>
            </a:r>
            <a:r>
              <a:rPr lang="zh-CN" altLang="zh-CN" sz="4000" b="1" dirty="0">
                <a:solidFill>
                  <a:srgbClr val="4538F2"/>
                </a:solidFill>
              </a:rPr>
              <a:t>装置的安排对本底的</a:t>
            </a:r>
            <a:r>
              <a:rPr lang="zh-CN" altLang="zh-CN" sz="4000" b="1" dirty="0" smtClean="0">
                <a:solidFill>
                  <a:srgbClr val="4538F2"/>
                </a:solidFill>
              </a:rPr>
              <a:t>屏蔽</a:t>
            </a:r>
            <a:r>
              <a:rPr lang="en-US" altLang="zh-CN" sz="4000" b="1" dirty="0" smtClean="0">
                <a:solidFill>
                  <a:srgbClr val="4538F2"/>
                </a:solidFill>
              </a:rPr>
              <a:t>-I</a:t>
            </a:r>
            <a:endParaRPr lang="zh-CN" altLang="en-US" dirty="0"/>
          </a:p>
        </p:txBody>
      </p:sp>
      <p:sp>
        <p:nvSpPr>
          <p:cNvPr id="3" name="内容占位符 2"/>
          <p:cNvSpPr>
            <a:spLocks noGrp="1"/>
          </p:cNvSpPr>
          <p:nvPr>
            <p:ph idx="1"/>
          </p:nvPr>
        </p:nvSpPr>
        <p:spPr>
          <a:xfrm>
            <a:off x="107504" y="908720"/>
            <a:ext cx="8928992" cy="5812755"/>
          </a:xfrm>
        </p:spPr>
        <p:txBody>
          <a:bodyPr>
            <a:normAutofit fontScale="40000" lnSpcReduction="20000"/>
          </a:bodyPr>
          <a:lstStyle/>
          <a:p>
            <a:pPr marL="0" indent="0">
              <a:buNone/>
            </a:pPr>
            <a:endParaRPr lang="zh-CN" altLang="zh-CN" dirty="0"/>
          </a:p>
          <a:p>
            <a:pPr marL="0" indent="0">
              <a:buNone/>
            </a:pPr>
            <a:r>
              <a:rPr lang="zh-CN" altLang="zh-CN" sz="4000" dirty="0"/>
              <a:t>（</a:t>
            </a:r>
            <a:r>
              <a:rPr lang="en-US" altLang="zh-CN" sz="4000" dirty="0"/>
              <a:t>1</a:t>
            </a:r>
            <a:r>
              <a:rPr lang="zh-CN" altLang="zh-CN" sz="4000" dirty="0"/>
              <a:t>）</a:t>
            </a:r>
            <a:r>
              <a:rPr lang="zh-CN" altLang="zh-CN" sz="4000" b="1" dirty="0"/>
              <a:t>深地对宇宙射线的屏蔽</a:t>
            </a:r>
          </a:p>
          <a:p>
            <a:pPr marL="0" indent="0">
              <a:buNone/>
            </a:pPr>
            <a:r>
              <a:rPr lang="zh-CN" altLang="zh-CN" sz="4000" dirty="0" smtClean="0"/>
              <a:t>装置安排在</a:t>
            </a:r>
            <a:r>
              <a:rPr lang="en-US" altLang="zh-CN" sz="4000" dirty="0" smtClean="0"/>
              <a:t>2015</a:t>
            </a:r>
            <a:r>
              <a:rPr lang="zh-CN" altLang="zh-CN" sz="4000" dirty="0" smtClean="0"/>
              <a:t>年底建成的四川锦屏地下实验室。 最大埋深</a:t>
            </a:r>
            <a:r>
              <a:rPr lang="en-US" altLang="zh-CN" sz="4000" dirty="0" smtClean="0"/>
              <a:t>2300m</a:t>
            </a:r>
            <a:r>
              <a:rPr lang="zh-CN" altLang="zh-CN" sz="4000" dirty="0" smtClean="0"/>
              <a:t>（目前是世界上最大埋深的</a:t>
            </a:r>
            <a:r>
              <a:rPr lang="zh-CN" altLang="en-US" sz="4000" dirty="0" smtClean="0"/>
              <a:t>地下实验室</a:t>
            </a:r>
            <a:r>
              <a:rPr lang="zh-CN" altLang="zh-CN" sz="4000" dirty="0" smtClean="0"/>
              <a:t>），</a:t>
            </a:r>
            <a:r>
              <a:rPr lang="zh-CN" altLang="zh-CN" sz="4000" dirty="0" smtClean="0">
                <a:solidFill>
                  <a:srgbClr val="FF0000"/>
                </a:solidFill>
              </a:rPr>
              <a:t>宇宙射线</a:t>
            </a:r>
            <a:r>
              <a:rPr lang="en-US" altLang="zh-CN" sz="4000" dirty="0" smtClean="0">
                <a:solidFill>
                  <a:srgbClr val="FF0000"/>
                </a:solidFill>
              </a:rPr>
              <a:t>µ</a:t>
            </a:r>
            <a:r>
              <a:rPr lang="zh-CN" altLang="en-US" sz="4000" dirty="0" smtClean="0">
                <a:solidFill>
                  <a:srgbClr val="FF0000"/>
                </a:solidFill>
              </a:rPr>
              <a:t>和</a:t>
            </a:r>
            <a:r>
              <a:rPr lang="zh-CN" altLang="zh-CN" sz="4000" dirty="0" smtClean="0">
                <a:solidFill>
                  <a:srgbClr val="FF0000"/>
                </a:solidFill>
              </a:rPr>
              <a:t>中子流强</a:t>
            </a:r>
            <a:r>
              <a:rPr lang="zh-CN" altLang="en-US" sz="4000" dirty="0" smtClean="0">
                <a:solidFill>
                  <a:srgbClr val="FF0000"/>
                </a:solidFill>
              </a:rPr>
              <a:t>比海平面</a:t>
            </a:r>
            <a:r>
              <a:rPr lang="zh-CN" altLang="zh-CN" sz="4000" dirty="0" smtClean="0">
                <a:solidFill>
                  <a:srgbClr val="FF0000"/>
                </a:solidFill>
              </a:rPr>
              <a:t>分别减少约</a:t>
            </a:r>
            <a:r>
              <a:rPr lang="en-US" altLang="zh-CN" sz="4000" dirty="0" smtClean="0">
                <a:solidFill>
                  <a:srgbClr val="FF0000"/>
                </a:solidFill>
              </a:rPr>
              <a:t>7</a:t>
            </a:r>
            <a:r>
              <a:rPr lang="zh-CN" altLang="zh-CN" sz="4000" dirty="0" smtClean="0">
                <a:solidFill>
                  <a:srgbClr val="FF0000"/>
                </a:solidFill>
              </a:rPr>
              <a:t>个量级。</a:t>
            </a:r>
            <a:endParaRPr lang="en-US" altLang="zh-CN" sz="4000" dirty="0" smtClean="0">
              <a:solidFill>
                <a:srgbClr val="FF0000"/>
              </a:solidFill>
            </a:endParaRPr>
          </a:p>
          <a:p>
            <a:pPr marL="0" indent="0">
              <a:buNone/>
            </a:pPr>
            <a:r>
              <a:rPr lang="zh-CN" altLang="zh-CN" sz="4000" dirty="0" smtClean="0"/>
              <a:t>所以在地下实验室宇宙射线的流强约为：</a:t>
            </a:r>
            <a:r>
              <a:rPr lang="en-US" altLang="zh-CN" sz="4000" dirty="0" smtClean="0"/>
              <a:t>µ</a:t>
            </a:r>
            <a:r>
              <a:rPr lang="zh-CN" altLang="zh-CN" sz="4000" dirty="0"/>
              <a:t>：</a:t>
            </a:r>
            <a:r>
              <a:rPr lang="en-US" altLang="zh-CN" sz="4000" dirty="0"/>
              <a:t>10E4/</a:t>
            </a:r>
            <a:r>
              <a:rPr lang="zh-CN" altLang="zh-CN" sz="4000" dirty="0"/>
              <a:t>年，</a:t>
            </a:r>
            <a:r>
              <a:rPr lang="en-US" altLang="zh-CN" sz="4000" dirty="0"/>
              <a:t>n:10E3/</a:t>
            </a:r>
            <a:r>
              <a:rPr lang="zh-CN" altLang="zh-CN" sz="4000" dirty="0"/>
              <a:t>年 </a:t>
            </a:r>
            <a:r>
              <a:rPr lang="zh-CN" altLang="zh-CN" sz="4000" baseline="30000" dirty="0"/>
              <a:t> </a:t>
            </a:r>
            <a:r>
              <a:rPr lang="en-US" altLang="zh-CN" sz="4000" dirty="0"/>
              <a:t>(</a:t>
            </a:r>
            <a:r>
              <a:rPr lang="zh-CN" altLang="zh-CN" sz="4000" dirty="0"/>
              <a:t>考虑有</a:t>
            </a:r>
            <a:r>
              <a:rPr lang="en-US" altLang="zh-CN" sz="4000" dirty="0"/>
              <a:t>100m</a:t>
            </a:r>
            <a:r>
              <a:rPr lang="en-US" altLang="zh-CN" sz="4000" baseline="30000" dirty="0"/>
              <a:t>2</a:t>
            </a:r>
            <a:r>
              <a:rPr lang="en-US" altLang="zh-CN" sz="4000" dirty="0" smtClean="0"/>
              <a:t>)</a:t>
            </a:r>
            <a:r>
              <a:rPr lang="zh-CN" altLang="en-US" sz="4000" dirty="0" smtClean="0"/>
              <a:t>；</a:t>
            </a:r>
            <a:endParaRPr lang="en-US" altLang="zh-CN" sz="4000" dirty="0" smtClean="0"/>
          </a:p>
          <a:p>
            <a:pPr marL="0" indent="0">
              <a:buNone/>
            </a:pPr>
            <a:endParaRPr lang="zh-CN" altLang="zh-CN" sz="4000" dirty="0"/>
          </a:p>
          <a:p>
            <a:pPr marL="0" indent="0">
              <a:buNone/>
            </a:pPr>
            <a:r>
              <a:rPr lang="zh-CN" altLang="zh-CN" sz="4000" dirty="0"/>
              <a:t>比较来自于周围岩石层（模拟计算采用</a:t>
            </a:r>
            <a:r>
              <a:rPr lang="en-US" altLang="zh-CN" sz="4000" dirty="0"/>
              <a:t>1</a:t>
            </a:r>
            <a:r>
              <a:rPr lang="zh-CN" altLang="zh-CN" sz="4000" dirty="0"/>
              <a:t>米厚）的放射性：γ：～</a:t>
            </a:r>
            <a:r>
              <a:rPr lang="en-US" altLang="zh-CN" sz="4000" dirty="0"/>
              <a:t>10E11/</a:t>
            </a:r>
            <a:r>
              <a:rPr lang="zh-CN" altLang="zh-CN" sz="4000" dirty="0"/>
              <a:t>年，</a:t>
            </a:r>
            <a:r>
              <a:rPr lang="en-US" altLang="zh-CN" sz="4000" dirty="0"/>
              <a:t>n:</a:t>
            </a:r>
            <a:r>
              <a:rPr lang="zh-CN" altLang="zh-CN" sz="4000" dirty="0"/>
              <a:t>～</a:t>
            </a:r>
            <a:r>
              <a:rPr lang="en-US" altLang="zh-CN" sz="4000" dirty="0"/>
              <a:t>10E9/</a:t>
            </a:r>
            <a:r>
              <a:rPr lang="zh-CN" altLang="zh-CN" sz="4000" dirty="0"/>
              <a:t>年</a:t>
            </a:r>
            <a:r>
              <a:rPr lang="en-US" altLang="zh-CN" sz="4000" dirty="0"/>
              <a:t>;</a:t>
            </a:r>
            <a:r>
              <a:rPr lang="zh-CN" altLang="zh-CN" sz="4000" dirty="0"/>
              <a:t>相比较宇宙射线与岩石作用的影响可以忽略。</a:t>
            </a:r>
          </a:p>
          <a:p>
            <a:pPr marL="0" indent="0">
              <a:buNone/>
            </a:pPr>
            <a:r>
              <a:rPr lang="en-US" altLang="zh-CN" sz="4000" dirty="0"/>
              <a:t> </a:t>
            </a:r>
            <a:endParaRPr lang="zh-CN" altLang="zh-CN" sz="4000" dirty="0"/>
          </a:p>
          <a:p>
            <a:pPr marL="0" indent="0">
              <a:buNone/>
            </a:pPr>
            <a:r>
              <a:rPr lang="zh-CN" altLang="zh-CN" sz="4000" dirty="0"/>
              <a:t>（</a:t>
            </a:r>
            <a:r>
              <a:rPr lang="en-US" altLang="zh-CN" sz="4000" dirty="0"/>
              <a:t>2</a:t>
            </a:r>
            <a:r>
              <a:rPr lang="zh-CN" altLang="zh-CN" sz="4000" dirty="0"/>
              <a:t>）</a:t>
            </a:r>
            <a:r>
              <a:rPr lang="zh-CN" altLang="zh-CN" sz="4000" b="1" dirty="0"/>
              <a:t>外围水切伦可夫（</a:t>
            </a:r>
            <a:r>
              <a:rPr lang="en-US" altLang="zh-CN" sz="4000" b="1" dirty="0"/>
              <a:t>Cherenkov</a:t>
            </a:r>
            <a:r>
              <a:rPr lang="zh-CN" altLang="zh-CN" sz="4000" b="1" dirty="0" smtClean="0"/>
              <a:t>）</a:t>
            </a:r>
            <a:r>
              <a:rPr lang="zh-CN" altLang="en-US" sz="4000" b="1" dirty="0" smtClean="0"/>
              <a:t>的</a:t>
            </a:r>
            <a:r>
              <a:rPr lang="zh-CN" altLang="zh-CN" sz="4000" b="1" dirty="0" smtClean="0"/>
              <a:t>屏蔽</a:t>
            </a:r>
            <a:endParaRPr lang="zh-CN" altLang="zh-CN" sz="4000" b="1" dirty="0"/>
          </a:p>
          <a:p>
            <a:pPr marL="0" indent="0">
              <a:buNone/>
            </a:pPr>
            <a:r>
              <a:rPr lang="zh-CN" altLang="zh-CN" sz="4000" dirty="0"/>
              <a:t>一个直径</a:t>
            </a:r>
            <a:r>
              <a:rPr lang="en-US" altLang="zh-CN" sz="4000" dirty="0"/>
              <a:t>8</a:t>
            </a:r>
            <a:r>
              <a:rPr lang="zh-CN" altLang="zh-CN" sz="4000" dirty="0"/>
              <a:t>米高</a:t>
            </a:r>
            <a:r>
              <a:rPr lang="en-US" altLang="zh-CN" sz="4000" dirty="0"/>
              <a:t>9</a:t>
            </a:r>
            <a:r>
              <a:rPr lang="zh-CN" altLang="zh-CN" sz="4000" dirty="0"/>
              <a:t>米的不锈钢圆柱大桶，内为高纯水，从外到内部探测器的水厚度</a:t>
            </a:r>
            <a:r>
              <a:rPr lang="en-US" altLang="zh-CN" sz="4000" dirty="0"/>
              <a:t>2.5</a:t>
            </a:r>
            <a:r>
              <a:rPr lang="zh-CN" altLang="zh-CN" sz="4000" dirty="0"/>
              <a:t>米。水中排布有光电倍增管（</a:t>
            </a:r>
            <a:r>
              <a:rPr lang="en-US" altLang="zh-CN" sz="4000" dirty="0"/>
              <a:t>PMT</a:t>
            </a:r>
            <a:r>
              <a:rPr lang="zh-CN" altLang="zh-CN" sz="4000" dirty="0"/>
              <a:t>）阵列，组成探测宇宙射线的</a:t>
            </a:r>
            <a:r>
              <a:rPr lang="en-US" altLang="zh-CN" sz="4000" dirty="0"/>
              <a:t>Cherenkov</a:t>
            </a:r>
            <a:r>
              <a:rPr lang="zh-CN" altLang="zh-CN" sz="4000" dirty="0"/>
              <a:t>探测器，效率为</a:t>
            </a:r>
            <a:r>
              <a:rPr lang="en-US" altLang="zh-CN" sz="4000" dirty="0"/>
              <a:t>98%</a:t>
            </a:r>
            <a:r>
              <a:rPr lang="zh-CN" altLang="zh-CN" sz="4000" dirty="0"/>
              <a:t>，进一步压低宇宙射线</a:t>
            </a:r>
            <a:r>
              <a:rPr lang="en-US" altLang="zh-CN" sz="4000" dirty="0"/>
              <a:t>µ</a:t>
            </a:r>
            <a:r>
              <a:rPr lang="zh-CN" altLang="zh-CN" sz="4000" dirty="0"/>
              <a:t>的影响</a:t>
            </a:r>
            <a:r>
              <a:rPr lang="zh-CN" altLang="zh-CN" sz="4000" dirty="0" smtClean="0"/>
              <a:t>。</a:t>
            </a:r>
            <a:endParaRPr lang="en-US" altLang="zh-CN" sz="4000" dirty="0" smtClean="0"/>
          </a:p>
          <a:p>
            <a:pPr marL="0" indent="0">
              <a:buNone/>
            </a:pPr>
            <a:r>
              <a:rPr lang="en-US" altLang="zh-CN" sz="4000" dirty="0" smtClean="0"/>
              <a:t>2.5m</a:t>
            </a:r>
            <a:r>
              <a:rPr lang="zh-CN" altLang="zh-CN" sz="4000" dirty="0"/>
              <a:t>厚的水，对来自岩石中的放射性（</a:t>
            </a:r>
            <a:r>
              <a:rPr lang="en-US" altLang="zh-CN" sz="4000" dirty="0"/>
              <a:t>n,</a:t>
            </a:r>
            <a:r>
              <a:rPr lang="en-US" altLang="zh-CN" sz="4000" dirty="0">
                <a:sym typeface="Symbol" panose="05050102010706020507" pitchFamily="18" charset="2"/>
              </a:rPr>
              <a:t></a:t>
            </a:r>
            <a:r>
              <a:rPr lang="zh-CN" altLang="zh-CN" sz="4000" dirty="0"/>
              <a:t>）的屏蔽作用为</a:t>
            </a:r>
            <a:r>
              <a:rPr lang="zh-CN" altLang="zh-CN" sz="4000" dirty="0" smtClean="0"/>
              <a:t>：</a:t>
            </a:r>
            <a:r>
              <a:rPr lang="zh-CN" altLang="zh-CN" sz="4000" dirty="0" smtClean="0">
                <a:solidFill>
                  <a:srgbClr val="FF0000"/>
                </a:solidFill>
              </a:rPr>
              <a:t>γ</a:t>
            </a:r>
            <a:r>
              <a:rPr lang="zh-CN" altLang="zh-CN" sz="4000" dirty="0">
                <a:solidFill>
                  <a:srgbClr val="FF0000"/>
                </a:solidFill>
              </a:rPr>
              <a:t>：衰减接近</a:t>
            </a:r>
            <a:r>
              <a:rPr lang="en-US" altLang="zh-CN" sz="4000" dirty="0">
                <a:solidFill>
                  <a:srgbClr val="FF0000"/>
                </a:solidFill>
              </a:rPr>
              <a:t>10E-6, n:</a:t>
            </a:r>
            <a:r>
              <a:rPr lang="zh-CN" altLang="zh-CN" sz="4000" dirty="0">
                <a:solidFill>
                  <a:srgbClr val="FF0000"/>
                </a:solidFill>
              </a:rPr>
              <a:t>衰减</a:t>
            </a:r>
            <a:r>
              <a:rPr lang="en-US" altLang="zh-CN" sz="4000" dirty="0">
                <a:solidFill>
                  <a:srgbClr val="FF0000"/>
                </a:solidFill>
              </a:rPr>
              <a:t>10E-7</a:t>
            </a:r>
            <a:r>
              <a:rPr lang="zh-CN" altLang="zh-CN" sz="4000" dirty="0">
                <a:solidFill>
                  <a:srgbClr val="FF0000"/>
                </a:solidFill>
              </a:rPr>
              <a:t>。</a:t>
            </a:r>
          </a:p>
          <a:p>
            <a:pPr marL="0" indent="0">
              <a:buNone/>
            </a:pPr>
            <a:r>
              <a:rPr lang="zh-CN" altLang="zh-CN" sz="4000" dirty="0"/>
              <a:t>即来自</a:t>
            </a:r>
            <a:r>
              <a:rPr lang="zh-CN" altLang="zh-CN" sz="4000" dirty="0" smtClean="0"/>
              <a:t>于岩石中</a:t>
            </a:r>
            <a:r>
              <a:rPr lang="zh-CN" altLang="en-US" sz="4000" dirty="0"/>
              <a:t>，</a:t>
            </a:r>
            <a:r>
              <a:rPr lang="zh-CN" altLang="zh-CN" sz="4000" dirty="0" smtClean="0"/>
              <a:t>透过</a:t>
            </a:r>
            <a:r>
              <a:rPr lang="zh-CN" altLang="zh-CN" sz="4000" dirty="0"/>
              <a:t>水屏蔽达到中心探测器壁</a:t>
            </a:r>
            <a:r>
              <a:rPr lang="zh-CN" altLang="zh-CN" sz="4000" dirty="0" smtClean="0"/>
              <a:t>的放射性为：γ</a:t>
            </a:r>
            <a:r>
              <a:rPr lang="zh-CN" altLang="zh-CN" sz="4000" dirty="0"/>
              <a:t>：～</a:t>
            </a:r>
            <a:r>
              <a:rPr lang="en-US" altLang="zh-CN" sz="4000" dirty="0" smtClean="0"/>
              <a:t>10E5/</a:t>
            </a:r>
            <a:r>
              <a:rPr lang="zh-CN" altLang="zh-CN" sz="4000" dirty="0"/>
              <a:t>年，</a:t>
            </a:r>
            <a:r>
              <a:rPr lang="en-US" altLang="zh-CN" sz="4000" dirty="0"/>
              <a:t>n:</a:t>
            </a:r>
            <a:r>
              <a:rPr lang="zh-CN" altLang="zh-CN" sz="4000" dirty="0"/>
              <a:t>～</a:t>
            </a:r>
            <a:r>
              <a:rPr lang="en-US" altLang="zh-CN" sz="4000" dirty="0"/>
              <a:t>10E2/</a:t>
            </a:r>
            <a:r>
              <a:rPr lang="zh-CN" altLang="zh-CN" sz="4000" dirty="0"/>
              <a:t>年。</a:t>
            </a:r>
          </a:p>
          <a:p>
            <a:pPr marL="0" indent="0">
              <a:buNone/>
            </a:pPr>
            <a:r>
              <a:rPr lang="en-US" altLang="zh-CN" sz="4000" dirty="0"/>
              <a:t> </a:t>
            </a:r>
            <a:endParaRPr lang="zh-CN" altLang="zh-CN" sz="4000" dirty="0"/>
          </a:p>
          <a:p>
            <a:pPr marL="0" indent="0">
              <a:buNone/>
            </a:pPr>
            <a:r>
              <a:rPr lang="zh-CN" altLang="zh-CN" sz="4000" dirty="0"/>
              <a:t>（</a:t>
            </a:r>
            <a:r>
              <a:rPr lang="en-US" altLang="zh-CN" sz="4000" dirty="0"/>
              <a:t>3</a:t>
            </a:r>
            <a:r>
              <a:rPr lang="zh-CN" altLang="zh-CN" sz="4000" dirty="0"/>
              <a:t>）</a:t>
            </a:r>
            <a:r>
              <a:rPr lang="zh-CN" altLang="zh-CN" sz="4000" b="1" dirty="0"/>
              <a:t>中心探测器面临的本底</a:t>
            </a:r>
          </a:p>
          <a:p>
            <a:pPr marL="0" indent="0">
              <a:buNone/>
            </a:pPr>
            <a:r>
              <a:rPr lang="zh-CN" altLang="zh-CN" sz="4000" dirty="0"/>
              <a:t>来自于自岩石中的放射性透过水屏蔽达到中心探测器的本底可以忽略，主要的本底放射性来自于来自于中心探测器的材料：</a:t>
            </a:r>
          </a:p>
          <a:p>
            <a:pPr marL="0" lvl="0" indent="0">
              <a:buNone/>
            </a:pPr>
            <a:r>
              <a:rPr lang="zh-CN" altLang="zh-CN" sz="4000" dirty="0"/>
              <a:t>不锈钢低温容器和紧贴探测材料的无氧铜、石英窗、</a:t>
            </a:r>
            <a:r>
              <a:rPr lang="en-US" altLang="zh-CN" sz="4000" dirty="0"/>
              <a:t>PMT</a:t>
            </a:r>
            <a:r>
              <a:rPr lang="zh-CN" altLang="zh-CN" sz="4000" dirty="0"/>
              <a:t>、电缆等的放射性：γ：～</a:t>
            </a:r>
            <a:r>
              <a:rPr lang="en-US" altLang="zh-CN" sz="4000" dirty="0"/>
              <a:t>10E8/</a:t>
            </a:r>
            <a:r>
              <a:rPr lang="zh-CN" altLang="zh-CN" sz="4000" dirty="0"/>
              <a:t>年，</a:t>
            </a:r>
            <a:r>
              <a:rPr lang="en-US" altLang="zh-CN" sz="4000" dirty="0"/>
              <a:t>n:</a:t>
            </a:r>
            <a:r>
              <a:rPr lang="zh-CN" altLang="zh-CN" sz="4000" dirty="0"/>
              <a:t>～</a:t>
            </a:r>
            <a:r>
              <a:rPr lang="en-US" altLang="zh-CN" sz="4000" dirty="0"/>
              <a:t>10E5/</a:t>
            </a:r>
            <a:r>
              <a:rPr lang="zh-CN" altLang="zh-CN" sz="4000" dirty="0"/>
              <a:t>年</a:t>
            </a:r>
            <a:r>
              <a:rPr lang="en-US" altLang="zh-CN" sz="4000" dirty="0" smtClean="0"/>
              <a:t>;</a:t>
            </a:r>
          </a:p>
          <a:p>
            <a:pPr marL="0" lvl="0" indent="0">
              <a:buNone/>
            </a:pPr>
            <a:endParaRPr lang="zh-CN" altLang="zh-CN" sz="4000" dirty="0"/>
          </a:p>
          <a:p>
            <a:pPr marL="0" lvl="0" indent="0">
              <a:buNone/>
            </a:pPr>
            <a:r>
              <a:rPr lang="zh-CN" altLang="zh-CN" sz="5000" b="1" dirty="0">
                <a:solidFill>
                  <a:srgbClr val="FF0000"/>
                </a:solidFill>
              </a:rPr>
              <a:t>来自于晶体材料内部的放射性：γ</a:t>
            </a:r>
            <a:r>
              <a:rPr lang="en-US" altLang="zh-CN" sz="5000" b="1" dirty="0">
                <a:solidFill>
                  <a:srgbClr val="FF0000"/>
                </a:solidFill>
              </a:rPr>
              <a:t>,e</a:t>
            </a:r>
            <a:r>
              <a:rPr lang="zh-CN" altLang="zh-CN" sz="5000" b="1" dirty="0">
                <a:solidFill>
                  <a:srgbClr val="FF0000"/>
                </a:solidFill>
              </a:rPr>
              <a:t>：～</a:t>
            </a:r>
            <a:r>
              <a:rPr lang="en-US" altLang="zh-CN" sz="5000" b="1" dirty="0">
                <a:solidFill>
                  <a:srgbClr val="FF0000"/>
                </a:solidFill>
              </a:rPr>
              <a:t>10E9/</a:t>
            </a:r>
            <a:r>
              <a:rPr lang="zh-CN" altLang="zh-CN" sz="5000" b="1" dirty="0">
                <a:solidFill>
                  <a:srgbClr val="FF0000"/>
                </a:solidFill>
              </a:rPr>
              <a:t>年，</a:t>
            </a:r>
            <a:r>
              <a:rPr lang="en-US" altLang="zh-CN" sz="5000" b="1" dirty="0">
                <a:solidFill>
                  <a:srgbClr val="FF0000"/>
                </a:solidFill>
              </a:rPr>
              <a:t>n:</a:t>
            </a:r>
            <a:r>
              <a:rPr lang="zh-CN" altLang="zh-CN" sz="5000" b="1" dirty="0">
                <a:solidFill>
                  <a:srgbClr val="FF0000"/>
                </a:solidFill>
              </a:rPr>
              <a:t>～</a:t>
            </a:r>
            <a:r>
              <a:rPr lang="en-US" altLang="zh-CN" sz="5000" b="1" dirty="0">
                <a:solidFill>
                  <a:srgbClr val="FF0000"/>
                </a:solidFill>
              </a:rPr>
              <a:t>10E4/</a:t>
            </a:r>
            <a:r>
              <a:rPr lang="zh-CN" altLang="zh-CN" sz="5000" b="1" dirty="0">
                <a:solidFill>
                  <a:srgbClr val="FF0000"/>
                </a:solidFill>
              </a:rPr>
              <a:t>年。</a:t>
            </a:r>
          </a:p>
          <a:p>
            <a:pPr marL="0" lvl="0" indent="0">
              <a:buNone/>
            </a:pPr>
            <a:r>
              <a:rPr lang="zh-CN" altLang="zh-CN" sz="5000" b="1" dirty="0">
                <a:solidFill>
                  <a:srgbClr val="FF0000"/>
                </a:solidFill>
              </a:rPr>
              <a:t>对探测器</a:t>
            </a:r>
            <a:r>
              <a:rPr lang="zh-CN" altLang="zh-CN" sz="5000" b="1" dirty="0" smtClean="0">
                <a:solidFill>
                  <a:srgbClr val="FF0000"/>
                </a:solidFill>
              </a:rPr>
              <a:t>阵列总</a:t>
            </a:r>
            <a:r>
              <a:rPr lang="zh-CN" altLang="zh-CN" sz="5000" b="1" dirty="0">
                <a:solidFill>
                  <a:srgbClr val="FF0000"/>
                </a:solidFill>
              </a:rPr>
              <a:t>的放射性本底为：γ</a:t>
            </a:r>
            <a:r>
              <a:rPr lang="en-US" altLang="zh-CN" sz="5000" b="1" dirty="0">
                <a:solidFill>
                  <a:srgbClr val="FF0000"/>
                </a:solidFill>
              </a:rPr>
              <a:t>,e</a:t>
            </a:r>
            <a:r>
              <a:rPr lang="zh-CN" altLang="zh-CN" sz="5000" b="1" dirty="0">
                <a:solidFill>
                  <a:srgbClr val="FF0000"/>
                </a:solidFill>
              </a:rPr>
              <a:t>：～</a:t>
            </a:r>
            <a:r>
              <a:rPr lang="en-US" altLang="zh-CN" sz="5000" b="1" dirty="0">
                <a:solidFill>
                  <a:srgbClr val="FF0000"/>
                </a:solidFill>
              </a:rPr>
              <a:t>10E9/</a:t>
            </a:r>
            <a:r>
              <a:rPr lang="zh-CN" altLang="zh-CN" sz="5000" b="1" dirty="0">
                <a:solidFill>
                  <a:srgbClr val="FF0000"/>
                </a:solidFill>
              </a:rPr>
              <a:t>年，</a:t>
            </a:r>
            <a:r>
              <a:rPr lang="en-US" altLang="zh-CN" sz="5000" b="1" dirty="0">
                <a:solidFill>
                  <a:srgbClr val="FF0000"/>
                </a:solidFill>
              </a:rPr>
              <a:t>n</a:t>
            </a:r>
            <a:r>
              <a:rPr lang="en-US" altLang="zh-CN" sz="5000" b="1" dirty="0" smtClean="0">
                <a:solidFill>
                  <a:srgbClr val="FF0000"/>
                </a:solidFill>
              </a:rPr>
              <a:t>:</a:t>
            </a:r>
            <a:r>
              <a:rPr lang="zh-CN" altLang="zh-CN" sz="5000" b="1" dirty="0">
                <a:solidFill>
                  <a:srgbClr val="FF0000"/>
                </a:solidFill>
              </a:rPr>
              <a:t>～</a:t>
            </a:r>
            <a:r>
              <a:rPr lang="en-US" altLang="zh-CN" sz="5000" b="1" dirty="0" smtClean="0">
                <a:solidFill>
                  <a:srgbClr val="FF0000"/>
                </a:solidFill>
              </a:rPr>
              <a:t>10E5/</a:t>
            </a:r>
            <a:r>
              <a:rPr lang="zh-CN" altLang="zh-CN" sz="5000" b="1" dirty="0">
                <a:solidFill>
                  <a:srgbClr val="FF0000"/>
                </a:solidFill>
              </a:rPr>
              <a:t>年。</a:t>
            </a:r>
          </a:p>
          <a:p>
            <a:pPr marL="0" indent="0">
              <a:buNone/>
            </a:pPr>
            <a:endParaRPr lang="zh-CN" altLang="en-US" sz="5000" b="1"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13</a:t>
            </a:fld>
            <a:endParaRPr lang="zh-CN" altLang="en-US"/>
          </a:p>
        </p:txBody>
      </p:sp>
    </p:spTree>
    <p:extLst>
      <p:ext uri="{BB962C8B-B14F-4D97-AF65-F5344CB8AC3E}">
        <p14:creationId xmlns:p14="http://schemas.microsoft.com/office/powerpoint/2010/main" val="15306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75"/>
            <a:ext cx="8229600" cy="1143000"/>
          </a:xfrm>
        </p:spPr>
        <p:txBody>
          <a:bodyPr>
            <a:normAutofit/>
          </a:bodyPr>
          <a:lstStyle/>
          <a:p>
            <a:r>
              <a:rPr lang="zh-CN" altLang="en-US" sz="3600" dirty="0" smtClean="0">
                <a:solidFill>
                  <a:srgbClr val="0033CC"/>
                </a:solidFill>
              </a:rPr>
              <a:t>进展总结</a:t>
            </a:r>
            <a:endParaRPr lang="zh-CN" altLang="en-US" sz="3600" dirty="0">
              <a:solidFill>
                <a:srgbClr val="0033CC"/>
              </a:solidFill>
            </a:endParaRPr>
          </a:p>
        </p:txBody>
      </p:sp>
      <p:sp>
        <p:nvSpPr>
          <p:cNvPr id="3" name="内容占位符 2"/>
          <p:cNvSpPr>
            <a:spLocks noGrp="1"/>
          </p:cNvSpPr>
          <p:nvPr>
            <p:ph idx="1"/>
          </p:nvPr>
        </p:nvSpPr>
        <p:spPr>
          <a:xfrm>
            <a:off x="457200" y="1268760"/>
            <a:ext cx="8229600" cy="4525963"/>
          </a:xfrm>
        </p:spPr>
        <p:txBody>
          <a:bodyPr>
            <a:normAutofit lnSpcReduction="10000"/>
          </a:bodyPr>
          <a:lstStyle/>
          <a:p>
            <a:pPr marL="0" indent="0">
              <a:buNone/>
            </a:pPr>
            <a:r>
              <a:rPr lang="en-US" altLang="zh-CN" sz="2400" dirty="0" smtClean="0"/>
              <a:t>1</a:t>
            </a:r>
            <a:r>
              <a:rPr lang="zh-CN" altLang="en-US" sz="2400" dirty="0" smtClean="0"/>
              <a:t>、</a:t>
            </a:r>
            <a:r>
              <a:rPr lang="en-US" altLang="zh-CN" sz="2400" dirty="0" err="1" smtClean="0"/>
              <a:t>CsI</a:t>
            </a:r>
            <a:r>
              <a:rPr lang="en-US" altLang="zh-CN" sz="2400" dirty="0" smtClean="0"/>
              <a:t>(Na)</a:t>
            </a:r>
            <a:r>
              <a:rPr lang="zh-CN" altLang="en-US" sz="2400" dirty="0" smtClean="0"/>
              <a:t>是双发光闪烁晶体，低温下本征发光增强</a:t>
            </a:r>
            <a:r>
              <a:rPr lang="en-US" altLang="zh-CN" sz="2400" dirty="0" smtClean="0"/>
              <a:t>,</a:t>
            </a:r>
            <a:r>
              <a:rPr lang="zh-CN" altLang="en-US" sz="2400" dirty="0" smtClean="0"/>
              <a:t>达到极好</a:t>
            </a:r>
            <a:r>
              <a:rPr lang="en-US" altLang="zh-CN" sz="2400" dirty="0" smtClean="0"/>
              <a:t>n/</a:t>
            </a:r>
            <a:r>
              <a:rPr lang="el-GR" altLang="zh-CN" sz="2400" dirty="0" smtClean="0"/>
              <a:t>γ</a:t>
            </a:r>
            <a:r>
              <a:rPr lang="zh-CN" altLang="en-US" sz="2400" dirty="0" smtClean="0"/>
              <a:t>分辨（</a:t>
            </a:r>
            <a:r>
              <a:rPr lang="en-US" altLang="zh-CN" sz="2400" dirty="0" smtClean="0"/>
              <a:t>10E-7)</a:t>
            </a:r>
            <a:r>
              <a:rPr lang="zh-CN" altLang="en-US" sz="2400" dirty="0" smtClean="0"/>
              <a:t>，可实现有效的核反冲事例探测；</a:t>
            </a:r>
            <a:endParaRPr lang="en-US" altLang="zh-CN" sz="2400" dirty="0" smtClean="0"/>
          </a:p>
          <a:p>
            <a:pPr marL="0" indent="0">
              <a:buNone/>
            </a:pPr>
            <a:endParaRPr lang="en-US" altLang="zh-CN" sz="2400" dirty="0" smtClean="0"/>
          </a:p>
          <a:p>
            <a:pPr marL="0" indent="0">
              <a:buNone/>
            </a:pPr>
            <a:r>
              <a:rPr lang="en-US" altLang="zh-CN" sz="2400" dirty="0" smtClean="0"/>
              <a:t>2</a:t>
            </a:r>
            <a:r>
              <a:rPr lang="zh-CN" altLang="en-US" sz="2400" dirty="0" smtClean="0"/>
              <a:t>、</a:t>
            </a:r>
            <a:r>
              <a:rPr lang="en-US" altLang="zh-CN" sz="2400" dirty="0" smtClean="0"/>
              <a:t>43Kg</a:t>
            </a:r>
            <a:r>
              <a:rPr lang="zh-CN" altLang="en-US" sz="2400" dirty="0" smtClean="0"/>
              <a:t>晶体模型即将运往大亚湾地下试验室，希望达到接近</a:t>
            </a:r>
            <a:r>
              <a:rPr lang="en-US" altLang="zh-CN" sz="2400" dirty="0"/>
              <a:t>3</a:t>
            </a:r>
            <a:r>
              <a:rPr lang="en-US" altLang="zh-CN" sz="2400" dirty="0" smtClean="0"/>
              <a:t>0Hz</a:t>
            </a:r>
            <a:r>
              <a:rPr lang="zh-CN" altLang="en-US" sz="2400" dirty="0" smtClean="0"/>
              <a:t>的本地触发下（水屏蔽</a:t>
            </a:r>
            <a:r>
              <a:rPr lang="en-US" altLang="zh-CN" sz="2400" dirty="0" smtClean="0"/>
              <a:t>10E-4/2m,</a:t>
            </a:r>
            <a:r>
              <a:rPr lang="zh-CN" altLang="en-US" sz="2400" dirty="0" smtClean="0"/>
              <a:t>岩石对宇宙射线衰减</a:t>
            </a:r>
            <a:r>
              <a:rPr lang="en-US" altLang="zh-CN" sz="2400" dirty="0" smtClean="0"/>
              <a:t>:20</a:t>
            </a:r>
            <a:r>
              <a:rPr lang="zh-CN" altLang="en-US" sz="2400" dirty="0" smtClean="0"/>
              <a:t>倍）得到模型单元真实的</a:t>
            </a:r>
            <a:r>
              <a:rPr lang="en-US" altLang="zh-CN" sz="2400" dirty="0"/>
              <a:t>n/</a:t>
            </a:r>
            <a:r>
              <a:rPr lang="el-GR" altLang="zh-CN" sz="2400" dirty="0" smtClean="0"/>
              <a:t>γ</a:t>
            </a:r>
            <a:r>
              <a:rPr lang="zh-CN" altLang="en-US" sz="2400" dirty="0" smtClean="0"/>
              <a:t>排斥比和探测阈值。模型光输出效率达到</a:t>
            </a:r>
            <a:r>
              <a:rPr lang="en-US" altLang="zh-CN" sz="2400" dirty="0" smtClean="0"/>
              <a:t>50%</a:t>
            </a:r>
            <a:r>
              <a:rPr lang="zh-CN" altLang="en-US" sz="2400" dirty="0" smtClean="0"/>
              <a:t>；</a:t>
            </a:r>
            <a:endParaRPr lang="en-US" altLang="zh-CN" sz="2400" dirty="0" smtClean="0"/>
          </a:p>
          <a:p>
            <a:pPr marL="0" indent="0">
              <a:buNone/>
            </a:pPr>
            <a:endParaRPr lang="en-US" altLang="zh-CN" sz="2400" dirty="0" smtClean="0"/>
          </a:p>
          <a:p>
            <a:pPr marL="0" indent="0">
              <a:buNone/>
            </a:pPr>
            <a:r>
              <a:rPr lang="en-US" altLang="zh-CN" sz="2400" dirty="0" smtClean="0"/>
              <a:t>3</a:t>
            </a:r>
            <a:r>
              <a:rPr lang="zh-CN" altLang="en-US" sz="2400" dirty="0" smtClean="0"/>
              <a:t>、今年需要作进一步的低温下中子散射实验，得到真实的</a:t>
            </a:r>
            <a:r>
              <a:rPr lang="en-US" altLang="zh-CN" sz="2400" dirty="0" err="1" smtClean="0"/>
              <a:t>Qf</a:t>
            </a:r>
            <a:r>
              <a:rPr lang="zh-CN" altLang="en-US" sz="2400" dirty="0" smtClean="0"/>
              <a:t>值；</a:t>
            </a:r>
            <a:endParaRPr lang="en-US" altLang="zh-CN" sz="2400" dirty="0" smtClean="0"/>
          </a:p>
          <a:p>
            <a:pPr marL="0" indent="0">
              <a:buNone/>
            </a:pPr>
            <a:endParaRPr lang="en-US" altLang="zh-CN" sz="2400" dirty="0" smtClean="0"/>
          </a:p>
          <a:p>
            <a:pPr marL="0" indent="0">
              <a:buNone/>
            </a:pPr>
            <a:r>
              <a:rPr lang="en-US" altLang="zh-CN" sz="2400" dirty="0" smtClean="0"/>
              <a:t>4</a:t>
            </a:r>
            <a:r>
              <a:rPr lang="zh-CN" altLang="en-US" sz="2400" dirty="0" smtClean="0"/>
              <a:t>、申请</a:t>
            </a:r>
            <a:r>
              <a:rPr lang="en-US" altLang="zh-CN" sz="2400" dirty="0" smtClean="0"/>
              <a:t>2016</a:t>
            </a:r>
            <a:r>
              <a:rPr lang="zh-CN" altLang="en-US" sz="2400" dirty="0" smtClean="0"/>
              <a:t>年的</a:t>
            </a:r>
            <a:r>
              <a:rPr lang="en-US" altLang="zh-CN" sz="2400" dirty="0" smtClean="0"/>
              <a:t>4</a:t>
            </a:r>
            <a:r>
              <a:rPr lang="zh-CN" altLang="en-US" sz="2400" dirty="0" smtClean="0"/>
              <a:t>吨</a:t>
            </a:r>
            <a:r>
              <a:rPr lang="en-US" altLang="zh-CN" sz="2400" dirty="0" err="1" smtClean="0"/>
              <a:t>CsI</a:t>
            </a:r>
            <a:r>
              <a:rPr lang="en-US" altLang="zh-CN" sz="2400" dirty="0" smtClean="0"/>
              <a:t>(Na)</a:t>
            </a:r>
            <a:r>
              <a:rPr lang="zh-CN" altLang="en-US" sz="2400" dirty="0" smtClean="0"/>
              <a:t>地下探测工程。</a:t>
            </a:r>
            <a:endParaRPr lang="zh-CN" altLang="en-US" sz="2400" dirty="0"/>
          </a:p>
        </p:txBody>
      </p:sp>
    </p:spTree>
    <p:extLst>
      <p:ext uri="{BB962C8B-B14F-4D97-AF65-F5344CB8AC3E}">
        <p14:creationId xmlns:p14="http://schemas.microsoft.com/office/powerpoint/2010/main" val="170156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071678"/>
            <a:ext cx="8229600" cy="1143000"/>
          </a:xfrm>
        </p:spPr>
        <p:txBody>
          <a:bodyPr>
            <a:noAutofit/>
          </a:bodyPr>
          <a:lstStyle/>
          <a:p>
            <a:r>
              <a:rPr lang="zh-CN" altLang="en-US" sz="7200" b="1" dirty="0" smtClean="0"/>
              <a:t>谢谢</a:t>
            </a:r>
            <a:endParaRPr lang="zh-CN" altLang="en-US" sz="7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778098"/>
          </a:xfrm>
        </p:spPr>
        <p:txBody>
          <a:bodyPr>
            <a:normAutofit/>
          </a:bodyPr>
          <a:lstStyle/>
          <a:p>
            <a:r>
              <a:rPr lang="zh-CN" altLang="zh-CN" sz="3600" b="1" dirty="0">
                <a:solidFill>
                  <a:srgbClr val="4538F2"/>
                </a:solidFill>
              </a:rPr>
              <a:t>科学</a:t>
            </a:r>
            <a:r>
              <a:rPr lang="zh-CN" altLang="zh-CN" sz="3600" b="1" dirty="0" smtClean="0">
                <a:solidFill>
                  <a:srgbClr val="4538F2"/>
                </a:solidFill>
              </a:rPr>
              <a:t>意义及</a:t>
            </a:r>
            <a:r>
              <a:rPr lang="zh-CN" altLang="zh-CN" sz="3600" b="1" dirty="0">
                <a:solidFill>
                  <a:srgbClr val="4538F2"/>
                </a:solidFill>
              </a:rPr>
              <a:t>重要性</a:t>
            </a:r>
            <a:endParaRPr lang="zh-CN" altLang="en-US" sz="3600" dirty="0">
              <a:solidFill>
                <a:srgbClr val="4538F2"/>
              </a:solidFill>
            </a:endParaRPr>
          </a:p>
        </p:txBody>
      </p:sp>
      <p:sp>
        <p:nvSpPr>
          <p:cNvPr id="3" name="内容占位符 2"/>
          <p:cNvSpPr>
            <a:spLocks noGrp="1"/>
          </p:cNvSpPr>
          <p:nvPr>
            <p:ph idx="1"/>
          </p:nvPr>
        </p:nvSpPr>
        <p:spPr>
          <a:xfrm>
            <a:off x="251520" y="784629"/>
            <a:ext cx="8435280" cy="3096344"/>
          </a:xfrm>
        </p:spPr>
        <p:txBody>
          <a:bodyPr>
            <a:normAutofit fontScale="62500" lnSpcReduction="20000"/>
          </a:bodyPr>
          <a:lstStyle/>
          <a:p>
            <a:pPr>
              <a:lnSpc>
                <a:spcPct val="120000"/>
              </a:lnSpc>
            </a:pPr>
            <a:r>
              <a:rPr lang="en-US" altLang="zh-CN" dirty="0"/>
              <a:t>2014</a:t>
            </a:r>
            <a:r>
              <a:rPr lang="zh-CN" altLang="zh-CN" dirty="0"/>
              <a:t>年高能粒子物理的重大突破：找到希格斯粒子。人类最迫切的物理前沿重点转移到暗物质的寻找。</a:t>
            </a:r>
            <a:r>
              <a:rPr lang="zh-CN" altLang="zh-CN" dirty="0">
                <a:solidFill>
                  <a:srgbClr val="C00000"/>
                </a:solidFill>
              </a:rPr>
              <a:t>天文大尺度观测表明暗物质占宇宙总质量的</a:t>
            </a:r>
            <a:r>
              <a:rPr lang="en-US" altLang="zh-CN" dirty="0">
                <a:solidFill>
                  <a:srgbClr val="C00000"/>
                </a:solidFill>
              </a:rPr>
              <a:t>25%</a:t>
            </a:r>
            <a:r>
              <a:rPr lang="zh-CN" altLang="zh-CN" dirty="0">
                <a:solidFill>
                  <a:srgbClr val="C00000"/>
                </a:solidFill>
              </a:rPr>
              <a:t>。暗物质是什么？</a:t>
            </a:r>
            <a:r>
              <a:rPr lang="zh-CN" altLang="zh-CN" dirty="0"/>
              <a:t>这是物理学要回答的重大问题。弱相互作用重粒子</a:t>
            </a:r>
            <a:r>
              <a:rPr lang="en-US" altLang="zh-CN" dirty="0"/>
              <a:t>(WIMPs)</a:t>
            </a:r>
            <a:r>
              <a:rPr lang="zh-CN" altLang="zh-CN" dirty="0"/>
              <a:t>是目前理论上很具竞争力的暗物质候选者，</a:t>
            </a:r>
            <a:r>
              <a:rPr lang="en-US" altLang="zh-CN" dirty="0"/>
              <a:t>WIMPs</a:t>
            </a:r>
            <a:r>
              <a:rPr lang="zh-CN" altLang="zh-CN" dirty="0"/>
              <a:t>的实验探测便是研究暗物质的突破口</a:t>
            </a:r>
            <a:r>
              <a:rPr lang="zh-CN" altLang="zh-CN" dirty="0" smtClean="0"/>
              <a:t>。</a:t>
            </a:r>
            <a:endParaRPr lang="en-US" altLang="zh-CN" dirty="0" smtClean="0"/>
          </a:p>
          <a:p>
            <a:pPr marL="0" indent="0">
              <a:lnSpc>
                <a:spcPct val="120000"/>
              </a:lnSpc>
              <a:buNone/>
            </a:pPr>
            <a:endParaRPr lang="zh-CN" altLang="zh-CN" dirty="0"/>
          </a:p>
          <a:p>
            <a:pPr>
              <a:lnSpc>
                <a:spcPct val="120000"/>
              </a:lnSpc>
            </a:pPr>
            <a:r>
              <a:rPr lang="zh-CN" altLang="zh-CN" dirty="0"/>
              <a:t>探测方式分直接探测和间接探测两种，直接探测是探测暗物质粒子作用在靶材料中的核反冲信号，间接探测是探测暗物质粒子的湮灭或衰变信号</a:t>
            </a:r>
            <a:r>
              <a:rPr lang="zh-CN" altLang="zh-CN" dirty="0" smtClean="0"/>
              <a:t>。</a:t>
            </a:r>
            <a:endParaRPr lang="en-US" altLang="zh-CN" dirty="0" smtClean="0"/>
          </a:p>
          <a:p>
            <a:pPr marL="0" indent="0">
              <a:lnSpc>
                <a:spcPct val="120000"/>
              </a:lnSpc>
              <a:buNone/>
            </a:pPr>
            <a:endParaRPr lang="zh-CN" altLang="zh-CN"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2</a:t>
            </a:fld>
            <a:endParaRPr lang="zh-CN" altLang="en-US"/>
          </a:p>
        </p:txBody>
      </p:sp>
      <p:pic>
        <p:nvPicPr>
          <p:cNvPr id="5" name="图片 0" descr="2010-3-5 19-58-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03" y="3801269"/>
            <a:ext cx="3861541" cy="280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01269"/>
            <a:ext cx="3307718" cy="280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36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0622"/>
            <a:ext cx="8229600" cy="706090"/>
          </a:xfrm>
        </p:spPr>
        <p:txBody>
          <a:bodyPr>
            <a:noAutofit/>
          </a:bodyPr>
          <a:lstStyle/>
          <a:p>
            <a:r>
              <a:rPr lang="zh-CN" altLang="en-US" sz="3200" b="1" dirty="0" smtClean="0">
                <a:solidFill>
                  <a:srgbClr val="4538F2"/>
                </a:solidFill>
              </a:rPr>
              <a:t>背景介绍 </a:t>
            </a:r>
            <a:endParaRPr lang="zh-CN" altLang="en-US" sz="3200" dirty="0">
              <a:solidFill>
                <a:srgbClr val="4538F2"/>
              </a:solidFill>
            </a:endParaRPr>
          </a:p>
        </p:txBody>
      </p:sp>
      <p:sp>
        <p:nvSpPr>
          <p:cNvPr id="3" name="内容占位符 2"/>
          <p:cNvSpPr>
            <a:spLocks noGrp="1"/>
          </p:cNvSpPr>
          <p:nvPr>
            <p:ph idx="1"/>
          </p:nvPr>
        </p:nvSpPr>
        <p:spPr>
          <a:xfrm>
            <a:off x="107504" y="1025352"/>
            <a:ext cx="8928992" cy="5832648"/>
          </a:xfrm>
        </p:spPr>
        <p:txBody>
          <a:bodyPr>
            <a:normAutofit fontScale="70000" lnSpcReduction="20000"/>
          </a:bodyPr>
          <a:lstStyle/>
          <a:p>
            <a:r>
              <a:rPr lang="zh-CN" altLang="en-US" dirty="0">
                <a:latin typeface="隶书" pitchFamily="49" charset="-122"/>
                <a:ea typeface="隶书" pitchFamily="49" charset="-122"/>
              </a:rPr>
              <a:t>天文观测结论和理论模型对暗物质粒子性能及与探测器靶作用有如下参考：</a:t>
            </a:r>
            <a:endParaRPr lang="en-US" altLang="zh-CN" dirty="0">
              <a:latin typeface="隶书" pitchFamily="49" charset="-122"/>
              <a:ea typeface="隶书" pitchFamily="49" charset="-122"/>
            </a:endParaRPr>
          </a:p>
          <a:p>
            <a:pPr>
              <a:buNone/>
            </a:pPr>
            <a:r>
              <a:rPr lang="zh-CN" altLang="en-US" dirty="0">
                <a:latin typeface="隶书" pitchFamily="49" charset="-122"/>
                <a:ea typeface="隶书" pitchFamily="49" charset="-122"/>
              </a:rPr>
              <a:t>    </a:t>
            </a:r>
            <a:r>
              <a:rPr lang="zh-CN" altLang="en-US" dirty="0" smtClean="0">
                <a:latin typeface="隶书" pitchFamily="49" charset="-122"/>
                <a:ea typeface="隶书" pitchFamily="49" charset="-122"/>
              </a:rPr>
              <a:t> </a:t>
            </a:r>
            <a:r>
              <a:rPr lang="en-US" altLang="zh-CN" dirty="0">
                <a:latin typeface="隶书" pitchFamily="49" charset="-122"/>
                <a:ea typeface="隶书" pitchFamily="49" charset="-122"/>
              </a:rPr>
              <a:t>1</a:t>
            </a:r>
            <a:r>
              <a:rPr lang="zh-CN" altLang="en-US" dirty="0">
                <a:latin typeface="隶书" pitchFamily="49" charset="-122"/>
                <a:ea typeface="隶书" pitchFamily="49" charset="-122"/>
              </a:rPr>
              <a:t>）质量：</a:t>
            </a:r>
            <a:r>
              <a:rPr lang="en-US" altLang="zh-CN" dirty="0">
                <a:latin typeface="隶书" pitchFamily="49" charset="-122"/>
                <a:ea typeface="隶书" pitchFamily="49" charset="-122"/>
              </a:rPr>
              <a:t>&lt;1TeV</a:t>
            </a:r>
            <a:r>
              <a:rPr lang="zh-CN" altLang="en-US" dirty="0">
                <a:latin typeface="隶书" pitchFamily="49" charset="-122"/>
                <a:ea typeface="隶书" pitchFamily="49" charset="-122"/>
              </a:rPr>
              <a:t>； </a:t>
            </a:r>
            <a:r>
              <a:rPr lang="zh-CN" altLang="en-US" dirty="0" smtClean="0">
                <a:latin typeface="隶书" pitchFamily="49" charset="-122"/>
                <a:ea typeface="隶书" pitchFamily="49" charset="-122"/>
              </a:rPr>
              <a:t> </a:t>
            </a:r>
            <a:r>
              <a:rPr lang="en-US" altLang="zh-CN" dirty="0" smtClean="0">
                <a:latin typeface="隶书" pitchFamily="49" charset="-122"/>
                <a:ea typeface="隶书" pitchFamily="49" charset="-122"/>
              </a:rPr>
              <a:t>2</a:t>
            </a:r>
            <a:r>
              <a:rPr lang="zh-CN" altLang="en-US" dirty="0">
                <a:latin typeface="隶书" pitchFamily="49" charset="-122"/>
                <a:ea typeface="隶书" pitchFamily="49" charset="-122"/>
              </a:rPr>
              <a:t>）密度：</a:t>
            </a:r>
            <a:r>
              <a:rPr lang="en-US" altLang="zh-CN" dirty="0">
                <a:latin typeface="隶书" pitchFamily="49" charset="-122"/>
                <a:ea typeface="隶书" pitchFamily="49" charset="-122"/>
              </a:rPr>
              <a:t>0.3GeV/cm3</a:t>
            </a:r>
            <a:r>
              <a:rPr lang="zh-CN" altLang="en-US" dirty="0">
                <a:latin typeface="隶书" pitchFamily="49" charset="-122"/>
                <a:ea typeface="隶书" pitchFamily="49" charset="-122"/>
              </a:rPr>
              <a:t>；  </a:t>
            </a:r>
            <a:r>
              <a:rPr lang="zh-CN" altLang="en-US" dirty="0" smtClean="0">
                <a:latin typeface="隶书" pitchFamily="49" charset="-122"/>
                <a:ea typeface="隶书" pitchFamily="49" charset="-122"/>
              </a:rPr>
              <a:t> </a:t>
            </a:r>
            <a:r>
              <a:rPr lang="en-US" altLang="zh-CN" dirty="0" smtClean="0">
                <a:latin typeface="隶书" pitchFamily="49" charset="-122"/>
                <a:ea typeface="隶书" pitchFamily="49" charset="-122"/>
              </a:rPr>
              <a:t>3</a:t>
            </a:r>
            <a:r>
              <a:rPr lang="zh-CN" altLang="en-US" dirty="0">
                <a:latin typeface="隶书" pitchFamily="49" charset="-122"/>
                <a:ea typeface="隶书" pitchFamily="49" charset="-122"/>
              </a:rPr>
              <a:t>）电中性；</a:t>
            </a:r>
            <a:endParaRPr lang="en-US" altLang="zh-CN" dirty="0">
              <a:latin typeface="隶书" pitchFamily="49" charset="-122"/>
              <a:ea typeface="隶书" pitchFamily="49" charset="-122"/>
            </a:endParaRPr>
          </a:p>
          <a:p>
            <a:pPr>
              <a:buNone/>
            </a:pPr>
            <a:r>
              <a:rPr lang="zh-CN" altLang="en-US" dirty="0">
                <a:latin typeface="隶书" pitchFamily="49" charset="-122"/>
                <a:ea typeface="隶书" pitchFamily="49" charset="-122"/>
              </a:rPr>
              <a:t>    </a:t>
            </a:r>
            <a:r>
              <a:rPr lang="zh-CN" altLang="en-US" dirty="0" smtClean="0">
                <a:latin typeface="隶书" pitchFamily="49" charset="-122"/>
                <a:ea typeface="隶书" pitchFamily="49" charset="-122"/>
              </a:rPr>
              <a:t> </a:t>
            </a:r>
            <a:r>
              <a:rPr lang="en-US" altLang="zh-CN" dirty="0">
                <a:latin typeface="隶书" pitchFamily="49" charset="-122"/>
                <a:ea typeface="隶书" pitchFamily="49" charset="-122"/>
              </a:rPr>
              <a:t>4</a:t>
            </a:r>
            <a:r>
              <a:rPr lang="zh-CN" altLang="en-US" dirty="0">
                <a:latin typeface="隶书" pitchFamily="49" charset="-122"/>
                <a:ea typeface="隶书" pitchFamily="49" charset="-122"/>
              </a:rPr>
              <a:t>）平均相对地球速约</a:t>
            </a:r>
            <a:r>
              <a:rPr lang="en-US" altLang="zh-CN" dirty="0">
                <a:latin typeface="隶书" pitchFamily="49" charset="-122"/>
                <a:ea typeface="隶书" pitchFamily="49" charset="-122"/>
              </a:rPr>
              <a:t>2/k</a:t>
            </a:r>
            <a:r>
              <a:rPr lang="zh-CN" altLang="en-US" dirty="0">
                <a:latin typeface="隶书" pitchFamily="49" charset="-122"/>
                <a:ea typeface="隶书" pitchFamily="49" charset="-122"/>
              </a:rPr>
              <a:t>光速；   </a:t>
            </a:r>
            <a:r>
              <a:rPr lang="en-US" altLang="zh-CN" dirty="0">
                <a:latin typeface="隶书" pitchFamily="49" charset="-122"/>
                <a:ea typeface="隶书" pitchFamily="49" charset="-122"/>
              </a:rPr>
              <a:t>5</a:t>
            </a:r>
            <a:r>
              <a:rPr lang="zh-CN" altLang="en-US" dirty="0">
                <a:latin typeface="隶书" pitchFamily="49" charset="-122"/>
                <a:ea typeface="隶书" pitchFamily="49" charset="-122"/>
              </a:rPr>
              <a:t>）作用截面：</a:t>
            </a:r>
            <a:r>
              <a:rPr lang="en-US" altLang="zh-CN" dirty="0">
                <a:latin typeface="隶书" pitchFamily="49" charset="-122"/>
                <a:ea typeface="隶书" pitchFamily="49" charset="-122"/>
              </a:rPr>
              <a:t>&lt;</a:t>
            </a:r>
            <a:r>
              <a:rPr lang="en-US" altLang="zh-CN" dirty="0" smtClean="0">
                <a:latin typeface="隶书" pitchFamily="49" charset="-122"/>
                <a:ea typeface="隶书" pitchFamily="49" charset="-122"/>
              </a:rPr>
              <a:t>10</a:t>
            </a:r>
            <a:r>
              <a:rPr lang="en-US" altLang="zh-CN" baseline="30000" dirty="0" smtClean="0">
                <a:latin typeface="隶书" pitchFamily="49" charset="-122"/>
                <a:ea typeface="隶书" pitchFamily="49" charset="-122"/>
              </a:rPr>
              <a:t>10</a:t>
            </a:r>
            <a:r>
              <a:rPr lang="en-US" altLang="zh-CN" dirty="0" smtClean="0">
                <a:latin typeface="隶书" pitchFamily="49" charset="-122"/>
                <a:ea typeface="隶书" pitchFamily="49" charset="-122"/>
              </a:rPr>
              <a:t>pb</a:t>
            </a:r>
          </a:p>
          <a:p>
            <a:pPr>
              <a:buNone/>
            </a:pPr>
            <a:endParaRPr lang="zh-CN" altLang="en-US" dirty="0">
              <a:latin typeface="隶书" pitchFamily="49" charset="-122"/>
              <a:ea typeface="隶书" pitchFamily="49" charset="-122"/>
            </a:endParaRPr>
          </a:p>
          <a:p>
            <a:r>
              <a:rPr lang="zh-CN" altLang="en-US" dirty="0" smtClean="0">
                <a:latin typeface="隶书" pitchFamily="49" charset="-122"/>
                <a:ea typeface="隶书" pitchFamily="49" charset="-122"/>
              </a:rPr>
              <a:t>暗物质</a:t>
            </a:r>
            <a:r>
              <a:rPr lang="zh-CN" altLang="en-US" dirty="0">
                <a:latin typeface="隶书" pitchFamily="49" charset="-122"/>
                <a:ea typeface="隶书" pitchFamily="49" charset="-122"/>
              </a:rPr>
              <a:t>粒子与物质作用可能只有弹性散射方式，能区为</a:t>
            </a:r>
            <a:r>
              <a:rPr lang="en-US" altLang="zh-CN" dirty="0">
                <a:latin typeface="隶书" pitchFamily="49" charset="-122"/>
                <a:ea typeface="隶书" pitchFamily="49" charset="-122"/>
              </a:rPr>
              <a:t>10GeV-1TeV</a:t>
            </a:r>
            <a:r>
              <a:rPr lang="zh-CN" altLang="en-US" dirty="0">
                <a:latin typeface="隶书" pitchFamily="49" charset="-122"/>
                <a:ea typeface="隶书" pitchFamily="49" charset="-122"/>
              </a:rPr>
              <a:t>的暗物质粒子碰撞所对应反冲核能量约为</a:t>
            </a:r>
            <a:r>
              <a:rPr lang="en-US" altLang="zh-CN" dirty="0">
                <a:latin typeface="隶书" pitchFamily="49" charset="-122"/>
                <a:ea typeface="隶书" pitchFamily="49" charset="-122"/>
              </a:rPr>
              <a:t>1kev-100kev</a:t>
            </a:r>
            <a:r>
              <a:rPr lang="zh-CN" altLang="en-US" dirty="0">
                <a:latin typeface="隶书" pitchFamily="49" charset="-122"/>
                <a:ea typeface="隶书" pitchFamily="49" charset="-122"/>
              </a:rPr>
              <a:t>，其作用类似于中子与物质的弹性散射。因为</a:t>
            </a:r>
            <a:r>
              <a:rPr lang="en-US" altLang="zh-CN" dirty="0">
                <a:latin typeface="隶书" pitchFamily="49" charset="-122"/>
                <a:ea typeface="隶书" pitchFamily="49" charset="-122"/>
              </a:rPr>
              <a:t>WIMPs</a:t>
            </a:r>
            <a:r>
              <a:rPr lang="zh-CN" altLang="en-US" dirty="0">
                <a:latin typeface="隶书" pitchFamily="49" charset="-122"/>
                <a:ea typeface="隶书" pitchFamily="49" charset="-122"/>
              </a:rPr>
              <a:t>与核的碰撞截面非常</a:t>
            </a:r>
            <a:r>
              <a:rPr lang="zh-CN" altLang="en-US" dirty="0" smtClean="0">
                <a:latin typeface="隶书" pitchFamily="49" charset="-122"/>
                <a:ea typeface="隶书" pitchFamily="49" charset="-122"/>
              </a:rPr>
              <a:t>小</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要求</a:t>
            </a:r>
            <a:r>
              <a:rPr lang="zh-CN" altLang="en-US" dirty="0">
                <a:latin typeface="隶书" pitchFamily="49" charset="-122"/>
                <a:ea typeface="隶书" pitchFamily="49" charset="-122"/>
              </a:rPr>
              <a:t>探测器要大质量，低本底和低阈值</a:t>
            </a:r>
            <a:r>
              <a:rPr lang="zh-CN" altLang="en-US" dirty="0" smtClean="0">
                <a:latin typeface="隶书" pitchFamily="49" charset="-122"/>
                <a:ea typeface="隶书" pitchFamily="49" charset="-122"/>
              </a:rPr>
              <a:t>。</a:t>
            </a:r>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r>
              <a:rPr lang="zh-CN" altLang="zh-CN" dirty="0">
                <a:latin typeface="隶书" panose="02010509060101010101" pitchFamily="49" charset="-122"/>
                <a:ea typeface="隶书" panose="02010509060101010101" pitchFamily="49" charset="-122"/>
              </a:rPr>
              <a:t>对于地下暗物质探测，若</a:t>
            </a:r>
            <a:r>
              <a:rPr lang="en-US" altLang="zh-CN" dirty="0">
                <a:latin typeface="隶书" panose="02010509060101010101" pitchFamily="49" charset="-122"/>
                <a:ea typeface="隶书" panose="02010509060101010101" pitchFamily="49" charset="-122"/>
              </a:rPr>
              <a:t>1</a:t>
            </a:r>
            <a:r>
              <a:rPr lang="zh-CN" altLang="zh-CN" dirty="0">
                <a:latin typeface="隶书" panose="02010509060101010101" pitchFamily="49" charset="-122"/>
                <a:ea typeface="隶书" panose="02010509060101010101" pitchFamily="49" charset="-122"/>
              </a:rPr>
              <a:t>吨的高灵敏材料（</a:t>
            </a:r>
            <a:r>
              <a:rPr lang="en-US" altLang="zh-CN" dirty="0" smtClean="0">
                <a:latin typeface="隶书" panose="02010509060101010101" pitchFamily="49" charset="-122"/>
                <a:ea typeface="隶书" panose="02010509060101010101" pitchFamily="49" charset="-122"/>
              </a:rPr>
              <a:t>A</a:t>
            </a:r>
            <a:r>
              <a:rPr lang="en-US" altLang="zh-CN" dirty="0">
                <a:latin typeface="隶书" panose="02010509060101010101" pitchFamily="49" charset="-122"/>
                <a:ea typeface="隶书" panose="02010509060101010101" pitchFamily="49" charset="-122"/>
              </a:rPr>
              <a:t>=</a:t>
            </a:r>
            <a:r>
              <a:rPr lang="en-US" altLang="zh-CN" dirty="0" smtClean="0">
                <a:latin typeface="隶书" panose="02010509060101010101" pitchFamily="49" charset="-122"/>
                <a:ea typeface="隶书" panose="02010509060101010101" pitchFamily="49" charset="-122"/>
              </a:rPr>
              <a:t>130</a:t>
            </a:r>
            <a:r>
              <a:rPr lang="zh-CN" altLang="zh-CN" dirty="0">
                <a:latin typeface="隶书" panose="02010509060101010101" pitchFamily="49" charset="-122"/>
                <a:ea typeface="隶书" panose="02010509060101010101" pitchFamily="49" charset="-122"/>
              </a:rPr>
              <a:t>），每年的核反冲事例数为</a:t>
            </a:r>
            <a:r>
              <a:rPr lang="zh-CN" altLang="zh-CN" dirty="0" smtClean="0">
                <a:latin typeface="隶书" panose="02010509060101010101" pitchFamily="49" charset="-122"/>
                <a:ea typeface="隶书" panose="02010509060101010101" pitchFamily="49" charset="-122"/>
              </a:rPr>
              <a:t>：</a:t>
            </a:r>
            <a:endParaRPr lang="en-US" altLang="zh-CN" dirty="0" smtClean="0">
              <a:latin typeface="隶书" panose="02010509060101010101" pitchFamily="49" charset="-122"/>
              <a:ea typeface="隶书" panose="02010509060101010101" pitchFamily="49" charset="-122"/>
            </a:endParaRPr>
          </a:p>
          <a:p>
            <a:pPr marL="0" indent="0">
              <a:buNone/>
            </a:pPr>
            <a:r>
              <a:rPr lang="en-US" altLang="zh-CN" dirty="0">
                <a:latin typeface="隶书" panose="02010509060101010101" pitchFamily="49" charset="-122"/>
                <a:ea typeface="隶书" panose="02010509060101010101" pitchFamily="49" charset="-122"/>
              </a:rPr>
              <a:t> </a:t>
            </a:r>
            <a:r>
              <a:rPr lang="en-US" altLang="zh-CN" dirty="0" smtClean="0">
                <a:latin typeface="隶书" panose="02010509060101010101" pitchFamily="49" charset="-122"/>
                <a:ea typeface="隶书" panose="02010509060101010101" pitchFamily="49" charset="-122"/>
              </a:rPr>
              <a:t>        </a:t>
            </a:r>
            <a:r>
              <a:rPr lang="zh-CN" altLang="zh-CN" dirty="0" smtClean="0">
                <a:latin typeface="隶书" panose="02010509060101010101" pitchFamily="49" charset="-122"/>
                <a:ea typeface="隶书" panose="02010509060101010101" pitchFamily="49" charset="-122"/>
              </a:rPr>
              <a:t> </a:t>
            </a:r>
            <a:r>
              <a:rPr lang="en-US" altLang="zh-CN" b="1" dirty="0" smtClean="0">
                <a:solidFill>
                  <a:srgbClr val="C00000"/>
                </a:solidFill>
                <a:latin typeface="隶书" panose="02010509060101010101" pitchFamily="49" charset="-122"/>
                <a:ea typeface="隶书" panose="02010509060101010101" pitchFamily="49" charset="-122"/>
              </a:rPr>
              <a:t>N</a:t>
            </a:r>
            <a:r>
              <a:rPr lang="en-US" altLang="zh-CN" b="1" dirty="0">
                <a:solidFill>
                  <a:srgbClr val="C00000"/>
                </a:solidFill>
                <a:latin typeface="隶书" panose="02010509060101010101" pitchFamily="49" charset="-122"/>
                <a:ea typeface="隶书" panose="02010509060101010101" pitchFamily="49" charset="-122"/>
              </a:rPr>
              <a:t>=</a:t>
            </a:r>
            <a:r>
              <a:rPr lang="en-US" altLang="zh-CN" b="1" dirty="0" smtClean="0">
                <a:solidFill>
                  <a:srgbClr val="C00000"/>
                </a:solidFill>
                <a:latin typeface="隶书" panose="02010509060101010101" pitchFamily="49" charset="-122"/>
                <a:ea typeface="隶书" panose="02010509060101010101" pitchFamily="49" charset="-122"/>
              </a:rPr>
              <a:t>250</a:t>
            </a:r>
            <a:r>
              <a:rPr lang="zh-CN" altLang="zh-CN" b="1" dirty="0">
                <a:solidFill>
                  <a:srgbClr val="C00000"/>
                </a:solidFill>
                <a:latin typeface="隶书" panose="02010509060101010101" pitchFamily="49" charset="-122"/>
                <a:ea typeface="隶书" panose="02010509060101010101" pitchFamily="49" charset="-122"/>
              </a:rPr>
              <a:t>（</a:t>
            </a:r>
            <a:r>
              <a:rPr lang="en-US" altLang="zh-CN" b="1" dirty="0">
                <a:solidFill>
                  <a:srgbClr val="C00000"/>
                </a:solidFill>
                <a:latin typeface="隶书" panose="02010509060101010101" pitchFamily="49" charset="-122"/>
                <a:ea typeface="隶书" panose="02010509060101010101" pitchFamily="49" charset="-122"/>
              </a:rPr>
              <a:t>5-50keVn</a:t>
            </a:r>
            <a:r>
              <a:rPr lang="zh-CN" altLang="zh-CN" b="1" dirty="0">
                <a:solidFill>
                  <a:srgbClr val="C00000"/>
                </a:solidFill>
                <a:latin typeface="隶书" panose="02010509060101010101" pitchFamily="49" charset="-122"/>
                <a:ea typeface="隶书" panose="02010509060101010101" pitchFamily="49" charset="-122"/>
              </a:rPr>
              <a:t>）；</a:t>
            </a:r>
            <a:r>
              <a:rPr lang="en-US" altLang="zh-CN" b="1" dirty="0" smtClean="0">
                <a:solidFill>
                  <a:srgbClr val="C00000"/>
                </a:solidFill>
                <a:latin typeface="隶书" panose="02010509060101010101" pitchFamily="49" charset="-122"/>
                <a:ea typeface="隶书" panose="02010509060101010101" pitchFamily="49" charset="-122"/>
              </a:rPr>
              <a:t>N</a:t>
            </a:r>
            <a:r>
              <a:rPr lang="en-US" altLang="zh-CN" b="1" dirty="0">
                <a:solidFill>
                  <a:srgbClr val="C00000"/>
                </a:solidFill>
                <a:latin typeface="隶书" panose="02010509060101010101" pitchFamily="49" charset="-122"/>
                <a:ea typeface="隶书" panose="02010509060101010101" pitchFamily="49" charset="-122"/>
              </a:rPr>
              <a:t>=</a:t>
            </a:r>
            <a:r>
              <a:rPr lang="en-US" altLang="zh-CN" b="1" dirty="0" smtClean="0">
                <a:solidFill>
                  <a:srgbClr val="C00000"/>
                </a:solidFill>
                <a:latin typeface="隶书" panose="02010509060101010101" pitchFamily="49" charset="-122"/>
                <a:ea typeface="隶书" panose="02010509060101010101" pitchFamily="49" charset="-122"/>
              </a:rPr>
              <a:t>100</a:t>
            </a:r>
            <a:r>
              <a:rPr lang="zh-CN" altLang="zh-CN" b="1" dirty="0">
                <a:solidFill>
                  <a:srgbClr val="C00000"/>
                </a:solidFill>
                <a:latin typeface="隶书" panose="02010509060101010101" pitchFamily="49" charset="-122"/>
                <a:ea typeface="隶书" panose="02010509060101010101" pitchFamily="49" charset="-122"/>
              </a:rPr>
              <a:t>（</a:t>
            </a:r>
            <a:r>
              <a:rPr lang="en-US" altLang="zh-CN" b="1" dirty="0">
                <a:solidFill>
                  <a:srgbClr val="C00000"/>
                </a:solidFill>
                <a:latin typeface="隶书" panose="02010509060101010101" pitchFamily="49" charset="-122"/>
                <a:ea typeface="隶书" panose="02010509060101010101" pitchFamily="49" charset="-122"/>
              </a:rPr>
              <a:t>10-50keVn</a:t>
            </a:r>
            <a:r>
              <a:rPr lang="zh-CN" altLang="zh-CN" b="1" dirty="0" smtClean="0">
                <a:solidFill>
                  <a:srgbClr val="C00000"/>
                </a:solidFill>
                <a:latin typeface="隶书" panose="02010509060101010101" pitchFamily="49" charset="-122"/>
                <a:ea typeface="隶书" panose="02010509060101010101" pitchFamily="49" charset="-122"/>
              </a:rPr>
              <a:t>）</a:t>
            </a:r>
            <a:endParaRPr lang="zh-CN" altLang="zh-CN" dirty="0">
              <a:latin typeface="隶书" panose="02010509060101010101" pitchFamily="49" charset="-122"/>
              <a:ea typeface="隶书" panose="02010509060101010101" pitchFamily="49" charset="-122"/>
            </a:endParaRPr>
          </a:p>
          <a:p>
            <a:pPr marL="0" indent="0">
              <a:buNone/>
            </a:pPr>
            <a:r>
              <a:rPr lang="en-US" altLang="zh-CN" dirty="0" smtClean="0">
                <a:latin typeface="隶书" panose="02010509060101010101" pitchFamily="49" charset="-122"/>
                <a:ea typeface="隶书" panose="02010509060101010101" pitchFamily="49" charset="-122"/>
              </a:rPr>
              <a:t>1)</a:t>
            </a:r>
            <a:r>
              <a:rPr lang="zh-CN" altLang="zh-CN" dirty="0" smtClean="0">
                <a:latin typeface="隶书" panose="02010509060101010101" pitchFamily="49" charset="-122"/>
                <a:ea typeface="隶书" panose="02010509060101010101" pitchFamily="49" charset="-122"/>
              </a:rPr>
              <a:t>来自</a:t>
            </a:r>
            <a:r>
              <a:rPr lang="zh-CN" altLang="zh-CN" dirty="0">
                <a:latin typeface="隶书" panose="02010509060101010101" pitchFamily="49" charset="-122"/>
                <a:ea typeface="隶书" panose="02010509060101010101" pitchFamily="49" charset="-122"/>
              </a:rPr>
              <a:t>于周围岩石的放射性：</a:t>
            </a:r>
            <a:r>
              <a:rPr lang="zh-CN" altLang="zh-CN" b="1" dirty="0">
                <a:latin typeface="隶书" panose="02010509060101010101" pitchFamily="49" charset="-122"/>
                <a:ea typeface="隶书" panose="02010509060101010101" pitchFamily="49" charset="-122"/>
              </a:rPr>
              <a:t>γ</a:t>
            </a:r>
            <a:r>
              <a:rPr lang="zh-CN" altLang="zh-CN" b="1" dirty="0" smtClean="0">
                <a:latin typeface="隶书" panose="02010509060101010101" pitchFamily="49" charset="-122"/>
                <a:ea typeface="隶书" panose="02010509060101010101" pitchFamily="49" charset="-122"/>
              </a:rPr>
              <a:t>：</a:t>
            </a:r>
            <a:r>
              <a:rPr lang="zh-CN" altLang="en-US" b="1" dirty="0" smtClean="0">
                <a:latin typeface="隶书" panose="02010509060101010101" pitchFamily="49" charset="-122"/>
                <a:ea typeface="隶书" panose="02010509060101010101" pitchFamily="49" charset="-122"/>
                <a:sym typeface="Symbol" panose="05050102010706020507" pitchFamily="18" charset="2"/>
              </a:rPr>
              <a:t></a:t>
            </a:r>
            <a:r>
              <a:rPr lang="en-US" altLang="zh-CN" b="1" dirty="0" smtClean="0">
                <a:latin typeface="隶书" panose="02010509060101010101" pitchFamily="49" charset="-122"/>
                <a:ea typeface="隶书" panose="02010509060101010101" pitchFamily="49" charset="-122"/>
              </a:rPr>
              <a:t>10E11</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smtClean="0">
                <a:latin typeface="隶书" panose="02010509060101010101" pitchFamily="49" charset="-122"/>
                <a:ea typeface="隶书" panose="02010509060101010101" pitchFamily="49" charset="-122"/>
              </a:rPr>
              <a:t>n:</a:t>
            </a:r>
            <a:r>
              <a:rPr lang="zh-CN" altLang="zh-CN" b="1" dirty="0">
                <a:latin typeface="隶书" panose="02010509060101010101" pitchFamily="49" charset="-122"/>
                <a:ea typeface="隶书" panose="02010509060101010101" pitchFamily="49" charset="-122"/>
                <a:sym typeface="Symbol" panose="05050102010706020507" pitchFamily="18" charset="2"/>
              </a:rPr>
              <a:t></a:t>
            </a:r>
            <a:r>
              <a:rPr lang="en-US" altLang="zh-CN" b="1" dirty="0" smtClean="0">
                <a:latin typeface="隶书" panose="02010509060101010101" pitchFamily="49" charset="-122"/>
                <a:ea typeface="隶书" panose="02010509060101010101" pitchFamily="49" charset="-122"/>
              </a:rPr>
              <a:t>10E9</a:t>
            </a:r>
            <a:r>
              <a:rPr lang="en-US" altLang="zh-CN" dirty="0">
                <a:latin typeface="隶书" panose="02010509060101010101" pitchFamily="49" charset="-122"/>
                <a:ea typeface="隶书" panose="02010509060101010101" pitchFamily="49" charset="-122"/>
              </a:rPr>
              <a:t>;</a:t>
            </a:r>
            <a:endParaRPr lang="zh-CN" altLang="zh-CN" dirty="0">
              <a:latin typeface="隶书" panose="02010509060101010101" pitchFamily="49" charset="-122"/>
              <a:ea typeface="隶书" panose="02010509060101010101" pitchFamily="49" charset="-122"/>
            </a:endParaRPr>
          </a:p>
          <a:p>
            <a:pPr marL="0" indent="0">
              <a:buNone/>
            </a:pPr>
            <a:r>
              <a:rPr lang="en-US" altLang="zh-CN" dirty="0" smtClean="0">
                <a:latin typeface="隶书" panose="02010509060101010101" pitchFamily="49" charset="-122"/>
                <a:ea typeface="隶书" panose="02010509060101010101" pitchFamily="49" charset="-122"/>
              </a:rPr>
              <a:t>2)</a:t>
            </a:r>
            <a:r>
              <a:rPr lang="zh-CN" altLang="zh-CN" dirty="0" smtClean="0">
                <a:latin typeface="隶书" panose="02010509060101010101" pitchFamily="49" charset="-122"/>
                <a:ea typeface="隶书" panose="02010509060101010101" pitchFamily="49" charset="-122"/>
              </a:rPr>
              <a:t>来自</a:t>
            </a:r>
            <a:r>
              <a:rPr lang="zh-CN" altLang="zh-CN" dirty="0">
                <a:latin typeface="隶书" panose="02010509060101010101" pitchFamily="49" charset="-122"/>
                <a:ea typeface="隶书" panose="02010509060101010101" pitchFamily="49" charset="-122"/>
              </a:rPr>
              <a:t>于紧贴探测材料的屏蔽体</a:t>
            </a:r>
            <a:r>
              <a:rPr lang="zh-CN" altLang="zh-CN" dirty="0" smtClean="0">
                <a:latin typeface="隶书" panose="02010509060101010101" pitchFamily="49" charset="-122"/>
                <a:ea typeface="隶书" panose="02010509060101010101" pitchFamily="49" charset="-122"/>
              </a:rPr>
              <a:t>放射性</a:t>
            </a:r>
            <a:r>
              <a:rPr lang="zh-CN" altLang="zh-CN" b="1" dirty="0" smtClean="0">
                <a:latin typeface="隶书" panose="02010509060101010101" pitchFamily="49" charset="-122"/>
                <a:ea typeface="隶书" panose="02010509060101010101" pitchFamily="49" charset="-122"/>
              </a:rPr>
              <a:t>γ：</a:t>
            </a:r>
            <a:r>
              <a:rPr lang="zh-CN" altLang="en-US" b="1" dirty="0" smtClean="0">
                <a:latin typeface="隶书" panose="02010509060101010101" pitchFamily="49" charset="-122"/>
                <a:ea typeface="隶书" panose="02010509060101010101" pitchFamily="49" charset="-122"/>
                <a:sym typeface="Symbol" panose="05050102010706020507" pitchFamily="18" charset="2"/>
              </a:rPr>
              <a:t> </a:t>
            </a:r>
            <a:r>
              <a:rPr lang="en-US" altLang="zh-CN" b="1" dirty="0" smtClean="0">
                <a:latin typeface="隶书" panose="02010509060101010101" pitchFamily="49" charset="-122"/>
                <a:ea typeface="隶书" panose="02010509060101010101" pitchFamily="49" charset="-122"/>
              </a:rPr>
              <a:t>10E7</a:t>
            </a:r>
            <a:r>
              <a:rPr lang="en-US" altLang="zh-CN" b="1" dirty="0">
                <a:latin typeface="隶书" panose="02010509060101010101" pitchFamily="49" charset="-122"/>
                <a:ea typeface="隶书" panose="02010509060101010101" pitchFamily="49" charset="-122"/>
              </a:rPr>
              <a:t>/</a:t>
            </a:r>
            <a:r>
              <a:rPr lang="zh-CN" altLang="zh-CN" b="1" dirty="0" smtClean="0">
                <a:latin typeface="隶书" panose="02010509060101010101" pitchFamily="49" charset="-122"/>
                <a:ea typeface="隶书" panose="02010509060101010101" pitchFamily="49" charset="-122"/>
              </a:rPr>
              <a:t>年，</a:t>
            </a:r>
            <a:r>
              <a:rPr lang="en-US" altLang="zh-CN" b="1" dirty="0">
                <a:latin typeface="隶书" panose="02010509060101010101" pitchFamily="49" charset="-122"/>
                <a:ea typeface="隶书" panose="02010509060101010101" pitchFamily="49" charset="-122"/>
              </a:rPr>
              <a:t>n</a:t>
            </a:r>
            <a:r>
              <a:rPr lang="en-US" altLang="zh-CN" b="1" dirty="0" smtClean="0">
                <a:latin typeface="隶书" panose="02010509060101010101" pitchFamily="49" charset="-122"/>
                <a:ea typeface="隶书" panose="02010509060101010101" pitchFamily="49" charset="-122"/>
              </a:rPr>
              <a:t>:</a:t>
            </a:r>
            <a:r>
              <a:rPr lang="zh-CN" altLang="en-US" b="1" dirty="0">
                <a:latin typeface="隶书" panose="02010509060101010101" pitchFamily="49" charset="-122"/>
                <a:ea typeface="隶书" panose="02010509060101010101" pitchFamily="49" charset="-122"/>
                <a:sym typeface="Symbol" panose="05050102010706020507" pitchFamily="18" charset="2"/>
              </a:rPr>
              <a:t> </a:t>
            </a:r>
            <a:r>
              <a:rPr lang="zh-CN" altLang="en-US" b="1" dirty="0" smtClean="0">
                <a:latin typeface="隶书" panose="02010509060101010101" pitchFamily="49" charset="-122"/>
                <a:ea typeface="隶书" panose="02010509060101010101" pitchFamily="49" charset="-122"/>
                <a:sym typeface="Symbol" panose="05050102010706020507" pitchFamily="18" charset="2"/>
              </a:rPr>
              <a:t></a:t>
            </a:r>
            <a:r>
              <a:rPr lang="en-US" altLang="zh-CN" b="1" dirty="0" smtClean="0">
                <a:latin typeface="隶书" panose="02010509060101010101" pitchFamily="49" charset="-122"/>
                <a:ea typeface="隶书" panose="02010509060101010101" pitchFamily="49" charset="-122"/>
              </a:rPr>
              <a:t>10E5</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a:latin typeface="隶书" panose="02010509060101010101" pitchFamily="49" charset="-122"/>
                <a:ea typeface="隶书" panose="02010509060101010101" pitchFamily="49" charset="-122"/>
              </a:rPr>
              <a:t>;</a:t>
            </a:r>
            <a:endParaRPr lang="zh-CN" altLang="zh-CN" b="1" dirty="0">
              <a:latin typeface="隶书" panose="02010509060101010101" pitchFamily="49" charset="-122"/>
              <a:ea typeface="隶书" panose="02010509060101010101" pitchFamily="49" charset="-122"/>
            </a:endParaRPr>
          </a:p>
          <a:p>
            <a:pPr marL="0" indent="0">
              <a:buNone/>
            </a:pPr>
            <a:r>
              <a:rPr lang="en-US" altLang="zh-CN" dirty="0" smtClean="0">
                <a:latin typeface="隶书" panose="02010509060101010101" pitchFamily="49" charset="-122"/>
                <a:ea typeface="隶书" panose="02010509060101010101" pitchFamily="49" charset="-122"/>
              </a:rPr>
              <a:t>3)</a:t>
            </a:r>
            <a:r>
              <a:rPr lang="zh-CN" altLang="zh-CN" dirty="0" smtClean="0">
                <a:latin typeface="隶书" panose="02010509060101010101" pitchFamily="49" charset="-122"/>
                <a:ea typeface="隶书" panose="02010509060101010101" pitchFamily="49" charset="-122"/>
              </a:rPr>
              <a:t>来自</a:t>
            </a:r>
            <a:r>
              <a:rPr lang="zh-CN" altLang="zh-CN" dirty="0">
                <a:latin typeface="隶书" panose="02010509060101010101" pitchFamily="49" charset="-122"/>
                <a:ea typeface="隶书" panose="02010509060101010101" pitchFamily="49" charset="-122"/>
              </a:rPr>
              <a:t>于探测材料内部的</a:t>
            </a:r>
            <a:r>
              <a:rPr lang="zh-CN" altLang="zh-CN" dirty="0" smtClean="0">
                <a:latin typeface="隶书" panose="02010509060101010101" pitchFamily="49" charset="-122"/>
                <a:ea typeface="隶书" panose="02010509060101010101" pitchFamily="49" charset="-122"/>
              </a:rPr>
              <a:t>放射性</a:t>
            </a:r>
            <a:r>
              <a:rPr lang="zh-CN" altLang="zh-CN" b="1" dirty="0" smtClean="0">
                <a:latin typeface="隶书" panose="02010509060101010101" pitchFamily="49" charset="-122"/>
                <a:ea typeface="隶书" panose="02010509060101010101" pitchFamily="49" charset="-122"/>
              </a:rPr>
              <a:t>γ</a:t>
            </a:r>
            <a:r>
              <a:rPr lang="en-US" altLang="zh-CN" b="1" dirty="0" smtClean="0">
                <a:latin typeface="隶书" panose="02010509060101010101" pitchFamily="49" charset="-122"/>
                <a:ea typeface="隶书" panose="02010509060101010101" pitchFamily="49" charset="-122"/>
              </a:rPr>
              <a:t>,e</a:t>
            </a:r>
            <a:r>
              <a:rPr lang="zh-CN" altLang="zh-CN" b="1" dirty="0" smtClean="0">
                <a:latin typeface="隶书" panose="02010509060101010101" pitchFamily="49" charset="-122"/>
                <a:ea typeface="隶书" panose="02010509060101010101" pitchFamily="49" charset="-122"/>
              </a:rPr>
              <a:t>：</a:t>
            </a:r>
            <a:r>
              <a:rPr lang="en-US" altLang="zh-CN" b="1" dirty="0" smtClean="0">
                <a:latin typeface="隶书" panose="02010509060101010101" pitchFamily="49" charset="-122"/>
                <a:ea typeface="隶书" panose="02010509060101010101" pitchFamily="49" charset="-122"/>
              </a:rPr>
              <a:t>10E4-10E9</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smtClean="0">
                <a:latin typeface="隶书" panose="02010509060101010101" pitchFamily="49" charset="-122"/>
                <a:ea typeface="隶书" panose="02010509060101010101" pitchFamily="49" charset="-122"/>
              </a:rPr>
              <a:t>n:</a:t>
            </a:r>
            <a:r>
              <a:rPr lang="zh-CN" altLang="en-US" b="1" dirty="0">
                <a:latin typeface="隶书" panose="02010509060101010101" pitchFamily="49" charset="-122"/>
                <a:ea typeface="隶书" panose="02010509060101010101" pitchFamily="49" charset="-122"/>
                <a:sym typeface="Symbol" panose="05050102010706020507" pitchFamily="18" charset="2"/>
              </a:rPr>
              <a:t> </a:t>
            </a:r>
            <a:r>
              <a:rPr lang="zh-CN" altLang="en-US" b="1" dirty="0" smtClean="0">
                <a:latin typeface="隶书" panose="02010509060101010101" pitchFamily="49" charset="-122"/>
                <a:ea typeface="隶书" panose="02010509060101010101" pitchFamily="49" charset="-122"/>
                <a:sym typeface="Symbol" panose="05050102010706020507" pitchFamily="18" charset="2"/>
              </a:rPr>
              <a:t></a:t>
            </a:r>
            <a:r>
              <a:rPr lang="en-US" altLang="zh-CN" b="1" dirty="0" smtClean="0">
                <a:latin typeface="隶书" panose="02010509060101010101" pitchFamily="49" charset="-122"/>
                <a:ea typeface="隶书" panose="02010509060101010101" pitchFamily="49" charset="-122"/>
              </a:rPr>
              <a:t>10E4</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a:latin typeface="隶书" panose="02010509060101010101" pitchFamily="49" charset="-122"/>
                <a:ea typeface="隶书" panose="02010509060101010101" pitchFamily="49" charset="-122"/>
              </a:rPr>
              <a:t>;</a:t>
            </a:r>
            <a:endParaRPr lang="zh-CN" altLang="zh-CN" b="1" dirty="0">
              <a:latin typeface="隶书" panose="02010509060101010101" pitchFamily="49" charset="-122"/>
              <a:ea typeface="隶书" panose="02010509060101010101" pitchFamily="49" charset="-122"/>
            </a:endParaRPr>
          </a:p>
          <a:p>
            <a:pPr marL="0" indent="0">
              <a:buNone/>
            </a:pPr>
            <a:r>
              <a:rPr lang="en-US" altLang="zh-CN" dirty="0" smtClean="0">
                <a:latin typeface="隶书" panose="02010509060101010101" pitchFamily="49" charset="-122"/>
                <a:ea typeface="隶书" panose="02010509060101010101" pitchFamily="49" charset="-122"/>
              </a:rPr>
              <a:t>4)</a:t>
            </a:r>
            <a:r>
              <a:rPr lang="zh-CN" altLang="zh-CN" dirty="0" smtClean="0">
                <a:latin typeface="隶书" panose="02010509060101010101" pitchFamily="49" charset="-122"/>
                <a:ea typeface="隶书" panose="02010509060101010101" pitchFamily="49" charset="-122"/>
              </a:rPr>
              <a:t>来自</a:t>
            </a:r>
            <a:r>
              <a:rPr lang="zh-CN" altLang="zh-CN" dirty="0">
                <a:latin typeface="隶书" panose="02010509060101010101" pitchFamily="49" charset="-122"/>
                <a:ea typeface="隶书" panose="02010509060101010101" pitchFamily="49" charset="-122"/>
              </a:rPr>
              <a:t>于</a:t>
            </a:r>
            <a:r>
              <a:rPr lang="zh-CN" altLang="zh-CN" dirty="0" smtClean="0">
                <a:latin typeface="隶书" panose="02010509060101010101" pitchFamily="49" charset="-122"/>
                <a:ea typeface="隶书" panose="02010509060101010101" pitchFamily="49" charset="-122"/>
              </a:rPr>
              <a:t>宇宙射线</a:t>
            </a:r>
            <a:r>
              <a:rPr lang="en-US" altLang="zh-CN" dirty="0" smtClean="0">
                <a:latin typeface="隶书" panose="02010509060101010101" pitchFamily="49" charset="-122"/>
                <a:ea typeface="隶书" panose="02010509060101010101" pitchFamily="49" charset="-122"/>
              </a:rPr>
              <a:t>µ</a:t>
            </a:r>
            <a:r>
              <a:rPr lang="en-US" altLang="zh-CN" dirty="0">
                <a:latin typeface="隶书" panose="02010509060101010101" pitchFamily="49" charset="-122"/>
                <a:ea typeface="隶书" panose="02010509060101010101" pitchFamily="49" charset="-122"/>
              </a:rPr>
              <a:t>:</a:t>
            </a:r>
            <a:r>
              <a:rPr lang="zh-CN" altLang="en-US" dirty="0" smtClean="0">
                <a:latin typeface="隶书" panose="02010509060101010101" pitchFamily="49" charset="-122"/>
                <a:ea typeface="隶书" panose="02010509060101010101" pitchFamily="49" charset="-122"/>
                <a:sym typeface="Symbol" panose="05050102010706020507" pitchFamily="18" charset="2"/>
              </a:rPr>
              <a:t></a:t>
            </a:r>
            <a:r>
              <a:rPr lang="zh-CN" altLang="zh-CN" dirty="0" smtClean="0">
                <a:latin typeface="隶书" panose="02010509060101010101" pitchFamily="49" charset="-122"/>
                <a:ea typeface="隶书" panose="02010509060101010101" pitchFamily="49" charset="-122"/>
              </a:rPr>
              <a:t>衰减因子</a:t>
            </a:r>
            <a:r>
              <a:rPr lang="en-US" altLang="zh-CN" b="1" dirty="0" smtClean="0">
                <a:latin typeface="隶书" panose="02010509060101010101" pitchFamily="49" charset="-122"/>
                <a:ea typeface="隶书" panose="02010509060101010101" pitchFamily="49" charset="-122"/>
              </a:rPr>
              <a:t>X10E9</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a:latin typeface="隶书" panose="02010509060101010101" pitchFamily="49" charset="-122"/>
                <a:ea typeface="隶书" panose="02010509060101010101" pitchFamily="49" charset="-122"/>
              </a:rPr>
              <a:t>M</a:t>
            </a:r>
            <a:r>
              <a:rPr lang="en-US" altLang="zh-CN" b="1" baseline="30000" dirty="0">
                <a:latin typeface="隶书" panose="02010509060101010101" pitchFamily="49" charset="-122"/>
                <a:ea typeface="隶书" panose="02010509060101010101" pitchFamily="49" charset="-122"/>
              </a:rPr>
              <a:t>2</a:t>
            </a:r>
            <a:r>
              <a:rPr lang="zh-CN" altLang="zh-CN" b="1" dirty="0">
                <a:latin typeface="隶书" panose="02010509060101010101" pitchFamily="49" charset="-122"/>
                <a:ea typeface="隶书" panose="02010509060101010101" pitchFamily="49" charset="-122"/>
              </a:rPr>
              <a:t>，</a:t>
            </a:r>
            <a:r>
              <a:rPr lang="en-US" altLang="zh-CN" b="1" dirty="0">
                <a:latin typeface="隶书" panose="02010509060101010101" pitchFamily="49" charset="-122"/>
                <a:ea typeface="隶书" panose="02010509060101010101" pitchFamily="49" charset="-122"/>
              </a:rPr>
              <a:t>n</a:t>
            </a:r>
            <a:r>
              <a:rPr lang="en-US" altLang="zh-CN" b="1" dirty="0" smtClean="0">
                <a:latin typeface="隶书" panose="02010509060101010101" pitchFamily="49" charset="-122"/>
                <a:ea typeface="隶书" panose="02010509060101010101" pitchFamily="49" charset="-122"/>
              </a:rPr>
              <a:t>:</a:t>
            </a:r>
            <a:r>
              <a:rPr lang="zh-CN" altLang="en-US" b="1" dirty="0" smtClean="0">
                <a:latin typeface="隶书" panose="02010509060101010101" pitchFamily="49" charset="-122"/>
                <a:ea typeface="隶书" panose="02010509060101010101" pitchFamily="49" charset="-122"/>
                <a:sym typeface="Symbol" panose="05050102010706020507" pitchFamily="18" charset="2"/>
              </a:rPr>
              <a:t></a:t>
            </a:r>
            <a:r>
              <a:rPr lang="zh-CN" altLang="zh-CN" b="1" dirty="0" smtClean="0">
                <a:latin typeface="隶书" panose="02010509060101010101" pitchFamily="49" charset="-122"/>
                <a:ea typeface="隶书" panose="02010509060101010101" pitchFamily="49" charset="-122"/>
              </a:rPr>
              <a:t>衰减因子</a:t>
            </a:r>
            <a:r>
              <a:rPr lang="en-US" altLang="zh-CN" b="1" dirty="0" smtClean="0">
                <a:latin typeface="隶书" panose="02010509060101010101" pitchFamily="49" charset="-122"/>
                <a:ea typeface="隶书" panose="02010509060101010101" pitchFamily="49" charset="-122"/>
              </a:rPr>
              <a:t>X10E8</a:t>
            </a:r>
            <a:r>
              <a:rPr lang="en-US" altLang="zh-CN" b="1" dirty="0">
                <a:latin typeface="隶书" panose="02010509060101010101" pitchFamily="49" charset="-122"/>
                <a:ea typeface="隶书" panose="02010509060101010101" pitchFamily="49" charset="-122"/>
              </a:rPr>
              <a:t>/</a:t>
            </a:r>
            <a:r>
              <a:rPr lang="zh-CN" altLang="zh-CN" b="1" dirty="0">
                <a:latin typeface="隶书" panose="02010509060101010101" pitchFamily="49" charset="-122"/>
                <a:ea typeface="隶书" panose="02010509060101010101" pitchFamily="49" charset="-122"/>
              </a:rPr>
              <a:t>年</a:t>
            </a:r>
            <a:r>
              <a:rPr lang="en-US" altLang="zh-CN" b="1" dirty="0" smtClean="0">
                <a:latin typeface="隶书" panose="02010509060101010101" pitchFamily="49" charset="-122"/>
                <a:ea typeface="隶书" panose="02010509060101010101" pitchFamily="49" charset="-122"/>
              </a:rPr>
              <a:t>M</a:t>
            </a:r>
            <a:r>
              <a:rPr lang="en-US" altLang="zh-CN" b="1" baseline="30000" dirty="0" smtClean="0">
                <a:latin typeface="隶书" panose="02010509060101010101" pitchFamily="49" charset="-122"/>
                <a:ea typeface="隶书" panose="02010509060101010101" pitchFamily="49" charset="-122"/>
              </a:rPr>
              <a:t>2</a:t>
            </a:r>
            <a:endParaRPr lang="zh-CN" altLang="zh-CN" b="1" dirty="0">
              <a:latin typeface="隶书" panose="02010509060101010101" pitchFamily="49" charset="-122"/>
              <a:ea typeface="隶书" panose="02010509060101010101" pitchFamily="49" charset="-122"/>
            </a:endParaRPr>
          </a:p>
          <a:p>
            <a:endParaRPr lang="en-US" altLang="zh-CN" dirty="0">
              <a:latin typeface="隶书" pitchFamily="49" charset="-122"/>
              <a:ea typeface="隶书" pitchFamily="49" charset="-122"/>
            </a:endParaRPr>
          </a:p>
          <a:p>
            <a:pPr marL="0" indent="0">
              <a:buNone/>
            </a:pPr>
            <a:endParaRPr lang="zh-CN" altLang="en-US"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3</a:t>
            </a:fld>
            <a:endParaRPr lang="zh-CN" altLang="en-US" dirty="0"/>
          </a:p>
        </p:txBody>
      </p:sp>
    </p:spTree>
    <p:extLst>
      <p:ext uri="{BB962C8B-B14F-4D97-AF65-F5344CB8AC3E}">
        <p14:creationId xmlns:p14="http://schemas.microsoft.com/office/powerpoint/2010/main" val="269812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08720"/>
          </a:xfrm>
        </p:spPr>
        <p:txBody>
          <a:bodyPr>
            <a:normAutofit/>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-I</a:t>
            </a:r>
            <a:endParaRPr lang="zh-CN" altLang="en-US" sz="3600" dirty="0"/>
          </a:p>
        </p:txBody>
      </p:sp>
      <p:sp>
        <p:nvSpPr>
          <p:cNvPr id="3" name="内容占位符 2"/>
          <p:cNvSpPr>
            <a:spLocks noGrp="1"/>
          </p:cNvSpPr>
          <p:nvPr>
            <p:ph idx="1"/>
          </p:nvPr>
        </p:nvSpPr>
        <p:spPr>
          <a:xfrm>
            <a:off x="259826" y="934164"/>
            <a:ext cx="8624348" cy="1645689"/>
          </a:xfrm>
        </p:spPr>
        <p:txBody>
          <a:bodyPr>
            <a:normAutofit/>
          </a:bodyPr>
          <a:lstStyle/>
          <a:p>
            <a:r>
              <a:rPr lang="en-US" altLang="zh-CN" sz="2400" b="1" dirty="0">
                <a:latin typeface="+mn-ea"/>
              </a:rPr>
              <a:t>CsI</a:t>
            </a:r>
            <a:r>
              <a:rPr lang="zh-CN" altLang="zh-CN" sz="2400" b="1" dirty="0">
                <a:latin typeface="+mn-ea"/>
              </a:rPr>
              <a:t>（在</a:t>
            </a:r>
            <a:r>
              <a:rPr lang="en-US" altLang="zh-CN" sz="2400" b="1" dirty="0">
                <a:latin typeface="+mn-ea"/>
              </a:rPr>
              <a:t>A=133/129</a:t>
            </a:r>
            <a:r>
              <a:rPr lang="zh-CN" altLang="zh-CN" sz="2400" b="1" dirty="0">
                <a:latin typeface="+mn-ea"/>
              </a:rPr>
              <a:t>）低能区有最大的反应截面，比此元素大者大都含有同位素放射性本底</a:t>
            </a:r>
            <a:r>
              <a:rPr lang="zh-CN" altLang="zh-CN" sz="2400" b="1" dirty="0" smtClean="0">
                <a:latin typeface="+mn-ea"/>
              </a:rPr>
              <a:t>，</a:t>
            </a:r>
            <a:endParaRPr lang="en-US" altLang="zh-CN" sz="2400" b="1" dirty="0" smtClean="0">
              <a:latin typeface="+mn-ea"/>
            </a:endParaRPr>
          </a:p>
          <a:p>
            <a:r>
              <a:rPr lang="en-US" altLang="zh-CN" sz="2400" b="1" dirty="0" smtClean="0">
                <a:latin typeface="+mn-ea"/>
              </a:rPr>
              <a:t>CsI(Na</a:t>
            </a:r>
            <a:r>
              <a:rPr lang="en-US" altLang="zh-CN" sz="2400" b="1" dirty="0">
                <a:latin typeface="+mn-ea"/>
              </a:rPr>
              <a:t>)</a:t>
            </a:r>
            <a:r>
              <a:rPr lang="zh-CN" altLang="zh-CN" sz="2400" b="1" dirty="0">
                <a:latin typeface="+mn-ea"/>
              </a:rPr>
              <a:t>材料比重为</a:t>
            </a:r>
            <a:r>
              <a:rPr lang="en-US" altLang="zh-CN" sz="2400" b="1" dirty="0">
                <a:latin typeface="+mn-ea"/>
              </a:rPr>
              <a:t>4.5g/cm</a:t>
            </a:r>
            <a:r>
              <a:rPr lang="en-US" altLang="zh-CN" sz="2400" b="1" baseline="30000" dirty="0">
                <a:latin typeface="+mn-ea"/>
              </a:rPr>
              <a:t>3</a:t>
            </a:r>
            <a:r>
              <a:rPr lang="en-US" altLang="zh-CN" sz="2400" b="1" dirty="0">
                <a:latin typeface="+mn-ea"/>
              </a:rPr>
              <a:t>,</a:t>
            </a:r>
            <a:r>
              <a:rPr lang="zh-CN" altLang="zh-CN" sz="2400" b="1" dirty="0">
                <a:latin typeface="+mn-ea"/>
              </a:rPr>
              <a:t>分别是</a:t>
            </a:r>
            <a:r>
              <a:rPr lang="en-US" altLang="zh-CN" sz="2400" b="1" dirty="0" err="1">
                <a:latin typeface="+mn-ea"/>
              </a:rPr>
              <a:t>LXe,LAr</a:t>
            </a:r>
            <a:r>
              <a:rPr lang="zh-CN" altLang="zh-CN" sz="2400" b="1" dirty="0">
                <a:latin typeface="+mn-ea"/>
              </a:rPr>
              <a:t>的</a:t>
            </a:r>
            <a:r>
              <a:rPr lang="en-US" altLang="zh-CN" sz="2400" b="1" dirty="0">
                <a:latin typeface="+mn-ea"/>
              </a:rPr>
              <a:t>1.5</a:t>
            </a:r>
            <a:r>
              <a:rPr lang="zh-CN" altLang="zh-CN" sz="2400" b="1" dirty="0">
                <a:latin typeface="+mn-ea"/>
              </a:rPr>
              <a:t>和</a:t>
            </a:r>
            <a:r>
              <a:rPr lang="en-US" altLang="zh-CN" sz="2400" b="1" dirty="0">
                <a:latin typeface="+mn-ea"/>
              </a:rPr>
              <a:t>3</a:t>
            </a:r>
            <a:r>
              <a:rPr lang="zh-CN" altLang="zh-CN" sz="2400" b="1" dirty="0" smtClean="0">
                <a:latin typeface="+mn-ea"/>
              </a:rPr>
              <a:t>倍</a:t>
            </a:r>
            <a:r>
              <a:rPr lang="zh-CN" altLang="en-US" sz="2800" dirty="0" smtClean="0">
                <a:latin typeface="隶书" panose="02010509060101010101" pitchFamily="49" charset="-122"/>
                <a:ea typeface="隶书" panose="02010509060101010101" pitchFamily="49" charset="-122"/>
              </a:rPr>
              <a:t>。</a:t>
            </a:r>
            <a:endParaRPr lang="zh-CN" altLang="en-US"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4</a:t>
            </a:fld>
            <a:endParaRPr lang="zh-CN" altLang="en-US"/>
          </a:p>
        </p:txBody>
      </p:sp>
      <p:grpSp>
        <p:nvGrpSpPr>
          <p:cNvPr id="8" name="组合 7"/>
          <p:cNvGrpSpPr/>
          <p:nvPr/>
        </p:nvGrpSpPr>
        <p:grpSpPr>
          <a:xfrm>
            <a:off x="323528" y="2605297"/>
            <a:ext cx="4464496" cy="2695911"/>
            <a:chOff x="0" y="3857628"/>
            <a:chExt cx="4714908" cy="2714620"/>
          </a:xfrm>
        </p:grpSpPr>
        <p:pic>
          <p:nvPicPr>
            <p:cNvPr id="9" name="图片 8" descr="10keV 2012-8-9 10-19-39.png"/>
            <p:cNvPicPr>
              <a:picLocks noChangeAspect="1"/>
            </p:cNvPicPr>
            <p:nvPr/>
          </p:nvPicPr>
          <p:blipFill>
            <a:blip r:embed="rId2"/>
            <a:stretch>
              <a:fillRect/>
            </a:stretch>
          </p:blipFill>
          <p:spPr>
            <a:xfrm>
              <a:off x="2143108" y="3857628"/>
              <a:ext cx="2143140" cy="2118507"/>
            </a:xfrm>
            <a:prstGeom prst="rect">
              <a:avLst/>
            </a:prstGeom>
          </p:spPr>
        </p:pic>
        <p:pic>
          <p:nvPicPr>
            <p:cNvPr id="10" name="图片 9" descr="10keV 2012-8-9 10-27-26.png"/>
            <p:cNvPicPr>
              <a:picLocks noChangeAspect="1"/>
            </p:cNvPicPr>
            <p:nvPr/>
          </p:nvPicPr>
          <p:blipFill>
            <a:blip r:embed="rId3"/>
            <a:stretch>
              <a:fillRect/>
            </a:stretch>
          </p:blipFill>
          <p:spPr>
            <a:xfrm>
              <a:off x="0" y="3857628"/>
              <a:ext cx="2146312" cy="2178881"/>
            </a:xfrm>
            <a:prstGeom prst="rect">
              <a:avLst/>
            </a:prstGeom>
          </p:spPr>
        </p:pic>
        <p:sp>
          <p:nvSpPr>
            <p:cNvPr id="11" name="TextBox 22"/>
            <p:cNvSpPr txBox="1"/>
            <p:nvPr/>
          </p:nvSpPr>
          <p:spPr>
            <a:xfrm>
              <a:off x="2428892" y="5925917"/>
              <a:ext cx="1857355" cy="646331"/>
            </a:xfrm>
            <a:prstGeom prst="rect">
              <a:avLst/>
            </a:prstGeom>
            <a:noFill/>
          </p:spPr>
          <p:txBody>
            <a:bodyPr wrap="square" rtlCol="0">
              <a:spAutoFit/>
            </a:bodyPr>
            <a:lstStyle/>
            <a:p>
              <a:r>
                <a:rPr lang="en-US" altLang="zh-CN" dirty="0" smtClean="0"/>
                <a:t>Range of 10keV electron in CsI</a:t>
              </a:r>
              <a:endParaRPr lang="zh-CN" altLang="en-US" dirty="0"/>
            </a:p>
          </p:txBody>
        </p:sp>
        <p:sp>
          <p:nvSpPr>
            <p:cNvPr id="12" name="TextBox 23"/>
            <p:cNvSpPr txBox="1"/>
            <p:nvPr/>
          </p:nvSpPr>
          <p:spPr>
            <a:xfrm>
              <a:off x="76047" y="5925917"/>
              <a:ext cx="1709936" cy="646331"/>
            </a:xfrm>
            <a:prstGeom prst="rect">
              <a:avLst/>
            </a:prstGeom>
            <a:noFill/>
          </p:spPr>
          <p:txBody>
            <a:bodyPr wrap="square" rtlCol="0">
              <a:spAutoFit/>
            </a:bodyPr>
            <a:lstStyle/>
            <a:p>
              <a:r>
                <a:rPr lang="en-US" altLang="zh-CN" dirty="0" smtClean="0"/>
                <a:t>Range of 10keV Cs  in CsI </a:t>
              </a:r>
              <a:endParaRPr lang="zh-CN" altLang="en-US" dirty="0"/>
            </a:p>
          </p:txBody>
        </p:sp>
        <p:sp>
          <p:nvSpPr>
            <p:cNvPr id="13" name="TextBox 24"/>
            <p:cNvSpPr txBox="1"/>
            <p:nvPr/>
          </p:nvSpPr>
          <p:spPr>
            <a:xfrm>
              <a:off x="1071570" y="5572140"/>
              <a:ext cx="1357322" cy="369332"/>
            </a:xfrm>
            <a:prstGeom prst="rect">
              <a:avLst/>
            </a:prstGeom>
            <a:noFill/>
          </p:spPr>
          <p:txBody>
            <a:bodyPr wrap="square" rtlCol="0">
              <a:spAutoFit/>
            </a:bodyPr>
            <a:lstStyle/>
            <a:p>
              <a:r>
                <a:rPr lang="en-US" altLang="zh-CN" dirty="0" smtClean="0"/>
                <a:t>by SRIM</a:t>
              </a:r>
              <a:endParaRPr lang="zh-CN" altLang="en-US" dirty="0"/>
            </a:p>
          </p:txBody>
        </p:sp>
        <p:sp>
          <p:nvSpPr>
            <p:cNvPr id="14" name="TextBox 25"/>
            <p:cNvSpPr txBox="1"/>
            <p:nvPr/>
          </p:nvSpPr>
          <p:spPr>
            <a:xfrm>
              <a:off x="3357586" y="5572140"/>
              <a:ext cx="1357322" cy="369332"/>
            </a:xfrm>
            <a:prstGeom prst="rect">
              <a:avLst/>
            </a:prstGeom>
            <a:noFill/>
          </p:spPr>
          <p:txBody>
            <a:bodyPr wrap="square" rtlCol="0">
              <a:spAutoFit/>
            </a:bodyPr>
            <a:lstStyle/>
            <a:p>
              <a:r>
                <a:rPr lang="en-US" altLang="zh-CN" dirty="0" smtClean="0"/>
                <a:t>by CASINO</a:t>
              </a:r>
              <a:endParaRPr lang="zh-CN" altLang="en-US" dirty="0"/>
            </a:p>
          </p:txBody>
        </p:sp>
      </p:grpSp>
      <p:pic>
        <p:nvPicPr>
          <p:cNvPr id="15"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370" y="2579853"/>
            <a:ext cx="3496804" cy="23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609776" y="4996751"/>
            <a:ext cx="4572000" cy="584775"/>
          </a:xfrm>
          <a:prstGeom prst="rect">
            <a:avLst/>
          </a:prstGeom>
        </p:spPr>
        <p:txBody>
          <a:bodyPr>
            <a:spAutoFit/>
          </a:bodyPr>
          <a:lstStyle/>
          <a:p>
            <a:r>
              <a:rPr lang="zh-CN" altLang="zh-CN" sz="1600" kern="100" dirty="0">
                <a:cs typeface="Times New Roman" panose="02020603050405020304" pitchFamily="18" charset="0"/>
              </a:rPr>
              <a:t>不同能量的电子和有关核子在晶体中的作用经迹长度</a:t>
            </a:r>
            <a:endParaRPr lang="zh-CN" altLang="en-US" sz="1600" dirty="0"/>
          </a:p>
        </p:txBody>
      </p:sp>
      <p:sp>
        <p:nvSpPr>
          <p:cNvPr id="16" name="矩形 15"/>
          <p:cNvSpPr/>
          <p:nvPr/>
        </p:nvSpPr>
        <p:spPr>
          <a:xfrm>
            <a:off x="221441" y="5678233"/>
            <a:ext cx="8776670" cy="1015663"/>
          </a:xfrm>
          <a:prstGeom prst="rect">
            <a:avLst/>
          </a:prstGeom>
        </p:spPr>
        <p:txBody>
          <a:bodyPr wrap="square">
            <a:spAutoFit/>
          </a:bodyPr>
          <a:lstStyle/>
          <a:p>
            <a:r>
              <a:rPr lang="en-US" altLang="zh-CN" sz="2000" b="1" kern="100" dirty="0" err="1">
                <a:latin typeface="+mj-ea"/>
              </a:rPr>
              <a:t>CsI</a:t>
            </a:r>
            <a:r>
              <a:rPr lang="en-US" altLang="zh-CN" sz="2000" b="1" kern="100" dirty="0">
                <a:latin typeface="+mj-ea"/>
              </a:rPr>
              <a:t>(Na)</a:t>
            </a:r>
            <a:r>
              <a:rPr lang="zh-CN" altLang="zh-CN" sz="2000" b="1" kern="100" dirty="0">
                <a:latin typeface="+mj-ea"/>
              </a:rPr>
              <a:t>晶体奇特发光原理是轻粒子</a:t>
            </a:r>
            <a:r>
              <a:rPr lang="en-US" altLang="zh-CN" sz="2000" b="1" kern="100" dirty="0">
                <a:latin typeface="+mj-ea"/>
              </a:rPr>
              <a:t>(e,</a:t>
            </a:r>
            <a:r>
              <a:rPr lang="en-US" altLang="zh-CN" sz="2000" b="1" kern="100" dirty="0">
                <a:latin typeface="+mj-ea"/>
                <a:sym typeface="Symbol" panose="05050102010706020507" pitchFamily="18" charset="2"/>
              </a:rPr>
              <a:t>)</a:t>
            </a:r>
            <a:r>
              <a:rPr lang="zh-CN" altLang="zh-CN" sz="2000" b="1" kern="100" dirty="0">
                <a:latin typeface="+mj-ea"/>
              </a:rPr>
              <a:t>沉积能量区域广，以强的</a:t>
            </a:r>
            <a:r>
              <a:rPr lang="en-US" altLang="zh-CN" sz="2000" b="1" kern="100" dirty="0">
                <a:latin typeface="+mj-ea"/>
              </a:rPr>
              <a:t>Na</a:t>
            </a:r>
            <a:r>
              <a:rPr lang="zh-CN" altLang="zh-CN" sz="2000" b="1" kern="100" dirty="0">
                <a:latin typeface="+mj-ea"/>
              </a:rPr>
              <a:t>离子</a:t>
            </a:r>
            <a:r>
              <a:rPr lang="zh-CN" altLang="zh-CN" sz="2000" b="1" kern="100" dirty="0" smtClean="0">
                <a:latin typeface="+mj-ea"/>
              </a:rPr>
              <a:t>发光为主</a:t>
            </a:r>
            <a:r>
              <a:rPr lang="zh-CN" altLang="zh-CN" sz="2000" b="1" kern="100" dirty="0">
                <a:latin typeface="+mj-ea"/>
              </a:rPr>
              <a:t>，低能</a:t>
            </a:r>
            <a:r>
              <a:rPr lang="zh-CN" altLang="en-US" sz="2000" b="1" kern="100" dirty="0">
                <a:latin typeface="+mj-ea"/>
              </a:rPr>
              <a:t>核</a:t>
            </a:r>
            <a:r>
              <a:rPr lang="zh-CN" altLang="zh-CN" sz="2000" b="1" kern="100" dirty="0">
                <a:latin typeface="+mj-ea"/>
              </a:rPr>
              <a:t>反冲能沉积能量区域</a:t>
            </a:r>
            <a:r>
              <a:rPr lang="zh-CN" altLang="en-US" sz="2000" b="1" kern="100" dirty="0">
                <a:latin typeface="+mj-ea"/>
              </a:rPr>
              <a:t>小</a:t>
            </a:r>
            <a:r>
              <a:rPr lang="zh-CN" altLang="zh-CN" sz="2000" b="1" kern="100" dirty="0">
                <a:latin typeface="+mj-ea"/>
              </a:rPr>
              <a:t>，碰到</a:t>
            </a:r>
            <a:r>
              <a:rPr lang="en-US" altLang="zh-CN" sz="2000" b="1" kern="100" dirty="0">
                <a:latin typeface="+mj-ea"/>
              </a:rPr>
              <a:t>Na</a:t>
            </a:r>
            <a:r>
              <a:rPr lang="zh-CN" altLang="zh-CN" sz="2000" b="1" kern="100" dirty="0">
                <a:latin typeface="+mj-ea"/>
              </a:rPr>
              <a:t>离子数极少，主要产生纯</a:t>
            </a:r>
            <a:r>
              <a:rPr lang="en-US" altLang="zh-CN" sz="2000" b="1" kern="100" dirty="0" err="1">
                <a:latin typeface="+mj-ea"/>
              </a:rPr>
              <a:t>CsI</a:t>
            </a:r>
            <a:r>
              <a:rPr lang="en-US" altLang="zh-CN" sz="2000" b="1" kern="100" dirty="0">
                <a:latin typeface="+mj-ea"/>
              </a:rPr>
              <a:t> </a:t>
            </a:r>
            <a:r>
              <a:rPr lang="zh-CN" altLang="zh-CN" sz="2000" b="1" kern="100" dirty="0">
                <a:latin typeface="+mj-ea"/>
              </a:rPr>
              <a:t>晶体的本征发</a:t>
            </a:r>
            <a:r>
              <a:rPr lang="zh-CN" altLang="zh-CN" sz="2000" b="1" kern="100" dirty="0" smtClean="0">
                <a:latin typeface="+mj-ea"/>
              </a:rPr>
              <a:t>光</a:t>
            </a:r>
            <a:r>
              <a:rPr lang="en-US" altLang="zh-CN" sz="2000" b="1" kern="100" dirty="0">
                <a:latin typeface="+mj-ea"/>
              </a:rPr>
              <a:t>.</a:t>
            </a:r>
            <a:endParaRPr lang="zh-CN" altLang="en-US" sz="2000" b="1" dirty="0"/>
          </a:p>
        </p:txBody>
      </p:sp>
    </p:spTree>
    <p:extLst>
      <p:ext uri="{BB962C8B-B14F-4D97-AF65-F5344CB8AC3E}">
        <p14:creationId xmlns:p14="http://schemas.microsoft.com/office/powerpoint/2010/main" val="914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435280" cy="634082"/>
          </a:xfrm>
        </p:spPr>
        <p:txBody>
          <a:bodyPr>
            <a:normAutofit fontScale="90000"/>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-II</a:t>
            </a:r>
            <a:endParaRPr lang="zh-CN" altLang="en-US" sz="3600"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5</a:t>
            </a:fld>
            <a:endParaRPr lang="zh-CN" altLang="en-US" dirty="0"/>
          </a:p>
        </p:txBody>
      </p:sp>
      <p:pic>
        <p:nvPicPr>
          <p:cNvPr id="2055" name="Picture 3" descr="alphagrind"/>
          <p:cNvPicPr>
            <a:picLocks noChangeAspect="1" noChangeArrowheads="1"/>
          </p:cNvPicPr>
          <p:nvPr/>
        </p:nvPicPr>
        <p:blipFill>
          <a:blip r:embed="rId2">
            <a:grayscl/>
            <a:extLst>
              <a:ext uri="{28A0092B-C50C-407E-A947-70E740481C1C}">
                <a14:useLocalDpi xmlns:a14="http://schemas.microsoft.com/office/drawing/2010/main" val="0"/>
              </a:ext>
            </a:extLst>
          </a:blip>
          <a:srcRect l="-1886" r="2" b="52737"/>
          <a:stretch>
            <a:fillRect/>
          </a:stretch>
        </p:blipFill>
        <p:spPr bwMode="auto">
          <a:xfrm>
            <a:off x="4720949" y="943731"/>
            <a:ext cx="3664501" cy="23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540660" y="3381614"/>
            <a:ext cx="4212976" cy="646331"/>
          </a:xfrm>
          <a:prstGeom prst="rect">
            <a:avLst/>
          </a:prstGeom>
        </p:spPr>
        <p:txBody>
          <a:bodyPr wrap="square">
            <a:spAutoFit/>
          </a:bodyPr>
          <a:lstStyle/>
          <a:p>
            <a:r>
              <a:rPr lang="en-US" altLang="zh-CN" kern="100" dirty="0">
                <a:latin typeface="宋体" panose="02010600030101010101" pitchFamily="2" charset="-122"/>
                <a:cs typeface="Times New Roman" panose="02020603050405020304" pitchFamily="18" charset="0"/>
              </a:rPr>
              <a:t>CsI(Na)</a:t>
            </a:r>
            <a:r>
              <a:rPr lang="zh-CN" altLang="zh-CN" kern="100" dirty="0">
                <a:cs typeface="Times New Roman" panose="02020603050405020304" pitchFamily="18" charset="0"/>
              </a:rPr>
              <a:t>晶体对应于</a:t>
            </a:r>
            <a:r>
              <a:rPr lang="en-US" altLang="zh-CN" kern="100" dirty="0">
                <a:cs typeface="Times New Roman" panose="02020603050405020304" pitchFamily="18" charset="0"/>
              </a:rPr>
              <a:t>5.2MeV</a:t>
            </a:r>
            <a:r>
              <a:rPr lang="en-US" altLang="zh-CN" kern="100" dirty="0">
                <a:latin typeface="宋体" panose="02010600030101010101" pitchFamily="2" charset="-122"/>
                <a:cs typeface="Times New Roman" panose="02020603050405020304" pitchFamily="18" charset="0"/>
                <a:sym typeface="Symbol" panose="05050102010706020507" pitchFamily="18" charset="2"/>
              </a:rPr>
              <a:t></a:t>
            </a:r>
            <a:r>
              <a:rPr lang="zh-CN" altLang="zh-CN" kern="100" dirty="0">
                <a:cs typeface="Times New Roman" panose="02020603050405020304" pitchFamily="18" charset="0"/>
              </a:rPr>
              <a:t>粒子的光脉冲信号波形分布</a:t>
            </a:r>
            <a:endParaRPr lang="zh-CN" altLang="en-US" dirty="0"/>
          </a:p>
        </p:txBody>
      </p:sp>
      <p:sp>
        <p:nvSpPr>
          <p:cNvPr id="16" name="矩形 15"/>
          <p:cNvSpPr/>
          <p:nvPr/>
        </p:nvSpPr>
        <p:spPr>
          <a:xfrm>
            <a:off x="167301" y="5258077"/>
            <a:ext cx="8869195" cy="1477328"/>
          </a:xfrm>
          <a:prstGeom prst="rect">
            <a:avLst/>
          </a:prstGeom>
        </p:spPr>
        <p:txBody>
          <a:bodyPr wrap="square">
            <a:spAutoFit/>
          </a:bodyPr>
          <a:lstStyle/>
          <a:p>
            <a:pPr algn="just">
              <a:spcAft>
                <a:spcPts val="0"/>
              </a:spcAft>
            </a:pPr>
            <a:r>
              <a:rPr lang="zh-CN" altLang="zh-CN" b="1" kern="100" dirty="0">
                <a:latin typeface="Times New Roman" panose="02020603050405020304" pitchFamily="18" charset="0"/>
              </a:rPr>
              <a:t>在常温下，由于</a:t>
            </a:r>
            <a:r>
              <a:rPr lang="en-US" altLang="zh-CN" b="1" kern="100" dirty="0">
                <a:latin typeface="Times New Roman" panose="02020603050405020304" pitchFamily="18" charset="0"/>
              </a:rPr>
              <a:t>CsI(Na</a:t>
            </a:r>
            <a:r>
              <a:rPr lang="zh-CN" altLang="zh-CN" b="1" kern="100" dirty="0">
                <a:latin typeface="Times New Roman" panose="02020603050405020304" pitchFamily="18" charset="0"/>
              </a:rPr>
              <a:t>）晶体的本征发光很弱只有慢成分的</a:t>
            </a:r>
            <a:r>
              <a:rPr lang="en-US" altLang="zh-CN" b="1" kern="100" dirty="0">
                <a:latin typeface="Times New Roman" panose="02020603050405020304" pitchFamily="18" charset="0"/>
              </a:rPr>
              <a:t>6</a:t>
            </a:r>
            <a:r>
              <a:rPr lang="en-US" altLang="zh-CN" b="1" kern="100" dirty="0" smtClean="0">
                <a:latin typeface="Times New Roman" panose="02020603050405020304" pitchFamily="18" charset="0"/>
              </a:rPr>
              <a:t>%</a:t>
            </a:r>
            <a:r>
              <a:rPr lang="zh-CN" altLang="zh-CN" b="1" kern="100" dirty="0" smtClean="0">
                <a:latin typeface="Times New Roman" panose="02020603050405020304" pitchFamily="18" charset="0"/>
              </a:rPr>
              <a:t>，</a:t>
            </a:r>
            <a:r>
              <a:rPr lang="en-US" altLang="zh-CN" b="1" kern="100" dirty="0" smtClean="0">
                <a:latin typeface="Times New Roman" panose="02020603050405020304" pitchFamily="18" charset="0"/>
              </a:rPr>
              <a:t>5.12 MeV </a:t>
            </a:r>
            <a:r>
              <a:rPr lang="en-US" altLang="zh-CN" b="1" kern="100" dirty="0">
                <a:latin typeface="宋体" panose="02010600030101010101" pitchFamily="2" charset="-122"/>
                <a:sym typeface="Symbol" panose="05050102010706020507" pitchFamily="18" charset="2"/>
              </a:rPr>
              <a:t></a:t>
            </a:r>
            <a:r>
              <a:rPr lang="zh-CN" altLang="zh-CN" b="1" kern="100" dirty="0">
                <a:latin typeface="Times New Roman" panose="02020603050405020304" pitchFamily="18" charset="0"/>
              </a:rPr>
              <a:t>粒子的快成分光只相当于</a:t>
            </a:r>
            <a:r>
              <a:rPr lang="en-US" altLang="zh-CN" b="1" kern="100" dirty="0">
                <a:latin typeface="Times New Roman" panose="02020603050405020304" pitchFamily="18" charset="0"/>
              </a:rPr>
              <a:t>γ</a:t>
            </a:r>
            <a:r>
              <a:rPr lang="zh-CN" altLang="zh-CN" b="1" kern="100" dirty="0">
                <a:latin typeface="Times New Roman" panose="02020603050405020304" pitchFamily="18" charset="0"/>
              </a:rPr>
              <a:t>发光的</a:t>
            </a:r>
            <a:r>
              <a:rPr lang="en-US" altLang="zh-CN" b="1" kern="100" dirty="0">
                <a:latin typeface="Times New Roman" panose="02020603050405020304" pitchFamily="18" charset="0"/>
              </a:rPr>
              <a:t>1.6%</a:t>
            </a:r>
            <a:r>
              <a:rPr lang="zh-CN" altLang="zh-CN" b="1" kern="100" dirty="0" smtClean="0">
                <a:latin typeface="Times New Roman" panose="02020603050405020304" pitchFamily="18" charset="0"/>
              </a:rPr>
              <a:t>。所以</a:t>
            </a:r>
            <a:r>
              <a:rPr lang="zh-CN" altLang="zh-CN" b="1" kern="100" dirty="0">
                <a:latin typeface="Times New Roman" panose="02020603050405020304" pitchFamily="18" charset="0"/>
              </a:rPr>
              <a:t>，以快成分光作为标记的核反冲测量灵敏度极低。采用慢成分光作为标记的核反冲测量，类同于其它国际上的闪烁晶体测量方法</a:t>
            </a:r>
            <a:r>
              <a:rPr lang="zh-CN" altLang="zh-CN" b="1" kern="100" dirty="0" smtClean="0">
                <a:latin typeface="Times New Roman" panose="02020603050405020304" pitchFamily="18" charset="0"/>
              </a:rPr>
              <a:t>，</a:t>
            </a:r>
            <a:r>
              <a:rPr lang="zh-CN" altLang="en-US" b="1" kern="100" dirty="0" smtClean="0">
                <a:latin typeface="Times New Roman" panose="02020603050405020304" pitchFamily="18" charset="0"/>
              </a:rPr>
              <a:t>只有较弱</a:t>
            </a:r>
            <a:r>
              <a:rPr lang="zh-CN" altLang="en-US" b="1" kern="100" dirty="0">
                <a:latin typeface="Times New Roman" panose="02020603050405020304" pitchFamily="18" charset="0"/>
              </a:rPr>
              <a:t>的</a:t>
            </a:r>
            <a:r>
              <a:rPr lang="zh-CN" altLang="zh-CN" b="1" kern="100" dirty="0" smtClean="0">
                <a:latin typeface="Times New Roman" panose="02020603050405020304" pitchFamily="18" charset="0"/>
              </a:rPr>
              <a:t>粒子</a:t>
            </a:r>
            <a:r>
              <a:rPr lang="zh-CN" altLang="zh-CN" b="1" kern="100" dirty="0">
                <a:latin typeface="Times New Roman" panose="02020603050405020304" pitchFamily="18" charset="0"/>
              </a:rPr>
              <a:t>的鉴别能力</a:t>
            </a:r>
            <a:r>
              <a:rPr lang="zh-CN" altLang="zh-CN" b="1" kern="100" dirty="0" smtClean="0">
                <a:latin typeface="Times New Roman" panose="02020603050405020304" pitchFamily="18" charset="0"/>
              </a:rPr>
              <a:t>，</a:t>
            </a:r>
            <a:r>
              <a:rPr lang="zh-CN" altLang="en-US" b="1" kern="100" dirty="0" smtClean="0">
                <a:latin typeface="Times New Roman" panose="02020603050405020304" pitchFamily="18" charset="0"/>
              </a:rPr>
              <a:t>核反冲</a:t>
            </a:r>
            <a:r>
              <a:rPr lang="zh-CN" altLang="zh-CN" b="1" kern="100" dirty="0" smtClean="0">
                <a:latin typeface="Times New Roman" panose="02020603050405020304" pitchFamily="18" charset="0"/>
              </a:rPr>
              <a:t>淬灭因子</a:t>
            </a:r>
            <a:r>
              <a:rPr lang="zh-CN" altLang="en-US" b="1" kern="100" dirty="0" smtClean="0">
                <a:latin typeface="Times New Roman" panose="02020603050405020304" pitchFamily="18" charset="0"/>
              </a:rPr>
              <a:t>为</a:t>
            </a:r>
            <a:r>
              <a:rPr lang="zh-CN" altLang="en-US" b="1" kern="100" dirty="0" smtClean="0">
                <a:latin typeface="Times New Roman" panose="02020603050405020304" pitchFamily="18" charset="0"/>
                <a:sym typeface="Symbol" panose="05050102010706020507" pitchFamily="18" charset="2"/>
              </a:rPr>
              <a:t></a:t>
            </a:r>
            <a:r>
              <a:rPr lang="en-US" altLang="zh-CN" b="1" kern="100" dirty="0" smtClean="0">
                <a:latin typeface="Times New Roman" panose="02020603050405020304" pitchFamily="18" charset="0"/>
              </a:rPr>
              <a:t>5</a:t>
            </a:r>
            <a:r>
              <a:rPr lang="en-US" altLang="zh-CN" b="1" kern="100" dirty="0">
                <a:latin typeface="Times New Roman" panose="02020603050405020304" pitchFamily="18" charset="0"/>
              </a:rPr>
              <a:t>%</a:t>
            </a:r>
            <a:r>
              <a:rPr lang="zh-CN" altLang="zh-CN" b="1" kern="100" dirty="0">
                <a:latin typeface="Times New Roman" panose="02020603050405020304" pitchFamily="18" charset="0"/>
              </a:rPr>
              <a:t>。</a:t>
            </a:r>
            <a:r>
              <a:rPr lang="zh-CN" altLang="zh-CN" b="1" kern="100" dirty="0">
                <a:solidFill>
                  <a:srgbClr val="FF0000"/>
                </a:solidFill>
                <a:latin typeface="Times New Roman" panose="02020603050405020304" pitchFamily="18" charset="0"/>
              </a:rPr>
              <a:t>即在常温下</a:t>
            </a:r>
            <a:r>
              <a:rPr lang="en-US" altLang="zh-CN" b="1" kern="100" dirty="0">
                <a:solidFill>
                  <a:srgbClr val="FF0000"/>
                </a:solidFill>
                <a:latin typeface="Times New Roman" panose="02020603050405020304" pitchFamily="18" charset="0"/>
              </a:rPr>
              <a:t>CsI(Na)</a:t>
            </a:r>
            <a:r>
              <a:rPr lang="zh-CN" altLang="zh-CN" b="1" kern="100" dirty="0">
                <a:solidFill>
                  <a:srgbClr val="FF0000"/>
                </a:solidFill>
                <a:latin typeface="Times New Roman" panose="02020603050405020304" pitchFamily="18" charset="0"/>
              </a:rPr>
              <a:t>晶体没有探测暗物质的优势。</a:t>
            </a:r>
            <a:endParaRPr lang="zh-CN" altLang="zh-CN" sz="1400" b="1" kern="100" dirty="0">
              <a:solidFill>
                <a:srgbClr val="FF0000"/>
              </a:solidFill>
              <a:latin typeface="Times New Roman" panose="02020603050405020304" pitchFamily="18" charset="0"/>
            </a:endParaRPr>
          </a:p>
        </p:txBody>
      </p:sp>
      <p:sp>
        <p:nvSpPr>
          <p:cNvPr id="17" name="矩形 16"/>
          <p:cNvSpPr/>
          <p:nvPr/>
        </p:nvSpPr>
        <p:spPr>
          <a:xfrm>
            <a:off x="175992" y="4141730"/>
            <a:ext cx="8851812" cy="646331"/>
          </a:xfrm>
          <a:prstGeom prst="rect">
            <a:avLst/>
          </a:prstGeom>
        </p:spPr>
        <p:txBody>
          <a:bodyPr wrap="square">
            <a:spAutoFit/>
          </a:bodyPr>
          <a:lstStyle/>
          <a:p>
            <a:pPr algn="just">
              <a:spcAft>
                <a:spcPts val="0"/>
              </a:spcAft>
            </a:pPr>
            <a:r>
              <a:rPr lang="en-US" altLang="zh-CN" b="1" kern="100" dirty="0" smtClean="0">
                <a:solidFill>
                  <a:srgbClr val="C00000"/>
                </a:solidFill>
                <a:latin typeface="+mj-ea"/>
                <a:ea typeface="+mj-ea"/>
              </a:rPr>
              <a:t>CsI(Na)</a:t>
            </a:r>
            <a:r>
              <a:rPr lang="zh-CN" altLang="zh-CN" b="1" kern="100" dirty="0" smtClean="0">
                <a:solidFill>
                  <a:srgbClr val="C00000"/>
                </a:solidFill>
                <a:latin typeface="+mj-ea"/>
                <a:ea typeface="+mj-ea"/>
              </a:rPr>
              <a:t>晶体</a:t>
            </a:r>
            <a:r>
              <a:rPr lang="zh-CN" altLang="en-US" b="1" kern="100" dirty="0">
                <a:solidFill>
                  <a:srgbClr val="C00000"/>
                </a:solidFill>
                <a:latin typeface="+mj-ea"/>
              </a:rPr>
              <a:t>双发光</a:t>
            </a:r>
            <a:r>
              <a:rPr lang="zh-CN" altLang="en-US" b="1" kern="100" dirty="0" smtClean="0">
                <a:solidFill>
                  <a:srgbClr val="C00000"/>
                </a:solidFill>
                <a:latin typeface="+mj-ea"/>
              </a:rPr>
              <a:t>输出</a:t>
            </a:r>
            <a:r>
              <a:rPr lang="zh-CN" altLang="en-US" b="1" kern="100" dirty="0" smtClean="0">
                <a:solidFill>
                  <a:srgbClr val="C00000"/>
                </a:solidFill>
                <a:latin typeface="+mj-ea"/>
                <a:ea typeface="+mj-ea"/>
              </a:rPr>
              <a:t>特点</a:t>
            </a:r>
            <a:r>
              <a:rPr lang="en-US" altLang="zh-CN" b="1" kern="100" dirty="0">
                <a:solidFill>
                  <a:srgbClr val="C00000"/>
                </a:solidFill>
                <a:latin typeface="+mj-ea"/>
                <a:ea typeface="+mj-ea"/>
              </a:rPr>
              <a:t>:</a:t>
            </a:r>
            <a:r>
              <a:rPr lang="zh-CN" altLang="zh-CN" b="1" kern="100" dirty="0" smtClean="0">
                <a:solidFill>
                  <a:srgbClr val="C00000"/>
                </a:solidFill>
                <a:latin typeface="+mj-ea"/>
                <a:ea typeface="+mj-ea"/>
              </a:rPr>
              <a:t>强</a:t>
            </a:r>
            <a:r>
              <a:rPr lang="zh-CN" altLang="zh-CN" b="1" kern="100" dirty="0">
                <a:solidFill>
                  <a:srgbClr val="C00000"/>
                </a:solidFill>
                <a:latin typeface="+mj-ea"/>
                <a:ea typeface="+mj-ea"/>
              </a:rPr>
              <a:t>的</a:t>
            </a:r>
            <a:r>
              <a:rPr lang="en-US" altLang="zh-CN" b="1" kern="100" dirty="0">
                <a:solidFill>
                  <a:srgbClr val="C00000"/>
                </a:solidFill>
                <a:latin typeface="+mj-ea"/>
                <a:ea typeface="+mj-ea"/>
              </a:rPr>
              <a:t>Na</a:t>
            </a:r>
            <a:r>
              <a:rPr lang="zh-CN" altLang="zh-CN" b="1" kern="100" dirty="0">
                <a:solidFill>
                  <a:srgbClr val="C00000"/>
                </a:solidFill>
                <a:latin typeface="+mj-ea"/>
                <a:ea typeface="+mj-ea"/>
              </a:rPr>
              <a:t>离子发光</a:t>
            </a:r>
            <a:r>
              <a:rPr lang="en-US" altLang="zh-CN" b="1" kern="100" dirty="0">
                <a:solidFill>
                  <a:srgbClr val="C00000"/>
                </a:solidFill>
                <a:latin typeface="+mj-ea"/>
                <a:ea typeface="+mj-ea"/>
              </a:rPr>
              <a:t>(410nm/600ns)</a:t>
            </a:r>
            <a:r>
              <a:rPr lang="zh-CN" altLang="zh-CN" b="1" kern="100" dirty="0">
                <a:solidFill>
                  <a:srgbClr val="C00000"/>
                </a:solidFill>
                <a:latin typeface="+mj-ea"/>
                <a:ea typeface="+mj-ea"/>
              </a:rPr>
              <a:t>为主</a:t>
            </a:r>
            <a:r>
              <a:rPr lang="zh-CN" altLang="zh-CN" b="1" kern="100" dirty="0" smtClean="0">
                <a:solidFill>
                  <a:srgbClr val="C00000"/>
                </a:solidFill>
                <a:latin typeface="+mj-ea"/>
                <a:ea typeface="+mj-ea"/>
              </a:rPr>
              <a:t>，纯</a:t>
            </a:r>
            <a:r>
              <a:rPr lang="en-US" altLang="zh-CN" b="1" kern="100" dirty="0">
                <a:solidFill>
                  <a:srgbClr val="C00000"/>
                </a:solidFill>
                <a:latin typeface="+mj-ea"/>
                <a:ea typeface="+mj-ea"/>
              </a:rPr>
              <a:t>CsI </a:t>
            </a:r>
            <a:r>
              <a:rPr lang="zh-CN" altLang="zh-CN" b="1" kern="100" dirty="0">
                <a:solidFill>
                  <a:srgbClr val="C00000"/>
                </a:solidFill>
                <a:latin typeface="+mj-ea"/>
                <a:ea typeface="+mj-ea"/>
              </a:rPr>
              <a:t>晶体的本征发光</a:t>
            </a:r>
            <a:r>
              <a:rPr lang="en-US" altLang="zh-CN" b="1" kern="100" dirty="0">
                <a:solidFill>
                  <a:srgbClr val="C00000"/>
                </a:solidFill>
                <a:latin typeface="+mj-ea"/>
                <a:ea typeface="+mj-ea"/>
              </a:rPr>
              <a:t>(310nm/16ns</a:t>
            </a:r>
            <a:r>
              <a:rPr lang="en-US" altLang="zh-CN" b="1" kern="100" dirty="0" smtClean="0">
                <a:solidFill>
                  <a:srgbClr val="C00000"/>
                </a:solidFill>
                <a:latin typeface="+mj-ea"/>
                <a:ea typeface="+mj-ea"/>
              </a:rPr>
              <a:t>)</a:t>
            </a:r>
            <a:r>
              <a:rPr lang="zh-CN" altLang="en-US" b="1" kern="100" dirty="0" smtClean="0">
                <a:solidFill>
                  <a:srgbClr val="C00000"/>
                </a:solidFill>
                <a:latin typeface="+mj-ea"/>
                <a:ea typeface="+mj-ea"/>
              </a:rPr>
              <a:t>，吸收截至波长：</a:t>
            </a:r>
            <a:r>
              <a:rPr lang="en-US" altLang="zh-CN" b="1" kern="100" dirty="0" smtClean="0">
                <a:solidFill>
                  <a:srgbClr val="C00000"/>
                </a:solidFill>
                <a:latin typeface="+mj-ea"/>
                <a:ea typeface="+mj-ea"/>
              </a:rPr>
              <a:t>260nm</a:t>
            </a:r>
            <a:r>
              <a:rPr lang="zh-CN" altLang="en-US" b="1" kern="100" dirty="0" smtClean="0">
                <a:solidFill>
                  <a:srgbClr val="C00000"/>
                </a:solidFill>
                <a:latin typeface="+mj-ea"/>
                <a:ea typeface="+mj-ea"/>
              </a:rPr>
              <a:t>。</a:t>
            </a:r>
            <a:endParaRPr lang="zh-CN" altLang="zh-CN" sz="1400" b="1" kern="100" dirty="0">
              <a:solidFill>
                <a:srgbClr val="C00000"/>
              </a:solidFill>
              <a:latin typeface="+mj-ea"/>
              <a:ea typeface="+mj-ea"/>
            </a:endParaRPr>
          </a:p>
        </p:txBody>
      </p:sp>
      <p:pic>
        <p:nvPicPr>
          <p:cNvPr id="10" name="图片 15" descr="晶体透光率.jpg"/>
          <p:cNvPicPr>
            <a:picLocks noGrp="1" noChangeAspect="1"/>
          </p:cNvPicPr>
          <p:nvPr>
            <p:ph idx="1"/>
          </p:nvPr>
        </p:nvPicPr>
        <p:blipFill>
          <a:blip r:embed="rId3"/>
          <a:srcRect/>
          <a:stretch>
            <a:fillRect/>
          </a:stretch>
        </p:blipFill>
        <p:spPr bwMode="auto">
          <a:xfrm>
            <a:off x="467544" y="943731"/>
            <a:ext cx="3364081" cy="2500330"/>
          </a:xfrm>
          <a:prstGeom prst="rect">
            <a:avLst/>
          </a:prstGeom>
          <a:noFill/>
          <a:ln w="9525">
            <a:noFill/>
            <a:miter lim="800000"/>
            <a:headEnd/>
            <a:tailEnd/>
          </a:ln>
        </p:spPr>
      </p:pic>
    </p:spTree>
    <p:extLst>
      <p:ext uri="{BB962C8B-B14F-4D97-AF65-F5344CB8AC3E}">
        <p14:creationId xmlns:p14="http://schemas.microsoft.com/office/powerpoint/2010/main" val="908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6810"/>
            <a:ext cx="8229600" cy="778098"/>
          </a:xfrm>
        </p:spPr>
        <p:txBody>
          <a:bodyPr>
            <a:normAutofit fontScale="90000"/>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-III</a:t>
            </a:r>
            <a:br>
              <a:rPr lang="en-US" altLang="zh-CN" sz="3600" b="1" dirty="0" smtClean="0">
                <a:solidFill>
                  <a:srgbClr val="4538F2"/>
                </a:solidFill>
              </a:rPr>
            </a:br>
            <a:endParaRPr lang="zh-CN" altLang="en-US" sz="3600" dirty="0"/>
          </a:p>
        </p:txBody>
      </p:sp>
      <p:sp>
        <p:nvSpPr>
          <p:cNvPr id="3" name="内容占位符 2"/>
          <p:cNvSpPr>
            <a:spLocks noGrp="1"/>
          </p:cNvSpPr>
          <p:nvPr>
            <p:ph idx="1"/>
          </p:nvPr>
        </p:nvSpPr>
        <p:spPr>
          <a:xfrm>
            <a:off x="7391" y="4328085"/>
            <a:ext cx="8856984" cy="2529915"/>
          </a:xfrm>
        </p:spPr>
        <p:txBody>
          <a:bodyPr/>
          <a:lstStyle/>
          <a:p>
            <a:pPr marL="0" indent="0">
              <a:buNone/>
            </a:pPr>
            <a:r>
              <a:rPr lang="zh-CN" altLang="zh-CN" sz="2000" dirty="0"/>
              <a:t>纯</a:t>
            </a:r>
            <a:r>
              <a:rPr lang="en-US" altLang="zh-CN" sz="2000" dirty="0"/>
              <a:t>CsI</a:t>
            </a:r>
            <a:r>
              <a:rPr lang="zh-CN" altLang="zh-CN" sz="2000" dirty="0"/>
              <a:t>晶体的本征发光强度随低温下降（</a:t>
            </a:r>
            <a:r>
              <a:rPr lang="en-US" altLang="zh-CN" sz="2000" dirty="0"/>
              <a:t>25</a:t>
            </a:r>
            <a:r>
              <a:rPr lang="en-US" altLang="zh-CN" sz="2000" baseline="30000" dirty="0"/>
              <a:t>0</a:t>
            </a:r>
            <a:r>
              <a:rPr lang="en-US" altLang="zh-CN" sz="2000" dirty="0"/>
              <a:t>- -180</a:t>
            </a:r>
            <a:r>
              <a:rPr lang="en-US" altLang="zh-CN" sz="2000" baseline="30000" dirty="0"/>
              <a:t>o</a:t>
            </a:r>
            <a:r>
              <a:rPr lang="zh-CN" altLang="zh-CN" sz="2000" dirty="0"/>
              <a:t>）增强约</a:t>
            </a:r>
            <a:r>
              <a:rPr lang="en-US" altLang="zh-CN" sz="2000" dirty="0"/>
              <a:t>30</a:t>
            </a:r>
            <a:r>
              <a:rPr lang="zh-CN" altLang="zh-CN" sz="2000" dirty="0"/>
              <a:t>倍</a:t>
            </a:r>
            <a:r>
              <a:rPr lang="en-US" altLang="zh-CN" sz="2000" dirty="0"/>
              <a:t>/</a:t>
            </a:r>
            <a:r>
              <a:rPr lang="en-US" altLang="zh-CN" sz="2000" dirty="0">
                <a:sym typeface="Symbol" panose="05050102010706020507" pitchFamily="18" charset="2"/>
              </a:rPr>
              <a:t></a:t>
            </a:r>
            <a:r>
              <a:rPr lang="zh-CN" altLang="zh-CN" sz="2000" dirty="0"/>
              <a:t>；</a:t>
            </a:r>
            <a:r>
              <a:rPr lang="en-US" altLang="zh-CN" sz="2000" dirty="0"/>
              <a:t>60</a:t>
            </a:r>
            <a:r>
              <a:rPr lang="zh-CN" altLang="zh-CN" sz="2000" dirty="0"/>
              <a:t>倍</a:t>
            </a:r>
            <a:r>
              <a:rPr lang="en-US" altLang="zh-CN" sz="2000" dirty="0"/>
              <a:t>/</a:t>
            </a:r>
            <a:r>
              <a:rPr lang="en-US" altLang="zh-CN" sz="2000" dirty="0">
                <a:sym typeface="Symbol" panose="05050102010706020507" pitchFamily="18" charset="2"/>
              </a:rPr>
              <a:t></a:t>
            </a:r>
            <a:r>
              <a:rPr lang="zh-CN" altLang="zh-CN" sz="2000" dirty="0"/>
              <a:t>，发光衰减时间从</a:t>
            </a:r>
            <a:r>
              <a:rPr lang="en-US" altLang="zh-CN" sz="2000" dirty="0"/>
              <a:t>16ns</a:t>
            </a:r>
            <a:r>
              <a:rPr lang="zh-CN" altLang="zh-CN" sz="2000" dirty="0"/>
              <a:t>变慢到</a:t>
            </a:r>
            <a:r>
              <a:rPr lang="en-US" altLang="zh-CN" sz="2000" dirty="0" smtClean="0"/>
              <a:t>800ns</a:t>
            </a:r>
            <a:r>
              <a:rPr lang="zh-CN" altLang="en-US" sz="2000" dirty="0" smtClean="0"/>
              <a:t>。</a:t>
            </a:r>
            <a:endParaRPr lang="en-US" altLang="zh-CN" sz="2000" dirty="0" smtClean="0"/>
          </a:p>
          <a:p>
            <a:pPr marL="0" indent="0">
              <a:buNone/>
            </a:pPr>
            <a:r>
              <a:rPr lang="en-US" altLang="zh-CN" sz="2000" dirty="0" smtClean="0"/>
              <a:t>CsI(Na)</a:t>
            </a:r>
            <a:r>
              <a:rPr lang="zh-CN" altLang="zh-CN" sz="2000" dirty="0"/>
              <a:t>发光强度随低温下降</a:t>
            </a:r>
            <a:r>
              <a:rPr lang="zh-CN" altLang="zh-CN" sz="2000" dirty="0" smtClean="0"/>
              <a:t>（</a:t>
            </a:r>
            <a:r>
              <a:rPr lang="en-US" altLang="zh-CN" sz="2000" dirty="0" smtClean="0"/>
              <a:t>25</a:t>
            </a:r>
            <a:r>
              <a:rPr lang="en-US" altLang="zh-CN" sz="2000" baseline="30000" dirty="0" smtClean="0"/>
              <a:t>0</a:t>
            </a:r>
            <a:r>
              <a:rPr lang="en-US" altLang="zh-CN" sz="2000" dirty="0" smtClean="0"/>
              <a:t>--</a:t>
            </a:r>
            <a:r>
              <a:rPr lang="zh-CN" altLang="en-US" sz="2000" dirty="0" smtClean="0"/>
              <a:t>  </a:t>
            </a:r>
            <a:r>
              <a:rPr lang="en-US" altLang="zh-CN" sz="2000" dirty="0" smtClean="0"/>
              <a:t> </a:t>
            </a:r>
            <a:r>
              <a:rPr lang="en-US" altLang="zh-CN" sz="2000" dirty="0"/>
              <a:t>-180</a:t>
            </a:r>
            <a:r>
              <a:rPr lang="en-US" altLang="zh-CN" sz="2000" baseline="30000" dirty="0"/>
              <a:t>o</a:t>
            </a:r>
            <a:r>
              <a:rPr lang="zh-CN" altLang="zh-CN" sz="2000" dirty="0" smtClean="0"/>
              <a:t>）</a:t>
            </a:r>
            <a:r>
              <a:rPr lang="en-US" altLang="zh-CN" sz="2000" dirty="0"/>
              <a:t> </a:t>
            </a:r>
            <a:r>
              <a:rPr lang="en-US" altLang="zh-CN" sz="2000" dirty="0">
                <a:sym typeface="Symbol" panose="05050102010706020507" pitchFamily="18" charset="2"/>
              </a:rPr>
              <a:t></a:t>
            </a:r>
            <a:r>
              <a:rPr lang="zh-CN" altLang="en-US" sz="2000" dirty="0" smtClean="0"/>
              <a:t>增强</a:t>
            </a:r>
            <a:r>
              <a:rPr lang="en-US" altLang="zh-CN" sz="2000" dirty="0" smtClean="0"/>
              <a:t>60</a:t>
            </a:r>
            <a:r>
              <a:rPr lang="zh-CN" altLang="zh-CN" sz="2000" dirty="0" smtClean="0"/>
              <a:t>倍，</a:t>
            </a:r>
            <a:r>
              <a:rPr lang="zh-CN" altLang="en-US" sz="2000" dirty="0" smtClean="0"/>
              <a:t>波形</a:t>
            </a:r>
            <a:r>
              <a:rPr lang="en-US" altLang="zh-CN" sz="2000" dirty="0"/>
              <a:t>:</a:t>
            </a:r>
            <a:r>
              <a:rPr lang="en-US" altLang="zh-CN" sz="2000" dirty="0" smtClean="0"/>
              <a:t>800ns; </a:t>
            </a:r>
            <a:r>
              <a:rPr lang="el-GR" altLang="zh-CN" sz="2000" dirty="0" smtClean="0"/>
              <a:t>γ</a:t>
            </a:r>
            <a:r>
              <a:rPr lang="zh-CN" altLang="en-US" sz="2000" dirty="0" smtClean="0"/>
              <a:t>衰减</a:t>
            </a:r>
            <a:r>
              <a:rPr lang="en-US" altLang="zh-CN" sz="2000" dirty="0" smtClean="0"/>
              <a:t>20</a:t>
            </a:r>
            <a:r>
              <a:rPr lang="zh-CN" altLang="en-US" sz="2000" dirty="0" smtClean="0"/>
              <a:t>倍</a:t>
            </a:r>
            <a:r>
              <a:rPr lang="en-US" altLang="zh-CN" sz="2000" dirty="0" smtClean="0"/>
              <a:t>,</a:t>
            </a:r>
            <a:r>
              <a:rPr lang="zh-CN" altLang="en-US" sz="2000" dirty="0" smtClean="0"/>
              <a:t>波形：</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60µs</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0" indent="0">
              <a:buNone/>
            </a:pPr>
            <a:endParaRPr lang="en-US" altLang="zh-CN" sz="2000" dirty="0" smtClean="0">
              <a:latin typeface="宋体" panose="02010600030101010101" pitchFamily="2" charset="-122"/>
              <a:ea typeface="宋体" panose="02010600030101010101" pitchFamily="2" charset="-122"/>
            </a:endParaRPr>
          </a:p>
          <a:p>
            <a:pPr marL="0" indent="0">
              <a:buNone/>
            </a:pPr>
            <a:r>
              <a:rPr lang="en-US" altLang="zh-CN" sz="2400" b="1" dirty="0" smtClean="0">
                <a:solidFill>
                  <a:srgbClr val="FF0000"/>
                </a:solidFill>
              </a:rPr>
              <a:t>-160</a:t>
            </a:r>
            <a:r>
              <a:rPr lang="zh-CN" altLang="zh-CN" sz="2400" b="1" dirty="0" smtClean="0">
                <a:solidFill>
                  <a:srgbClr val="FF0000"/>
                </a:solidFill>
              </a:rPr>
              <a:t>度</a:t>
            </a:r>
            <a:r>
              <a:rPr lang="zh-CN" altLang="en-US" sz="2400" b="1" dirty="0" smtClean="0">
                <a:solidFill>
                  <a:srgbClr val="FF0000"/>
                </a:solidFill>
              </a:rPr>
              <a:t>，</a:t>
            </a:r>
            <a:r>
              <a:rPr lang="zh-CN" altLang="zh-CN" sz="2400" b="1" dirty="0" smtClean="0">
                <a:solidFill>
                  <a:srgbClr val="FF0000"/>
                </a:solidFill>
              </a:rPr>
              <a:t>发光</a:t>
            </a:r>
            <a:r>
              <a:rPr lang="zh-CN" altLang="zh-CN" sz="2400" b="1" dirty="0">
                <a:solidFill>
                  <a:srgbClr val="FF0000"/>
                </a:solidFill>
              </a:rPr>
              <a:t>衰减</a:t>
            </a:r>
            <a:r>
              <a:rPr lang="zh-CN" altLang="zh-CN" sz="2400" b="1" dirty="0" smtClean="0">
                <a:solidFill>
                  <a:srgbClr val="FF0000"/>
                </a:solidFill>
              </a:rPr>
              <a:t>时间</a:t>
            </a:r>
            <a:r>
              <a:rPr lang="zh-CN" altLang="en-US" sz="2400" b="1" dirty="0" smtClean="0">
                <a:solidFill>
                  <a:srgbClr val="FF0000"/>
                </a:solidFill>
              </a:rPr>
              <a:t>：</a:t>
            </a:r>
            <a:r>
              <a:rPr lang="el-GR" altLang="zh-CN" sz="2400" b="1" dirty="0" smtClean="0">
                <a:solidFill>
                  <a:srgbClr val="FF0000"/>
                </a:solidFill>
              </a:rPr>
              <a:t>α</a:t>
            </a:r>
            <a:r>
              <a:rPr lang="en-US" altLang="zh-CN" sz="2400" b="1" dirty="0">
                <a:solidFill>
                  <a:srgbClr val="FF0000"/>
                </a:solidFill>
              </a:rPr>
              <a:t>=</a:t>
            </a:r>
            <a:r>
              <a:rPr lang="en-US" altLang="zh-CN" sz="2400" b="1" dirty="0" smtClean="0">
                <a:solidFill>
                  <a:srgbClr val="FF0000"/>
                </a:solidFill>
              </a:rPr>
              <a:t>600ns</a:t>
            </a:r>
            <a:r>
              <a:rPr lang="zh-CN" altLang="en-US" sz="2400" b="1" dirty="0" smtClean="0">
                <a:solidFill>
                  <a:srgbClr val="FF0000"/>
                </a:solidFill>
              </a:rPr>
              <a:t>；</a:t>
            </a:r>
            <a:r>
              <a:rPr lang="el-GR" altLang="zh-CN" sz="2400" b="1" dirty="0">
                <a:solidFill>
                  <a:srgbClr val="FF0000"/>
                </a:solidFill>
              </a:rPr>
              <a:t> </a:t>
            </a:r>
            <a:r>
              <a:rPr lang="el-GR" altLang="zh-CN" sz="2400" b="1" dirty="0" smtClean="0">
                <a:solidFill>
                  <a:srgbClr val="FF0000"/>
                </a:solidFill>
              </a:rPr>
              <a:t>γ</a:t>
            </a:r>
            <a:r>
              <a:rPr lang="zh-CN" altLang="en-US" sz="2400" b="1" dirty="0" smtClean="0">
                <a:solidFill>
                  <a:srgbClr val="FF0000"/>
                </a:solidFill>
                <a:latin typeface="宋体" panose="02010600030101010101" pitchFamily="2" charset="-122"/>
              </a:rPr>
              <a:t>～</a:t>
            </a:r>
            <a:r>
              <a:rPr lang="en-US" altLang="zh-CN" sz="2400" b="1" dirty="0" smtClean="0">
                <a:solidFill>
                  <a:srgbClr val="FF0000"/>
                </a:solidFill>
                <a:latin typeface="宋体" panose="02010600030101010101" pitchFamily="2" charset="-122"/>
              </a:rPr>
              <a:t>60µs </a:t>
            </a:r>
            <a:endParaRPr lang="zh-CN" altLang="zh-CN" sz="2400" b="1" dirty="0">
              <a:solidFill>
                <a:srgbClr val="FF0000"/>
              </a:solidFill>
            </a:endParaRPr>
          </a:p>
          <a:p>
            <a:pPr marL="0" indent="0">
              <a:buNone/>
            </a:pPr>
            <a:endParaRPr lang="zh-CN" altLang="en-US"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6</a:t>
            </a:fld>
            <a:endParaRPr lang="zh-CN" altLang="en-US"/>
          </a:p>
        </p:txBody>
      </p:sp>
      <p:pic>
        <p:nvPicPr>
          <p:cNvPr id="5" name="图片 4" descr="2013-2-9 8-51-4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9" y="778098"/>
            <a:ext cx="4361963" cy="29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6" descr="2013-2-9 8-49-4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82" y="778098"/>
            <a:ext cx="4315295" cy="290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23256" y="3749428"/>
            <a:ext cx="6696744" cy="369332"/>
          </a:xfrm>
          <a:prstGeom prst="rect">
            <a:avLst/>
          </a:prstGeom>
        </p:spPr>
        <p:txBody>
          <a:bodyPr wrap="square">
            <a:spAutoFit/>
          </a:bodyPr>
          <a:lstStyle/>
          <a:p>
            <a:r>
              <a:rPr lang="en-US" altLang="zh-CN" kern="100" dirty="0" smtClean="0">
                <a:latin typeface="宋体" panose="02010600030101010101" pitchFamily="2" charset="-122"/>
                <a:cs typeface="Times New Roman" panose="02020603050405020304" pitchFamily="18" charset="0"/>
                <a:sym typeface="Symbol" panose="05050102010706020507" pitchFamily="18" charset="2"/>
              </a:rPr>
              <a:t></a:t>
            </a:r>
            <a:r>
              <a:rPr lang="en-US" altLang="zh-CN" kern="100" dirty="0">
                <a:latin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cs typeface="Times New Roman" panose="02020603050405020304" pitchFamily="18" charset="0"/>
              </a:rPr>
              <a:t>Cs-137)</a:t>
            </a:r>
            <a:r>
              <a:rPr lang="zh-CN" altLang="en-US" kern="100" dirty="0" smtClean="0">
                <a:latin typeface="宋体" panose="02010600030101010101" pitchFamily="2" charset="-122"/>
                <a:cs typeface="Times New Roman" panose="02020603050405020304" pitchFamily="18" charset="0"/>
              </a:rPr>
              <a:t>和</a:t>
            </a:r>
            <a:r>
              <a:rPr lang="en-US" altLang="zh-CN" kern="100" dirty="0" smtClean="0">
                <a:latin typeface="宋体" panose="02010600030101010101" pitchFamily="2" charset="-122"/>
                <a:cs typeface="Times New Roman" panose="02020603050405020304" pitchFamily="18" charset="0"/>
              </a:rPr>
              <a:t>alpha</a:t>
            </a:r>
            <a:r>
              <a:rPr lang="zh-CN" altLang="zh-CN" kern="100" dirty="0" smtClean="0">
                <a:cs typeface="Times New Roman" panose="02020603050405020304" pitchFamily="18" charset="0"/>
              </a:rPr>
              <a:t>放射源</a:t>
            </a:r>
            <a:r>
              <a:rPr lang="zh-CN" altLang="en-US" kern="100" dirty="0">
                <a:cs typeface="Times New Roman" panose="02020603050405020304" pitchFamily="18" charset="0"/>
              </a:rPr>
              <a:t>在</a:t>
            </a:r>
            <a:r>
              <a:rPr lang="en-US" altLang="zh-CN" kern="100" dirty="0" smtClean="0">
                <a:latin typeface="宋体" panose="02010600030101010101" pitchFamily="2" charset="-122"/>
                <a:cs typeface="Times New Roman" panose="02020603050405020304" pitchFamily="18" charset="0"/>
              </a:rPr>
              <a:t>CsI(Na</a:t>
            </a:r>
            <a:r>
              <a:rPr lang="en-US" altLang="zh-CN" kern="100" dirty="0">
                <a:latin typeface="宋体" panose="02010600030101010101" pitchFamily="2" charset="-122"/>
                <a:cs typeface="Times New Roman" panose="02020603050405020304" pitchFamily="18" charset="0"/>
              </a:rPr>
              <a:t>)</a:t>
            </a:r>
            <a:r>
              <a:rPr lang="zh-CN" altLang="zh-CN" kern="100" dirty="0" smtClean="0">
                <a:cs typeface="Times New Roman" panose="02020603050405020304" pitchFamily="18" charset="0"/>
              </a:rPr>
              <a:t>晶体</a:t>
            </a:r>
            <a:r>
              <a:rPr lang="zh-CN" altLang="en-US" kern="100" dirty="0">
                <a:cs typeface="Times New Roman" panose="02020603050405020304" pitchFamily="18" charset="0"/>
              </a:rPr>
              <a:t>中</a:t>
            </a:r>
            <a:r>
              <a:rPr lang="zh-CN" altLang="zh-CN" kern="100" dirty="0" smtClean="0">
                <a:cs typeface="Times New Roman" panose="02020603050405020304" pitchFamily="18" charset="0"/>
              </a:rPr>
              <a:t>发光</a:t>
            </a:r>
            <a:r>
              <a:rPr lang="zh-CN" altLang="zh-CN" kern="100" dirty="0">
                <a:cs typeface="Times New Roman" panose="02020603050405020304" pitchFamily="18" charset="0"/>
              </a:rPr>
              <a:t>波形随温度的变化</a:t>
            </a:r>
            <a:endParaRPr lang="zh-CN" altLang="en-US" dirty="0"/>
          </a:p>
        </p:txBody>
      </p:sp>
    </p:spTree>
    <p:extLst>
      <p:ext uri="{BB962C8B-B14F-4D97-AF65-F5344CB8AC3E}">
        <p14:creationId xmlns:p14="http://schemas.microsoft.com/office/powerpoint/2010/main" val="31711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8075240" cy="706090"/>
          </a:xfrm>
        </p:spPr>
        <p:txBody>
          <a:bodyPr>
            <a:normAutofit/>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-IX</a:t>
            </a:r>
            <a:endParaRPr lang="zh-CN" altLang="en-US" sz="3600" dirty="0"/>
          </a:p>
        </p:txBody>
      </p:sp>
      <p:sp>
        <p:nvSpPr>
          <p:cNvPr id="3" name="内容占位符 2"/>
          <p:cNvSpPr>
            <a:spLocks noGrp="1"/>
          </p:cNvSpPr>
          <p:nvPr>
            <p:ph idx="1"/>
          </p:nvPr>
        </p:nvSpPr>
        <p:spPr>
          <a:xfrm>
            <a:off x="179512" y="5281315"/>
            <a:ext cx="8568952" cy="1440160"/>
          </a:xfrm>
        </p:spPr>
        <p:txBody>
          <a:bodyPr>
            <a:normAutofit/>
          </a:bodyPr>
          <a:lstStyle/>
          <a:p>
            <a:pPr marL="0" indent="0">
              <a:buNone/>
            </a:pPr>
            <a:r>
              <a:rPr lang="zh-CN" altLang="en-US" sz="1800" b="1" dirty="0" smtClean="0">
                <a:latin typeface="+mn-ea"/>
              </a:rPr>
              <a:t>*  </a:t>
            </a:r>
            <a:r>
              <a:rPr lang="zh-CN" altLang="zh-CN" sz="1800" b="1" dirty="0" smtClean="0">
                <a:latin typeface="+mn-ea"/>
              </a:rPr>
              <a:t>纯</a:t>
            </a:r>
            <a:r>
              <a:rPr lang="en-US" altLang="zh-CN" sz="1800" b="1" dirty="0">
                <a:latin typeface="+mn-ea"/>
              </a:rPr>
              <a:t>CsI</a:t>
            </a:r>
            <a:r>
              <a:rPr lang="zh-CN" altLang="zh-CN" sz="1800" b="1" dirty="0">
                <a:latin typeface="+mn-ea"/>
              </a:rPr>
              <a:t>晶体的</a:t>
            </a:r>
            <a:r>
              <a:rPr lang="en-US" altLang="zh-CN" sz="1800" b="1" dirty="0" smtClean="0">
                <a:latin typeface="+mn-ea"/>
                <a:sym typeface="Symbol" panose="05050102010706020507" pitchFamily="18" charset="2"/>
              </a:rPr>
              <a:t></a:t>
            </a:r>
            <a:r>
              <a:rPr lang="zh-CN" altLang="zh-CN" sz="1800" b="1" dirty="0" smtClean="0">
                <a:latin typeface="+mn-ea"/>
              </a:rPr>
              <a:t>和</a:t>
            </a:r>
            <a:r>
              <a:rPr lang="en-US" altLang="zh-CN" sz="1800" b="1" dirty="0" smtClean="0">
                <a:latin typeface="+mn-ea"/>
                <a:sym typeface="Symbol" panose="05050102010706020507" pitchFamily="18" charset="2"/>
              </a:rPr>
              <a:t></a:t>
            </a:r>
            <a:r>
              <a:rPr lang="zh-CN" altLang="zh-CN" sz="1800" b="1" dirty="0" smtClean="0">
                <a:latin typeface="+mn-ea"/>
              </a:rPr>
              <a:t>粒子</a:t>
            </a:r>
            <a:r>
              <a:rPr lang="zh-CN" altLang="zh-CN" sz="1800" b="1" dirty="0">
                <a:latin typeface="+mn-ea"/>
              </a:rPr>
              <a:t>的发光比较，常温的淬灭因子约为</a:t>
            </a:r>
            <a:r>
              <a:rPr lang="en-US" altLang="zh-CN" sz="1800" b="1" dirty="0">
                <a:latin typeface="+mn-ea"/>
              </a:rPr>
              <a:t>35%</a:t>
            </a:r>
            <a:r>
              <a:rPr lang="zh-CN" altLang="zh-CN" sz="1800" b="1" dirty="0" smtClean="0">
                <a:latin typeface="+mn-ea"/>
              </a:rPr>
              <a:t>，</a:t>
            </a:r>
            <a:r>
              <a:rPr lang="en-US" altLang="zh-CN" sz="1800" b="1" dirty="0" smtClean="0">
                <a:latin typeface="+mn-ea"/>
              </a:rPr>
              <a:t>-</a:t>
            </a:r>
            <a:r>
              <a:rPr lang="en-US" altLang="zh-CN" sz="1800" b="1" dirty="0">
                <a:latin typeface="+mn-ea"/>
              </a:rPr>
              <a:t>180</a:t>
            </a:r>
            <a:r>
              <a:rPr lang="zh-CN" altLang="zh-CN" sz="1800" b="1" dirty="0">
                <a:latin typeface="+mn-ea"/>
              </a:rPr>
              <a:t>度时为</a:t>
            </a:r>
            <a:r>
              <a:rPr lang="en-US" altLang="zh-CN" sz="1800" b="1" dirty="0">
                <a:latin typeface="+mn-ea"/>
              </a:rPr>
              <a:t>68%</a:t>
            </a:r>
            <a:r>
              <a:rPr lang="zh-CN" altLang="zh-CN" sz="1800" b="1" dirty="0" smtClean="0">
                <a:latin typeface="+mn-ea"/>
              </a:rPr>
              <a:t>；显示高密度</a:t>
            </a:r>
            <a:r>
              <a:rPr lang="zh-CN" altLang="zh-CN" sz="1800" b="1" dirty="0">
                <a:latin typeface="+mn-ea"/>
              </a:rPr>
              <a:t>沉积能量的事例在低温下发光越增强</a:t>
            </a:r>
            <a:r>
              <a:rPr lang="zh-CN" altLang="zh-CN" sz="1800" b="1" dirty="0" smtClean="0">
                <a:latin typeface="+mn-ea"/>
              </a:rPr>
              <a:t>。</a:t>
            </a:r>
            <a:endParaRPr lang="en-US" altLang="zh-CN" sz="1800" b="1" dirty="0" smtClean="0">
              <a:latin typeface="+mn-ea"/>
            </a:endParaRPr>
          </a:p>
          <a:p>
            <a:pPr marL="0" indent="0">
              <a:buNone/>
            </a:pPr>
            <a:r>
              <a:rPr lang="zh-CN" altLang="en-US" sz="1800" b="1" dirty="0" smtClean="0">
                <a:latin typeface="+mn-ea"/>
              </a:rPr>
              <a:t>*  </a:t>
            </a:r>
            <a:r>
              <a:rPr lang="en-US" altLang="zh-CN" sz="1800" b="1" dirty="0" err="1" smtClean="0">
                <a:latin typeface="+mn-ea"/>
              </a:rPr>
              <a:t>CsI</a:t>
            </a:r>
            <a:r>
              <a:rPr lang="en-US" altLang="zh-CN" sz="1800" b="1" dirty="0" smtClean="0">
                <a:latin typeface="+mn-ea"/>
              </a:rPr>
              <a:t>(Na</a:t>
            </a:r>
            <a:r>
              <a:rPr lang="en-US" altLang="zh-CN" sz="1800" b="1" dirty="0">
                <a:latin typeface="+mn-ea"/>
              </a:rPr>
              <a:t>)</a:t>
            </a:r>
            <a:r>
              <a:rPr lang="zh-CN" altLang="zh-CN" sz="1800" b="1" dirty="0">
                <a:latin typeface="+mn-ea"/>
              </a:rPr>
              <a:t>晶体</a:t>
            </a:r>
            <a:r>
              <a:rPr lang="en-US" altLang="zh-CN" sz="1800" b="1" dirty="0" smtClean="0">
                <a:latin typeface="+mn-ea"/>
                <a:sym typeface="Symbol" panose="05050102010706020507" pitchFamily="18" charset="2"/>
              </a:rPr>
              <a:t></a:t>
            </a:r>
            <a:r>
              <a:rPr lang="zh-CN" altLang="zh-CN" sz="1800" b="1" dirty="0" smtClean="0">
                <a:latin typeface="+mn-ea"/>
              </a:rPr>
              <a:t>的发光强度</a:t>
            </a:r>
            <a:r>
              <a:rPr lang="zh-CN" altLang="zh-CN" sz="1800" b="1" dirty="0">
                <a:latin typeface="+mn-ea"/>
              </a:rPr>
              <a:t>随低温减弱，在低温</a:t>
            </a:r>
            <a:r>
              <a:rPr lang="zh-CN" altLang="zh-CN" sz="1800" b="1" dirty="0" smtClean="0">
                <a:latin typeface="+mn-ea"/>
              </a:rPr>
              <a:t>下，</a:t>
            </a:r>
            <a:r>
              <a:rPr lang="zh-CN" altLang="zh-CN" sz="1800" b="1" dirty="0">
                <a:latin typeface="+mn-ea"/>
              </a:rPr>
              <a:t>能量沉积还是转移到</a:t>
            </a:r>
            <a:r>
              <a:rPr lang="en-US" altLang="zh-CN" sz="1800" b="1" dirty="0">
                <a:latin typeface="+mn-ea"/>
              </a:rPr>
              <a:t>Na</a:t>
            </a:r>
            <a:r>
              <a:rPr lang="zh-CN" altLang="zh-CN" sz="1800" b="1" dirty="0">
                <a:latin typeface="+mn-ea"/>
              </a:rPr>
              <a:t>离子上，只是发光变慢和变弱</a:t>
            </a:r>
            <a:r>
              <a:rPr lang="zh-CN" altLang="zh-CN" sz="1800" b="1" dirty="0" smtClean="0">
                <a:latin typeface="+mn-ea"/>
              </a:rPr>
              <a:t>。</a:t>
            </a:r>
            <a:endParaRPr lang="en-US" altLang="zh-CN" sz="1800" b="1" dirty="0" smtClean="0">
              <a:latin typeface="+mn-ea"/>
            </a:endParaRPr>
          </a:p>
          <a:p>
            <a:pPr marL="0" indent="0">
              <a:buNone/>
            </a:pPr>
            <a:endParaRPr lang="zh-CN" altLang="zh-CN" sz="1800" dirty="0">
              <a:latin typeface="+mn-ea"/>
            </a:endParaRPr>
          </a:p>
          <a:p>
            <a:pPr marL="0" indent="0">
              <a:buNone/>
            </a:pPr>
            <a:endParaRPr lang="zh-CN" altLang="en-US" dirty="0"/>
          </a:p>
        </p:txBody>
      </p:sp>
      <p:sp>
        <p:nvSpPr>
          <p:cNvPr id="4" name="灯片编号占位符 3"/>
          <p:cNvSpPr>
            <a:spLocks noGrp="1"/>
          </p:cNvSpPr>
          <p:nvPr>
            <p:ph type="sldNum" sz="quarter" idx="12"/>
          </p:nvPr>
        </p:nvSpPr>
        <p:spPr/>
        <p:txBody>
          <a:bodyPr/>
          <a:lstStyle/>
          <a:p>
            <a:fld id="{40F034AF-18AD-4CF0-BCA0-2FF5C39B2191}" type="slidenum">
              <a:rPr lang="zh-CN" altLang="en-US" smtClean="0"/>
              <a:t>7</a:t>
            </a:fld>
            <a:endParaRPr lang="zh-CN" altLang="en-US"/>
          </a:p>
        </p:txBody>
      </p:sp>
      <p:pic>
        <p:nvPicPr>
          <p:cNvPr id="3074" name="Picture 2" descr="2013-5-10 21-3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397" y="708161"/>
            <a:ext cx="4931950" cy="40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043608" y="4686343"/>
            <a:ext cx="7911419" cy="338554"/>
          </a:xfrm>
          <a:prstGeom prst="rect">
            <a:avLst/>
          </a:prstGeom>
        </p:spPr>
        <p:txBody>
          <a:bodyPr wrap="square">
            <a:spAutoFit/>
          </a:bodyPr>
          <a:lstStyle/>
          <a:p>
            <a:pPr algn="just">
              <a:spcAft>
                <a:spcPts val="0"/>
              </a:spcAft>
            </a:pPr>
            <a:r>
              <a:rPr lang="en-US" altLang="zh-CN" sz="1600" kern="100" dirty="0">
                <a:latin typeface="宋体" panose="02010600030101010101" pitchFamily="2" charset="-122"/>
              </a:rPr>
              <a:t>CsI</a:t>
            </a:r>
            <a:r>
              <a:rPr lang="zh-CN" altLang="zh-CN" sz="1600" kern="100" dirty="0">
                <a:latin typeface="Times New Roman" panose="02020603050405020304" pitchFamily="18" charset="0"/>
              </a:rPr>
              <a:t>，</a:t>
            </a:r>
            <a:r>
              <a:rPr lang="en-US" altLang="zh-CN" sz="1600" kern="100" dirty="0">
                <a:latin typeface="Times New Roman" panose="02020603050405020304" pitchFamily="18" charset="0"/>
              </a:rPr>
              <a:t>CsI(Na)</a:t>
            </a:r>
            <a:r>
              <a:rPr lang="zh-CN" altLang="zh-CN" sz="1600" kern="100" dirty="0">
                <a:latin typeface="Times New Roman" panose="02020603050405020304" pitchFamily="18" charset="0"/>
              </a:rPr>
              <a:t>晶体对</a:t>
            </a:r>
            <a:r>
              <a:rPr lang="en-US" altLang="zh-CN" sz="1600" kern="100" dirty="0">
                <a:latin typeface="宋体" panose="02010600030101010101" pitchFamily="2" charset="-122"/>
                <a:sym typeface="Symbol" panose="05050102010706020507" pitchFamily="18" charset="2"/>
              </a:rPr>
              <a:t></a:t>
            </a:r>
            <a:r>
              <a:rPr lang="en-US" altLang="zh-CN" sz="1600" kern="100" dirty="0">
                <a:latin typeface="宋体" panose="02010600030101010101" pitchFamily="2" charset="-122"/>
              </a:rPr>
              <a:t>(662keV)</a:t>
            </a:r>
            <a:r>
              <a:rPr lang="zh-CN" altLang="zh-CN" sz="1600" kern="100" dirty="0">
                <a:latin typeface="Times New Roman" panose="02020603050405020304" pitchFamily="18" charset="0"/>
              </a:rPr>
              <a:t>和</a:t>
            </a:r>
            <a:r>
              <a:rPr lang="en-US" altLang="zh-CN" sz="1600" kern="100" dirty="0">
                <a:latin typeface="宋体" panose="02010600030101010101" pitchFamily="2" charset="-122"/>
                <a:sym typeface="Symbol" panose="05050102010706020507" pitchFamily="18" charset="2"/>
              </a:rPr>
              <a:t></a:t>
            </a:r>
            <a:r>
              <a:rPr lang="en-US" altLang="zh-CN" sz="1600" kern="100" dirty="0">
                <a:latin typeface="宋体" panose="02010600030101010101" pitchFamily="2" charset="-122"/>
              </a:rPr>
              <a:t>(5.2MeV</a:t>
            </a:r>
            <a:r>
              <a:rPr lang="zh-CN" altLang="zh-CN" sz="1600" kern="100" dirty="0">
                <a:latin typeface="Times New Roman" panose="02020603050405020304" pitchFamily="18" charset="0"/>
              </a:rPr>
              <a:t>）的发光强度随温度的变化。</a:t>
            </a:r>
          </a:p>
        </p:txBody>
      </p:sp>
    </p:spTree>
    <p:extLst>
      <p:ext uri="{BB962C8B-B14F-4D97-AF65-F5344CB8AC3E}">
        <p14:creationId xmlns:p14="http://schemas.microsoft.com/office/powerpoint/2010/main" val="33253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77068"/>
          </a:xfrm>
        </p:spPr>
        <p:txBody>
          <a:bodyPr>
            <a:normAutofit/>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-V</a:t>
            </a:r>
            <a:endParaRPr lang="zh-CN" altLang="en-US" sz="3600" dirty="0"/>
          </a:p>
        </p:txBody>
      </p:sp>
      <p:sp>
        <p:nvSpPr>
          <p:cNvPr id="3" name="内容占位符 2"/>
          <p:cNvSpPr>
            <a:spLocks noGrp="1"/>
          </p:cNvSpPr>
          <p:nvPr>
            <p:ph idx="1"/>
          </p:nvPr>
        </p:nvSpPr>
        <p:spPr>
          <a:xfrm>
            <a:off x="79827" y="4869160"/>
            <a:ext cx="8712968" cy="1617043"/>
          </a:xfrm>
        </p:spPr>
        <p:txBody>
          <a:bodyPr>
            <a:normAutofit fontScale="77500" lnSpcReduction="20000"/>
          </a:bodyPr>
          <a:lstStyle/>
          <a:p>
            <a:pPr marL="0" indent="0">
              <a:buNone/>
            </a:pPr>
            <a:r>
              <a:rPr lang="zh-CN" altLang="zh-CN" dirty="0" smtClean="0"/>
              <a:t>基于</a:t>
            </a:r>
            <a:r>
              <a:rPr lang="el-GR" altLang="zh-CN" dirty="0" smtClean="0"/>
              <a:t>α</a:t>
            </a:r>
            <a:r>
              <a:rPr lang="zh-CN" altLang="en-US" dirty="0" smtClean="0"/>
              <a:t>和</a:t>
            </a:r>
            <a:r>
              <a:rPr lang="zh-CN" altLang="zh-CN" dirty="0" smtClean="0"/>
              <a:t>γ</a:t>
            </a:r>
            <a:r>
              <a:rPr lang="zh-CN" altLang="en-US" dirty="0" smtClean="0"/>
              <a:t>信号</a:t>
            </a:r>
            <a:r>
              <a:rPr lang="zh-CN" altLang="zh-CN" dirty="0" smtClean="0"/>
              <a:t>的</a:t>
            </a:r>
            <a:r>
              <a:rPr lang="zh-CN" altLang="zh-CN" dirty="0"/>
              <a:t>波形</a:t>
            </a:r>
            <a:r>
              <a:rPr lang="zh-CN" altLang="zh-CN" dirty="0" smtClean="0"/>
              <a:t>抽样，所以</a:t>
            </a:r>
            <a:r>
              <a:rPr lang="zh-CN" altLang="zh-CN" dirty="0"/>
              <a:t>小于</a:t>
            </a:r>
            <a:r>
              <a:rPr lang="en-US" altLang="zh-CN" dirty="0"/>
              <a:t>30keV</a:t>
            </a:r>
            <a:r>
              <a:rPr lang="zh-CN" altLang="zh-CN" dirty="0"/>
              <a:t>的</a:t>
            </a:r>
            <a:r>
              <a:rPr lang="en-US" altLang="zh-CN" dirty="0">
                <a:sym typeface="Symbol" panose="05050102010706020507" pitchFamily="18" charset="2"/>
              </a:rPr>
              <a:t></a:t>
            </a:r>
            <a:r>
              <a:rPr lang="zh-CN" altLang="zh-CN" dirty="0"/>
              <a:t>完全以慢发光成分是很难满足触发条件。另外，从图中看到</a:t>
            </a:r>
            <a:r>
              <a:rPr lang="en-US" altLang="zh-CN" dirty="0"/>
              <a:t>-120</a:t>
            </a:r>
            <a:r>
              <a:rPr lang="zh-CN" altLang="zh-CN" dirty="0"/>
              <a:t>度是</a:t>
            </a:r>
            <a:r>
              <a:rPr lang="en-US" altLang="zh-CN" dirty="0"/>
              <a:t>n/</a:t>
            </a:r>
            <a:r>
              <a:rPr lang="en-US" altLang="zh-CN" dirty="0">
                <a:sym typeface="Symbol" panose="05050102010706020507" pitchFamily="18" charset="2"/>
              </a:rPr>
              <a:t></a:t>
            </a:r>
            <a:r>
              <a:rPr lang="zh-CN" altLang="zh-CN" dirty="0"/>
              <a:t>排斥的最佳工作温度，对于比此温度以上是对的，但对于</a:t>
            </a:r>
            <a:r>
              <a:rPr lang="en-US" altLang="zh-CN" dirty="0"/>
              <a:t>-140</a:t>
            </a:r>
            <a:r>
              <a:rPr lang="zh-CN" altLang="zh-CN" dirty="0"/>
              <a:t>度，</a:t>
            </a:r>
            <a:r>
              <a:rPr lang="en-US" altLang="zh-CN" dirty="0"/>
              <a:t>-160</a:t>
            </a:r>
            <a:r>
              <a:rPr lang="zh-CN" altLang="zh-CN" dirty="0"/>
              <a:t>度，由于核反冲单位能量发光增强，如</a:t>
            </a:r>
            <a:r>
              <a:rPr lang="en-US" altLang="zh-CN" dirty="0"/>
              <a:t>-120</a:t>
            </a:r>
            <a:r>
              <a:rPr lang="zh-CN" altLang="zh-CN" dirty="0"/>
              <a:t>度</a:t>
            </a:r>
            <a:r>
              <a:rPr lang="en-US" altLang="zh-CN" dirty="0"/>
              <a:t>10pe</a:t>
            </a:r>
            <a:r>
              <a:rPr lang="zh-CN" altLang="zh-CN" dirty="0"/>
              <a:t>的信号与</a:t>
            </a:r>
            <a:r>
              <a:rPr lang="en-US" altLang="zh-CN" dirty="0"/>
              <a:t>-160</a:t>
            </a:r>
            <a:r>
              <a:rPr lang="zh-CN" altLang="zh-CN" dirty="0"/>
              <a:t>度同等能量信号</a:t>
            </a:r>
            <a:r>
              <a:rPr lang="en-US" altLang="zh-CN" dirty="0"/>
              <a:t>25pe(</a:t>
            </a:r>
            <a:r>
              <a:rPr lang="zh-CN" altLang="zh-CN" dirty="0"/>
              <a:t>增强</a:t>
            </a:r>
            <a:r>
              <a:rPr lang="en-US" altLang="zh-CN" dirty="0"/>
              <a:t>2.5</a:t>
            </a:r>
            <a:r>
              <a:rPr lang="zh-CN" altLang="zh-CN" dirty="0"/>
              <a:t>倍</a:t>
            </a:r>
            <a:r>
              <a:rPr lang="en-US" altLang="zh-CN" dirty="0"/>
              <a:t>)</a:t>
            </a:r>
            <a:r>
              <a:rPr lang="zh-CN" altLang="zh-CN" dirty="0"/>
              <a:t>排斥能力相近。</a:t>
            </a:r>
          </a:p>
        </p:txBody>
      </p:sp>
      <p:sp>
        <p:nvSpPr>
          <p:cNvPr id="4" name="灯片编号占位符 3"/>
          <p:cNvSpPr>
            <a:spLocks noGrp="1"/>
          </p:cNvSpPr>
          <p:nvPr>
            <p:ph type="sldNum" sz="quarter" idx="12"/>
          </p:nvPr>
        </p:nvSpPr>
        <p:spPr/>
        <p:txBody>
          <a:bodyPr/>
          <a:lstStyle/>
          <a:p>
            <a:fld id="{40F034AF-18AD-4CF0-BCA0-2FF5C39B2191}" type="slidenum">
              <a:rPr lang="zh-CN" altLang="en-US" smtClean="0"/>
              <a:t>8</a:t>
            </a:fld>
            <a:endParaRPr lang="zh-CN" altLang="en-US"/>
          </a:p>
        </p:txBody>
      </p:sp>
      <p:pic>
        <p:nvPicPr>
          <p:cNvPr id="4098" name="图片 11" descr="2013-2-8 16-15-37.pn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25572"/>
            <a:ext cx="5725168" cy="326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31640" y="4295334"/>
            <a:ext cx="6840760" cy="338554"/>
          </a:xfrm>
          <a:prstGeom prst="rect">
            <a:avLst/>
          </a:prstGeom>
        </p:spPr>
        <p:txBody>
          <a:bodyPr wrap="square">
            <a:spAutoFit/>
          </a:bodyPr>
          <a:lstStyle/>
          <a:p>
            <a:r>
              <a:rPr lang="zh-CN" altLang="zh-CN" sz="1600" kern="100" dirty="0">
                <a:cs typeface="Times New Roman" panose="02020603050405020304" pitchFamily="18" charset="0"/>
              </a:rPr>
              <a:t>不同温度下的</a:t>
            </a:r>
            <a:r>
              <a:rPr lang="en-US" altLang="zh-CN" sz="1600" kern="100" dirty="0">
                <a:cs typeface="Times New Roman" panose="02020603050405020304" pitchFamily="18" charset="0"/>
              </a:rPr>
              <a:t>n/γ</a:t>
            </a:r>
            <a:r>
              <a:rPr lang="zh-CN" altLang="zh-CN" sz="1600" kern="100" dirty="0">
                <a:cs typeface="Times New Roman" panose="02020603050405020304" pitchFamily="18" charset="0"/>
              </a:rPr>
              <a:t>排斥比与光电子数的变化，设置对</a:t>
            </a:r>
            <a:r>
              <a:rPr lang="en-US" altLang="zh-CN" sz="1600" kern="100" dirty="0">
                <a:cs typeface="Times New Roman" panose="02020603050405020304" pitchFamily="18" charset="0"/>
              </a:rPr>
              <a:t>PSD </a:t>
            </a:r>
            <a:r>
              <a:rPr lang="en-US" altLang="zh-CN" sz="1600" kern="100" dirty="0">
                <a:latin typeface="宋体" panose="02010600030101010101" pitchFamily="2" charset="-122"/>
                <a:cs typeface="Times New Roman" panose="02020603050405020304" pitchFamily="18" charset="0"/>
                <a:sym typeface="Symbol" panose="05050102010706020507" pitchFamily="18" charset="2"/>
              </a:rPr>
              <a:t></a:t>
            </a:r>
            <a:r>
              <a:rPr lang="en-US" altLang="zh-CN" sz="1600" kern="100" dirty="0">
                <a:latin typeface="宋体" panose="02010600030101010101" pitchFamily="2" charset="-122"/>
                <a:cs typeface="Times New Roman" panose="02020603050405020304" pitchFamily="18" charset="0"/>
              </a:rPr>
              <a:t> 95%</a:t>
            </a:r>
            <a:endParaRPr lang="zh-CN" altLang="en-US" sz="1600" dirty="0"/>
          </a:p>
        </p:txBody>
      </p:sp>
    </p:spTree>
    <p:extLst>
      <p:ext uri="{BB962C8B-B14F-4D97-AF65-F5344CB8AC3E}">
        <p14:creationId xmlns:p14="http://schemas.microsoft.com/office/powerpoint/2010/main" val="75038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189" y="116632"/>
            <a:ext cx="8229600" cy="706090"/>
          </a:xfrm>
        </p:spPr>
        <p:txBody>
          <a:bodyPr>
            <a:normAutofit/>
          </a:bodyPr>
          <a:lstStyle/>
          <a:p>
            <a:r>
              <a:rPr lang="en-US" altLang="zh-CN" sz="3600" b="1" dirty="0" err="1" smtClean="0">
                <a:solidFill>
                  <a:srgbClr val="4538F2"/>
                </a:solidFill>
              </a:rPr>
              <a:t>CsI</a:t>
            </a:r>
            <a:r>
              <a:rPr lang="en-US" altLang="zh-CN" sz="3600" b="1" dirty="0" smtClean="0">
                <a:solidFill>
                  <a:srgbClr val="4538F2"/>
                </a:solidFill>
              </a:rPr>
              <a:t>(Na)</a:t>
            </a:r>
            <a:r>
              <a:rPr lang="zh-CN" altLang="en-US" sz="3600" b="1" dirty="0" smtClean="0">
                <a:solidFill>
                  <a:srgbClr val="4538F2"/>
                </a:solidFill>
              </a:rPr>
              <a:t>探测器</a:t>
            </a:r>
            <a:r>
              <a:rPr lang="zh-CN" altLang="en-US" sz="3600" b="1" dirty="0">
                <a:solidFill>
                  <a:srgbClr val="4538F2"/>
                </a:solidFill>
              </a:rPr>
              <a:t>特点</a:t>
            </a:r>
            <a:r>
              <a:rPr lang="en-US" altLang="zh-CN" sz="3600" b="1" dirty="0" smtClean="0">
                <a:solidFill>
                  <a:srgbClr val="4538F2"/>
                </a:solidFill>
              </a:rPr>
              <a:t>-VI</a:t>
            </a:r>
            <a:endParaRPr lang="zh-CN" altLang="en-US" sz="3600" dirty="0"/>
          </a:p>
        </p:txBody>
      </p:sp>
      <p:sp>
        <p:nvSpPr>
          <p:cNvPr id="3" name="内容占位符 2"/>
          <p:cNvSpPr>
            <a:spLocks noGrp="1"/>
          </p:cNvSpPr>
          <p:nvPr>
            <p:ph idx="1"/>
          </p:nvPr>
        </p:nvSpPr>
        <p:spPr>
          <a:xfrm>
            <a:off x="107504" y="4077072"/>
            <a:ext cx="8856984" cy="2644403"/>
          </a:xfrm>
        </p:spPr>
        <p:txBody>
          <a:bodyPr>
            <a:normAutofit/>
          </a:bodyPr>
          <a:lstStyle/>
          <a:p>
            <a:pPr marL="0" indent="0">
              <a:lnSpc>
                <a:spcPct val="150000"/>
              </a:lnSpc>
              <a:buNone/>
            </a:pPr>
            <a:r>
              <a:rPr lang="zh-CN" altLang="zh-CN" sz="1500" b="1" dirty="0"/>
              <a:t>在低温下，</a:t>
            </a:r>
            <a:r>
              <a:rPr lang="en-US" altLang="zh-CN" sz="1500" b="1" dirty="0"/>
              <a:t>10keVe</a:t>
            </a:r>
            <a:r>
              <a:rPr lang="zh-CN" altLang="zh-CN" sz="1500" b="1" dirty="0"/>
              <a:t>以下的电子慢成分发光变少，以快发光为主的形式出现</a:t>
            </a:r>
            <a:r>
              <a:rPr lang="zh-CN" altLang="zh-CN" sz="1500" b="1" dirty="0" smtClean="0"/>
              <a:t>，</a:t>
            </a:r>
            <a:r>
              <a:rPr lang="zh-CN" altLang="en-US" sz="1500" b="1" dirty="0"/>
              <a:t>上</a:t>
            </a:r>
            <a:r>
              <a:rPr lang="zh-CN" altLang="zh-CN" sz="1500" b="1" dirty="0" smtClean="0"/>
              <a:t>图为</a:t>
            </a:r>
            <a:r>
              <a:rPr lang="en-US" altLang="zh-CN" sz="1500" b="1" dirty="0"/>
              <a:t>-120</a:t>
            </a:r>
            <a:r>
              <a:rPr lang="zh-CN" altLang="zh-CN" sz="1500" b="1" dirty="0"/>
              <a:t>度时，</a:t>
            </a:r>
            <a:r>
              <a:rPr lang="en-US" altLang="zh-CN" sz="1500" b="1" dirty="0">
                <a:sym typeface="Symbol" panose="05050102010706020507" pitchFamily="18" charset="2"/>
              </a:rPr>
              <a:t></a:t>
            </a:r>
            <a:r>
              <a:rPr lang="en-US" altLang="zh-CN" sz="1500" b="1" dirty="0"/>
              <a:t>(Cs-137)</a:t>
            </a:r>
            <a:r>
              <a:rPr lang="zh-CN" altLang="zh-CN" sz="1500" b="1" dirty="0"/>
              <a:t>和</a:t>
            </a:r>
            <a:r>
              <a:rPr lang="en-US" altLang="zh-CN" sz="1500" b="1" dirty="0">
                <a:sym typeface="Symbol" panose="05050102010706020507" pitchFamily="18" charset="2"/>
              </a:rPr>
              <a:t></a:t>
            </a:r>
            <a:r>
              <a:rPr lang="zh-CN" altLang="zh-CN" sz="1500" b="1" dirty="0"/>
              <a:t>的连续能量的</a:t>
            </a:r>
            <a:r>
              <a:rPr lang="en-US" altLang="zh-CN" sz="1500" b="1" dirty="0"/>
              <a:t>PSD</a:t>
            </a:r>
            <a:r>
              <a:rPr lang="zh-CN" altLang="zh-CN" sz="1500" b="1" dirty="0"/>
              <a:t>谱</a:t>
            </a:r>
            <a:r>
              <a:rPr lang="en-US" altLang="zh-CN" sz="1500" b="1" dirty="0" smtClean="0"/>
              <a:t>,</a:t>
            </a:r>
            <a:r>
              <a:rPr lang="zh-CN" altLang="en-US" sz="1500" b="1" dirty="0" smtClean="0"/>
              <a:t> </a:t>
            </a:r>
            <a:r>
              <a:rPr lang="en-US" altLang="zh-CN" sz="1500" b="1" dirty="0" smtClean="0"/>
              <a:t>A2/A</a:t>
            </a:r>
            <a:r>
              <a:rPr lang="en-US" altLang="zh-CN" sz="1500" b="1" dirty="0">
                <a:sym typeface="Symbol" panose="05050102010706020507" pitchFamily="18" charset="2"/>
              </a:rPr>
              <a:t></a:t>
            </a:r>
            <a:r>
              <a:rPr lang="en-US" altLang="zh-CN" sz="1500" b="1" dirty="0"/>
              <a:t>0.95</a:t>
            </a:r>
            <a:r>
              <a:rPr lang="zh-CN" altLang="zh-CN" sz="1500" b="1" dirty="0"/>
              <a:t>区为核反冲事例</a:t>
            </a:r>
            <a:r>
              <a:rPr lang="en-US" altLang="zh-CN" sz="1500" b="1" dirty="0"/>
              <a:t>,</a:t>
            </a:r>
            <a:r>
              <a:rPr lang="zh-CN" altLang="zh-CN" sz="1500" b="1" dirty="0"/>
              <a:t>在</a:t>
            </a:r>
            <a:r>
              <a:rPr lang="en-US" altLang="zh-CN" sz="1500" b="1" dirty="0">
                <a:sym typeface="Symbol" panose="05050102010706020507" pitchFamily="18" charset="2"/>
              </a:rPr>
              <a:t></a:t>
            </a:r>
            <a:r>
              <a:rPr lang="zh-CN" altLang="zh-CN" sz="1500" b="1" dirty="0"/>
              <a:t>本底低能区（光电子数）有一条为指数分布的带</a:t>
            </a:r>
            <a:r>
              <a:rPr lang="en-US" altLang="zh-CN" sz="1500" b="1" dirty="0"/>
              <a:t>(</a:t>
            </a:r>
            <a:r>
              <a:rPr lang="zh-CN" altLang="zh-CN" sz="1500" b="1" dirty="0"/>
              <a:t>红色</a:t>
            </a:r>
            <a:r>
              <a:rPr lang="en-US" altLang="zh-CN" sz="1500" b="1" dirty="0"/>
              <a:t>), A2/A</a:t>
            </a:r>
            <a:r>
              <a:rPr lang="en-US" altLang="zh-CN" sz="1500" b="1" dirty="0">
                <a:sym typeface="Symbol" panose="05050102010706020507" pitchFamily="18" charset="2"/>
              </a:rPr>
              <a:t></a:t>
            </a:r>
            <a:r>
              <a:rPr lang="en-US" altLang="zh-CN" sz="1500" b="1" dirty="0"/>
              <a:t>0.95</a:t>
            </a:r>
            <a:r>
              <a:rPr lang="zh-CN" altLang="zh-CN" sz="1500" b="1" dirty="0"/>
              <a:t>区的事例的光电子数不超过</a:t>
            </a:r>
            <a:r>
              <a:rPr lang="en-US" altLang="zh-CN" sz="1500" b="1" dirty="0"/>
              <a:t>4pe,</a:t>
            </a:r>
            <a:r>
              <a:rPr lang="zh-CN" altLang="zh-CN" sz="1500" b="1" dirty="0"/>
              <a:t>其数值与积分时间</a:t>
            </a:r>
            <a:r>
              <a:rPr lang="en-US" altLang="zh-CN" sz="1500" b="1" dirty="0"/>
              <a:t>A=40</a:t>
            </a:r>
            <a:r>
              <a:rPr lang="en-US" altLang="zh-CN" sz="1500" b="1" dirty="0">
                <a:sym typeface="Symbol" panose="05050102010706020507" pitchFamily="18" charset="2"/>
              </a:rPr>
              <a:t></a:t>
            </a:r>
            <a:r>
              <a:rPr lang="zh-CN" altLang="zh-CN" sz="1500" b="1" dirty="0"/>
              <a:t>或</a:t>
            </a:r>
            <a:r>
              <a:rPr lang="en-US" altLang="zh-CN" sz="1500" b="1" dirty="0"/>
              <a:t>A=400</a:t>
            </a:r>
            <a:r>
              <a:rPr lang="en-US" altLang="zh-CN" sz="1500" b="1" dirty="0">
                <a:sym typeface="Symbol" panose="05050102010706020507" pitchFamily="18" charset="2"/>
              </a:rPr>
              <a:t></a:t>
            </a:r>
            <a:r>
              <a:rPr lang="en-US" altLang="zh-CN" sz="1500" b="1" dirty="0"/>
              <a:t>s</a:t>
            </a:r>
            <a:r>
              <a:rPr lang="zh-CN" altLang="zh-CN" sz="1500" b="1" dirty="0"/>
              <a:t>不会增加，而在此温度下的快成分发光还原到高探测效率的光电子数为</a:t>
            </a:r>
            <a:r>
              <a:rPr lang="en-US" altLang="zh-CN" sz="1500" b="1" dirty="0"/>
              <a:t>:4pe/0.26=15.3pe </a:t>
            </a:r>
            <a:r>
              <a:rPr lang="zh-CN" altLang="zh-CN" sz="1500" b="1" dirty="0"/>
              <a:t>实验条件定标的光探测效率为</a:t>
            </a:r>
            <a:r>
              <a:rPr lang="en-US" altLang="zh-CN" sz="1500" b="1" dirty="0"/>
              <a:t>0.26</a:t>
            </a:r>
            <a:r>
              <a:rPr lang="zh-CN" altLang="zh-CN" sz="1500" b="1" dirty="0" smtClean="0"/>
              <a:t>，</a:t>
            </a:r>
            <a:endParaRPr lang="en-US" altLang="zh-CN" sz="1600" dirty="0"/>
          </a:p>
          <a:p>
            <a:pPr marL="0" indent="0">
              <a:buNone/>
            </a:pPr>
            <a:endParaRPr lang="en-US" altLang="zh-CN" sz="1600" b="1" dirty="0" smtClean="0">
              <a:solidFill>
                <a:srgbClr val="FF0000"/>
              </a:solidFill>
            </a:endParaRPr>
          </a:p>
          <a:p>
            <a:pPr marL="0" indent="0">
              <a:buNone/>
            </a:pPr>
            <a:r>
              <a:rPr lang="zh-CN" altLang="en-US" sz="1600" b="1" dirty="0" smtClean="0">
                <a:solidFill>
                  <a:srgbClr val="FF0000"/>
                </a:solidFill>
              </a:rPr>
              <a:t>初步</a:t>
            </a:r>
            <a:r>
              <a:rPr lang="zh-CN" altLang="zh-CN" sz="1600" b="1" dirty="0" smtClean="0">
                <a:solidFill>
                  <a:srgbClr val="FF0000"/>
                </a:solidFill>
              </a:rPr>
              <a:t>结论</a:t>
            </a:r>
            <a:r>
              <a:rPr lang="zh-CN" altLang="zh-CN" sz="1600" b="1" dirty="0">
                <a:solidFill>
                  <a:srgbClr val="FF0000"/>
                </a:solidFill>
              </a:rPr>
              <a:t>为</a:t>
            </a:r>
            <a:r>
              <a:rPr lang="zh-CN" altLang="zh-CN" sz="1600" b="1" dirty="0" smtClean="0">
                <a:solidFill>
                  <a:srgbClr val="FF0000"/>
                </a:solidFill>
              </a:rPr>
              <a:t>：</a:t>
            </a:r>
            <a:r>
              <a:rPr lang="en-US" altLang="zh-CN" sz="1600" b="1" dirty="0">
                <a:solidFill>
                  <a:srgbClr val="FF0000"/>
                </a:solidFill>
              </a:rPr>
              <a:t> </a:t>
            </a:r>
            <a:r>
              <a:rPr lang="zh-CN" altLang="en-US" sz="1600" b="1" dirty="0" smtClean="0">
                <a:solidFill>
                  <a:srgbClr val="FF0000"/>
                </a:solidFill>
              </a:rPr>
              <a:t> </a:t>
            </a:r>
            <a:endParaRPr lang="en-US" altLang="zh-CN" sz="1600" b="1" dirty="0" smtClean="0">
              <a:solidFill>
                <a:srgbClr val="FF0000"/>
              </a:solidFill>
            </a:endParaRPr>
          </a:p>
          <a:p>
            <a:pPr marL="0" indent="0">
              <a:buNone/>
            </a:pPr>
            <a:r>
              <a:rPr lang="zh-CN" altLang="en-US" sz="1600" b="1" dirty="0" smtClean="0">
                <a:solidFill>
                  <a:srgbClr val="FF0000"/>
                </a:solidFill>
              </a:rPr>
              <a:t>低温下，</a:t>
            </a:r>
            <a:r>
              <a:rPr lang="en-US" altLang="zh-CN" sz="1600" b="1" dirty="0" smtClean="0">
                <a:solidFill>
                  <a:srgbClr val="FF0000"/>
                </a:solidFill>
                <a:sym typeface="Symbol" panose="05050102010706020507" pitchFamily="18" charset="2"/>
              </a:rPr>
              <a:t></a:t>
            </a:r>
            <a:r>
              <a:rPr lang="en-US" altLang="zh-CN" sz="1600" b="1" dirty="0">
                <a:solidFill>
                  <a:srgbClr val="FF0000"/>
                </a:solidFill>
              </a:rPr>
              <a:t>(Cs-137)</a:t>
            </a:r>
            <a:r>
              <a:rPr lang="zh-CN" altLang="zh-CN" sz="1600" b="1" dirty="0">
                <a:solidFill>
                  <a:srgbClr val="FF0000"/>
                </a:solidFill>
              </a:rPr>
              <a:t>的低能</a:t>
            </a:r>
            <a:r>
              <a:rPr lang="zh-CN" altLang="zh-CN" sz="1600" b="1" dirty="0" smtClean="0">
                <a:solidFill>
                  <a:srgbClr val="FF0000"/>
                </a:solidFill>
              </a:rPr>
              <a:t>连续谱</a:t>
            </a:r>
            <a:r>
              <a:rPr lang="zh-CN" altLang="en-US" sz="1600" b="1" dirty="0" smtClean="0">
                <a:solidFill>
                  <a:srgbClr val="FF0000"/>
                </a:solidFill>
              </a:rPr>
              <a:t>约对应于</a:t>
            </a:r>
            <a:r>
              <a:rPr lang="en-US" altLang="zh-CN" sz="1600" b="1" dirty="0" smtClean="0">
                <a:solidFill>
                  <a:srgbClr val="FF0000"/>
                </a:solidFill>
              </a:rPr>
              <a:t>1keVe</a:t>
            </a:r>
            <a:r>
              <a:rPr lang="zh-CN" altLang="en-US" sz="1600" b="1" dirty="0" smtClean="0">
                <a:solidFill>
                  <a:srgbClr val="FF0000"/>
                </a:solidFill>
              </a:rPr>
              <a:t>的</a:t>
            </a:r>
            <a:r>
              <a:rPr lang="en-US" altLang="zh-CN" sz="1600" b="1" dirty="0">
                <a:solidFill>
                  <a:srgbClr val="FF0000"/>
                </a:solidFill>
                <a:sym typeface="Symbol" panose="05050102010706020507" pitchFamily="18" charset="2"/>
              </a:rPr>
              <a:t></a:t>
            </a:r>
            <a:r>
              <a:rPr lang="zh-CN" altLang="zh-CN" sz="1600" b="1" dirty="0" smtClean="0">
                <a:solidFill>
                  <a:srgbClr val="FF0000"/>
                </a:solidFill>
              </a:rPr>
              <a:t>本底</a:t>
            </a:r>
            <a:r>
              <a:rPr lang="zh-CN" altLang="en-US" sz="1600" b="1" dirty="0" smtClean="0">
                <a:solidFill>
                  <a:srgbClr val="FF0000"/>
                </a:solidFill>
              </a:rPr>
              <a:t>（纯</a:t>
            </a:r>
            <a:r>
              <a:rPr lang="en-US" altLang="zh-CN" sz="1600" b="1" dirty="0" err="1" smtClean="0">
                <a:solidFill>
                  <a:srgbClr val="FF0000"/>
                </a:solidFill>
              </a:rPr>
              <a:t>CsI</a:t>
            </a:r>
            <a:r>
              <a:rPr lang="zh-CN" altLang="en-US" sz="1600" b="1" dirty="0" smtClean="0">
                <a:solidFill>
                  <a:srgbClr val="FF0000"/>
                </a:solidFill>
              </a:rPr>
              <a:t>：</a:t>
            </a:r>
            <a:r>
              <a:rPr lang="en-US" altLang="zh-CN" sz="1600" b="1" dirty="0" smtClean="0">
                <a:solidFill>
                  <a:srgbClr val="FF0000"/>
                </a:solidFill>
              </a:rPr>
              <a:t>20pe/</a:t>
            </a:r>
            <a:r>
              <a:rPr lang="en-US" altLang="zh-CN" sz="1600" b="1" dirty="0" err="1" smtClean="0">
                <a:solidFill>
                  <a:srgbClr val="FF0000"/>
                </a:solidFill>
              </a:rPr>
              <a:t>keVe</a:t>
            </a:r>
            <a:r>
              <a:rPr lang="en-US" altLang="zh-CN" sz="1600" b="1" dirty="0" smtClean="0">
                <a:solidFill>
                  <a:srgbClr val="FF0000"/>
                </a:solidFill>
              </a:rPr>
              <a:t>)</a:t>
            </a:r>
            <a:r>
              <a:rPr lang="zh-CN" altLang="en-US" sz="1600" b="1" dirty="0" smtClean="0">
                <a:solidFill>
                  <a:srgbClr val="FF0000"/>
                </a:solidFill>
              </a:rPr>
              <a:t>，</a:t>
            </a:r>
            <a:r>
              <a:rPr lang="zh-CN" altLang="en-US" sz="1600" b="1" dirty="0">
                <a:solidFill>
                  <a:srgbClr val="FF0000"/>
                </a:solidFill>
              </a:rPr>
              <a:t>若</a:t>
            </a:r>
            <a:r>
              <a:rPr lang="zh-CN" altLang="zh-CN" sz="1600" b="1" dirty="0" smtClean="0">
                <a:solidFill>
                  <a:srgbClr val="FF0000"/>
                </a:solidFill>
              </a:rPr>
              <a:t>核</a:t>
            </a:r>
            <a:r>
              <a:rPr lang="zh-CN" altLang="zh-CN" sz="1600" b="1" dirty="0">
                <a:solidFill>
                  <a:srgbClr val="FF0000"/>
                </a:solidFill>
              </a:rPr>
              <a:t>反冲</a:t>
            </a:r>
            <a:r>
              <a:rPr lang="zh-CN" altLang="zh-CN" sz="1600" b="1" dirty="0" smtClean="0">
                <a:solidFill>
                  <a:srgbClr val="FF0000"/>
                </a:solidFill>
              </a:rPr>
              <a:t>事例</a:t>
            </a:r>
            <a:r>
              <a:rPr lang="zh-CN" altLang="en-US" sz="1600" b="1" dirty="0" smtClean="0">
                <a:solidFill>
                  <a:srgbClr val="FF0000"/>
                </a:solidFill>
              </a:rPr>
              <a:t>的</a:t>
            </a:r>
            <a:r>
              <a:rPr lang="en-US" altLang="zh-CN" sz="1600" b="1" dirty="0" smtClean="0">
                <a:solidFill>
                  <a:srgbClr val="FF0000"/>
                </a:solidFill>
              </a:rPr>
              <a:t>Qf</a:t>
            </a:r>
            <a:r>
              <a:rPr lang="en-US" altLang="zh-CN" sz="1600" b="1" dirty="0" smtClean="0">
                <a:solidFill>
                  <a:srgbClr val="FF0000"/>
                </a:solidFill>
                <a:sym typeface="Symbol" panose="05050102010706020507" pitchFamily="18" charset="2"/>
              </a:rPr>
              <a:t>20%</a:t>
            </a:r>
            <a:r>
              <a:rPr lang="zh-CN" altLang="en-US" sz="1600" b="1" dirty="0" smtClean="0">
                <a:solidFill>
                  <a:srgbClr val="FF0000"/>
                </a:solidFill>
                <a:sym typeface="Symbol" panose="05050102010706020507" pitchFamily="18" charset="2"/>
              </a:rPr>
              <a:t>，等效于</a:t>
            </a:r>
            <a:r>
              <a:rPr lang="en-US" altLang="zh-CN" sz="1600" b="1" dirty="0" smtClean="0">
                <a:solidFill>
                  <a:srgbClr val="FF0000"/>
                </a:solidFill>
                <a:sym typeface="Symbol" panose="05050102010706020507" pitchFamily="18" charset="2"/>
              </a:rPr>
              <a:t>5keVn</a:t>
            </a:r>
            <a:r>
              <a:rPr lang="zh-CN" altLang="en-US" sz="1600" b="1" dirty="0" smtClean="0">
                <a:solidFill>
                  <a:srgbClr val="FF0000"/>
                </a:solidFill>
                <a:sym typeface="Symbol" panose="05050102010706020507" pitchFamily="18" charset="2"/>
              </a:rPr>
              <a:t> 的阈值</a:t>
            </a:r>
            <a:r>
              <a:rPr lang="zh-CN" altLang="zh-CN" sz="1600" b="1" dirty="0" smtClean="0">
                <a:solidFill>
                  <a:srgbClr val="FF0000"/>
                </a:solidFill>
              </a:rPr>
              <a:t>。</a:t>
            </a:r>
            <a:r>
              <a:rPr lang="zh-CN" altLang="en-US" sz="1600" b="1" dirty="0" smtClean="0">
                <a:solidFill>
                  <a:srgbClr val="FF0000"/>
                </a:solidFill>
              </a:rPr>
              <a:t>排斥比：</a:t>
            </a:r>
            <a:r>
              <a:rPr lang="zh-CN" altLang="en-US" sz="1600" b="1" dirty="0" smtClean="0">
                <a:solidFill>
                  <a:srgbClr val="FF0000"/>
                </a:solidFill>
                <a:latin typeface="宋体" panose="02010600030101010101" pitchFamily="2" charset="-122"/>
                <a:ea typeface="宋体" panose="02010600030101010101" pitchFamily="2" charset="-122"/>
              </a:rPr>
              <a:t>～</a:t>
            </a:r>
            <a:r>
              <a:rPr lang="en-US" altLang="zh-CN" sz="1600" b="1" dirty="0" smtClean="0">
                <a:solidFill>
                  <a:srgbClr val="FF0000"/>
                </a:solidFill>
              </a:rPr>
              <a:t>10-E7</a:t>
            </a:r>
            <a:endParaRPr lang="zh-CN" altLang="zh-CN" sz="1600" b="1" dirty="0">
              <a:solidFill>
                <a:srgbClr val="FF0000"/>
              </a:solidFill>
            </a:endParaRPr>
          </a:p>
          <a:p>
            <a:pPr marL="0" indent="0">
              <a:lnSpc>
                <a:spcPct val="150000"/>
              </a:lnSpc>
              <a:buNone/>
            </a:pPr>
            <a:endParaRPr lang="zh-CN" altLang="zh-CN" sz="1500" b="1" dirty="0"/>
          </a:p>
          <a:p>
            <a:pPr marL="0" indent="0">
              <a:buNone/>
            </a:pPr>
            <a:endParaRPr lang="zh-CN" altLang="en-US" dirty="0"/>
          </a:p>
        </p:txBody>
      </p:sp>
      <p:sp>
        <p:nvSpPr>
          <p:cNvPr id="4" name="灯片编号占位符 3"/>
          <p:cNvSpPr>
            <a:spLocks noGrp="1"/>
          </p:cNvSpPr>
          <p:nvPr>
            <p:ph type="sldNum" sz="quarter" idx="12"/>
          </p:nvPr>
        </p:nvSpPr>
        <p:spPr>
          <a:xfrm>
            <a:off x="8388424" y="6165304"/>
            <a:ext cx="2133600" cy="365125"/>
          </a:xfrm>
        </p:spPr>
        <p:txBody>
          <a:bodyPr/>
          <a:lstStyle/>
          <a:p>
            <a:fld id="{40F034AF-18AD-4CF0-BCA0-2FF5C39B2191}" type="slidenum">
              <a:rPr lang="zh-CN" altLang="en-US" smtClean="0"/>
              <a:t>9</a:t>
            </a:fld>
            <a:endParaRPr lang="zh-CN" altLang="en-US" dirty="0"/>
          </a:p>
        </p:txBody>
      </p:sp>
      <p:pic>
        <p:nvPicPr>
          <p:cNvPr id="5122" name="内容占位符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49524"/>
            <a:ext cx="5311542" cy="311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228184" y="1127623"/>
            <a:ext cx="2304256" cy="2308324"/>
          </a:xfrm>
          <a:prstGeom prst="rect">
            <a:avLst/>
          </a:prstGeom>
        </p:spPr>
        <p:txBody>
          <a:bodyPr wrap="square">
            <a:spAutoFit/>
          </a:bodyPr>
          <a:lstStyle/>
          <a:p>
            <a:pPr indent="304800" algn="just">
              <a:spcAft>
                <a:spcPts val="0"/>
              </a:spcAft>
            </a:pPr>
            <a:r>
              <a:rPr lang="en-US" altLang="zh-CN" sz="1600" b="1" kern="100" dirty="0" smtClean="0">
                <a:latin typeface="宋体" panose="02010600030101010101" pitchFamily="2" charset="-122"/>
                <a:sym typeface="Symbol" panose="05050102010706020507" pitchFamily="18" charset="2"/>
              </a:rPr>
              <a:t>-120</a:t>
            </a:r>
            <a:r>
              <a:rPr lang="zh-CN" altLang="en-US" sz="1600" b="1" kern="100" dirty="0" smtClean="0">
                <a:latin typeface="宋体" panose="02010600030101010101" pitchFamily="2" charset="-122"/>
                <a:sym typeface="Symbol" panose="05050102010706020507" pitchFamily="18" charset="2"/>
              </a:rPr>
              <a:t>度，</a:t>
            </a:r>
            <a:r>
              <a:rPr lang="en-US" altLang="zh-CN" sz="1600" b="1" kern="100" dirty="0" smtClean="0">
                <a:latin typeface="宋体" panose="02010600030101010101" pitchFamily="2" charset="-122"/>
                <a:sym typeface="Symbol" panose="05050102010706020507" pitchFamily="18" charset="2"/>
              </a:rPr>
              <a:t></a:t>
            </a:r>
            <a:r>
              <a:rPr lang="en-US" altLang="zh-CN" sz="1600" b="1" kern="100" dirty="0">
                <a:latin typeface="宋体" panose="02010600030101010101" pitchFamily="2" charset="-122"/>
              </a:rPr>
              <a:t>(Cs-137)</a:t>
            </a:r>
            <a:r>
              <a:rPr lang="zh-CN" altLang="zh-CN" sz="1600" b="1" kern="100" dirty="0">
                <a:latin typeface="Times New Roman" panose="02020603050405020304" pitchFamily="18" charset="0"/>
              </a:rPr>
              <a:t>和α连续</a:t>
            </a:r>
            <a:r>
              <a:rPr lang="zh-CN" altLang="zh-CN" sz="1600" b="1" kern="100" dirty="0" smtClean="0">
                <a:latin typeface="Times New Roman" panose="02020603050405020304" pitchFamily="18" charset="0"/>
              </a:rPr>
              <a:t>能量</a:t>
            </a:r>
            <a:r>
              <a:rPr lang="zh-CN" altLang="en-US" sz="1600" b="1" kern="100" dirty="0" smtClean="0">
                <a:latin typeface="Times New Roman" panose="02020603050405020304" pitchFamily="18" charset="0"/>
              </a:rPr>
              <a:t>在</a:t>
            </a:r>
            <a:r>
              <a:rPr lang="en-US" altLang="zh-CN" sz="1600" b="1" kern="100" dirty="0" smtClean="0">
                <a:latin typeface="宋体" panose="02010600030101010101" pitchFamily="2" charset="-122"/>
              </a:rPr>
              <a:t>CsI(Na</a:t>
            </a:r>
            <a:r>
              <a:rPr lang="en-US" altLang="zh-CN" sz="1600" b="1" kern="100" dirty="0">
                <a:latin typeface="宋体" panose="02010600030101010101" pitchFamily="2" charset="-122"/>
              </a:rPr>
              <a:t>)</a:t>
            </a:r>
            <a:r>
              <a:rPr lang="zh-CN" altLang="zh-CN" sz="1600" b="1" kern="100" dirty="0" smtClean="0">
                <a:latin typeface="Times New Roman" panose="02020603050405020304" pitchFamily="18" charset="0"/>
              </a:rPr>
              <a:t>晶体</a:t>
            </a:r>
            <a:r>
              <a:rPr lang="zh-CN" altLang="en-US" sz="1600" b="1" kern="100" dirty="0" smtClean="0">
                <a:latin typeface="Times New Roman" panose="02020603050405020304" pitchFamily="18" charset="0"/>
              </a:rPr>
              <a:t>中</a:t>
            </a:r>
            <a:r>
              <a:rPr lang="zh-CN" altLang="zh-CN" sz="1600" b="1" kern="100" dirty="0" smtClean="0">
                <a:latin typeface="Times New Roman" panose="02020603050405020304" pitchFamily="18" charset="0"/>
              </a:rPr>
              <a:t>的</a:t>
            </a:r>
            <a:r>
              <a:rPr lang="en-US" altLang="zh-CN" sz="1600" b="1" kern="100" dirty="0">
                <a:latin typeface="Times New Roman" panose="02020603050405020304" pitchFamily="18" charset="0"/>
              </a:rPr>
              <a:t>PSD</a:t>
            </a:r>
            <a:r>
              <a:rPr lang="zh-CN" altLang="zh-CN" sz="1600" b="1" kern="100" dirty="0">
                <a:latin typeface="Times New Roman" panose="02020603050405020304" pitchFamily="18" charset="0"/>
              </a:rPr>
              <a:t>（</a:t>
            </a:r>
            <a:r>
              <a:rPr lang="en-US" altLang="zh-CN" sz="1600" b="1" kern="100" dirty="0">
                <a:latin typeface="Times New Roman" panose="02020603050405020304" pitchFamily="18" charset="0"/>
              </a:rPr>
              <a:t>A2/A</a:t>
            </a:r>
            <a:r>
              <a:rPr lang="zh-CN" altLang="zh-CN" sz="1600" b="1" kern="100" dirty="0">
                <a:latin typeface="Times New Roman" panose="02020603050405020304" pitchFamily="18" charset="0"/>
              </a:rPr>
              <a:t>）分布谱，积分时间</a:t>
            </a:r>
            <a:r>
              <a:rPr lang="en-US" altLang="zh-CN" sz="1600" b="1" kern="100" dirty="0">
                <a:latin typeface="Times New Roman" panose="02020603050405020304" pitchFamily="18" charset="0"/>
              </a:rPr>
              <a:t>A2=5</a:t>
            </a:r>
            <a:r>
              <a:rPr lang="en-US" altLang="zh-CN" sz="1600" b="1" kern="100" dirty="0">
                <a:latin typeface="宋体" panose="02010600030101010101" pitchFamily="2" charset="-122"/>
                <a:sym typeface="Symbol" panose="05050102010706020507" pitchFamily="18" charset="2"/>
              </a:rPr>
              <a:t></a:t>
            </a:r>
            <a:r>
              <a:rPr lang="en-US" altLang="zh-CN" sz="1600" b="1" kern="100" dirty="0">
                <a:latin typeface="宋体" panose="02010600030101010101" pitchFamily="2" charset="-122"/>
              </a:rPr>
              <a:t>s</a:t>
            </a:r>
            <a:r>
              <a:rPr lang="zh-CN" altLang="zh-CN" sz="1600" b="1" kern="100" dirty="0">
                <a:latin typeface="Times New Roman" panose="02020603050405020304" pitchFamily="18" charset="0"/>
              </a:rPr>
              <a:t>，</a:t>
            </a:r>
            <a:r>
              <a:rPr lang="en-US" altLang="zh-CN" sz="1600" b="1" kern="100" dirty="0">
                <a:latin typeface="Times New Roman" panose="02020603050405020304" pitchFamily="18" charset="0"/>
              </a:rPr>
              <a:t>A=40</a:t>
            </a:r>
            <a:r>
              <a:rPr lang="en-US" altLang="zh-CN" sz="1600" b="1" kern="100" dirty="0">
                <a:latin typeface="宋体" panose="02010600030101010101" pitchFamily="2" charset="-122"/>
                <a:sym typeface="Symbol" panose="05050102010706020507" pitchFamily="18" charset="2"/>
              </a:rPr>
              <a:t></a:t>
            </a:r>
            <a:r>
              <a:rPr lang="en-US" altLang="zh-CN" sz="1600" b="1" kern="100" dirty="0">
                <a:latin typeface="宋体" panose="02010600030101010101" pitchFamily="2" charset="-122"/>
              </a:rPr>
              <a:t>s</a:t>
            </a:r>
            <a:r>
              <a:rPr lang="zh-CN" altLang="zh-CN" sz="1600" b="1" kern="100" dirty="0">
                <a:latin typeface="Times New Roman" panose="02020603050405020304" pitchFamily="18" charset="0"/>
              </a:rPr>
              <a:t>。上部蓝色带是连续的α粒子谱，下部红色带的是</a:t>
            </a:r>
            <a:r>
              <a:rPr lang="en-US" altLang="zh-CN" sz="1600" b="1" kern="100" dirty="0">
                <a:latin typeface="宋体" panose="02010600030101010101" pitchFamily="2" charset="-122"/>
                <a:sym typeface="Symbol" panose="05050102010706020507" pitchFamily="18" charset="2"/>
              </a:rPr>
              <a:t></a:t>
            </a:r>
            <a:r>
              <a:rPr lang="en-US" altLang="zh-CN" sz="1600" b="1" kern="100" dirty="0">
                <a:latin typeface="宋体" panose="02010600030101010101" pitchFamily="2" charset="-122"/>
              </a:rPr>
              <a:t>(Cs-137)</a:t>
            </a:r>
            <a:r>
              <a:rPr lang="zh-CN" altLang="zh-CN" sz="1600" b="1" kern="100" dirty="0">
                <a:latin typeface="Times New Roman" panose="02020603050405020304" pitchFamily="18" charset="0"/>
              </a:rPr>
              <a:t>连续谱分布</a:t>
            </a:r>
            <a:r>
              <a:rPr lang="en-US" altLang="zh-CN" sz="1600" b="1" kern="100" dirty="0">
                <a:latin typeface="Times New Roman" panose="02020603050405020304" pitchFamily="18" charset="0"/>
              </a:rPr>
              <a:t>,</a:t>
            </a:r>
            <a:r>
              <a:rPr lang="zh-CN" altLang="zh-CN" sz="1600" b="1" kern="100" dirty="0">
                <a:latin typeface="Times New Roman" panose="02020603050405020304" pitchFamily="18" charset="0"/>
              </a:rPr>
              <a:t>纵坐标为光电子数。</a:t>
            </a:r>
          </a:p>
        </p:txBody>
      </p:sp>
      <p:sp>
        <p:nvSpPr>
          <p:cNvPr id="6" name="矩形 5"/>
          <p:cNvSpPr/>
          <p:nvPr/>
        </p:nvSpPr>
        <p:spPr>
          <a:xfrm>
            <a:off x="3131840" y="3031294"/>
            <a:ext cx="1215397" cy="369332"/>
          </a:xfrm>
          <a:prstGeom prst="rect">
            <a:avLst/>
          </a:prstGeom>
        </p:spPr>
        <p:txBody>
          <a:bodyPr wrap="none">
            <a:spAutoFit/>
          </a:bodyPr>
          <a:lstStyle/>
          <a:p>
            <a:r>
              <a:rPr lang="en-US" altLang="zh-CN" b="1" kern="100" dirty="0">
                <a:latin typeface="宋体" panose="02010600030101010101" pitchFamily="2" charset="-122"/>
                <a:sym typeface="Symbol" panose="05050102010706020507" pitchFamily="18" charset="2"/>
              </a:rPr>
              <a:t></a:t>
            </a:r>
            <a:r>
              <a:rPr lang="en-US" altLang="zh-CN" b="1" kern="100" dirty="0">
                <a:latin typeface="宋体" panose="02010600030101010101" pitchFamily="2" charset="-122"/>
              </a:rPr>
              <a:t>(Cs-137)</a:t>
            </a:r>
            <a:endParaRPr lang="zh-CN" altLang="en-US" dirty="0"/>
          </a:p>
        </p:txBody>
      </p:sp>
      <p:sp>
        <p:nvSpPr>
          <p:cNvPr id="7" name="矩形 6"/>
          <p:cNvSpPr/>
          <p:nvPr/>
        </p:nvSpPr>
        <p:spPr>
          <a:xfrm>
            <a:off x="3635896" y="1354074"/>
            <a:ext cx="1707519" cy="369332"/>
          </a:xfrm>
          <a:prstGeom prst="rect">
            <a:avLst/>
          </a:prstGeom>
        </p:spPr>
        <p:txBody>
          <a:bodyPr wrap="none">
            <a:spAutoFit/>
          </a:bodyPr>
          <a:lstStyle/>
          <a:p>
            <a:r>
              <a:rPr lang="zh-CN" altLang="zh-CN" b="1" kern="100" dirty="0">
                <a:latin typeface="Times New Roman" panose="02020603050405020304" pitchFamily="18" charset="0"/>
              </a:rPr>
              <a:t>α连续</a:t>
            </a:r>
            <a:r>
              <a:rPr lang="zh-CN" altLang="zh-CN" b="1" kern="100" dirty="0" smtClean="0">
                <a:latin typeface="Times New Roman" panose="02020603050405020304" pitchFamily="18" charset="0"/>
              </a:rPr>
              <a:t>能量</a:t>
            </a:r>
            <a:r>
              <a:rPr lang="zh-CN" altLang="en-US" b="1" kern="100" dirty="0" smtClean="0">
                <a:latin typeface="Times New Roman" panose="02020603050405020304" pitchFamily="18" charset="0"/>
              </a:rPr>
              <a:t>分布</a:t>
            </a:r>
            <a:endParaRPr lang="zh-CN" altLang="en-US" dirty="0"/>
          </a:p>
        </p:txBody>
      </p:sp>
      <p:sp>
        <p:nvSpPr>
          <p:cNvPr id="9" name="矩形 8"/>
          <p:cNvSpPr/>
          <p:nvPr/>
        </p:nvSpPr>
        <p:spPr>
          <a:xfrm>
            <a:off x="1259632" y="942677"/>
            <a:ext cx="576064" cy="1347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矩形 9"/>
          <p:cNvSpPr/>
          <p:nvPr/>
        </p:nvSpPr>
        <p:spPr>
          <a:xfrm>
            <a:off x="1835696" y="856139"/>
            <a:ext cx="1082348" cy="307777"/>
          </a:xfrm>
          <a:prstGeom prst="rect">
            <a:avLst/>
          </a:prstGeom>
        </p:spPr>
        <p:txBody>
          <a:bodyPr wrap="none">
            <a:spAutoFit/>
          </a:bodyPr>
          <a:lstStyle/>
          <a:p>
            <a:r>
              <a:rPr lang="zh-CN" altLang="zh-CN" sz="1400" b="1" dirty="0"/>
              <a:t>核反冲事例</a:t>
            </a:r>
            <a:endParaRPr lang="zh-CN" altLang="en-US" sz="1400" dirty="0"/>
          </a:p>
        </p:txBody>
      </p:sp>
    </p:spTree>
    <p:extLst>
      <p:ext uri="{BB962C8B-B14F-4D97-AF65-F5344CB8AC3E}">
        <p14:creationId xmlns:p14="http://schemas.microsoft.com/office/powerpoint/2010/main" val="25218056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46108</TotalTime>
  <Words>1655</Words>
  <Application>Microsoft Office PowerPoint</Application>
  <PresentationFormat>全屏显示(4:3)</PresentationFormat>
  <Paragraphs>118</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华文新魏</vt:lpstr>
      <vt:lpstr>隶书</vt:lpstr>
      <vt:lpstr>宋体</vt:lpstr>
      <vt:lpstr>Arial</vt:lpstr>
      <vt:lpstr>Calibri</vt:lpstr>
      <vt:lpstr>Symbol</vt:lpstr>
      <vt:lpstr>Times New Roman</vt:lpstr>
      <vt:lpstr>Office 主题</vt:lpstr>
      <vt:lpstr>CsI(Na)地下暗物质探测进展 2015年核探测与核电子学国家重点实验室学术年会   2015/4/12 高能物理研究所—吕军光</vt:lpstr>
      <vt:lpstr>科学意义及重要性</vt:lpstr>
      <vt:lpstr>背景介绍 </vt:lpstr>
      <vt:lpstr>CsI(Na)探测器特点-I</vt:lpstr>
      <vt:lpstr>CsI(Na)探测器特点-II</vt:lpstr>
      <vt:lpstr>CsI(Na)探测器特点-III </vt:lpstr>
      <vt:lpstr>CsI(Na)探测器特点-IX</vt:lpstr>
      <vt:lpstr>CsI(Na)探测器特点-V</vt:lpstr>
      <vt:lpstr>CsI(Na)探测器特点-VI</vt:lpstr>
      <vt:lpstr>43kg CsI(Na)探测器模型</vt:lpstr>
      <vt:lpstr>43kg CsI(Na)探测器模型 北京地面数据 (计划2014/5，大亚湾地下水池内取数）</vt:lpstr>
      <vt:lpstr>4吨CsI(Na)探测器概念方案 （四川锦屏地下实验室/造价：1亿）</vt:lpstr>
      <vt:lpstr>（4）探测装置的安排对本底的屏蔽-I</vt:lpstr>
      <vt:lpstr>进展总结</vt:lpstr>
      <vt:lpstr>谢谢</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lujg</dc:creator>
  <cp:lastModifiedBy>lu</cp:lastModifiedBy>
  <cp:revision>762</cp:revision>
  <dcterms:created xsi:type="dcterms:W3CDTF">2012-02-06T00:43:34Z</dcterms:created>
  <dcterms:modified xsi:type="dcterms:W3CDTF">2015-04-07T00:58:56Z</dcterms:modified>
</cp:coreProperties>
</file>