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69" r:id="rId4"/>
    <p:sldId id="273" r:id="rId6"/>
    <p:sldId id="257" r:id="rId7"/>
    <p:sldId id="270" r:id="rId8"/>
    <p:sldId id="258" r:id="rId9"/>
    <p:sldId id="287" r:id="rId10"/>
    <p:sldId id="289" r:id="rId11"/>
    <p:sldId id="271" r:id="rId12"/>
    <p:sldId id="275" r:id="rId13"/>
    <p:sldId id="297" r:id="rId14"/>
    <p:sldId id="263" r:id="rId15"/>
    <p:sldId id="301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9" Type="http://schemas.openxmlformats.org/officeDocument/2006/relationships/image" Target="../media/image14.wmf"/><Relationship Id="rId8" Type="http://schemas.openxmlformats.org/officeDocument/2006/relationships/image" Target="../media/image13.wmf"/><Relationship Id="rId7" Type="http://schemas.openxmlformats.org/officeDocument/2006/relationships/image" Target="../media/image12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3" Type="http://schemas.openxmlformats.org/officeDocument/2006/relationships/image" Target="../media/image8.wmf"/><Relationship Id="rId2" Type="http://schemas.openxmlformats.org/officeDocument/2006/relationships/image" Target="../media/image3.wmf"/><Relationship Id="rId16" Type="http://schemas.openxmlformats.org/officeDocument/2006/relationships/image" Target="../media/image21.wmf"/><Relationship Id="rId15" Type="http://schemas.openxmlformats.org/officeDocument/2006/relationships/image" Target="../media/image20.wmf"/><Relationship Id="rId14" Type="http://schemas.openxmlformats.org/officeDocument/2006/relationships/image" Target="../media/image19.wmf"/><Relationship Id="rId13" Type="http://schemas.openxmlformats.org/officeDocument/2006/relationships/image" Target="../media/image18.wmf"/><Relationship Id="rId12" Type="http://schemas.openxmlformats.org/officeDocument/2006/relationships/image" Target="../media/image17.wmf"/><Relationship Id="rId11" Type="http://schemas.openxmlformats.org/officeDocument/2006/relationships/image" Target="../media/image16.wmf"/><Relationship Id="rId10" Type="http://schemas.openxmlformats.org/officeDocument/2006/relationships/image" Target="../media/image15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7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6.wmf"/><Relationship Id="rId1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8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3.wmf"/><Relationship Id="rId3" Type="http://schemas.openxmlformats.org/officeDocument/2006/relationships/oleObject" Target="../embeddings/oleObject33.bin"/><Relationship Id="rId2" Type="http://schemas.openxmlformats.org/officeDocument/2006/relationships/image" Target="../media/image2.wmf"/><Relationship Id="rId1" Type="http://schemas.openxmlformats.org/officeDocument/2006/relationships/oleObject" Target="../embeddings/oleObject32.bin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9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.wmf"/><Relationship Id="rId3" Type="http://schemas.openxmlformats.org/officeDocument/2006/relationships/oleObject" Target="../embeddings/oleObject35.bin"/><Relationship Id="rId2" Type="http://schemas.openxmlformats.org/officeDocument/2006/relationships/image" Target="../media/image2.wmf"/><Relationship Id="rId1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.bin"/><Relationship Id="rId8" Type="http://schemas.openxmlformats.org/officeDocument/2006/relationships/image" Target="../media/image5.wmf"/><Relationship Id="rId7" Type="http://schemas.openxmlformats.org/officeDocument/2006/relationships/oleObject" Target="../embeddings/oleObject5.bin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2.wmf"/><Relationship Id="rId14" Type="http://schemas.openxmlformats.org/officeDocument/2006/relationships/vmlDrawing" Target="../drawings/vmlDrawing2.vml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7.wmf"/><Relationship Id="rId11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1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2.bin"/><Relationship Id="rId8" Type="http://schemas.openxmlformats.org/officeDocument/2006/relationships/image" Target="../media/image9.wmf"/><Relationship Id="rId7" Type="http://schemas.openxmlformats.org/officeDocument/2006/relationships/oleObject" Target="../embeddings/oleObject11.bin"/><Relationship Id="rId6" Type="http://schemas.openxmlformats.org/officeDocument/2006/relationships/image" Target="../media/image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3.wmf"/><Relationship Id="rId38" Type="http://schemas.openxmlformats.org/officeDocument/2006/relationships/vmlDrawing" Target="../drawings/vmlDrawing3.vml"/><Relationship Id="rId37" Type="http://schemas.openxmlformats.org/officeDocument/2006/relationships/slideLayout" Target="../slideLayouts/slideLayout2.xml"/><Relationship Id="rId36" Type="http://schemas.openxmlformats.org/officeDocument/2006/relationships/image" Target="../media/image21.wmf"/><Relationship Id="rId35" Type="http://schemas.openxmlformats.org/officeDocument/2006/relationships/oleObject" Target="../embeddings/oleObject27.bin"/><Relationship Id="rId34" Type="http://schemas.openxmlformats.org/officeDocument/2006/relationships/oleObject" Target="../embeddings/oleObject26.bin"/><Relationship Id="rId33" Type="http://schemas.openxmlformats.org/officeDocument/2006/relationships/oleObject" Target="../embeddings/oleObject25.bin"/><Relationship Id="rId32" Type="http://schemas.openxmlformats.org/officeDocument/2006/relationships/image" Target="../media/image20.wmf"/><Relationship Id="rId31" Type="http://schemas.openxmlformats.org/officeDocument/2006/relationships/oleObject" Target="../embeddings/oleObject24.bin"/><Relationship Id="rId30" Type="http://schemas.openxmlformats.org/officeDocument/2006/relationships/image" Target="../media/image19.wmf"/><Relationship Id="rId3" Type="http://schemas.openxmlformats.org/officeDocument/2006/relationships/oleObject" Target="../embeddings/oleObject9.bin"/><Relationship Id="rId29" Type="http://schemas.openxmlformats.org/officeDocument/2006/relationships/oleObject" Target="../embeddings/oleObject23.bin"/><Relationship Id="rId28" Type="http://schemas.openxmlformats.org/officeDocument/2006/relationships/image" Target="../media/image18.wmf"/><Relationship Id="rId27" Type="http://schemas.openxmlformats.org/officeDocument/2006/relationships/oleObject" Target="../embeddings/oleObject22.bin"/><Relationship Id="rId26" Type="http://schemas.openxmlformats.org/officeDocument/2006/relationships/image" Target="../media/image17.wmf"/><Relationship Id="rId25" Type="http://schemas.openxmlformats.org/officeDocument/2006/relationships/oleObject" Target="../embeddings/oleObject21.bin"/><Relationship Id="rId24" Type="http://schemas.openxmlformats.org/officeDocument/2006/relationships/image" Target="../media/image16.wmf"/><Relationship Id="rId23" Type="http://schemas.openxmlformats.org/officeDocument/2006/relationships/oleObject" Target="../embeddings/oleObject20.bin"/><Relationship Id="rId22" Type="http://schemas.openxmlformats.org/officeDocument/2006/relationships/image" Target="../media/image15.wmf"/><Relationship Id="rId21" Type="http://schemas.openxmlformats.org/officeDocument/2006/relationships/oleObject" Target="../embeddings/oleObject19.bin"/><Relationship Id="rId20" Type="http://schemas.openxmlformats.org/officeDocument/2006/relationships/image" Target="../media/image14.wmf"/><Relationship Id="rId2" Type="http://schemas.openxmlformats.org/officeDocument/2006/relationships/image" Target="../media/image2.wmf"/><Relationship Id="rId19" Type="http://schemas.openxmlformats.org/officeDocument/2006/relationships/oleObject" Target="../embeddings/oleObject18.bin"/><Relationship Id="rId18" Type="http://schemas.openxmlformats.org/officeDocument/2006/relationships/image" Target="../media/image13.wmf"/><Relationship Id="rId17" Type="http://schemas.openxmlformats.org/officeDocument/2006/relationships/oleObject" Target="../embeddings/oleObject17.bin"/><Relationship Id="rId16" Type="http://schemas.openxmlformats.org/officeDocument/2006/relationships/image" Target="../media/image12.wmf"/><Relationship Id="rId15" Type="http://schemas.openxmlformats.org/officeDocument/2006/relationships/oleObject" Target="../embeddings/oleObject16.bin"/><Relationship Id="rId14" Type="http://schemas.openxmlformats.org/officeDocument/2006/relationships/image" Target="../media/image11.wmf"/><Relationship Id="rId13" Type="http://schemas.openxmlformats.org/officeDocument/2006/relationships/oleObject" Target="../embeddings/oleObject15.bin"/><Relationship Id="rId12" Type="http://schemas.openxmlformats.org/officeDocument/2006/relationships/image" Target="../media/image10.wmf"/><Relationship Id="rId11" Type="http://schemas.openxmlformats.org/officeDocument/2006/relationships/oleObject" Target="../embeddings/oleObject14.bin"/><Relationship Id="rId10" Type="http://schemas.openxmlformats.org/officeDocument/2006/relationships/oleObject" Target="../embeddings/oleObject13.bin"/><Relationship Id="rId1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1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6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3" Type="http://schemas.openxmlformats.org/officeDocument/2006/relationships/image" Target="../media/image22.png"/><Relationship Id="rId2" Type="http://schemas.openxmlformats.org/officeDocument/2006/relationships/image" Target="../media/image2.wmf"/><Relationship Id="rId1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43610" y="428625"/>
            <a:ext cx="10704830" cy="2387600"/>
          </a:xfrm>
        </p:spPr>
        <p:txBody>
          <a:bodyPr/>
          <a:p>
            <a:pPr algn="ctr"/>
            <a:r>
              <a:rPr lang="en-US" altLang="zh-CN" sz="4000"/>
              <a:t>Measurement of </a:t>
            </a:r>
            <a:r>
              <a:rPr lang="en-US" altLang="zh-CN" sz="4000">
                <a:cs typeface="Arial" panose="020B0604020202020204" pitchFamily="34" charset="0"/>
              </a:rPr>
              <a:t>Ψ(2S) resonance parameters</a:t>
            </a:r>
            <a:endParaRPr lang="en-US" altLang="zh-CN" sz="4000">
              <a:cs typeface="Arial" panose="020B060402020202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 altLang="zh-CN" u="sng"/>
              <a:t>Jin Hongdou</a:t>
            </a:r>
            <a:r>
              <a:rPr lang="en-US" altLang="zh-CN"/>
              <a:t>, Zhang Bingxin, Zhou Xingyu, Hu Haiming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Jinhd@ihep.ac.cn</a:t>
            </a:r>
            <a:endParaRPr lang="en-US" alt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Experimental cross section</a:t>
            </a:r>
            <a:endParaRPr lang="en-US" altLang="zh-CN"/>
          </a:p>
        </p:txBody>
      </p:sp>
      <p:graphicFrame>
        <p:nvGraphicFramePr>
          <p:cNvPr id="4" name="内容占位符 3"/>
          <p:cNvGraphicFramePr/>
          <p:nvPr>
            <p:ph idx="1"/>
          </p:nvPr>
        </p:nvGraphicFramePr>
        <p:xfrm>
          <a:off x="838200" y="1825625"/>
          <a:ext cx="105156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Ecm(Gev)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σee(nb)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σμμ(nb)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3.6785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155.5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5.061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3.6855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157.2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5.209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3.6866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160.2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7.527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3.6873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160.1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10.016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3.6893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155.0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9.835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3.6908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151.9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7.792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3.6955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151.6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6.182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838200" y="5409565"/>
            <a:ext cx="61982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/>
              <a:t>The experimental cross section can be evaluated as follows:</a:t>
            </a:r>
            <a:endParaRPr lang="en-US" altLang="zh-CN"/>
          </a:p>
        </p:txBody>
      </p:sp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854190" y="5200015"/>
          <a:ext cx="234124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1206500" imgH="405765" progId="Equation.KSEE3">
                  <p:embed/>
                </p:oleObj>
              </mc:Choice>
              <mc:Fallback>
                <p:oleObj name="" r:id="rId1" imgW="1206500" imgH="405765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854190" y="5200015"/>
                        <a:ext cx="2341245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Experimental cross section</a:t>
            </a:r>
            <a:endParaRPr lang="en-US" altLang="zh-CN"/>
          </a:p>
        </p:txBody>
      </p:sp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106295" y="1485900"/>
          <a:ext cx="2004261" cy="46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1" imgW="787400" imgH="203200" progId="Equation.KSEE3">
                  <p:embed/>
                </p:oleObj>
              </mc:Choice>
              <mc:Fallback>
                <p:oleObj name="" r:id="rId1" imgW="7874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106295" y="1485900"/>
                        <a:ext cx="2004261" cy="46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368030" y="1449705"/>
          <a:ext cx="2008500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3" imgW="850900" imgH="228600" progId="Equation.KSEE3">
                  <p:embed/>
                </p:oleObj>
              </mc:Choice>
              <mc:Fallback>
                <p:oleObj name="" r:id="rId3" imgW="850900" imgH="2286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68030" y="1449705"/>
                        <a:ext cx="2008500" cy="54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0185" y="1953895"/>
            <a:ext cx="5624195" cy="379539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165" y="1953895"/>
            <a:ext cx="5607822" cy="3794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Summary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Cross sections of                         and                         around the </a:t>
            </a:r>
            <a:r>
              <a:rPr lang="en-US" altLang="zh-CN">
                <a:cs typeface="Arial" panose="020B0604020202020204" pitchFamily="34" charset="0"/>
                <a:sym typeface="+mn-ea"/>
              </a:rPr>
              <a:t>Ψ(2S) </a:t>
            </a:r>
            <a:r>
              <a:rPr lang="zh-CN" altLang="en-US"/>
              <a:t>peak have been measured.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/>
              <a:t>The next thing to do is to extract the resonance parameters.</a:t>
            </a:r>
            <a:endParaRPr lang="en-US" altLang="zh-CN"/>
          </a:p>
        </p:txBody>
      </p:sp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615690" y="1795145"/>
          <a:ext cx="2004261" cy="46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787400" imgH="203200" progId="Equation.KSEE3">
                  <p:embed/>
                </p:oleObj>
              </mc:Choice>
              <mc:Fallback>
                <p:oleObj name="" r:id="rId1" imgW="7874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615690" y="1795145"/>
                        <a:ext cx="2004261" cy="46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169660" y="1795145"/>
          <a:ext cx="2008500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3" imgW="850900" imgH="228600" progId="Equation.KSEE3">
                  <p:embed/>
                </p:oleObj>
              </mc:Choice>
              <mc:Fallback>
                <p:oleObj name="" r:id="rId3" imgW="850900" imgH="2286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69660" y="1795145"/>
                        <a:ext cx="2008500" cy="54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7080" y="2795905"/>
            <a:ext cx="10515600" cy="2575560"/>
          </a:xfrm>
        </p:spPr>
        <p:txBody>
          <a:bodyPr/>
          <a:p>
            <a:pPr marL="0" indent="0" algn="ctr">
              <a:buNone/>
            </a:pPr>
            <a:r>
              <a:rPr lang="en-US" altLang="zh-CN" sz="4400"/>
              <a:t>Thank you for your attention!</a:t>
            </a:r>
            <a:endParaRPr lang="en-US" altLang="zh-CN"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altLang="zh-CN"/>
              <a:t>Outline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775460"/>
            <a:ext cx="10515600" cy="5061585"/>
          </a:xfrm>
        </p:spPr>
        <p:txBody>
          <a:bodyPr>
            <a:normAutofit lnSpcReduction="20000"/>
          </a:bodyPr>
          <a:p>
            <a:r>
              <a:rPr lang="en-US" altLang="zh-CN" sz="3600"/>
              <a:t>Motivation</a:t>
            </a:r>
            <a:endParaRPr lang="en-US" altLang="zh-CN" sz="3600"/>
          </a:p>
          <a:p>
            <a:r>
              <a:rPr lang="en-US" altLang="zh-CN" sz="3600"/>
              <a:t>Data sample</a:t>
            </a:r>
            <a:endParaRPr lang="en-US" altLang="zh-CN" sz="3600"/>
          </a:p>
          <a:p>
            <a:r>
              <a:rPr lang="en-US" altLang="zh-CN" sz="3600"/>
              <a:t>Monte Carlo</a:t>
            </a:r>
            <a:endParaRPr lang="en-US" altLang="zh-CN" sz="3600"/>
          </a:p>
          <a:p>
            <a:r>
              <a:rPr lang="en-US" altLang="zh-CN" sz="3600"/>
              <a:t>Event selection</a:t>
            </a:r>
            <a:endParaRPr lang="en-US" altLang="zh-CN" sz="3600"/>
          </a:p>
          <a:p>
            <a:r>
              <a:rPr lang="en-US" altLang="zh-CN" sz="3600"/>
              <a:t>Comparison between data and MC</a:t>
            </a:r>
            <a:endParaRPr lang="en-US" altLang="zh-CN" sz="3085"/>
          </a:p>
          <a:p>
            <a:r>
              <a:rPr lang="en-US" altLang="zh-CN" sz="3600"/>
              <a:t>Experimental cross section</a:t>
            </a:r>
            <a:endParaRPr lang="en-US" altLang="zh-CN" sz="3600"/>
          </a:p>
          <a:p>
            <a:r>
              <a:rPr lang="en-US" altLang="zh-CN" sz="3600"/>
              <a:t>summary</a:t>
            </a:r>
            <a:endParaRPr lang="en-US" altLang="zh-CN" sz="3600"/>
          </a:p>
          <a:p>
            <a:pPr marL="457200" lvl="1" indent="0">
              <a:buNone/>
            </a:pPr>
            <a:endParaRPr lang="en-US" altLang="zh-CN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61620"/>
            <a:ext cx="4429760" cy="808355"/>
          </a:xfrm>
        </p:spPr>
        <p:txBody>
          <a:bodyPr/>
          <a:p>
            <a:r>
              <a:rPr lang="en-US" altLang="zh-CN"/>
              <a:t>Motivation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98905"/>
            <a:ext cx="10515600" cy="4351338"/>
          </a:xfrm>
        </p:spPr>
        <p:txBody>
          <a:bodyPr>
            <a:normAutofit lnSpcReduction="20000"/>
          </a:bodyPr>
          <a:p>
            <a:r>
              <a:rPr lang="en-US" altLang="zh-CN"/>
              <a:t>The mass M, the full width Γtot, the leptonic widths Γee and Γμμ of </a:t>
            </a:r>
            <a:endParaRPr lang="en-US" altLang="zh-CN"/>
          </a:p>
          <a:p>
            <a:pPr marL="0" indent="0">
              <a:buNone/>
            </a:pPr>
            <a:r>
              <a:rPr lang="en-US" altLang="zh-CN">
                <a:cs typeface="Arial" panose="020B0604020202020204" pitchFamily="34" charset="0"/>
                <a:sym typeface="+mn-ea"/>
              </a:rPr>
              <a:t>Ψ(2S) resonance describe the fundamental properties of the potential </a:t>
            </a:r>
            <a:endParaRPr lang="en-US" altLang="zh-CN">
              <a:cs typeface="Arial" panose="020B0604020202020204" pitchFamily="34" charset="0"/>
              <a:sym typeface="+mn-ea"/>
            </a:endParaRPr>
          </a:p>
          <a:p>
            <a:pPr marL="0" indent="0">
              <a:buNone/>
            </a:pPr>
            <a:r>
              <a:rPr lang="en-US" altLang="zh-CN">
                <a:cs typeface="Arial" panose="020B0604020202020204" pitchFamily="34" charset="0"/>
                <a:sym typeface="+mn-ea"/>
              </a:rPr>
              <a:t>of electromagnetic and strong interactions, so the precise </a:t>
            </a:r>
            <a:endParaRPr lang="en-US" altLang="zh-CN">
              <a:cs typeface="Arial" panose="020B0604020202020204" pitchFamily="34" charset="0"/>
              <a:sym typeface="+mn-ea"/>
            </a:endParaRPr>
          </a:p>
          <a:p>
            <a:pPr marL="0" indent="0">
              <a:buNone/>
            </a:pPr>
            <a:r>
              <a:rPr lang="en-US" altLang="zh-CN">
                <a:cs typeface="Arial" panose="020B0604020202020204" pitchFamily="34" charset="0"/>
                <a:sym typeface="+mn-ea"/>
              </a:rPr>
              <a:t>measurement of these parameters is necessary.</a:t>
            </a:r>
            <a:endParaRPr lang="en-US" altLang="zh-CN">
              <a:cs typeface="Arial" panose="020B0604020202020204" pitchFamily="34" charset="0"/>
              <a:sym typeface="+mn-ea"/>
            </a:endParaRPr>
          </a:p>
          <a:p>
            <a:endParaRPr lang="en-US" altLang="zh-CN">
              <a:cs typeface="Arial" panose="020B0604020202020204" pitchFamily="34" charset="0"/>
              <a:sym typeface="+mn-ea"/>
            </a:endParaRPr>
          </a:p>
          <a:p>
            <a:r>
              <a:rPr lang="en-US" altLang="zh-CN">
                <a:cs typeface="Arial" panose="020B0604020202020204" pitchFamily="34" charset="0"/>
                <a:sym typeface="+mn-ea"/>
              </a:rPr>
              <a:t>BEPCII has a high luminosity and operates at 2-5 GeV, including </a:t>
            </a:r>
            <a:endParaRPr lang="en-US" altLang="zh-CN">
              <a:cs typeface="Arial" panose="020B0604020202020204" pitchFamily="34" charset="0"/>
              <a:sym typeface="+mn-ea"/>
            </a:endParaRPr>
          </a:p>
          <a:p>
            <a:pPr marL="0" indent="0">
              <a:buNone/>
            </a:pPr>
            <a:r>
              <a:rPr lang="en-US" altLang="zh-CN">
                <a:cs typeface="Arial" panose="020B0604020202020204" pitchFamily="34" charset="0"/>
                <a:sym typeface="+mn-ea"/>
              </a:rPr>
              <a:t>Ψ(2S) </a:t>
            </a:r>
            <a:r>
              <a:rPr lang="en-US" altLang="zh-CN"/>
              <a:t>energy region and BESIII is an excellent detector in this energy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region, so we should take these advantages to measure the resonance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parameters of </a:t>
            </a:r>
            <a:r>
              <a:rPr lang="en-US" altLang="zh-CN">
                <a:cs typeface="Arial" panose="020B0604020202020204" pitchFamily="34" charset="0"/>
                <a:sym typeface="+mn-ea"/>
              </a:rPr>
              <a:t>Ψ(2S)</a:t>
            </a:r>
            <a:r>
              <a:rPr lang="en-US" altLang="zh-CN"/>
              <a:t>.</a:t>
            </a:r>
            <a:endParaRPr lang="en-US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7960" y="19685"/>
            <a:ext cx="10515600" cy="1325563"/>
          </a:xfrm>
        </p:spPr>
        <p:txBody>
          <a:bodyPr/>
          <a:p>
            <a:r>
              <a:rPr lang="en-US" altLang="zh-CN"/>
              <a:t>Data sample</a:t>
            </a:r>
            <a:endParaRPr lang="en-US" altLang="zh-CN"/>
          </a:p>
        </p:txBody>
      </p:sp>
      <p:graphicFrame>
        <p:nvGraphicFramePr>
          <p:cNvPr id="4" name="表格 3"/>
          <p:cNvGraphicFramePr/>
          <p:nvPr/>
        </p:nvGraphicFramePr>
        <p:xfrm>
          <a:off x="1828800" y="1315720"/>
          <a:ext cx="8533765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2965"/>
                <a:gridCol w="2132965"/>
                <a:gridCol w="2132965"/>
                <a:gridCol w="2132965"/>
              </a:tblGrid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Req Ecm</a:t>
                      </a:r>
                      <a:r>
                        <a:rPr lang="zh-CN" altLang="en-US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GeV</a:t>
                      </a:r>
                      <a:r>
                        <a:rPr lang="zh-CN" altLang="en-US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）</a:t>
                      </a:r>
                      <a:endParaRPr lang="zh-CN" altLang="en-US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Runid List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BEMS Ecm (GeV)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Int Lum(nb-1)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3.6785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 47198-47206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3.678464±0.000217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5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Arial Unicode MS" charset="0"/>
                        </a:rPr>
                        <a:t>5990.933±22.362</a:t>
                      </a:r>
                      <a:endParaRPr lang="en-US" altLang="zh-CN" sz="105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Arial Unicode MS" charset="0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3.6855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47207-47210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3.685463±0.000219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3440.875±17.012 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3.6866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 47211-47218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3.686575±0.000160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4837.577±20.170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3.6873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47219-47229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3.687271±0.000289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5695.187±21.902 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3.6893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47230-47238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3.689264±0.000254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5040.085±20.601 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3.6908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 47239-47245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3.690828±0.000279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5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Arial Unicode MS" charset="0"/>
                        </a:rPr>
                        <a:t>4488.556±19.439 </a:t>
                      </a:r>
                      <a:endParaRPr lang="en-US" altLang="zh-CN" sz="105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Arial Unicode MS" charset="0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3.6955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47246-47256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3.695543±0.000278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1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3322.849±16.791</a:t>
                      </a:r>
                      <a:endParaRPr lang="en-US" altLang="zh-CN" sz="11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049655" y="4775835"/>
            <a:ext cx="10655300" cy="9169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zh-CN"/>
              <a:t>Luminosities are offline and measured with                      events</a:t>
            </a:r>
            <a:endParaRPr lang="en-US" altLang="zh-CN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altLang="zh-CN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zh-CN"/>
              <a:t>The data were reconstructed under BOSS 7.0.1</a:t>
            </a:r>
            <a:endParaRPr lang="en-US" altLang="zh-CN"/>
          </a:p>
        </p:txBody>
      </p:sp>
      <p:graphicFrame>
        <p:nvGraphicFramePr>
          <p:cNvPr id="3" name="对象 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521643" y="4799013"/>
          <a:ext cx="102171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673100" imgH="228600" progId="Equation.KSEE3">
                  <p:embed/>
                </p:oleObj>
              </mc:Choice>
              <mc:Fallback>
                <p:oleObj name="" r:id="rId1" imgW="6731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521643" y="4799013"/>
                        <a:ext cx="1021715" cy="314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Monte Carlo</a:t>
            </a:r>
            <a:endParaRPr lang="en-US" altLang="zh-CN"/>
          </a:p>
        </p:txBody>
      </p:sp>
      <p:graphicFrame>
        <p:nvGraphicFramePr>
          <p:cNvPr id="4" name="内容占位符 3"/>
          <p:cNvGraphicFramePr/>
          <p:nvPr>
            <p:ph idx="1"/>
          </p:nvPr>
        </p:nvGraphicFramePr>
        <p:xfrm>
          <a:off x="837565" y="1825625"/>
          <a:ext cx="10516235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9380"/>
                <a:gridCol w="2618740"/>
                <a:gridCol w="2619375"/>
                <a:gridCol w="2618740"/>
              </a:tblGrid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Process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Generator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Number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Theta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Babayaga-3.5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500000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34-160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Babayaga-3.5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500000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34-160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KKMC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500000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0-180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Babayaga-3.5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500000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20-160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BesTwogam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500000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0-180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LUALAW 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500000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0-180</a:t>
                      </a:r>
                      <a:endParaRPr lang="en-US" altLang="zh-CN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217295" y="2183765"/>
          <a:ext cx="1541739" cy="3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787400" imgH="203200" progId="Equation.KSEE3">
                  <p:embed/>
                </p:oleObj>
              </mc:Choice>
              <mc:Fallback>
                <p:oleObj name="" r:id="rId1" imgW="7874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17295" y="2183765"/>
                        <a:ext cx="1541739" cy="36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217295" y="2550795"/>
          <a:ext cx="1548000" cy="416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3" imgW="850900" imgH="228600" progId="Equation.KSEE3">
                  <p:embed/>
                </p:oleObj>
              </mc:Choice>
              <mc:Fallback>
                <p:oleObj name="" r:id="rId3" imgW="850900" imgH="2286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7295" y="2550795"/>
                        <a:ext cx="1548000" cy="416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235075" y="3276600"/>
          <a:ext cx="1368000" cy="464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" r:id="rId5" imgW="673100" imgH="228600" progId="Equation.KSEE3">
                  <p:embed/>
                </p:oleObj>
              </mc:Choice>
              <mc:Fallback>
                <p:oleObj name="" r:id="rId5" imgW="673100" imgH="2286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35075" y="3276600"/>
                        <a:ext cx="1368000" cy="4646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229995" y="3687445"/>
          <a:ext cx="1800000" cy="4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" r:id="rId7" imgW="914400" imgH="203200" progId="Equation.KSEE3">
                  <p:embed/>
                </p:oleObj>
              </mc:Choice>
              <mc:Fallback>
                <p:oleObj name="" r:id="rId7" imgW="914400" imgH="2032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29995" y="3687445"/>
                        <a:ext cx="1800000" cy="40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229360" y="2950210"/>
          <a:ext cx="1548000" cy="393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" r:id="rId9" imgW="800100" imgH="203200" progId="Equation.KSEE3">
                  <p:embed/>
                </p:oleObj>
              </mc:Choice>
              <mc:Fallback>
                <p:oleObj name="" r:id="rId9" imgW="800100" imgH="203200" progId="Equation.KSEE3">
                  <p:embed/>
                  <p:pic>
                    <p:nvPicPr>
                      <p:cNvPr id="0" name="图片 102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29360" y="2950210"/>
                        <a:ext cx="1548000" cy="3931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231265" y="4073525"/>
          <a:ext cx="2016000" cy="398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" r:id="rId11" imgW="1028700" imgH="203200" progId="Equation.KSEE3">
                  <p:embed/>
                </p:oleObj>
              </mc:Choice>
              <mc:Fallback>
                <p:oleObj name="" r:id="rId11" imgW="1028700" imgH="203200" progId="Equation.KSEE3">
                  <p:embed/>
                  <p:pic>
                    <p:nvPicPr>
                      <p:cNvPr id="0" name="图片 102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31265" y="4073525"/>
                        <a:ext cx="2016000" cy="3982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>
                <a:sym typeface="+mn-ea"/>
              </a:rPr>
              <a:t>Event selection-selection criteria</a:t>
            </a:r>
            <a:br>
              <a:rPr lang="en-US" altLang="zh-CN"/>
            </a:br>
            <a:endParaRPr lang="zh-CN" altLang="en-US"/>
          </a:p>
        </p:txBody>
      </p:sp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849120" y="959485"/>
          <a:ext cx="2004261" cy="46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787400" imgH="203200" progId="Equation.KSEE3">
                  <p:embed/>
                </p:oleObj>
              </mc:Choice>
              <mc:Fallback>
                <p:oleObj name="" r:id="rId1" imgW="7874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849120" y="959485"/>
                        <a:ext cx="2004261" cy="46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722235" y="959485"/>
          <a:ext cx="2008500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3" imgW="850900" imgH="228600" progId="Equation.KSEE3">
                  <p:embed/>
                </p:oleObj>
              </mc:Choice>
              <mc:Fallback>
                <p:oleObj name="" r:id="rId3" imgW="850900" imgH="2286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22235" y="959485"/>
                        <a:ext cx="2008500" cy="54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780415" y="1499235"/>
            <a:ext cx="19297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Event level:</a:t>
            </a:r>
            <a:endParaRPr lang="en-US"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6565900" y="1499235"/>
            <a:ext cx="19297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Event level:</a:t>
            </a:r>
            <a:endParaRPr lang="en-US" altLang="zh-CN"/>
          </a:p>
        </p:txBody>
      </p:sp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09295" y="2324735"/>
          <a:ext cx="1344930" cy="512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" r:id="rId5" imgW="634365" imgH="241300" progId="Equation.KSEE3">
                  <p:embed/>
                </p:oleObj>
              </mc:Choice>
              <mc:Fallback>
                <p:oleObj name="" r:id="rId5" imgW="634365" imgH="2413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9295" y="2324735"/>
                        <a:ext cx="1344930" cy="5124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09295" y="2837180"/>
          <a:ext cx="1344930" cy="750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" r:id="rId7" imgW="774065" imgH="431800" progId="Equation.KSEE3">
                  <p:embed/>
                </p:oleObj>
              </mc:Choice>
              <mc:Fallback>
                <p:oleObj name="" r:id="rId7" imgW="774065" imgH="4318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9295" y="2837180"/>
                        <a:ext cx="1344930" cy="750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565900" y="2324735"/>
          <a:ext cx="1344930" cy="512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" r:id="rId9" imgW="634365" imgH="241300" progId="Equation.KSEE3">
                  <p:embed/>
                </p:oleObj>
              </mc:Choice>
              <mc:Fallback>
                <p:oleObj name="" r:id="rId9" imgW="634365" imgH="2413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65900" y="2324735"/>
                        <a:ext cx="1344930" cy="5124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565900" y="2837180"/>
          <a:ext cx="1344930" cy="750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" name="" r:id="rId10" imgW="774065" imgH="431800" progId="Equation.KSEE3">
                  <p:embed/>
                </p:oleObj>
              </mc:Choice>
              <mc:Fallback>
                <p:oleObj name="" r:id="rId10" imgW="774065" imgH="4318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65900" y="2837180"/>
                        <a:ext cx="1344930" cy="750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565900" y="3587750"/>
          <a:ext cx="1344930" cy="576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" r:id="rId11" imgW="533400" imgH="228600" progId="Equation.KSEE3">
                  <p:embed/>
                </p:oleObj>
              </mc:Choice>
              <mc:Fallback>
                <p:oleObj name="" r:id="rId11" imgW="533400" imgH="228600" progId="Equation.KSEE3">
                  <p:embed/>
                  <p:pic>
                    <p:nvPicPr>
                      <p:cNvPr id="0" name="图片 102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565900" y="3587750"/>
                        <a:ext cx="1344930" cy="576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363335" y="4261485"/>
          <a:ext cx="2334260" cy="518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" r:id="rId13" imgW="1143000" imgH="254000" progId="Equation.KSEE3">
                  <p:embed/>
                </p:oleObj>
              </mc:Choice>
              <mc:Fallback>
                <p:oleObj name="" r:id="rId13" imgW="1143000" imgH="254000" progId="Equation.KSEE3">
                  <p:embed/>
                  <p:pic>
                    <p:nvPicPr>
                      <p:cNvPr id="0" name="图片 102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363335" y="4261485"/>
                        <a:ext cx="2334260" cy="518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3332480" y="1499235"/>
            <a:ext cx="14293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Track level:</a:t>
            </a:r>
            <a:endParaRPr lang="en-US" altLang="zh-CN"/>
          </a:p>
        </p:txBody>
      </p:sp>
      <p:sp>
        <p:nvSpPr>
          <p:cNvPr id="16" name="文本框 15"/>
          <p:cNvSpPr txBox="1"/>
          <p:nvPr/>
        </p:nvSpPr>
        <p:spPr>
          <a:xfrm>
            <a:off x="9182735" y="1499235"/>
            <a:ext cx="14293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Track level:</a:t>
            </a:r>
            <a:endParaRPr lang="en-US" altLang="zh-CN"/>
          </a:p>
        </p:txBody>
      </p:sp>
      <p:graphicFrame>
        <p:nvGraphicFramePr>
          <p:cNvPr id="17" name="对象 1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003550" y="2324735"/>
          <a:ext cx="2613025" cy="512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" r:id="rId15" imgW="1295400" imgH="254000" progId="Equation.KSEE3">
                  <p:embed/>
                </p:oleObj>
              </mc:Choice>
              <mc:Fallback>
                <p:oleObj name="" r:id="rId15" imgW="1295400" imgH="254000" progId="Equation.KSEE3">
                  <p:embed/>
                  <p:pic>
                    <p:nvPicPr>
                      <p:cNvPr id="0" name="图片 103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003550" y="2324735"/>
                        <a:ext cx="2613025" cy="5124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003550" y="3005455"/>
          <a:ext cx="2073528" cy="3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" r:id="rId17" imgW="927100" imgH="177165" progId="Equation.KSEE3">
                  <p:embed/>
                </p:oleObj>
              </mc:Choice>
              <mc:Fallback>
                <p:oleObj name="" r:id="rId17" imgW="927100" imgH="177165" progId="Equation.KSEE3">
                  <p:embed/>
                  <p:pic>
                    <p:nvPicPr>
                      <p:cNvPr id="0" name="图片 103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003550" y="3005455"/>
                        <a:ext cx="2073528" cy="39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003550" y="3587750"/>
          <a:ext cx="1668439" cy="57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" r:id="rId19" imgW="736600" imgH="254000" progId="Equation.KSEE3">
                  <p:embed/>
                </p:oleObj>
              </mc:Choice>
              <mc:Fallback>
                <p:oleObj name="" r:id="rId19" imgW="736600" imgH="254000" progId="Equation.KSEE3">
                  <p:embed/>
                  <p:pic>
                    <p:nvPicPr>
                      <p:cNvPr id="0" name="图片 1032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003550" y="3587750"/>
                        <a:ext cx="1668439" cy="57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182735" y="4330700"/>
          <a:ext cx="2105660" cy="381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" r:id="rId21" imgW="977900" imgH="177165" progId="Equation.KSEE3">
                  <p:embed/>
                </p:oleObj>
              </mc:Choice>
              <mc:Fallback>
                <p:oleObj name="" r:id="rId21" imgW="977900" imgH="177165" progId="Equation.KSEE3">
                  <p:embed/>
                  <p:pic>
                    <p:nvPicPr>
                      <p:cNvPr id="0" name="图片 1033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9182735" y="4330700"/>
                        <a:ext cx="2105660" cy="3816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182735" y="3005455"/>
          <a:ext cx="2073528" cy="3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" name="" r:id="rId23" imgW="927100" imgH="177165" progId="Equation.KSEE3">
                  <p:embed/>
                </p:oleObj>
              </mc:Choice>
              <mc:Fallback>
                <p:oleObj name="" r:id="rId23" imgW="927100" imgH="177165" progId="Equation.KSEE3">
                  <p:embed/>
                  <p:pic>
                    <p:nvPicPr>
                      <p:cNvPr id="0" name="图片 1031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9182735" y="3005455"/>
                        <a:ext cx="2073528" cy="39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003550" y="4330700"/>
          <a:ext cx="147447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" name="" r:id="rId25" imgW="685800" imgH="177165" progId="Equation.KSEE3">
                  <p:embed/>
                </p:oleObj>
              </mc:Choice>
              <mc:Fallback>
                <p:oleObj name="" r:id="rId25" imgW="685800" imgH="177165" progId="Equation.KSEE3">
                  <p:embed/>
                  <p:pic>
                    <p:nvPicPr>
                      <p:cNvPr id="0" name="图片 1033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003550" y="4330700"/>
                        <a:ext cx="147447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182735" y="4985385"/>
          <a:ext cx="1136650" cy="454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" r:id="rId27" imgW="508000" imgH="203200" progId="Equation.KSEE3">
                  <p:embed/>
                </p:oleObj>
              </mc:Choice>
              <mc:Fallback>
                <p:oleObj name="" r:id="rId27" imgW="508000" imgH="203200" progId="Equation.KSEE3">
                  <p:embed/>
                  <p:pic>
                    <p:nvPicPr>
                      <p:cNvPr id="0" name="图片 1034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9182735" y="4985385"/>
                        <a:ext cx="1136650" cy="454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对象 2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62890" y="3640455"/>
          <a:ext cx="2447290" cy="472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" r:id="rId29" imgW="1447800" imgH="279400" progId="Equation.KSEE3">
                  <p:embed/>
                </p:oleObj>
              </mc:Choice>
              <mc:Fallback>
                <p:oleObj name="" r:id="rId29" imgW="1447800" imgH="279400" progId="Equation.KSEE3">
                  <p:embed/>
                  <p:pic>
                    <p:nvPicPr>
                      <p:cNvPr id="0" name="图片 1035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262890" y="3640455"/>
                        <a:ext cx="2447290" cy="472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对象 2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195060" y="5527040"/>
          <a:ext cx="2670810" cy="817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" name="" r:id="rId31" imgW="1409700" imgH="431800" progId="Equation.KSEE3">
                  <p:embed/>
                </p:oleObj>
              </mc:Choice>
              <mc:Fallback>
                <p:oleObj name="" r:id="rId31" imgW="1409700" imgH="4318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6195060" y="5527040"/>
                        <a:ext cx="2670810" cy="817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对象 2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182735" y="2324735"/>
          <a:ext cx="2613025" cy="512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" name="" r:id="rId33" imgW="1295400" imgH="254000" progId="Equation.KSEE3">
                  <p:embed/>
                </p:oleObj>
              </mc:Choice>
              <mc:Fallback>
                <p:oleObj name="" r:id="rId33" imgW="1295400" imgH="254000" progId="Equation.KSEE3">
                  <p:embed/>
                  <p:pic>
                    <p:nvPicPr>
                      <p:cNvPr id="0" name="图片 103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182735" y="2324735"/>
                        <a:ext cx="2613025" cy="5124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对象 3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182735" y="3588385"/>
          <a:ext cx="1668439" cy="57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" name="" r:id="rId34" imgW="736600" imgH="254000" progId="Equation.KSEE3">
                  <p:embed/>
                </p:oleObj>
              </mc:Choice>
              <mc:Fallback>
                <p:oleObj name="" r:id="rId34" imgW="736600" imgH="254000" progId="Equation.KSEE3">
                  <p:embed/>
                  <p:pic>
                    <p:nvPicPr>
                      <p:cNvPr id="0" name="图片 1032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9182735" y="3588385"/>
                        <a:ext cx="1668439" cy="57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对象 3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306820" y="4967605"/>
          <a:ext cx="2447290" cy="472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" name="" r:id="rId35" imgW="1447800" imgH="279400" progId="Equation.KSEE3">
                  <p:embed/>
                </p:oleObj>
              </mc:Choice>
              <mc:Fallback>
                <p:oleObj name="" r:id="rId35" imgW="1447800" imgH="279400" progId="Equation.KSEE3">
                  <p:embed/>
                  <p:pic>
                    <p:nvPicPr>
                      <p:cNvPr id="0" name="图片 1035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6306820" y="4967605"/>
                        <a:ext cx="2447290" cy="472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直接连接符 34"/>
          <p:cNvCxnSpPr/>
          <p:nvPr/>
        </p:nvCxnSpPr>
        <p:spPr>
          <a:xfrm>
            <a:off x="5840095" y="904875"/>
            <a:ext cx="0" cy="60140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22050" cy="1325880"/>
          </a:xfrm>
        </p:spPr>
        <p:txBody>
          <a:bodyPr>
            <a:normAutofit fontScale="90000"/>
          </a:bodyPr>
          <a:p>
            <a:r>
              <a:rPr lang="en-US" altLang="zh-CN">
                <a:sym typeface="+mn-ea"/>
              </a:rPr>
              <a:t>Event selection-efficiencies, observed numbers and  backgrounds - </a:t>
            </a:r>
            <a:br>
              <a:rPr lang="en-US" altLang="zh-CN"/>
            </a:br>
            <a:endParaRPr lang="zh-CN" altLang="en-US"/>
          </a:p>
        </p:txBody>
      </p:sp>
      <p:graphicFrame>
        <p:nvGraphicFramePr>
          <p:cNvPr id="4" name="表格 3"/>
          <p:cNvGraphicFramePr/>
          <p:nvPr/>
        </p:nvGraphicFramePr>
        <p:xfrm>
          <a:off x="838200" y="1925320"/>
          <a:ext cx="10293350" cy="3309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335"/>
                <a:gridCol w="1029335"/>
                <a:gridCol w="1029970"/>
                <a:gridCol w="1028700"/>
                <a:gridCol w="1029970"/>
                <a:gridCol w="1028700"/>
                <a:gridCol w="1028700"/>
                <a:gridCol w="1029970"/>
                <a:gridCol w="1029335"/>
                <a:gridCol w="1029335"/>
              </a:tblGrid>
              <a:tr h="6426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Ecm(GeV)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   eff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Ndata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sym typeface="+mn-ea"/>
                        </a:rPr>
                        <a:t>Nμμ</a:t>
                      </a:r>
                      <a:endParaRPr lang="en-US" altLang="zh-CN" sz="1600"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Ndigam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Nττ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Ntwogam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Nhad</a:t>
                      </a:r>
                      <a:endParaRPr lang="en-US" altLang="zh-CN" sz="1800"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Nsig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Rsig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3.6785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0.634862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591509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200">
                          <a:latin typeface="黑体" panose="02010609060101010101" charset="-122"/>
                          <a:ea typeface="黑体" panose="02010609060101010101" charset="-122"/>
                        </a:rPr>
                        <a:t>0</a:t>
                      </a:r>
                      <a:endParaRPr lang="en-US" altLang="zh-CN" sz="12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28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591481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1.0000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3.6855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0.635262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344216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200">
                          <a:latin typeface="黑体" panose="02010609060101010101" charset="-122"/>
                          <a:ea typeface="黑体" panose="02010609060101010101" charset="-122"/>
                        </a:rPr>
                        <a:t>0</a:t>
                      </a:r>
                      <a:endParaRPr lang="en-US" altLang="zh-CN" sz="12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570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343646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0.9983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3.6866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0.63575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493429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200">
                          <a:latin typeface="黑体" panose="02010609060101010101" charset="-122"/>
                          <a:ea typeface="黑体" panose="02010609060101010101" charset="-122"/>
                        </a:rPr>
                        <a:t>0</a:t>
                      </a:r>
                      <a:endParaRPr lang="en-US" altLang="zh-CN" sz="12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867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492562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0.9982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3.6873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0.63543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580394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200">
                          <a:latin typeface="黑体" panose="02010609060101010101" charset="-122"/>
                          <a:ea typeface="黑体" panose="02010609060101010101" charset="-122"/>
                        </a:rPr>
                        <a:t>0</a:t>
                      </a:r>
                      <a:endParaRPr lang="en-US" altLang="zh-CN" sz="12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836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579558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0.9986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3.6893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0.637386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498241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200">
                          <a:latin typeface="黑体" panose="02010609060101010101" charset="-122"/>
                          <a:ea typeface="黑体" panose="02010609060101010101" charset="-122"/>
                        </a:rPr>
                        <a:t>0</a:t>
                      </a:r>
                      <a:endParaRPr lang="en-US" altLang="zh-CN" sz="12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150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498091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0.9997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3.6908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0.637002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434368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200">
                          <a:latin typeface="黑体" panose="02010609060101010101" charset="-122"/>
                          <a:ea typeface="黑体" panose="02010609060101010101" charset="-122"/>
                        </a:rPr>
                        <a:t>0</a:t>
                      </a:r>
                      <a:endParaRPr lang="en-US" altLang="zh-CN" sz="12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73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434295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0.9998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3.6955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0.637266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320927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200">
                          <a:latin typeface="黑体" panose="02010609060101010101" charset="-122"/>
                          <a:ea typeface="黑体" panose="02010609060101010101" charset="-122"/>
                        </a:rPr>
                        <a:t>0</a:t>
                      </a:r>
                      <a:endParaRPr lang="en-US" altLang="zh-CN" sz="12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13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320914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1.0000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179195" y="5331460"/>
            <a:ext cx="97282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</p:txBody>
      </p:sp>
      <p:graphicFrame>
        <p:nvGraphicFramePr>
          <p:cNvPr id="3" name="对象 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893185" y="695325"/>
          <a:ext cx="2466783" cy="57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787400" imgH="203200" progId="Equation.KSEE3">
                  <p:embed/>
                </p:oleObj>
              </mc:Choice>
              <mc:Fallback>
                <p:oleObj name="" r:id="rId1" imgW="7874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893185" y="695325"/>
                        <a:ext cx="2466783" cy="57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22050" cy="1325880"/>
          </a:xfrm>
        </p:spPr>
        <p:txBody>
          <a:bodyPr>
            <a:normAutofit fontScale="90000"/>
          </a:bodyPr>
          <a:p>
            <a:r>
              <a:rPr lang="en-US" altLang="zh-CN">
                <a:sym typeface="+mn-ea"/>
              </a:rPr>
              <a:t>Event selection-efficiencies, observed numbers and  backgrounds - </a:t>
            </a:r>
            <a:br>
              <a:rPr lang="en-US" altLang="zh-CN"/>
            </a:br>
            <a:endParaRPr lang="zh-CN" altLang="en-US"/>
          </a:p>
        </p:txBody>
      </p:sp>
      <p:graphicFrame>
        <p:nvGraphicFramePr>
          <p:cNvPr id="4" name="表格 3"/>
          <p:cNvGraphicFramePr/>
          <p:nvPr/>
        </p:nvGraphicFramePr>
        <p:xfrm>
          <a:off x="838200" y="1915160"/>
          <a:ext cx="10293985" cy="3309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335"/>
                <a:gridCol w="1029970"/>
                <a:gridCol w="1028700"/>
                <a:gridCol w="1029335"/>
                <a:gridCol w="1029970"/>
                <a:gridCol w="1029335"/>
                <a:gridCol w="1029335"/>
                <a:gridCol w="1028700"/>
                <a:gridCol w="1029970"/>
                <a:gridCol w="1029335"/>
              </a:tblGrid>
              <a:tr h="6426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Ecm(GeV)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   eff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Ndata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sym typeface="+mn-ea"/>
                        </a:rPr>
                        <a:t>Nee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Ndigam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N</a:t>
                      </a:r>
                      <a:r>
                        <a:rPr lang="en-US" altLang="zh-CN" sz="1600">
                          <a:sym typeface="+mn-ea"/>
                        </a:rPr>
                        <a:t>ττ</a:t>
                      </a:r>
                      <a:endParaRPr lang="en-US" altLang="zh-CN" sz="1600"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Ntwogam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Nhad</a:t>
                      </a:r>
                      <a:endParaRPr lang="en-US" altLang="zh-CN" sz="1800"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Nsig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Rsig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3.6785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0.684128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20779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36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20743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0.9983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3.6855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0.683276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12350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104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12246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0.9916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3.6866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0.687076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25196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177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25019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0.9930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3.6873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0.686760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39318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141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39177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0.9964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3.6893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0.687608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34150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66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34084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0.9981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3.6908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0.687010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24084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56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24028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0.9977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3810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3.6955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0.686836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14117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9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14108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200" b="0" u="none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0.9994 </a:t>
                      </a:r>
                      <a:endParaRPr lang="en-US" altLang="zh-CN" sz="1200" b="0" u="none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</a:tbl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935730" y="675640"/>
          <a:ext cx="2410200" cy="6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1" imgW="850900" imgH="228600" progId="Equation.KSEE3">
                  <p:embed/>
                </p:oleObj>
              </mc:Choice>
              <mc:Fallback>
                <p:oleObj name="" r:id="rId1" imgW="850900" imgH="2286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935730" y="675640"/>
                        <a:ext cx="2410200" cy="6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48695" cy="1325880"/>
          </a:xfrm>
        </p:spPr>
        <p:txBody>
          <a:bodyPr>
            <a:normAutofit fontScale="90000"/>
          </a:bodyPr>
          <a:p>
            <a:br>
              <a:rPr lang="en-US" altLang="zh-CN"/>
            </a:br>
            <a:endParaRPr lang="zh-CN" altLang="en-US"/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85725" y="-52070"/>
            <a:ext cx="11148695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>
                <a:sym typeface="+mn-ea"/>
              </a:rPr>
              <a:t>Comparison between data and MC</a:t>
            </a:r>
            <a:br>
              <a:rPr lang="en-US" altLang="zh-CN" sz="3200"/>
            </a:br>
            <a:endParaRPr lang="zh-CN" altLang="en-US" sz="3200"/>
          </a:p>
        </p:txBody>
      </p:sp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981200" y="5993130"/>
          <a:ext cx="152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787400" imgH="203200" progId="Equation.KSEE3">
                  <p:embed/>
                </p:oleObj>
              </mc:Choice>
              <mc:Fallback>
                <p:oleObj name="" r:id="rId1" imgW="7874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981200" y="5993130"/>
                        <a:ext cx="15240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005840" y="5999480"/>
            <a:ext cx="11620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/>
              <a:t>show</a:t>
            </a:r>
            <a:endParaRPr lang="en-US" altLang="zh-CN" sz="2000"/>
          </a:p>
        </p:txBody>
      </p:sp>
      <p:sp>
        <p:nvSpPr>
          <p:cNvPr id="10" name="文本框 9"/>
          <p:cNvSpPr txBox="1"/>
          <p:nvPr/>
        </p:nvSpPr>
        <p:spPr>
          <a:xfrm>
            <a:off x="3428365" y="5999480"/>
            <a:ext cx="30943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（</a:t>
            </a:r>
            <a:r>
              <a:rPr lang="en-US" altLang="zh-CN" sz="2000"/>
              <a:t>3.6873GeV</a:t>
            </a:r>
            <a:r>
              <a:rPr lang="zh-CN" altLang="en-US" sz="2000"/>
              <a:t>）</a:t>
            </a:r>
            <a:r>
              <a:rPr lang="en-US" altLang="zh-CN" sz="2000"/>
              <a:t>for example</a:t>
            </a:r>
            <a:endParaRPr lang="en-US" altLang="zh-CN" sz="2000"/>
          </a:p>
        </p:txBody>
      </p:sp>
      <p:sp>
        <p:nvSpPr>
          <p:cNvPr id="11" name="文本框 10"/>
          <p:cNvSpPr txBox="1"/>
          <p:nvPr/>
        </p:nvSpPr>
        <p:spPr>
          <a:xfrm>
            <a:off x="990600" y="6496050"/>
            <a:ext cx="48514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/>
              <a:t>Data and MC are in good consistency</a:t>
            </a:r>
            <a:endParaRPr lang="en-US" altLang="zh-CN" sz="200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6775" y="603885"/>
            <a:ext cx="4004945" cy="269811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4145" y="605790"/>
            <a:ext cx="4004620" cy="26964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4145" y="3302000"/>
            <a:ext cx="4011628" cy="26964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6775" y="3296920"/>
            <a:ext cx="4014419" cy="2696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2865</Words>
  <Application>WPS 演示</Application>
  <PresentationFormat>宽屏</PresentationFormat>
  <Paragraphs>556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35</vt:i4>
      </vt:variant>
      <vt:variant>
        <vt:lpstr>幻灯片标题</vt:lpstr>
      </vt:variant>
      <vt:variant>
        <vt:i4>13</vt:i4>
      </vt:variant>
    </vt:vector>
  </HeadingPairs>
  <TitlesOfParts>
    <vt:vector size="57" baseType="lpstr">
      <vt:lpstr>Arial</vt:lpstr>
      <vt:lpstr>宋体</vt:lpstr>
      <vt:lpstr>Wingdings</vt:lpstr>
      <vt:lpstr>黑体</vt:lpstr>
      <vt:lpstr>Arial Unicode MS</vt:lpstr>
      <vt:lpstr>Calibri Light</vt:lpstr>
      <vt:lpstr>Calibri</vt:lpstr>
      <vt:lpstr>微软雅黑</vt:lpstr>
      <vt:lpstr>Office 主题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Measurement of Ψ(2S) resonance parameters</vt:lpstr>
      <vt:lpstr>Outline</vt:lpstr>
      <vt:lpstr>Motivation</vt:lpstr>
      <vt:lpstr>Data sample</vt:lpstr>
      <vt:lpstr>Monte Carlo</vt:lpstr>
      <vt:lpstr>Event selection-selection criteria </vt:lpstr>
      <vt:lpstr>Event selection-efficiencies, observed numbers and  backgrounds -  </vt:lpstr>
      <vt:lpstr>Event selection-efficiencies, observed numbers and  backgrounds -  </vt:lpstr>
      <vt:lpstr> </vt:lpstr>
      <vt:lpstr>Experimental cross section</vt:lpstr>
      <vt:lpstr>Experimental cross section</vt:lpstr>
      <vt:lpstr>Summary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nemo</dc:creator>
  <cp:lastModifiedBy>nemo</cp:lastModifiedBy>
  <cp:revision>11</cp:revision>
  <dcterms:created xsi:type="dcterms:W3CDTF">2016-10-15T07:34:00Z</dcterms:created>
  <dcterms:modified xsi:type="dcterms:W3CDTF">2016-11-02T06:49:09Z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2052-10.1.0.6030</vt:lpwstr>
  </property>
</Properties>
</file>