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6" r:id="rId7"/>
    <p:sldId id="288" r:id="rId8"/>
    <p:sldId id="278" r:id="rId10"/>
    <p:sldId id="262" r:id="rId11"/>
    <p:sldId id="285" r:id="rId12"/>
    <p:sldId id="261" r:id="rId13"/>
    <p:sldId id="289" r:id="rId14"/>
    <p:sldId id="290" r:id="rId15"/>
    <p:sldId id="263" r:id="rId16"/>
    <p:sldId id="264" r:id="rId17"/>
    <p:sldId id="300" r:id="rId18"/>
    <p:sldId id="301" r:id="rId19"/>
    <p:sldId id="298" r:id="rId20"/>
    <p:sldId id="29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843" autoAdjust="0"/>
  </p:normalViewPr>
  <p:slideViewPr>
    <p:cSldViewPr snapToGrid="0">
      <p:cViewPr varScale="1">
        <p:scale>
          <a:sx n="87" d="100"/>
          <a:sy n="87" d="100"/>
        </p:scale>
        <p:origin x="2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7CC9-C78D-4B2A-9FCA-E9A82D7349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4ED9-2D3F-4792-A051-DF43008C53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Ks </a:t>
            </a:r>
            <a:r>
              <a:rPr lang="zh-CN" altLang="en-US" dirty="0" smtClean="0"/>
              <a:t>反冲</a:t>
            </a:r>
            <a:r>
              <a:rPr lang="en-US" altLang="zh-CN" dirty="0" smtClean="0"/>
              <a:t>pi 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4ED9-2D3F-4792-A051-DF43008C53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34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1.wmf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6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35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1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3.pn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0060" y="607060"/>
            <a:ext cx="8691880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Study of Determination of K</a:t>
            </a:r>
            <a:r>
              <a:rPr lang="en-US" altLang="zh-CN" sz="5400" b="1" baseline="-25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</a:rPr>
              <a:t>s</a:t>
            </a:r>
            <a:r>
              <a:rPr lang="en-US" altLang="zh-CN" sz="5400" b="1" baseline="30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</a:rPr>
              <a:t>0</a:t>
            </a:r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altLang="zh-CN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altLang="zh-CN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Efficiency Systematics</a:t>
            </a:r>
            <a:endParaRPr lang="en-US" altLang="zh-CN" sz="5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81730" y="2829560"/>
            <a:ext cx="482854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Jiajun Liu</a:t>
            </a:r>
            <a:r>
              <a:rPr lang="en-US" altLang="zh-CN" sz="2400" b="1" baseline="30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</a:rPr>
              <a:t>1</a:t>
            </a:r>
            <a:r>
              <a:rPr lang="en-US" altLang="zh-C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,Xiaorong Zhou</a:t>
            </a:r>
            <a:r>
              <a:rPr lang="en-US" altLang="zh-CN" sz="2400" b="1" baseline="30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</a:rPr>
              <a:t>2</a:t>
            </a:r>
            <a:r>
              <a:rPr lang="en-US" altLang="zh-C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,Bo Zheng</a:t>
            </a:r>
            <a:r>
              <a:rPr lang="en-US" altLang="zh-CN" sz="2400" b="1" baseline="30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</a:rPr>
              <a:t>1</a:t>
            </a:r>
            <a:endParaRPr lang="en-US" altLang="zh-CN" sz="2400" b="1" baseline="300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55838" y="4030345"/>
            <a:ext cx="768032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1(University of South China,Hengyang,China)</a:t>
            </a:r>
            <a:endParaRPr lang="en-US" altLang="zh-CN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altLang="zh-C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2(University of Science and Techology of China,Hefei,China)</a:t>
            </a:r>
            <a:endParaRPr lang="en-US" altLang="zh-CN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39855" y="5654040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1</a:t>
            </a:r>
            <a:endParaRPr lang="en-US" altLang="zh-CN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88370" y="5648325"/>
            <a:ext cx="11099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10</a:t>
            </a:r>
            <a:endParaRPr lang="en-US" altLang="zh-CN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245" y="276225"/>
            <a:ext cx="4152900" cy="70675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Distribution of M</a:t>
            </a:r>
            <a:r>
              <a:rPr lang="en-US" altLang="zh-CN" sz="4000" baseline="-25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sym typeface="+mn-ea"/>
              </a:rPr>
              <a:t>ks</a:t>
            </a:r>
            <a:r>
              <a:rPr lang="en-US" altLang="zh-CN" sz="4000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sym typeface="+mn-ea"/>
              </a:rPr>
              <a:t>2</a:t>
            </a:r>
            <a:endParaRPr lang="en-US" altLang="zh-CN" sz="4000" baseline="300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FillTx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6280" y="1171575"/>
            <a:ext cx="4726305" cy="3209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07193" y="4467899"/>
            <a:ext cx="394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 selection of control sample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992258" y="4467899"/>
            <a:ext cx="366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 Selection of </a:t>
            </a:r>
            <a:r>
              <a:rPr lang="en-US" altLang="zh-CN" dirty="0" err="1" smtClean="0"/>
              <a:t>ks</a:t>
            </a:r>
            <a:r>
              <a:rPr lang="en-US" altLang="zh-CN" dirty="0" smtClean="0"/>
              <a:t> signal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669142" y="5270409"/>
                <a:ext cx="81352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 smtClean="0"/>
                  <a:t>No peaking background from inclusive study (as green line) 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dirty="0" smtClean="0"/>
                  <a:t>Data is fitted with signal MC shape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</m:t>
                    </m:r>
                  </m:oMath>
                </a14:m>
                <a:r>
                  <a:rPr lang="en-US" altLang="zh-CN" dirty="0" smtClean="0"/>
                  <a:t>ussian + background fixed from inclusive 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In the selection of control sample, there is contribution from </a:t>
                </a:r>
                <a:r>
                  <a:rPr lang="en-US" altLang="zh-CN" dirty="0" err="1" smtClean="0"/>
                  <a:t>Jpsi</a:t>
                </a:r>
                <a:r>
                  <a:rPr lang="en-US" altLang="zh-CN" dirty="0" smtClean="0"/>
                  <a:t>-&gt;k*k, K*-&gt;KL pi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35" y="5188585"/>
                <a:ext cx="9455150" cy="1073150"/>
              </a:xfrm>
              <a:prstGeom prst="rect">
                <a:avLst/>
              </a:prstGeom>
              <a:blipFill rotWithShape="1">
                <a:blip r:embed="rId2"/>
                <a:stretch>
                  <a:fillRect l="-675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" y="1171575"/>
            <a:ext cx="471995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" y="11430"/>
            <a:ext cx="10036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Fit to </a:t>
            </a:r>
            <a:r>
              <a:rPr lang="en-US" altLang="zh-CN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M</a:t>
            </a:r>
            <a:r>
              <a:rPr lang="en-US" altLang="zh-CN" sz="2800" baseline="-25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sym typeface="+mn-ea"/>
              </a:rPr>
              <a:t>ks</a:t>
            </a:r>
            <a:r>
              <a:rPr lang="en-US" altLang="zh-CN" sz="2800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sym typeface="+mn-ea"/>
              </a:rPr>
              <a:t>2</a:t>
            </a:r>
            <a:r>
              <a:rPr lang="en-US" altLang="zh-CN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 in different momentum region (sample)</a:t>
            </a:r>
            <a:endParaRPr lang="en-US" altLang="zh-CN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51540" y="5673725"/>
            <a:ext cx="11099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sym typeface="+mn-ea"/>
              </a:rPr>
              <a:t>11</a:t>
            </a:r>
            <a:endParaRPr lang="en-US" sz="7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0" y="758190"/>
            <a:ext cx="2562860" cy="17354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15720" y="249364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0.67,0.74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260" y="758190"/>
            <a:ext cx="2558415" cy="17354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76675" y="249364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0.74,0.81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435725" y="249364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0.81,0.87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997315" y="249364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0.87,0.92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75" y="758190"/>
            <a:ext cx="2560320" cy="1736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995" y="758190"/>
            <a:ext cx="2562860" cy="17360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15720" y="460438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0.92,0.98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876675" y="460438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0.98,1.04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435725" y="460438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1.04,1.10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055100" y="4604385"/>
            <a:ext cx="13906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1.1,1.17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15720" y="650430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1.17,1.26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876675" y="650430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1.26,1.40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2861945"/>
            <a:ext cx="2562860" cy="1742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260" y="2861945"/>
            <a:ext cx="2573655" cy="17418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3915" y="2861945"/>
            <a:ext cx="2562225" cy="17418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6140" y="2861945"/>
            <a:ext cx="2565400" cy="17430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345" y="4972685"/>
            <a:ext cx="2622550" cy="14795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0895" y="4972685"/>
            <a:ext cx="2573020" cy="1478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080" y="-3016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Fit to </a:t>
            </a: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Mks2 in different momentum region </a:t>
            </a:r>
            <a:r>
              <a:rPr lang="en-US" altLang="zh-CN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(signal)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446530" y="232854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0.67,0.74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90645" y="2321560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0.74,0.81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31255" y="2313940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0.81,0.87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767445" y="2313940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0.87,0.92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47165" y="432371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0.92,0.98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55085" y="432371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0.98,1.04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41110" y="432371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1.04,1.10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32215" y="4323715"/>
            <a:ext cx="13906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1.1,1.17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463675" y="635825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1.17,1.26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890010" y="6358255"/>
            <a:ext cx="15062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1.26,1.40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6595" y="676275"/>
            <a:ext cx="2407920" cy="1637665"/>
          </a:xfrm>
          <a:prstGeom prst="rect">
            <a:avLst/>
          </a:prstGeom>
        </p:spPr>
      </p:pic>
      <p:pic>
        <p:nvPicPr>
          <p:cNvPr id="22" name="内容占位符 2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20" y="680720"/>
            <a:ext cx="2428875" cy="16478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395" y="650875"/>
            <a:ext cx="2458085" cy="16706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480" y="666115"/>
            <a:ext cx="2444115" cy="16624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540" y="2696845"/>
            <a:ext cx="2395855" cy="16268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395" y="2696845"/>
            <a:ext cx="2388235" cy="16268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630" y="2680335"/>
            <a:ext cx="2420620" cy="16433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595" y="2680335"/>
            <a:ext cx="2421255" cy="16433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540" y="4692015"/>
            <a:ext cx="2395855" cy="16287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4395" y="4692015"/>
            <a:ext cx="2458085" cy="166624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1077575" y="5636260"/>
            <a:ext cx="11099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sym typeface="+mn-ea"/>
              </a:rPr>
              <a:t>12</a:t>
            </a:r>
            <a:endParaRPr lang="en-US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98225" y="6003925"/>
            <a:ext cx="119443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13</a:t>
            </a:r>
            <a:endParaRPr lang="en-US" altLang="zh-CN" sz="54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140" y="267970"/>
            <a:ext cx="96774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Calculation of efficiency and uncertainiy</a:t>
            </a:r>
            <a:endParaRPr lang="en-US" altLang="zh-CN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41880" y="1064260"/>
          <a:ext cx="962025" cy="87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1" imgW="431800" imgH="393700" progId="Equation.KSEE3">
                  <p:embed/>
                </p:oleObj>
              </mc:Choice>
              <mc:Fallback>
                <p:oleObj name="" r:id="rId1" imgW="4318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41880" y="1064260"/>
                        <a:ext cx="962025" cy="876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51910" y="1196975"/>
          <a:ext cx="419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3" imgW="2095500" imgH="393700" progId="Equation.KSEE3">
                  <p:embed/>
                </p:oleObj>
              </mc:Choice>
              <mc:Fallback>
                <p:oleObj name="" r:id="rId3" imgW="20955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10" y="1196975"/>
                        <a:ext cx="4191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65100" y="1196975"/>
            <a:ext cx="2326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运用的公式：</a:t>
            </a:r>
            <a:endParaRPr lang="zh-CN" altLang="en-US" sz="2800" b="1"/>
          </a:p>
        </p:txBody>
      </p:sp>
      <p:graphicFrame>
        <p:nvGraphicFramePr>
          <p:cNvPr id="9" name="表格 8"/>
          <p:cNvGraphicFramePr/>
          <p:nvPr/>
        </p:nvGraphicFramePr>
        <p:xfrm>
          <a:off x="953135" y="1984375"/>
          <a:ext cx="10781030" cy="2353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00"/>
                <a:gridCol w="1078865"/>
                <a:gridCol w="1079500"/>
                <a:gridCol w="1078865"/>
                <a:gridCol w="1079500"/>
                <a:gridCol w="1078865"/>
                <a:gridCol w="1079500"/>
                <a:gridCol w="1078865"/>
                <a:gridCol w="1079500"/>
                <a:gridCol w="1068070"/>
              </a:tblGrid>
              <a:tr h="342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0.67,0.74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0.74,0.81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0.81,0.87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0.87,0.92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0.92,0.98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0.98,1.04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1.04,1.10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1.10,1.17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1.17,1.26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1.26,1.40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/>
                        <a:t>26786.5</a:t>
                      </a:r>
                      <a:r>
                        <a:rPr lang="zh-CN" altLang="en-US" sz="1800"/>
                        <a:t>±</a:t>
                      </a:r>
                      <a:r>
                        <a:rPr lang="en-US" altLang="zh-CN" sz="1800"/>
                        <a:t>186.9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30290.4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197.5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22591.1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173.6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25786.6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181.8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25786.6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173.6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25656.4</a:t>
                      </a: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189.8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24525.6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186.8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22803.2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197.2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26231.0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227.6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27701.9</a:t>
                      </a:r>
                      <a:r>
                        <a:rPr lang="zh-CN" altLang="en-US"/>
                        <a:t>±</a:t>
                      </a:r>
                      <a:r>
                        <a:rPr lang="en-US" altLang="zh-CN"/>
                        <a:t>256.4</a:t>
                      </a:r>
                      <a:endParaRPr lang="en-US" altLang="zh-CN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4648.0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/>
                        <a:t>±</a:t>
                      </a:r>
                      <a:r>
                        <a:rPr lang="en-US" altLang="zh-CN"/>
                        <a:t>68.0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5563.0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75.8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5064.6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72.7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4266.2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66.5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4969.4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72.8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5058.0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73.0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4708.3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72.6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4615.6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72.0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4981.2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75.0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5209.7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±</a:t>
                      </a:r>
                      <a:r>
                        <a:rPr lang="en-US" altLang="zh-CN" sz="1800">
                          <a:sym typeface="+mn-ea"/>
                        </a:rPr>
                        <a:t>81.9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34.7%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36.7%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37.6%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37.8%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38.5%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39.4%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38.4%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40.5%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38.0%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37.6%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1.97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2.01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2.26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2.51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2.35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2.55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3.22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2.98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3.15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7698" y="3641725"/>
          <a:ext cx="32512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7" imgW="127000" imgH="139700" progId="Equation.KSEE3">
                  <p:embed/>
                </p:oleObj>
              </mc:Choice>
              <mc:Fallback>
                <p:oleObj name="" r:id="rId7" imgW="127000" imgH="1397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7698" y="3641725"/>
                        <a:ext cx="32512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350" y="4039870"/>
          <a:ext cx="81978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9" imgW="558800" imgH="203200" progId="Equation.KSEE3">
                  <p:embed/>
                </p:oleObj>
              </mc:Choice>
              <mc:Fallback>
                <p:oleObj name="" r:id="rId9" imgW="558800" imgH="2032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350" y="4039870"/>
                        <a:ext cx="81978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表格 13"/>
          <p:cNvGraphicFramePr/>
          <p:nvPr/>
        </p:nvGraphicFramePr>
        <p:xfrm>
          <a:off x="953135" y="4338320"/>
          <a:ext cx="10780395" cy="181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230"/>
                <a:gridCol w="1077595"/>
                <a:gridCol w="1078230"/>
                <a:gridCol w="1078230"/>
                <a:gridCol w="1078230"/>
                <a:gridCol w="1077595"/>
                <a:gridCol w="1078230"/>
                <a:gridCol w="1078230"/>
                <a:gridCol w="1069975"/>
                <a:gridCol w="1085850"/>
              </a:tblGrid>
              <a:tr h="3486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0.67,0.74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0.74,0.81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0.81,0.87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0.87,0.92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0.92,0.98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0.98,1.04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1.04,1.10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1.10,1.17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1.17,1.26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1.26,1.40</a:t>
                      </a:r>
                      <a:r>
                        <a:rPr lang="zh-CN" altLang="en-US" sz="1400"/>
                        <a:t>）</a:t>
                      </a:r>
                      <a:endParaRPr lang="zh-CN" altLang="en-US" sz="1400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2534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2905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2741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2270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2781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2692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2294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2502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2333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1537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1183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1442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1225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1485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1481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1298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1399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1268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838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29.8%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31.5%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33.6%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34.5%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34.1%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35.1%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36.1%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35.7%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34.7%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34.8%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7698" y="5518150"/>
          <a:ext cx="241300" cy="2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11" imgW="127000" imgH="139700" progId="Equation.KSEE3">
                  <p:embed/>
                </p:oleObj>
              </mc:Choice>
              <mc:Fallback>
                <p:oleObj name="" r:id="rId11" imgW="127000" imgH="1397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698" y="5518150"/>
                        <a:ext cx="241300" cy="266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65100" y="2594610"/>
            <a:ext cx="844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</a:t>
            </a:r>
            <a:r>
              <a:rPr lang="en-US" altLang="zh-CN" baseline="-25000">
                <a:solidFill>
                  <a:schemeClr val="tx1"/>
                </a:solidFill>
                <a:uFillTx/>
              </a:rPr>
              <a:t>sample</a:t>
            </a:r>
            <a:endParaRPr lang="en-US" altLang="zh-CN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140" y="3013075"/>
            <a:ext cx="82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</a:t>
            </a:r>
            <a:r>
              <a:rPr lang="en-US" altLang="zh-CN" baseline="-25000">
                <a:solidFill>
                  <a:schemeClr val="tx1"/>
                </a:solidFill>
                <a:uFillTx/>
              </a:rPr>
              <a:t>signal</a:t>
            </a:r>
            <a:endParaRPr lang="en-US" altLang="zh-CN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630" y="4683760"/>
            <a:ext cx="865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</a:t>
            </a:r>
            <a:r>
              <a:rPr lang="en-US" altLang="zh-CN" baseline="-25000">
                <a:solidFill>
                  <a:schemeClr val="tx1"/>
                </a:solidFill>
                <a:uFillTx/>
              </a:rPr>
              <a:t>MC_sam</a:t>
            </a:r>
            <a:endParaRPr lang="en-US" altLang="zh-CN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630" y="5029200"/>
            <a:ext cx="7734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N</a:t>
            </a:r>
            <a:r>
              <a:rPr lang="en-US" altLang="zh-CN" baseline="-25000">
                <a:uFillTx/>
                <a:sym typeface="+mn-ea"/>
              </a:rPr>
              <a:t>MC_sig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79480" y="5644515"/>
            <a:ext cx="11099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12</a:t>
            </a:r>
            <a:endParaRPr lang="en-US" altLang="zh-CN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2115" y="457200"/>
            <a:ext cx="21469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Summary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2115" y="2186940"/>
            <a:ext cx="1095057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/>
              <a:t>1.`	</a:t>
            </a:r>
            <a:r>
              <a:rPr lang="zh-CN" altLang="en-US" sz="3600"/>
              <a:t>Learned the reconstruction of KS, fitting, error and efficiency calculation</a:t>
            </a:r>
            <a:r>
              <a:rPr lang="en-US" altLang="zh-CN" sz="3600"/>
              <a:t>.</a:t>
            </a:r>
            <a:endParaRPr lang="zh-CN" altLang="en-US" sz="3600"/>
          </a:p>
          <a:p>
            <a:r>
              <a:rPr lang="en-US" altLang="zh-CN" sz="3600"/>
              <a:t>2.The image of signal and background is obtained, and the systematic error is obtained by calculations.</a:t>
            </a:r>
            <a:endParaRPr lang="en-US" altLang="zh-CN" sz="3600"/>
          </a:p>
          <a:p>
            <a:r>
              <a:rPr lang="en-US" altLang="zh-CN" sz="3600"/>
              <a:t>3.The next step:</a:t>
            </a:r>
            <a:endParaRPr lang="en-US" altLang="zh-CN" sz="3600"/>
          </a:p>
          <a:p>
            <a:r>
              <a:rPr lang="en-US" altLang="zh-CN" sz="3600"/>
              <a:t>    generate more MC</a:t>
            </a:r>
            <a:r>
              <a:rPr lang="zh-CN" altLang="en-US" sz="3600"/>
              <a:t>。</a:t>
            </a:r>
            <a:r>
              <a:rPr lang="en-US" altLang="zh-CN" sz="3600"/>
              <a:t> </a:t>
            </a:r>
            <a:endParaRPr lang="en-US" altLang="zh-CN" sz="3600"/>
          </a:p>
          <a:p>
            <a:r>
              <a:rPr lang="en-US" altLang="zh-CN" sz="3600"/>
              <a:t>   analyze the errors further.</a:t>
            </a:r>
            <a:endParaRPr lang="en-US" altLang="zh-CN"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06420" y="1854835"/>
            <a:ext cx="9647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</a:t>
            </a:r>
            <a:endParaRPr lang="en-US" altLang="zh-CN" sz="9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970" y="36830"/>
            <a:ext cx="2808605" cy="1911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0545" y="1948180"/>
            <a:ext cx="2653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0.67,0.74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9050"/>
            <a:ext cx="2840355" cy="19291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03575" y="1948180"/>
            <a:ext cx="2394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0.74,0.81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30" y="19050"/>
            <a:ext cx="2840990" cy="19284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1730" y="1948180"/>
            <a:ext cx="2231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0.81,0.87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920" y="19050"/>
            <a:ext cx="2840990" cy="19278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58250" y="1948180"/>
            <a:ext cx="2640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0.87,0.92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" y="2316480"/>
            <a:ext cx="2816860" cy="19138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2940" y="4230370"/>
            <a:ext cx="2027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0.92,0.98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575" y="2316480"/>
            <a:ext cx="2840355" cy="19278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89325" y="4278630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0.98,1.04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930" y="2316480"/>
            <a:ext cx="2840990" cy="1924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264910" y="4278630"/>
            <a:ext cx="2054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1.04,1.10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920" y="2316480"/>
            <a:ext cx="2887345" cy="19615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272270" y="4292600"/>
            <a:ext cx="1972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1.1,1.17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335" y="4598670"/>
            <a:ext cx="2717800" cy="1841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5135" y="4598670"/>
            <a:ext cx="2714625" cy="18415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62940" y="6440170"/>
            <a:ext cx="183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1.17,1.26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362325" y="6440170"/>
            <a:ext cx="195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1.26,1.40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73025"/>
            <a:ext cx="2609215" cy="176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8995" y="1842770"/>
            <a:ext cx="1932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0.67,0.74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73025"/>
            <a:ext cx="2606040" cy="17697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08705" y="1842770"/>
            <a:ext cx="1741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0.74,0.81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10" y="73025"/>
            <a:ext cx="2605405" cy="17697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41720" y="1842770"/>
            <a:ext cx="189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0.81,0.87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865" y="62230"/>
            <a:ext cx="2625090" cy="17805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877300" y="1842770"/>
            <a:ext cx="15062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0.87,0.92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75" y="2252345"/>
            <a:ext cx="2629535" cy="17862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6600" y="4032885"/>
            <a:ext cx="2000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0.92,0.98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915" y="2211070"/>
            <a:ext cx="2658745" cy="18084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365" y="2238375"/>
            <a:ext cx="2622550" cy="17811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391535" y="4019550"/>
            <a:ext cx="1958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0.98,1.04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41720" y="4032885"/>
            <a:ext cx="1714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1.04,1.10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660" y="2268855"/>
            <a:ext cx="2604135" cy="17697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672830" y="4050030"/>
            <a:ext cx="165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1.10,1.17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99770" y="6156325"/>
            <a:ext cx="2231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1.17,1.26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3400" y="4387850"/>
            <a:ext cx="2562225" cy="17399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90" y="4401185"/>
            <a:ext cx="2598420" cy="176974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558540" y="615632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1.26,1.40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00050" y="554990"/>
            <a:ext cx="45262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Outline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2540" y="1525270"/>
            <a:ext cx="1080008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/>
              <a:t>1.</a:t>
            </a:r>
            <a:r>
              <a:rPr lang="zh-CN" altLang="en-US" sz="3200" dirty="0"/>
              <a:t>Motivation</a:t>
            </a:r>
            <a:endParaRPr lang="zh-CN" altLang="en-US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 smtClean="0"/>
              <a:t>Data</a:t>
            </a:r>
            <a:r>
              <a:rPr lang="en-US" altLang="zh-CN" sz="3200" dirty="0" smtClean="0"/>
              <a:t> sets and Boss version</a:t>
            </a:r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 </a:t>
            </a:r>
            <a:r>
              <a:rPr lang="en-US" altLang="zh-CN" sz="3200" dirty="0"/>
              <a:t>Event selection</a:t>
            </a:r>
            <a:endParaRPr lang="zh-CN" altLang="en-US" sz="3200" dirty="0"/>
          </a:p>
          <a:p>
            <a:r>
              <a:rPr lang="en-US" altLang="zh-CN" sz="3200" dirty="0" smtClean="0"/>
              <a:t>4. Background analysis</a:t>
            </a:r>
            <a:endParaRPr lang="en-US" altLang="zh-CN" sz="3200" dirty="0" smtClean="0"/>
          </a:p>
          <a:p>
            <a:r>
              <a:rPr lang="en-US" altLang="zh-CN" sz="3200" dirty="0" smtClean="0"/>
              <a:t>5.Fit </a:t>
            </a:r>
            <a:r>
              <a:rPr lang="en-US" altLang="zh-CN" sz="3200" dirty="0"/>
              <a:t>to M</a:t>
            </a:r>
            <a:r>
              <a:rPr lang="en-US" altLang="zh-CN" sz="3200" baseline="-25000" dirty="0">
                <a:solidFill>
                  <a:schemeClr val="tx1"/>
                </a:solidFill>
                <a:uFillTx/>
              </a:rPr>
              <a:t>ks</a:t>
            </a:r>
            <a:r>
              <a:rPr lang="en-US" altLang="zh-CN" sz="3200" baseline="30000" dirty="0">
                <a:solidFill>
                  <a:schemeClr val="tx1"/>
                </a:solidFill>
                <a:uFillTx/>
              </a:rPr>
              <a:t>2</a:t>
            </a:r>
            <a:r>
              <a:rPr lang="en-US" altLang="zh-CN" sz="3200" dirty="0"/>
              <a:t> in different momentum region (sample)</a:t>
            </a:r>
            <a:endParaRPr lang="en-US" altLang="zh-CN" sz="3200" dirty="0"/>
          </a:p>
          <a:p>
            <a:r>
              <a:rPr lang="en-US" altLang="zh-CN" sz="3200" dirty="0"/>
              <a:t>6</a:t>
            </a:r>
            <a:r>
              <a:rPr lang="en-US" altLang="zh-CN" sz="3200" dirty="0" smtClean="0"/>
              <a:t>.</a:t>
            </a:r>
            <a:r>
              <a:rPr lang="zh-CN" altLang="en-US" sz="3200" dirty="0"/>
              <a:t>Fit to </a:t>
            </a:r>
            <a:r>
              <a:rPr lang="en-US" altLang="zh-CN" sz="3200" dirty="0">
                <a:sym typeface="+mn-ea"/>
              </a:rPr>
              <a:t>M</a:t>
            </a:r>
            <a:r>
              <a:rPr lang="en-US" altLang="zh-CN" sz="3200" baseline="-25000" dirty="0">
                <a:uFillTx/>
                <a:sym typeface="+mn-ea"/>
              </a:rPr>
              <a:t>ks</a:t>
            </a:r>
            <a:r>
              <a:rPr lang="en-US" altLang="zh-CN" sz="3200" baseline="30000" dirty="0">
                <a:uFillTx/>
                <a:sym typeface="+mn-ea"/>
              </a:rPr>
              <a:t>2</a:t>
            </a:r>
            <a:r>
              <a:rPr lang="zh-CN" altLang="en-US" sz="3200" dirty="0"/>
              <a:t> in different momentum region (signal)</a:t>
            </a:r>
            <a:endParaRPr lang="zh-CN" altLang="en-US" sz="3200" dirty="0"/>
          </a:p>
          <a:p>
            <a:r>
              <a:rPr lang="en-US" altLang="zh-CN" sz="3200" dirty="0"/>
              <a:t>7</a:t>
            </a:r>
            <a:r>
              <a:rPr lang="en-US" altLang="zh-CN" sz="3200" dirty="0" smtClean="0"/>
              <a:t>.Calculation </a:t>
            </a:r>
            <a:r>
              <a:rPr lang="en-US" altLang="zh-CN" sz="3200" dirty="0"/>
              <a:t>of efficiency and </a:t>
            </a:r>
            <a:r>
              <a:rPr lang="en-US" altLang="zh-CN" sz="3200" dirty="0" err="1"/>
              <a:t>uncertainiy</a:t>
            </a:r>
            <a:endParaRPr lang="en-US" altLang="zh-CN" sz="3200" dirty="0"/>
          </a:p>
          <a:p>
            <a:r>
              <a:rPr lang="en-US" altLang="zh-CN" sz="3200" dirty="0"/>
              <a:t>8</a:t>
            </a:r>
            <a:r>
              <a:rPr lang="en-US" altLang="zh-CN" sz="3200" dirty="0" smtClean="0"/>
              <a:t>.Summary</a:t>
            </a:r>
            <a:endParaRPr lang="en-US" altLang="zh-CN" sz="3200" dirty="0"/>
          </a:p>
        </p:txBody>
      </p:sp>
      <p:sp>
        <p:nvSpPr>
          <p:cNvPr id="5" name="矩形 4"/>
          <p:cNvSpPr/>
          <p:nvPr/>
        </p:nvSpPr>
        <p:spPr>
          <a:xfrm>
            <a:off x="11555095" y="5651500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2</a:t>
            </a:r>
            <a:endParaRPr lang="en-US" altLang="zh-CN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557000" y="5654040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3</a:t>
            </a:r>
            <a:endParaRPr lang="en-US" altLang="zh-CN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6235" y="319405"/>
            <a:ext cx="2453640" cy="70675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Motivation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935" y="1570990"/>
            <a:ext cx="98609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1.The </a:t>
            </a:r>
            <a:r>
              <a:rPr lang="en-US" altLang="zh-CN" sz="2800" dirty="0" smtClean="0"/>
              <a:t>systematic </a:t>
            </a:r>
            <a:r>
              <a:rPr lang="en-US" altLang="zh-CN" sz="2800" dirty="0"/>
              <a:t>error describes the difference between the data and the </a:t>
            </a:r>
            <a:r>
              <a:rPr lang="en-US" altLang="zh-CN" sz="2800" dirty="0" smtClean="0"/>
              <a:t>MC </a:t>
            </a:r>
            <a:r>
              <a:rPr lang="en-US" altLang="zh-CN" sz="2800" dirty="0"/>
              <a:t>simulation</a:t>
            </a:r>
            <a:r>
              <a:rPr lang="en-US" altLang="zh-CN" sz="2800" dirty="0" smtClean="0"/>
              <a:t>. It </a:t>
            </a:r>
            <a:r>
              <a:rPr lang="en-US" altLang="zh-CN" sz="2800" dirty="0"/>
              <a:t>reflects the consistency of </a:t>
            </a:r>
            <a:r>
              <a:rPr lang="en-US" altLang="zh-CN" sz="2800" dirty="0" err="1"/>
              <a:t>monte</a:t>
            </a:r>
            <a:r>
              <a:rPr lang="en-US" altLang="zh-CN" sz="2800" dirty="0"/>
              <a:t> </a:t>
            </a:r>
            <a:r>
              <a:rPr lang="en-US" altLang="zh-CN" sz="2800" dirty="0" err="1"/>
              <a:t>carlo</a:t>
            </a:r>
            <a:r>
              <a:rPr lang="en-US" altLang="zh-CN" sz="2800" dirty="0"/>
              <a:t> simulation to data.</a:t>
            </a:r>
            <a:endParaRPr lang="en-US" altLang="zh-CN" sz="2800" dirty="0"/>
          </a:p>
          <a:p>
            <a:r>
              <a:rPr lang="en-US" altLang="zh-CN" sz="2800" dirty="0"/>
              <a:t>2.When carrying out precise measurement with very small statistical error, the system error is required to be smaller than the statistical error or in the same size range.</a:t>
            </a:r>
            <a:endParaRPr lang="en-US" altLang="zh-CN" sz="2800" dirty="0"/>
          </a:p>
          <a:p>
            <a:r>
              <a:rPr lang="en-US" altLang="zh-CN" sz="2800" dirty="0"/>
              <a:t>3. If the system error is large, the measurement accuracy will be poor, affecting the experimental measurement accuracy.</a:t>
            </a:r>
            <a:endParaRPr lang="en-US" altLang="zh-C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39855" y="5654040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4</a:t>
            </a:r>
            <a:endParaRPr lang="en-US" altLang="zh-CN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1009" y="396240"/>
            <a:ext cx="9919259" cy="707886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Data sets and Boss version</a:t>
            </a:r>
            <a:endParaRPr lang="en-US" altLang="zh-CN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4835" y="2155190"/>
            <a:ext cx="11021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Software</a:t>
            </a:r>
            <a:r>
              <a:rPr lang="en-US" altLang="zh-CN" sz="2800" dirty="0" smtClean="0"/>
              <a:t>:</a:t>
            </a:r>
            <a:endParaRPr lang="en-US" altLang="zh-CN" sz="2800" dirty="0"/>
          </a:p>
          <a:p>
            <a:r>
              <a:rPr lang="en-US" altLang="zh-CN" sz="2800" dirty="0"/>
              <a:t>           Boss </a:t>
            </a:r>
            <a:r>
              <a:rPr lang="en-US" altLang="zh-CN" sz="2800" dirty="0" smtClean="0"/>
              <a:t>703</a:t>
            </a:r>
            <a:endParaRPr lang="en-US" altLang="zh-CN" sz="2800" dirty="0" smtClean="0"/>
          </a:p>
          <a:p>
            <a:r>
              <a:rPr lang="en-US" altLang="zh-CN" sz="2800" dirty="0" smtClean="0"/>
              <a:t>Data sets:</a:t>
            </a:r>
            <a:endParaRPr lang="en-US" altLang="zh-CN" dirty="0"/>
          </a:p>
          <a:p>
            <a:r>
              <a:rPr lang="en-US" altLang="zh-CN" dirty="0"/>
              <a:t>               </a:t>
            </a:r>
            <a:r>
              <a:rPr lang="en-US" altLang="zh-CN" sz="2400" dirty="0"/>
              <a:t>June 12 to July 28, 2009 at the J/ψ </a:t>
            </a:r>
            <a:r>
              <a:rPr lang="en-US" altLang="zh-CN" sz="2400" dirty="0" smtClean="0"/>
              <a:t>resonance, 223.7 M;</a:t>
            </a:r>
            <a:endParaRPr lang="en-US" altLang="zh-CN" sz="2400" dirty="0"/>
          </a:p>
          <a:p>
            <a:r>
              <a:rPr lang="en-US" altLang="zh-CN" sz="2400" dirty="0"/>
              <a:t>           April</a:t>
            </a:r>
            <a:r>
              <a:rPr lang="en-US" altLang="zh-CN" sz="2400" dirty="0">
                <a:sym typeface="+mn-ea"/>
              </a:rPr>
              <a:t> 18 to May 26, 2012 at the J/ψ </a:t>
            </a:r>
            <a:r>
              <a:rPr lang="en-US" altLang="zh-CN" sz="2400" dirty="0" smtClean="0">
                <a:sym typeface="+mn-ea"/>
              </a:rPr>
              <a:t>resonance, 1086.9 M;</a:t>
            </a:r>
            <a:endParaRPr lang="en-US" altLang="zh-CN" sz="2400" dirty="0"/>
          </a:p>
          <a:p>
            <a:r>
              <a:rPr lang="en-US" altLang="zh-CN" sz="2800" dirty="0" smtClean="0">
                <a:sym typeface="+mn-ea"/>
              </a:rPr>
              <a:t>MC samples</a:t>
            </a:r>
            <a:r>
              <a:rPr lang="en-US" altLang="zh-CN" sz="2800" dirty="0">
                <a:sym typeface="+mn-ea"/>
              </a:rPr>
              <a:t>:</a:t>
            </a:r>
            <a:endParaRPr lang="en-US" altLang="zh-CN" sz="2800" dirty="0">
              <a:sym typeface="+mn-ea"/>
            </a:endParaRPr>
          </a:p>
          <a:p>
            <a:r>
              <a:rPr lang="en-US" altLang="zh-CN" sz="2800" dirty="0">
                <a:sym typeface="+mn-ea"/>
              </a:rPr>
              <a:t>      </a:t>
            </a:r>
            <a:r>
              <a:rPr lang="en-US" altLang="zh-CN" sz="2400" dirty="0">
                <a:sym typeface="+mn-ea"/>
              </a:rPr>
              <a:t>    0.1 M exclusive Monte Carlo of J/ψ → K∗(892)</a:t>
            </a:r>
            <a:r>
              <a:rPr lang="en-US" altLang="zh-CN" sz="2400" baseline="30000" dirty="0">
                <a:solidFill>
                  <a:schemeClr val="tx1"/>
                </a:solidFill>
                <a:uFillTx/>
                <a:sym typeface="+mn-ea"/>
              </a:rPr>
              <a:t>∓</a:t>
            </a:r>
            <a:r>
              <a:rPr lang="en-US" altLang="zh-CN" sz="2400" dirty="0">
                <a:sym typeface="+mn-ea"/>
              </a:rPr>
              <a:t>K</a:t>
            </a:r>
            <a:r>
              <a:rPr lang="en-US" altLang="zh-CN" sz="2400" baseline="30000" dirty="0">
                <a:sym typeface="+mn-ea"/>
              </a:rPr>
              <a:t>±  </a:t>
            </a:r>
            <a:r>
              <a:rPr lang="en-US" altLang="zh-CN" sz="2400" dirty="0">
                <a:sym typeface="+mn-ea"/>
              </a:rPr>
              <a:t>in HELAMP</a:t>
            </a:r>
            <a:r>
              <a:rPr lang="en-US" altLang="zh-CN" sz="2400" dirty="0" smtClean="0">
                <a:sym typeface="+mn-ea"/>
              </a:rPr>
              <a:t>, </a:t>
            </a:r>
            <a:r>
              <a:rPr lang="en-US" altLang="zh-CN" sz="2400" dirty="0">
                <a:sym typeface="+mn-ea"/>
              </a:rPr>
              <a:t>K</a:t>
            </a:r>
            <a:r>
              <a:rPr lang="en-US" altLang="zh-CN" sz="2400" baseline="30000" dirty="0">
                <a:solidFill>
                  <a:schemeClr val="tx1"/>
                </a:solidFill>
                <a:uFillTx/>
                <a:sym typeface="+mn-ea"/>
              </a:rPr>
              <a:t>∗</a:t>
            </a:r>
            <a:r>
              <a:rPr lang="en-US" altLang="zh-CN" sz="2400" dirty="0">
                <a:sym typeface="+mn-ea"/>
              </a:rPr>
              <a:t>(892)</a:t>
            </a:r>
            <a:r>
              <a:rPr lang="en-US" altLang="zh-CN" sz="2400" baseline="30000" dirty="0">
                <a:solidFill>
                  <a:schemeClr val="tx1"/>
                </a:solidFill>
                <a:uFillTx/>
                <a:sym typeface="+mn-ea"/>
              </a:rPr>
              <a:t>∓</a:t>
            </a:r>
            <a:r>
              <a:rPr lang="en-US" altLang="zh-CN" sz="2400" dirty="0">
                <a:sym typeface="+mn-ea"/>
              </a:rPr>
              <a:t> → K</a:t>
            </a:r>
            <a:r>
              <a:rPr lang="en-US" altLang="zh-CN" sz="2400" baseline="30000" dirty="0">
                <a:solidFill>
                  <a:schemeClr val="tx1"/>
                </a:solidFill>
                <a:uFillTx/>
                <a:sym typeface="+mn-ea"/>
              </a:rPr>
              <a:t>0</a:t>
            </a:r>
            <a:r>
              <a:rPr lang="en-US" altLang="zh-CN" sz="2400" baseline="-25000" dirty="0">
                <a:solidFill>
                  <a:schemeClr val="tx1"/>
                </a:solidFill>
                <a:uFillTx/>
                <a:sym typeface="+mn-ea"/>
              </a:rPr>
              <a:t>S</a:t>
            </a:r>
            <a:r>
              <a:rPr lang="en-US" altLang="zh-CN" sz="2400" dirty="0">
                <a:sym typeface="+mn-ea"/>
              </a:rPr>
              <a:t>π</a:t>
            </a:r>
            <a:r>
              <a:rPr lang="en-US" altLang="zh-CN" sz="2400" baseline="30000" dirty="0" smtClean="0">
                <a:solidFill>
                  <a:schemeClr val="tx1"/>
                </a:solidFill>
                <a:uFillTx/>
                <a:sym typeface="+mn-ea"/>
              </a:rPr>
              <a:t>∓ </a:t>
            </a:r>
            <a:r>
              <a:rPr lang="en-US" altLang="zh-CN" sz="2400" dirty="0" smtClean="0">
                <a:solidFill>
                  <a:schemeClr val="tx1"/>
                </a:solidFill>
                <a:uFillTx/>
                <a:sym typeface="+mn-ea"/>
              </a:rPr>
              <a:t>in VSS  </a:t>
            </a:r>
            <a:endParaRPr lang="en-US" altLang="zh-CN" sz="2400" dirty="0" smtClean="0">
              <a:solidFill>
                <a:schemeClr val="tx1"/>
              </a:solidFill>
              <a:uFillTx/>
              <a:sym typeface="+mn-ea"/>
            </a:endParaRPr>
          </a:p>
          <a:p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 dirty="0" smtClean="0">
                <a:sym typeface="+mn-ea"/>
              </a:rPr>
              <a:t>          225 M Inclusive MC generated by LH group</a:t>
            </a:r>
            <a:r>
              <a:rPr lang="en-US" altLang="zh-CN" sz="2400" dirty="0" smtClean="0">
                <a:solidFill>
                  <a:schemeClr val="tx1"/>
                </a:solidFill>
                <a:uFillTx/>
                <a:sym typeface="+mn-ea"/>
              </a:rPr>
              <a:t>              </a:t>
            </a:r>
            <a:endParaRPr lang="en-US" altLang="zh-CN" sz="2400" dirty="0">
              <a:solidFill>
                <a:schemeClr val="tx1"/>
              </a:solidFill>
              <a:uFillTx/>
              <a:sym typeface="+mn-ea"/>
            </a:endParaRPr>
          </a:p>
          <a:p>
            <a:r>
              <a:rPr lang="en-US" altLang="zh-CN" sz="2400" baseline="30000" dirty="0">
                <a:solidFill>
                  <a:schemeClr val="tx1"/>
                </a:solidFill>
                <a:uFillTx/>
                <a:sym typeface="+mn-ea"/>
              </a:rPr>
              <a:t>                 </a:t>
            </a:r>
            <a:endParaRPr lang="en-US" altLang="zh-CN" sz="2400" baseline="30000" dirty="0">
              <a:solidFill>
                <a:schemeClr val="tx1"/>
              </a:solidFill>
              <a:uFillTx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0365" y="854075"/>
            <a:ext cx="810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4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3365" y="727075"/>
            <a:ext cx="810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4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0365" y="559435"/>
            <a:ext cx="810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4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0365" y="559435"/>
            <a:ext cx="8100695" cy="768350"/>
          </a:xfrm>
          <a:prstGeom prst="rect">
            <a:avLst/>
          </a:prstGeom>
          <a:noFill/>
          <a:effectLst>
            <a:innerShdw blurRad="63500" dist="50800" dir="13500000">
              <a:srgbClr val="E82C42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zh-CN" altLang="zh-CN" sz="4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Channels analyzed</a:t>
            </a:r>
            <a:endParaRPr lang="zh-CN" altLang="zh-CN" sz="4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284605" y="2629535"/>
            <a:ext cx="255270" cy="2552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84605" y="4145915"/>
            <a:ext cx="255270" cy="2552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284605" y="3387725"/>
            <a:ext cx="255270" cy="2552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481070" y="2629535"/>
            <a:ext cx="255270" cy="255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481070" y="4145915"/>
            <a:ext cx="255270" cy="255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481070" y="2245995"/>
            <a:ext cx="255270" cy="25527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481070" y="4561840"/>
            <a:ext cx="255270" cy="25527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154295" y="2629535"/>
            <a:ext cx="255270" cy="255270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effectLst>
            <a:innerShdw blurRad="63500" dist="50800" dir="18900000">
              <a:srgbClr val="E82C42">
                <a:alpha val="50000"/>
              </a:srgb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154295" y="4145915"/>
            <a:ext cx="255270" cy="255270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effectLst>
            <a:innerShdw blurRad="63500" dist="50800" dir="18900000">
              <a:srgbClr val="E82C42">
                <a:alpha val="50000"/>
              </a:srgb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154295" y="2245995"/>
            <a:ext cx="255270" cy="2552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154295" y="4561840"/>
            <a:ext cx="255270" cy="2552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779895" y="2629535"/>
            <a:ext cx="255270" cy="2552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33285" y="2629535"/>
            <a:ext cx="255270" cy="2552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779895" y="4145915"/>
            <a:ext cx="255270" cy="2552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7233285" y="4145915"/>
            <a:ext cx="255270" cy="2552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284605" y="3387725"/>
            <a:ext cx="255270" cy="2552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048385" y="5663565"/>
            <a:ext cx="481965" cy="472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621280" y="5663565"/>
            <a:ext cx="481965" cy="472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324985" y="5663565"/>
            <a:ext cx="481965" cy="472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915025" y="5682615"/>
            <a:ext cx="481965" cy="4724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7583170" y="5682615"/>
            <a:ext cx="481965" cy="472440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effectLst>
            <a:innerShdw blurRad="63500" dist="50800" dir="18900000">
              <a:srgbClr val="E82C42">
                <a:alpha val="50000"/>
              </a:srgb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539875" y="5663565"/>
            <a:ext cx="812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e</a:t>
            </a:r>
            <a:r>
              <a:rPr lang="en-US" altLang="zh-CN" sz="2800" baseline="30000">
                <a:solidFill>
                  <a:schemeClr val="tx1"/>
                </a:solidFill>
                <a:uFillTx/>
              </a:rPr>
              <a:t>+</a:t>
            </a:r>
            <a:r>
              <a:rPr lang="en-US" altLang="zh-CN" sz="2800"/>
              <a:t>e</a:t>
            </a:r>
            <a:r>
              <a:rPr lang="en-US" altLang="zh-CN" sz="2800" baseline="30000">
                <a:solidFill>
                  <a:schemeClr val="tx1"/>
                </a:solidFill>
                <a:uFillTx/>
              </a:rPr>
              <a:t>-</a:t>
            </a:r>
            <a:endParaRPr lang="en-US" altLang="zh-CN" sz="2800" baseline="30000">
              <a:solidFill>
                <a:schemeClr val="tx1"/>
              </a:solidFill>
              <a:uFillTx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03245" y="5663565"/>
            <a:ext cx="727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J/ψ</a:t>
            </a:r>
            <a:endParaRPr lang="en-US" altLang="zh-CN" sz="2800"/>
          </a:p>
        </p:txBody>
      </p:sp>
      <p:sp>
        <p:nvSpPr>
          <p:cNvPr id="43" name="文本框 42"/>
          <p:cNvSpPr txBox="1"/>
          <p:nvPr/>
        </p:nvSpPr>
        <p:spPr>
          <a:xfrm>
            <a:off x="4827905" y="5423535"/>
            <a:ext cx="907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K*</a:t>
            </a:r>
            <a:r>
              <a:rPr lang="en-US" altLang="zh-CN" sz="2800" baseline="30000">
                <a:solidFill>
                  <a:schemeClr val="tx1"/>
                </a:solidFill>
                <a:uFillTx/>
              </a:rPr>
              <a:t>+</a:t>
            </a:r>
            <a:endParaRPr lang="en-US" altLang="zh-CN" sz="2800"/>
          </a:p>
          <a:p>
            <a:r>
              <a:rPr lang="en-US" altLang="zh-CN" sz="2800"/>
              <a:t>K*</a:t>
            </a:r>
            <a:r>
              <a:rPr lang="en-US" altLang="zh-CN" sz="2800" baseline="30000">
                <a:solidFill>
                  <a:schemeClr val="tx1"/>
                </a:solidFill>
                <a:uFillTx/>
              </a:rPr>
              <a:t>-</a:t>
            </a:r>
            <a:endParaRPr lang="en-US" altLang="zh-CN" sz="2800" baseline="30000">
              <a:solidFill>
                <a:schemeClr val="tx1"/>
              </a:solidFill>
              <a:uFillTx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96990" y="5467350"/>
            <a:ext cx="638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K</a:t>
            </a:r>
            <a:r>
              <a:rPr lang="en-US" altLang="zh-CN" sz="2800" baseline="30000">
                <a:solidFill>
                  <a:schemeClr val="tx1"/>
                </a:solidFill>
                <a:uFillTx/>
              </a:rPr>
              <a:t>-</a:t>
            </a:r>
            <a:r>
              <a:rPr lang="en-US" altLang="zh-CN" sz="2800"/>
              <a:t>K</a:t>
            </a:r>
            <a:r>
              <a:rPr lang="en-US" altLang="zh-CN" sz="2800" baseline="30000">
                <a:solidFill>
                  <a:schemeClr val="tx1"/>
                </a:solidFill>
                <a:uFillTx/>
              </a:rPr>
              <a:t>+</a:t>
            </a:r>
            <a:endParaRPr lang="en-US" altLang="zh-CN" sz="2800" baseline="30000">
              <a:solidFill>
                <a:schemeClr val="tx1"/>
              </a:solidFill>
              <a:uFillTx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9213215" y="5682615"/>
            <a:ext cx="481965" cy="4724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065135" y="5682615"/>
            <a:ext cx="89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K</a:t>
            </a:r>
            <a:r>
              <a:rPr lang="en-US" altLang="zh-CN" sz="2800" baseline="-25000">
                <a:solidFill>
                  <a:schemeClr val="tx1"/>
                </a:solidFill>
                <a:uFillTx/>
              </a:rPr>
              <a:t>S</a:t>
            </a:r>
            <a:r>
              <a:rPr lang="en-US" altLang="zh-CN" sz="2800" baseline="30000">
                <a:solidFill>
                  <a:schemeClr val="tx1"/>
                </a:solidFill>
                <a:uFillTx/>
              </a:rPr>
              <a:t>0</a:t>
            </a:r>
            <a:endParaRPr lang="en-US" altLang="zh-CN" sz="2800" baseline="30000">
              <a:solidFill>
                <a:schemeClr val="tx1"/>
              </a:solidFill>
              <a:uFillTx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695180" y="5657850"/>
            <a:ext cx="1162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π</a:t>
            </a:r>
            <a:r>
              <a:rPr lang="en-US" altLang="zh-CN" sz="2800" baseline="30000">
                <a:solidFill>
                  <a:schemeClr val="tx1"/>
                </a:solidFill>
                <a:uFillTx/>
              </a:rPr>
              <a:t>+</a:t>
            </a:r>
            <a:r>
              <a:rPr lang="en-US" altLang="zh-CN" sz="2800"/>
              <a:t>π</a:t>
            </a:r>
            <a:r>
              <a:rPr lang="en-US" altLang="zh-CN" sz="2800" baseline="30000">
                <a:solidFill>
                  <a:schemeClr val="tx1"/>
                </a:solidFill>
                <a:uFillTx/>
              </a:rPr>
              <a:t>-</a:t>
            </a:r>
            <a:endParaRPr lang="en-US" altLang="zh-CN" sz="2800" baseline="30000">
              <a:solidFill>
                <a:schemeClr val="tx1"/>
              </a:solidFill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60775" y="2189480"/>
            <a:ext cx="415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K</a:t>
            </a:r>
            <a:r>
              <a:rPr lang="en-US" altLang="zh-CN" baseline="30000">
                <a:solidFill>
                  <a:schemeClr val="tx1"/>
                </a:solidFill>
                <a:uFillTx/>
              </a:rPr>
              <a:t>-</a:t>
            </a:r>
            <a:endParaRPr lang="en-US" altLang="zh-CN" baseline="30000">
              <a:solidFill>
                <a:schemeClr val="tx1"/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61410" y="4505325"/>
            <a:ext cx="3759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K</a:t>
            </a:r>
            <a:r>
              <a:rPr lang="en-US" altLang="zh-CN" baseline="30000">
                <a:solidFill>
                  <a:schemeClr val="tx1"/>
                </a:solidFill>
                <a:uFillTx/>
                <a:sym typeface="+mn-ea"/>
              </a:rPr>
              <a:t>+</a:t>
            </a:r>
            <a:endParaRPr lang="en-US" altLang="zh-CN" baseline="3000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9565" y="2189480"/>
            <a:ext cx="505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π</a:t>
            </a:r>
            <a:r>
              <a:rPr lang="en-US" altLang="zh-CN" baseline="30000">
                <a:solidFill>
                  <a:schemeClr val="tx1"/>
                </a:solidFill>
                <a:uFillTx/>
              </a:rPr>
              <a:t>+</a:t>
            </a:r>
            <a:endParaRPr lang="en-US" altLang="zh-CN" baseline="30000">
              <a:solidFill>
                <a:schemeClr val="tx1"/>
              </a:solidFill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3050" y="4505325"/>
            <a:ext cx="35496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>
                <a:sym typeface="+mn-ea"/>
              </a:rPr>
              <a:t>π</a:t>
            </a:r>
            <a:r>
              <a:rPr lang="en-US" altLang="zh-CN" baseline="30000">
                <a:solidFill>
                  <a:schemeClr val="tx1"/>
                </a:solidFill>
                <a:uFillTx/>
                <a:sym typeface="+mn-ea"/>
              </a:rPr>
              <a:t>-</a:t>
            </a:r>
            <a:endParaRPr lang="en-US" altLang="zh-CN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752590" y="2245995"/>
            <a:ext cx="3835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>
                <a:sym typeface="+mn-ea"/>
              </a:rPr>
              <a:t>π</a:t>
            </a:r>
            <a:r>
              <a:rPr lang="en-US" altLang="zh-CN" baseline="30000">
                <a:solidFill>
                  <a:schemeClr val="tx1"/>
                </a:solidFill>
                <a:uFillTx/>
                <a:sym typeface="+mn-ea"/>
              </a:rPr>
              <a:t>+</a:t>
            </a:r>
            <a:endParaRPr lang="en-US" altLang="zh-CN" baseline="3000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06615" y="2261235"/>
            <a:ext cx="3549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π</a:t>
            </a:r>
            <a:r>
              <a:rPr lang="en-US" altLang="zh-CN" baseline="30000">
                <a:solidFill>
                  <a:schemeClr val="tx1"/>
                </a:solidFill>
                <a:uFillTx/>
                <a:sym typeface="+mn-ea"/>
              </a:rPr>
              <a:t>-</a:t>
            </a:r>
            <a:endParaRPr lang="en-US" altLang="zh-CN" baseline="3000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53225" y="3777615"/>
            <a:ext cx="3835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π</a:t>
            </a:r>
            <a:r>
              <a:rPr lang="en-US" altLang="zh-CN" baseline="30000">
                <a:solidFill>
                  <a:schemeClr val="tx1"/>
                </a:solidFill>
                <a:uFillTx/>
                <a:sym typeface="+mn-ea"/>
              </a:rPr>
              <a:t>+</a:t>
            </a:r>
            <a:endParaRPr lang="en-US" altLang="zh-CN" baseline="3000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33285" y="3777615"/>
            <a:ext cx="3549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π</a:t>
            </a:r>
            <a:r>
              <a:rPr lang="en-US" altLang="zh-CN" baseline="30000">
                <a:solidFill>
                  <a:schemeClr val="tx1"/>
                </a:solidFill>
                <a:uFillTx/>
                <a:sym typeface="+mn-ea"/>
              </a:rPr>
              <a:t>-</a:t>
            </a:r>
            <a:endParaRPr lang="en-US" altLang="zh-CN" baseline="3000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541125" y="5657850"/>
            <a:ext cx="64643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sym typeface="+mn-ea"/>
              </a:rPr>
              <a:t>5</a:t>
            </a:r>
            <a:endParaRPr lang="en-US" altLang="zh-CN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781 0.110278 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781 -0.112963 " pathEditMode="relative" ptsTypes="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80260 -0.109722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3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78698 0.110741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38021 -0.001389 " pathEditMode="relative" ptsTypes="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Par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37240 0.001389 " pathEditMode="relative" ptsTypes="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33333 0.000000 " pathEditMode="relative" ptsTypes="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34115 0.000000 " pathEditMode="relative" ptsTypes="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bldLvl="0" animBg="1"/>
      <p:bldP spid="16" grpId="1" animBg="1"/>
      <p:bldP spid="17" grpId="0" bldLvl="0" animBg="1"/>
      <p:bldP spid="17" grpId="1" bldLvl="0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bldLvl="0" animBg="1"/>
      <p:bldP spid="33" grpId="1" bldLvl="0" animBg="1"/>
      <p:bldP spid="33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Event selection</a:t>
            </a:r>
            <a:endParaRPr lang="en-US" altLang="zh-CN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1175" y="1299845"/>
            <a:ext cx="5801843" cy="48780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9600" dirty="0" smtClean="0">
                <a:solidFill>
                  <a:srgbClr val="FF0000"/>
                </a:solidFill>
              </a:rPr>
              <a:t>Selection of control sample: </a:t>
            </a:r>
            <a:r>
              <a:rPr lang="en-US" altLang="zh-CN" sz="9600" dirty="0" err="1" smtClean="0">
                <a:solidFill>
                  <a:srgbClr val="FF0000"/>
                </a:solidFill>
              </a:rPr>
              <a:t>J/ψ</a:t>
            </a:r>
            <a:r>
              <a:rPr lang="en-US" altLang="zh-CN" sz="9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K</a:t>
            </a:r>
            <a:r>
              <a:rPr lang="en-US" altLang="zh-CN" sz="9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*</a:t>
            </a:r>
            <a:r>
              <a:rPr lang="en-US" altLang="zh-CN" sz="9600" baseline="30000" dirty="0" smtClean="0">
                <a:solidFill>
                  <a:srgbClr val="FF0000"/>
                </a:solidFill>
                <a:uFillTx/>
                <a:sym typeface="Wingdings" panose="05000000000000000000" pitchFamily="2" charset="2"/>
              </a:rPr>
              <a:t>-</a:t>
            </a:r>
            <a:r>
              <a:rPr lang="en-US" altLang="zh-CN" sz="9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K</a:t>
            </a:r>
            <a:r>
              <a:rPr lang="en-US" altLang="zh-CN" sz="9600" baseline="30000" dirty="0" smtClean="0">
                <a:solidFill>
                  <a:srgbClr val="FF0000"/>
                </a:solidFill>
                <a:uFillTx/>
                <a:sym typeface="Wingdings" panose="05000000000000000000" pitchFamily="2" charset="2"/>
              </a:rPr>
              <a:t>+</a:t>
            </a:r>
            <a:r>
              <a:rPr lang="en-US" altLang="zh-CN" sz="9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9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KsKπ</a:t>
            </a:r>
            <a:r>
              <a:rPr lang="en-US" altLang="zh-CN" dirty="0" smtClean="0"/>
              <a:t>	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altLang="zh-CN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Charged track </a:t>
            </a:r>
            <a:r>
              <a:rPr lang="en-US" altLang="zh-CN" sz="7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Selection</a:t>
            </a:r>
            <a:endParaRPr lang="en-US" altLang="zh-CN" sz="7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Vertex </a:t>
            </a:r>
            <a:r>
              <a:rPr lang="en-US" altLang="zh-CN" sz="7200" dirty="0" err="1">
                <a:latin typeface="Times New Roman" panose="02020603050405020304" charset="0"/>
                <a:cs typeface="Times New Roman" panose="02020603050405020304" charset="0"/>
              </a:rPr>
              <a:t>cut:Vxy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&lt;1.0cm;     </a:t>
            </a:r>
            <a:r>
              <a:rPr lang="en-US" altLang="zh-CN" sz="7200" dirty="0" err="1"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altLang="zh-CN" sz="7200" dirty="0" err="1">
                <a:latin typeface="Times New Roman" panose="02020603050405020304" charset="0"/>
                <a:cs typeface="Times New Roman" panose="02020603050405020304" charset="0"/>
              </a:rPr>
              <a:t>z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&lt;10cm;</a:t>
            </a:r>
            <a:endParaRPr lang="en-US" altLang="zh-CN" sz="7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MDC         :p &lt; 2.0 GeV/c;    | cos θ| &lt; 0.93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zh-CN" sz="7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zh-CN" sz="7200" dirty="0" err="1" smtClean="0">
                <a:latin typeface="Times New Roman" panose="02020603050405020304" charset="0"/>
                <a:cs typeface="Times New Roman" panose="02020603050405020304" charset="0"/>
              </a:rPr>
              <a:t>Ngood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 &gt;=2 </a:t>
            </a:r>
            <a:endParaRPr lang="en-US" altLang="zh-CN" sz="7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altLang="zh-CN" sz="7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PID with de/dx and TOF </a:t>
            </a:r>
            <a:endParaRPr lang="en-US" altLang="zh-CN" sz="7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    For kaons, </a:t>
            </a:r>
            <a:r>
              <a:rPr lang="en-US" altLang="zh-CN" sz="7200" dirty="0" err="1">
                <a:latin typeface="Times New Roman" panose="02020603050405020304" charset="0"/>
                <a:cs typeface="Times New Roman" panose="02020603050405020304" charset="0"/>
              </a:rPr>
              <a:t>prob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(K) &gt; </a:t>
            </a:r>
            <a:r>
              <a:rPr lang="en-US" altLang="zh-CN" sz="7200" dirty="0" err="1">
                <a:latin typeface="Times New Roman" panose="02020603050405020304" charset="0"/>
                <a:cs typeface="Times New Roman" panose="02020603050405020304" charset="0"/>
              </a:rPr>
              <a:t>prob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(π);</a:t>
            </a:r>
            <a:endParaRPr lang="en-US" altLang="zh-CN" sz="7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    For </a:t>
            </a:r>
            <a:r>
              <a:rPr lang="en-US" altLang="zh-CN" sz="7200" dirty="0" err="1">
                <a:latin typeface="Times New Roman" panose="02020603050405020304" charset="0"/>
                <a:cs typeface="Times New Roman" panose="02020603050405020304" charset="0"/>
              </a:rPr>
              <a:t>pions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7200" dirty="0" err="1">
                <a:latin typeface="Times New Roman" panose="02020603050405020304" charset="0"/>
                <a:cs typeface="Times New Roman" panose="02020603050405020304" charset="0"/>
              </a:rPr>
              <a:t>prob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(π) &gt; </a:t>
            </a:r>
            <a:r>
              <a:rPr lang="en-US" altLang="zh-CN" sz="7200" dirty="0" err="1">
                <a:latin typeface="Times New Roman" panose="02020603050405020304" charset="0"/>
                <a:cs typeface="Times New Roman" panose="02020603050405020304" charset="0"/>
              </a:rPr>
              <a:t>prob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(K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zh-CN" sz="7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7200" dirty="0" err="1" smtClean="0">
                <a:latin typeface="Times New Roman" panose="02020603050405020304" charset="0"/>
                <a:cs typeface="Times New Roman" panose="02020603050405020304" charset="0"/>
              </a:rPr>
              <a:t>Nk</a:t>
            </a:r>
            <a:r>
              <a:rPr lang="en-US" altLang="zh-CN" sz="7200" baseline="30000" dirty="0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=1 &amp;&amp; </a:t>
            </a:r>
            <a:r>
              <a:rPr lang="en-US" altLang="zh-CN" sz="7200" dirty="0" err="1" smtClean="0">
                <a:latin typeface="Times New Roman" panose="02020603050405020304" charset="0"/>
                <a:cs typeface="Times New Roman" panose="02020603050405020304" charset="0"/>
              </a:rPr>
              <a:t>Npi</a:t>
            </a:r>
            <a:r>
              <a:rPr lang="en-US" altLang="zh-CN" sz="7200" baseline="30000" dirty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&gt;=1 </a:t>
            </a:r>
            <a:endParaRPr lang="en-US" altLang="zh-CN" sz="7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3. Select the π- with minimum Delta = |</a:t>
            </a:r>
            <a:r>
              <a:rPr lang="en-US" altLang="zh-CN" sz="7200" dirty="0" err="1" smtClean="0"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altLang="zh-CN" sz="7200" baseline="30000" dirty="0" err="1" smtClean="0">
                <a:latin typeface="Times New Roman" panose="02020603050405020304" charset="0"/>
                <a:cs typeface="Times New Roman" panose="02020603050405020304" charset="0"/>
              </a:rPr>
              <a:t>rec</a:t>
            </a:r>
            <a:r>
              <a:rPr lang="en-US" altLang="zh-CN" sz="7200" baseline="-25000" dirty="0" err="1" smtClean="0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πK</a:t>
            </a:r>
            <a:r>
              <a:rPr lang="en-US" altLang="zh-CN" sz="7200" dirty="0" err="1" smtClean="0">
                <a:latin typeface="Times New Roman" panose="02020603050405020304" charset="0"/>
                <a:cs typeface="Times New Roman" panose="02020603050405020304" charset="0"/>
              </a:rPr>
              <a:t>-M</a:t>
            </a:r>
            <a:r>
              <a:rPr lang="en-US" altLang="zh-CN" sz="7200" baseline="-25000" dirty="0" err="1" smtClean="0">
                <a:latin typeface="Times New Roman" panose="02020603050405020304" charset="0"/>
                <a:cs typeface="Times New Roman" panose="02020603050405020304" charset="0"/>
              </a:rPr>
              <a:t>ks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|	</a:t>
            </a:r>
            <a:endParaRPr lang="en-US" altLang="zh-CN" sz="7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4. Further selection:</a:t>
            </a:r>
            <a:endParaRPr lang="en-US" altLang="zh-CN" sz="7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      |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7200" baseline="30000" dirty="0">
                <a:latin typeface="Times New Roman" panose="02020603050405020304" charset="0"/>
                <a:cs typeface="Times New Roman" panose="02020603050405020304" charset="0"/>
              </a:rPr>
              <a:t>CMS</a:t>
            </a:r>
            <a:r>
              <a:rPr lang="en-US" altLang="zh-CN" sz="7200" baseline="-25000" dirty="0">
                <a:latin typeface="Times New Roman" panose="02020603050405020304" charset="0"/>
                <a:cs typeface="Times New Roman" panose="02020603050405020304" charset="0"/>
              </a:rPr>
              <a:t>K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 −1.373| &lt; 0.06 GeV/c;</a:t>
            </a:r>
            <a:endParaRPr lang="en-US" altLang="zh-CN" sz="7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     veto: </a:t>
            </a:r>
            <a:r>
              <a:rPr lang="en-US" altLang="zh-CN" sz="7200" dirty="0" err="1" smtClean="0">
                <a:latin typeface="Times New Roman" panose="02020603050405020304" charset="0"/>
                <a:cs typeface="Times New Roman" panose="02020603050405020304" charset="0"/>
              </a:rPr>
              <a:t>j/ψ 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-&gt;π+ π- π0: </a:t>
            </a:r>
            <a:r>
              <a:rPr lang="en-US" altLang="zh-CN" sz="7200" dirty="0" err="1" smtClean="0"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altLang="zh-CN" sz="7200" baseline="30000" dirty="0" err="1" smtClean="0">
                <a:latin typeface="Times New Roman" panose="02020603050405020304" charset="0"/>
                <a:cs typeface="Times New Roman" panose="02020603050405020304" charset="0"/>
              </a:rPr>
              <a:t>recoil</a:t>
            </a:r>
            <a:r>
              <a:rPr lang="en-US" altLang="zh-CN" sz="7200" baseline="-25000" dirty="0" smtClean="0">
                <a:latin typeface="Times New Roman" panose="02020603050405020304" charset="0"/>
                <a:cs typeface="Times New Roman" panose="02020603050405020304" charset="0"/>
              </a:rPr>
              <a:t>ππ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&gt; 0.4 GeV/c</a:t>
            </a:r>
            <a:r>
              <a:rPr lang="en-US" altLang="zh-CN" sz="7200" baseline="30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en-US" altLang="zh-CN" sz="7200" baseline="30000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endParaRPr lang="en-US" altLang="zh-CN" sz="7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      veto </a:t>
            </a:r>
            <a:r>
              <a:rPr lang="en-US" altLang="zh-CN" sz="7200" dirty="0" err="1" smtClean="0">
                <a:latin typeface="Times New Roman" panose="02020603050405020304" charset="0"/>
                <a:cs typeface="Times New Roman" panose="02020603050405020304" charset="0"/>
              </a:rPr>
              <a:t>bhabha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en-US" altLang="zh-CN" sz="7200" dirty="0" err="1" smtClean="0"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lang="en-US" altLang="zh-CN" sz="7200" baseline="-25000" dirty="0" err="1" smtClean="0">
                <a:latin typeface="Times New Roman" panose="02020603050405020304" charset="0"/>
                <a:cs typeface="Times New Roman" panose="02020603050405020304" charset="0"/>
              </a:rPr>
              <a:t>deposit</a:t>
            </a:r>
            <a:r>
              <a:rPr lang="en-US" altLang="zh-CN" sz="7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7200" dirty="0">
                <a:latin typeface="Times New Roman" panose="02020603050405020304" charset="0"/>
                <a:cs typeface="Times New Roman" panose="02020603050405020304" charset="0"/>
              </a:rPr>
              <a:t>&lt; 2.5 GeV;</a:t>
            </a:r>
            <a:endParaRPr lang="en-US" altLang="zh-CN" sz="7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zh-CN" altLang="en-US" sz="7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5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Selection of Ks signal: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1. Selection of </a:t>
            </a:r>
            <a:r>
              <a:rPr lang="en-US" altLang="zh-CN" dirty="0" err="1"/>
              <a:t>a</a:t>
            </a:r>
            <a:r>
              <a:rPr lang="en-US" altLang="zh-CN" dirty="0" err="1" smtClean="0"/>
              <a:t>dditional</a:t>
            </a:r>
            <a:r>
              <a:rPr lang="en-US" altLang="zh-CN" dirty="0" smtClean="0"/>
              <a:t> charged track: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Vz</a:t>
            </a:r>
            <a:r>
              <a:rPr lang="en-US" altLang="zh-CN" dirty="0" smtClean="0"/>
              <a:t>&lt;20 cm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assigned to be π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2.Ks selection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Loop the π</a:t>
            </a:r>
            <a:r>
              <a:rPr lang="en-US" altLang="zh-CN" baseline="30000" dirty="0" smtClean="0">
                <a:solidFill>
                  <a:schemeClr val="tx1"/>
                </a:solidFill>
                <a:uFillTx/>
              </a:rPr>
              <a:t>+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π</a:t>
            </a:r>
            <a:r>
              <a:rPr lang="en-US" altLang="zh-CN" baseline="30000" dirty="0" err="1" smtClean="0">
                <a:solidFill>
                  <a:schemeClr val="tx1"/>
                </a:solidFill>
                <a:uFillTx/>
              </a:rPr>
              <a:t>-</a:t>
            </a:r>
            <a:r>
              <a:rPr lang="en-US" altLang="zh-CN" dirty="0" smtClean="0"/>
              <a:t>, do second vertex fit, select the combination with minimum </a:t>
            </a:r>
            <a:r>
              <a:rPr lang="en-US" altLang="zh-CN" dirty="0" err="1" smtClean="0"/>
              <a:t>chisq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 Further selection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|</a:t>
            </a:r>
            <a:r>
              <a:rPr lang="en-US" altLang="zh-CN" dirty="0"/>
              <a:t>Mπ</a:t>
            </a:r>
            <a:r>
              <a:rPr lang="en-US" altLang="zh-CN" baseline="30000" dirty="0"/>
              <a:t>+</a:t>
            </a:r>
            <a:r>
              <a:rPr lang="en-US" altLang="zh-CN" dirty="0"/>
              <a:t>π</a:t>
            </a:r>
            <a:r>
              <a:rPr lang="en-US" altLang="zh-CN" baseline="30000" dirty="0"/>
              <a:t>−</a:t>
            </a:r>
            <a:r>
              <a:rPr lang="en-US" altLang="zh-CN" dirty="0"/>
              <a:t> − MK</a:t>
            </a:r>
            <a:r>
              <a:rPr lang="en-US" altLang="zh-CN" baseline="30000" dirty="0"/>
              <a:t>0</a:t>
            </a:r>
            <a:r>
              <a:rPr lang="en-US" altLang="zh-CN" baseline="-25000" dirty="0"/>
              <a:t>S</a:t>
            </a:r>
            <a:r>
              <a:rPr lang="en-US" altLang="zh-CN" dirty="0"/>
              <a:t>| &lt; 12 MeV/c;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L/</a:t>
            </a:r>
            <a:r>
              <a:rPr lang="en-US" altLang="zh-CN" dirty="0" err="1"/>
              <a:t>σ</a:t>
            </a:r>
            <a:r>
              <a:rPr lang="en-US" altLang="zh-CN" baseline="-25000" dirty="0" err="1"/>
              <a:t>L</a:t>
            </a:r>
            <a:r>
              <a:rPr lang="en-US" altLang="zh-CN" baseline="-25000" dirty="0"/>
              <a:t> </a:t>
            </a:r>
            <a:r>
              <a:rPr lang="en-US" altLang="zh-CN" dirty="0"/>
              <a:t>&gt;2;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036945" y="5805805"/>
            <a:ext cx="54514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4000" dirty="0" smtClean="0">
                <a:solidFill>
                  <a:schemeClr val="accent4"/>
                </a:solidFill>
                <a:effectLst/>
              </a:rPr>
              <a:t>Observable: Mks</a:t>
            </a:r>
            <a:r>
              <a:rPr lang="en-US" altLang="zh-CN" sz="4000" baseline="30000" dirty="0" smtClean="0">
                <a:solidFill>
                  <a:schemeClr val="accent4"/>
                </a:solidFill>
                <a:effectLst/>
              </a:rPr>
              <a:t>2 </a:t>
            </a:r>
            <a:endParaRPr lang="en-US" altLang="zh-CN" sz="4000" baseline="30000" dirty="0" smtClean="0">
              <a:solidFill>
                <a:schemeClr val="accent4"/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09070" y="5805805"/>
            <a:ext cx="607695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66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sym typeface="+mn-ea"/>
              </a:rPr>
              <a:t>6</a:t>
            </a:r>
            <a:endParaRPr lang="en-US" sz="6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Kstar_cm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5125" y="937260"/>
            <a:ext cx="3444240" cy="2469515"/>
          </a:xfrm>
          <a:prstGeom prst="rect">
            <a:avLst/>
          </a:prstGeom>
        </p:spPr>
      </p:pic>
      <p:pic>
        <p:nvPicPr>
          <p:cNvPr id="3" name="图片 2" descr="recpipi_m1_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540" y="1054100"/>
            <a:ext cx="3444875" cy="2470150"/>
          </a:xfrm>
          <a:prstGeom prst="rect">
            <a:avLst/>
          </a:prstGeom>
        </p:spPr>
      </p:pic>
      <p:pic>
        <p:nvPicPr>
          <p:cNvPr id="4" name="图片 3" descr="energy_total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25" y="3869055"/>
            <a:ext cx="3444240" cy="2469515"/>
          </a:xfrm>
          <a:prstGeom prst="rect">
            <a:avLst/>
          </a:prstGeom>
        </p:spPr>
      </p:pic>
      <p:pic>
        <p:nvPicPr>
          <p:cNvPr id="5" name="图片 4" descr="NeuTrk_Etot_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3869055"/>
            <a:ext cx="3443605" cy="2469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54530" y="3319145"/>
            <a:ext cx="2618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 </a:t>
            </a:r>
            <a:r>
              <a:rPr lang="en-US" altLang="zh-CN" sz="3600" b="1"/>
              <a:t>P</a:t>
            </a:r>
            <a:r>
              <a:rPr lang="en-US" altLang="zh-CN" sz="3600" b="1" baseline="30000">
                <a:solidFill>
                  <a:schemeClr val="tx1"/>
                </a:solidFill>
                <a:uFillTx/>
              </a:rPr>
              <a:t>CMS</a:t>
            </a:r>
            <a:r>
              <a:rPr lang="en-US" altLang="zh-CN" sz="3600" b="1" baseline="-25000">
                <a:solidFill>
                  <a:schemeClr val="tx1"/>
                </a:solidFill>
                <a:uFillTx/>
              </a:rPr>
              <a:t>K</a:t>
            </a:r>
            <a:endParaRPr lang="en-US" altLang="zh-CN" sz="3600" b="1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07200" y="3524250"/>
            <a:ext cx="3043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Recoil mass of ππ</a:t>
            </a:r>
            <a:endParaRPr lang="en-US" altLang="zh-CN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1398905" y="6276975"/>
            <a:ext cx="3916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Total deposit energy</a:t>
            </a:r>
            <a:endParaRPr lang="en-US" altLang="zh-CN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6189345" y="6338570"/>
            <a:ext cx="4277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The energy of the neutral track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11542395" y="5691505"/>
            <a:ext cx="64643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sym typeface="+mn-ea"/>
              </a:rPr>
              <a:t>7</a:t>
            </a:r>
            <a:endParaRPr lang="en-US" sz="7200"/>
          </a:p>
        </p:txBody>
      </p:sp>
      <p:sp>
        <p:nvSpPr>
          <p:cNvPr id="11" name="文本框 10"/>
          <p:cNvSpPr txBox="1"/>
          <p:nvPr/>
        </p:nvSpPr>
        <p:spPr>
          <a:xfrm>
            <a:off x="159657" y="290286"/>
            <a:ext cx="84763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Distribution in selecting of sample</a:t>
            </a:r>
            <a:endParaRPr lang="en-US" altLang="zh-CN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25860" y="566229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8</a:t>
            </a:r>
            <a:endParaRPr lang="en-US" altLang="zh-CN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295" y="353060"/>
            <a:ext cx="574230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Background </a:t>
            </a:r>
            <a:r>
              <a:rPr lang="zh-CN" alt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analysis </a:t>
            </a:r>
            <a:r>
              <a:rPr lang="en-US" altLang="zh-C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of selecting sample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8389620" y="3168015"/>
            <a:ext cx="3559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</a:rPr>
              <a:t>The main background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" y="1617345"/>
            <a:ext cx="7907655" cy="48971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509000" y="3916045"/>
            <a:ext cx="2646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/>
              <a:t>       </a:t>
            </a:r>
            <a:r>
              <a:rPr lang="en-US" altLang="zh-CN" sz="2800" b="1" dirty="0" err="1" smtClean="0"/>
              <a:t>J/ψ</a:t>
            </a:r>
            <a:r>
              <a:rPr lang="en-US" altLang="zh-CN" sz="2800" b="1" dirty="0" smtClean="0"/>
              <a:t>-&gt;ω ππ </a:t>
            </a:r>
            <a:endParaRPr lang="en-US" altLang="zh-CN" sz="2800" b="1" dirty="0"/>
          </a:p>
        </p:txBody>
      </p:sp>
      <p:sp>
        <p:nvSpPr>
          <p:cNvPr id="4" name="矩形 3"/>
          <p:cNvSpPr/>
          <p:nvPr/>
        </p:nvSpPr>
        <p:spPr>
          <a:xfrm>
            <a:off x="304800" y="3903345"/>
            <a:ext cx="8084820" cy="4445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820" y="579755"/>
            <a:ext cx="8196283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Background </a:t>
            </a:r>
            <a:r>
              <a:rPr lang="zh-CN" alt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analysis </a:t>
            </a:r>
            <a:r>
              <a:rPr lang="en-US" altLang="zh-C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of selecting signal</a:t>
            </a:r>
            <a:endParaRPr lang="zh-CN" altLang="en-US" sz="4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" y="1450975"/>
            <a:ext cx="7902575" cy="3478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61400" y="2704465"/>
            <a:ext cx="35540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main background</a:t>
            </a:r>
            <a:endParaRPr lang="zh-CN" alt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87510" y="3584575"/>
            <a:ext cx="17487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b="1" dirty="0" err="1" smtClean="0">
                <a:sym typeface="+mn-ea"/>
              </a:rPr>
              <a:t>J/ψ</a:t>
            </a:r>
            <a:r>
              <a:rPr lang="en-US" altLang="zh-CN" sz="2800" b="1" dirty="0" smtClean="0">
                <a:sym typeface="+mn-ea"/>
              </a:rPr>
              <a:t>-&gt;ω ππ</a:t>
            </a:r>
            <a:endParaRPr lang="zh-CN" altLang="en-US" sz="2800" b="1" dirty="0"/>
          </a:p>
        </p:txBody>
      </p:sp>
      <p:sp>
        <p:nvSpPr>
          <p:cNvPr id="3" name="圆角矩形 2"/>
          <p:cNvSpPr/>
          <p:nvPr/>
        </p:nvSpPr>
        <p:spPr>
          <a:xfrm>
            <a:off x="352425" y="3406775"/>
            <a:ext cx="8126095" cy="389255"/>
          </a:xfrm>
          <a:prstGeom prst="roundRect">
            <a:avLst/>
          </a:prstGeom>
          <a:noFill/>
          <a:ln w="7620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607800" y="5759450"/>
            <a:ext cx="607695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66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sym typeface="+mn-ea"/>
              </a:rPr>
              <a:t>9</a:t>
            </a:r>
            <a:endParaRPr 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4017</Words>
  <Application>WPS 演示</Application>
  <PresentationFormat>宽屏</PresentationFormat>
  <Paragraphs>455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Calibri Light</vt:lpstr>
      <vt:lpstr>等线</vt:lpstr>
      <vt:lpstr>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Event selection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Fit to Mks2 in different momentum region (signal)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xiaorong zhou</dc:creator>
  <cp:lastModifiedBy>郁日卍傾揮</cp:lastModifiedBy>
  <cp:revision>82</cp:revision>
  <dcterms:created xsi:type="dcterms:W3CDTF">2019-07-16T05:39:00Z</dcterms:created>
  <dcterms:modified xsi:type="dcterms:W3CDTF">2019-07-25T06:23:38Z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