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6" r:id="rId4"/>
    <p:sldId id="259" r:id="rId5"/>
    <p:sldId id="277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E 智鹏" initials="X智" lastIdx="1" clrIdx="0">
    <p:extLst>
      <p:ext uri="{19B8F6BF-5375-455C-9EA6-DF929625EA0E}">
        <p15:presenceInfo xmlns:p15="http://schemas.microsoft.com/office/powerpoint/2012/main" userId="21a1c658a73c3f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AB6DCC1-F575-4D99-971A-0715D269B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ED68C5-E51A-4413-981C-6F1646A65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8A157-0AFF-4775-B43F-64237E237666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342296-B4D5-4EFF-B7EF-6082C90E1A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359399-579C-4A1D-BD55-5A948D07B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6AD8-EB34-4A94-B357-675615045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9123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54C9-CA71-47CA-97FD-3AA2D09247F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A062-AA19-47C6-8EE2-CEB4CC7B15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407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A062-AA19-47C6-8EE2-CEB4CC7B15B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947BB25B-EE0C-4591-B076-90B264F065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97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 did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A062-AA19-47C6-8EE2-CEB4CC7B15B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6AC3329D-C1F4-4AE3-8AEA-CBC32A407E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58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 did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A062-AA19-47C6-8EE2-CEB4CC7B15B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EBE3D793-43F4-4848-91C9-E03F4F1CCD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8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2AD41-D458-440E-8205-8AE946FA0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06C32-FD56-4EF5-ADCC-92050831F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F0D15-F846-42A2-B85D-CAC06DC1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25-6E29-451C-9FF2-336D169F3773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986F2D-EDD4-4627-9688-FB2DB9AF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2A290E-379C-4C57-BCE1-2BFE4F46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DA6515CC-FC70-485E-9F47-4DD37B44C82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3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B1DC-DC4B-497F-BB32-C3315B62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2ACE4D-7FFD-40BF-9EC5-8B136C9E0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8812A-DF29-4C64-B520-AB0197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8D09-DC3E-4C96-8660-CE17DB366E88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A8E28-71BF-4C68-AE67-E4798DF2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E592E3-BEDA-412A-8AFD-E78C096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5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54E319-47CC-4C8A-B021-426D779F4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C1CE31-0F10-4F5F-8CB4-AB94CE610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8CE6F0-9163-4C34-9220-ED5796EA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E288-E294-420F-8887-F1C2618A57DA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56D98-62A5-4FCD-AB89-EE06BE01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5700F-18C4-4CDD-A9B4-F0ECB19D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1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3CFE6-02EA-476E-A0F4-91917CF9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385D74-3EE3-42BF-BB49-E8EF9782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C315A-62AD-4B39-B570-5E39076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F4C1B-AD60-4540-BDD3-BC1682C8E60D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0CD97-A75D-40D1-B233-B0AB7B15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3A8F3A-FD68-45F6-A9AC-FB06A217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C3F00-F15C-499D-9D25-D054E3FFDA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54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E2F4B-1374-4373-80F7-D7D39EB5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553D84-B7C2-40EB-B4AE-19C6556DE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FA737-BA52-4D28-8E79-8E5BC888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8B5EF-CACC-40BA-8A5A-58C7426D6BC0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20544B-2ACC-4774-9620-A6565706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D7F76-D5D6-4B35-AC18-A156F2B5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4D8B-A3C0-457E-B9F6-2D62CF957E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01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755D8-54C8-4475-ABEB-673D5B6D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D60C6D-DD83-46BA-927C-0DC04E1A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39D3EB-2F8D-41C7-B497-9095523D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153CB-0E75-4EA6-80A3-72AD6F711883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5B4D-2637-4798-9233-038126A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6704EB-6E54-4754-8169-3ED9FFEF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3A91F-7FF1-48A5-8D94-823BD9DF98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02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242611-6C65-4DD9-8CDD-60290C80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3E1266-88F2-4D82-93EB-43BA32039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53979E-369F-4CD4-A03C-ED8B30DB4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4E1A48-666F-448F-9426-85057829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96A6-BED8-4F6B-8D07-9CF24291B770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8434C6-D823-44FE-A833-CAB130C4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CB82B2-4119-44C3-B0D0-7AF45CDE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61B7F-EEEC-4220-8335-DA2925F455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04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2A90F-99B5-428E-B039-E02B86AA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B59586-3240-40A2-BE65-FBEB9CF7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C070E3-6D75-4413-AF2E-8F280E2EA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6088E6-73E6-48F2-A939-4D36BAA22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4DB1FF-475A-4D5A-AE42-7DB491265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7062BC-0CF4-4AB0-B1E4-5A388ECE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B6862-F33E-44C2-AB59-20AC62EADFB4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793C7B-8563-4409-99A9-51363C0B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373AD4-1AAC-4E8E-BE86-486EE717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A58D3-A7D5-41C3-937F-A183B17EB0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865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17A02D-414A-420A-8C62-F0366CC6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C8653C-848E-4284-9792-C20FA13F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EE242-70B1-4386-B8F2-B6CD43831407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A8F437-6572-455F-AD26-F6DF3F8C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46D8F0-12FF-4A22-A15A-A26358F0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77F1-19C6-4AE6-B32D-22D14E42C5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748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08EE13-D2A8-44C6-B1DE-B5073542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81400-1E19-48F2-B238-8E841306B5D2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640D4F-F7A5-4CA3-83D6-1F0AFCF2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8A6174-BC3D-4096-95F0-7D9790BA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CDBA3-52A6-484C-92E8-7F8716D901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503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335F8-0577-4CB3-9BFB-C2647DF3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FF54C4-4756-436F-B69D-397DAD02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15F76C-97E4-4C42-A839-1C63424A5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0E8E7C-761B-4F88-8351-5383C553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F2C1F-7D1E-460C-9039-1413CE10A632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21B35-7102-41D5-A19F-12068D56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54011B-D69A-4805-A373-6A86D914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2838-E4B6-4721-A2EC-91BF42E536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7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98067-34A7-4721-8B1C-04E26D9E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BED9E-C568-496C-8F1D-4D302851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FD9B9-C64C-40A2-9D97-E049D53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FA57-E2ED-4827-82E1-D3C4F0087AB7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1DE490-118E-4D5D-BBC4-22A42837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4CDFB0-2FBE-4044-B018-52698F87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3A3B4-27AF-472B-800B-DF31185E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A2ED65-BEF3-4553-889E-F030C1606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9FD1-3FC0-4EC2-93BC-EE488A2E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73F20F-A3A2-4C12-A9C6-4F413E99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8249E5-E06D-4D4B-A85D-9B64CC9A8F14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17CA0D-CD34-4476-88AE-F75C79E2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D9E64C-E5B5-4F86-B4C1-1229D673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4D789-DD6D-4F7D-9DC2-1872365ECC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46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D3318-8CA1-4711-989C-C951D0C5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1D6864-72EF-47DF-AB13-C2E9EF108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213C15-B932-4497-AEFE-20AB2B3E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57F049-56AF-4591-9317-5C3D7967BCBE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5078B-4EDA-4429-AE66-EC854695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9DA63-784B-4324-BDEB-2B8AFCB4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C3AF-F523-455E-B983-836D81A4F8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14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6C678D-F151-4C76-A30F-4C1AD90B9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D5EFDC-60FD-4433-9857-16449EB75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A2089-18E5-4842-AADC-629EF031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B1965-1BCE-4017-AF36-707FE2F76AE1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0A6ED0-DEB6-459E-9E26-66B46A3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F1AC0-A06B-42F2-BEE3-521A4258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DFD3B-B0A4-47F1-9A2F-3A718532E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21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AD2E6-1E72-4F1F-949E-618B16D4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5AC713-4C7A-470B-BB09-ED48E0A9A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7E9767-B73F-402C-8649-8FC723EA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D19E-8377-436A-87C4-715AB1FF630C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00745B-C867-46DB-A382-4B7BD10E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BD482-9C34-4EE3-B80F-6BB90265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3C9B1-2C7E-4EC1-9558-62200E22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6EB185-D04E-44C0-8B10-A4F9E466C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49A07A-72D1-487C-8DB2-B119B99E9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57A6D1-92F3-4684-9668-00998235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D069-76C6-40B9-980D-04FD9F63D89B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DAC277-6C9F-40A2-BA6B-4FE6FEA9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733C0F-A37E-4D92-BD04-FB0D6D67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94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AACDE-D817-4B26-853B-F2E74093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E0A828-BC98-4831-9A04-C9F2396CD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AA4382-6A8A-4A97-AC02-AEB9FAC6C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04BD4D-59AF-4406-992A-9FC6D8555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B57A52-ECF9-425D-8D84-E4574AC19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4F8512-56FB-466B-BACD-1CAD32C2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727B-1587-4663-A98D-6D246AC3E549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247C9B-CE80-4701-B4F6-3E63BDF0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364A39-0FD3-4EE1-AC58-9EEB24F3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9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323E5-5C1E-406D-8286-6A319DC7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04FBA7-AE34-4E57-BDDA-2DA02BAD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BCE-5CD5-4E8E-9B51-6ABECE189D0A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E2A6BD-E0F5-4262-800E-6B1DF1FC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68D0C4-6BFE-4384-BD2E-2C64B0A2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6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76149D-87CE-4209-BCBA-B1C6B7B8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5E4-8ECA-4F23-BFAE-35892EA9508A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66D9A5-AA20-4104-8636-7803C624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48A744-2361-4238-BC1B-64D57B32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34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15D3A-9F79-436E-B1E2-9C82D0C6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F1B124-D8CB-4368-800E-021CB8C6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B244A0-B3FE-446E-BFD6-BA1197AAC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E26C41-D5D4-4F62-B622-8291C983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009C-36E5-45BF-A0DD-773ED43D9EF0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748357-D915-42EE-9C26-DB817D91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D07BCC-C77C-4427-BA1B-04C930E0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6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E8DA0-8EFF-42D7-83B9-424726B9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F555CA-564D-456F-997F-1EAC4DF8D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CF69E5-3204-4E45-A35B-EA918D12A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4A75BF-69CA-4008-ADED-D2FFE57F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596B-24F7-4BD1-BA7B-08C0FF2E6283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3E15EE-C301-46F0-A510-C1767275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6DBB8C-7F3C-4CC0-8322-9A11341D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7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CE19DC-5F3C-4B7C-B597-3A333750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28C0B-D0E9-46C8-BA32-2E69233C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297A7-159F-4BB6-9627-010AF3BB1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998B-6DE6-4CA5-B156-570F2E0F3AEA}" type="datetime1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1AD6F-C0FB-4C09-A137-571496E39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117B94-1A71-4C2E-883C-9423E39B5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15CC-FC70-485E-9F47-4DD37B44C8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8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D09875-31BF-465D-BE91-DBE94F5D5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1C3C76-0BE0-42D9-8DC0-ABC4E0354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C71B21-4185-4E94-A256-53F77606E4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fld id="{200ED2AD-F3AE-42B4-B812-946E4878B2E8}" type="datetime1">
              <a:rPr lang="zh-CN" altLang="en-US" smtClean="0"/>
              <a:t>2020/9/15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E39180-1F06-4471-91F9-A208A65F18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6D46F6-2EB8-46C2-AA14-39972B630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7A8DF46A-C34F-4B72-9C11-22F2E4F104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10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1.png"/><Relationship Id="rId7" Type="http://schemas.openxmlformats.org/officeDocument/2006/relationships/image" Target="../media/image34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B51F7686-AFEC-49E2-A104-25A7A891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11">
                <a:extLst>
                  <a:ext uri="{FF2B5EF4-FFF2-40B4-BE49-F238E27FC236}">
                    <a16:creationId xmlns:a16="http://schemas.microsoft.com/office/drawing/2014/main" id="{41617AAD-1B5C-4192-A49C-DFFC5470032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2286000" y="2362201"/>
                <a:ext cx="7772400" cy="1470025"/>
              </a:xfrm>
            </p:spPr>
            <p:txBody>
              <a:bodyPr anchor="ctr"/>
              <a:lstStyle/>
              <a:p>
                <a:pPr/>
                <a:r>
                  <a:rPr lang="en-US" altLang="zh-CN" sz="4400" dirty="0">
                    <a:solidFill>
                      <a:srgbClr val="FFFFFF"/>
                    </a:solidFill>
                  </a:rPr>
                  <a:t>Measurements of the branching fraction for </a:t>
                </a:r>
                <a:br>
                  <a:rPr lang="en-US" altLang="zh-CN" sz="4400" dirty="0">
                    <a:solidFill>
                      <a:srgbClr val="FFFF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4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m:rPr>
                          <m:sty m:val="p"/>
                        </m:rPr>
                        <a:rPr lang="el-GR" altLang="zh-CN" sz="4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sz="4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4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zh-CN" altLang="zh-CN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55" name="Rectangle 11">
                <a:extLst>
                  <a:ext uri="{FF2B5EF4-FFF2-40B4-BE49-F238E27FC236}">
                    <a16:creationId xmlns:a16="http://schemas.microsoft.com/office/drawing/2014/main" id="{41617AAD-1B5C-4192-A49C-DFFC54700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286000" y="2362201"/>
                <a:ext cx="7772400" cy="1470025"/>
              </a:xfrm>
              <a:blipFill>
                <a:blip r:embed="rId4"/>
                <a:stretch>
                  <a:fillRect t="-30705" b="-9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C0E6E0-8B54-44CF-AAE2-CC01B432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0C3F00-F15C-499D-9D25-D054E3FFDA2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199" y="257175"/>
            <a:ext cx="642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Data sample</a:t>
            </a:r>
            <a:endParaRPr lang="zh-CN" altLang="en-US" sz="4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BBE1DE-4C90-48E7-A8A2-C7D2014E0A19}"/>
              </a:ext>
            </a:extLst>
          </p:cNvPr>
          <p:cNvSpPr txBox="1"/>
          <p:nvPr/>
        </p:nvSpPr>
        <p:spPr>
          <a:xfrm>
            <a:off x="571500" y="1600200"/>
            <a:ext cx="10944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4.1 billion </a:t>
            </a:r>
            <a:r>
              <a:rPr lang="en-US" altLang="zh-CN" sz="3200" dirty="0" err="1"/>
              <a:t>jpsi</a:t>
            </a:r>
            <a:r>
              <a:rPr lang="en-US" altLang="zh-CN" sz="3200" dirty="0"/>
              <a:t> data ,</a:t>
            </a:r>
          </a:p>
          <a:p>
            <a:r>
              <a:rPr lang="en-US" altLang="zh-CN" sz="3200" dirty="0"/>
              <a:t>4.1 billion </a:t>
            </a:r>
            <a:r>
              <a:rPr lang="en-US" altLang="zh-CN" sz="3200" dirty="0" err="1"/>
              <a:t>jpsi</a:t>
            </a:r>
            <a:r>
              <a:rPr lang="en-US" altLang="zh-CN" sz="3200" dirty="0"/>
              <a:t> inclusive mc data </a:t>
            </a:r>
          </a:p>
          <a:p>
            <a:r>
              <a:rPr lang="en-US" altLang="zh-CN" sz="3200" dirty="0"/>
              <a:t>2 million signal mc data.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8B03FA-13BE-4D79-A43B-03170B54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4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199" y="257175"/>
            <a:ext cx="642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Apply selection to data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FC8A9B-BDA1-4FC7-BC80-7DB8130C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57" y="1477938"/>
            <a:ext cx="6096528" cy="5243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71C7638-1C9B-49C1-9861-F6F54E4D57B2}"/>
              </a:ext>
            </a:extLst>
          </p:cNvPr>
          <p:cNvSpPr txBox="1"/>
          <p:nvPr/>
        </p:nvSpPr>
        <p:spPr>
          <a:xfrm>
            <a:off x="5029200" y="2245360"/>
            <a:ext cx="185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Inclusive MC</a:t>
            </a:r>
          </a:p>
          <a:p>
            <a:endParaRPr lang="en-US" altLang="zh-CN" dirty="0"/>
          </a:p>
          <a:p>
            <a:pPr algn="ctr"/>
            <a:r>
              <a:rPr lang="en-US" altLang="zh-CN" sz="2400" b="1" dirty="0" err="1"/>
              <a:t>Jpsi</a:t>
            </a:r>
            <a:r>
              <a:rPr lang="en-US" altLang="zh-CN" sz="2400" b="1" dirty="0"/>
              <a:t> data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3A2DF2-7501-4248-896D-76AAFD72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17" y="1024185"/>
            <a:ext cx="3766794" cy="2638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26D433-255E-4888-AFBD-E36B70C51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3816758"/>
            <a:ext cx="3766794" cy="26056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0F46B1-B2A0-42C9-B6F8-07909CFE9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1088172"/>
            <a:ext cx="3766794" cy="2560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0EB674-D705-4519-B8A6-0DCD85473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668" y="3922809"/>
            <a:ext cx="3603582" cy="2546042"/>
          </a:xfrm>
          <a:prstGeom prst="rect">
            <a:avLst/>
          </a:prstGeom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D4DC5691-9912-4119-9F88-307BC640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6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199" y="257175"/>
            <a:ext cx="642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Apply selection to data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9C8AE87-9C43-43FE-BF77-E7FAEB26E845}"/>
                  </a:ext>
                </a:extLst>
              </p:cNvPr>
              <p:cNvSpPr txBox="1"/>
              <p:nvPr/>
            </p:nvSpPr>
            <p:spPr>
              <a:xfrm>
                <a:off x="-983582" y="3798078"/>
                <a:ext cx="6096000" cy="288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𝑈𝑚𝑖𝑠𝑠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altLang="zh-C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zh-CN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𝑏𝑒𝑎𝑚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𝑎𝑙𝑙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𝑡𝑎𝑔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𝑏𝑒𝑎𝑚</m:t>
                              </m:r>
                            </m:sub>
                            <m:sup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US" altLang="zh-C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altLang="zh-C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acc>
                            </m:sub>
                            <m:sup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9C8AE87-9C43-43FE-BF77-E7FAEB26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3582" y="3798078"/>
                <a:ext cx="6096000" cy="2881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84FDCD-3875-43CC-92A0-89C764DCF1D4}"/>
                  </a:ext>
                </a:extLst>
              </p:cNvPr>
              <p:cNvSpPr txBox="1"/>
              <p:nvPr/>
            </p:nvSpPr>
            <p:spPr>
              <a:xfrm>
                <a:off x="10099733" y="4157931"/>
                <a:ext cx="905761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𝑒𝑙𝑒𝑐𝑡𝑟𝑜𝑛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𝑒𝑙𝑒𝑐𝑡𝑟𝑜𝑛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84FDCD-3875-43CC-92A0-89C764DC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733" y="4157931"/>
                <a:ext cx="905761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440609F-EB90-41C8-AFF3-7362CF784E87}"/>
                  </a:ext>
                </a:extLst>
              </p:cNvPr>
              <p:cNvSpPr txBox="1"/>
              <p:nvPr/>
            </p:nvSpPr>
            <p:spPr>
              <a:xfrm>
                <a:off x="5312535" y="4019431"/>
                <a:ext cx="2611549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440609F-EB90-41C8-AFF3-7362CF784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35" y="4019431"/>
                <a:ext cx="2611549" cy="389337"/>
              </a:xfrm>
              <a:prstGeom prst="rect">
                <a:avLst/>
              </a:prstGeom>
              <a:blipFill>
                <a:blip r:embed="rId7"/>
                <a:stretch>
                  <a:fillRect l="-1865" t="-29688" r="-2797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1272420-F1AD-438E-AF92-90F0F6B3D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71" y="1099216"/>
            <a:ext cx="3910494" cy="27633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1BAEED-BE94-4A5A-AEE3-28FA677D9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88" y="1135174"/>
            <a:ext cx="3997849" cy="27274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754DE1-ACAD-4650-8C10-1089F0F923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25" y="1135175"/>
            <a:ext cx="3880871" cy="2662904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C1A177F-D002-4243-A82D-DF64788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77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198" y="257175"/>
            <a:ext cx="1181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Topology information of inclusive mc data</a:t>
            </a:r>
            <a:endParaRPr lang="zh-CN" altLang="en-US" sz="4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45DC0B-BC8D-4D71-9EF2-AD512C62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3FF39B-0E43-436E-B5F8-A6FC05E0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14" y="1011572"/>
            <a:ext cx="8155444" cy="5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Data set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E858EF-F403-4F30-A833-29096FCF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992922"/>
            <a:ext cx="7705724" cy="4071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54B70B-9AFD-4554-9CB6-781692C44D25}"/>
                  </a:ext>
                </a:extLst>
              </p:cNvPr>
              <p:cNvSpPr txBox="1"/>
              <p:nvPr/>
            </p:nvSpPr>
            <p:spPr>
              <a:xfrm>
                <a:off x="2124075" y="5476875"/>
                <a:ext cx="902574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Here I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 →  </m:t>
                    </m:r>
                    <m:acc>
                      <m:accPr>
                        <m:chr m:val="̅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800" dirty="0"/>
                  <a:t> as my data set</a:t>
                </a:r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54B70B-9AFD-4554-9CB6-781692C4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5" y="5476875"/>
                <a:ext cx="9025741" cy="524118"/>
              </a:xfrm>
              <a:prstGeom prst="rect">
                <a:avLst/>
              </a:prstGeom>
              <a:blipFill>
                <a:blip r:embed="rId3"/>
                <a:stretch>
                  <a:fillRect l="-135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56A9E4-160F-4C03-BC47-EB13C36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41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Event selection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B3C846-828A-495F-83A6-AB8453F9ABA0}"/>
                  </a:ext>
                </a:extLst>
              </p:cNvPr>
              <p:cNvSpPr txBox="1"/>
              <p:nvPr/>
            </p:nvSpPr>
            <p:spPr>
              <a:xfrm>
                <a:off x="637952" y="1307805"/>
                <a:ext cx="11249247" cy="397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Charged Tracks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No Vertex requirement;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&lt;0.93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Ngood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≥6;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PID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Proton: p&gt;0.32 GeV/c;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Pion: p&lt;0.32 GeV/c;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Electron: </a:t>
                </a:r>
                <a:r>
                  <a:rPr lang="en-US" altLang="zh-CN" sz="2400" dirty="0" err="1"/>
                  <a:t>prob_e</a:t>
                </a:r>
                <a:r>
                  <a:rPr lang="en-US" altLang="zh-CN" sz="2400" dirty="0"/>
                  <a:t>&gt;</a:t>
                </a:r>
                <a:r>
                  <a:rPr lang="en-US" altLang="zh-CN" sz="2400" dirty="0" err="1"/>
                  <a:t>prob_K</a:t>
                </a:r>
                <a:r>
                  <a:rPr lang="en-US" altLang="zh-CN" sz="2400" dirty="0"/>
                  <a:t> &amp;&amp; </a:t>
                </a:r>
                <a:r>
                  <a:rPr lang="en-US" altLang="zh-CN" sz="2400" dirty="0" err="1"/>
                  <a:t>prob_e</a:t>
                </a:r>
                <a:r>
                  <a:rPr lang="en-US" altLang="zh-CN" sz="2400" dirty="0"/>
                  <a:t>&gt;prob_</a:t>
                </a:r>
                <a:r>
                  <a:rPr lang="el-GR" altLang="zh-CN" sz="2400" dirty="0"/>
                  <a:t>π</a:t>
                </a:r>
                <a:r>
                  <a:rPr lang="en-US" altLang="zh-CN" sz="2400" dirty="0"/>
                  <a:t>; </a:t>
                </a:r>
                <a:r>
                  <a:rPr lang="en-US" altLang="zh-CN" sz="2400" dirty="0" err="1"/>
                  <a:t>ie.size</a:t>
                </a:r>
                <a:r>
                  <a:rPr lang="en-US" altLang="zh-CN" sz="2400" dirty="0"/>
                  <a:t>()==1;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Vertex fit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/>
                  <a:t> primary and secondary vertex fit used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.</a:t>
                </a:r>
              </a:p>
              <a:p>
                <a:pPr lvl="1"/>
                <a:r>
                  <a:rPr lang="en-US" altLang="zh-CN" sz="2400" dirty="0"/>
                  <a:t>     Loop all the pairs, select combination by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𝑃𝐷𝐺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𝑃𝐷𝐺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B3C846-828A-495F-83A6-AB8453F9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2" y="1307805"/>
                <a:ext cx="11249247" cy="3976730"/>
              </a:xfrm>
              <a:prstGeom prst="rect">
                <a:avLst/>
              </a:prstGeom>
              <a:blipFill>
                <a:blip r:embed="rId3"/>
                <a:stretch>
                  <a:fillRect l="-759" t="-1074" b="-17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61519F-C168-4F6D-BB3C-9FB26C79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0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Event selection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090A05-AEBE-46C4-A10C-BD939FDFC21E}"/>
                  </a:ext>
                </a:extLst>
              </p:cNvPr>
              <p:cNvSpPr txBox="1"/>
              <p:nvPr/>
            </p:nvSpPr>
            <p:spPr>
              <a:xfrm>
                <a:off x="457200" y="1418806"/>
                <a:ext cx="11132288" cy="2344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+mn-ea"/>
                  </a:rPr>
                  <a:t>Vertex fit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400" dirty="0"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+mn-ea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, primary and secondary vertex fit used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n-ea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n-ea"/>
                  </a:rPr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+mn-ea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 primary vertex fit used 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n-ea"/>
                  </a:rPr>
                  <a:t>.</a:t>
                </a:r>
              </a:p>
              <a:p>
                <a:pPr lvl="1"/>
                <a:r>
                  <a:rPr lang="en-US" altLang="zh-CN" sz="2400" dirty="0">
                    <a:latin typeface="+mn-ea"/>
                  </a:rPr>
                  <a:t>     Loop all the pairs, select combination by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𝑐h𝑖𝑠𝑞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𝑐h𝑖𝑠𝑞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𝑐h𝑖𝑠𝑞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sSup>
                          <m:sSupPr>
                            <m:ctrlPr>
                              <a:rPr lang="el-GR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CN" sz="24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090A05-AEBE-46C4-A10C-BD939FDFC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8806"/>
                <a:ext cx="11132288" cy="2344296"/>
              </a:xfrm>
              <a:prstGeom prst="rect">
                <a:avLst/>
              </a:prstGeom>
              <a:blipFill>
                <a:blip r:embed="rId3"/>
                <a:stretch>
                  <a:fillRect l="-712" t="-1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CE5BF5-42B6-42E3-B766-C37E463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5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Background analysis</a:t>
            </a:r>
            <a:endParaRPr lang="zh-CN" altLang="en-US" sz="4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5E9E03-53F7-4969-BD2D-9EEB0FB5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40" y="1209536"/>
            <a:ext cx="8218120" cy="3200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F163769-B90A-4B39-9E76-E1DC54ADD6AD}"/>
                  </a:ext>
                </a:extLst>
              </p:cNvPr>
              <p:cNvSpPr txBox="1"/>
              <p:nvPr/>
            </p:nvSpPr>
            <p:spPr>
              <a:xfrm>
                <a:off x="1590675" y="5238750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The main background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zh-C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→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zh-C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F163769-B90A-4B39-9E76-E1DC54AD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38750"/>
                <a:ext cx="8458200" cy="584775"/>
              </a:xfrm>
              <a:prstGeom prst="rect">
                <a:avLst/>
              </a:prstGeom>
              <a:blipFill>
                <a:blip r:embed="rId3"/>
                <a:stretch>
                  <a:fillRect l="-1875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6C151B-5E9E-46FA-8A18-F9A38C2A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0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Background analysis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4AABD-7A1C-468A-99EC-5EC70BFD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177020"/>
            <a:ext cx="3788064" cy="26154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519B97-ACE3-4FD4-9871-A5CD8FFC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82" y="1177020"/>
            <a:ext cx="3892455" cy="27738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43AA15-4D1D-4859-8058-700EBB422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545" y="1211499"/>
            <a:ext cx="3892455" cy="27393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677CD7-F08A-4B44-9313-A79607FFF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03" y="3985415"/>
            <a:ext cx="3862662" cy="2615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8F677AC-2D31-49AD-8E5A-7D857CACC69A}"/>
                  </a:ext>
                </a:extLst>
              </p:cNvPr>
              <p:cNvSpPr txBox="1"/>
              <p:nvPr/>
            </p:nvSpPr>
            <p:spPr>
              <a:xfrm>
                <a:off x="4205079" y="4163553"/>
                <a:ext cx="7871018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The green line is </a:t>
                </a:r>
                <a:r>
                  <a:rPr lang="en-US" altLang="zh-CN" sz="2800" dirty="0">
                    <a:solidFill>
                      <a:srgbClr val="00B050"/>
                    </a:solidFill>
                  </a:rPr>
                  <a:t>Signal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dirty="0">
                  <a:solidFill>
                    <a:srgbClr val="00B050"/>
                  </a:solidFill>
                </a:endParaRPr>
              </a:p>
              <a:p>
                <a:r>
                  <a:rPr lang="en-US" altLang="zh-CN" sz="2800" dirty="0"/>
                  <a:t> The red line is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background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→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800" dirty="0"/>
                  <a:t>Here are the mass spectrum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Λ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Arial"/>
                    <a:ea typeface="宋体"/>
                  </a:rPr>
                  <a:t> 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8F677AC-2D31-49AD-8E5A-7D857CACC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79" y="4163553"/>
                <a:ext cx="7871018" cy="1877437"/>
              </a:xfrm>
              <a:prstGeom prst="rect">
                <a:avLst/>
              </a:prstGeom>
              <a:blipFill>
                <a:blip r:embed="rId6"/>
                <a:stretch>
                  <a:fillRect l="-1627" t="-3571" b="-9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80D91E-7F6E-4236-8F41-0AC9C043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z="2000" smtClean="0"/>
              <a:t>6</a:t>
            </a:fld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046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Background analysis</a:t>
            </a:r>
            <a:endParaRPr lang="zh-CN" altLang="en-US" sz="4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200363-A54E-4403-B5DD-8D7CC679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7669"/>
            <a:ext cx="4092044" cy="287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92E2AF-E28E-4FE8-963D-208D1710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82" y="1247669"/>
            <a:ext cx="4092044" cy="282683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7D740B1-E1EB-4C1B-8531-109E0CF08656}"/>
              </a:ext>
            </a:extLst>
          </p:cNvPr>
          <p:cNvCxnSpPr/>
          <p:nvPr/>
        </p:nvCxnSpPr>
        <p:spPr>
          <a:xfrm flipV="1">
            <a:off x="1400175" y="1791743"/>
            <a:ext cx="0" cy="18383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箭头: 右 14">
            <a:extLst>
              <a:ext uri="{FF2B5EF4-FFF2-40B4-BE49-F238E27FC236}">
                <a16:creationId xmlns:a16="http://schemas.microsoft.com/office/drawing/2014/main" id="{EA7A5027-AD79-4DA9-8C73-A8A39563C606}"/>
              </a:ext>
            </a:extLst>
          </p:cNvPr>
          <p:cNvSpPr/>
          <p:nvPr/>
        </p:nvSpPr>
        <p:spPr>
          <a:xfrm>
            <a:off x="1400175" y="2143124"/>
            <a:ext cx="752469" cy="104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3A4BF9-BA81-44FA-BD9C-7ADDD2C63352}"/>
              </a:ext>
            </a:extLst>
          </p:cNvPr>
          <p:cNvSpPr txBox="1"/>
          <p:nvPr/>
        </p:nvSpPr>
        <p:spPr>
          <a:xfrm>
            <a:off x="0" y="483511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The momentum cut of neutrino should be </a:t>
            </a:r>
            <a:r>
              <a:rPr lang="en-US" altLang="zh-CN" sz="2400" dirty="0">
                <a:solidFill>
                  <a:srgbClr val="FF0000"/>
                </a:solidFill>
              </a:rPr>
              <a:t>higher than 0.05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1E0ED6-FFA4-44E6-8768-32891F8BFF57}"/>
                  </a:ext>
                </a:extLst>
              </p:cNvPr>
              <p:cNvSpPr txBox="1"/>
              <p:nvPr/>
            </p:nvSpPr>
            <p:spPr>
              <a:xfrm>
                <a:off x="3075778" y="1761276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Ξ</m:t>
                          </m:r>
                        </m:e>
                        <m:sup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→ </m:t>
                      </m:r>
                      <m:r>
                        <m:rPr>
                          <m:sty m:val="p"/>
                        </m:rP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Λ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sSup>
                        <m:sSupPr>
                          <m:ctrlPr>
                            <a:rPr kumimoji="0" lang="zh-CN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e</m:t>
                          </m:r>
                        </m:e>
                        <m:sup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ν</m:t>
                      </m:r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1E0ED6-FFA4-44E6-8768-32891F8B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78" y="1761276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1592BD-88E7-4B53-B2B5-BDA7B6D27D5A}"/>
                  </a:ext>
                </a:extLst>
              </p:cNvPr>
              <p:cNvSpPr txBox="1"/>
              <p:nvPr/>
            </p:nvSpPr>
            <p:spPr>
              <a:xfrm>
                <a:off x="3075778" y="2710905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Ξ</m:t>
                          </m:r>
                        </m:e>
                        <m:sup>
                          <m:r>
                            <a:rPr kumimoji="0" lang="zh-CN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→</m:t>
                      </m:r>
                      <m:r>
                        <m:rPr>
                          <m:sty m:val="p"/>
                        </m:rP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Λ</m:t>
                      </m:r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zh-CN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π</m:t>
                          </m:r>
                        </m:e>
                        <m:sup>
                          <m:r>
                            <a:rPr kumimoji="0" lang="zh-CN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1592BD-88E7-4B53-B2B5-BDA7B6D27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78" y="2710905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BEC6A6-E24D-4CA2-96C2-00190ECD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Background analysis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24645A-B935-42E7-99D9-8EA8749A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52618"/>
            <a:ext cx="4038600" cy="2786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3B270A-3621-4B63-8211-7CBC85F4A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7" y="1164212"/>
            <a:ext cx="4314822" cy="29755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9B0F080-19AC-459B-A090-355556AAC983}"/>
              </a:ext>
            </a:extLst>
          </p:cNvPr>
          <p:cNvSpPr txBox="1"/>
          <p:nvPr/>
        </p:nvSpPr>
        <p:spPr>
          <a:xfrm>
            <a:off x="644258" y="5159310"/>
            <a:ext cx="446114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aseline="-25000" dirty="0">
                <a:solidFill>
                  <a:srgbClr val="000000"/>
                </a:solidFill>
                <a:latin typeface="+mn-ea"/>
              </a:rPr>
              <a:t>Here is the </a:t>
            </a:r>
            <a:r>
              <a:rPr lang="en-US" altLang="zh-CN" sz="3200" baseline="-25000" dirty="0" err="1">
                <a:solidFill>
                  <a:srgbClr val="000000"/>
                </a:solidFill>
                <a:latin typeface="+mn-ea"/>
              </a:rPr>
              <a:t>costheta</a:t>
            </a:r>
            <a:r>
              <a:rPr lang="en-US" altLang="zh-CN" sz="3200" baseline="-25000" dirty="0">
                <a:solidFill>
                  <a:srgbClr val="000000"/>
                </a:solidFill>
                <a:latin typeface="+mn-ea"/>
              </a:rPr>
              <a:t> of recoiling pion. We prefer the </a:t>
            </a:r>
            <a:r>
              <a:rPr lang="en-US" altLang="zh-CN" sz="3200" baseline="-25000" dirty="0">
                <a:solidFill>
                  <a:srgbClr val="FF0000"/>
                </a:solidFill>
                <a:latin typeface="+mn-ea"/>
              </a:rPr>
              <a:t>modulus of </a:t>
            </a:r>
            <a:r>
              <a:rPr lang="en-US" altLang="zh-CN" sz="3200" baseline="-25000" dirty="0" err="1">
                <a:solidFill>
                  <a:srgbClr val="FF0000"/>
                </a:solidFill>
                <a:latin typeface="+mn-ea"/>
              </a:rPr>
              <a:t>costheta</a:t>
            </a:r>
            <a:r>
              <a:rPr lang="en-US" altLang="zh-CN" sz="3200" baseline="-25000" dirty="0">
                <a:solidFill>
                  <a:srgbClr val="FF0000"/>
                </a:solidFill>
                <a:latin typeface="+mn-ea"/>
              </a:rPr>
              <a:t> is smaller than 0.7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 baseline="-25000" dirty="0">
              <a:solidFill>
                <a:srgbClr val="000000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0B5D20-3EAC-4EFE-B6C5-D15DCDDF40AA}"/>
                  </a:ext>
                </a:extLst>
              </p:cNvPr>
              <p:cNvSpPr txBox="1"/>
              <p:nvPr/>
            </p:nvSpPr>
            <p:spPr>
              <a:xfrm>
                <a:off x="1761479" y="4374399"/>
                <a:ext cx="2254656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0B5D20-3EAC-4EFE-B6C5-D15DCDDF4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79" y="4374399"/>
                <a:ext cx="2254656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7A485C1-8310-4C8E-8F60-838EED7EA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823" y="4078324"/>
            <a:ext cx="3108910" cy="851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EA237D-7A39-458E-8B46-BA4739A83D53}"/>
                  </a:ext>
                </a:extLst>
              </p:cNvPr>
              <p:cNvSpPr txBox="1"/>
              <p:nvPr/>
            </p:nvSpPr>
            <p:spPr>
              <a:xfrm>
                <a:off x="6756400" y="5232123"/>
                <a:ext cx="507365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en-US" altLang="zh-CN" dirty="0"/>
                  <a:t> has 4 particles in this process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only has 3. If we mistake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for electron, this result should be zero as for the background.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EA237D-7A39-458E-8B46-BA4739A8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5232123"/>
                <a:ext cx="5073650" cy="1200329"/>
              </a:xfrm>
              <a:prstGeom prst="rect">
                <a:avLst/>
              </a:prstGeom>
              <a:blipFill>
                <a:blip r:embed="rId6"/>
                <a:stretch>
                  <a:fillRect l="-960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EEB42F-8B40-4D10-A41E-4BFBBE91FF0B}"/>
              </a:ext>
            </a:extLst>
          </p:cNvPr>
          <p:cNvCxnSpPr/>
          <p:nvPr/>
        </p:nvCxnSpPr>
        <p:spPr>
          <a:xfrm flipV="1">
            <a:off x="1447800" y="1524000"/>
            <a:ext cx="0" cy="21431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箭头: 右 19">
            <a:extLst>
              <a:ext uri="{FF2B5EF4-FFF2-40B4-BE49-F238E27FC236}">
                <a16:creationId xmlns:a16="http://schemas.microsoft.com/office/drawing/2014/main" id="{AC28AEB5-4E80-41D3-892C-245FCE7027D3}"/>
              </a:ext>
            </a:extLst>
          </p:cNvPr>
          <p:cNvSpPr/>
          <p:nvPr/>
        </p:nvSpPr>
        <p:spPr>
          <a:xfrm>
            <a:off x="1447800" y="2095499"/>
            <a:ext cx="523875" cy="11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7150E5B-A30A-4853-9D77-B4739C49E36A}"/>
              </a:ext>
            </a:extLst>
          </p:cNvPr>
          <p:cNvCxnSpPr/>
          <p:nvPr/>
        </p:nvCxnSpPr>
        <p:spPr>
          <a:xfrm flipV="1">
            <a:off x="3895725" y="1524000"/>
            <a:ext cx="0" cy="21431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箭头: 左 22">
            <a:extLst>
              <a:ext uri="{FF2B5EF4-FFF2-40B4-BE49-F238E27FC236}">
                <a16:creationId xmlns:a16="http://schemas.microsoft.com/office/drawing/2014/main" id="{FC65D328-E17F-4C31-8FAA-D4500648144D}"/>
              </a:ext>
            </a:extLst>
          </p:cNvPr>
          <p:cNvSpPr/>
          <p:nvPr/>
        </p:nvSpPr>
        <p:spPr>
          <a:xfrm>
            <a:off x="3362325" y="2151863"/>
            <a:ext cx="523875" cy="112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03A06E-70FA-4D81-B6BF-2721309AC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537" y="1683926"/>
            <a:ext cx="6096528" cy="5243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0F6FC8-45AE-4CF4-B7DD-DDE6F51F3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537" y="2649669"/>
            <a:ext cx="6096528" cy="5243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DFD5CB-A7D7-47CB-8ADA-D4E84D42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95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0F5ECC-4264-4E9B-833D-CAF59F381F71}"/>
              </a:ext>
            </a:extLst>
          </p:cNvPr>
          <p:cNvSpPr txBox="1"/>
          <p:nvPr/>
        </p:nvSpPr>
        <p:spPr>
          <a:xfrm>
            <a:off x="457200" y="25717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Background analysis</a:t>
            </a:r>
            <a:endParaRPr lang="zh-CN" altLang="en-US" sz="4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3F52A8-C212-4BBE-B61A-5741FB289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37"/>
          <a:stretch/>
        </p:blipFill>
        <p:spPr>
          <a:xfrm>
            <a:off x="499116" y="1152069"/>
            <a:ext cx="4291328" cy="30075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7B896E6-82B9-4B67-A389-F8F3F81D706E}"/>
              </a:ext>
            </a:extLst>
          </p:cNvPr>
          <p:cNvSpPr txBox="1"/>
          <p:nvPr/>
        </p:nvSpPr>
        <p:spPr>
          <a:xfrm>
            <a:off x="7362825" y="4895761"/>
            <a:ext cx="4086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Probability of pion should be </a:t>
            </a:r>
            <a:r>
              <a:rPr lang="en-US" altLang="zh-CN" sz="2400" dirty="0">
                <a:solidFill>
                  <a:srgbClr val="FF0000"/>
                </a:solidFill>
              </a:rPr>
              <a:t>smaller than 0.05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E971322-CB4F-4789-B74C-AB7EE0A5A63E}"/>
              </a:ext>
            </a:extLst>
          </p:cNvPr>
          <p:cNvGrpSpPr/>
          <p:nvPr/>
        </p:nvGrpSpPr>
        <p:grpSpPr>
          <a:xfrm>
            <a:off x="7234239" y="1154848"/>
            <a:ext cx="4343396" cy="3004799"/>
            <a:chOff x="6724653" y="1154848"/>
            <a:chExt cx="4343396" cy="300479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D45158E-727D-48DC-8F9E-C705827DC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470" b="1"/>
            <a:stretch/>
          </p:blipFill>
          <p:spPr>
            <a:xfrm>
              <a:off x="6876888" y="1154848"/>
              <a:ext cx="4191161" cy="3004799"/>
            </a:xfrm>
            <a:prstGeom prst="rect">
              <a:avLst/>
            </a:prstGeom>
          </p:spPr>
        </p:pic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A6D87D6-17C8-433B-AAD2-E9436B2001CB}"/>
                </a:ext>
              </a:extLst>
            </p:cNvPr>
            <p:cNvCxnSpPr/>
            <p:nvPr/>
          </p:nvCxnSpPr>
          <p:spPr>
            <a:xfrm flipV="1">
              <a:off x="7534275" y="1476375"/>
              <a:ext cx="0" cy="21812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箭头: 左 23">
              <a:extLst>
                <a:ext uri="{FF2B5EF4-FFF2-40B4-BE49-F238E27FC236}">
                  <a16:creationId xmlns:a16="http://schemas.microsoft.com/office/drawing/2014/main" id="{BF459B7C-3B94-443C-8C85-7989B543B890}"/>
                </a:ext>
              </a:extLst>
            </p:cNvPr>
            <p:cNvSpPr/>
            <p:nvPr/>
          </p:nvSpPr>
          <p:spPr>
            <a:xfrm>
              <a:off x="6724653" y="2266950"/>
              <a:ext cx="809622" cy="1809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CF8EFAA-F473-4B17-9D22-21F8FB7C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1616596"/>
            <a:ext cx="6096528" cy="5243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DFA7CF-7895-45BE-A154-F79F0077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734607"/>
            <a:ext cx="6096528" cy="5243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1175A5-F022-40AB-95BB-012FBA5F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15CC-FC70-485E-9F47-4DD37B44C8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22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423</Words>
  <Application>Microsoft Office PowerPoint</Application>
  <PresentationFormat>宽屏</PresentationFormat>
  <Paragraphs>69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Wingdings</vt:lpstr>
      <vt:lpstr>Office 主题​​</vt:lpstr>
      <vt:lpstr>默认设计模板</vt:lpstr>
      <vt:lpstr>Measurements of the branching fraction for  Ξ^-→ Λ e^- 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智鹏</dc:creator>
  <cp:lastModifiedBy>XIE 智鹏</cp:lastModifiedBy>
  <cp:revision>78</cp:revision>
  <dcterms:created xsi:type="dcterms:W3CDTF">2020-08-29T08:13:14Z</dcterms:created>
  <dcterms:modified xsi:type="dcterms:W3CDTF">2020-09-15T07:27:13Z</dcterms:modified>
</cp:coreProperties>
</file>