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8" r:id="rId3"/>
    <p:sldId id="257" r:id="rId4"/>
    <p:sldId id="329" r:id="rId5"/>
    <p:sldId id="335" r:id="rId6"/>
    <p:sldId id="331" r:id="rId7"/>
    <p:sldId id="332" r:id="rId8"/>
    <p:sldId id="346" r:id="rId9"/>
    <p:sldId id="333" r:id="rId10"/>
    <p:sldId id="336" r:id="rId11"/>
    <p:sldId id="353" r:id="rId12"/>
    <p:sldId id="337" r:id="rId13"/>
    <p:sldId id="338" r:id="rId14"/>
    <p:sldId id="339" r:id="rId15"/>
    <p:sldId id="340" r:id="rId16"/>
    <p:sldId id="341" r:id="rId17"/>
    <p:sldId id="330" r:id="rId18"/>
    <p:sldId id="344" r:id="rId19"/>
    <p:sldId id="347" r:id="rId20"/>
    <p:sldId id="334" r:id="rId21"/>
    <p:sldId id="351" r:id="rId22"/>
    <p:sldId id="352" r:id="rId23"/>
    <p:sldId id="342" r:id="rId24"/>
    <p:sldId id="348" r:id="rId25"/>
    <p:sldId id="350" r:id="rId26"/>
    <p:sldId id="349" r:id="rId27"/>
    <p:sldId id="355" r:id="rId28"/>
    <p:sldId id="35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A63C65-0CC3-49FC-A0E5-0516A043FC59}">
          <p14:sldIdLst>
            <p14:sldId id="256"/>
            <p14:sldId id="328"/>
            <p14:sldId id="257"/>
            <p14:sldId id="329"/>
            <p14:sldId id="335"/>
            <p14:sldId id="331"/>
            <p14:sldId id="332"/>
            <p14:sldId id="346"/>
            <p14:sldId id="333"/>
            <p14:sldId id="336"/>
            <p14:sldId id="353"/>
            <p14:sldId id="337"/>
            <p14:sldId id="338"/>
            <p14:sldId id="339"/>
            <p14:sldId id="340"/>
            <p14:sldId id="341"/>
            <p14:sldId id="330"/>
            <p14:sldId id="344"/>
            <p14:sldId id="347"/>
            <p14:sldId id="334"/>
            <p14:sldId id="351"/>
            <p14:sldId id="352"/>
            <p14:sldId id="342"/>
            <p14:sldId id="348"/>
            <p14:sldId id="350"/>
            <p14:sldId id="349"/>
            <p14:sldId id="355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C78F4-75E1-4C34-9BC5-B099A304249F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9BBB830D-7B81-4AF1-B389-760CCE0D7D32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以猜测的</a:t>
          </a:r>
          <a:r>
            <a:rPr lang="en-US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Levy-</a:t>
          </a:r>
          <a:r>
            <a:rPr lang="en-US" sz="2400" b="1" kern="1200" dirty="0" err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Tsallis</a:t>
          </a:r>
          <a:r>
            <a:rPr lang="zh-CN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分布进行抽样</a:t>
          </a:r>
        </a:p>
      </dgm:t>
    </dgm:pt>
    <dgm:pt modelId="{34634DA5-5FFE-4BBD-8D84-CAE1DF01B813}" type="parTrans" cxnId="{81696A2D-451E-485A-A706-3567321C0C02}">
      <dgm:prSet/>
      <dgm:spPr/>
      <dgm:t>
        <a:bodyPr/>
        <a:lstStyle/>
        <a:p>
          <a:endParaRPr lang="zh-CN" altLang="en-US"/>
        </a:p>
      </dgm:t>
    </dgm:pt>
    <dgm:pt modelId="{0A24A607-8682-4172-B320-0E9B872FC933}" type="sibTrans" cxnId="{81696A2D-451E-485A-A706-3567321C0C02}">
      <dgm:prSet/>
      <dgm:spPr/>
      <dgm:t>
        <a:bodyPr/>
        <a:lstStyle/>
        <a:p>
          <a:endParaRPr lang="zh-CN" altLang="en-US"/>
        </a:p>
      </dgm:t>
    </dgm:pt>
    <dgm:pt modelId="{C5A2A4FB-79E1-49CB-BB4A-591E92B5FBEC}">
      <dgm:prSet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计算定义的误差统计量</a:t>
          </a:r>
        </a:p>
      </dgm:t>
    </dgm:pt>
    <dgm:pt modelId="{1C774B01-BDD2-4028-8676-5636E861BB89}" type="parTrans" cxnId="{B2624A16-03C0-4D17-8A7A-CE8496AF98E0}">
      <dgm:prSet/>
      <dgm:spPr/>
      <dgm:t>
        <a:bodyPr/>
        <a:lstStyle/>
        <a:p>
          <a:endParaRPr lang="zh-CN" altLang="en-US"/>
        </a:p>
      </dgm:t>
    </dgm:pt>
    <dgm:pt modelId="{895C3BA4-D076-40C8-BBEB-4B4C3020B646}" type="sibTrans" cxnId="{B2624A16-03C0-4D17-8A7A-CE8496AF98E0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13F98B5-F660-4E09-BF25-B8956E4B84E7}">
          <dgm:prSet custT="1"/>
          <dgm:spPr/>
          <dgm:t>
            <a:bodyPr/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2400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寻找</a:t>
              </a:r>
              <a:r>
                <a:rPr lang="zh-CN" altLang="en-US" sz="2400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参数使得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2400" b="1" i="1" kern="12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+mn-cs"/>
                        </a:rPr>
                      </m:ctrlPr>
                    </m:sSupPr>
                    <m:e>
                      <m:r>
                        <a:rPr lang="en-US" sz="2400" b="1" kern="12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+mn-cs"/>
                        </a:rPr>
                        <m:t>𝑥</m:t>
                      </m:r>
                    </m:e>
                    <m:sup>
                      <m:r>
                        <a:rPr lang="en-US" sz="2400" b="1" kern="12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+mn-cs"/>
                        </a:rPr>
                        <m:t>2</m:t>
                      </m:r>
                    </m:sup>
                  </m:sSup>
                </m:oMath>
              </a14:m>
              <a:r>
                <a:rPr lang="en-US" sz="2400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lang="zh-CN" altLang="en-US" sz="2400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最</a:t>
              </a:r>
              <a:r>
                <a:rPr lang="zh-CN" sz="2400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小</a:t>
              </a:r>
            </a:p>
          </dgm:t>
        </dgm:pt>
      </mc:Choice>
      <mc:Fallback xmlns="">
        <dgm:pt modelId="{013F98B5-F660-4E09-BF25-B8956E4B84E7}">
          <dgm:prSet custT="1"/>
          <dgm:spPr/>
          <dgm:t>
            <a:bodyPr/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2400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寻找</a:t>
              </a:r>
              <a:r>
                <a:rPr lang="zh-CN" altLang="en-US" sz="2400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参数使得</a:t>
              </a:r>
              <a:r>
                <a:rPr lang="en-US" sz="2400" b="1" i="0" kern="1200">
                  <a:solidFill>
                    <a:prstClr val="white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+mn-cs"/>
                </a:rPr>
                <a:t>𝑥^2</a:t>
              </a:r>
              <a:r>
                <a:rPr lang="en-US" sz="2400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lang="zh-CN" altLang="en-US" sz="2400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最</a:t>
              </a:r>
              <a:r>
                <a:rPr lang="zh-CN" sz="2400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小</a:t>
              </a:r>
            </a:p>
          </dgm:t>
        </dgm:pt>
      </mc:Fallback>
    </mc:AlternateContent>
    <dgm:pt modelId="{50BABE70-7114-4EF3-8BDB-9DC6C6FB3A2A}" type="parTrans" cxnId="{F8FC0B05-D43A-459A-A25C-A914DCBE86C6}">
      <dgm:prSet/>
      <dgm:spPr/>
      <dgm:t>
        <a:bodyPr/>
        <a:lstStyle/>
        <a:p>
          <a:endParaRPr lang="zh-CN" altLang="en-US"/>
        </a:p>
      </dgm:t>
    </dgm:pt>
    <dgm:pt modelId="{1B77B702-052C-45C6-90F7-B79FF8089902}" type="sibTrans" cxnId="{F8FC0B05-D43A-459A-A25C-A914DCBE86C6}">
      <dgm:prSet/>
      <dgm:spPr/>
      <dgm:t>
        <a:bodyPr/>
        <a:lstStyle/>
        <a:p>
          <a:endParaRPr lang="zh-CN" altLang="en-US"/>
        </a:p>
      </dgm:t>
    </dgm:pt>
    <dgm:pt modelId="{0D3F39A6-1E3B-4175-BBE7-8F455AE3D30A}" type="pres">
      <dgm:prSet presAssocID="{8CBC78F4-75E1-4C34-9BC5-B099A304249F}" presName="Name0" presStyleCnt="0">
        <dgm:presLayoutVars>
          <dgm:dir/>
          <dgm:resizeHandles val="exact"/>
        </dgm:presLayoutVars>
      </dgm:prSet>
      <dgm:spPr/>
    </dgm:pt>
    <dgm:pt modelId="{48B74E5B-B5AC-40A7-AFC2-3486B750DB04}" type="pres">
      <dgm:prSet presAssocID="{9BBB830D-7B81-4AF1-B389-760CCE0D7D32}" presName="node" presStyleLbl="node1" presStyleIdx="0" presStyleCnt="3" custScaleX="137771">
        <dgm:presLayoutVars>
          <dgm:bulletEnabled val="1"/>
        </dgm:presLayoutVars>
      </dgm:prSet>
      <dgm:spPr/>
    </dgm:pt>
    <dgm:pt modelId="{5E38FF1B-A9B1-4E18-9C17-81FCA6341578}" type="pres">
      <dgm:prSet presAssocID="{0A24A607-8682-4172-B320-0E9B872FC933}" presName="sibTrans" presStyleLbl="sibTrans2D1" presStyleIdx="0" presStyleCnt="3" custScaleX="266296" custScaleY="97883"/>
      <dgm:spPr>
        <a:prstGeom prst="rightArrow">
          <a:avLst/>
        </a:prstGeom>
      </dgm:spPr>
    </dgm:pt>
    <dgm:pt modelId="{A7CF1AB9-4C76-40AB-B144-B63C05155262}" type="pres">
      <dgm:prSet presAssocID="{0A24A607-8682-4172-B320-0E9B872FC933}" presName="connectorText" presStyleLbl="sibTrans2D1" presStyleIdx="0" presStyleCnt="3"/>
      <dgm:spPr/>
    </dgm:pt>
    <dgm:pt modelId="{D5CD45EC-998C-4118-83A0-ABE27943DB0F}" type="pres">
      <dgm:prSet presAssocID="{C5A2A4FB-79E1-49CB-BB4A-591E92B5FBEC}" presName="node" presStyleLbl="node1" presStyleIdx="1" presStyleCnt="3" custRadScaleRad="72036" custRadScaleInc="22133">
        <dgm:presLayoutVars>
          <dgm:bulletEnabled val="1"/>
        </dgm:presLayoutVars>
      </dgm:prSet>
      <dgm:spPr/>
    </dgm:pt>
    <dgm:pt modelId="{5683ACF6-F755-4D49-B04E-FA59FF054F99}" type="pres">
      <dgm:prSet presAssocID="{895C3BA4-D076-40C8-BBEB-4B4C3020B646}" presName="sibTrans" presStyleLbl="sibTrans2D1" presStyleIdx="1" presStyleCnt="3"/>
      <dgm:spPr>
        <a:prstGeom prst="rightArrow">
          <a:avLst/>
        </a:prstGeom>
      </dgm:spPr>
    </dgm:pt>
    <dgm:pt modelId="{8C7792E7-06B8-49D8-9CD6-ECCC2F7E5D56}" type="pres">
      <dgm:prSet presAssocID="{895C3BA4-D076-40C8-BBEB-4B4C3020B646}" presName="connectorText" presStyleLbl="sibTrans2D1" presStyleIdx="1" presStyleCnt="3"/>
      <dgm:spPr/>
    </dgm:pt>
    <dgm:pt modelId="{DF6953EC-AE65-44C7-A0A6-839B71EBA778}" type="pres">
      <dgm:prSet presAssocID="{013F98B5-F660-4E09-BF25-B8956E4B84E7}" presName="node" presStyleLbl="node1" presStyleIdx="2" presStyleCnt="3">
        <dgm:presLayoutVars>
          <dgm:bulletEnabled val="1"/>
        </dgm:presLayoutVars>
      </dgm:prSet>
      <dgm:spPr/>
    </dgm:pt>
    <dgm:pt modelId="{847BEBE4-BDD9-4392-8BC4-CBEEC94ABB63}" type="pres">
      <dgm:prSet presAssocID="{1B77B702-052C-45C6-90F7-B79FF8089902}" presName="sibTrans" presStyleLbl="sibTrans2D1" presStyleIdx="2" presStyleCnt="3" custScaleX="246178" custScaleY="98463" custLinFactNeighborX="-8796" custLinFactNeighborY="-79983"/>
      <dgm:spPr>
        <a:prstGeom prst="rightArrow">
          <a:avLst/>
        </a:prstGeom>
      </dgm:spPr>
    </dgm:pt>
    <dgm:pt modelId="{9153BB5F-C5CF-4A90-9B4C-E05046FFB25C}" type="pres">
      <dgm:prSet presAssocID="{1B77B702-052C-45C6-90F7-B79FF8089902}" presName="connectorText" presStyleLbl="sibTrans2D1" presStyleIdx="2" presStyleCnt="3"/>
      <dgm:spPr/>
    </dgm:pt>
  </dgm:ptLst>
  <dgm:cxnLst>
    <dgm:cxn modelId="{F8FC0B05-D43A-459A-A25C-A914DCBE86C6}" srcId="{8CBC78F4-75E1-4C34-9BC5-B099A304249F}" destId="{013F98B5-F660-4E09-BF25-B8956E4B84E7}" srcOrd="2" destOrd="0" parTransId="{50BABE70-7114-4EF3-8BDB-9DC6C6FB3A2A}" sibTransId="{1B77B702-052C-45C6-90F7-B79FF8089902}"/>
    <dgm:cxn modelId="{D8790D15-36BE-4F61-ADAF-FDB17B4F6C4E}" type="presOf" srcId="{8CBC78F4-75E1-4C34-9BC5-B099A304249F}" destId="{0D3F39A6-1E3B-4175-BBE7-8F455AE3D30A}" srcOrd="0" destOrd="0" presId="urn:microsoft.com/office/officeart/2005/8/layout/cycle7"/>
    <dgm:cxn modelId="{CAB26715-B934-4130-A411-D9BB090E3A6C}" type="presOf" srcId="{895C3BA4-D076-40C8-BBEB-4B4C3020B646}" destId="{8C7792E7-06B8-49D8-9CD6-ECCC2F7E5D56}" srcOrd="1" destOrd="0" presId="urn:microsoft.com/office/officeart/2005/8/layout/cycle7"/>
    <dgm:cxn modelId="{B2624A16-03C0-4D17-8A7A-CE8496AF98E0}" srcId="{8CBC78F4-75E1-4C34-9BC5-B099A304249F}" destId="{C5A2A4FB-79E1-49CB-BB4A-591E92B5FBEC}" srcOrd="1" destOrd="0" parTransId="{1C774B01-BDD2-4028-8676-5636E861BB89}" sibTransId="{895C3BA4-D076-40C8-BBEB-4B4C3020B646}"/>
    <dgm:cxn modelId="{CC4FCD1A-45FD-471C-BFE1-A35CF917A1F8}" type="presOf" srcId="{C5A2A4FB-79E1-49CB-BB4A-591E92B5FBEC}" destId="{D5CD45EC-998C-4118-83A0-ABE27943DB0F}" srcOrd="0" destOrd="0" presId="urn:microsoft.com/office/officeart/2005/8/layout/cycle7"/>
    <dgm:cxn modelId="{A405FD26-D84B-42A7-8147-923FB4EFC4D0}" type="presOf" srcId="{0A24A607-8682-4172-B320-0E9B872FC933}" destId="{A7CF1AB9-4C76-40AB-B144-B63C05155262}" srcOrd="1" destOrd="0" presId="urn:microsoft.com/office/officeart/2005/8/layout/cycle7"/>
    <dgm:cxn modelId="{81696A2D-451E-485A-A706-3567321C0C02}" srcId="{8CBC78F4-75E1-4C34-9BC5-B099A304249F}" destId="{9BBB830D-7B81-4AF1-B389-760CCE0D7D32}" srcOrd="0" destOrd="0" parTransId="{34634DA5-5FFE-4BBD-8D84-CAE1DF01B813}" sibTransId="{0A24A607-8682-4172-B320-0E9B872FC933}"/>
    <dgm:cxn modelId="{AAB6EC73-7FC8-4E6D-8BCF-F7E6AD736D02}" type="presOf" srcId="{0A24A607-8682-4172-B320-0E9B872FC933}" destId="{5E38FF1B-A9B1-4E18-9C17-81FCA6341578}" srcOrd="0" destOrd="0" presId="urn:microsoft.com/office/officeart/2005/8/layout/cycle7"/>
    <dgm:cxn modelId="{030D6091-AF6A-4D28-B6B4-A3877E406AAC}" type="presOf" srcId="{9BBB830D-7B81-4AF1-B389-760CCE0D7D32}" destId="{48B74E5B-B5AC-40A7-AFC2-3486B750DB04}" srcOrd="0" destOrd="0" presId="urn:microsoft.com/office/officeart/2005/8/layout/cycle7"/>
    <dgm:cxn modelId="{1560E3CD-6070-4A2B-A25D-A29EED696A44}" type="presOf" srcId="{895C3BA4-D076-40C8-BBEB-4B4C3020B646}" destId="{5683ACF6-F755-4D49-B04E-FA59FF054F99}" srcOrd="0" destOrd="0" presId="urn:microsoft.com/office/officeart/2005/8/layout/cycle7"/>
    <dgm:cxn modelId="{F28AB0F5-523F-4701-9D27-34A5099BFD04}" type="presOf" srcId="{013F98B5-F660-4E09-BF25-B8956E4B84E7}" destId="{DF6953EC-AE65-44C7-A0A6-839B71EBA778}" srcOrd="0" destOrd="0" presId="urn:microsoft.com/office/officeart/2005/8/layout/cycle7"/>
    <dgm:cxn modelId="{C47EBFF8-B327-4BE5-BF57-D7F37DE7AFC4}" type="presOf" srcId="{1B77B702-052C-45C6-90F7-B79FF8089902}" destId="{9153BB5F-C5CF-4A90-9B4C-E05046FFB25C}" srcOrd="1" destOrd="0" presId="urn:microsoft.com/office/officeart/2005/8/layout/cycle7"/>
    <dgm:cxn modelId="{30127EF9-C456-48DE-A247-5A2245BEED78}" type="presOf" srcId="{1B77B702-052C-45C6-90F7-B79FF8089902}" destId="{847BEBE4-BDD9-4392-8BC4-CBEEC94ABB63}" srcOrd="0" destOrd="0" presId="urn:microsoft.com/office/officeart/2005/8/layout/cycle7"/>
    <dgm:cxn modelId="{C48E61BC-54C3-4590-A732-D7FF7A9D686A}" type="presParOf" srcId="{0D3F39A6-1E3B-4175-BBE7-8F455AE3D30A}" destId="{48B74E5B-B5AC-40A7-AFC2-3486B750DB04}" srcOrd="0" destOrd="0" presId="urn:microsoft.com/office/officeart/2005/8/layout/cycle7"/>
    <dgm:cxn modelId="{A69E38C2-032E-44E0-B398-DF1C38D7227A}" type="presParOf" srcId="{0D3F39A6-1E3B-4175-BBE7-8F455AE3D30A}" destId="{5E38FF1B-A9B1-4E18-9C17-81FCA6341578}" srcOrd="1" destOrd="0" presId="urn:microsoft.com/office/officeart/2005/8/layout/cycle7"/>
    <dgm:cxn modelId="{03643DE8-3849-4C8F-957C-63C772147BB9}" type="presParOf" srcId="{5E38FF1B-A9B1-4E18-9C17-81FCA6341578}" destId="{A7CF1AB9-4C76-40AB-B144-B63C05155262}" srcOrd="0" destOrd="0" presId="urn:microsoft.com/office/officeart/2005/8/layout/cycle7"/>
    <dgm:cxn modelId="{C981A387-04BE-4267-BA6C-716FE03DD851}" type="presParOf" srcId="{0D3F39A6-1E3B-4175-BBE7-8F455AE3D30A}" destId="{D5CD45EC-998C-4118-83A0-ABE27943DB0F}" srcOrd="2" destOrd="0" presId="urn:microsoft.com/office/officeart/2005/8/layout/cycle7"/>
    <dgm:cxn modelId="{AACEF83C-7FB3-4B3B-A329-513F68EFE5B1}" type="presParOf" srcId="{0D3F39A6-1E3B-4175-BBE7-8F455AE3D30A}" destId="{5683ACF6-F755-4D49-B04E-FA59FF054F99}" srcOrd="3" destOrd="0" presId="urn:microsoft.com/office/officeart/2005/8/layout/cycle7"/>
    <dgm:cxn modelId="{90EEE7C1-3959-4EE0-B80C-DB6CAE3CE947}" type="presParOf" srcId="{5683ACF6-F755-4D49-B04E-FA59FF054F99}" destId="{8C7792E7-06B8-49D8-9CD6-ECCC2F7E5D56}" srcOrd="0" destOrd="0" presId="urn:microsoft.com/office/officeart/2005/8/layout/cycle7"/>
    <dgm:cxn modelId="{2319A7E1-7861-46E3-BE7F-6F59149782A6}" type="presParOf" srcId="{0D3F39A6-1E3B-4175-BBE7-8F455AE3D30A}" destId="{DF6953EC-AE65-44C7-A0A6-839B71EBA778}" srcOrd="4" destOrd="0" presId="urn:microsoft.com/office/officeart/2005/8/layout/cycle7"/>
    <dgm:cxn modelId="{8B4BE9C3-2ED1-4CF0-8E37-C4DF4664F450}" type="presParOf" srcId="{0D3F39A6-1E3B-4175-BBE7-8F455AE3D30A}" destId="{847BEBE4-BDD9-4392-8BC4-CBEEC94ABB63}" srcOrd="5" destOrd="0" presId="urn:microsoft.com/office/officeart/2005/8/layout/cycle7"/>
    <dgm:cxn modelId="{D564E1B1-F196-425D-9A1B-99A23A0CD2C0}" type="presParOf" srcId="{847BEBE4-BDD9-4392-8BC4-CBEEC94ABB63}" destId="{9153BB5F-C5CF-4A90-9B4C-E05046FFB25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C78F4-75E1-4C34-9BC5-B099A304249F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9BBB830D-7B81-4AF1-B389-760CCE0D7D32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以猜测的</a:t>
          </a:r>
          <a:r>
            <a:rPr lang="en-US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Levy-</a:t>
          </a:r>
          <a:r>
            <a:rPr lang="en-US" sz="2400" b="1" kern="1200" dirty="0" err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Tsallis</a:t>
          </a:r>
          <a:r>
            <a:rPr lang="zh-CN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分布进行抽样</a:t>
          </a:r>
        </a:p>
      </dgm:t>
    </dgm:pt>
    <dgm:pt modelId="{34634DA5-5FFE-4BBD-8D84-CAE1DF01B813}" type="parTrans" cxnId="{81696A2D-451E-485A-A706-3567321C0C02}">
      <dgm:prSet/>
      <dgm:spPr/>
      <dgm:t>
        <a:bodyPr/>
        <a:lstStyle/>
        <a:p>
          <a:endParaRPr lang="zh-CN" altLang="en-US"/>
        </a:p>
      </dgm:t>
    </dgm:pt>
    <dgm:pt modelId="{0A24A607-8682-4172-B320-0E9B872FC933}" type="sibTrans" cxnId="{81696A2D-451E-485A-A706-3567321C0C02}">
      <dgm:prSet/>
      <dgm:spPr/>
      <dgm:t>
        <a:bodyPr/>
        <a:lstStyle/>
        <a:p>
          <a:endParaRPr lang="zh-CN" altLang="en-US"/>
        </a:p>
      </dgm:t>
    </dgm:pt>
    <dgm:pt modelId="{C5A2A4FB-79E1-49CB-BB4A-591E92B5FBEC}">
      <dgm:prSet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计算定义的误差统计量</a:t>
          </a:r>
        </a:p>
      </dgm:t>
    </dgm:pt>
    <dgm:pt modelId="{1C774B01-BDD2-4028-8676-5636E861BB89}" type="parTrans" cxnId="{B2624A16-03C0-4D17-8A7A-CE8496AF98E0}">
      <dgm:prSet/>
      <dgm:spPr/>
      <dgm:t>
        <a:bodyPr/>
        <a:lstStyle/>
        <a:p>
          <a:endParaRPr lang="zh-CN" altLang="en-US"/>
        </a:p>
      </dgm:t>
    </dgm:pt>
    <dgm:pt modelId="{895C3BA4-D076-40C8-BBEB-4B4C3020B646}" type="sibTrans" cxnId="{B2624A16-03C0-4D17-8A7A-CE8496AF98E0}">
      <dgm:prSet/>
      <dgm:spPr/>
      <dgm:t>
        <a:bodyPr/>
        <a:lstStyle/>
        <a:p>
          <a:endParaRPr lang="zh-CN" altLang="en-US"/>
        </a:p>
      </dgm:t>
    </dgm:pt>
    <dgm:pt modelId="{013F98B5-F660-4E09-BF25-B8956E4B84E7}">
      <dgm:prSet custT="1"/>
      <dgm:spPr>
        <a:blipFill>
          <a:blip xmlns:r="http://schemas.openxmlformats.org/officeDocument/2006/relationships" r:embed="rId1"/>
          <a:stretch>
            <a:fillRect l="-1600" t="-6878" r="-1600" b="-14286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50BABE70-7114-4EF3-8BDB-9DC6C6FB3A2A}" type="parTrans" cxnId="{F8FC0B05-D43A-459A-A25C-A914DCBE86C6}">
      <dgm:prSet/>
      <dgm:spPr/>
      <dgm:t>
        <a:bodyPr/>
        <a:lstStyle/>
        <a:p>
          <a:endParaRPr lang="zh-CN" altLang="en-US"/>
        </a:p>
      </dgm:t>
    </dgm:pt>
    <dgm:pt modelId="{1B77B702-052C-45C6-90F7-B79FF8089902}" type="sibTrans" cxnId="{F8FC0B05-D43A-459A-A25C-A914DCBE86C6}">
      <dgm:prSet/>
      <dgm:spPr/>
      <dgm:t>
        <a:bodyPr/>
        <a:lstStyle/>
        <a:p>
          <a:endParaRPr lang="zh-CN" altLang="en-US"/>
        </a:p>
      </dgm:t>
    </dgm:pt>
    <dgm:pt modelId="{0D3F39A6-1E3B-4175-BBE7-8F455AE3D30A}" type="pres">
      <dgm:prSet presAssocID="{8CBC78F4-75E1-4C34-9BC5-B099A304249F}" presName="Name0" presStyleCnt="0">
        <dgm:presLayoutVars>
          <dgm:dir/>
          <dgm:resizeHandles val="exact"/>
        </dgm:presLayoutVars>
      </dgm:prSet>
      <dgm:spPr/>
    </dgm:pt>
    <dgm:pt modelId="{48B74E5B-B5AC-40A7-AFC2-3486B750DB04}" type="pres">
      <dgm:prSet presAssocID="{9BBB830D-7B81-4AF1-B389-760CCE0D7D32}" presName="node" presStyleLbl="node1" presStyleIdx="0" presStyleCnt="3" custScaleX="137771">
        <dgm:presLayoutVars>
          <dgm:bulletEnabled val="1"/>
        </dgm:presLayoutVars>
      </dgm:prSet>
      <dgm:spPr/>
    </dgm:pt>
    <dgm:pt modelId="{5E38FF1B-A9B1-4E18-9C17-81FCA6341578}" type="pres">
      <dgm:prSet presAssocID="{0A24A607-8682-4172-B320-0E9B872FC933}" presName="sibTrans" presStyleLbl="sibTrans2D1" presStyleIdx="0" presStyleCnt="3" custScaleX="266296" custScaleY="97883"/>
      <dgm:spPr>
        <a:prstGeom prst="rightArrow">
          <a:avLst/>
        </a:prstGeom>
      </dgm:spPr>
    </dgm:pt>
    <dgm:pt modelId="{A7CF1AB9-4C76-40AB-B144-B63C05155262}" type="pres">
      <dgm:prSet presAssocID="{0A24A607-8682-4172-B320-0E9B872FC933}" presName="connectorText" presStyleLbl="sibTrans2D1" presStyleIdx="0" presStyleCnt="3"/>
      <dgm:spPr/>
    </dgm:pt>
    <dgm:pt modelId="{D5CD45EC-998C-4118-83A0-ABE27943DB0F}" type="pres">
      <dgm:prSet presAssocID="{C5A2A4FB-79E1-49CB-BB4A-591E92B5FBEC}" presName="node" presStyleLbl="node1" presStyleIdx="1" presStyleCnt="3" custRadScaleRad="72036" custRadScaleInc="22133">
        <dgm:presLayoutVars>
          <dgm:bulletEnabled val="1"/>
        </dgm:presLayoutVars>
      </dgm:prSet>
      <dgm:spPr/>
    </dgm:pt>
    <dgm:pt modelId="{5683ACF6-F755-4D49-B04E-FA59FF054F99}" type="pres">
      <dgm:prSet presAssocID="{895C3BA4-D076-40C8-BBEB-4B4C3020B646}" presName="sibTrans" presStyleLbl="sibTrans2D1" presStyleIdx="1" presStyleCnt="3"/>
      <dgm:spPr>
        <a:prstGeom prst="rightArrow">
          <a:avLst/>
        </a:prstGeom>
      </dgm:spPr>
    </dgm:pt>
    <dgm:pt modelId="{8C7792E7-06B8-49D8-9CD6-ECCC2F7E5D56}" type="pres">
      <dgm:prSet presAssocID="{895C3BA4-D076-40C8-BBEB-4B4C3020B646}" presName="connectorText" presStyleLbl="sibTrans2D1" presStyleIdx="1" presStyleCnt="3"/>
      <dgm:spPr/>
    </dgm:pt>
    <dgm:pt modelId="{DF6953EC-AE65-44C7-A0A6-839B71EBA778}" type="pres">
      <dgm:prSet presAssocID="{013F98B5-F660-4E09-BF25-B8956E4B84E7}" presName="node" presStyleLbl="node1" presStyleIdx="2" presStyleCnt="3">
        <dgm:presLayoutVars>
          <dgm:bulletEnabled val="1"/>
        </dgm:presLayoutVars>
      </dgm:prSet>
      <dgm:spPr/>
    </dgm:pt>
    <dgm:pt modelId="{847BEBE4-BDD9-4392-8BC4-CBEEC94ABB63}" type="pres">
      <dgm:prSet presAssocID="{1B77B702-052C-45C6-90F7-B79FF8089902}" presName="sibTrans" presStyleLbl="sibTrans2D1" presStyleIdx="2" presStyleCnt="3" custScaleX="246178" custScaleY="98463" custLinFactNeighborX="-8796" custLinFactNeighborY="-79983"/>
      <dgm:spPr>
        <a:prstGeom prst="rightArrow">
          <a:avLst/>
        </a:prstGeom>
      </dgm:spPr>
    </dgm:pt>
    <dgm:pt modelId="{9153BB5F-C5CF-4A90-9B4C-E05046FFB25C}" type="pres">
      <dgm:prSet presAssocID="{1B77B702-052C-45C6-90F7-B79FF8089902}" presName="connectorText" presStyleLbl="sibTrans2D1" presStyleIdx="2" presStyleCnt="3"/>
      <dgm:spPr/>
    </dgm:pt>
  </dgm:ptLst>
  <dgm:cxnLst>
    <dgm:cxn modelId="{F8FC0B05-D43A-459A-A25C-A914DCBE86C6}" srcId="{8CBC78F4-75E1-4C34-9BC5-B099A304249F}" destId="{013F98B5-F660-4E09-BF25-B8956E4B84E7}" srcOrd="2" destOrd="0" parTransId="{50BABE70-7114-4EF3-8BDB-9DC6C6FB3A2A}" sibTransId="{1B77B702-052C-45C6-90F7-B79FF8089902}"/>
    <dgm:cxn modelId="{D8790D15-36BE-4F61-ADAF-FDB17B4F6C4E}" type="presOf" srcId="{8CBC78F4-75E1-4C34-9BC5-B099A304249F}" destId="{0D3F39A6-1E3B-4175-BBE7-8F455AE3D30A}" srcOrd="0" destOrd="0" presId="urn:microsoft.com/office/officeart/2005/8/layout/cycle7"/>
    <dgm:cxn modelId="{CAB26715-B934-4130-A411-D9BB090E3A6C}" type="presOf" srcId="{895C3BA4-D076-40C8-BBEB-4B4C3020B646}" destId="{8C7792E7-06B8-49D8-9CD6-ECCC2F7E5D56}" srcOrd="1" destOrd="0" presId="urn:microsoft.com/office/officeart/2005/8/layout/cycle7"/>
    <dgm:cxn modelId="{B2624A16-03C0-4D17-8A7A-CE8496AF98E0}" srcId="{8CBC78F4-75E1-4C34-9BC5-B099A304249F}" destId="{C5A2A4FB-79E1-49CB-BB4A-591E92B5FBEC}" srcOrd="1" destOrd="0" parTransId="{1C774B01-BDD2-4028-8676-5636E861BB89}" sibTransId="{895C3BA4-D076-40C8-BBEB-4B4C3020B646}"/>
    <dgm:cxn modelId="{CC4FCD1A-45FD-471C-BFE1-A35CF917A1F8}" type="presOf" srcId="{C5A2A4FB-79E1-49CB-BB4A-591E92B5FBEC}" destId="{D5CD45EC-998C-4118-83A0-ABE27943DB0F}" srcOrd="0" destOrd="0" presId="urn:microsoft.com/office/officeart/2005/8/layout/cycle7"/>
    <dgm:cxn modelId="{A405FD26-D84B-42A7-8147-923FB4EFC4D0}" type="presOf" srcId="{0A24A607-8682-4172-B320-0E9B872FC933}" destId="{A7CF1AB9-4C76-40AB-B144-B63C05155262}" srcOrd="1" destOrd="0" presId="urn:microsoft.com/office/officeart/2005/8/layout/cycle7"/>
    <dgm:cxn modelId="{81696A2D-451E-485A-A706-3567321C0C02}" srcId="{8CBC78F4-75E1-4C34-9BC5-B099A304249F}" destId="{9BBB830D-7B81-4AF1-B389-760CCE0D7D32}" srcOrd="0" destOrd="0" parTransId="{34634DA5-5FFE-4BBD-8D84-CAE1DF01B813}" sibTransId="{0A24A607-8682-4172-B320-0E9B872FC933}"/>
    <dgm:cxn modelId="{AAB6EC73-7FC8-4E6D-8BCF-F7E6AD736D02}" type="presOf" srcId="{0A24A607-8682-4172-B320-0E9B872FC933}" destId="{5E38FF1B-A9B1-4E18-9C17-81FCA6341578}" srcOrd="0" destOrd="0" presId="urn:microsoft.com/office/officeart/2005/8/layout/cycle7"/>
    <dgm:cxn modelId="{030D6091-AF6A-4D28-B6B4-A3877E406AAC}" type="presOf" srcId="{9BBB830D-7B81-4AF1-B389-760CCE0D7D32}" destId="{48B74E5B-B5AC-40A7-AFC2-3486B750DB04}" srcOrd="0" destOrd="0" presId="urn:microsoft.com/office/officeart/2005/8/layout/cycle7"/>
    <dgm:cxn modelId="{1560E3CD-6070-4A2B-A25D-A29EED696A44}" type="presOf" srcId="{895C3BA4-D076-40C8-BBEB-4B4C3020B646}" destId="{5683ACF6-F755-4D49-B04E-FA59FF054F99}" srcOrd="0" destOrd="0" presId="urn:microsoft.com/office/officeart/2005/8/layout/cycle7"/>
    <dgm:cxn modelId="{F28AB0F5-523F-4701-9D27-34A5099BFD04}" type="presOf" srcId="{013F98B5-F660-4E09-BF25-B8956E4B84E7}" destId="{DF6953EC-AE65-44C7-A0A6-839B71EBA778}" srcOrd="0" destOrd="0" presId="urn:microsoft.com/office/officeart/2005/8/layout/cycle7"/>
    <dgm:cxn modelId="{C47EBFF8-B327-4BE5-BF57-D7F37DE7AFC4}" type="presOf" srcId="{1B77B702-052C-45C6-90F7-B79FF8089902}" destId="{9153BB5F-C5CF-4A90-9B4C-E05046FFB25C}" srcOrd="1" destOrd="0" presId="urn:microsoft.com/office/officeart/2005/8/layout/cycle7"/>
    <dgm:cxn modelId="{30127EF9-C456-48DE-A247-5A2245BEED78}" type="presOf" srcId="{1B77B702-052C-45C6-90F7-B79FF8089902}" destId="{847BEBE4-BDD9-4392-8BC4-CBEEC94ABB63}" srcOrd="0" destOrd="0" presId="urn:microsoft.com/office/officeart/2005/8/layout/cycle7"/>
    <dgm:cxn modelId="{C48E61BC-54C3-4590-A732-D7FF7A9D686A}" type="presParOf" srcId="{0D3F39A6-1E3B-4175-BBE7-8F455AE3D30A}" destId="{48B74E5B-B5AC-40A7-AFC2-3486B750DB04}" srcOrd="0" destOrd="0" presId="urn:microsoft.com/office/officeart/2005/8/layout/cycle7"/>
    <dgm:cxn modelId="{A69E38C2-032E-44E0-B398-DF1C38D7227A}" type="presParOf" srcId="{0D3F39A6-1E3B-4175-BBE7-8F455AE3D30A}" destId="{5E38FF1B-A9B1-4E18-9C17-81FCA6341578}" srcOrd="1" destOrd="0" presId="urn:microsoft.com/office/officeart/2005/8/layout/cycle7"/>
    <dgm:cxn modelId="{03643DE8-3849-4C8F-957C-63C772147BB9}" type="presParOf" srcId="{5E38FF1B-A9B1-4E18-9C17-81FCA6341578}" destId="{A7CF1AB9-4C76-40AB-B144-B63C05155262}" srcOrd="0" destOrd="0" presId="urn:microsoft.com/office/officeart/2005/8/layout/cycle7"/>
    <dgm:cxn modelId="{C981A387-04BE-4267-BA6C-716FE03DD851}" type="presParOf" srcId="{0D3F39A6-1E3B-4175-BBE7-8F455AE3D30A}" destId="{D5CD45EC-998C-4118-83A0-ABE27943DB0F}" srcOrd="2" destOrd="0" presId="urn:microsoft.com/office/officeart/2005/8/layout/cycle7"/>
    <dgm:cxn modelId="{AACEF83C-7FB3-4B3B-A329-513F68EFE5B1}" type="presParOf" srcId="{0D3F39A6-1E3B-4175-BBE7-8F455AE3D30A}" destId="{5683ACF6-F755-4D49-B04E-FA59FF054F99}" srcOrd="3" destOrd="0" presId="urn:microsoft.com/office/officeart/2005/8/layout/cycle7"/>
    <dgm:cxn modelId="{90EEE7C1-3959-4EE0-B80C-DB6CAE3CE947}" type="presParOf" srcId="{5683ACF6-F755-4D49-B04E-FA59FF054F99}" destId="{8C7792E7-06B8-49D8-9CD6-ECCC2F7E5D56}" srcOrd="0" destOrd="0" presId="urn:microsoft.com/office/officeart/2005/8/layout/cycle7"/>
    <dgm:cxn modelId="{2319A7E1-7861-46E3-BE7F-6F59149782A6}" type="presParOf" srcId="{0D3F39A6-1E3B-4175-BBE7-8F455AE3D30A}" destId="{DF6953EC-AE65-44C7-A0A6-839B71EBA778}" srcOrd="4" destOrd="0" presId="urn:microsoft.com/office/officeart/2005/8/layout/cycle7"/>
    <dgm:cxn modelId="{8B4BE9C3-2ED1-4CF0-8E37-C4DF4664F450}" type="presParOf" srcId="{0D3F39A6-1E3B-4175-BBE7-8F455AE3D30A}" destId="{847BEBE4-BDD9-4392-8BC4-CBEEC94ABB63}" srcOrd="5" destOrd="0" presId="urn:microsoft.com/office/officeart/2005/8/layout/cycle7"/>
    <dgm:cxn modelId="{D564E1B1-F196-425D-9A1B-99A23A0CD2C0}" type="presParOf" srcId="{847BEBE4-BDD9-4392-8BC4-CBEEC94ABB63}" destId="{9153BB5F-C5CF-4A90-9B4C-E05046FFB25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74E5B-B5AC-40A7-AFC2-3486B750DB04}">
      <dsp:nvSpPr>
        <dsp:cNvPr id="0" name=""/>
        <dsp:cNvSpPr/>
      </dsp:nvSpPr>
      <dsp:spPr>
        <a:xfrm>
          <a:off x="3028087" y="953"/>
          <a:ext cx="3134664" cy="1137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以猜测的</a:t>
          </a:r>
          <a:r>
            <a:rPr lang="en-US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Levy-</a:t>
          </a:r>
          <a:r>
            <a:rPr lang="en-US" sz="2400" b="1" kern="1200" dirty="0" err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Tsallis</a:t>
          </a:r>
          <a:r>
            <a:rPr lang="zh-CN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分布进行抽样</a:t>
          </a:r>
        </a:p>
      </dsp:txBody>
      <dsp:txXfrm>
        <a:off x="3061407" y="34273"/>
        <a:ext cx="3068024" cy="1070995"/>
      </dsp:txXfrm>
    </dsp:sp>
    <dsp:sp modelId="{5E38FF1B-A9B1-4E18-9C17-81FCA6341578}">
      <dsp:nvSpPr>
        <dsp:cNvPr id="0" name=""/>
        <dsp:cNvSpPr/>
      </dsp:nvSpPr>
      <dsp:spPr>
        <a:xfrm rot="4239350">
          <a:off x="4376344" y="1994310"/>
          <a:ext cx="1575174" cy="389743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4493267" y="2072259"/>
        <a:ext cx="1341328" cy="233845"/>
      </dsp:txXfrm>
    </dsp:sp>
    <dsp:sp modelId="{D5CD45EC-998C-4118-83A0-ABE27943DB0F}">
      <dsp:nvSpPr>
        <dsp:cNvPr id="0" name=""/>
        <dsp:cNvSpPr/>
      </dsp:nvSpPr>
      <dsp:spPr>
        <a:xfrm>
          <a:off x="4594807" y="3239775"/>
          <a:ext cx="2275271" cy="1137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计算定义的误差统计量</a:t>
          </a:r>
        </a:p>
      </dsp:txBody>
      <dsp:txXfrm>
        <a:off x="4628127" y="3273095"/>
        <a:ext cx="2208631" cy="1070995"/>
      </dsp:txXfrm>
    </dsp:sp>
    <dsp:sp modelId="{5683ACF6-F755-4D49-B04E-FA59FF054F99}">
      <dsp:nvSpPr>
        <dsp:cNvPr id="0" name=""/>
        <dsp:cNvSpPr/>
      </dsp:nvSpPr>
      <dsp:spPr>
        <a:xfrm rot="10784798">
          <a:off x="3929359" y="3616172"/>
          <a:ext cx="591512" cy="398172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10800000">
        <a:off x="4048811" y="3695806"/>
        <a:ext cx="352608" cy="238904"/>
      </dsp:txXfrm>
    </dsp:sp>
    <dsp:sp modelId="{DF6953EC-AE65-44C7-A0A6-839B71EBA778}">
      <dsp:nvSpPr>
        <dsp:cNvPr id="0" name=""/>
        <dsp:cNvSpPr/>
      </dsp:nvSpPr>
      <dsp:spPr>
        <a:xfrm>
          <a:off x="1580152" y="3253106"/>
          <a:ext cx="2275271" cy="11376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寻找</a:t>
          </a:r>
          <a:r>
            <a:rPr lang="zh-CN" altLang="en-US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参数使得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400" b="1" i="1" kern="120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  <a:cs typeface="+mn-cs"/>
                    </a:rPr>
                  </m:ctrlPr>
                </m:sSupPr>
                <m:e>
                  <m:r>
                    <a:rPr lang="en-US" sz="2400" b="1" kern="120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  <a:cs typeface="+mn-cs"/>
                    </a:rPr>
                    <m:t>𝑥</m:t>
                  </m:r>
                </m:e>
                <m:sup>
                  <m:r>
                    <a:rPr lang="en-US" sz="2400" b="1" kern="120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  <a:cs typeface="+mn-cs"/>
                    </a:rPr>
                    <m:t>2</m:t>
                  </m:r>
                </m:sup>
              </m:sSup>
            </m:oMath>
          </a14:m>
          <a:r>
            <a:rPr lang="en-US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 </a:t>
          </a:r>
          <a:r>
            <a:rPr lang="zh-CN" altLang="en-US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最</a:t>
          </a:r>
          <a:r>
            <a:rPr lang="zh-CN" sz="24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小</a:t>
          </a:r>
        </a:p>
      </dsp:txBody>
      <dsp:txXfrm>
        <a:off x="1613472" y="3286426"/>
        <a:ext cx="2208631" cy="1070995"/>
      </dsp:txXfrm>
    </dsp:sp>
    <dsp:sp modelId="{847BEBE4-BDD9-4392-8BC4-CBEEC94ABB63}">
      <dsp:nvSpPr>
        <dsp:cNvPr id="0" name=""/>
        <dsp:cNvSpPr/>
      </dsp:nvSpPr>
      <dsp:spPr>
        <a:xfrm rot="18000000">
          <a:off x="2876487" y="1681350"/>
          <a:ext cx="1456173" cy="392052"/>
        </a:xfrm>
        <a:prstGeom prst="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2994103" y="1759760"/>
        <a:ext cx="1220941" cy="23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22C0E-105C-4D48-A3FA-B17D7ACE67C6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D6DDD-A2DF-4C9A-A440-A72C9237E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47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我们已经由</a:t>
            </a:r>
            <a:r>
              <a:rPr lang="en-US" altLang="zh-CN" dirty="0"/>
              <a:t>RHIC</a:t>
            </a:r>
            <a:r>
              <a:rPr lang="zh-CN" altLang="en-US" dirty="0"/>
              <a:t>上</a:t>
            </a:r>
            <a:r>
              <a:rPr lang="en-US" altLang="zh-CN" dirty="0"/>
              <a:t>B-&gt;e</a:t>
            </a:r>
            <a:r>
              <a:rPr lang="zh-CN" altLang="en-US" dirty="0"/>
              <a:t>的子粒子的谱</a:t>
            </a:r>
            <a:r>
              <a:rPr lang="en-US" altLang="zh-CN" dirty="0"/>
              <a:t>, </a:t>
            </a:r>
            <a:r>
              <a:rPr lang="zh-CN" altLang="en-US" dirty="0"/>
              <a:t>我们用</a:t>
            </a:r>
            <a:r>
              <a:rPr lang="en-US" altLang="zh-CN" dirty="0"/>
              <a:t>Levy</a:t>
            </a:r>
            <a:r>
              <a:rPr lang="zh-CN" altLang="en-US" dirty="0"/>
              <a:t>函数来拟合母粒子的谱</a:t>
            </a:r>
            <a:r>
              <a:rPr lang="en-US" altLang="zh-CN" dirty="0"/>
              <a:t>. Levy</a:t>
            </a:r>
            <a:r>
              <a:rPr lang="zh-CN" altLang="en-US" dirty="0"/>
              <a:t>函数是这样的形式</a:t>
            </a:r>
            <a:r>
              <a:rPr lang="en-US" altLang="zh-CN" dirty="0"/>
              <a:t>, </a:t>
            </a:r>
            <a:r>
              <a:rPr lang="zh-CN" altLang="en-US" dirty="0"/>
              <a:t>有三个参数</a:t>
            </a:r>
            <a:r>
              <a:rPr lang="en-US" altLang="zh-CN" dirty="0"/>
              <a:t>, </a:t>
            </a:r>
            <a:r>
              <a:rPr lang="zh-CN" altLang="en-US" dirty="0"/>
              <a:t>其中</a:t>
            </a:r>
            <a:r>
              <a:rPr lang="en-US" altLang="zh-CN" dirty="0"/>
              <a:t>N</a:t>
            </a:r>
            <a:r>
              <a:rPr lang="zh-CN" altLang="en-US" dirty="0"/>
              <a:t>表示产率</a:t>
            </a:r>
            <a:r>
              <a:rPr lang="en-US" altLang="zh-CN" dirty="0"/>
              <a:t>, </a:t>
            </a:r>
            <a:r>
              <a:rPr lang="zh-CN" altLang="en-US" dirty="0"/>
              <a:t>其余参数表示统计涨落</a:t>
            </a:r>
            <a:r>
              <a:rPr lang="en-US" altLang="zh-CN" dirty="0"/>
              <a:t>, </a:t>
            </a:r>
            <a:r>
              <a:rPr lang="zh-CN" altLang="en-US" dirty="0"/>
              <a:t>物理意义不大</a:t>
            </a:r>
            <a:r>
              <a:rPr lang="en-US" altLang="zh-CN" dirty="0"/>
              <a:t>. </a:t>
            </a:r>
            <a:r>
              <a:rPr lang="zh-CN" altLang="en-US" dirty="0"/>
              <a:t>我们通过</a:t>
            </a:r>
            <a:r>
              <a:rPr lang="en-US" altLang="zh-CN" dirty="0"/>
              <a:t>MC</a:t>
            </a:r>
            <a:r>
              <a:rPr lang="zh-CN" altLang="en-US" dirty="0"/>
              <a:t>模拟计算定义的误差统计量</a:t>
            </a:r>
            <a:r>
              <a:rPr lang="en-US" altLang="zh-CN" dirty="0"/>
              <a:t>(</a:t>
            </a:r>
            <a:r>
              <a:rPr lang="zh-CN" altLang="en-US" dirty="0"/>
              <a:t>观测值减去理论值</a:t>
            </a:r>
            <a:r>
              <a:rPr lang="en-US" altLang="zh-CN" dirty="0"/>
              <a:t>), </a:t>
            </a:r>
            <a:r>
              <a:rPr lang="zh-CN" altLang="en-US" dirty="0"/>
              <a:t>近似服从</a:t>
            </a:r>
            <a:r>
              <a:rPr lang="en-US" altLang="zh-CN" dirty="0"/>
              <a:t>chi^2</a:t>
            </a:r>
            <a:r>
              <a:rPr lang="zh-CN" altLang="en-US" dirty="0"/>
              <a:t>分布</a:t>
            </a:r>
            <a:r>
              <a:rPr lang="en-US" altLang="zh-CN" dirty="0"/>
              <a:t>. </a:t>
            </a:r>
            <a:r>
              <a:rPr lang="zh-CN" altLang="en-US" dirty="0"/>
              <a:t>接下来寻找参数使得</a:t>
            </a:r>
            <a:r>
              <a:rPr lang="en-US" altLang="zh-CN" dirty="0"/>
              <a:t>x^2</a:t>
            </a:r>
            <a:r>
              <a:rPr lang="zh-CN" altLang="en-US" dirty="0"/>
              <a:t>最小</a:t>
            </a:r>
            <a:r>
              <a:rPr lang="en-US" altLang="zh-CN" dirty="0"/>
              <a:t>, </a:t>
            </a:r>
            <a:r>
              <a:rPr lang="zh-CN" altLang="en-US" dirty="0"/>
              <a:t>这样是一个用无约束最优化问题</a:t>
            </a:r>
            <a:r>
              <a:rPr lang="en-US" altLang="zh-CN" dirty="0"/>
              <a:t>. </a:t>
            </a:r>
            <a:r>
              <a:rPr lang="zh-CN" altLang="en-US" dirty="0"/>
              <a:t>我在这里打了一个箭头</a:t>
            </a:r>
            <a:r>
              <a:rPr lang="en-US" altLang="zh-CN" dirty="0"/>
              <a:t>, </a:t>
            </a:r>
            <a:r>
              <a:rPr lang="zh-CN" altLang="en-US" dirty="0"/>
              <a:t>表示这种算法把计算结果反馈回去修改参数</a:t>
            </a:r>
            <a:r>
              <a:rPr lang="en-US" altLang="zh-CN" dirty="0"/>
              <a:t>, </a:t>
            </a:r>
            <a:r>
              <a:rPr lang="zh-CN" altLang="en-US" dirty="0"/>
              <a:t>进一步计算</a:t>
            </a:r>
            <a:r>
              <a:rPr lang="en-US" altLang="zh-CN" dirty="0"/>
              <a:t>, </a:t>
            </a:r>
            <a:r>
              <a:rPr lang="zh-CN" altLang="en-US" dirty="0"/>
              <a:t>这样来使参数最优化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7EA9-2E54-436A-8A63-CAB97AA477B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65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E77B-BE58-4514-A716-A754E8313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6222D-7D8C-4929-B0B3-C804DC8AE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57DEB-10CA-4E3D-9B9B-271C8EA3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65F8-9C1D-4FEC-888A-D49C97111559}" type="datetime1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FF26C-D88F-47A1-B977-F5DCBDBAB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714A3-3E8A-4F2B-86B0-CF553BC6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500" b="1">
                <a:latin typeface="Consolas" panose="020B0609020204030204" pitchFamily="49" charset="0"/>
              </a:defRPr>
            </a:lvl1pPr>
          </a:lstStyle>
          <a:p>
            <a:fld id="{1130C7CA-1FDD-4CB9-824A-5559CF65486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535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6D04-81E2-4AEF-9A8A-3B057C5F3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D8B8C-B7F1-457D-9A9D-150B55C7D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1E7B3-C2FB-4EF9-8441-4CDD4984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0164-B7F7-4762-A77C-78697E9AD177}" type="datetime1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D7A84-42FD-42C7-8F38-D0AF0624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4569C-A1B3-41E1-81AD-1247A7F6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80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7888BE-6C7D-40AD-ACD9-7E38682A1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53EC2-85F7-4E0F-B4E1-438DC1035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0BD29-4211-4DCF-BDD8-531041F5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6D7C-AB5A-49E2-9FD5-5EDE61600179}" type="datetime1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3C3AA-DA1F-4B7B-BBA2-58A79DD6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500AA-AA28-4293-A803-F91CF8C8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0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187B-79C7-48FF-811D-6AC452F9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191C-18F6-4D08-A9D1-79363146D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49054-FC32-4FEF-B650-229E65B6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19DE-8CBE-46C5-A458-281B2698EB14}" type="datetime1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E5F4E-7FB4-49F3-8E3E-699AFA66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C9A8A-9E0A-4753-BC8B-D254C69E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89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2619-32A0-4D66-9577-EC6D2DC7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DABA3-5B1E-4A58-94F1-6999E506E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4F1B6-A3B4-42BE-9C2A-F37EDDC5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51B7-975F-4447-8054-AECE704BC51E}" type="datetime1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58747-C71C-4177-BD34-CF458064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7408-7905-4FA5-8C9A-6A6ACE13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17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C08C-5549-4E68-B972-8024C306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44577-E4AF-4EBD-B67B-586320DDB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989FB-8644-4B35-9E2E-A0629146A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C7636-0547-41DB-8046-8970A6CF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A69D-89D0-4652-B613-5410072F1D8C}" type="datetime1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4DA93-9AB8-4F4B-9CCB-989236FB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F9F09-3D1B-4769-AA1A-FAC86C16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39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F00F-D4D6-417D-8576-F8B17EA9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27EE8-B4F4-4190-BDD0-16E073FF4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A95C4-23ED-468C-9F4C-33232AD58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880D0-1D4D-4E30-BF70-C99619EC8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47234-A7E4-4545-A0FD-E7CA1FE0B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355BD-AEF0-46CA-B1DD-3E36C2F3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7190-3391-4033-B80F-A8389BE41C2E}" type="datetime1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94D80-E756-42AF-8E61-4742D3B9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00EA6-5F9C-49B2-8405-302E80AB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01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CD6C-6A09-4080-AC6F-42D7B00D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B4B53-A575-4B9D-9999-EDE7BE5A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A1DE-F2B4-4972-8174-8454DB48C4AD}" type="datetime1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B2048-40BE-4B60-B717-33F0F987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81EE7-627D-46DD-8585-CF0A2016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7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8C466B-C42D-4DD6-8C25-810C1597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4E52-349B-41C7-AE90-CA0ED616562D}" type="datetime1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C12FD-AEB5-45F5-88AD-EEED252B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9DD67-A21B-495F-BF25-30AAAFDC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5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7BAC-BECF-4792-90B7-F8EC07EE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5D452-2185-43C7-BE1D-499E6D93D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59D05-F1E5-4DB7-9375-A34807861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140DD-C0B4-4CB4-90A5-18AF73E2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A20D-6C00-49BB-A17B-40F1A61D63F7}" type="datetime1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4C533-49C5-478F-904F-E28A8F2A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34F51-C2A1-4791-9F0B-7899A27A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30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DFAB-2387-48C7-842E-92CE4C66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7C2B9-A850-44AA-AA8E-36B9741C5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FEDAE-1C22-4C6C-BAE9-48F547C4A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47D04-169C-4EE0-9898-4D17B7AA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3273-C254-4567-8DA2-C5F9146006FE}" type="datetime1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BE6F5-6D52-42F6-931B-7EB99359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22FF-6DF4-46EE-9663-90E0ACBC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0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35D62-103C-42F3-8F83-3D3C3ED6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11" y="3753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C1718-8817-4E7E-8101-4E3B89FC7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611" y="18358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8840C-C3F2-422A-9574-72CD761BB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611" y="63666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472EC-6F12-43D2-9E06-017D2D4055D4}" type="datetime1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D89CC-155C-4EF0-9990-1AB1D6FB4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011" y="63666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0A0EF-2742-4C70-AAAB-5AA8E450C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011" y="63666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00" b="1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</a:defRPr>
            </a:lvl1pPr>
          </a:lstStyle>
          <a:p>
            <a:fld id="{1130C7CA-1FDD-4CB9-824A-5559CF65486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48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5" Type="http://schemas.openxmlformats.org/officeDocument/2006/relationships/image" Target="../media/image6.png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distill.pub/2020/bayesian-optimiz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fmfn/BayesianOptimizatio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F5EF0C-4772-42E7-BC45-F21D47136A5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拟合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F5EF0C-4772-42E7-BC45-F21D47136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b="-17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7A6D1E67-A234-490D-92EA-2BCCF5C82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Pengyu</a:t>
            </a:r>
            <a:r>
              <a:rPr lang="en-US" altLang="zh-CN" dirty="0"/>
              <a:t> Zhou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F84BB-A690-40AB-93FD-3BBFCF92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74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BA652-79DE-48CB-BF3E-8F7B35C5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5731E-1C5B-4CC6-B637-841791C6A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2" y="166353"/>
            <a:ext cx="9742204" cy="66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6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B22E-B90D-4920-86BF-2BDFB15C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的谱的误差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050AED-1135-4C77-85BE-1C11E798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3" y="1700962"/>
            <a:ext cx="9667936" cy="4429589"/>
          </a:xfrm>
          <a:ln w="28575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ACC61-F314-4E04-820D-6AD8B08F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0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F254-25D4-4667-AE6F-858CE090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Upperlimit</a:t>
            </a:r>
            <a:r>
              <a:rPr lang="en-US" altLang="zh-CN" dirty="0"/>
              <a:t> (move each point up)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B4E4A-4019-4996-BEFC-11A55F42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73BAD-C81D-44BD-991C-C3ABC7420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42" y="1542263"/>
            <a:ext cx="7637303" cy="5127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00085E-B10F-469B-B410-93E612EFC11E}"/>
              </a:ext>
            </a:extLst>
          </p:cNvPr>
          <p:cNvSpPr txBox="1"/>
          <p:nvPr/>
        </p:nvSpPr>
        <p:spPr>
          <a:xfrm>
            <a:off x="8575045" y="795048"/>
            <a:ext cx="6095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Chi2/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ndf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35.7/21 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0594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1F29-7DCA-4307-BA2B-BE28DC22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342A-067D-4378-AA29-341EC0D91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C591D-FA01-492B-9FFF-2496D9D1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B816E-F1E0-4764-B067-3AB4250F0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79" y="296730"/>
            <a:ext cx="9644997" cy="65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4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FCF6-AB7C-46BC-ADBC-164B87DD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Lowerlimit</a:t>
            </a:r>
            <a:r>
              <a:rPr lang="en-US" altLang="zh-CN" dirty="0"/>
              <a:t> (move down)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9C47-95C0-4D8D-9F1A-0A1BD2F40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0538E-3208-4D79-A898-2E458A92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7D559-B926-48E6-B6E5-5D9EACB73414}"/>
              </a:ext>
            </a:extLst>
          </p:cNvPr>
          <p:cNvSpPr txBox="1"/>
          <p:nvPr/>
        </p:nvSpPr>
        <p:spPr>
          <a:xfrm>
            <a:off x="8091957" y="818529"/>
            <a:ext cx="3863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Chi2/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ndf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13.1/21 </a:t>
            </a:r>
            <a:endParaRPr lang="zh-CN" alt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0F1519-B3C4-4778-B4D4-B2FF0A0F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50" y="1550170"/>
            <a:ext cx="7447889" cy="49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2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6527-7859-47EE-BDFA-26AF11B3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9A7A-2908-4668-9A80-63512ABC8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C7BF3-1705-4764-B76C-6ED34D55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1343B-A181-4503-9EF4-3355B7242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31" y="169690"/>
            <a:ext cx="9746176" cy="658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D52D00-1CEB-42FC-9633-E50054539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644" y="66585"/>
            <a:ext cx="10050968" cy="66651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1A886-EBA3-4F5B-BEC5-E79D4B41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22AB4-1D13-4E32-85C4-10EC8672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518" y="960614"/>
            <a:ext cx="3754964" cy="121827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去掉了前三个点</a:t>
            </a:r>
          </a:p>
        </p:txBody>
      </p:sp>
    </p:spTree>
    <p:extLst>
      <p:ext uri="{BB962C8B-B14F-4D97-AF65-F5344CB8AC3E}">
        <p14:creationId xmlns:p14="http://schemas.microsoft.com/office/powerpoint/2010/main" val="342721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8F907C-EBD8-4E07-98B2-353AC84A1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904" y="2387913"/>
            <a:ext cx="6743609" cy="4423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87697E-FCE2-4530-8252-A38A0E51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236537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拟合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39F26-822E-4958-8CC7-5E69F3FE2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013" y="1523682"/>
                <a:ext cx="10972500" cy="48429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中心值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(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)=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0.050 0.32 5.83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𝑏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×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(=42</m:t>
                        </m:r>
                        <m:r>
                          <m:rPr>
                            <m:sty m:val="p"/>
                          </m:r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mb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coll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297.9)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7.2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b</m:t>
                    </m:r>
                  </m:oMath>
                </a14:m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最小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0.029   0.38 6.37</a:t>
                </a:r>
              </a:p>
              <a:p>
                <a:pPr marL="0" indent="0">
                  <a:buNone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最大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 0.074   0.26 5.33</a:t>
                </a:r>
                <a:endParaRPr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截面 </a:t>
                </a:r>
                <a:r>
                  <a:rPr lang="en-US" altLang="zh-CN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4.1</a:t>
                </a:r>
                <a:r>
                  <a:rPr lang="en-US" altLang="zh-CN" b="0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b</m:t>
                    </m:r>
                  </m:oMath>
                </a14:m>
                <a:r>
                  <a:rPr lang="zh-CN" altLang="en-US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~ 10.43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b</m:t>
                    </m:r>
                  </m:oMath>
                </a14:m>
                <a:endParaRPr lang="en-US" altLang="zh-CN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39F26-822E-4958-8CC7-5E69F3FE2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013" y="1523682"/>
                <a:ext cx="10972500" cy="4842942"/>
              </a:xfrm>
              <a:blipFill>
                <a:blip r:embed="rId3"/>
                <a:stretch>
                  <a:fillRect l="-1167" t="-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0A6AC-C50E-4D16-890A-3AB4F3A0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439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BB83C5-6554-46EC-9A88-A9F50FD9C0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(=30</m:t>
                          </m:r>
                          <m:r>
                            <m:rPr>
                              <m:sty m:val="p"/>
                            </m:rP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mb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(=297.9)</m:t>
                          </m:r>
                        </m:den>
                      </m:f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i="1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this</m:t>
                          </m:r>
                          <m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FONLL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BB83C5-6554-46EC-9A88-A9F50FD9C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412F9-6CB2-48FE-AEFF-9A6368B3A9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9888" y="5883982"/>
                <a:ext cx="10716068" cy="45525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dirty="0"/>
                  <a:t>1-3GeV /c                                                       3-10 GeV/c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412F9-6CB2-48FE-AEFF-9A6368B3A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9888" y="5883982"/>
                <a:ext cx="10716068" cy="455255"/>
              </a:xfrm>
              <a:blipFill>
                <a:blip r:embed="rId3"/>
                <a:stretch>
                  <a:fillRect t="-32000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9CEE2-CE7A-4859-A82B-5395551E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43D82C-77C8-4652-AA19-C795724BE264}"/>
              </a:ext>
            </a:extLst>
          </p:cNvPr>
          <p:cNvGrpSpPr/>
          <p:nvPr/>
        </p:nvGrpSpPr>
        <p:grpSpPr>
          <a:xfrm>
            <a:off x="385364" y="1979763"/>
            <a:ext cx="5499457" cy="3625417"/>
            <a:chOff x="385364" y="1979763"/>
            <a:chExt cx="5499457" cy="36254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A93B0E-F698-4537-8BDC-B5118E314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364" y="1979763"/>
              <a:ext cx="5499457" cy="362541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005C7-E7A6-41D9-B315-D4ED9DCB82C7}"/>
                </a:ext>
              </a:extLst>
            </p:cNvPr>
            <p:cNvSpPr/>
            <p:nvPr/>
          </p:nvSpPr>
          <p:spPr>
            <a:xfrm>
              <a:off x="481013" y="3257550"/>
              <a:ext cx="295275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91CAD6-EB1E-460A-9360-17C9FC7506A1}"/>
              </a:ext>
            </a:extLst>
          </p:cNvPr>
          <p:cNvGrpSpPr/>
          <p:nvPr/>
        </p:nvGrpSpPr>
        <p:grpSpPr>
          <a:xfrm>
            <a:off x="5958012" y="1943844"/>
            <a:ext cx="5848624" cy="3880431"/>
            <a:chOff x="5958012" y="1943844"/>
            <a:chExt cx="5848624" cy="3880431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B7C074F4-B2CC-4EF3-A3BC-C7764A93D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8012" y="1943844"/>
              <a:ext cx="5848624" cy="388043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ED4036-1890-4E52-8BE5-8EB98235E698}"/>
                </a:ext>
              </a:extLst>
            </p:cNvPr>
            <p:cNvSpPr/>
            <p:nvPr/>
          </p:nvSpPr>
          <p:spPr>
            <a:xfrm>
              <a:off x="5985232" y="3362325"/>
              <a:ext cx="295275" cy="72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524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EE12-53D1-4EC1-B6BC-7ACBFC0A6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拟合算法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3D9BC-0B84-4DC3-BBD1-0FB028259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ECE74-1468-48C4-A2D7-DAED0FE7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33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0BB4A8E-409D-43F8-9DB1-4B15F3EB0CAD}"/>
                  </a:ext>
                </a:extLst>
              </p:cNvPr>
              <p:cNvSpPr/>
              <p:nvPr/>
            </p:nvSpPr>
            <p:spPr>
              <a:xfrm>
                <a:off x="8500711" y="5128314"/>
                <a:ext cx="3691289" cy="88862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kern="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 kern="1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kern="1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i="1" kern="1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i="1" kern="1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18" charset="0"/>
                                        </a:rPr>
                                        <m:t>𝑐𝑎𝑙</m:t>
                                      </m:r>
                                    </m:sub>
                                  </m:sSub>
                                  <m:r>
                                    <a:rPr lang="en-US" altLang="zh-CN" i="1" kern="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kern="1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kern="1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i="1" kern="1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18" charset="0"/>
                                        </a:rPr>
                                        <m:t>𝑒𝑥𝑝</m:t>
                                      </m:r>
                                    </m:sub>
                                  </m:sSub>
                                  <m:r>
                                    <a:rPr lang="en-US" altLang="zh-CN" i="1" kern="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i="1" kern="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i="1" kern="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kern="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i="1" kern="1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altLang="zh-CN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altLang="zh-CN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CN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lang="zh-CN" altLang="zh-CN" kern="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0BB4A8E-409D-43F8-9DB1-4B15F3EB0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711" y="5128314"/>
                <a:ext cx="3691289" cy="8886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9E4AAE9-5CFB-403B-B1D3-AB8DF94D07F2}"/>
                  </a:ext>
                </a:extLst>
              </p:cNvPr>
              <p:cNvSpPr txBox="1"/>
              <p:nvPr/>
            </p:nvSpPr>
            <p:spPr>
              <a:xfrm>
                <a:off x="6691467" y="748169"/>
                <a:ext cx="4481358" cy="6475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05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050" i="1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altLang="zh-CN" sz="105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CN" sz="10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zh-CN" altLang="en-US" sz="105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050" i="1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zh-CN" alt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105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105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zh-CN" altLang="en-US" sz="105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𝑛𝑐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  <m:t>𝑛𝐶</m:t>
                              </m:r>
                              <m:r>
                                <a:rPr lang="zh-CN" altLang="en-US" sz="10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5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sz="105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0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zh-CN" altLang="en-US" sz="105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zh-CN" altLang="en-US" sz="105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en-US" sz="10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05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zh-CN" alt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zh-CN" altLang="en-US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05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105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sz="105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zh-CN" altLang="en-US" sz="105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en-US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sz="105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105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sz="105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  <m:r>
                                    <a:rPr lang="zh-CN" altLang="en-US" sz="105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en-US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05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zh-CN" altLang="en-US" sz="105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CN" altLang="en-US" sz="10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05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CN" altLang="en-US" sz="105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05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9E4AAE9-5CFB-403B-B1D3-AB8DF94D0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67" y="748169"/>
                <a:ext cx="4481358" cy="647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图示 17">
                <a:extLst>
                  <a:ext uri="{FF2B5EF4-FFF2-40B4-BE49-F238E27FC236}">
                    <a16:creationId xmlns:a16="http://schemas.microsoft.com/office/drawing/2014/main" id="{DF720E99-1EED-443A-9440-D4B8ACB3F1B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39711965"/>
                  </p:ext>
                </p:extLst>
              </p:nvPr>
            </p:nvGraphicFramePr>
            <p:xfrm>
              <a:off x="1611831" y="1757362"/>
              <a:ext cx="9190840" cy="439169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 xmlns="">
          <p:graphicFrame>
            <p:nvGraphicFramePr>
              <p:cNvPr id="18" name="图示 17">
                <a:extLst>
                  <a:ext uri="{FF2B5EF4-FFF2-40B4-BE49-F238E27FC236}">
                    <a16:creationId xmlns:a16="http://schemas.microsoft.com/office/drawing/2014/main" id="{DF720E99-1EED-443A-9440-D4B8ACB3F1B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39711965"/>
                  </p:ext>
                </p:extLst>
              </p:nvPr>
            </p:nvGraphicFramePr>
            <p:xfrm>
              <a:off x="1611831" y="1757362"/>
              <a:ext cx="9190840" cy="439169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3A5F7C6-BCEE-4A1C-9308-5DCFD11E6453}"/>
                  </a:ext>
                </a:extLst>
              </p:cNvPr>
              <p:cNvSpPr txBox="1"/>
              <p:nvPr/>
            </p:nvSpPr>
            <p:spPr>
              <a:xfrm>
                <a:off x="9265400" y="1478736"/>
                <a:ext cx="32485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三个参数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endPara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3A5F7C6-BCEE-4A1C-9308-5DCFD11E6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400" y="1478736"/>
                <a:ext cx="3248527" cy="830997"/>
              </a:xfrm>
              <a:prstGeom prst="rect">
                <a:avLst/>
              </a:prstGeom>
              <a:blipFill>
                <a:blip r:embed="rId14"/>
                <a:stretch>
                  <a:fillRect l="-3002" t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CD87210-A054-4969-832C-BA7819ECA1FC}"/>
                  </a:ext>
                </a:extLst>
              </p:cNvPr>
              <p:cNvSpPr txBox="1"/>
              <p:nvPr/>
            </p:nvSpPr>
            <p:spPr>
              <a:xfrm>
                <a:off x="3135831" y="6274225"/>
                <a:ext cx="22655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𝑁</m:t>
                      </m:r>
                      <m:r>
                        <a:rPr lang="en-US" altLang="zh-CN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r>
                        <a:rPr lang="en-US" altLang="zh-CN" b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𝑛</m:t>
                      </m:r>
                      <m:r>
                        <a:rPr lang="en-US" altLang="zh-CN" b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r>
                        <a:rPr lang="en-US" altLang="zh-CN" b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𝐶</m:t>
                      </m:r>
                      <m:r>
                        <a:rPr lang="en-US" altLang="zh-CN" b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CD87210-A054-4969-832C-BA7819ECA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831" y="6274225"/>
                <a:ext cx="2265547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8AD8F11F-493A-4F44-A38B-050B3995E212}"/>
              </a:ext>
            </a:extLst>
          </p:cNvPr>
          <p:cNvSpPr txBox="1"/>
          <p:nvPr/>
        </p:nvSpPr>
        <p:spPr>
          <a:xfrm>
            <a:off x="3687043" y="3359614"/>
            <a:ext cx="1318345" cy="454283"/>
          </a:xfrm>
          <a:prstGeom prst="roundRect">
            <a:avLst>
              <a:gd name="adj" fmla="val 20559"/>
            </a:avLst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优化算法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6F4B07D-78FE-4EE5-8D25-D1255E0BD1FC}"/>
              </a:ext>
            </a:extLst>
          </p:cNvPr>
          <p:cNvSpPr txBox="1"/>
          <p:nvPr/>
        </p:nvSpPr>
        <p:spPr>
          <a:xfrm>
            <a:off x="6925135" y="3586755"/>
            <a:ext cx="2412818" cy="454283"/>
          </a:xfrm>
          <a:prstGeom prst="roundRect">
            <a:avLst>
              <a:gd name="adj" fmla="val 20559"/>
            </a:avLst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CA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Monte Carlo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A7FED00E-18E9-41A0-880E-00EA1C4630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从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kern="100" dirty="0">
                    <a:solidFill>
                      <a:schemeClr val="tx1"/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e, D0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拟合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A7FED00E-18E9-41A0-880E-00EA1C4630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1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27620E0-744D-4D9F-AB3D-92223808D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40" y="3586755"/>
            <a:ext cx="2680486" cy="1113047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模拟退火法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Bayes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87EFD-F309-4BA9-A8E6-E94D261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8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B89C-2CAA-41B2-A51E-36451063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模拟退火法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6DBEA-5092-49C4-BDAB-E852A0CEA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Metropolis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抽样方法可以产生概率分布为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p(x)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的随机数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模拟退火法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lvl="1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𝑝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∝</m:t>
                    </m:r>
                    <m:r>
                      <m:rPr>
                        <m:sty m:val="p"/>
                      </m:rPr>
                      <a:rPr lang="en-US" altLang="zh-CN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e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xp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)/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)⁡</m:t>
                    </m:r>
                  </m:oMath>
                </a14:m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在按照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Metropolis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抽样方法抽样的同时使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→0</m:t>
                    </m:r>
                  </m:oMath>
                </a14:m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6DBEA-5092-49C4-BDAB-E852A0CEA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9C40-92E4-4ED2-A40C-90C23816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9883F-D003-4AE1-9392-7C6E4A3EF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361" y="2432984"/>
            <a:ext cx="8361827" cy="16114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8334AD-ADD1-4910-834D-A4F19F9D8A4B}"/>
                  </a:ext>
                </a:extLst>
              </p:cNvPr>
              <p:cNvSpPr txBox="1"/>
              <p:nvPr/>
            </p:nvSpPr>
            <p:spPr>
              <a:xfrm>
                <a:off x="3343275" y="439112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为未知函数</a:t>
                </a:r>
                <a:r>
                  <a:rPr lang="en-US" altLang="zh-CN" sz="18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18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希望求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18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∈</m:t>
                    </m:r>
                    <m:r>
                      <a:rPr lang="en-US" altLang="zh-CN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𝑀</m:t>
                    </m:r>
                    <m:r>
                      <a:rPr lang="en-US" altLang="zh-CN" sz="1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zh-CN" alt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上</m:t>
                    </m:r>
                  </m:oMath>
                </a14:m>
                <a:r>
                  <a:rPr lang="zh-CN" altLang="en-US" sz="18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的极大值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8334AD-ADD1-4910-834D-A4F19F9D8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75" y="4391126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l="-80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41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E2A3-38BE-4C99-BFFA-F9C9BFEB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模拟退火法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C26E54-BD76-4FCC-A6C2-5DAD9C4AA5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舍弃很多计算的点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依赖初值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技术细节</a:t>
                </a:r>
                <a:endPara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依赖于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温度</m:t>
                    </m:r>
                  </m:oMath>
                </a14:m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</m:t>
                    </m:r>
                  </m:oMath>
                </a14:m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的形式</a:t>
                </a:r>
                <a:endPara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依赖步长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𝛿</m:t>
                    </m:r>
                  </m:oMath>
                </a14:m>
                <a:endPara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C26E54-BD76-4FCC-A6C2-5DAD9C4AA5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31F54-0C83-4D0D-86E8-C86532F8C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044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BA24-2F11-423C-A3DB-ABE97679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模拟退火法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3F1A7-90D2-40E0-8F3F-055DB034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25" y="1768710"/>
            <a:ext cx="5106705" cy="4861996"/>
          </a:xfrm>
        </p:spPr>
        <p:txBody>
          <a:bodyPr>
            <a:normAutofit/>
          </a:bodyPr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Lowerlimit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Run18 chi2=14.23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接受了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108A2-3356-4B12-90FD-417C44A7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D6CF77-6395-4693-A50C-F065DD886975}"/>
              </a:ext>
            </a:extLst>
          </p:cNvPr>
          <p:cNvSpPr txBox="1">
            <a:spLocks/>
          </p:cNvSpPr>
          <p:nvPr/>
        </p:nvSpPr>
        <p:spPr>
          <a:xfrm>
            <a:off x="6157165" y="1269710"/>
            <a:ext cx="5439118" cy="5679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Upperlimit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Run465 chi2=40.81 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接受了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466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一星期左右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D9387C-B3EC-4097-92B6-1F2EBED1B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77" y="2029155"/>
            <a:ext cx="5109934" cy="3071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9634D8-5C44-4E25-90F0-7C0F14084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88" y="2187037"/>
            <a:ext cx="5106705" cy="30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62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B9BF-68A9-4017-B2FD-B7BA09F2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Bayes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优化算法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2C93C-1140-4ADB-8783-49D75793B1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423" y="1954849"/>
                <a:ext cx="11643777" cy="477689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Gauss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过程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「随机函数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」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𝐹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: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𝐹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𝐹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⋯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简记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n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≡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任意随机变量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随机变量间服从多元正态分布 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lvl="1" indent="0">
                  <a:buNone/>
                </a:pPr>
                <a:r>
                  <a:rPr lang="en-US" altLang="zh-CN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),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Σ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 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⋯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,⋯,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),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Σ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x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⋯,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n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条件概率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如果观测到随机函数</a:t>
                </a:r>
                <a:r>
                  <a:rPr lang="zh-CN" altLang="en-US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𝐹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,⋯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n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上的值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,⋯</m:t>
                    </m:r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n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𝐹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n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的分布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lvl="1" indent="0">
                  <a:buNone/>
                </a:pP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lvl="1" indent="0">
                  <a:buNone/>
                </a:pP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lvl="1" indent="0">
                  <a:buNone/>
                </a:pPr>
                <a:endParaRPr lang="en-US" altLang="zh-CN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⇒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𝐹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联系起来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猜测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𝐹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n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的分布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2C93C-1140-4ADB-8783-49D75793B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423" y="1954849"/>
                <a:ext cx="11643777" cy="4776899"/>
              </a:xfrm>
              <a:blipFill>
                <a:blip r:embed="rId2"/>
                <a:stretch>
                  <a:fillRect l="-942" t="-2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224DB-1CE9-45BA-A66D-FBABDB8C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23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666951-E960-43F0-87D8-299A826A6A88}"/>
                  </a:ext>
                </a:extLst>
              </p:cNvPr>
              <p:cNvSpPr txBox="1"/>
              <p:nvPr/>
            </p:nvSpPr>
            <p:spPr>
              <a:xfrm>
                <a:off x="1918832" y="4988304"/>
                <a:ext cx="8439263" cy="721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666951-E960-43F0-87D8-299A826A6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32" y="4988304"/>
                <a:ext cx="8439263" cy="721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E7534D-AD88-40BD-9098-1B0C4265EDA6}"/>
                  </a:ext>
                </a:extLst>
              </p:cNvPr>
              <p:cNvSpPr txBox="1"/>
              <p:nvPr/>
            </p:nvSpPr>
            <p:spPr>
              <a:xfrm>
                <a:off x="8359958" y="678618"/>
                <a:ext cx="30092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为未知函数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4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欲猜测函数走向趋势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E7534D-AD88-40BD-9098-1B0C4265E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958" y="678618"/>
                <a:ext cx="3009253" cy="830997"/>
              </a:xfrm>
              <a:prstGeom prst="rect">
                <a:avLst/>
              </a:prstGeom>
              <a:blipFill>
                <a:blip r:embed="rId4"/>
                <a:stretch>
                  <a:fillRect l="-3036" t="-5839" r="-405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1C8C91B-8D7E-4F11-BFB3-4B5DA7FF5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9" y="3321681"/>
            <a:ext cx="12192000" cy="35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B9F935-6A3A-4EC1-B8A6-FBF576E40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下一步探测哪个点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?</a:t>
                </a:r>
              </a:p>
              <a:p>
                <a:pPr lvl="1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比现在探测到的点的函数值大的概率最大的点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</m:oMath>
                </a14:m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CA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hlinkClick r:id="rId2"/>
                  </a:rPr>
                  <a:t>https://distill.pub/2020/bayesian-optimization/</a:t>
                </a:r>
                <a:endParaRPr lang="en-CA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lvl="1" indent="0"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B9F935-6A3A-4EC1-B8A6-FBF576E40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FC1AA-8174-41CF-A523-4986B105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0BEE82-1D74-432D-A8EF-D02852640A14}"/>
                  </a:ext>
                </a:extLst>
              </p:cNvPr>
              <p:cNvSpPr txBox="1"/>
              <p:nvPr/>
            </p:nvSpPr>
            <p:spPr>
              <a:xfrm>
                <a:off x="7289502" y="718308"/>
                <a:ext cx="41377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为未知函数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4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希望求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4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∈</m:t>
                    </m:r>
                    <m:r>
                      <a:rPr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𝑀</m:t>
                    </m:r>
                    <m:r>
                      <a:rPr lang="en-US" altLang="zh-CN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zh-CN" alt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上</m:t>
                    </m:r>
                  </m:oMath>
                </a14:m>
                <a:r>
                  <a:rPr lang="zh-CN" altLang="en-US" sz="24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的极大值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0BEE82-1D74-432D-A8EF-D02852640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502" y="718308"/>
                <a:ext cx="4137793" cy="830997"/>
              </a:xfrm>
              <a:prstGeom prst="rect">
                <a:avLst/>
              </a:prstGeom>
              <a:blipFill>
                <a:blip r:embed="rId4"/>
                <a:stretch>
                  <a:fillRect l="-2356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7E6307F0-564C-4120-B240-1DB6F464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374650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Bayes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优化算法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86046-4DB6-4584-B5B4-90FE90664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3117284"/>
            <a:ext cx="7660060" cy="36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378C-68BB-4363-89CC-36F7F51C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Bayes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优化算法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1E553B-6D47-4E46-8F1E-3DDC77260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不收敛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依赖于初值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技术细节</a:t>
                </a:r>
                <a:endPara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依赖于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Σ</m:t>
                    </m:r>
                  </m:oMath>
                </a14:m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的函数形式</a:t>
                </a:r>
                <a:endPara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探索参数空间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vs 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优化现有的结果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1E553B-6D47-4E46-8F1E-3DDC77260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b="-2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22574-C3FE-4357-9876-FC09F56A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1523CE-A534-435E-A000-E3FCB8F68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666" y="1596597"/>
            <a:ext cx="6706245" cy="40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90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8C71-E9AB-4A58-9260-8171AF0C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Bayes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优化算法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91178-7ACE-478A-9A22-3F4F92C5E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611" y="1835899"/>
            <a:ext cx="10756656" cy="4742556"/>
          </a:xfrm>
        </p:spPr>
        <p:txBody>
          <a:bodyPr>
            <a:normAutofit lnSpcReduction="1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https://github.com/fmfn/BayesianOptimization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Upperlimit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最小值出现在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run403, chi2=35.7,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总共进行了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次运算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耗时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天左右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模拟退火法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chi2=40.81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Lowerlimit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最小值出现在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run878, chi2=13.1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总共进行了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1023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次运算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耗时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天左右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模拟退火法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chi2=14.83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FFEAF-74C6-41EB-BF62-E9008BF0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689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5CA9-EBC4-486B-8039-EFD8D4E0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下一步可以做的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CB223-6853-419C-902A-4617D7E6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27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848E3D-B7DA-4E24-B4B1-BB9BC2B74BCD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54075" y="1835150"/>
                <a:ext cx="10515600" cy="4092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改进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chi2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的计算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indent="0">
                  <a:buNone/>
                </a:pPr>
                <a:r>
                  <a:rPr lang="zh-CN" altLang="en-US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用积分替代中心值</a:t>
                </a:r>
              </a:p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的截面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AA</m:t>
                        </m:r>
                      </m:sub>
                    </m:sSub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是否合理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hlinkClick r:id="rId2" action="ppaction://hlinksldjump"/>
                      </a:rPr>
                      <m:t>⇒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hlinkClick r:id="rId2" action="ppaction://hlinksldjump"/>
                  </a:rPr>
                  <a:t>18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hlinkClick r:id="rId2" action="ppaction://hlinksldjump"/>
                  </a:rPr>
                  <a:t>页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和东升合作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用这个方法拟合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 LHC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的上面去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848E3D-B7DA-4E24-B4B1-BB9BC2B74BC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4075" y="1835150"/>
                <a:ext cx="10515600" cy="4092402"/>
              </a:xfrm>
              <a:prstGeom prst="rect">
                <a:avLst/>
              </a:prstGeom>
              <a:blipFill>
                <a:blip r:embed="rId3"/>
                <a:stretch>
                  <a:fillRect l="-1159" t="-2534"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94946C2-D082-469A-8A38-DED5CBF47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993" y="570182"/>
            <a:ext cx="6515885" cy="437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3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F58A-4894-4685-A9E8-649D1CCE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下一步可以做的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B3130-5B63-4F1B-BAAF-84C92DACB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随机抽样来确定误差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年左右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8ED48-293E-4A41-A125-900F617D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10" y="1403401"/>
            <a:ext cx="6743452" cy="52163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F17FA-F633-45DB-BC97-8AA653A8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10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2D39-20CA-4BC8-BA1A-04F40AA3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 Carlo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CC3DBD89-6438-4CB9-852F-C0BB0C6F8F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5824" y="1816100"/>
                <a:ext cx="8272463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使用</a:t>
                </a:r>
                <a:r>
                  <a:rPr lang="en-US" altLang="zh-CN" dirty="0">
                    <a:latin typeface="Consolas" panose="020B0609020204030204" pitchFamily="49" charset="0"/>
                    <a:ea typeface="微软雅黑" panose="020B0503020204020204" pitchFamily="34" charset="-122"/>
                  </a:rPr>
                  <a:t>PYTHIA8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抽样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zh-CN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</a:t>
                </a:r>
              </a:p>
              <a:p>
                <a:pPr lvl="1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抽样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2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按照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均匀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分布抽样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填充权重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weight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914400" lvl="2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子粒子筛选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 </a:t>
                </a:r>
                <a14:m>
                  <m:oMath xmlns:m="http://schemas.openxmlformats.org/officeDocument/2006/math">
                    <m:r>
                      <a:rPr lang="zh-CN" altLang="en-US" dirty="0">
                        <a:latin typeface="Cambria Math" panose="02040503050406030204" pitchFamily="18" charset="0"/>
                      </a:rPr>
                      <m:t>电子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&lt;0.7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  <a:p>
                <a:pPr lvl="1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填充直方图  </a:t>
                </a:r>
                <a:r>
                  <a:rPr lang="en-US" altLang="zh-CN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hist.Fill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en-US" altLang="zh-CN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pT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(), weight / (2π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*</a:t>
                </a:r>
                <a:r>
                  <a:rPr lang="en-US" altLang="zh-CN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pT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*</a:t>
                </a:r>
                <a:r>
                  <a:rPr lang="en-US" altLang="zh-CN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dy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);</a:t>
                </a:r>
              </a:p>
              <a:p>
                <a:pPr lvl="1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归一化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2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乘上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BR,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除以参与抽样的粒子数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总权重之和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),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乘以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CC3DBD89-6438-4CB9-852F-C0BB0C6F8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1816100"/>
                <a:ext cx="8272463" cy="4351338"/>
              </a:xfrm>
              <a:prstGeom prst="rect">
                <a:avLst/>
              </a:prstGeom>
              <a:blipFill>
                <a:blip r:embed="rId2"/>
                <a:stretch>
                  <a:fillRect l="-1326" t="-2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000F7-7CE5-44A5-8CA6-728F0075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85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0EC9F-5B28-4CC6-B70A-AC4C2778E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9546" y="1296986"/>
                <a:ext cx="10887075" cy="5332413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抽样母粒子的选取</a:t>
                </a:r>
                <a:endParaRPr lang="en-US" altLang="zh-CN" dirty="0"/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50%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50%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Branching Ratio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en-US" altLang="zh-CN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	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0EC9F-5B28-4CC6-B70A-AC4C2778E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9546" y="1296986"/>
                <a:ext cx="10887075" cy="5332413"/>
              </a:xfrm>
              <a:blipFill>
                <a:blip r:embed="rId2"/>
                <a:stretch>
                  <a:fillRect l="-1008" t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7B6A288B-9173-426F-8019-7053E6DF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36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 Carlo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增加的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75ADC0-C7E4-424B-93F2-A1CD54F2C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360128"/>
            <a:ext cx="5628252" cy="19483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F1E7F2-DB08-423B-B527-36852A519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1" y="4142261"/>
            <a:ext cx="4509438" cy="1044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10068D-370E-4CC3-B120-10E1AC42A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97766"/>
            <a:ext cx="5699354" cy="608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511AF0-44AE-4A7F-8B65-8D371A362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546" y="5680077"/>
            <a:ext cx="3994003" cy="1035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D36F23-400E-4EE5-9D35-B49E97688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7" y="5812904"/>
            <a:ext cx="5492858" cy="769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0D7783-AF15-4F12-9DC6-80E3B13C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50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F60C-FE70-4D68-BDE8-68350739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Monte Carlo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模拟误差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事例数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=1e7)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A0ADE-FC59-4A37-8C95-29160BCD6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chi2~1000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STDEV(</a:t>
            </a:r>
            <a:r>
              <a:rPr lang="en-CA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chi2)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=60 per</a:t>
            </a:r>
            <a:r>
              <a:rPr lang="en-CA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1e5 event → 6=0.6% per 1e7 event </a:t>
            </a:r>
          </a:p>
          <a:p>
            <a:endParaRPr lang="en-CA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chi2~30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endParaRPr lang="en-CA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STDEV(</a:t>
            </a:r>
            <a:r>
              <a:rPr lang="en-CA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chi2)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 per 1e5 event </a:t>
            </a:r>
            <a:r>
              <a:rPr lang="en-CA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0.6=</a:t>
            </a:r>
            <a:r>
              <a:rPr lang="en-CA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 per 1e7 event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4ACCD-DDCF-40A5-B3FC-E1C0D692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65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39E4F1-DCCA-4ADD-9FE0-7DF21F5243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53700" cy="939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(Min bias)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39E4F1-DCCA-4ADD-9FE0-7DF21F524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53700" cy="939800"/>
              </a:xfrm>
              <a:blipFill>
                <a:blip r:embed="rId2"/>
                <a:stretch>
                  <a:fillRect t="-7792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7612B96-60C2-4379-BD24-DA8911AD6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01" y="1781788"/>
            <a:ext cx="5191599" cy="3530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90BFD0-D04F-4CB0-934D-6AF5AD427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52" y="1781788"/>
            <a:ext cx="4731655" cy="34437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A6B44A-6156-47AA-974A-39977C30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9E8CDD-3396-43DF-920F-C6771B087050}"/>
              </a:ext>
            </a:extLst>
          </p:cNvPr>
          <p:cNvSpPr txBox="1"/>
          <p:nvPr/>
        </p:nvSpPr>
        <p:spPr>
          <a:xfrm>
            <a:off x="1605426" y="5368890"/>
            <a:ext cx="6095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RHIC 200GeV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AuAu</a:t>
            </a:r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34937-9FF0-4A90-B2D9-8E489DCEA221}"/>
              </a:ext>
            </a:extLst>
          </p:cNvPr>
          <p:cNvSpPr txBox="1"/>
          <p:nvPr/>
        </p:nvSpPr>
        <p:spPr>
          <a:xfrm>
            <a:off x="90134" y="5881605"/>
            <a:ext cx="60951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Si, Fan, et al. "Charm and beauty isolation from heavy flavor decay electrons in Au+ Au collisions at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sNN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= 200 GeV at RHIC." </a:t>
            </a:r>
            <a:r>
              <a:rPr lang="en-US" altLang="zh-CN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 Letters B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805 (2020): 135465.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729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C2995D-276F-4A69-B4AA-AE168730CA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(0-50%)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C2995D-276F-4A69-B4AA-AE168730CA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777C940-7025-4CCA-990E-1CACE455E4CD}"/>
              </a:ext>
            </a:extLst>
          </p:cNvPr>
          <p:cNvSpPr txBox="1"/>
          <p:nvPr/>
        </p:nvSpPr>
        <p:spPr>
          <a:xfrm>
            <a:off x="174625" y="5348288"/>
            <a:ext cx="89884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Consolas" panose="020B0609020204030204" pitchFamily="49" charset="0"/>
              </a:rPr>
              <a:t>0-50% centrality，3个pT bins的yield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pT = 2-3,  dN/dpT = 2.99e-03 +/- 5.22e-04(stat) +/- 8.05e-04(sys)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pT = 3-5,  dN/dpT = 4.36e-04 +/- 4.30e-05(stat) +/- 0.95e-04(sys)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pT = 5-8,  dN/dpT = 2.53e-05 +/- 0.37e-05(stat) +/- 0.54e-05(sys)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C363D6D-0409-443D-B388-F75057C31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71827"/>
              </p:ext>
            </p:extLst>
          </p:nvPr>
        </p:nvGraphicFramePr>
        <p:xfrm>
          <a:off x="174625" y="1766888"/>
          <a:ext cx="6494465" cy="2581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559">
                  <a:extLst>
                    <a:ext uri="{9D8B030D-6E8A-4147-A177-3AD203B41FA5}">
                      <a16:colId xmlns:a16="http://schemas.microsoft.com/office/drawing/2014/main" val="676868421"/>
                    </a:ext>
                  </a:extLst>
                </a:gridCol>
                <a:gridCol w="1881788">
                  <a:extLst>
                    <a:ext uri="{9D8B030D-6E8A-4147-A177-3AD203B41FA5}">
                      <a16:colId xmlns:a16="http://schemas.microsoft.com/office/drawing/2014/main" val="1304615022"/>
                    </a:ext>
                  </a:extLst>
                </a:gridCol>
                <a:gridCol w="1537559">
                  <a:extLst>
                    <a:ext uri="{9D8B030D-6E8A-4147-A177-3AD203B41FA5}">
                      <a16:colId xmlns:a16="http://schemas.microsoft.com/office/drawing/2014/main" val="3196915359"/>
                    </a:ext>
                  </a:extLst>
                </a:gridCol>
                <a:gridCol w="1537559">
                  <a:extLst>
                    <a:ext uri="{9D8B030D-6E8A-4147-A177-3AD203B41FA5}">
                      <a16:colId xmlns:a16="http://schemas.microsoft.com/office/drawing/2014/main" val="1447585564"/>
                    </a:ext>
                  </a:extLst>
                </a:gridCol>
              </a:tblGrid>
              <a:tr h="7162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#b2D  0-50% </a:t>
                      </a:r>
                      <a:r>
                        <a:rPr lang="en-US" sz="2200" u="none" strike="noStrike" dirty="0" err="1">
                          <a:effectLst/>
                        </a:rPr>
                        <a:t>centarlity</a:t>
                      </a:r>
                      <a:r>
                        <a:rPr lang="en-US" sz="2200" u="none" strike="noStrike" dirty="0">
                          <a:effectLst/>
                        </a:rPr>
                        <a:t> 3 </a:t>
                      </a:r>
                      <a:r>
                        <a:rPr lang="en-US" sz="2200" u="none" strike="noStrike" dirty="0" err="1">
                          <a:effectLst/>
                        </a:rPr>
                        <a:t>pT</a:t>
                      </a:r>
                      <a:r>
                        <a:rPr lang="en-US" sz="2200" u="none" strike="noStrike" dirty="0">
                          <a:effectLst/>
                        </a:rPr>
                        <a:t> bins, </a:t>
                      </a:r>
                      <a:r>
                        <a:rPr lang="en-US" sz="2200" u="none" strike="noStrike" dirty="0" err="1">
                          <a:effectLst/>
                        </a:rPr>
                        <a:t>dy</a:t>
                      </a:r>
                      <a:r>
                        <a:rPr lang="en-US" sz="2200" u="none" strike="noStrike" dirty="0">
                          <a:effectLst/>
                        </a:rPr>
                        <a:t>=2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4944"/>
                  </a:ext>
                </a:extLst>
              </a:tr>
              <a:tr h="7162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200" u="none" strike="noStrike">
                          <a:effectLst/>
                        </a:rPr>
                        <a:t>pT</a:t>
                      </a:r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200" u="none" strike="noStrike" dirty="0" err="1">
                          <a:effectLst/>
                        </a:rPr>
                        <a:t>dN</a:t>
                      </a:r>
                      <a:r>
                        <a:rPr lang="en-CA" sz="2200" u="none" strike="noStrike" dirty="0">
                          <a:effectLst/>
                        </a:rPr>
                        <a:t>/2piptdptdy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200" u="none" strike="noStrike">
                          <a:effectLst/>
                        </a:rPr>
                        <a:t>errorx</a:t>
                      </a:r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2200" u="none" strike="noStrike">
                          <a:effectLst/>
                        </a:rPr>
                        <a:t>errory</a:t>
                      </a:r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3544361346"/>
                  </a:ext>
                </a:extLst>
              </a:tr>
              <a:tr h="38295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200" u="none" strike="noStrike">
                          <a:effectLst/>
                        </a:rPr>
                        <a:t>2.5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200" u="none" strike="noStrike">
                          <a:effectLst/>
                        </a:rPr>
                        <a:t>9.52E-05</a:t>
                      </a:r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200" u="none" strike="noStrike" dirty="0">
                          <a:effectLst/>
                        </a:rPr>
                        <a:t>0.5</a:t>
                      </a:r>
                      <a:endParaRPr lang="en-US" altLang="zh-CN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200" u="none" strike="noStrike">
                          <a:effectLst/>
                        </a:rPr>
                        <a:t>3.06E-05</a:t>
                      </a:r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321368142"/>
                  </a:ext>
                </a:extLst>
              </a:tr>
              <a:tr h="38295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200" u="none" strike="noStrike">
                          <a:effectLst/>
                        </a:rPr>
                        <a:t>4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200" u="none" strike="noStrike" dirty="0">
                          <a:effectLst/>
                        </a:rPr>
                        <a:t>8.68E-06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200" u="none" strike="noStrike">
                          <a:effectLst/>
                        </a:rPr>
                        <a:t>1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200" u="none" strike="noStrike">
                          <a:effectLst/>
                        </a:rPr>
                        <a:t>2.82E-06</a:t>
                      </a:r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178255654"/>
                  </a:ext>
                </a:extLst>
              </a:tr>
              <a:tr h="38295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200" u="none" strike="noStrike">
                          <a:effectLst/>
                        </a:rPr>
                        <a:t>6.5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200" u="none" strike="noStrike" dirty="0">
                          <a:effectLst/>
                        </a:rPr>
                        <a:t>3.11E-07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200" u="none" strike="noStrike">
                          <a:effectLst/>
                        </a:rPr>
                        <a:t>1.5</a:t>
                      </a:r>
                      <a:endParaRPr lang="en-US" altLang="zh-CN" sz="2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2200" u="none" strike="noStrike" dirty="0">
                          <a:effectLst/>
                        </a:rPr>
                        <a:t>8.00E-08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4543891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93A611-6821-48D6-A9FF-5F181942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8B71F-7914-48D9-BF7D-2F3359116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090" y="1200741"/>
            <a:ext cx="5354970" cy="3647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551744-6E9D-44FC-89AE-FCC9BF1F33D2}"/>
              </a:ext>
            </a:extLst>
          </p:cNvPr>
          <p:cNvSpPr txBox="1"/>
          <p:nvPr/>
        </p:nvSpPr>
        <p:spPr>
          <a:xfrm>
            <a:off x="8361536" y="4917797"/>
            <a:ext cx="3259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RHIC 200GeV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AuAu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983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D92D-A5AB-41AB-8DEF-50D141AF7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拟合结果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188B3-B26A-419B-93E4-C31E9BDA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557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2FA8-3733-44E7-B85F-C26B704F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</a:rPr>
              <a:t>Central (b2X</a:t>
            </a:r>
            <a:r>
              <a:rPr lang="zh-CN" altLang="en-US" dirty="0">
                <a:ea typeface="微软雅黑" panose="020B0503020204020204" pitchFamily="34" charset="-122"/>
              </a:rPr>
              <a:t>中心值</a:t>
            </a:r>
            <a:r>
              <a:rPr lang="en-US" altLang="zh-CN" dirty="0">
                <a:ea typeface="微软雅黑" panose="020B0503020204020204" pitchFamily="34" charset="-122"/>
              </a:rPr>
              <a:t>)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F8618-BAC7-490D-A886-9D182184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7CA-1FDD-4CB9-824A-5559CF65486C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22D4D-A67D-4A70-A8D9-07C44EACC847}"/>
              </a:ext>
            </a:extLst>
          </p:cNvPr>
          <p:cNvSpPr txBox="1"/>
          <p:nvPr/>
        </p:nvSpPr>
        <p:spPr>
          <a:xfrm>
            <a:off x="6664727" y="281347"/>
            <a:ext cx="5117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Chi2/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ndf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21.69 (±1.5)/21    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(P=95%)</a:t>
            </a:r>
            <a:endParaRPr lang="zh-CN" alt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5F5870-D160-4C16-BE0A-60545EB7D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168" y="1445266"/>
            <a:ext cx="7576717" cy="51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56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1207</Words>
  <Application>Microsoft Office PowerPoint</Application>
  <PresentationFormat>Widescreen</PresentationFormat>
  <Paragraphs>207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微软雅黑</vt:lpstr>
      <vt:lpstr>等线</vt:lpstr>
      <vt:lpstr>Arial</vt:lpstr>
      <vt:lpstr>Cambria Math</vt:lpstr>
      <vt:lpstr>Consolas</vt:lpstr>
      <vt:lpstr>Times New Roman</vt:lpstr>
      <vt:lpstr>Office Theme</vt:lpstr>
      <vt:lpstr>b→e, b→D^0拟合 </vt:lpstr>
      <vt:lpstr>从b →e, D0拟合b</vt:lpstr>
      <vt:lpstr>Monte Carlo 模拟</vt:lpstr>
      <vt:lpstr>Monte Carlo 模拟(增加的)</vt:lpstr>
      <vt:lpstr>Monte Carlo模拟误差(事例数=1e7)</vt:lpstr>
      <vt:lpstr>b→e(Min bias) 数据</vt:lpstr>
      <vt:lpstr>b→D^0(0-50%) 数据</vt:lpstr>
      <vt:lpstr>拟合结果</vt:lpstr>
      <vt:lpstr>Central (b2X中心值) </vt:lpstr>
      <vt:lpstr>PowerPoint Presentation</vt:lpstr>
      <vt:lpstr>确定b的谱的误差</vt:lpstr>
      <vt:lpstr>Upperlimit (move each point up)</vt:lpstr>
      <vt:lpstr>PowerPoint Presentation</vt:lpstr>
      <vt:lpstr>Lowerlimit (move down)</vt:lpstr>
      <vt:lpstr>PowerPoint Presentation</vt:lpstr>
      <vt:lpstr>去掉了前三个点</vt:lpstr>
      <vt:lpstr>拟合b的谱</vt:lpstr>
      <vt:lpstr>R_AA=(σ(=30mb))/(N_coll (=297.9))×(dN/dp_T (this work))/(dσ/dp_T (FONLL))   </vt:lpstr>
      <vt:lpstr>拟合算法</vt:lpstr>
      <vt:lpstr>模拟退火法-原理</vt:lpstr>
      <vt:lpstr>模拟退火法-问题</vt:lpstr>
      <vt:lpstr>模拟退火法-结果</vt:lpstr>
      <vt:lpstr>Bayes优化算法-原理</vt:lpstr>
      <vt:lpstr>Bayes优化算法-原理</vt:lpstr>
      <vt:lpstr>Bayes优化算法-问题</vt:lpstr>
      <vt:lpstr>Bayes优化算法-结果</vt:lpstr>
      <vt:lpstr>下一步可以做的</vt:lpstr>
      <vt:lpstr>下一步可以做的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b→e, b→D^0拟合 </dc:title>
  <dc:creator>周鹏宇</dc:creator>
  <cp:lastModifiedBy>周鹏宇</cp:lastModifiedBy>
  <cp:revision>22</cp:revision>
  <dcterms:created xsi:type="dcterms:W3CDTF">2022-01-06T08:53:25Z</dcterms:created>
  <dcterms:modified xsi:type="dcterms:W3CDTF">2022-02-28T05:59:22Z</dcterms:modified>
</cp:coreProperties>
</file>