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34.xml" ContentType="application/vnd.openxmlformats-officedocument.presentationml.tags+xml"/>
  <Override PartName="/ppt/notesSlides/notesSlide40.xml" ContentType="application/vnd.openxmlformats-officedocument.presentationml.notesSlide+xml"/>
  <Override PartName="/ppt/tags/tag35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9"/>
  </p:notesMasterIdLst>
  <p:sldIdLst>
    <p:sldId id="574" r:id="rId2"/>
    <p:sldId id="579" r:id="rId3"/>
    <p:sldId id="588" r:id="rId4"/>
    <p:sldId id="589" r:id="rId5"/>
    <p:sldId id="612" r:id="rId6"/>
    <p:sldId id="613" r:id="rId7"/>
    <p:sldId id="611" r:id="rId8"/>
    <p:sldId id="592" r:id="rId9"/>
    <p:sldId id="598" r:id="rId10"/>
    <p:sldId id="602" r:id="rId11"/>
    <p:sldId id="609" r:id="rId12"/>
    <p:sldId id="601" r:id="rId13"/>
    <p:sldId id="599" r:id="rId14"/>
    <p:sldId id="600" r:id="rId15"/>
    <p:sldId id="590" r:id="rId16"/>
    <p:sldId id="605" r:id="rId17"/>
    <p:sldId id="616" r:id="rId18"/>
    <p:sldId id="606" r:id="rId19"/>
    <p:sldId id="633" r:id="rId20"/>
    <p:sldId id="614" r:id="rId21"/>
    <p:sldId id="625" r:id="rId22"/>
    <p:sldId id="619" r:id="rId23"/>
    <p:sldId id="620" r:id="rId24"/>
    <p:sldId id="607" r:id="rId25"/>
    <p:sldId id="630" r:id="rId26"/>
    <p:sldId id="582" r:id="rId27"/>
    <p:sldId id="583" r:id="rId28"/>
    <p:sldId id="573" r:id="rId29"/>
    <p:sldId id="577" r:id="rId30"/>
    <p:sldId id="593" r:id="rId31"/>
    <p:sldId id="594" r:id="rId32"/>
    <p:sldId id="595" r:id="rId33"/>
    <p:sldId id="586" r:id="rId34"/>
    <p:sldId id="624" r:id="rId35"/>
    <p:sldId id="622" r:id="rId36"/>
    <p:sldId id="623" r:id="rId37"/>
    <p:sldId id="631" r:id="rId38"/>
    <p:sldId id="632" r:id="rId39"/>
    <p:sldId id="578" r:id="rId40"/>
    <p:sldId id="596" r:id="rId41"/>
    <p:sldId id="617" r:id="rId42"/>
    <p:sldId id="621" r:id="rId43"/>
    <p:sldId id="634" r:id="rId44"/>
    <p:sldId id="597" r:id="rId45"/>
    <p:sldId id="636" r:id="rId46"/>
    <p:sldId id="635" r:id="rId47"/>
    <p:sldId id="63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CC"/>
    <a:srgbClr val="990033"/>
    <a:srgbClr val="CC0000"/>
    <a:srgbClr val="000099"/>
    <a:srgbClr val="000066"/>
    <a:srgbClr val="660066"/>
    <a:srgbClr val="3F9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0" autoAdjust="0"/>
    <p:restoredTop sz="94624" autoAdjust="0"/>
  </p:normalViewPr>
  <p:slideViewPr>
    <p:cSldViewPr showGuides="1">
      <p:cViewPr>
        <p:scale>
          <a:sx n="100" d="100"/>
          <a:sy n="100" d="100"/>
        </p:scale>
        <p:origin x="-84" y="2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200" b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1" sz="1200" b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1" sz="1200" b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98AA5619-D52C-4505-9E41-8833F939DF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9737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427E7E8A-3442-4157-AEF6-F38687B67661}" type="slidenum">
              <a:rPr lang="zh-CN" altLang="en-US" sz="1200" b="0" smtClean="0">
                <a:latin typeface="Times New Roman" pitchFamily="18" charset="0"/>
              </a:rPr>
              <a:pPr/>
              <a:t>1</a:t>
            </a:fld>
            <a:endParaRPr lang="en-US" altLang="zh-CN" sz="1200" b="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4318647-BAAE-4D8F-8696-AB07A08635C5}" type="slidenum">
              <a:rPr lang="en-US" altLang="zh-CN" sz="1200" b="0" smtClean="0"/>
              <a:pPr/>
              <a:t>10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2784EE7-578B-4F73-8BC4-AE01283DBFD4}" type="slidenum">
              <a:rPr lang="en-US" altLang="zh-CN" sz="1200" b="0" smtClean="0"/>
              <a:pPr/>
              <a:t>11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4A1D7D0-0DBF-4A20-8AA5-B4A912320769}" type="slidenum">
              <a:rPr lang="en-US" altLang="zh-CN" sz="1200" b="0" smtClean="0"/>
              <a:pPr/>
              <a:t>12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AF613E9-80AA-4A67-94CF-6E3FA5C83276}" type="slidenum">
              <a:rPr lang="en-US" altLang="zh-CN" sz="1200" b="0" smtClean="0"/>
              <a:pPr/>
              <a:t>15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E1EBA11D-BBF0-44AC-85E7-494B677F099B}" type="slidenum">
              <a:rPr lang="en-US" altLang="zh-CN" sz="1200" b="0" smtClean="0"/>
              <a:pPr/>
              <a:t>16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EBDEAEE-8615-4B61-A25B-E82BFE459A58}" type="slidenum">
              <a:rPr lang="en-US" altLang="zh-CN" sz="1200" b="0" smtClean="0"/>
              <a:pPr/>
              <a:t>17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60AEFF7-F1BF-4AFC-9192-6512D278DBB3}" type="slidenum">
              <a:rPr lang="en-US" altLang="zh-CN" sz="1200" b="0" smtClean="0"/>
              <a:pPr/>
              <a:t>18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DTC:</a:t>
            </a:r>
            <a:r>
              <a:rPr lang="en-GB" altLang="zh-CN" smtClean="0"/>
              <a:t>Data-Trigger-Clock</a:t>
            </a:r>
            <a:endParaRPr lang="zh-CN" altLang="en-US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78AA517-74AA-43BB-858A-FE6919FC65B9}" type="slidenum">
              <a:rPr lang="zh-CN" altLang="en-US" sz="1200" b="0" smtClean="0">
                <a:latin typeface="Calibri" pitchFamily="34" charset="0"/>
              </a:rPr>
              <a:pPr/>
              <a:t>19</a:t>
            </a:fld>
            <a:endParaRPr lang="zh-CN" altLang="en-US" sz="1200" b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8B02455-E612-49E9-9F9A-B03A66E872DE}" type="slidenum">
              <a:rPr lang="en-US" altLang="zh-CN" sz="1200" b="0" smtClean="0"/>
              <a:pPr/>
              <a:t>20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316BA81-8834-4506-B08E-0DB50FC70A6C}" type="slidenum">
              <a:rPr lang="en-US" altLang="zh-CN" sz="1200" b="0" smtClean="0"/>
              <a:pPr/>
              <a:t>21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5AC75727-977E-41D3-A6AA-98799BA47BCF}" type="slidenum">
              <a:rPr lang="en-US" altLang="zh-CN" sz="1200" b="0" smtClean="0"/>
              <a:pPr/>
              <a:t>2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154AECB-2553-44AA-81B3-41A7067C0D5E}" type="slidenum">
              <a:rPr lang="en-US" altLang="zh-CN" sz="1200" b="0" smtClean="0"/>
              <a:pPr/>
              <a:t>22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57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8D49182B-4FBB-4C41-9953-6B7E2C053294}" type="slidenum">
              <a:rPr lang="en-US" altLang="zh-CN" sz="1200" b="0" smtClean="0"/>
              <a:pPr/>
              <a:t>23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7E608D4-6168-4839-9298-69668A0B8B66}" type="slidenum">
              <a:rPr lang="en-US" altLang="zh-CN" sz="1200" b="0" smtClean="0"/>
              <a:pPr/>
              <a:t>24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ED19763C-EEFC-43FF-AC3F-8C43EA1DAF4E}" type="slidenum">
              <a:rPr lang="en-US" altLang="zh-CN" sz="1200" b="0" smtClean="0"/>
              <a:pPr/>
              <a:t>25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3269BC8-DF99-467F-815F-549B02229BB9}" type="slidenum">
              <a:rPr lang="en-US" altLang="zh-CN" sz="1200" b="0" smtClean="0">
                <a:latin typeface="Times New Roman" pitchFamily="18" charset="0"/>
              </a:rPr>
              <a:pPr/>
              <a:t>26</a:t>
            </a:fld>
            <a:endParaRPr lang="en-US" altLang="zh-CN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6256B4F-8415-47C5-84F1-9543BA0C9079}" type="slidenum">
              <a:rPr lang="en-US" altLang="zh-CN" sz="1200" b="0" smtClean="0"/>
              <a:pPr/>
              <a:t>28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31DC1EAB-671E-4D73-8C37-7B2EC39674E2}" type="slidenum">
              <a:rPr lang="en-US" altLang="zh-CN" sz="1200" b="0" smtClean="0"/>
              <a:pPr/>
              <a:t>29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19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DABC8EA-3735-41CA-A13D-63AC724E716B}" type="slidenum">
              <a:rPr lang="en-US" altLang="zh-CN" sz="1200" b="0" smtClean="0"/>
              <a:pPr/>
              <a:t>31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43B2376-A7D4-4493-BE37-75C2781DB555}" type="slidenum">
              <a:rPr lang="en-US" altLang="zh-CN" sz="1200" b="0" smtClean="0"/>
              <a:pPr/>
              <a:t>32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839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88424C4D-FC18-4F6A-9DBB-F5FF484EDDB7}" type="slidenum">
              <a:rPr lang="en-US" altLang="zh-CN" sz="1200" b="0" smtClean="0">
                <a:latin typeface="Times New Roman" pitchFamily="18" charset="0"/>
              </a:rPr>
              <a:pPr/>
              <a:t>34</a:t>
            </a:fld>
            <a:endParaRPr lang="en-US" altLang="zh-CN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4CC25971-3E55-432B-97E6-0E9EF5043461}" type="slidenum">
              <a:rPr lang="en-US" altLang="zh-CN" sz="1200" b="0" smtClean="0"/>
              <a:pPr/>
              <a:t>3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FE</a:t>
            </a:r>
            <a:r>
              <a:rPr lang="zh-CN" altLang="en-US" smtClean="0"/>
              <a:t>功能：</a:t>
            </a:r>
            <a:r>
              <a:rPr lang="en-US" altLang="zh-CN" smtClean="0"/>
              <a:t>1</a:t>
            </a:r>
            <a:r>
              <a:rPr lang="zh-CN" altLang="en-US" smtClean="0"/>
              <a:t>）前端读出</a:t>
            </a:r>
            <a:r>
              <a:rPr lang="en-US" altLang="zh-CN" smtClean="0"/>
              <a:t>+ASD</a:t>
            </a:r>
            <a:r>
              <a:rPr lang="zh-CN" altLang="en-US" smtClean="0"/>
              <a:t>；</a:t>
            </a:r>
            <a:r>
              <a:rPr lang="en-US" altLang="zh-CN" smtClean="0"/>
              <a:t>2</a:t>
            </a:r>
            <a:r>
              <a:rPr lang="zh-CN" altLang="en-US" smtClean="0"/>
              <a:t>）</a:t>
            </a:r>
            <a:r>
              <a:rPr lang="en-US" altLang="zh-CN" smtClean="0"/>
              <a:t>+PAD</a:t>
            </a:r>
            <a:r>
              <a:rPr lang="zh-CN" altLang="en-US" smtClean="0"/>
              <a:t>预触发；</a:t>
            </a:r>
            <a:r>
              <a:rPr lang="en-US" altLang="zh-CN" smtClean="0"/>
              <a:t>3</a:t>
            </a:r>
            <a:r>
              <a:rPr lang="zh-CN" altLang="en-US" smtClean="0"/>
              <a:t>）所有数据的集成送出</a:t>
            </a:r>
            <a:endParaRPr lang="en-US" altLang="zh-CN" smtClean="0"/>
          </a:p>
          <a:p>
            <a:r>
              <a:rPr lang="zh-CN" altLang="en-US" smtClean="0"/>
              <a:t>通道数：</a:t>
            </a:r>
            <a:r>
              <a:rPr lang="en-US" altLang="zh-CN" smtClean="0"/>
              <a:t>(#128-#512/FE-detector) </a:t>
            </a:r>
            <a:r>
              <a:rPr lang="zh-CN" altLang="en-US" smtClean="0"/>
              <a:t>* </a:t>
            </a:r>
            <a:r>
              <a:rPr lang="en-US" altLang="zh-CN" smtClean="0"/>
              <a:t>2*912FE (strip+padwire) == 330k</a:t>
            </a:r>
          </a:p>
          <a:p>
            <a:r>
              <a:rPr lang="en-US" altLang="zh-CN" smtClean="0"/>
              <a:t>LUT</a:t>
            </a:r>
            <a:r>
              <a:rPr lang="zh-CN" altLang="en-US" smtClean="0"/>
              <a:t>与</a:t>
            </a:r>
            <a:r>
              <a:rPr lang="en-US" altLang="zh-CN" smtClean="0"/>
              <a:t>BigWheel</a:t>
            </a:r>
            <a:r>
              <a:rPr lang="zh-CN" altLang="en-US" smtClean="0"/>
              <a:t>结合，形成</a:t>
            </a:r>
            <a:r>
              <a:rPr lang="en-US" altLang="zh-CN" smtClean="0"/>
              <a:t>L1MUON</a:t>
            </a:r>
            <a:r>
              <a:rPr lang="zh-CN" altLang="en-US" smtClean="0"/>
              <a:t>触发判断</a:t>
            </a:r>
            <a:endParaRPr lang="en-US" altLang="zh-CN" smtClean="0"/>
          </a:p>
        </p:txBody>
      </p:sp>
      <p:sp>
        <p:nvSpPr>
          <p:cNvPr id="849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2DE5479-8746-46EB-A2E5-ECC3025CB2AB}" type="slidenum">
              <a:rPr lang="en-US" altLang="zh-CN" sz="1200" b="0" smtClean="0">
                <a:latin typeface="Times New Roman" pitchFamily="18" charset="0"/>
              </a:rPr>
              <a:pPr/>
              <a:t>35</a:t>
            </a:fld>
            <a:endParaRPr lang="en-US" altLang="zh-CN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60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1518570-3F32-4206-A3A8-9D53394F4E36}" type="slidenum">
              <a:rPr lang="en-US" altLang="zh-CN" sz="1200" b="0" smtClean="0"/>
              <a:pPr/>
              <a:t>37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70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B254F46-68E0-425E-9561-A80C10AB96B8}" type="slidenum">
              <a:rPr lang="en-US" altLang="zh-CN" sz="1200" b="0" smtClean="0"/>
              <a:pPr/>
              <a:t>38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80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5197138D-9F59-43B2-9C82-037E37540F84}" type="slidenum">
              <a:rPr lang="en-US" altLang="zh-CN" sz="1200" b="0" smtClean="0"/>
              <a:pPr/>
              <a:t>39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AEC027DA-792E-4C56-BE4E-F05E4295EFCC}" type="slidenum">
              <a:rPr lang="en-US" altLang="zh-CN" sz="1200" b="0" smtClean="0"/>
              <a:pPr/>
              <a:t>40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8E50800-C769-42A0-BB85-2936F597EEB4}" type="slidenum">
              <a:rPr lang="en-US" altLang="zh-CN" sz="1200" b="0" smtClean="0"/>
              <a:pPr/>
              <a:t>41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911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815227AA-908D-4E91-99B3-343A10005B87}" type="slidenum">
              <a:rPr lang="en-US" altLang="zh-CN" sz="1200" b="0" smtClean="0"/>
              <a:pPr/>
              <a:t>42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 </a:t>
            </a:r>
          </a:p>
        </p:txBody>
      </p:sp>
      <p:sp>
        <p:nvSpPr>
          <p:cNvPr id="921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5AC5B90-E2C0-4709-87AF-0D326DD2FC2C}" type="slidenum">
              <a:rPr lang="zh-CN" altLang="en-US" sz="1200" b="0" smtClean="0">
                <a:latin typeface="Calibri" pitchFamily="34" charset="0"/>
              </a:rPr>
              <a:pPr/>
              <a:t>43</a:t>
            </a:fld>
            <a:endParaRPr lang="zh-CN" altLang="en-US" sz="1200" b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931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5FB3D69-D539-401F-AE99-C9F204D97B2C}" type="slidenum">
              <a:rPr lang="en-US" altLang="zh-CN" sz="1200" b="0" smtClean="0"/>
              <a:pPr/>
              <a:t>44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 </a:t>
            </a:r>
          </a:p>
        </p:txBody>
      </p:sp>
      <p:sp>
        <p:nvSpPr>
          <p:cNvPr id="942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E603CBA9-05C7-41E0-8D8D-D11E5DC86151}" type="slidenum">
              <a:rPr lang="zh-CN" altLang="en-US" sz="1200" b="0" smtClean="0">
                <a:latin typeface="Calibri" pitchFamily="34" charset="0"/>
              </a:rPr>
              <a:pPr/>
              <a:t>45</a:t>
            </a:fld>
            <a:endParaRPr lang="zh-CN" altLang="en-US" sz="1200" b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48133E3-949E-43F0-9F22-09C14B12FBC9}" type="slidenum">
              <a:rPr lang="en-US" altLang="zh-CN" sz="1200" b="0" smtClean="0"/>
              <a:pPr/>
              <a:t>4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952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37BFC25-5322-49B2-A5F2-D51D38E26255}" type="slidenum">
              <a:rPr lang="en-US" altLang="zh-CN" sz="1200" b="0" smtClean="0"/>
              <a:pPr/>
              <a:t>46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962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4AFC108D-383C-474E-9FDF-2BA770DAB926}" type="slidenum">
              <a:rPr lang="en-US" altLang="zh-CN" sz="1200" b="0" smtClean="0"/>
              <a:pPr/>
              <a:t>47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A949A45-1F13-43C4-ADAF-65E9A40F72BB}" type="slidenum">
              <a:rPr lang="en-US" altLang="zh-CN" sz="1200" b="0" smtClean="0"/>
              <a:pPr/>
              <a:t>5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1214BF5-1F42-4097-A9E9-83E19C16612B}" type="slidenum">
              <a:rPr lang="en-US" altLang="zh-CN" sz="1200" b="0" smtClean="0"/>
              <a:pPr/>
              <a:t>6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33C225FE-11AA-4A22-8952-288631D51C9B}" type="slidenum">
              <a:rPr lang="en-US" altLang="zh-CN" sz="1200" b="0" smtClean="0"/>
              <a:pPr/>
              <a:t>7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3DF6DA69-5810-431E-9E3C-58689E6268F2}" type="slidenum">
              <a:rPr lang="en-US" altLang="zh-CN" sz="1200" b="0" smtClean="0"/>
              <a:pPr/>
              <a:t>8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itchFamily="34" charset="0"/>
            </a:endParaRPr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8A1C0F1C-3412-4472-B1DE-F16353146437}" type="slidenum">
              <a:rPr lang="en-US" altLang="zh-CN" sz="1200" b="0" smtClean="0"/>
              <a:pPr/>
              <a:t>9</a:t>
            </a:fld>
            <a:endParaRPr lang="en-US" altLang="zh-CN" sz="1200" b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6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68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28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FD2BB32-D469-4ACC-8058-82AB0D016C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818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2014/10/24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ATLAS Phase1 NSW@NSFC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92CD380-9E96-4CA3-9929-0E4B0EB026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4332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2014/10/24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ATLAS Phase1 NSW@NSFC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718502B-AB20-4C02-A206-7B68816C35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7853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2988" y="58738"/>
            <a:ext cx="8101012" cy="83661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042988" y="981075"/>
            <a:ext cx="8101012" cy="5616575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723313" y="6596063"/>
            <a:ext cx="384175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4E39083-B7F4-495E-9464-862FE1254046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>
          <a:xfrm>
            <a:off x="6626225" y="6669088"/>
            <a:ext cx="1978025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F9093-A66B-4B91-84DD-98B0586F3AE0}" type="datetime1">
              <a:rPr lang="zh-CN" altLang="en-US"/>
              <a:pPr>
                <a:defRPr/>
              </a:pPr>
              <a:t>2015/7/23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3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96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7936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0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68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52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9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213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514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校徽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57175"/>
            <a:ext cx="7143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43000" y="1143000"/>
            <a:ext cx="7343775" cy="71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360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019925" y="6416675"/>
            <a:ext cx="172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r>
              <a:rPr lang="zh-CN" altLang="en-US" sz="1200" dirty="0" smtClean="0">
                <a:solidFill>
                  <a:srgbClr val="DDDDDD"/>
                </a:solidFill>
              </a:rPr>
              <a:t>核探测与核电子学国家重点实验室</a:t>
            </a:r>
            <a:endParaRPr lang="en-US" altLang="zh-CN" sz="1200" dirty="0" smtClean="0">
              <a:solidFill>
                <a:srgbClr val="DDDDDD"/>
              </a:solidFill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en-US" altLang="zh-CN" sz="1200" dirty="0" smtClean="0">
                <a:solidFill>
                  <a:srgbClr val="DDDDDD"/>
                </a:solidFill>
              </a:rPr>
              <a:t>State Key Lab of Nuclear Detection &amp; Electronics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95288" y="6315075"/>
            <a:ext cx="8280400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360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23850" y="6437313"/>
            <a:ext cx="28797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zh-CN" altLang="en-US" sz="1200" dirty="0" smtClean="0">
                <a:solidFill>
                  <a:srgbClr val="DDDDDD"/>
                </a:solidFill>
              </a:rPr>
              <a:t>中国科学技术大学</a:t>
            </a:r>
            <a:br>
              <a:rPr lang="zh-CN" altLang="en-US" sz="1200" dirty="0" smtClean="0">
                <a:solidFill>
                  <a:srgbClr val="DDDDDD"/>
                </a:solidFill>
              </a:rPr>
            </a:br>
            <a:r>
              <a:rPr lang="en-US" altLang="zh-CN" sz="1200" dirty="0" smtClean="0">
                <a:solidFill>
                  <a:srgbClr val="DDDDDD"/>
                </a:solidFill>
              </a:rPr>
              <a:t>University of Sci.&amp; Tech. of China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58.emf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827088" y="892175"/>
            <a:ext cx="7680325" cy="167322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1" lang="en-US" altLang="zh-CN" sz="4400" smtClean="0">
                <a:solidFill>
                  <a:srgbClr val="A50021"/>
                </a:solidFill>
              </a:rPr>
              <a:t>GEM </a:t>
            </a:r>
            <a:r>
              <a:rPr kumimoji="1" lang="zh-CN" altLang="en-US" sz="4400" smtClean="0">
                <a:solidFill>
                  <a:srgbClr val="A50021"/>
                </a:solidFill>
              </a:rPr>
              <a:t>读出电子学</a:t>
            </a:r>
            <a:r>
              <a:rPr kumimoji="1" lang="en-US" altLang="zh-CN" sz="4400" smtClean="0">
                <a:solidFill>
                  <a:srgbClr val="A50021"/>
                </a:solidFill>
              </a:rPr>
              <a:t/>
            </a:r>
            <a:br>
              <a:rPr kumimoji="1" lang="en-US" altLang="zh-CN" sz="4400" smtClean="0">
                <a:solidFill>
                  <a:srgbClr val="A50021"/>
                </a:solidFill>
              </a:rPr>
            </a:br>
            <a:r>
              <a:rPr kumimoji="1" lang="en-US" altLang="zh-CN" sz="4400" smtClean="0">
                <a:solidFill>
                  <a:srgbClr val="A50021"/>
                </a:solidFill>
              </a:rPr>
              <a:t>                      </a:t>
            </a:r>
            <a:r>
              <a:rPr kumimoji="1" lang="en-US" altLang="zh-CN" sz="2400" smtClean="0">
                <a:solidFill>
                  <a:srgbClr val="A50021"/>
                </a:solidFill>
              </a:rPr>
              <a:t>------</a:t>
            </a:r>
            <a:r>
              <a:rPr kumimoji="1" lang="en-US" altLang="zh-CN" sz="2000" smtClean="0">
                <a:solidFill>
                  <a:srgbClr val="A50021"/>
                </a:solidFill>
              </a:rPr>
              <a:t>  </a:t>
            </a:r>
            <a:r>
              <a:rPr kumimoji="1" lang="zh-CN" altLang="en-US" sz="2400" smtClean="0">
                <a:solidFill>
                  <a:srgbClr val="A50021"/>
                </a:solidFill>
              </a:rPr>
              <a:t>一点个人理解</a:t>
            </a:r>
            <a:r>
              <a:rPr kumimoji="1" lang="en-US" altLang="zh-CN" sz="2400" smtClean="0">
                <a:solidFill>
                  <a:srgbClr val="A50021"/>
                </a:solidFill>
              </a:rPr>
              <a:t>                             </a:t>
            </a:r>
            <a:endParaRPr kumimoji="1" lang="zh-CN" altLang="en-US" sz="2400" smtClean="0">
              <a:solidFill>
                <a:srgbClr val="A50021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844800" y="5084763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CN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2015</a:t>
            </a:r>
            <a:r>
              <a:rPr lang="zh-CN" altLang="en-US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年 </a:t>
            </a:r>
            <a:r>
              <a:rPr lang="en-US" altLang="zh-CN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6</a:t>
            </a:r>
            <a:r>
              <a:rPr lang="zh-CN" altLang="en-US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月</a:t>
            </a:r>
            <a:r>
              <a:rPr lang="en-US" altLang="zh-CN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23</a:t>
            </a:r>
            <a:r>
              <a:rPr lang="zh-CN" altLang="en-US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日</a:t>
            </a:r>
            <a:endParaRPr lang="zh-CN" altLang="en-US">
              <a:solidFill>
                <a:srgbClr val="000066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5650" y="4545013"/>
            <a:ext cx="76327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200">
                <a:solidFill>
                  <a:srgbClr val="000066"/>
                </a:solidFill>
                <a:latin typeface="宋体" pitchFamily="2" charset="-122"/>
                <a:cs typeface="Arial" pitchFamily="34" charset="0"/>
              </a:rPr>
              <a:t>中国科学技术大学 近代物理系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779838" y="3213100"/>
            <a:ext cx="1570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>
                <a:solidFill>
                  <a:srgbClr val="000066"/>
                </a:solidFill>
                <a:latin typeface="Tahoma" pitchFamily="34" charset="0"/>
                <a:cs typeface="Arial" pitchFamily="34" charset="0"/>
              </a:rPr>
              <a:t>安   琪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55650" y="4076700"/>
            <a:ext cx="76327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200">
                <a:solidFill>
                  <a:srgbClr val="000066"/>
                </a:solidFill>
                <a:latin typeface="宋体" pitchFamily="2" charset="-122"/>
                <a:cs typeface="Arial" pitchFamily="34" charset="0"/>
              </a:rPr>
              <a:t>核探测与核电子学国家重点实验室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"/>
          <p:cNvSpPr txBox="1">
            <a:spLocks noChangeArrowheads="1"/>
          </p:cNvSpPr>
          <p:nvPr/>
        </p:nvSpPr>
        <p:spPr bwMode="auto">
          <a:xfrm>
            <a:off x="2290763" y="477838"/>
            <a:ext cx="481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600">
                <a:solidFill>
                  <a:srgbClr val="990033"/>
                </a:solidFill>
              </a:rPr>
              <a:t>读出方法：延迟线读出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6732587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>
            <a:spLocks noChangeArrowheads="1"/>
          </p:cNvSpPr>
          <p:nvPr/>
        </p:nvSpPr>
        <p:spPr bwMode="auto">
          <a:xfrm>
            <a:off x="2290763" y="477838"/>
            <a:ext cx="481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600">
                <a:solidFill>
                  <a:srgbClr val="990033"/>
                </a:solidFill>
              </a:rPr>
              <a:t>读出方法：波形数字化</a:t>
            </a:r>
          </a:p>
        </p:txBody>
      </p:sp>
      <p:sp>
        <p:nvSpPr>
          <p:cNvPr id="4" name="矩形 3"/>
          <p:cNvSpPr/>
          <p:nvPr/>
        </p:nvSpPr>
        <p:spPr>
          <a:xfrm>
            <a:off x="323850" y="1484313"/>
            <a:ext cx="48228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sz="20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  <a:sym typeface="Wingdings 2"/>
              </a:rPr>
              <a:t>高速采样直接获取</a:t>
            </a:r>
            <a:r>
              <a:rPr lang="en-US" altLang="zh-CN" sz="20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  <a:sym typeface="Wingdings 2"/>
              </a:rPr>
              <a:t>GEM</a:t>
            </a:r>
            <a:r>
              <a:rPr lang="zh-CN" altLang="en-US" sz="20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  <a:sym typeface="Wingdings 2"/>
              </a:rPr>
              <a:t>输出脉冲的波形</a:t>
            </a:r>
            <a:endParaRPr lang="en-US" altLang="zh-CN" sz="2000" dirty="0">
              <a:solidFill>
                <a:srgbClr val="990033"/>
              </a:solidFill>
              <a:latin typeface="+mn-ea"/>
              <a:ea typeface="+mn-ea"/>
              <a:cs typeface="Times New Roman" pitchFamily="18" charset="0"/>
              <a:sym typeface="Wingdings 2"/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rgbClr val="7030A0"/>
                </a:solidFill>
                <a:latin typeface="+mn-ea"/>
                <a:ea typeface="+mn-ea"/>
                <a:cs typeface="Times New Roman" pitchFamily="18" charset="0"/>
              </a:rPr>
              <a:t>          </a:t>
            </a:r>
            <a:endParaRPr lang="en-US" altLang="zh-CN" sz="2000" dirty="0">
              <a:solidFill>
                <a:srgbClr val="7030A0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71638"/>
            <a:ext cx="26527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79388" y="2006600"/>
            <a:ext cx="489743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kumimoji="1" lang="en-US" altLang="zh-CN" sz="1200">
              <a:latin typeface="Calibri" pitchFamily="34" charset="0"/>
            </a:endParaRPr>
          </a:p>
          <a:p>
            <a:pPr eaLnBrk="1" hangingPunct="1"/>
            <a:r>
              <a:rPr kumimoji="1" lang="zh-CN" altLang="en-US" sz="1800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 </a:t>
            </a:r>
            <a:r>
              <a:rPr kumimoji="1" lang="zh-CN" altLang="en-US" sz="1800">
                <a:latin typeface="Calibri" pitchFamily="34" charset="0"/>
              </a:rPr>
              <a:t>优点：</a:t>
            </a:r>
            <a:endParaRPr kumimoji="1" lang="en-US" altLang="zh-CN" sz="1800">
              <a:latin typeface="Calibri" pitchFamily="34" charset="0"/>
            </a:endParaRPr>
          </a:p>
          <a:p>
            <a:pPr eaLnBrk="1" hangingPunct="1"/>
            <a:endParaRPr kumimoji="1" lang="zh-CN" altLang="en-US" sz="800">
              <a:latin typeface="Calibri" pitchFamily="34" charset="0"/>
            </a:endParaRPr>
          </a:p>
          <a:p>
            <a:pPr eaLnBrk="1" hangingPunct="1"/>
            <a:r>
              <a:rPr kumimoji="1" lang="zh-CN" altLang="en-US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      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  <a:sym typeface="Wingdings 2" pitchFamily="18" charset="2"/>
              </a:rPr>
              <a:t>很方便同时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获取时间与能量信息；</a:t>
            </a:r>
          </a:p>
          <a:p>
            <a:pPr eaLnBrk="1" hangingPunct="1"/>
            <a:endParaRPr kumimoji="1" lang="zh-CN" altLang="en-US" sz="800">
              <a:solidFill>
                <a:srgbClr val="A50021"/>
              </a:solidFill>
              <a:latin typeface="Calibri" pitchFamily="34" charset="0"/>
              <a:sym typeface="Wingdings 2" pitchFamily="18" charset="2"/>
            </a:endParaRPr>
          </a:p>
          <a:p>
            <a:pPr algn="just" eaLnBrk="1" hangingPunct="1"/>
            <a:r>
              <a:rPr kumimoji="1" lang="zh-CN" altLang="en-US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      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消除了传统电荷积分放大带来的“堆积”</a:t>
            </a:r>
            <a:endParaRPr kumimoji="1" lang="en-US" altLang="zh-CN">
              <a:solidFill>
                <a:srgbClr val="000099"/>
              </a:solidFill>
              <a:latin typeface="Calibri" pitchFamily="34" charset="0"/>
            </a:endParaRPr>
          </a:p>
          <a:p>
            <a:pPr algn="just" eaLnBrk="1" hangingPunct="1"/>
            <a:r>
              <a:rPr kumimoji="1" lang="en-US" altLang="zh-CN">
                <a:solidFill>
                  <a:srgbClr val="000099"/>
                </a:solidFill>
                <a:latin typeface="Calibri" pitchFamily="34" charset="0"/>
              </a:rPr>
              <a:t>         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效应，死时间小，适应于高亮度、高事例</a:t>
            </a:r>
            <a:endParaRPr kumimoji="1" lang="en-US" altLang="zh-CN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        </a:t>
            </a:r>
            <a:r>
              <a:rPr kumimoji="1" lang="en-US" altLang="zh-CN">
                <a:solidFill>
                  <a:srgbClr val="000099"/>
                </a:solidFill>
                <a:latin typeface="Calibri" pitchFamily="34" charset="0"/>
              </a:rPr>
              <a:t> 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率的物理实验</a:t>
            </a:r>
            <a:r>
              <a:rPr kumimoji="1" lang="zh-CN" altLang="en-US">
                <a:latin typeface="Calibri" pitchFamily="34" charset="0"/>
              </a:rPr>
              <a:t>；</a:t>
            </a:r>
          </a:p>
          <a:p>
            <a:pPr eaLnBrk="1" hangingPunct="1"/>
            <a:endParaRPr kumimoji="1" lang="zh-CN" altLang="en-US" sz="800">
              <a:latin typeface="Calibri" pitchFamily="34" charset="0"/>
            </a:endParaRPr>
          </a:p>
          <a:p>
            <a:pPr eaLnBrk="1" hangingPunct="1"/>
            <a:r>
              <a:rPr kumimoji="1" lang="zh-CN" altLang="en-US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      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此外，波形数字化还可以使物理学家采用   </a:t>
            </a:r>
            <a:endParaRPr kumimoji="1" lang="en-US" altLang="zh-CN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r>
              <a:rPr kumimoji="1" lang="en-US" altLang="zh-CN">
                <a:solidFill>
                  <a:srgbClr val="000099"/>
                </a:solidFill>
                <a:latin typeface="Calibri" pitchFamily="34" charset="0"/>
              </a:rPr>
              <a:t>         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任何可能的数字处理方法来处理波形数字</a:t>
            </a:r>
          </a:p>
          <a:p>
            <a:pPr eaLnBrk="1" hangingPunct="1"/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        </a:t>
            </a:r>
            <a:r>
              <a:rPr kumimoji="1" lang="en-US" altLang="zh-CN">
                <a:solidFill>
                  <a:srgbClr val="000099"/>
                </a:solidFill>
                <a:latin typeface="Calibri" pitchFamily="34" charset="0"/>
              </a:rPr>
              <a:t> 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</a:rPr>
              <a:t>化的信号数据。</a:t>
            </a:r>
            <a:endParaRPr kumimoji="1" lang="zh-CN" altLang="en-US">
              <a:solidFill>
                <a:srgbClr val="000099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79388" y="4868863"/>
            <a:ext cx="4897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kumimoji="1" lang="en-US" altLang="zh-CN" sz="1200">
              <a:latin typeface="Calibri" pitchFamily="34" charset="0"/>
            </a:endParaRPr>
          </a:p>
          <a:p>
            <a:pPr eaLnBrk="1" hangingPunct="1"/>
            <a:r>
              <a:rPr kumimoji="1" lang="zh-CN" altLang="en-US" sz="1800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 </a:t>
            </a:r>
            <a:r>
              <a:rPr kumimoji="1" lang="zh-CN" altLang="en-US" sz="1800">
                <a:latin typeface="Calibri" pitchFamily="34" charset="0"/>
                <a:sym typeface="Wingdings 2" pitchFamily="18" charset="2"/>
              </a:rPr>
              <a:t>缺</a:t>
            </a:r>
            <a:r>
              <a:rPr kumimoji="1" lang="zh-CN" altLang="en-US" sz="1800">
                <a:latin typeface="Calibri" pitchFamily="34" charset="0"/>
              </a:rPr>
              <a:t>点：</a:t>
            </a:r>
            <a:endParaRPr kumimoji="1" lang="en-US" altLang="zh-CN" sz="1800">
              <a:latin typeface="Calibri" pitchFamily="34" charset="0"/>
            </a:endParaRPr>
          </a:p>
          <a:p>
            <a:pPr eaLnBrk="1" hangingPunct="1"/>
            <a:endParaRPr kumimoji="1" lang="zh-CN" altLang="en-US" sz="800">
              <a:latin typeface="Calibri" pitchFamily="34" charset="0"/>
            </a:endParaRPr>
          </a:p>
          <a:p>
            <a:pPr eaLnBrk="1" hangingPunct="1"/>
            <a:r>
              <a:rPr kumimoji="1" lang="zh-CN" altLang="en-US">
                <a:solidFill>
                  <a:srgbClr val="A50021"/>
                </a:solidFill>
                <a:latin typeface="Calibri" pitchFamily="34" charset="0"/>
                <a:sym typeface="Wingdings 2" pitchFamily="18" charset="2"/>
              </a:rPr>
              <a:t>       </a:t>
            </a:r>
            <a:r>
              <a:rPr kumimoji="1" lang="zh-CN" altLang="en-US">
                <a:solidFill>
                  <a:srgbClr val="000099"/>
                </a:solidFill>
                <a:latin typeface="Calibri" pitchFamily="34" charset="0"/>
                <a:sym typeface="Wingdings 2" pitchFamily="18" charset="2"/>
              </a:rPr>
              <a:t>代价高：功耗、集成度、数据传输、成本，</a:t>
            </a:r>
            <a:r>
              <a:rPr kumimoji="1" lang="en-US" altLang="zh-CN">
                <a:solidFill>
                  <a:srgbClr val="000099"/>
                </a:solidFill>
                <a:latin typeface="Calibri" pitchFamily="34" charset="0"/>
                <a:sym typeface="Wingdings 2" pitchFamily="18" charset="2"/>
              </a:rPr>
              <a:t>…….</a:t>
            </a:r>
            <a:endParaRPr kumimoji="1" lang="zh-CN" altLang="en-US">
              <a:solidFill>
                <a:srgbClr val="000099"/>
              </a:solidFill>
            </a:endParaRPr>
          </a:p>
        </p:txBody>
      </p:sp>
      <p:grpSp>
        <p:nvGrpSpPr>
          <p:cNvPr id="16391" name="组合 1"/>
          <p:cNvGrpSpPr>
            <a:grpSpLocks/>
          </p:cNvGrpSpPr>
          <p:nvPr/>
        </p:nvGrpSpPr>
        <p:grpSpPr bwMode="auto">
          <a:xfrm>
            <a:off x="5445125" y="3670300"/>
            <a:ext cx="3230563" cy="1990725"/>
            <a:chOff x="5004048" y="3598863"/>
            <a:chExt cx="3231157" cy="1990725"/>
          </a:xfrm>
        </p:grpSpPr>
        <p:cxnSp>
          <p:nvCxnSpPr>
            <p:cNvPr id="36" name="直接箭头连接符 35"/>
            <p:cNvCxnSpPr/>
            <p:nvPr/>
          </p:nvCxnSpPr>
          <p:spPr bwMode="auto">
            <a:xfrm>
              <a:off x="5923380" y="5205413"/>
              <a:ext cx="3397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 bwMode="auto">
            <a:xfrm>
              <a:off x="5380355" y="5205413"/>
              <a:ext cx="449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29" idx="1"/>
            </p:cNvCxnSpPr>
            <p:nvPr/>
          </p:nvCxnSpPr>
          <p:spPr bwMode="auto">
            <a:xfrm>
              <a:off x="5380355" y="4033838"/>
              <a:ext cx="449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 bwMode="auto">
            <a:xfrm>
              <a:off x="5004048" y="3895726"/>
              <a:ext cx="592247" cy="1354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6288572" y="3846513"/>
              <a:ext cx="511269" cy="3333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7187262" y="3883026"/>
              <a:ext cx="712918" cy="14144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5" name="直接箭头连接符 34"/>
            <p:cNvCxnSpPr/>
            <p:nvPr/>
          </p:nvCxnSpPr>
          <p:spPr bwMode="auto">
            <a:xfrm>
              <a:off x="5942434" y="4027488"/>
              <a:ext cx="3397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 bwMode="auto">
            <a:xfrm flipV="1">
              <a:off x="6801428" y="4024313"/>
              <a:ext cx="350903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0" name="TextBox 65"/>
            <p:cNvSpPr txBox="1">
              <a:spLocks noChangeArrowheads="1"/>
            </p:cNvSpPr>
            <p:nvPr/>
          </p:nvSpPr>
          <p:spPr bwMode="auto">
            <a:xfrm>
              <a:off x="5707586" y="3598863"/>
              <a:ext cx="498876" cy="26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Amp</a:t>
              </a:r>
            </a:p>
          </p:txBody>
        </p:sp>
        <p:sp>
          <p:nvSpPr>
            <p:cNvPr id="16401" name="TextBox 66"/>
            <p:cNvSpPr txBox="1">
              <a:spLocks noChangeArrowheads="1"/>
            </p:cNvSpPr>
            <p:nvPr/>
          </p:nvSpPr>
          <p:spPr bwMode="auto">
            <a:xfrm>
              <a:off x="5705175" y="5375789"/>
              <a:ext cx="398773" cy="213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Amp</a:t>
              </a:r>
            </a:p>
          </p:txBody>
        </p:sp>
        <p:sp>
          <p:nvSpPr>
            <p:cNvPr id="16402" name="文本框 1"/>
            <p:cNvSpPr txBox="1">
              <a:spLocks noChangeArrowheads="1"/>
            </p:cNvSpPr>
            <p:nvPr/>
          </p:nvSpPr>
          <p:spPr bwMode="auto">
            <a:xfrm>
              <a:off x="6273113" y="3866189"/>
              <a:ext cx="627121" cy="338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/>
                <a:t>ADC</a:t>
              </a:r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288572" y="5040313"/>
              <a:ext cx="511269" cy="3333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404" name="文本框 46"/>
            <p:cNvSpPr txBox="1">
              <a:spLocks noChangeArrowheads="1"/>
            </p:cNvSpPr>
            <p:nvPr/>
          </p:nvSpPr>
          <p:spPr bwMode="auto">
            <a:xfrm>
              <a:off x="6273113" y="5058824"/>
              <a:ext cx="627121" cy="338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/>
                <a:t>ADC</a:t>
              </a:r>
              <a:endParaRPr lang="zh-CN" altLang="en-US"/>
            </a:p>
          </p:txBody>
        </p:sp>
        <p:cxnSp>
          <p:nvCxnSpPr>
            <p:cNvPr id="43" name="直接箭头连接符 42"/>
            <p:cNvCxnSpPr/>
            <p:nvPr/>
          </p:nvCxnSpPr>
          <p:spPr bwMode="auto">
            <a:xfrm flipV="1">
              <a:off x="6817306" y="5203826"/>
              <a:ext cx="35249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06" name="直接连接符 2"/>
            <p:cNvCxnSpPr>
              <a:cxnSpLocks noChangeShapeType="1"/>
            </p:cNvCxnSpPr>
            <p:nvPr/>
          </p:nvCxnSpPr>
          <p:spPr bwMode="auto">
            <a:xfrm>
              <a:off x="6172250" y="4276926"/>
              <a:ext cx="0" cy="73633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dist="23000" dir="5400000" rotWithShape="0">
                <a:schemeClr val="bg2">
                  <a:alpha val="3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07" name="文本框 48"/>
            <p:cNvSpPr txBox="1">
              <a:spLocks noChangeArrowheads="1"/>
            </p:cNvSpPr>
            <p:nvPr/>
          </p:nvSpPr>
          <p:spPr bwMode="auto">
            <a:xfrm rot="-5400000">
              <a:off x="4782886" y="4272207"/>
              <a:ext cx="101849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400"/>
                <a:t>GEM</a:t>
              </a:r>
            </a:p>
            <a:p>
              <a:pPr algn="ctr"/>
              <a:r>
                <a:rPr lang="en-US" altLang="zh-CN" sz="1400"/>
                <a:t>Detectors</a:t>
              </a:r>
            </a:p>
          </p:txBody>
        </p:sp>
        <p:sp>
          <p:nvSpPr>
            <p:cNvPr id="16408" name="文本框 49"/>
            <p:cNvSpPr txBox="1">
              <a:spLocks noChangeArrowheads="1"/>
            </p:cNvSpPr>
            <p:nvPr/>
          </p:nvSpPr>
          <p:spPr bwMode="auto">
            <a:xfrm rot="-5400000">
              <a:off x="6902085" y="4330223"/>
              <a:ext cx="1275074" cy="523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400"/>
                <a:t>Data Processing</a:t>
              </a:r>
            </a:p>
          </p:txBody>
        </p:sp>
        <p:sp>
          <p:nvSpPr>
            <p:cNvPr id="29" name="等腰三角形 28"/>
            <p:cNvSpPr/>
            <p:nvPr/>
          </p:nvSpPr>
          <p:spPr bwMode="auto">
            <a:xfrm rot="19731257">
              <a:off x="5742372" y="3868738"/>
              <a:ext cx="303268" cy="25400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 bwMode="auto">
            <a:xfrm rot="19731257">
              <a:off x="5742372" y="5046663"/>
              <a:ext cx="303268" cy="25400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27" name="直接箭头连接符 26"/>
            <p:cNvCxnSpPr/>
            <p:nvPr/>
          </p:nvCxnSpPr>
          <p:spPr bwMode="auto">
            <a:xfrm flipV="1">
              <a:off x="7884302" y="4651376"/>
              <a:ext cx="350903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"/>
          <p:cNvSpPr txBox="1">
            <a:spLocks noChangeArrowheads="1"/>
          </p:cNvSpPr>
          <p:nvPr/>
        </p:nvSpPr>
        <p:spPr bwMode="auto">
          <a:xfrm>
            <a:off x="2522538" y="477838"/>
            <a:ext cx="435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600">
                <a:solidFill>
                  <a:srgbClr val="990033"/>
                </a:solidFill>
              </a:rPr>
              <a:t>读出方法：编码读出</a:t>
            </a:r>
          </a:p>
        </p:txBody>
      </p:sp>
      <p:sp>
        <p:nvSpPr>
          <p:cNvPr id="4" name="矩形 3"/>
          <p:cNvSpPr/>
          <p:nvPr/>
        </p:nvSpPr>
        <p:spPr>
          <a:xfrm>
            <a:off x="468313" y="1916113"/>
            <a:ext cx="8280400" cy="315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sz="24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  <a:sym typeface="Wingdings 2"/>
              </a:rPr>
              <a:t> </a:t>
            </a:r>
            <a:r>
              <a:rPr lang="zh-CN" altLang="en-US" sz="24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优点：减少读出电子学通道数</a:t>
            </a:r>
            <a:endParaRPr lang="en-US" altLang="zh-CN" sz="2400" dirty="0">
              <a:solidFill>
                <a:srgbClr val="990033"/>
              </a:solidFill>
              <a:latin typeface="+mn-ea"/>
              <a:ea typeface="+mn-ea"/>
              <a:cs typeface="Times New Roman" pitchFamily="18" charset="0"/>
            </a:endParaRPr>
          </a:p>
          <a:p>
            <a:pPr algn="just">
              <a:defRPr/>
            </a:pPr>
            <a:endParaRPr lang="en-US" altLang="zh-CN" sz="2300" dirty="0">
              <a:solidFill>
                <a:srgbClr val="990033"/>
              </a:solidFill>
              <a:latin typeface="+mn-ea"/>
              <a:ea typeface="+mn-ea"/>
              <a:cs typeface="Times New Roman" pitchFamily="18" charset="0"/>
            </a:endParaRPr>
          </a:p>
          <a:p>
            <a:pPr algn="just">
              <a:defRPr/>
            </a:pPr>
            <a:r>
              <a:rPr lang="zh-CN" altLang="en-US" sz="2400" dirty="0">
                <a:solidFill>
                  <a:srgbClr val="990033"/>
                </a:solidFill>
                <a:latin typeface="+mn-ea"/>
                <a:ea typeface="宋体" charset="-122"/>
                <a:cs typeface="Times New Roman" pitchFamily="18" charset="0"/>
                <a:sym typeface="Wingdings 2"/>
              </a:rPr>
              <a:t> 两种</a:t>
            </a:r>
            <a:r>
              <a:rPr lang="zh-CN" altLang="en-US" sz="24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</a:rPr>
              <a:t>实现方法：</a:t>
            </a:r>
            <a:r>
              <a:rPr lang="zh-CN" altLang="en-US" sz="2400" dirty="0">
                <a:solidFill>
                  <a:srgbClr val="7030A0"/>
                </a:solidFill>
                <a:latin typeface="+mn-ea"/>
                <a:ea typeface="+mn-ea"/>
                <a:cs typeface="Times New Roman" pitchFamily="18" charset="0"/>
              </a:rPr>
              <a:t> </a:t>
            </a:r>
            <a:endParaRPr lang="en-US" altLang="zh-CN" sz="2400" dirty="0">
              <a:solidFill>
                <a:srgbClr val="7030A0"/>
              </a:solidFill>
              <a:latin typeface="+mn-ea"/>
              <a:ea typeface="+mn-ea"/>
              <a:cs typeface="Times New Roman" pitchFamily="18" charset="0"/>
            </a:endParaRPr>
          </a:p>
          <a:p>
            <a:pPr algn="just">
              <a:defRPr/>
            </a:pPr>
            <a:r>
              <a:rPr lang="zh-CN" altLang="en-US" sz="800" dirty="0">
                <a:solidFill>
                  <a:srgbClr val="7030A0"/>
                </a:solidFill>
                <a:latin typeface="+mn-ea"/>
                <a:ea typeface="+mn-ea"/>
                <a:cs typeface="Times New Roman" pitchFamily="18" charset="0"/>
              </a:rPr>
              <a:t>          </a:t>
            </a:r>
            <a:endParaRPr lang="en-US" altLang="zh-CN" sz="800" dirty="0">
              <a:solidFill>
                <a:srgbClr val="7030A0"/>
              </a:solidFill>
              <a:latin typeface="+mn-ea"/>
              <a:ea typeface="+mn-ea"/>
              <a:cs typeface="Times New Roman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r>
              <a:rPr lang="zh-CN" altLang="en-US" sz="2200" dirty="0">
                <a:latin typeface="+mn-ea"/>
                <a:ea typeface="+mn-ea"/>
                <a:cs typeface="Times New Roman" pitchFamily="18" charset="0"/>
              </a:rPr>
              <a:t>感应编码读出 </a:t>
            </a:r>
            <a:endParaRPr lang="en-US" altLang="zh-CN" sz="2200" dirty="0">
              <a:latin typeface="+mn-ea"/>
              <a:ea typeface="+mn-ea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altLang="zh-CN" sz="1800" dirty="0">
                <a:latin typeface="+mn-ea"/>
                <a:ea typeface="+mn-ea"/>
                <a:cs typeface="Times New Roman" pitchFamily="18" charset="0"/>
              </a:rPr>
              <a:t>     </a:t>
            </a:r>
            <a:r>
              <a:rPr lang="zh-CN" altLang="en-US" sz="1800" dirty="0">
                <a:latin typeface="+mn-ea"/>
                <a:ea typeface="+mn-ea"/>
                <a:cs typeface="Times New Roman" pitchFamily="18" charset="0"/>
              </a:rPr>
              <a:t>  </a:t>
            </a:r>
            <a:r>
              <a:rPr lang="zh-CN" altLang="en-US" sz="2000" dirty="0">
                <a:latin typeface="Arial" charset="0"/>
                <a:ea typeface="宋体" charset="-122"/>
              </a:rPr>
              <a:t>胡荣江等，原子核物理评论</a:t>
            </a:r>
            <a:r>
              <a:rPr lang="en-US" altLang="zh-CN" sz="2000" dirty="0">
                <a:latin typeface="Arial" charset="0"/>
                <a:ea typeface="宋体" charset="-122"/>
              </a:rPr>
              <a:t>, V28, No.4 (2011) p459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endParaRPr lang="en-US" altLang="zh-CN" sz="800" dirty="0">
              <a:latin typeface="Arial" charset="0"/>
              <a:ea typeface="宋体" charset="-122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r>
              <a:rPr lang="zh-CN" altLang="en-US" sz="2200" dirty="0">
                <a:latin typeface="+mn-ea"/>
                <a:ea typeface="+mn-ea"/>
                <a:cs typeface="Times New Roman" pitchFamily="18" charset="0"/>
              </a:rPr>
              <a:t>直接编码读出</a:t>
            </a:r>
            <a:endParaRPr lang="en-US" altLang="zh-CN" sz="2200" dirty="0">
              <a:latin typeface="+mn-ea"/>
              <a:ea typeface="+mn-ea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altLang="zh-CN" sz="2000" dirty="0">
                <a:latin typeface="+mn-ea"/>
                <a:ea typeface="+mn-ea"/>
                <a:cs typeface="Times New Roman" pitchFamily="18" charset="0"/>
              </a:rPr>
              <a:t>   </a:t>
            </a:r>
            <a:r>
              <a:rPr lang="zh-CN" altLang="en-US" sz="2000" dirty="0">
                <a:latin typeface="+mn-ea"/>
                <a:ea typeface="+mn-ea"/>
                <a:cs typeface="Times New Roman" pitchFamily="18" charset="0"/>
              </a:rPr>
              <a:t>   </a:t>
            </a:r>
            <a:r>
              <a:rPr lang="en-US" altLang="zh-CN" sz="2000" dirty="0">
                <a:latin typeface="Arial" charset="0"/>
                <a:ea typeface="宋体" charset="-122"/>
              </a:rPr>
              <a:t>S. </a:t>
            </a:r>
            <a:r>
              <a:rPr lang="en-US" altLang="zh-CN" sz="2000" dirty="0" err="1">
                <a:latin typeface="Arial" charset="0"/>
                <a:ea typeface="宋体" charset="-122"/>
              </a:rPr>
              <a:t>Procureur</a:t>
            </a:r>
            <a:r>
              <a:rPr lang="en-US" altLang="zh-CN" sz="2000" dirty="0">
                <a:latin typeface="Arial" charset="0"/>
                <a:ea typeface="宋体" charset="-122"/>
              </a:rPr>
              <a:t> et al, </a:t>
            </a:r>
            <a:r>
              <a:rPr lang="en-US" altLang="zh-CN" sz="2000" dirty="0" err="1">
                <a:latin typeface="Arial" charset="0"/>
                <a:ea typeface="宋体" charset="-122"/>
              </a:rPr>
              <a:t>Nucl</a:t>
            </a:r>
            <a:r>
              <a:rPr lang="en-US" altLang="zh-CN" sz="2000" dirty="0">
                <a:latin typeface="Arial" charset="0"/>
                <a:ea typeface="宋体" charset="-122"/>
              </a:rPr>
              <a:t>. Instr. and Meth. A729 (2013) 888</a:t>
            </a:r>
          </a:p>
          <a:p>
            <a:pPr lvl="1" algn="just">
              <a:defRPr/>
            </a:pPr>
            <a:endParaRPr lang="en-US" altLang="zh-CN" sz="1400" dirty="0">
              <a:latin typeface="Arial" charset="0"/>
              <a:ea typeface="宋体" charset="-122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endParaRPr lang="en-US" altLang="zh-CN" sz="1400" dirty="0">
              <a:latin typeface="Arial" charset="0"/>
              <a:ea typeface="宋体" charset="-122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2443163" y="417513"/>
            <a:ext cx="3890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3600" dirty="0" smtClean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感应编码</a:t>
            </a:r>
            <a:r>
              <a:rPr lang="zh-CN" altLang="en-US" sz="3600" dirty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读出原理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6"/>
          <a:stretch>
            <a:fillRect/>
          </a:stretch>
        </p:blipFill>
        <p:spPr bwMode="auto">
          <a:xfrm>
            <a:off x="4943475" y="1552575"/>
            <a:ext cx="4237038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B6173"/>
                  </a:outerShdw>
                </a:effectLst>
              </a14:hiddenEffects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07950" y="1633538"/>
            <a:ext cx="4968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zh-CN" altLang="zh-CN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增加感应读出</a:t>
            </a:r>
            <a:r>
              <a:rPr lang="zh-CN" altLang="zh-CN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条</a:t>
            </a:r>
            <a:endParaRPr lang="en-US" altLang="zh-CN" sz="2000" kern="100" dirty="0">
              <a:solidFill>
                <a:srgbClr val="7030A0"/>
              </a:solidFill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zh-CN" altLang="zh-CN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电荷按</a:t>
            </a:r>
            <a:r>
              <a:rPr lang="zh-CN" altLang="zh-CN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比例</a:t>
            </a:r>
            <a:r>
              <a:rPr lang="zh-CN" altLang="en-US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分</a:t>
            </a:r>
            <a:r>
              <a:rPr lang="zh-CN" altLang="en-US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除到下面的相邻感应条</a:t>
            </a:r>
            <a:r>
              <a:rPr lang="zh-CN" altLang="en-US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上</a:t>
            </a:r>
            <a:endParaRPr lang="en-US" altLang="zh-CN" sz="2000" kern="100" dirty="0" smtClean="0">
              <a:solidFill>
                <a:srgbClr val="7030A0"/>
              </a:solidFill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zh-CN" altLang="en-US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对</a:t>
            </a:r>
            <a:r>
              <a:rPr lang="zh-CN" altLang="zh-CN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感应信号进行特定地编码合并</a:t>
            </a:r>
            <a:r>
              <a:rPr lang="zh-CN" altLang="en-US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，缩减信号</a:t>
            </a:r>
            <a:r>
              <a:rPr lang="zh-CN" altLang="en-US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路数</a:t>
            </a:r>
            <a:endParaRPr lang="en-US" altLang="zh-CN" sz="2000" kern="100" dirty="0">
              <a:solidFill>
                <a:srgbClr val="7030A0"/>
              </a:solidFill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zh-CN" altLang="zh-CN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放大成形后，直接用</a:t>
            </a:r>
            <a:r>
              <a:rPr lang="en-US" altLang="zh-CN" sz="2000" kern="100" dirty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ADC</a:t>
            </a:r>
            <a:r>
              <a:rPr lang="zh-CN" altLang="zh-CN" sz="2000" kern="100" dirty="0" smtClean="0">
                <a:solidFill>
                  <a:srgbClr val="7030A0"/>
                </a:solidFill>
                <a:latin typeface="+mn-ea"/>
                <a:ea typeface="+mn-ea"/>
                <a:cs typeface="Times New Roman"/>
              </a:rPr>
              <a:t>记录</a:t>
            </a:r>
            <a:endParaRPr lang="en-US" altLang="zh-CN" sz="2000" kern="100" dirty="0">
              <a:solidFill>
                <a:srgbClr val="7030A0"/>
              </a:solidFill>
              <a:latin typeface="+mn-ea"/>
              <a:ea typeface="+mn-ea"/>
              <a:cs typeface="Times New Roman"/>
            </a:endParaRPr>
          </a:p>
          <a:p>
            <a:pPr eaLnBrk="1" hangingPunct="1">
              <a:defRPr/>
            </a:pPr>
            <a:endParaRPr lang="en-US" altLang="zh-CN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084888" y="4094163"/>
          <a:ext cx="2286000" cy="1927225"/>
        </p:xfrm>
        <a:graphic>
          <a:graphicData uri="http://schemas.openxmlformats.org/drawingml/2006/table">
            <a:tbl>
              <a:tblPr/>
              <a:tblGrid>
                <a:gridCol w="1386546"/>
                <a:gridCol w="899454"/>
              </a:tblGrid>
              <a:tr h="28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kern="1200" dirty="0" smtClean="0"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幅度大小关系</a:t>
                      </a:r>
                      <a:r>
                        <a:rPr kumimoji="0" lang="en-US" altLang="zh-CN" sz="1200" b="1" kern="1200" dirty="0" smtClean="0"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zh-CN" sz="1200" b="1" kern="1200" dirty="0" smtClean="0">
                        <a:solidFill>
                          <a:srgbClr val="3333CC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kern="1200" dirty="0" smtClean="0"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位置</a:t>
                      </a:r>
                      <a:endParaRPr kumimoji="0" lang="zh-CN" sz="1200" b="1" kern="1200" dirty="0" smtClean="0">
                        <a:solidFill>
                          <a:srgbClr val="3333CC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A&gt;B  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1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B&gt;C  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2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C&gt;A  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3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A&gt;C  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4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C&gt;B  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5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B&gt;A  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</a:rPr>
                        <a:t>6</a:t>
                      </a:r>
                      <a:endParaRPr kumimoji="0" lang="zh-CN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68590" marR="6859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cxnSp>
        <p:nvCxnSpPr>
          <p:cNvPr id="4" name="曲线连接符 3"/>
          <p:cNvCxnSpPr>
            <a:endCxn id="18464" idx="1"/>
          </p:cNvCxnSpPr>
          <p:nvPr/>
        </p:nvCxnSpPr>
        <p:spPr>
          <a:xfrm flipV="1">
            <a:off x="6948488" y="1304925"/>
            <a:ext cx="787400" cy="581025"/>
          </a:xfrm>
          <a:prstGeom prst="curvedConnector3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64" name="TextBox 8"/>
          <p:cNvSpPr txBox="1">
            <a:spLocks noChangeArrowheads="1"/>
          </p:cNvSpPr>
          <p:nvPr/>
        </p:nvSpPr>
        <p:spPr bwMode="auto">
          <a:xfrm>
            <a:off x="7735888" y="1120775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/>
              <a:t>阳极条</a:t>
            </a:r>
          </a:p>
        </p:txBody>
      </p:sp>
      <p:cxnSp>
        <p:nvCxnSpPr>
          <p:cNvPr id="13" name="曲线连接符 12"/>
          <p:cNvCxnSpPr>
            <a:endCxn id="18466" idx="1"/>
          </p:cNvCxnSpPr>
          <p:nvPr/>
        </p:nvCxnSpPr>
        <p:spPr>
          <a:xfrm>
            <a:off x="5865813" y="2181225"/>
            <a:ext cx="1130300" cy="609600"/>
          </a:xfrm>
          <a:prstGeom prst="curved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66" name="TextBox 16"/>
          <p:cNvSpPr txBox="1">
            <a:spLocks noChangeArrowheads="1"/>
          </p:cNvSpPr>
          <p:nvPr/>
        </p:nvSpPr>
        <p:spPr bwMode="auto">
          <a:xfrm>
            <a:off x="6996113" y="2606675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/>
              <a:t>感应条</a:t>
            </a:r>
          </a:p>
        </p:txBody>
      </p:sp>
      <p:sp>
        <p:nvSpPr>
          <p:cNvPr id="15395" name="TextBox 5"/>
          <p:cNvSpPr txBox="1">
            <a:spLocks noChangeArrowheads="1"/>
          </p:cNvSpPr>
          <p:nvPr/>
        </p:nvSpPr>
        <p:spPr bwMode="auto">
          <a:xfrm>
            <a:off x="34925" y="3744913"/>
            <a:ext cx="54006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通过鉴别两路信号的大小关系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，用</a:t>
            </a:r>
            <a:r>
              <a:rPr lang="en-US" altLang="zh-CN" sz="2000" kern="100" dirty="0">
                <a:latin typeface="+mn-ea"/>
                <a:ea typeface="+mn-ea"/>
                <a:cs typeface="Times New Roman"/>
              </a:rPr>
              <a:t>3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路读出电子学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能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确定</a:t>
            </a:r>
            <a:r>
              <a:rPr lang="en-US" altLang="zh-CN" sz="2000" kern="100" dirty="0">
                <a:latin typeface="+mn-ea"/>
                <a:ea typeface="+mn-ea"/>
                <a:cs typeface="Times New Roman"/>
              </a:rPr>
              <a:t> 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/>
              </a:rPr>
              <a:t>P</a:t>
            </a:r>
            <a:r>
              <a:rPr lang="en-US" altLang="zh-CN" sz="2000" kern="100" baseline="-25000" dirty="0">
                <a:solidFill>
                  <a:srgbClr val="C00000"/>
                </a:solidFill>
                <a:latin typeface="+mn-ea"/>
                <a:cs typeface="Times New Roman"/>
              </a:rPr>
              <a:t>n</a:t>
            </a:r>
            <a:r>
              <a:rPr lang="en-US" altLang="zh-CN" sz="2000" kern="100" baseline="30000" dirty="0">
                <a:solidFill>
                  <a:srgbClr val="C00000"/>
                </a:solidFill>
                <a:latin typeface="+mn-ea"/>
                <a:cs typeface="Times New Roman"/>
              </a:rPr>
              <a:t>2 </a:t>
            </a:r>
            <a:r>
              <a:rPr lang="en-US" altLang="zh-CN" sz="20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= 6 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路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位置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，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其位置解码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如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右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表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所示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；</a:t>
            </a:r>
            <a:endParaRPr lang="en-US" altLang="zh-CN" sz="2000" kern="100" dirty="0" smtClean="0"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altLang="zh-CN" sz="800" kern="100" dirty="0" smtClean="0"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kern="100" dirty="0" smtClean="0">
                <a:latin typeface="+mn-ea"/>
                <a:ea typeface="+mn-ea"/>
                <a:cs typeface="Times New Roman"/>
              </a:rPr>
              <a:t> 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一般地，利用</a:t>
            </a:r>
            <a:r>
              <a:rPr lang="en-US" altLang="zh-CN" sz="2000" kern="100" dirty="0" smtClean="0">
                <a:latin typeface="+mn-ea"/>
                <a:ea typeface="+mn-ea"/>
                <a:cs typeface="Times New Roman"/>
              </a:rPr>
              <a:t>n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路读出电子学，就可以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唯一地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确定</a:t>
            </a:r>
            <a:r>
              <a:rPr lang="en-US" altLang="zh-CN" sz="2000" kern="100" dirty="0">
                <a:solidFill>
                  <a:srgbClr val="C00000"/>
                </a:solidFill>
                <a:latin typeface="+mn-ea"/>
                <a:cs typeface="Times New Roman"/>
              </a:rPr>
              <a:t>P</a:t>
            </a:r>
            <a:r>
              <a:rPr lang="en-US" altLang="zh-CN" sz="2000" kern="100" baseline="-25000" dirty="0">
                <a:solidFill>
                  <a:srgbClr val="C00000"/>
                </a:solidFill>
                <a:latin typeface="+mn-ea"/>
                <a:cs typeface="Times New Roman"/>
              </a:rPr>
              <a:t>n</a:t>
            </a:r>
            <a:r>
              <a:rPr lang="en-US" altLang="zh-CN" sz="2000" kern="100" baseline="30000" dirty="0">
                <a:solidFill>
                  <a:srgbClr val="C00000"/>
                </a:solidFill>
                <a:latin typeface="+mn-ea"/>
                <a:cs typeface="Times New Roman"/>
              </a:rPr>
              <a:t>2</a:t>
            </a:r>
            <a:r>
              <a:rPr lang="en-US" altLang="zh-CN" sz="2000" kern="100" dirty="0" smtClean="0">
                <a:latin typeface="+mn-ea"/>
                <a:ea typeface="+mn-ea"/>
                <a:cs typeface="Times New Roman"/>
              </a:rPr>
              <a:t> 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路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位置。</a:t>
            </a:r>
            <a:endParaRPr lang="en-US" altLang="zh-CN" sz="2000" kern="100" dirty="0" smtClean="0"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altLang="zh-CN" sz="800" kern="100" dirty="0" smtClean="0">
              <a:latin typeface="+mn-ea"/>
              <a:ea typeface="+mn-ea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任何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相邻两个通道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的排列方式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最多出现一次，不能重复。</a:t>
            </a:r>
            <a:endParaRPr lang="en-US" altLang="zh-CN" sz="2000" kern="100" dirty="0">
              <a:latin typeface="+mn-ea"/>
              <a:ea typeface="+mn-ea"/>
              <a:cs typeface="Times New Roman"/>
            </a:endParaRPr>
          </a:p>
        </p:txBody>
      </p:sp>
      <p:sp>
        <p:nvSpPr>
          <p:cNvPr id="18468" name="矩形 7"/>
          <p:cNvSpPr>
            <a:spLocks noChangeArrowheads="1"/>
          </p:cNvSpPr>
          <p:nvPr/>
        </p:nvSpPr>
        <p:spPr bwMode="auto">
          <a:xfrm>
            <a:off x="6534150" y="3644900"/>
            <a:ext cx="180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一维感应编码原理图</a:t>
            </a:r>
          </a:p>
        </p:txBody>
      </p:sp>
      <p:sp>
        <p:nvSpPr>
          <p:cNvPr id="18469" name="矩形 21"/>
          <p:cNvSpPr>
            <a:spLocks noChangeArrowheads="1"/>
          </p:cNvSpPr>
          <p:nvPr/>
        </p:nvSpPr>
        <p:spPr bwMode="auto">
          <a:xfrm>
            <a:off x="6300788" y="6021388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一维感应编码解码表</a:t>
            </a:r>
          </a:p>
        </p:txBody>
      </p:sp>
      <p:sp>
        <p:nvSpPr>
          <p:cNvPr id="18470" name="灯片编号占位符 4"/>
          <p:cNvSpPr txBox="1">
            <a:spLocks/>
          </p:cNvSpPr>
          <p:nvPr/>
        </p:nvSpPr>
        <p:spPr bwMode="auto">
          <a:xfrm>
            <a:off x="8607425" y="6448425"/>
            <a:ext cx="501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574ED0F4-D92F-48D1-B6D3-47546C753D41}" type="slidenum">
              <a:rPr lang="en-US" altLang="zh-CN" sz="1800">
                <a:latin typeface="黑体" pitchFamily="49" charset="-122"/>
                <a:ea typeface="黑体" pitchFamily="49" charset="-122"/>
              </a:rPr>
              <a:pPr eaLnBrk="1" hangingPunct="1"/>
              <a:t>13</a:t>
            </a:fld>
            <a:endParaRPr lang="en-US" altLang="zh-CN" sz="180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2443163" y="477838"/>
            <a:ext cx="3890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3600" dirty="0" smtClean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直接编码</a:t>
            </a:r>
            <a:r>
              <a:rPr lang="zh-CN" altLang="en-US" sz="3600" dirty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读出原理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79388" y="1412875"/>
            <a:ext cx="52022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    通常情况下，一个事例信号会被</a:t>
            </a:r>
            <a:r>
              <a:rPr lang="zh-CN" altLang="en-US" sz="2000" kern="100" dirty="0">
                <a:latin typeface="+mn-ea"/>
                <a:ea typeface="+mn-ea"/>
                <a:cs typeface="Times New Roman"/>
              </a:rPr>
              <a:t>至少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两个相邻条读取到；因此采用如右的组合方式编码</a:t>
            </a:r>
            <a:r>
              <a:rPr lang="en-US" altLang="zh-CN" sz="2000" kern="100" dirty="0" smtClean="0">
                <a:latin typeface="+mn-ea"/>
                <a:ea typeface="+mn-ea"/>
                <a:cs typeface="Times New Roman"/>
              </a:rPr>
              <a:t>,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放大</a:t>
            </a:r>
            <a:r>
              <a:rPr lang="zh-CN" altLang="zh-CN" sz="2000" kern="100" dirty="0">
                <a:latin typeface="+mn-ea"/>
                <a:ea typeface="+mn-ea"/>
                <a:cs typeface="Times New Roman"/>
              </a:rPr>
              <a:t>成形后，直接用</a:t>
            </a:r>
            <a:r>
              <a:rPr lang="en-US" altLang="zh-CN" sz="2000" kern="100" dirty="0">
                <a:latin typeface="+mn-ea"/>
                <a:ea typeface="+mn-ea"/>
                <a:cs typeface="Times New Roman"/>
              </a:rPr>
              <a:t>ADC</a:t>
            </a:r>
            <a:r>
              <a:rPr lang="zh-CN" altLang="zh-CN" sz="2000" kern="100" dirty="0" smtClean="0">
                <a:latin typeface="+mn-ea"/>
                <a:ea typeface="+mn-ea"/>
                <a:cs typeface="Times New Roman"/>
              </a:rPr>
              <a:t>记录</a:t>
            </a:r>
            <a:r>
              <a:rPr lang="zh-CN" altLang="en-US" sz="2000" kern="100" dirty="0" smtClean="0">
                <a:latin typeface="+mn-ea"/>
                <a:ea typeface="+mn-ea"/>
                <a:cs typeface="Times New Roman"/>
              </a:rPr>
              <a:t>，根据读出各通道信号，则可以唯一地确定信号击中的相邻条位置。</a:t>
            </a:r>
            <a:endParaRPr lang="en-US" altLang="zh-CN" sz="2000" kern="100" dirty="0" smtClean="0">
              <a:latin typeface="+mn-ea"/>
              <a:ea typeface="+mn-ea"/>
              <a:cs typeface="Times New Roman"/>
            </a:endParaRPr>
          </a:p>
          <a:p>
            <a:pPr>
              <a:defRPr/>
            </a:pPr>
            <a:endParaRPr lang="en-US" altLang="zh-CN" kern="100" dirty="0" smtClean="0">
              <a:solidFill>
                <a:srgbClr val="7030A0"/>
              </a:solidFill>
              <a:latin typeface="+mj-lt"/>
              <a:ea typeface="华文行楷" pitchFamily="2" charset="-122"/>
              <a:cs typeface="Times New Roman"/>
            </a:endParaRPr>
          </a:p>
          <a:p>
            <a:pPr>
              <a:defRPr/>
            </a:pPr>
            <a:r>
              <a:rPr lang="zh-CN" altLang="en-US" sz="18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若</a:t>
            </a:r>
            <a:r>
              <a:rPr lang="en-US" altLang="zh-CN" sz="18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A,E</a:t>
            </a:r>
            <a:r>
              <a:rPr lang="zh-CN" altLang="en-US" sz="1800" kern="100" dirty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通道有信号，则可以确定击中位置在</a:t>
            </a:r>
            <a:r>
              <a:rPr lang="en-US" altLang="zh-CN" sz="18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5</a:t>
            </a:r>
            <a:r>
              <a:rPr lang="zh-CN" altLang="en-US" sz="18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，</a:t>
            </a:r>
            <a:r>
              <a:rPr lang="en-US" altLang="zh-CN" sz="1800" kern="100" dirty="0" smtClean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6</a:t>
            </a:r>
            <a:r>
              <a:rPr lang="zh-CN" altLang="en-US" sz="1800" kern="100" dirty="0">
                <a:solidFill>
                  <a:srgbClr val="C00000"/>
                </a:solidFill>
                <a:latin typeface="+mn-ea"/>
                <a:ea typeface="+mn-ea"/>
                <a:cs typeface="Times New Roman"/>
              </a:rPr>
              <a:t>条</a:t>
            </a:r>
            <a:endParaRPr lang="en-US" altLang="zh-CN" sz="1800" kern="100" dirty="0">
              <a:solidFill>
                <a:srgbClr val="C00000"/>
              </a:solidFill>
              <a:latin typeface="+mn-ea"/>
              <a:ea typeface="+mn-ea"/>
              <a:cs typeface="Times New Roman"/>
            </a:endParaRPr>
          </a:p>
          <a:p>
            <a:pPr eaLnBrk="1" hangingPunct="1">
              <a:defRPr/>
            </a:pPr>
            <a:endParaRPr lang="en-US" altLang="zh-CN" dirty="0" smtClean="0">
              <a:solidFill>
                <a:srgbClr val="C00000"/>
              </a:solidFill>
            </a:endParaRPr>
          </a:p>
        </p:txBody>
      </p:sp>
      <p:cxnSp>
        <p:nvCxnSpPr>
          <p:cNvPr id="4" name="曲线连接符 3"/>
          <p:cNvCxnSpPr/>
          <p:nvPr/>
        </p:nvCxnSpPr>
        <p:spPr>
          <a:xfrm flipV="1">
            <a:off x="7024688" y="1474788"/>
            <a:ext cx="715962" cy="514350"/>
          </a:xfrm>
          <a:prstGeom prst="curvedConnector3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7740650" y="1268413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800"/>
              <a:t>阳极读出条</a:t>
            </a:r>
          </a:p>
        </p:txBody>
      </p:sp>
      <p:sp>
        <p:nvSpPr>
          <p:cNvPr id="15395" name="TextBox 5"/>
          <p:cNvSpPr txBox="1">
            <a:spLocks noChangeArrowheads="1"/>
          </p:cNvSpPr>
          <p:nvPr/>
        </p:nvSpPr>
        <p:spPr bwMode="auto">
          <a:xfrm>
            <a:off x="174625" y="3716338"/>
            <a:ext cx="5405438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如图，</a:t>
            </a:r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5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路读出可编码</a:t>
            </a:r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11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个读出条的位置；</a:t>
            </a:r>
            <a:endParaRPr lang="en-US" altLang="zh-CN" sz="20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n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通道</a:t>
            </a:r>
            <a:r>
              <a:rPr lang="zh-CN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读出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电子学</a:t>
            </a:r>
            <a:r>
              <a:rPr lang="zh-CN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，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对应有</a:t>
            </a:r>
            <a:r>
              <a:rPr lang="en-US" altLang="zh-CN" sz="2000" kern="1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2000" kern="100" baseline="-25000" dirty="0">
                <a:solidFill>
                  <a:srgbClr val="C00000"/>
                </a:solidFill>
                <a:latin typeface="+mn-ea"/>
                <a:cs typeface="Times New Roman"/>
              </a:rPr>
              <a:t>n</a:t>
            </a:r>
            <a:r>
              <a:rPr lang="en-US" altLang="zh-CN" sz="2000" kern="100" baseline="30000" dirty="0">
                <a:solidFill>
                  <a:srgbClr val="C00000"/>
                </a:solidFill>
                <a:latin typeface="+mn-ea"/>
                <a:cs typeface="Times New Roman"/>
              </a:rPr>
              <a:t>2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 种无序组合，则可编码确定</a:t>
            </a:r>
            <a:r>
              <a:rPr lang="en-US" altLang="zh-CN" sz="20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2000" kern="100" baseline="-25000" dirty="0" smtClean="0">
                <a:solidFill>
                  <a:srgbClr val="C00000"/>
                </a:solidFill>
                <a:latin typeface="+mn-ea"/>
                <a:cs typeface="Times New Roman"/>
              </a:rPr>
              <a:t>n</a:t>
            </a:r>
            <a:r>
              <a:rPr lang="en-US" altLang="zh-CN" sz="2000" kern="100" baseline="30000" dirty="0" smtClean="0">
                <a:solidFill>
                  <a:srgbClr val="C00000"/>
                </a:solidFill>
                <a:latin typeface="+mn-ea"/>
                <a:cs typeface="Times New Roman"/>
              </a:rPr>
              <a:t>2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 </a:t>
            </a:r>
            <a:r>
              <a:rPr lang="en-US" altLang="zh-CN" sz="2000" kern="1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+1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个读出条的位置。</a:t>
            </a:r>
            <a:endParaRPr lang="en-US" altLang="zh-CN" sz="20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电荷重心法依然有效，可得到较小的分辨率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/>
              </a:rPr>
              <a:t>同理，此方法可扩展到二维。</a:t>
            </a:r>
            <a:endParaRPr lang="en-US" altLang="zh-CN" dirty="0" smtClean="0"/>
          </a:p>
          <a:p>
            <a:pPr eaLnBrk="1" hangingPunct="1">
              <a:defRPr/>
            </a:pPr>
            <a:endParaRPr lang="en-US" altLang="zh-CN" dirty="0" smtClean="0"/>
          </a:p>
        </p:txBody>
      </p:sp>
      <p:sp>
        <p:nvSpPr>
          <p:cNvPr id="31751" name="矩形 7"/>
          <p:cNvSpPr>
            <a:spLocks noChangeArrowheads="1"/>
          </p:cNvSpPr>
          <p:nvPr/>
        </p:nvSpPr>
        <p:spPr bwMode="auto">
          <a:xfrm>
            <a:off x="6380163" y="4416425"/>
            <a:ext cx="180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一维直接编码原理图</a:t>
            </a:r>
          </a:p>
        </p:txBody>
      </p:sp>
      <p:sp>
        <p:nvSpPr>
          <p:cNvPr id="19464" name="灯片编号占位符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2813" y="6421438"/>
            <a:ext cx="5032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/>
            <a:fld id="{E7856068-8AB0-431A-AC47-7C7FE1BC3012}" type="slidenum">
              <a:rPr lang="en-US" altLang="zh-CN" sz="1800">
                <a:latin typeface="黑体" pitchFamily="49" charset="-122"/>
                <a:ea typeface="黑体" pitchFamily="49" charset="-122"/>
              </a:rPr>
              <a:pPr eaLnBrk="1"/>
              <a:t>14</a:t>
            </a:fld>
            <a:endParaRPr lang="en-US" altLang="zh-CN" sz="180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94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033588"/>
            <a:ext cx="3762375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B6173"/>
                  </a:outerShdw>
                </a:effectLst>
              </a14:hiddenEffects>
            </a:ext>
          </a:extLst>
        </p:spPr>
      </p:pic>
      <p:sp>
        <p:nvSpPr>
          <p:cNvPr id="31756" name="矩形 7"/>
          <p:cNvSpPr>
            <a:spLocks noChangeArrowheads="1"/>
          </p:cNvSpPr>
          <p:nvPr/>
        </p:nvSpPr>
        <p:spPr bwMode="auto">
          <a:xfrm>
            <a:off x="684213" y="5516563"/>
            <a:ext cx="216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一维直接编码读出解码表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276600" y="5732463"/>
          <a:ext cx="5472113" cy="369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9"/>
                <a:gridCol w="504010"/>
                <a:gridCol w="504010"/>
                <a:gridCol w="504010"/>
                <a:gridCol w="432009"/>
                <a:gridCol w="504010"/>
                <a:gridCol w="504010"/>
                <a:gridCol w="504010"/>
                <a:gridCol w="504010"/>
                <a:gridCol w="576012"/>
                <a:gridCol w="504010"/>
              </a:tblGrid>
              <a:tr h="36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A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B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C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3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4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A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6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C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7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8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B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10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A</a:t>
                      </a:r>
                      <a:r>
                        <a:rPr kumimoji="0" lang="fr-FR" altLang="zh-CN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11</a:t>
                      </a:r>
                      <a:endParaRPr kumimoji="0" lang="fr-FR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91414" marR="91414" marT="45612" marB="45612" horzOverflow="overflow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87963" y="5605463"/>
            <a:ext cx="804862" cy="631825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3213" y="1989138"/>
            <a:ext cx="4824412" cy="2370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基本的读出方法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 </a:t>
            </a:r>
            <a:r>
              <a:rPr lang="zh-CN" altLang="en-US" sz="3200" dirty="0"/>
              <a:t>系统平台框架</a:t>
            </a:r>
            <a:endParaRPr lang="en-US" altLang="zh-CN" sz="3200" dirty="0"/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ASIC</a:t>
            </a: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</a:rPr>
              <a:t>芯片近期发展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defRPr/>
            </a:pP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1"/>
          <p:cNvSpPr txBox="1">
            <a:spLocks noChangeArrowheads="1"/>
          </p:cNvSpPr>
          <p:nvPr/>
        </p:nvSpPr>
        <p:spPr bwMode="auto">
          <a:xfrm>
            <a:off x="2009775" y="477838"/>
            <a:ext cx="5730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  <a:sym typeface="Wingdings 2" pitchFamily="18" charset="2"/>
              </a:rPr>
              <a:t>模块化、</a:t>
            </a:r>
            <a:r>
              <a:rPr lang="zh-CN" altLang="en-US" sz="3600" b="0">
                <a:solidFill>
                  <a:srgbClr val="990033"/>
                </a:solidFill>
              </a:rPr>
              <a:t>标准化的框架平台</a:t>
            </a:r>
            <a:endParaRPr lang="zh-CN" altLang="en-US" sz="3600">
              <a:solidFill>
                <a:srgbClr val="990033"/>
              </a:solidFill>
            </a:endParaRPr>
          </a:p>
        </p:txBody>
      </p:sp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1042988" y="2405063"/>
            <a:ext cx="698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800">
                <a:solidFill>
                  <a:srgbClr val="990033"/>
                </a:solidFill>
                <a:sym typeface="Wingdings 2" pitchFamily="18" charset="2"/>
              </a:rPr>
              <a:t></a:t>
            </a:r>
            <a:r>
              <a:rPr lang="en-US" altLang="zh-CN" sz="2800">
                <a:sym typeface="Wingdings 2" pitchFamily="18" charset="2"/>
              </a:rPr>
              <a:t> NIM</a:t>
            </a:r>
            <a:r>
              <a:rPr lang="zh-CN" altLang="en-US" sz="2800">
                <a:sym typeface="Wingdings 2" pitchFamily="18" charset="2"/>
              </a:rPr>
              <a:t>；          </a:t>
            </a:r>
            <a:r>
              <a:rPr lang="en-US" altLang="zh-CN" sz="2800">
                <a:solidFill>
                  <a:srgbClr val="990033"/>
                </a:solidFill>
                <a:sym typeface="Wingdings 2" pitchFamily="18" charset="2"/>
              </a:rPr>
              <a:t></a:t>
            </a:r>
            <a:r>
              <a:rPr lang="en-US" altLang="zh-CN" sz="2800">
                <a:sym typeface="Wingdings 2" pitchFamily="18" charset="2"/>
              </a:rPr>
              <a:t> VME</a:t>
            </a:r>
            <a:r>
              <a:rPr lang="zh-CN" altLang="en-US" sz="2800">
                <a:sym typeface="Wingdings 2" pitchFamily="18" charset="2"/>
              </a:rPr>
              <a:t>；   </a:t>
            </a:r>
            <a:r>
              <a:rPr lang="en-US" altLang="zh-CN" sz="2800">
                <a:solidFill>
                  <a:srgbClr val="990033"/>
                </a:solidFill>
                <a:sym typeface="Wingdings 2" pitchFamily="18" charset="2"/>
              </a:rPr>
              <a:t>    </a:t>
            </a:r>
            <a:r>
              <a:rPr lang="en-US" altLang="zh-CN" sz="2800">
                <a:sym typeface="Wingdings 2" pitchFamily="18" charset="2"/>
              </a:rPr>
              <a:t> cPCI/PXI</a:t>
            </a:r>
            <a:r>
              <a:rPr lang="zh-CN" altLang="en-US" sz="2800">
                <a:sym typeface="Wingdings 2" pitchFamily="18" charset="2"/>
              </a:rPr>
              <a:t>；</a:t>
            </a:r>
            <a:endParaRPr lang="en-US" altLang="zh-CN" sz="2800">
              <a:sym typeface="Wingdings 2" pitchFamily="18" charset="2"/>
            </a:endParaRPr>
          </a:p>
          <a:p>
            <a:endParaRPr lang="en-US" altLang="zh-CN" sz="2800">
              <a:solidFill>
                <a:srgbClr val="990033"/>
              </a:solidFill>
              <a:sym typeface="Wingdings 2" pitchFamily="18" charset="2"/>
            </a:endParaRPr>
          </a:p>
          <a:p>
            <a:r>
              <a:rPr lang="en-US" altLang="zh-CN" sz="2800">
                <a:solidFill>
                  <a:srgbClr val="990033"/>
                </a:solidFill>
                <a:sym typeface="Wingdings 2" pitchFamily="18" charset="2"/>
              </a:rPr>
              <a:t></a:t>
            </a:r>
            <a:r>
              <a:rPr lang="en-US" altLang="zh-CN" sz="2800">
                <a:sym typeface="Wingdings 2" pitchFamily="18" charset="2"/>
              </a:rPr>
              <a:t> PCIe</a:t>
            </a:r>
            <a:r>
              <a:rPr lang="zh-CN" altLang="en-US" sz="2800">
                <a:sym typeface="Wingdings 2" pitchFamily="18" charset="2"/>
              </a:rPr>
              <a:t>；         </a:t>
            </a:r>
            <a:r>
              <a:rPr lang="en-US" altLang="zh-CN" sz="2800">
                <a:solidFill>
                  <a:srgbClr val="990033"/>
                </a:solidFill>
                <a:sym typeface="Wingdings 2" pitchFamily="18" charset="2"/>
              </a:rPr>
              <a:t></a:t>
            </a:r>
            <a:r>
              <a:rPr lang="en-US" altLang="zh-CN" sz="2800">
                <a:sym typeface="Wingdings 2" pitchFamily="18" charset="2"/>
              </a:rPr>
              <a:t> ATCA</a:t>
            </a:r>
            <a:r>
              <a:rPr lang="zh-CN" altLang="en-US" sz="2800">
                <a:sym typeface="Wingdings 2" pitchFamily="18" charset="2"/>
              </a:rPr>
              <a:t>；</a:t>
            </a:r>
            <a:endParaRPr lang="en-US" altLang="zh-CN" sz="2800">
              <a:sym typeface="Wingdings 2" pitchFamily="18" charset="2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1"/>
          <p:cNvSpPr txBox="1">
            <a:spLocks noChangeArrowheads="1"/>
          </p:cNvSpPr>
          <p:nvPr/>
        </p:nvSpPr>
        <p:spPr bwMode="auto">
          <a:xfrm>
            <a:off x="1476375" y="477838"/>
            <a:ext cx="6904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 b="0">
                <a:solidFill>
                  <a:srgbClr val="990033"/>
                </a:solidFill>
              </a:rPr>
              <a:t>SRS</a:t>
            </a:r>
            <a:r>
              <a:rPr lang="zh-CN" altLang="en-US" sz="3600" b="0">
                <a:solidFill>
                  <a:srgbClr val="990033"/>
                </a:solidFill>
              </a:rPr>
              <a:t>：</a:t>
            </a:r>
            <a:r>
              <a:rPr lang="en-US" altLang="zh-CN" sz="3600" b="0">
                <a:solidFill>
                  <a:srgbClr val="990033"/>
                </a:solidFill>
              </a:rPr>
              <a:t>Scalable Readout System</a:t>
            </a:r>
            <a:endParaRPr lang="zh-CN" altLang="en-US" sz="3600">
              <a:solidFill>
                <a:srgbClr val="990033"/>
              </a:solidFill>
            </a:endParaRPr>
          </a:p>
        </p:txBody>
      </p:sp>
      <p:sp>
        <p:nvSpPr>
          <p:cNvPr id="22531" name="文本框 2"/>
          <p:cNvSpPr txBox="1">
            <a:spLocks noChangeArrowheads="1"/>
          </p:cNvSpPr>
          <p:nvPr/>
        </p:nvSpPr>
        <p:spPr bwMode="auto">
          <a:xfrm>
            <a:off x="827088" y="3068638"/>
            <a:ext cx="7848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zh-CN" altLang="en-US" sz="2000">
                <a:sym typeface="Wingdings 2" pitchFamily="18" charset="2"/>
              </a:rPr>
              <a:t> </a:t>
            </a:r>
            <a:r>
              <a:rPr lang="en-US" altLang="zh-CN" sz="2000">
                <a:sym typeface="Wingdings 2" pitchFamily="18" charset="2"/>
              </a:rPr>
              <a:t>SRS</a:t>
            </a:r>
            <a:r>
              <a:rPr lang="zh-CN" altLang="en-US" sz="2000">
                <a:sym typeface="Wingdings 2" pitchFamily="18" charset="2"/>
              </a:rPr>
              <a:t>理念</a:t>
            </a:r>
            <a:endParaRPr lang="en-US" altLang="zh-CN" sz="2000">
              <a:sym typeface="Wingdings 2" pitchFamily="18" charset="2"/>
            </a:endParaRPr>
          </a:p>
          <a:p>
            <a:endParaRPr lang="en-US" altLang="zh-CN" sz="500">
              <a:sym typeface="Wingdings 2" pitchFamily="18" charset="2"/>
            </a:endParaRPr>
          </a:p>
          <a:p>
            <a:r>
              <a:rPr lang="en-US" altLang="zh-CN" sz="1800"/>
              <a:t>    </a:t>
            </a:r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</a:t>
            </a:r>
            <a:r>
              <a:rPr lang="en-US" altLang="zh-CN" sz="1800">
                <a:sym typeface="Wingdings 2" pitchFamily="18" charset="2"/>
              </a:rPr>
              <a:t> </a:t>
            </a:r>
            <a:r>
              <a:rPr lang="zh-CN" altLang="en-US" sz="1800">
                <a:solidFill>
                  <a:srgbClr val="3333CC"/>
                </a:solidFill>
                <a:sym typeface="Wingdings 2" pitchFamily="18" charset="2"/>
              </a:rPr>
              <a:t>构建一个面向不同规模、不同类型、不同技术的</a:t>
            </a:r>
            <a:r>
              <a:rPr lang="en-US" altLang="zh-CN" sz="1800">
                <a:solidFill>
                  <a:srgbClr val="3333CC"/>
                </a:solidFill>
                <a:sym typeface="Wingdings 2" pitchFamily="18" charset="2"/>
              </a:rPr>
              <a:t>MPGD</a:t>
            </a:r>
            <a:r>
              <a:rPr lang="zh-CN" altLang="en-US" sz="1800">
                <a:solidFill>
                  <a:srgbClr val="3333CC"/>
                </a:solidFill>
                <a:sym typeface="Wingdings 2" pitchFamily="18" charset="2"/>
              </a:rPr>
              <a:t>探测器的通用多通道读出电子学的平台框架。</a:t>
            </a:r>
            <a:endParaRPr lang="en-US" altLang="zh-CN" sz="1800">
              <a:solidFill>
                <a:srgbClr val="3333CC"/>
              </a:solidFill>
              <a:sym typeface="Wingdings 2" pitchFamily="18" charset="2"/>
            </a:endParaRPr>
          </a:p>
        </p:txBody>
      </p:sp>
      <p:sp>
        <p:nvSpPr>
          <p:cNvPr id="22532" name="文本框 6"/>
          <p:cNvSpPr txBox="1">
            <a:spLocks noChangeArrowheads="1"/>
          </p:cNvSpPr>
          <p:nvPr/>
        </p:nvSpPr>
        <p:spPr bwMode="auto">
          <a:xfrm>
            <a:off x="823913" y="1268413"/>
            <a:ext cx="75644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zh-CN" altLang="en-US" sz="2000">
                <a:sym typeface="Wingdings 2" pitchFamily="18" charset="2"/>
              </a:rPr>
              <a:t> </a:t>
            </a:r>
            <a:r>
              <a:rPr lang="en-US" altLang="zh-CN" sz="2000">
                <a:sym typeface="Wingdings 2" pitchFamily="18" charset="2"/>
              </a:rPr>
              <a:t>CERN RD51 Collaboration</a:t>
            </a:r>
            <a:r>
              <a:rPr lang="zh-CN" altLang="en-US" sz="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endParaRPr lang="en-US" altLang="zh-CN" sz="500"/>
          </a:p>
          <a:p>
            <a:r>
              <a:rPr lang="en-US" altLang="zh-CN" sz="1800"/>
              <a:t>    </a:t>
            </a:r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 </a:t>
            </a:r>
            <a:r>
              <a:rPr lang="en-US" altLang="zh-CN" sz="1800">
                <a:sym typeface="Wingdings 2" pitchFamily="18" charset="2"/>
              </a:rPr>
              <a:t>2008</a:t>
            </a:r>
            <a:r>
              <a:rPr lang="zh-CN" altLang="en-US" sz="1800">
                <a:sym typeface="Wingdings 2" pitchFamily="18" charset="2"/>
              </a:rPr>
              <a:t>年成立；</a:t>
            </a:r>
            <a:endParaRPr lang="en-US" altLang="zh-CN" sz="1800">
              <a:sym typeface="Wingdings 2" pitchFamily="18" charset="2"/>
            </a:endParaRPr>
          </a:p>
          <a:p>
            <a:r>
              <a:rPr lang="zh-CN" altLang="en-US" sz="1800">
                <a:sym typeface="Wingdings 2" pitchFamily="18" charset="2"/>
              </a:rPr>
              <a:t>    </a:t>
            </a:r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 </a:t>
            </a:r>
            <a:r>
              <a:rPr lang="zh-CN" altLang="en-US" sz="1800">
                <a:sym typeface="Symbol" pitchFamily="18" charset="2"/>
              </a:rPr>
              <a:t>全球大约</a:t>
            </a:r>
            <a:r>
              <a:rPr lang="en-US" altLang="zh-CN" sz="1800">
                <a:sym typeface="Symbol" pitchFamily="18" charset="2"/>
              </a:rPr>
              <a:t>80</a:t>
            </a:r>
            <a:r>
              <a:rPr lang="zh-CN" altLang="en-US" sz="1800">
                <a:sym typeface="Symbol" pitchFamily="18" charset="2"/>
              </a:rPr>
              <a:t>多个研究所、大学参加</a:t>
            </a:r>
            <a:r>
              <a:rPr lang="zh-CN" altLang="en-US" sz="1800">
                <a:sym typeface="Wingdings 2" pitchFamily="18" charset="2"/>
              </a:rPr>
              <a:t>；    </a:t>
            </a:r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   </a:t>
            </a:r>
          </a:p>
          <a:p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    </a:t>
            </a:r>
            <a:r>
              <a:rPr lang="en-US" altLang="zh-CN" sz="1800">
                <a:sym typeface="Wingdings 2" pitchFamily="18" charset="2"/>
              </a:rPr>
              <a:t> </a:t>
            </a:r>
            <a:r>
              <a:rPr lang="zh-CN" altLang="en-US" sz="1800">
                <a:sym typeface="Wingdings 2" pitchFamily="18" charset="2"/>
              </a:rPr>
              <a:t>成立了一个专门的读出电子学工作组</a:t>
            </a:r>
            <a:r>
              <a:rPr lang="en-US" altLang="zh-CN" sz="1800">
                <a:sym typeface="Wingdings 2" pitchFamily="18" charset="2"/>
              </a:rPr>
              <a:t>:WG5</a:t>
            </a:r>
            <a:r>
              <a:rPr lang="zh-CN" altLang="en-US" sz="1800">
                <a:sym typeface="Wingdings 2" pitchFamily="18" charset="2"/>
              </a:rPr>
              <a:t>，目标是建立“</a:t>
            </a:r>
            <a:r>
              <a:rPr lang="en-US" altLang="zh-CN" sz="1800" b="0"/>
              <a:t>Portable  </a:t>
            </a:r>
          </a:p>
          <a:p>
            <a:r>
              <a:rPr lang="en-US" altLang="zh-CN" sz="1800" b="0"/>
              <a:t>        Multichannel Readout system for Multi Pattern Gas Detectors</a:t>
            </a:r>
            <a:r>
              <a:rPr lang="zh-CN" altLang="en-US" sz="1800">
                <a:sym typeface="Wingdings 2" pitchFamily="18" charset="2"/>
              </a:rPr>
              <a:t>；</a:t>
            </a:r>
            <a:endParaRPr lang="en-US" altLang="zh-CN" sz="1800">
              <a:sym typeface="Wingdings 2" pitchFamily="18" charset="2"/>
            </a:endParaRPr>
          </a:p>
          <a:p>
            <a:r>
              <a:rPr lang="en-US" altLang="zh-CN" sz="1800">
                <a:solidFill>
                  <a:srgbClr val="990033"/>
                </a:solidFill>
                <a:sym typeface="Wingdings 2" pitchFamily="18" charset="2"/>
              </a:rPr>
              <a:t>    </a:t>
            </a:r>
            <a:r>
              <a:rPr lang="en-US" altLang="zh-CN" sz="1800">
                <a:sym typeface="Wingdings 2" pitchFamily="18" charset="2"/>
              </a:rPr>
              <a:t> 2009</a:t>
            </a:r>
            <a:r>
              <a:rPr lang="zh-CN" altLang="en-US" sz="1800">
                <a:sym typeface="Wingdings 2" pitchFamily="18" charset="2"/>
              </a:rPr>
              <a:t>年提出了</a:t>
            </a:r>
            <a:r>
              <a:rPr lang="en-US" altLang="zh-CN" sz="1800">
                <a:sym typeface="Wingdings 2" pitchFamily="18" charset="2"/>
              </a:rPr>
              <a:t>SRS</a:t>
            </a:r>
            <a:r>
              <a:rPr lang="zh-CN" altLang="en-US" sz="1800">
                <a:sym typeface="Wingdings 2" pitchFamily="18" charset="2"/>
              </a:rPr>
              <a:t>平台框架的理念和计划。</a:t>
            </a:r>
            <a:endParaRPr lang="en-US" altLang="zh-CN" sz="1800">
              <a:sym typeface="Wingdings 2" pitchFamily="18" charset="2"/>
            </a:endParaRPr>
          </a:p>
        </p:txBody>
      </p:sp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38782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3990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1619250" y="477838"/>
            <a:ext cx="6278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SRS </a:t>
            </a:r>
            <a:r>
              <a:rPr lang="zh-CN" altLang="en-US" sz="3600">
                <a:solidFill>
                  <a:srgbClr val="990033"/>
                </a:solidFill>
              </a:rPr>
              <a:t>单元（</a:t>
            </a:r>
            <a:r>
              <a:rPr lang="en-US" altLang="zh-CN" sz="3600">
                <a:solidFill>
                  <a:srgbClr val="990033"/>
                </a:solidFill>
              </a:rPr>
              <a:t>Cell</a:t>
            </a:r>
            <a:r>
              <a:rPr lang="zh-CN" altLang="en-US" sz="3600">
                <a:solidFill>
                  <a:srgbClr val="990033"/>
                </a:solidFill>
              </a:rPr>
              <a:t>）的基本概念</a:t>
            </a:r>
          </a:p>
        </p:txBody>
      </p:sp>
      <p:sp>
        <p:nvSpPr>
          <p:cNvPr id="40963" name="文本框 2"/>
          <p:cNvSpPr txBox="1">
            <a:spLocks noChangeArrowheads="1"/>
          </p:cNvSpPr>
          <p:nvPr/>
        </p:nvSpPr>
        <p:spPr bwMode="auto">
          <a:xfrm>
            <a:off x="250825" y="1196975"/>
            <a:ext cx="86423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zh-CN" altLang="en-US" sz="20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三个基本组成部分</a:t>
            </a:r>
            <a:endParaRPr lang="en-US" altLang="zh-CN" sz="18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endParaRPr lang="en-US" altLang="zh-CN" sz="5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Front-End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（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FE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）</a:t>
            </a:r>
            <a:endParaRPr lang="en-US" altLang="zh-CN" sz="1800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Front-End Hybrids: Front-End ASICs with all supporting Circuits</a:t>
            </a:r>
            <a:r>
              <a:rPr lang="zh-CN" altLang="en-US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，紧靠探测器</a:t>
            </a:r>
            <a:endParaRPr lang="en-US" altLang="zh-CN" sz="18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Chip Link (HDMI, Optical)</a:t>
            </a:r>
          </a:p>
          <a:p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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Front-End Card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（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FEC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）</a:t>
            </a:r>
            <a:endParaRPr lang="en-US" altLang="zh-CN" sz="1800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       Adapter Board </a:t>
            </a:r>
          </a:p>
          <a:p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 FPGA-based Card: Programmable logic</a:t>
            </a:r>
            <a:r>
              <a:rPr lang="zh-CN" altLang="en-US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，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Memory</a:t>
            </a:r>
            <a:r>
              <a:rPr lang="zh-CN" altLang="en-US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，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H-Speed Communication.</a:t>
            </a:r>
            <a:endParaRPr lang="en-US" altLang="zh-CN" sz="1800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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Scalable Readout Unit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（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SRU</a:t>
            </a:r>
            <a:r>
              <a:rPr lang="zh-CN" altLang="en-US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）</a:t>
            </a:r>
            <a:endParaRPr lang="en-US" altLang="zh-CN" sz="18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grpSp>
        <p:nvGrpSpPr>
          <p:cNvPr id="23556" name="组合 7"/>
          <p:cNvGrpSpPr>
            <a:grpSpLocks/>
          </p:cNvGrpSpPr>
          <p:nvPr/>
        </p:nvGrpSpPr>
        <p:grpSpPr bwMode="auto">
          <a:xfrm>
            <a:off x="971550" y="3502025"/>
            <a:ext cx="7272338" cy="2663825"/>
            <a:chOff x="971600" y="3573016"/>
            <a:chExt cx="7272808" cy="2664296"/>
          </a:xfrm>
        </p:grpSpPr>
        <p:grpSp>
          <p:nvGrpSpPr>
            <p:cNvPr id="23558" name="组合 5"/>
            <p:cNvGrpSpPr>
              <a:grpSpLocks/>
            </p:cNvGrpSpPr>
            <p:nvPr/>
          </p:nvGrpSpPr>
          <p:grpSpPr bwMode="auto">
            <a:xfrm>
              <a:off x="971600" y="3573016"/>
              <a:ext cx="7272808" cy="2407915"/>
              <a:chOff x="788479" y="3684806"/>
              <a:chExt cx="7602537" cy="2587625"/>
            </a:xfrm>
          </p:grpSpPr>
          <p:pic>
            <p:nvPicPr>
              <p:cNvPr id="23560" name="图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479" y="3684806"/>
                <a:ext cx="7602537" cy="2587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561" name="直接连接符 2"/>
              <p:cNvCxnSpPr>
                <a:cxnSpLocks noChangeShapeType="1"/>
              </p:cNvCxnSpPr>
              <p:nvPr/>
            </p:nvCxnSpPr>
            <p:spPr bwMode="auto">
              <a:xfrm>
                <a:off x="3059832" y="3861048"/>
                <a:ext cx="0" cy="2339375"/>
              </a:xfrm>
              <a:prstGeom prst="line">
                <a:avLst/>
              </a:prstGeom>
              <a:noFill/>
              <a:ln w="28575" algn="ctr">
                <a:solidFill>
                  <a:srgbClr val="FF00FF"/>
                </a:solidFill>
                <a:prstDash val="dash"/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562" name="直接连接符 9"/>
              <p:cNvCxnSpPr>
                <a:cxnSpLocks noChangeShapeType="1"/>
              </p:cNvCxnSpPr>
              <p:nvPr/>
            </p:nvCxnSpPr>
            <p:spPr bwMode="auto">
              <a:xfrm>
                <a:off x="5796136" y="3861048"/>
                <a:ext cx="0" cy="2267367"/>
              </a:xfrm>
              <a:prstGeom prst="line">
                <a:avLst/>
              </a:prstGeom>
              <a:noFill/>
              <a:ln w="28575" algn="ctr">
                <a:solidFill>
                  <a:srgbClr val="FF00FF"/>
                </a:solidFill>
                <a:prstDash val="dash"/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559" name="文本框 6"/>
            <p:cNvSpPr txBox="1">
              <a:spLocks noChangeArrowheads="1"/>
            </p:cNvSpPr>
            <p:nvPr/>
          </p:nvSpPr>
          <p:spPr bwMode="auto">
            <a:xfrm>
              <a:off x="3491880" y="5929535"/>
              <a:ext cx="19442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400">
                  <a:solidFill>
                    <a:srgbClr val="3333CC"/>
                  </a:solidFill>
                </a:rPr>
                <a:t>Standard 6U</a:t>
              </a:r>
              <a:endParaRPr lang="zh-CN" altLang="en-US" sz="1400">
                <a:solidFill>
                  <a:srgbClr val="3333CC"/>
                </a:solidFill>
              </a:endParaRPr>
            </a:p>
          </p:txBody>
        </p:sp>
      </p:grp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5832475" y="5805488"/>
            <a:ext cx="31321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300">
                <a:solidFill>
                  <a:srgbClr val="3333CC"/>
                </a:solidFill>
              </a:rPr>
              <a:t>DTCC: Data, Trigger, Clock &amp; Control</a:t>
            </a:r>
            <a:endParaRPr lang="zh-CN" altLang="en-US" sz="1300">
              <a:solidFill>
                <a:srgbClr val="3333CC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755650" y="115888"/>
            <a:ext cx="7383463" cy="8651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3600" dirty="0" smtClean="0">
                <a:solidFill>
                  <a:srgbClr val="990033"/>
                </a:solidFill>
                <a:latin typeface="+mn-ea"/>
                <a:ea typeface="+mn-ea"/>
                <a:cs typeface="Arial" panose="020B0604020202020204" pitchFamily="34" charset="0"/>
              </a:rPr>
              <a:t>SRS</a:t>
            </a:r>
            <a:r>
              <a:rPr lang="zh-CN" altLang="en-US" sz="3600" dirty="0" smtClean="0">
                <a:solidFill>
                  <a:srgbClr val="990033"/>
                </a:solidFill>
                <a:latin typeface="+mn-ea"/>
                <a:ea typeface="+mn-ea"/>
              </a:rPr>
              <a:t>单元的进一步说明</a:t>
            </a:r>
            <a:endParaRPr lang="en-US" altLang="en-US" sz="3600" dirty="0" smtClean="0">
              <a:solidFill>
                <a:srgbClr val="990033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579" name="Content Placeholder 3"/>
          <p:cNvGrpSpPr>
            <a:grpSpLocks noGrp="1"/>
          </p:cNvGrpSpPr>
          <p:nvPr/>
        </p:nvGrpSpPr>
        <p:grpSpPr bwMode="auto">
          <a:xfrm>
            <a:off x="147638" y="2919413"/>
            <a:ext cx="6356350" cy="3429000"/>
            <a:chOff x="68" y="1092"/>
            <a:chExt cx="5404" cy="2719"/>
          </a:xfrm>
        </p:grpSpPr>
        <p:pic>
          <p:nvPicPr>
            <p:cNvPr id="24597" name="Picture 4" descr="srs_unit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92"/>
              <a:ext cx="5184" cy="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8" name="Text Box 5"/>
            <p:cNvSpPr txBox="1">
              <a:spLocks noChangeArrowheads="1"/>
            </p:cNvSpPr>
            <p:nvPr/>
          </p:nvSpPr>
          <p:spPr bwMode="auto">
            <a:xfrm>
              <a:off x="374" y="1175"/>
              <a:ext cx="9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en-US">
                  <a:latin typeface="Calibri" pitchFamily="34" charset="0"/>
                  <a:cs typeface="Arial" pitchFamily="34" charset="0"/>
                </a:rPr>
                <a:t>Chip Carriers</a:t>
              </a:r>
            </a:p>
          </p:txBody>
        </p:sp>
        <p:sp>
          <p:nvSpPr>
            <p:cNvPr id="24599" name="Text Box 6"/>
            <p:cNvSpPr txBox="1">
              <a:spLocks noChangeArrowheads="1"/>
            </p:cNvSpPr>
            <p:nvPr/>
          </p:nvSpPr>
          <p:spPr bwMode="auto">
            <a:xfrm rot="-5400000">
              <a:off x="-78" y="1585"/>
              <a:ext cx="5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en-US">
                  <a:latin typeface="Calibri" pitchFamily="34" charset="0"/>
                  <a:cs typeface="Arial" pitchFamily="34" charset="0"/>
                </a:rPr>
                <a:t>Single</a:t>
              </a:r>
            </a:p>
          </p:txBody>
        </p:sp>
        <p:sp>
          <p:nvSpPr>
            <p:cNvPr id="24600" name="Text Box 7"/>
            <p:cNvSpPr txBox="1">
              <a:spLocks noChangeArrowheads="1"/>
            </p:cNvSpPr>
            <p:nvPr/>
          </p:nvSpPr>
          <p:spPr bwMode="auto">
            <a:xfrm rot="-5400000">
              <a:off x="-55" y="2209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en-US">
                  <a:latin typeface="Calibri" pitchFamily="34" charset="0"/>
                  <a:cs typeface="Arial" pitchFamily="34" charset="0"/>
                </a:rPr>
                <a:t>Master</a:t>
              </a:r>
            </a:p>
          </p:txBody>
        </p:sp>
        <p:sp>
          <p:nvSpPr>
            <p:cNvPr id="24601" name="Text Box 8"/>
            <p:cNvSpPr txBox="1">
              <a:spLocks noChangeArrowheads="1"/>
            </p:cNvSpPr>
            <p:nvPr/>
          </p:nvSpPr>
          <p:spPr bwMode="auto">
            <a:xfrm rot="-5400000">
              <a:off x="-55" y="266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en-US">
                  <a:latin typeface="Calibri" pitchFamily="34" charset="0"/>
                  <a:cs typeface="Arial" pitchFamily="34" charset="0"/>
                </a:rPr>
                <a:t>Slave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" y="1236663"/>
            <a:ext cx="1371600" cy="1816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On-detector front-end hybrids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 APV25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 VFAT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 BEETLE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 …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374650" y="3184525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8600" y="1309688"/>
            <a:ext cx="2286000" cy="1384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Front-end adapter </a:t>
            </a:r>
          </a:p>
          <a:p>
            <a:pPr eaLnBrk="1" hangingPunct="1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(FE-specific)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ADC card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digital FE card (VFAT)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GBT receiver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7763" y="949325"/>
            <a:ext cx="2916237" cy="1169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Front-end FPGA card (SRS standard)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modular firmware: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/>
              <a:t>SRS control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/>
              <a:t>application specific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303963" y="4357688"/>
            <a:ext cx="1219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GbE</a:t>
            </a:r>
            <a:endParaRPr lang="en-US" dirty="0"/>
          </a:p>
        </p:txBody>
      </p: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6303963" y="4811713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to DAQ (small/ medium size system)</a:t>
            </a:r>
          </a:p>
        </p:txBody>
      </p: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227763" y="344011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to SRU</a:t>
            </a:r>
          </a:p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(large-size system)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065588" y="2676525"/>
            <a:ext cx="361950" cy="754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18188" y="2389188"/>
            <a:ext cx="841375" cy="1023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52600" y="1403350"/>
            <a:ext cx="2133600" cy="1384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Chip-links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HDMI</a:t>
            </a:r>
          </a:p>
          <a:p>
            <a:pPr eaLnBrk="1" hangingPunct="1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  - analog (APV/Beetle)</a:t>
            </a:r>
          </a:p>
          <a:p>
            <a:pPr eaLnBrk="1" hangingPunct="1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  - digital (VFAT/Beetle)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 optical (GBT. …)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35200" y="2820988"/>
            <a:ext cx="320675" cy="6873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ight Arrow 17"/>
          <p:cNvSpPr/>
          <p:nvPr/>
        </p:nvSpPr>
        <p:spPr>
          <a:xfrm>
            <a:off x="6324600" y="3897313"/>
            <a:ext cx="1219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DTCC</a:t>
            </a:r>
          </a:p>
        </p:txBody>
      </p:sp>
      <p:pic>
        <p:nvPicPr>
          <p:cNvPr id="2459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95800"/>
            <a:ext cx="857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93" name="对象 5"/>
          <p:cNvGraphicFramePr>
            <a:graphicFrameLocks noGrp="1" noChangeAspect="1"/>
          </p:cNvGraphicFramePr>
          <p:nvPr/>
        </p:nvGraphicFramePr>
        <p:xfrm>
          <a:off x="7667625" y="3684588"/>
          <a:ext cx="1296988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Bitmap Image" r:id="rId6" imgW="7268590" imgH="3809524" progId="PBrush">
                  <p:embed/>
                </p:oleObj>
              </mc:Choice>
              <mc:Fallback>
                <p:oleObj name="Bitmap Image" r:id="rId6" imgW="7268590" imgH="3809524" progId="PBrush">
                  <p:embed/>
                  <p:pic>
                    <p:nvPicPr>
                      <p:cNvPr id="0" name="对象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3684588"/>
                        <a:ext cx="1296988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4" name="对象 6"/>
          <p:cNvGraphicFramePr>
            <a:graphicFrameLocks noGrp="1" noChangeAspect="1"/>
          </p:cNvGraphicFramePr>
          <p:nvPr/>
        </p:nvGraphicFramePr>
        <p:xfrm>
          <a:off x="7667625" y="2170113"/>
          <a:ext cx="13081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Bitmap Image" r:id="rId8" imgW="4933333" imgH="5458587" progId="PBrush">
                  <p:embed/>
                </p:oleObj>
              </mc:Choice>
              <mc:Fallback>
                <p:oleObj name="Bitmap Image" r:id="rId8" imgW="4933333" imgH="5458587" progId="PBrush">
                  <p:embed/>
                  <p:pic>
                    <p:nvPicPr>
                      <p:cNvPr id="0" name="对象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170113"/>
                        <a:ext cx="1308100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5" name="矩形 2"/>
          <p:cNvSpPr>
            <a:spLocks noChangeArrowheads="1"/>
          </p:cNvSpPr>
          <p:nvPr/>
        </p:nvSpPr>
        <p:spPr bwMode="auto">
          <a:xfrm>
            <a:off x="6440488" y="2779713"/>
            <a:ext cx="1449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200">
                <a:solidFill>
                  <a:srgbClr val="FF0000"/>
                </a:solidFill>
              </a:rPr>
              <a:t>Max 40 FEC/ SRU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24596" name="矩形 27"/>
          <p:cNvSpPr>
            <a:spLocks noChangeArrowheads="1"/>
          </p:cNvSpPr>
          <p:nvPr/>
        </p:nvSpPr>
        <p:spPr bwMode="auto">
          <a:xfrm>
            <a:off x="1436688" y="4549775"/>
            <a:ext cx="191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200"/>
              <a:t>Max 16 chip carriers/FEC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3635375" y="40481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</a:rPr>
              <a:t>报告内容</a:t>
            </a:r>
          </a:p>
        </p:txBody>
      </p:sp>
      <p:sp>
        <p:nvSpPr>
          <p:cNvPr id="7171" name="文本框 1"/>
          <p:cNvSpPr txBox="1">
            <a:spLocks noChangeArrowheads="1"/>
          </p:cNvSpPr>
          <p:nvPr/>
        </p:nvSpPr>
        <p:spPr bwMode="auto">
          <a:xfrm>
            <a:off x="2484438" y="1989138"/>
            <a:ext cx="48244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200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zh-CN" altLang="en-US" sz="3200">
                <a:sym typeface="Wingdings 2" pitchFamily="18" charset="2"/>
              </a:rPr>
              <a:t> 基本的读出方法</a:t>
            </a:r>
            <a:endParaRPr lang="en-US" altLang="zh-CN" sz="3200">
              <a:sym typeface="Wingdings 2" pitchFamily="18" charset="2"/>
            </a:endParaRPr>
          </a:p>
          <a:p>
            <a:endParaRPr lang="en-US" altLang="zh-CN" sz="1000">
              <a:solidFill>
                <a:srgbClr val="990033"/>
              </a:solidFill>
              <a:sym typeface="Wingdings 2" pitchFamily="18" charset="2"/>
            </a:endParaRPr>
          </a:p>
          <a:p>
            <a:r>
              <a:rPr lang="zh-CN" altLang="en-US" sz="3200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zh-CN" altLang="en-US" sz="3200"/>
              <a:t>系统平台框架</a:t>
            </a:r>
            <a:endParaRPr lang="en-US" altLang="zh-CN" sz="3200"/>
          </a:p>
          <a:p>
            <a:endParaRPr lang="en-US" altLang="zh-CN" sz="1000">
              <a:solidFill>
                <a:srgbClr val="990033"/>
              </a:solidFill>
              <a:sym typeface="Wingdings 2" pitchFamily="18" charset="2"/>
            </a:endParaRPr>
          </a:p>
          <a:p>
            <a:r>
              <a:rPr lang="zh-CN" altLang="en-US" sz="3200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 sz="3200"/>
              <a:t>ASIC</a:t>
            </a:r>
            <a:r>
              <a:rPr lang="zh-CN" altLang="en-US" sz="3200"/>
              <a:t>芯片近期发展</a:t>
            </a:r>
            <a:endParaRPr lang="en-US" altLang="zh-CN" sz="3200"/>
          </a:p>
          <a:p>
            <a:endParaRPr lang="zh-CN" altLang="en-US" sz="3200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1"/>
          <p:cNvSpPr txBox="1">
            <a:spLocks noChangeArrowheads="1"/>
          </p:cNvSpPr>
          <p:nvPr/>
        </p:nvSpPr>
        <p:spPr bwMode="auto">
          <a:xfrm>
            <a:off x="3167063" y="531813"/>
            <a:ext cx="297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SRS</a:t>
            </a:r>
            <a:r>
              <a:rPr lang="zh-CN" alt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星型结构</a:t>
            </a:r>
          </a:p>
        </p:txBody>
      </p:sp>
      <p:sp>
        <p:nvSpPr>
          <p:cNvPr id="25603" name="文本框 2"/>
          <p:cNvSpPr txBox="1">
            <a:spLocks noChangeArrowheads="1"/>
          </p:cNvSpPr>
          <p:nvPr/>
        </p:nvSpPr>
        <p:spPr bwMode="auto">
          <a:xfrm>
            <a:off x="492125" y="1916113"/>
            <a:ext cx="264001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2000" b="0">
                <a:solidFill>
                  <a:srgbClr val="FF00FF"/>
                </a:solidFill>
              </a:rPr>
              <a:t>Star Topology </a:t>
            </a:r>
          </a:p>
          <a:p>
            <a:pPr algn="just"/>
            <a:endParaRPr lang="en-US" altLang="zh-CN" sz="1000" b="0">
              <a:solidFill>
                <a:srgbClr val="FF00FF"/>
              </a:solidFill>
            </a:endParaRPr>
          </a:p>
          <a:p>
            <a:pPr algn="just"/>
            <a:r>
              <a:rPr lang="en-US" altLang="zh-CN" sz="2000" b="0">
                <a:solidFill>
                  <a:srgbClr val="FF00FF"/>
                </a:solidFill>
              </a:rPr>
              <a:t>    </a:t>
            </a:r>
            <a:r>
              <a:rPr lang="en-US" altLang="zh-CN" sz="2000" b="0"/>
              <a:t>SRS employs a star topology with </a:t>
            </a:r>
            <a:r>
              <a:rPr lang="en-US" altLang="zh-CN" sz="2000" b="0">
                <a:solidFill>
                  <a:srgbClr val="3333CC"/>
                </a:solidFill>
              </a:rPr>
              <a:t>point-to-point </a:t>
            </a:r>
            <a:r>
              <a:rPr lang="en-US" altLang="zh-CN" sz="2000" b="0"/>
              <a:t>connections  between all components of the system, which enables the user to increase the number of DAQ cells when moving to a larger area detector.</a:t>
            </a:r>
            <a:endParaRPr lang="en-US" altLang="zh-CN" sz="1800">
              <a:sym typeface="Wingdings 2" pitchFamily="18" charset="2"/>
            </a:endParaRPr>
          </a:p>
        </p:txBody>
      </p:sp>
      <p:grpSp>
        <p:nvGrpSpPr>
          <p:cNvPr id="25604" name="组合 3"/>
          <p:cNvGrpSpPr>
            <a:grpSpLocks/>
          </p:cNvGrpSpPr>
          <p:nvPr/>
        </p:nvGrpSpPr>
        <p:grpSpPr bwMode="auto">
          <a:xfrm>
            <a:off x="3635375" y="1412875"/>
            <a:ext cx="4733925" cy="4608513"/>
            <a:chOff x="4086934" y="1267039"/>
            <a:chExt cx="4426516" cy="4103714"/>
          </a:xfrm>
        </p:grpSpPr>
        <p:pic>
          <p:nvPicPr>
            <p:cNvPr id="25605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934" y="1476772"/>
              <a:ext cx="4426516" cy="389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上箭头 2"/>
            <p:cNvSpPr/>
            <p:nvPr/>
          </p:nvSpPr>
          <p:spPr bwMode="auto">
            <a:xfrm>
              <a:off x="6174017" y="1267039"/>
              <a:ext cx="236022" cy="216283"/>
            </a:xfrm>
            <a:prstGeom prst="upArrow">
              <a:avLst/>
            </a:prstGeom>
            <a:solidFill>
              <a:schemeClr val="accent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8" name="上箭头 7"/>
            <p:cNvSpPr/>
            <p:nvPr/>
          </p:nvSpPr>
          <p:spPr bwMode="auto">
            <a:xfrm>
              <a:off x="5868228" y="1269866"/>
              <a:ext cx="234537" cy="216283"/>
            </a:xfrm>
            <a:prstGeom prst="upArrow">
              <a:avLst/>
            </a:prstGeom>
            <a:solidFill>
              <a:schemeClr val="accent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9" name="上箭头 8"/>
            <p:cNvSpPr/>
            <p:nvPr/>
          </p:nvSpPr>
          <p:spPr bwMode="auto">
            <a:xfrm>
              <a:off x="6487228" y="1274108"/>
              <a:ext cx="236021" cy="214869"/>
            </a:xfrm>
            <a:prstGeom prst="upArrow">
              <a:avLst/>
            </a:prstGeom>
            <a:solidFill>
              <a:schemeClr val="accent1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3101975" y="477838"/>
            <a:ext cx="263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SRS_ATCA</a:t>
            </a:r>
            <a:endParaRPr lang="zh-CN" altLang="en-US" sz="3600">
              <a:solidFill>
                <a:srgbClr val="990033"/>
              </a:solidFill>
            </a:endParaRPr>
          </a:p>
        </p:txBody>
      </p:sp>
      <p:sp>
        <p:nvSpPr>
          <p:cNvPr id="26627" name="文本框 2"/>
          <p:cNvSpPr txBox="1">
            <a:spLocks noChangeArrowheads="1"/>
          </p:cNvSpPr>
          <p:nvPr/>
        </p:nvSpPr>
        <p:spPr bwMode="auto">
          <a:xfrm>
            <a:off x="574675" y="1444625"/>
            <a:ext cx="8245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ATCA</a:t>
            </a:r>
            <a:r>
              <a:rPr lang="en-US" altLang="zh-CN" sz="2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: 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>
                <a:solidFill>
                  <a:srgbClr val="C00000"/>
                </a:solidFill>
              </a:rPr>
              <a:t>A</a:t>
            </a:r>
            <a:r>
              <a:rPr lang="en-US" altLang="zh-CN" sz="2000"/>
              <a:t>dvanced </a:t>
            </a:r>
            <a:r>
              <a:rPr lang="en-US" altLang="zh-CN" sz="2000">
                <a:solidFill>
                  <a:srgbClr val="C00000"/>
                </a:solidFill>
              </a:rPr>
              <a:t>T</a:t>
            </a:r>
            <a:r>
              <a:rPr lang="en-US" altLang="zh-CN" sz="2000"/>
              <a:t>elecommunications </a:t>
            </a:r>
            <a:r>
              <a:rPr lang="en-US" altLang="zh-CN" sz="2000">
                <a:solidFill>
                  <a:srgbClr val="C00000"/>
                </a:solidFill>
              </a:rPr>
              <a:t>C</a:t>
            </a:r>
            <a:r>
              <a:rPr lang="en-US" altLang="zh-CN" sz="2000"/>
              <a:t>omputing </a:t>
            </a:r>
            <a:r>
              <a:rPr lang="en-US" altLang="zh-CN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/>
              <a:t>rchitecture</a:t>
            </a:r>
          </a:p>
        </p:txBody>
      </p: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7"/>
          <a:stretch>
            <a:fillRect/>
          </a:stretch>
        </p:blipFill>
        <p:spPr bwMode="auto">
          <a:xfrm>
            <a:off x="900113" y="2060575"/>
            <a:ext cx="7524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1"/>
          <p:cNvSpPr txBox="1">
            <a:spLocks noChangeArrowheads="1"/>
          </p:cNvSpPr>
          <p:nvPr/>
        </p:nvSpPr>
        <p:spPr bwMode="auto">
          <a:xfrm>
            <a:off x="1258888" y="477838"/>
            <a:ext cx="7038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</a:rPr>
              <a:t>一个最简单的</a:t>
            </a:r>
            <a:r>
              <a:rPr lang="en-US" altLang="zh-CN" sz="3600">
                <a:solidFill>
                  <a:srgbClr val="990033"/>
                </a:solidFill>
              </a:rPr>
              <a:t>SRS</a:t>
            </a:r>
            <a:r>
              <a:rPr lang="zh-CN" altLang="en-US" sz="3600">
                <a:solidFill>
                  <a:srgbClr val="990033"/>
                </a:solidFill>
              </a:rPr>
              <a:t>例子：</a:t>
            </a:r>
            <a:r>
              <a:rPr lang="en-US" altLang="zh-CN" sz="3600">
                <a:solidFill>
                  <a:srgbClr val="990033"/>
                </a:solidFill>
              </a:rPr>
              <a:t>Timepix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27651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978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1"/>
          <p:cNvSpPr txBox="1">
            <a:spLocks noChangeArrowheads="1"/>
          </p:cNvSpPr>
          <p:nvPr/>
        </p:nvSpPr>
        <p:spPr bwMode="auto">
          <a:xfrm>
            <a:off x="1258888" y="44450"/>
            <a:ext cx="7273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0">
                <a:solidFill>
                  <a:srgbClr val="990033"/>
                </a:solidFill>
              </a:rPr>
              <a:t>A Muon Tomography Station Using GEM Detectors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2867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244600"/>
            <a:ext cx="59848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5113"/>
            <a:ext cx="26304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509963"/>
            <a:ext cx="35417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矩形 6"/>
          <p:cNvSpPr>
            <a:spLocks noChangeArrowheads="1"/>
          </p:cNvSpPr>
          <p:nvPr/>
        </p:nvSpPr>
        <p:spPr bwMode="auto">
          <a:xfrm>
            <a:off x="611188" y="5695950"/>
            <a:ext cx="6540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200">
                <a:solidFill>
                  <a:srgbClr val="FF00FF"/>
                </a:solidFill>
                <a:latin typeface="TimesNewRoman"/>
              </a:rPr>
              <a:t>APV25 </a:t>
            </a:r>
          </a:p>
          <a:p>
            <a:r>
              <a:rPr lang="en-US" altLang="zh-CN" sz="1200">
                <a:solidFill>
                  <a:srgbClr val="FF00FF"/>
                </a:solidFill>
                <a:latin typeface="TimesNewRoman"/>
              </a:rPr>
              <a:t>Chips</a:t>
            </a:r>
            <a:endParaRPr lang="zh-CN" altLang="en-US" sz="1200">
              <a:solidFill>
                <a:srgbClr val="FF00FF"/>
              </a:solidFill>
            </a:endParaRPr>
          </a:p>
        </p:txBody>
      </p:sp>
      <p:pic>
        <p:nvPicPr>
          <p:cNvPr id="28679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94263"/>
            <a:ext cx="18510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80" name="直接箭头连接符 9"/>
          <p:cNvCxnSpPr>
            <a:cxnSpLocks noChangeShapeType="1"/>
          </p:cNvCxnSpPr>
          <p:nvPr/>
        </p:nvCxnSpPr>
        <p:spPr bwMode="auto">
          <a:xfrm flipH="1">
            <a:off x="2555875" y="5805488"/>
            <a:ext cx="792163" cy="0"/>
          </a:xfrm>
          <a:prstGeom prst="straightConnector1">
            <a:avLst/>
          </a:prstGeom>
          <a:noFill/>
          <a:ln w="19050" algn="ctr">
            <a:solidFill>
              <a:srgbClr val="FF00FF"/>
            </a:solidFill>
            <a:round/>
            <a:headEnd/>
            <a:tailEnd type="triangle" w="med" len="med"/>
          </a:ln>
          <a:effectLst>
            <a:outerShdw dist="23000" dir="5400000" rotWithShape="0">
              <a:schemeClr val="bg2">
                <a:alpha val="3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3213" y="1989138"/>
            <a:ext cx="4824412" cy="2370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基本的读出方法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</a:t>
            </a: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</a:rPr>
              <a:t>系统平台框架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3200" dirty="0"/>
              <a:t>ASIC</a:t>
            </a:r>
            <a:r>
              <a:rPr lang="zh-CN" altLang="en-US" sz="3200" dirty="0"/>
              <a:t>芯片近期发展</a:t>
            </a:r>
            <a:endParaRPr lang="en-US" altLang="zh-CN" sz="3200" dirty="0"/>
          </a:p>
          <a:p>
            <a:pPr>
              <a:defRPr/>
            </a:pP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1"/>
          <p:cNvSpPr txBox="1">
            <a:spLocks noChangeArrowheads="1"/>
          </p:cNvSpPr>
          <p:nvPr/>
        </p:nvSpPr>
        <p:spPr bwMode="auto">
          <a:xfrm>
            <a:off x="3348038" y="2420938"/>
            <a:ext cx="33115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 sz="32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32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VMM</a:t>
            </a:r>
          </a:p>
          <a:p>
            <a:endParaRPr lang="en-US" altLang="zh-CN" sz="10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zh-CN" alt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 sz="32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32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GEMROC</a:t>
            </a:r>
          </a:p>
          <a:p>
            <a:endParaRPr lang="en-US" altLang="zh-CN" sz="1000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zh-CN" alt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 sz="32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32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N-XYTER</a:t>
            </a:r>
          </a:p>
          <a:p>
            <a:endParaRPr lang="en-US" altLang="zh-CN" sz="100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zh-CN" alt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 sz="32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 sz="32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VFAT</a:t>
            </a:r>
            <a:endParaRPr lang="zh-CN" altLang="en-US" sz="320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矩形 2"/>
          <p:cNvSpPr>
            <a:spLocks noChangeArrowheads="1"/>
          </p:cNvSpPr>
          <p:nvPr/>
        </p:nvSpPr>
        <p:spPr bwMode="auto">
          <a:xfrm>
            <a:off x="2555875" y="476250"/>
            <a:ext cx="4067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ASIC</a:t>
            </a:r>
            <a:r>
              <a:rPr lang="zh-CN" altLang="en-US" sz="3600">
                <a:solidFill>
                  <a:srgbClr val="990033"/>
                </a:solidFill>
              </a:rPr>
              <a:t>芯片近期发展</a:t>
            </a:r>
          </a:p>
        </p:txBody>
      </p:sp>
      <p:sp>
        <p:nvSpPr>
          <p:cNvPr id="30724" name="文本框 3"/>
          <p:cNvSpPr txBox="1">
            <a:spLocks noChangeArrowheads="1"/>
          </p:cNvSpPr>
          <p:nvPr/>
        </p:nvSpPr>
        <p:spPr bwMode="auto">
          <a:xfrm>
            <a:off x="1476375" y="1700213"/>
            <a:ext cx="2663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200">
                <a:solidFill>
                  <a:srgbClr val="990033"/>
                </a:solidFill>
              </a:rPr>
              <a:t>ASIC</a:t>
            </a:r>
            <a:r>
              <a:rPr lang="zh-CN" altLang="en-US" sz="3200">
                <a:solidFill>
                  <a:srgbClr val="990033"/>
                </a:solidFill>
              </a:rPr>
              <a:t>举例</a:t>
            </a: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Documents and Settings\degeronimo.BNL\Desktop\Atlas_Gold_display_rev.jpg"/>
          <p:cNvPicPr>
            <a:picLocks noChangeArrowheads="1"/>
          </p:cNvPicPr>
          <p:nvPr/>
        </p:nvPicPr>
        <p:blipFill>
          <a:blip r:embed="rId3" cstate="print"/>
          <a:srcRect l="1875" t="13750" b="16250"/>
          <a:stretch>
            <a:fillRect/>
          </a:stretch>
        </p:blipFill>
        <p:spPr bwMode="auto">
          <a:xfrm>
            <a:off x="1020448" y="1231174"/>
            <a:ext cx="7007936" cy="246867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3" name="Text Box 196"/>
          <p:cNvSpPr txBox="1">
            <a:spLocks noChangeArrowheads="1"/>
          </p:cNvSpPr>
          <p:nvPr/>
        </p:nvSpPr>
        <p:spPr bwMode="auto">
          <a:xfrm>
            <a:off x="747713" y="115888"/>
            <a:ext cx="80010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990033"/>
                </a:solidFill>
                <a:latin typeface="+mn-lt"/>
              </a:rPr>
              <a:t>VMM</a:t>
            </a:r>
            <a:r>
              <a:rPr lang="zh-CN" altLang="en-US" sz="3200" dirty="0">
                <a:solidFill>
                  <a:srgbClr val="990033"/>
                </a:solidFill>
                <a:latin typeface="+mn-lt"/>
              </a:rPr>
              <a:t>：</a:t>
            </a:r>
            <a:r>
              <a:rPr lang="en-US" altLang="zh-CN" sz="3200" dirty="0">
                <a:solidFill>
                  <a:srgbClr val="990033"/>
                </a:solidFill>
                <a:latin typeface="+mn-lt"/>
              </a:rPr>
              <a:t>An </a:t>
            </a:r>
            <a:r>
              <a:rPr lang="en-US" sz="3200" dirty="0">
                <a:solidFill>
                  <a:srgbClr val="990033"/>
                </a:solidFill>
                <a:latin typeface="+mn-lt"/>
              </a:rPr>
              <a:t>ASIC for ATLAS Muon Spectrometer Upgrade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95288" y="3789363"/>
            <a:ext cx="36004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sz="2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New Small Wheels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 sTGC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Small Strip Thin Gap Chamber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 MM</a:t>
            </a:r>
          </a:p>
          <a:p>
            <a:pPr>
              <a:lnSpc>
                <a:spcPts val="1700"/>
              </a:lnSpc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MicroMegas</a:t>
            </a:r>
          </a:p>
          <a:p>
            <a:pPr>
              <a:lnSpc>
                <a:spcPts val="1700"/>
              </a:lnSpc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(MICROMEsh GAseous Structure)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555875" y="2668588"/>
            <a:ext cx="1538288" cy="1192212"/>
          </a:xfrm>
          <a:prstGeom prst="line">
            <a:avLst/>
          </a:prstGeom>
          <a:ln w="31750" cap="rnd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4452938" y="3716338"/>
            <a:ext cx="4656137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Front-end Electronics (ASIC)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more than 2.3 million channels total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operate in both polarities of charge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sensing element capacitance 10-200 pF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charge meas. up to 2 pC @ &lt; 1 fC rms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time meas. ~ 100 ns @ &lt; 1 ns rms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trigger primitives, neighbor meas.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low power (&lt; 10mW/ch.), programmable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555875" y="2457450"/>
            <a:ext cx="3295650" cy="1403350"/>
          </a:xfrm>
          <a:prstGeom prst="line">
            <a:avLst/>
          </a:prstGeom>
          <a:ln w="31750" cap="rnd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2" name="Picture 1" descr="C:\Documents and Settings\degeronimo.BNL\Desktop\slides\Rev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656388"/>
            <a:ext cx="7366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3536950" y="4887913"/>
            <a:ext cx="438150" cy="2968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4" name="Left Brace 23"/>
          <p:cNvSpPr>
            <a:spLocks/>
          </p:cNvSpPr>
          <p:nvPr/>
        </p:nvSpPr>
        <p:spPr bwMode="auto">
          <a:xfrm>
            <a:off x="4227513" y="4017963"/>
            <a:ext cx="200025" cy="2020887"/>
          </a:xfrm>
          <a:prstGeom prst="leftBrace">
            <a:avLst>
              <a:gd name="adj1" fmla="val 8326"/>
              <a:gd name="adj2" fmla="val 50000"/>
            </a:avLst>
          </a:prstGeom>
          <a:noFill/>
          <a:ln w="19050" cap="rnd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endParaRPr lang="en-US" altLang="zh-CN"/>
          </a:p>
        </p:txBody>
      </p:sp>
      <p:sp>
        <p:nvSpPr>
          <p:cNvPr id="31755" name="矩形 4"/>
          <p:cNvSpPr>
            <a:spLocks noChangeArrowheads="1"/>
          </p:cNvSpPr>
          <p:nvPr/>
        </p:nvSpPr>
        <p:spPr bwMode="auto">
          <a:xfrm>
            <a:off x="323850" y="5732463"/>
            <a:ext cx="3960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zh-CN" altLang="en-US">
                <a:sym typeface="Wingdings 2" pitchFamily="18" charset="2"/>
              </a:rPr>
              <a:t> </a:t>
            </a:r>
            <a:r>
              <a:rPr lang="zh-CN" altLang="en-US">
                <a:solidFill>
                  <a:srgbClr val="3333CC"/>
                </a:solidFill>
                <a:sym typeface="Wingdings 2" pitchFamily="18" charset="2"/>
              </a:rPr>
              <a:t>可以用于各类 </a:t>
            </a:r>
            <a:r>
              <a:rPr lang="en-US" altLang="zh-CN">
                <a:solidFill>
                  <a:srgbClr val="3333CC"/>
                </a:solidFill>
                <a:sym typeface="Wingdings 2" pitchFamily="18" charset="2"/>
              </a:rPr>
              <a:t>Micro-Pattern Gaseous </a:t>
            </a:r>
          </a:p>
          <a:p>
            <a:r>
              <a:rPr lang="en-US" altLang="zh-CN">
                <a:solidFill>
                  <a:srgbClr val="3333CC"/>
                </a:solidFill>
                <a:sym typeface="Wingdings 2" pitchFamily="18" charset="2"/>
              </a:rPr>
              <a:t>    Detectors</a:t>
            </a:r>
            <a:r>
              <a:rPr lang="zh-CN" altLang="en-US">
                <a:solidFill>
                  <a:srgbClr val="3333CC"/>
                </a:solidFill>
                <a:sym typeface="Wingdings 2" pitchFamily="18" charset="2"/>
              </a:rPr>
              <a:t>，包括：</a:t>
            </a:r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GEM</a:t>
            </a:r>
            <a:r>
              <a:rPr lang="zh-CN" altLang="en-US">
                <a:solidFill>
                  <a:srgbClr val="3333CC"/>
                </a:solidFill>
                <a:sym typeface="Wingdings 2" pitchFamily="18" charset="2"/>
              </a:rPr>
              <a:t>。</a:t>
            </a:r>
            <a:endParaRPr lang="en-US" altLang="zh-CN">
              <a:solidFill>
                <a:srgbClr val="3333CC"/>
              </a:solidFill>
              <a:sym typeface="Wingdings 2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:\Documents and Settings\degeronimo.BNL\Desktop\slides\Rev_Logo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656388"/>
            <a:ext cx="7366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6"/>
          <p:cNvSpPr txBox="1">
            <a:spLocks noChangeArrowheads="1"/>
          </p:cNvSpPr>
          <p:nvPr/>
        </p:nvSpPr>
        <p:spPr bwMode="auto">
          <a:xfrm>
            <a:off x="723900" y="476250"/>
            <a:ext cx="7696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990033"/>
                </a:solidFill>
                <a:latin typeface="Calibri" pitchFamily="34" charset="0"/>
              </a:rPr>
              <a:t>VMM </a:t>
            </a:r>
            <a:r>
              <a:rPr lang="en-US" altLang="zh-CN" sz="3600" dirty="0">
                <a:solidFill>
                  <a:srgbClr val="990033"/>
                </a:solidFill>
                <a:latin typeface="Calibri" pitchFamily="34" charset="0"/>
              </a:rPr>
              <a:t>Family</a:t>
            </a:r>
            <a:r>
              <a:rPr lang="en-US" sz="3600" dirty="0">
                <a:solidFill>
                  <a:srgbClr val="990033"/>
                </a:solidFill>
                <a:latin typeface="Calibri" pitchFamily="34" charset="0"/>
              </a:rPr>
              <a:t> ASICs</a:t>
            </a:r>
          </a:p>
        </p:txBody>
      </p:sp>
      <p:pic>
        <p:nvPicPr>
          <p:cNvPr id="32772" name="Picture 4" descr="C:\Documents and Settings\Gianluigi\Desktop\VMM1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2400" r="26401" b="7201"/>
          <a:stretch>
            <a:fillRect/>
          </a:stretch>
        </p:blipFill>
        <p:spPr bwMode="auto">
          <a:xfrm>
            <a:off x="446088" y="2133600"/>
            <a:ext cx="13176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250825" y="3867150"/>
            <a:ext cx="188753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200" u="sng">
                <a:latin typeface="Calibri" pitchFamily="34" charset="0"/>
              </a:rPr>
              <a:t>VMM1</a:t>
            </a:r>
            <a:r>
              <a:rPr lang="en-US" altLang="zh-CN" sz="2200">
                <a:latin typeface="Calibri" pitchFamily="34" charset="0"/>
              </a:rPr>
              <a:t> (2012)</a:t>
            </a:r>
          </a:p>
          <a:p>
            <a:r>
              <a:rPr lang="en-US" altLang="zh-CN" sz="2200">
                <a:latin typeface="Calibri" pitchFamily="34" charset="0"/>
              </a:rPr>
              <a:t>50 mm²</a:t>
            </a:r>
          </a:p>
          <a:p>
            <a:r>
              <a:rPr lang="en-US" altLang="zh-CN" sz="2200">
                <a:latin typeface="Calibri" pitchFamily="34" charset="0"/>
              </a:rPr>
              <a:t>500k MOSFETs</a:t>
            </a:r>
          </a:p>
          <a:p>
            <a:r>
              <a:rPr lang="en-US" altLang="zh-CN" sz="2200">
                <a:latin typeface="Calibri" pitchFamily="34" charset="0"/>
              </a:rPr>
              <a:t>(8k/ch.)</a:t>
            </a:r>
          </a:p>
          <a:p>
            <a:r>
              <a:rPr lang="en-US" altLang="zh-CN" sz="1800">
                <a:latin typeface="Calibri" pitchFamily="34" charset="0"/>
              </a:rPr>
              <a:t>mixed-signal</a:t>
            </a:r>
          </a:p>
          <a:p>
            <a:r>
              <a:rPr lang="en-US" altLang="zh-CN" sz="1800">
                <a:latin typeface="Calibri" pitchFamily="34" charset="0"/>
              </a:rPr>
              <a:t>2-phase readout</a:t>
            </a:r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454025" y="1412875"/>
            <a:ext cx="75739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sz="3200">
                <a:solidFill>
                  <a:srgbClr val="3333CC"/>
                </a:solidFill>
                <a:latin typeface="Calibri" pitchFamily="34" charset="0"/>
              </a:rPr>
              <a:t>64-ch. </a:t>
            </a:r>
            <a:r>
              <a:rPr lang="zh-CN" altLang="en-US" sz="3200">
                <a:solidFill>
                  <a:srgbClr val="3333CC"/>
                </a:solidFill>
                <a:latin typeface="Calibri" pitchFamily="34" charset="0"/>
              </a:rPr>
              <a:t>：</a:t>
            </a:r>
            <a:r>
              <a:rPr lang="en-US" altLang="zh-CN" sz="3200">
                <a:solidFill>
                  <a:srgbClr val="3333CC"/>
                </a:solidFill>
                <a:latin typeface="Calibri" pitchFamily="34" charset="0"/>
              </a:rPr>
              <a:t>Charge &amp; Time Measurement 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36863" y="3875088"/>
            <a:ext cx="3933825" cy="2246312"/>
            <a:chOff x="1770751" y="4194388"/>
            <a:chExt cx="3933370" cy="2246310"/>
          </a:xfrm>
        </p:grpSpPr>
        <p:sp>
          <p:nvSpPr>
            <p:cNvPr id="32791" name="Text Box 3"/>
            <p:cNvSpPr txBox="1">
              <a:spLocks noChangeArrowheads="1"/>
            </p:cNvSpPr>
            <p:nvPr/>
          </p:nvSpPr>
          <p:spPr bwMode="auto">
            <a:xfrm>
              <a:off x="1770751" y="4194388"/>
              <a:ext cx="3933370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600" u="sng">
                  <a:solidFill>
                    <a:srgbClr val="3333CC"/>
                  </a:solidFill>
                  <a:latin typeface="Calibri" pitchFamily="34" charset="0"/>
                </a:rPr>
                <a:t>VMM2</a:t>
              </a:r>
              <a:r>
                <a:rPr lang="en-US" altLang="zh-CN" sz="2600">
                  <a:solidFill>
                    <a:srgbClr val="3333CC"/>
                  </a:solidFill>
                  <a:latin typeface="Calibri" pitchFamily="34" charset="0"/>
                </a:rPr>
                <a:t> (2014)</a:t>
              </a:r>
            </a:p>
            <a:p>
              <a:r>
                <a:rPr lang="en-US" altLang="zh-CN" sz="2000">
                  <a:solidFill>
                    <a:srgbClr val="3333CC"/>
                  </a:solidFill>
                  <a:latin typeface="Calibri" pitchFamily="34" charset="0"/>
                </a:rPr>
                <a:t>115 mm²</a:t>
              </a:r>
            </a:p>
            <a:p>
              <a:r>
                <a:rPr lang="en-US" altLang="zh-CN" sz="2200">
                  <a:solidFill>
                    <a:srgbClr val="3333CC"/>
                  </a:solidFill>
                  <a:latin typeface="Calibri" pitchFamily="34" charset="0"/>
                </a:rPr>
                <a:t>&gt; 5M MOSFETs (&gt;80k/ch.)</a:t>
              </a:r>
            </a:p>
          </p:txBody>
        </p:sp>
        <p:sp>
          <p:nvSpPr>
            <p:cNvPr id="32792" name="Text Box 3"/>
            <p:cNvSpPr txBox="1">
              <a:spLocks noChangeArrowheads="1"/>
            </p:cNvSpPr>
            <p:nvPr/>
          </p:nvSpPr>
          <p:spPr bwMode="auto">
            <a:xfrm>
              <a:off x="1777064" y="5332702"/>
              <a:ext cx="3691593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buFont typeface="Arial" pitchFamily="34" charset="0"/>
                <a:buChar char="•"/>
              </a:pPr>
              <a:r>
                <a:rPr lang="en-US" altLang="zh-CN" sz="1800">
                  <a:solidFill>
                    <a:srgbClr val="3333CC"/>
                  </a:solidFill>
                  <a:latin typeface="Calibri" pitchFamily="34" charset="0"/>
                </a:rPr>
                <a:t> Deep re-design of VMM1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800">
                  <a:solidFill>
                    <a:srgbClr val="3333CC"/>
                  </a:solidFill>
                  <a:latin typeface="Calibri" pitchFamily="34" charset="0"/>
                </a:rPr>
                <a:t> Higher functionality and  </a:t>
              </a:r>
            </a:p>
            <a:p>
              <a:r>
                <a:rPr lang="en-US" altLang="zh-CN" sz="1800">
                  <a:solidFill>
                    <a:srgbClr val="3333CC"/>
                  </a:solidFill>
                  <a:latin typeface="Calibri" pitchFamily="34" charset="0"/>
                </a:rPr>
                <a:t>   complexity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zh-CN" sz="1800">
                  <a:solidFill>
                    <a:srgbClr val="3333CC"/>
                  </a:solidFill>
                  <a:latin typeface="Calibri" pitchFamily="34" charset="0"/>
                </a:rPr>
                <a:t> Continuous fully-digital readout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548313" y="2065338"/>
            <a:ext cx="3386137" cy="3463925"/>
            <a:chOff x="4942882" y="1998161"/>
            <a:chExt cx="3877592" cy="4018146"/>
          </a:xfrm>
        </p:grpSpPr>
        <p:pic>
          <p:nvPicPr>
            <p:cNvPr id="32782" name="Picture 3" descr="C:\Documents and Settings\Gianluigi\Desktop\VMM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096" y="2038246"/>
              <a:ext cx="3167888" cy="197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4942882" y="1998161"/>
              <a:ext cx="3523384" cy="2009023"/>
            </a:xfrm>
            <a:prstGeom prst="rect">
              <a:avLst/>
            </a:prstGeom>
            <a:gradFill flip="none" rotWithShape="1">
              <a:gsLst>
                <a:gs pos="0">
                  <a:srgbClr val="FFF200">
                    <a:alpha val="5000"/>
                  </a:srgbClr>
                </a:gs>
                <a:gs pos="45000">
                  <a:srgbClr val="FF7A00">
                    <a:alpha val="46000"/>
                  </a:srgbClr>
                </a:gs>
                <a:gs pos="70000">
                  <a:srgbClr val="FF0300">
                    <a:alpha val="56000"/>
                  </a:srgbClr>
                </a:gs>
                <a:gs pos="100000">
                  <a:srgbClr val="4D0808">
                    <a:alpha val="36000"/>
                  </a:srgbClr>
                </a:gs>
              </a:gsLst>
              <a:lin ang="0" scaled="0"/>
              <a:tileRect/>
            </a:gradFill>
            <a:ln cap="rnd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786" name="Text Box 3"/>
            <p:cNvSpPr txBox="1">
              <a:spLocks noChangeArrowheads="1"/>
            </p:cNvSpPr>
            <p:nvPr/>
          </p:nvSpPr>
          <p:spPr bwMode="auto">
            <a:xfrm>
              <a:off x="6073280" y="4138848"/>
              <a:ext cx="2657086" cy="187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t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200" u="sng">
                  <a:latin typeface="Calibri" pitchFamily="34" charset="0"/>
                </a:rPr>
                <a:t>VMM3</a:t>
              </a:r>
              <a:r>
                <a:rPr lang="en-US" altLang="zh-CN" sz="2200">
                  <a:latin typeface="Calibri" pitchFamily="34" charset="0"/>
                </a:rPr>
                <a:t> (2015-16)</a:t>
              </a:r>
            </a:p>
            <a:p>
              <a:r>
                <a:rPr lang="en-US" altLang="zh-CN" sz="2200">
                  <a:latin typeface="Calibri" pitchFamily="34" charset="0"/>
                </a:rPr>
                <a:t>130 mm²</a:t>
              </a:r>
            </a:p>
            <a:p>
              <a:r>
                <a:rPr lang="en-US" altLang="zh-CN" sz="2200">
                  <a:latin typeface="Calibri" pitchFamily="34" charset="0"/>
                </a:rPr>
                <a:t>&gt; 6M MOSFETs</a:t>
              </a:r>
            </a:p>
            <a:p>
              <a:r>
                <a:rPr lang="en-US" altLang="zh-CN" sz="1800">
                  <a:latin typeface="Calibri" pitchFamily="34" charset="0"/>
                </a:rPr>
                <a:t>includes L1 handling and SEU-tolerant logic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7740352" y="2878498"/>
              <a:ext cx="1872209" cy="288034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FF00"/>
                  </a:solidFill>
                </a:rPr>
                <a:t>L1H</a:t>
              </a:r>
            </a:p>
          </p:txBody>
        </p:sp>
        <p:cxnSp>
          <p:nvCxnSpPr>
            <p:cNvPr id="32790" name="Straight Arrow Connector 22"/>
            <p:cNvCxnSpPr>
              <a:cxnSpLocks noChangeShapeType="1"/>
            </p:cNvCxnSpPr>
            <p:nvPr/>
          </p:nvCxnSpPr>
          <p:spPr bwMode="auto">
            <a:xfrm flipV="1">
              <a:off x="5436096" y="4630270"/>
              <a:ext cx="551331" cy="551"/>
            </a:xfrm>
            <a:prstGeom prst="straightConnector1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27" name="Picture 3" descr="C:\Documents and Settings\Gianluigi\Desktop\VMM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2070100"/>
            <a:ext cx="261461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1985963" y="4325938"/>
            <a:ext cx="550862" cy="0"/>
          </a:xfrm>
          <a:prstGeom prst="straightConnector1">
            <a:avLst/>
          </a:prstGeom>
          <a:noFill/>
          <a:ln w="63500" algn="ctr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椭圆 4"/>
          <p:cNvSpPr/>
          <p:nvPr/>
        </p:nvSpPr>
        <p:spPr bwMode="auto">
          <a:xfrm>
            <a:off x="2627313" y="3867150"/>
            <a:ext cx="576262" cy="354013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5580063" y="6021388"/>
            <a:ext cx="1295400" cy="215900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2051050" y="1844675"/>
            <a:ext cx="3409950" cy="2147888"/>
          </a:xfrm>
          <a:prstGeom prst="ellipse">
            <a:avLst/>
          </a:prstGeom>
          <a:noFill/>
          <a:ln w="38100" algn="ctr">
            <a:solidFill>
              <a:srgbClr val="990033"/>
            </a:solidFill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本框 1"/>
          <p:cNvSpPr txBox="1">
            <a:spLocks noChangeArrowheads="1"/>
          </p:cNvSpPr>
          <p:nvPr/>
        </p:nvSpPr>
        <p:spPr bwMode="auto">
          <a:xfrm>
            <a:off x="3419475" y="477838"/>
            <a:ext cx="2160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0">
                <a:solidFill>
                  <a:srgbClr val="990033"/>
                </a:solidFill>
              </a:rPr>
              <a:t>   VMM1  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3379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241425"/>
            <a:ext cx="7977188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1"/>
          <p:cNvSpPr txBox="1">
            <a:spLocks noChangeArrowheads="1"/>
          </p:cNvSpPr>
          <p:nvPr/>
        </p:nvSpPr>
        <p:spPr bwMode="auto">
          <a:xfrm>
            <a:off x="3241675" y="477838"/>
            <a:ext cx="2701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VMM1 </a:t>
            </a:r>
            <a:r>
              <a:rPr lang="zh-CN" altLang="en-US" sz="3600">
                <a:solidFill>
                  <a:srgbClr val="990033"/>
                </a:solidFill>
              </a:rPr>
              <a:t>特征</a:t>
            </a:r>
            <a:r>
              <a:rPr lang="en-US" altLang="zh-CN" sz="3600">
                <a:solidFill>
                  <a:srgbClr val="990033"/>
                </a:solidFill>
              </a:rPr>
              <a:t> 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34819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84313"/>
            <a:ext cx="74580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3213" y="1989138"/>
            <a:ext cx="4824412" cy="2370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ym typeface="Wingdings 2" panose="05020102010507070707" pitchFamily="18" charset="2"/>
              </a:rPr>
              <a:t> 基本的读出方法</a:t>
            </a:r>
            <a:endParaRPr lang="en-US" altLang="zh-CN" sz="3200" dirty="0"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</a:t>
            </a: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</a:rPr>
              <a:t>系统平台框架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  <a:sym typeface="Wingdings 2" panose="05020102010507070707" pitchFamily="18" charset="2"/>
              </a:rPr>
              <a:t> 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ASIC</a:t>
            </a:r>
            <a:r>
              <a:rPr lang="zh-CN" altLang="en-US" sz="3200" dirty="0">
                <a:solidFill>
                  <a:schemeClr val="bg1">
                    <a:lumMod val="85000"/>
                  </a:schemeClr>
                </a:solidFill>
              </a:rPr>
              <a:t>芯片近期发展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defRPr/>
            </a:pP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 Box 196"/>
          <p:cNvSpPr txBox="1">
            <a:spLocks noChangeArrowheads="1"/>
          </p:cNvSpPr>
          <p:nvPr/>
        </p:nvSpPr>
        <p:spPr bwMode="auto">
          <a:xfrm>
            <a:off x="28575" y="560388"/>
            <a:ext cx="90741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defRPr/>
            </a:pPr>
            <a:r>
              <a:rPr lang="en-US" sz="3200" dirty="0">
                <a:latin typeface="+mn-lt"/>
              </a:rPr>
              <a:t>VMM2 Architecture </a:t>
            </a:r>
          </a:p>
        </p:txBody>
      </p:sp>
      <p:pic>
        <p:nvPicPr>
          <p:cNvPr id="35843" name="Picture 1" descr="C:\Documents and Settings\degeronimo.BNL\Desktop\slides\Rev_Logo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656388"/>
            <a:ext cx="7366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196975"/>
            <a:ext cx="80391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250825" y="5589588"/>
            <a:ext cx="87487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zh-CN" sz="2000" b="0">
                <a:solidFill>
                  <a:srgbClr val="CC0000"/>
                </a:solidFill>
                <a:latin typeface="Calibri" pitchFamily="34" charset="0"/>
              </a:rPr>
              <a:t> technology: IBM CMOS 130nm </a:t>
            </a:r>
            <a:r>
              <a:rPr lang="zh-CN" altLang="en-US" sz="2000" b="0">
                <a:solidFill>
                  <a:srgbClr val="CC0000"/>
                </a:solidFill>
                <a:latin typeface="Calibri" pitchFamily="34" charset="0"/>
              </a:rPr>
              <a:t>；                            </a:t>
            </a:r>
            <a:r>
              <a:rPr lang="zh-CN" altLang="en-US" sz="2200" b="0">
                <a:solidFill>
                  <a:srgbClr val="CC0000"/>
                </a:solidFill>
                <a:latin typeface="Calibri" pitchFamily="34" charset="0"/>
                <a:sym typeface="Wingdings 2" pitchFamily="18" charset="2"/>
              </a:rPr>
              <a:t></a:t>
            </a:r>
            <a:r>
              <a:rPr lang="zh-CN" altLang="en-US" sz="2000" b="0">
                <a:solidFill>
                  <a:srgbClr val="CC0000"/>
                </a:solidFill>
                <a:latin typeface="Calibri" pitchFamily="34" charset="0"/>
                <a:sym typeface="Wingdings 2" pitchFamily="18" charset="2"/>
              </a:rPr>
              <a:t> </a:t>
            </a:r>
            <a:r>
              <a:rPr lang="en-US" altLang="zh-CN" sz="2000" b="0">
                <a:solidFill>
                  <a:srgbClr val="CC0000"/>
                </a:solidFill>
                <a:latin typeface="Calibri" pitchFamily="34" charset="0"/>
              </a:rPr>
              <a:t>size: 13.5 mm x 8.4 mm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b="0">
                <a:solidFill>
                  <a:srgbClr val="CC0000"/>
                </a:solidFill>
                <a:latin typeface="Calibri" pitchFamily="34" charset="0"/>
              </a:rPr>
              <a:t> power dissipation: 7-10 mV/ch.</a:t>
            </a:r>
            <a:r>
              <a:rPr lang="zh-CN" altLang="en-US" sz="2000" b="0">
                <a:solidFill>
                  <a:srgbClr val="CC0000"/>
                </a:solidFill>
                <a:latin typeface="Calibri" pitchFamily="34" charset="0"/>
              </a:rPr>
              <a:t>；                            </a:t>
            </a:r>
            <a:r>
              <a:rPr lang="zh-CN" altLang="en-US" sz="2200" b="0">
                <a:solidFill>
                  <a:srgbClr val="CC0000"/>
                </a:solidFill>
                <a:latin typeface="Calibri" pitchFamily="34" charset="0"/>
                <a:sym typeface="Wingdings 2" pitchFamily="18" charset="2"/>
              </a:rPr>
              <a:t></a:t>
            </a:r>
            <a:r>
              <a:rPr lang="zh-CN" altLang="en-US" sz="2000" b="0">
                <a:solidFill>
                  <a:srgbClr val="CC0000"/>
                </a:solidFill>
                <a:latin typeface="Calibri" pitchFamily="34" charset="0"/>
                <a:sym typeface="Wingdings 2" pitchFamily="18" charset="2"/>
              </a:rPr>
              <a:t> </a:t>
            </a:r>
            <a:r>
              <a:rPr lang="en-US" altLang="zh-CN" sz="2000" b="0">
                <a:solidFill>
                  <a:srgbClr val="CC0000"/>
                </a:solidFill>
                <a:latin typeface="Calibri" pitchFamily="34" charset="0"/>
              </a:rPr>
              <a:t>transistor count/ch.: &gt; 80,000</a:t>
            </a: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18050"/>
            <a:ext cx="1247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1"/>
          <p:cNvSpPr txBox="1">
            <a:spLocks noChangeArrowheads="1"/>
          </p:cNvSpPr>
          <p:nvPr/>
        </p:nvSpPr>
        <p:spPr bwMode="auto">
          <a:xfrm>
            <a:off x="1258888" y="477838"/>
            <a:ext cx="686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VMM2 </a:t>
            </a:r>
            <a:r>
              <a:rPr lang="zh-CN" altLang="en-US" sz="3600">
                <a:solidFill>
                  <a:srgbClr val="990033"/>
                </a:solidFill>
              </a:rPr>
              <a:t>特征</a:t>
            </a:r>
            <a:r>
              <a:rPr lang="en-US" altLang="zh-CN" sz="3600">
                <a:solidFill>
                  <a:srgbClr val="990033"/>
                </a:solidFill>
              </a:rPr>
              <a:t>:  Analog Front-End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6772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1"/>
          <p:cNvSpPr txBox="1">
            <a:spLocks noChangeArrowheads="1"/>
          </p:cNvSpPr>
          <p:nvPr/>
        </p:nvSpPr>
        <p:spPr bwMode="auto">
          <a:xfrm>
            <a:off x="1258888" y="477838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VMM2 </a:t>
            </a:r>
            <a:r>
              <a:rPr lang="zh-CN" altLang="en-US" sz="3600">
                <a:solidFill>
                  <a:srgbClr val="990033"/>
                </a:solidFill>
              </a:rPr>
              <a:t>特征</a:t>
            </a:r>
            <a:r>
              <a:rPr lang="en-US" altLang="zh-CN" sz="3600">
                <a:solidFill>
                  <a:srgbClr val="990033"/>
                </a:solidFill>
              </a:rPr>
              <a:t>: Signal Processing </a:t>
            </a:r>
            <a:endParaRPr lang="zh-CN" altLang="en-US" sz="3600">
              <a:solidFill>
                <a:srgbClr val="990033"/>
              </a:solidFill>
            </a:endParaRPr>
          </a:p>
        </p:txBody>
      </p:sp>
      <p:sp>
        <p:nvSpPr>
          <p:cNvPr id="37891" name="矩形 1"/>
          <p:cNvSpPr>
            <a:spLocks noChangeArrowheads="1"/>
          </p:cNvSpPr>
          <p:nvPr/>
        </p:nvSpPr>
        <p:spPr bwMode="auto">
          <a:xfrm>
            <a:off x="34925" y="1365250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b="0"/>
              <a:t>o amplitude discriminator capable of processing sub‐hysteresis signals</a:t>
            </a:r>
            <a:r>
              <a:rPr lang="zh-CN" altLang="en-US" b="0"/>
              <a:t>；</a:t>
            </a:r>
            <a:endParaRPr lang="en-US" altLang="zh-CN" b="0" i="1"/>
          </a:p>
          <a:p>
            <a:pPr algn="just"/>
            <a:r>
              <a:rPr lang="en-US" altLang="zh-CN" b="0"/>
              <a:t>o discrimination threshold adjustable with 10bit global DAC, ~1mV steps, &amp; 4bit channel DAC,  </a:t>
            </a:r>
          </a:p>
          <a:p>
            <a:pPr algn="just"/>
            <a:r>
              <a:rPr lang="en-US" altLang="zh-CN" b="0"/>
              <a:t>   ~1mV steps</a:t>
            </a:r>
            <a:r>
              <a:rPr lang="zh-CN" altLang="en-US" b="0"/>
              <a:t>；</a:t>
            </a:r>
            <a:endParaRPr lang="en-US" altLang="zh-CN" b="0" i="1"/>
          </a:p>
          <a:p>
            <a:pPr algn="just"/>
            <a:r>
              <a:rPr lang="en-US" altLang="zh-CN" b="0"/>
              <a:t>o option of disabling discrimination once the first peak is detected</a:t>
            </a:r>
            <a:r>
              <a:rPr lang="zh-CN" altLang="en-US" b="0"/>
              <a:t>；</a:t>
            </a:r>
            <a:endParaRPr lang="en-US" altLang="zh-CN" b="0" i="1"/>
          </a:p>
          <a:p>
            <a:pPr algn="just"/>
            <a:r>
              <a:rPr lang="en-US" altLang="zh-CN" b="0"/>
              <a:t>o force‐neighbor signal processing for above threshold events: when an event exceeds the </a:t>
            </a:r>
          </a:p>
          <a:p>
            <a:pPr algn="just"/>
            <a:r>
              <a:rPr lang="en-US" altLang="zh-CN" b="0"/>
              <a:t>   threshold, the neighbor channels (in neighbor chips if desired) are forced to peak/time detection; </a:t>
            </a:r>
          </a:p>
          <a:p>
            <a:pPr algn="just"/>
            <a:r>
              <a:rPr lang="en-US" altLang="zh-CN" b="0"/>
              <a:t>   enabled with global register bit </a:t>
            </a:r>
            <a:r>
              <a:rPr lang="en-US" altLang="zh-CN" b="0" i="1"/>
              <a:t>sng</a:t>
            </a:r>
            <a:r>
              <a:rPr lang="en-US" altLang="zh-CN" b="0"/>
              <a:t>; first and last channels communicate with associated channels </a:t>
            </a:r>
          </a:p>
          <a:p>
            <a:pPr algn="just"/>
            <a:r>
              <a:rPr lang="en-US" altLang="zh-CN" b="0"/>
              <a:t>   in neighbor chips through bi‐directional pins </a:t>
            </a:r>
            <a:r>
              <a:rPr lang="en-US" altLang="zh-CN" b="0" i="1"/>
              <a:t>sett, setb</a:t>
            </a:r>
          </a:p>
          <a:p>
            <a:pPr algn="just"/>
            <a:r>
              <a:rPr lang="en-US" altLang="zh-CN" b="0"/>
              <a:t>o peak detector with peak‐found signal for accurate timing (multi‐phase: track, peakdetect,    </a:t>
            </a:r>
          </a:p>
          <a:p>
            <a:pPr algn="just"/>
            <a:r>
              <a:rPr lang="en-US" altLang="zh-CN" b="0"/>
              <a:t>   hold&amp;buffer)</a:t>
            </a:r>
          </a:p>
          <a:p>
            <a:pPr algn="just"/>
            <a:r>
              <a:rPr lang="en-US" altLang="zh-CN" b="0"/>
              <a:t>o 10bit peak amplitude conversion available for each channel</a:t>
            </a:r>
            <a:r>
              <a:rPr lang="zh-CN" altLang="en-US" b="0"/>
              <a:t>，</a:t>
            </a:r>
            <a:r>
              <a:rPr lang="en-US" altLang="zh-CN" b="0"/>
              <a:t>providing offset adjust. in LSB units.</a:t>
            </a:r>
          </a:p>
          <a:p>
            <a:pPr algn="just"/>
            <a:r>
              <a:rPr lang="en-US" altLang="zh-CN" b="0"/>
              <a:t>o time detector at peak‐found with time‐to‐amplitude conversion implementing voltage ramp </a:t>
            </a:r>
          </a:p>
          <a:p>
            <a:pPr algn="just"/>
            <a:r>
              <a:rPr lang="en-US" altLang="zh-CN" b="0"/>
              <a:t>   with adjustable duration: 0.125, 0.25, 0.5, 1 μs, ramp starts at peak‐found from peak detector </a:t>
            </a:r>
          </a:p>
          <a:p>
            <a:pPr algn="just"/>
            <a:r>
              <a:rPr lang="en-US" altLang="zh-CN" b="0"/>
              <a:t>   and stops either at falling edge of </a:t>
            </a:r>
            <a:r>
              <a:rPr lang="en-US" altLang="zh-CN" b="0" i="1"/>
              <a:t>ena </a:t>
            </a:r>
            <a:r>
              <a:rPr lang="en-US" altLang="zh-CN" b="0"/>
              <a:t>input or at next BC clock</a:t>
            </a:r>
            <a:r>
              <a:rPr lang="zh-CN" altLang="en-US" b="0"/>
              <a:t>；</a:t>
            </a:r>
            <a:endParaRPr lang="en-US" altLang="zh-CN" b="0" i="1"/>
          </a:p>
          <a:p>
            <a:pPr algn="just"/>
            <a:r>
              <a:rPr lang="en-US" altLang="zh-CN" b="0"/>
              <a:t>o 8bit timing conversion available for each channel and providing offset adjustment in LSB units.</a:t>
            </a:r>
          </a:p>
          <a:p>
            <a:pPr algn="just"/>
            <a:r>
              <a:rPr lang="en-US" altLang="zh-CN" b="0"/>
              <a:t>o address in real time (ART) available at output </a:t>
            </a:r>
            <a:r>
              <a:rPr lang="en-US" altLang="zh-CN" b="0" i="1"/>
              <a:t>art </a:t>
            </a:r>
            <a:r>
              <a:rPr lang="en-US" altLang="zh-CN" b="0"/>
              <a:t>either at threshold crossing or at peak found </a:t>
            </a:r>
          </a:p>
          <a:p>
            <a:pPr algn="just"/>
            <a:r>
              <a:rPr lang="en-US" altLang="zh-CN" b="0"/>
              <a:t>   with flag indicator followed by serialized address</a:t>
            </a:r>
            <a:r>
              <a:rPr lang="zh-CN" altLang="en-US" b="0"/>
              <a:t>；</a:t>
            </a:r>
            <a:endParaRPr lang="en-US" altLang="zh-CN" b="0"/>
          </a:p>
          <a:p>
            <a:r>
              <a:rPr lang="en-US" altLang="zh-CN" b="0"/>
              <a:t>o time‐over‐threshold, threshold‐to‐peak, peak‐to‐threshold, pulse‐at‐peak available for</a:t>
            </a:r>
          </a:p>
          <a:p>
            <a:r>
              <a:rPr lang="en-US" altLang="zh-CN" b="0"/>
              <a:t>   each channel at dedicated outputs </a:t>
            </a:r>
            <a:r>
              <a:rPr lang="en-US" altLang="zh-CN" b="0" i="1"/>
              <a:t>ttp</a:t>
            </a:r>
            <a:r>
              <a:rPr lang="zh-CN" altLang="en-US" b="0" i="1"/>
              <a:t>；</a:t>
            </a:r>
            <a:endParaRPr lang="en-US" altLang="zh-CN" b="0" i="1"/>
          </a:p>
          <a:p>
            <a:r>
              <a:rPr lang="en-US" altLang="zh-CN" b="0"/>
              <a:t>o 6bit peak amplitude conversion available for each channel at dedicated outputs </a:t>
            </a:r>
            <a:r>
              <a:rPr lang="en-US" altLang="zh-CN" b="0" i="1"/>
              <a:t>ttp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26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b="8789"/>
          <a:stretch>
            <a:fillRect/>
          </a:stretch>
        </p:blipFill>
        <p:spPr bwMode="auto">
          <a:xfrm>
            <a:off x="276225" y="2997200"/>
            <a:ext cx="65278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6"/>
          <p:cNvSpPr txBox="1">
            <a:spLocks noChangeArrowheads="1"/>
          </p:cNvSpPr>
          <p:nvPr/>
        </p:nvSpPr>
        <p:spPr bwMode="auto">
          <a:xfrm>
            <a:off x="576263" y="427038"/>
            <a:ext cx="79613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990033"/>
                </a:solidFill>
                <a:latin typeface="+mn-lt"/>
              </a:rPr>
              <a:t>Current Status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900" y="1268413"/>
            <a:ext cx="8893175" cy="1385887"/>
          </a:xfrm>
          <a:prstGeom prst="rect">
            <a:avLst/>
          </a:prstGeom>
          <a:noFill/>
          <a:effectLst/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rgbClr val="3333CC"/>
                </a:solidFill>
                <a:latin typeface="+mn-lt"/>
              </a:rPr>
              <a:t> VMM2 dies </a:t>
            </a:r>
            <a:r>
              <a:rPr lang="en-US" sz="2000" b="0" u="sng" dirty="0">
                <a:solidFill>
                  <a:srgbClr val="3333CC"/>
                </a:solidFill>
                <a:latin typeface="+mn-lt"/>
              </a:rPr>
              <a:t>received</a:t>
            </a:r>
            <a:r>
              <a:rPr lang="en-US" sz="2000" b="0" dirty="0">
                <a:solidFill>
                  <a:srgbClr val="3333CC"/>
                </a:solidFill>
                <a:latin typeface="+mn-lt"/>
              </a:rPr>
              <a:t> from foundry in May 2014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rgbClr val="3333CC"/>
                </a:solidFill>
                <a:latin typeface="+mn-lt"/>
              </a:rPr>
              <a:t> Packaged samples received on Sept. 18</a:t>
            </a:r>
            <a:r>
              <a:rPr lang="en-US" sz="2000" b="0" baseline="30000" dirty="0">
                <a:solidFill>
                  <a:srgbClr val="3333CC"/>
                </a:solidFill>
                <a:latin typeface="+mn-lt"/>
              </a:rPr>
              <a:t>th </a:t>
            </a:r>
            <a:r>
              <a:rPr lang="en-US" sz="2000" b="0" dirty="0">
                <a:solidFill>
                  <a:srgbClr val="3333CC"/>
                </a:solidFill>
                <a:latin typeface="+mn-lt"/>
              </a:rPr>
              <a:t>(considerable delay in packaging process) and are being assembled on AZ PCB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rgbClr val="3333CC"/>
                </a:solidFill>
                <a:latin typeface="+mn-lt"/>
              </a:rPr>
              <a:t> Dies wire-bonded on Sept. 15</a:t>
            </a:r>
            <a:r>
              <a:rPr lang="en-US" sz="2000" b="0" baseline="30000" dirty="0">
                <a:solidFill>
                  <a:srgbClr val="3333CC"/>
                </a:solidFill>
                <a:latin typeface="+mn-lt"/>
              </a:rPr>
              <a:t>th</a:t>
            </a:r>
            <a:r>
              <a:rPr lang="en-US" sz="2000" b="0" dirty="0">
                <a:solidFill>
                  <a:srgbClr val="3333CC"/>
                </a:solidFill>
                <a:latin typeface="+mn-lt"/>
              </a:rPr>
              <a:t> made possible preliminary tests</a:t>
            </a:r>
          </a:p>
        </p:txBody>
      </p:sp>
      <p:pic>
        <p:nvPicPr>
          <p:cNvPr id="38917" name="Picture 1" descr="C:\Documents and Settings\degeronimo.BNL\Desktop\slides\Rev_Logo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656388"/>
            <a:ext cx="7366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cquisition1a.png"/>
          <p:cNvPicPr>
            <a:picLocks noChangeAspect="1"/>
          </p:cNvPicPr>
          <p:nvPr/>
        </p:nvPicPr>
        <p:blipFill>
          <a:blip r:embed="rId4"/>
          <a:srcRect l="15625" t="19469" r="43750" b="36157"/>
          <a:stretch>
            <a:fillRect/>
          </a:stretch>
        </p:blipFill>
        <p:spPr>
          <a:xfrm>
            <a:off x="746125" y="2708275"/>
            <a:ext cx="5697538" cy="349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7" descr="Acquisition1a.png"/>
          <p:cNvPicPr>
            <a:picLocks noChangeAspect="1"/>
          </p:cNvPicPr>
          <p:nvPr/>
        </p:nvPicPr>
        <p:blipFill>
          <a:blip r:embed="rId5" cstate="print"/>
          <a:srcRect l="21875" t="8344" r="23437" b="19469"/>
          <a:stretch>
            <a:fillRect/>
          </a:stretch>
        </p:blipFill>
        <p:spPr>
          <a:xfrm>
            <a:off x="6804248" y="2716051"/>
            <a:ext cx="2128282" cy="1577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5" descr="Acquisition1a.png"/>
          <p:cNvPicPr>
            <a:picLocks noChangeAspect="1"/>
          </p:cNvPicPr>
          <p:nvPr/>
        </p:nvPicPr>
        <p:blipFill>
          <a:blip r:embed="rId6" cstate="print"/>
          <a:srcRect l="20313" t="11125" r="23437" b="11125"/>
          <a:stretch>
            <a:fillRect/>
          </a:stretch>
        </p:blipFill>
        <p:spPr>
          <a:xfrm>
            <a:off x="6804248" y="4362078"/>
            <a:ext cx="2110541" cy="163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ctrTitle"/>
          </p:nvPr>
        </p:nvSpPr>
        <p:spPr>
          <a:xfrm>
            <a:off x="900113" y="620713"/>
            <a:ext cx="7704137" cy="1941512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zh-CN" dirty="0" smtClean="0">
                <a:solidFill>
                  <a:srgbClr val="990033"/>
                </a:solidFill>
              </a:rPr>
              <a:t> </a:t>
            </a:r>
            <a:r>
              <a:rPr lang="en-US" altLang="zh-CN" sz="3600" kern="1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ATLAS </a:t>
            </a:r>
            <a:r>
              <a:rPr lang="en-US" altLang="zh-CN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 1 </a:t>
            </a:r>
            <a:r>
              <a:rPr lang="en-US" altLang="zh-CN" sz="3600" kern="1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Muon</a:t>
            </a:r>
            <a:r>
              <a:rPr lang="zh-CN" altLang="en-US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谱仪</a:t>
            </a:r>
            <a:r>
              <a:rPr lang="zh-CN" altLang="zh-CN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端盖</a:t>
            </a:r>
            <a:r>
              <a:rPr lang="en-US" altLang="zh-CN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NSW</a:t>
            </a:r>
            <a:br>
              <a:rPr lang="en-US" altLang="zh-CN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zh-CN" sz="1000" kern="1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sz="1000" kern="1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zh-CN" altLang="zh-CN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触发系统研</a:t>
            </a:r>
            <a:r>
              <a:rPr lang="zh-CN" altLang="en-US" sz="3600" kern="1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究</a:t>
            </a:r>
            <a:endParaRPr lang="en-US" altLang="zh-CN" sz="3600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39" name="Subtitle 4"/>
          <p:cNvSpPr>
            <a:spLocks noGrp="1"/>
          </p:cNvSpPr>
          <p:nvPr>
            <p:ph type="subTitle" idx="1"/>
          </p:nvPr>
        </p:nvSpPr>
        <p:spPr bwMode="auto">
          <a:xfrm>
            <a:off x="1549400" y="3119438"/>
            <a:ext cx="6838950" cy="1030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zh-CN" altLang="en-US" sz="20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zh-CN" altLang="en-US" sz="2000" b="1" smtClean="0">
                <a:latin typeface="Times New Roman" pitchFamily="18" charset="0"/>
                <a:cs typeface="Times New Roman" pitchFamily="18" charset="0"/>
              </a:rPr>
              <a:t>山东大学物理学院负责探测器</a:t>
            </a:r>
            <a:endParaRPr lang="en-US" altLang="zh-CN" sz="2000" b="1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zh-CN" altLang="en-US" sz="20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zh-CN" altLang="en-US" sz="2000" b="1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核探测与核电子学国家重点实验室（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USTC</a:t>
            </a:r>
            <a:r>
              <a:rPr lang="zh-CN" altLang="en-US" sz="2000" b="1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）</a:t>
            </a:r>
            <a:r>
              <a:rPr lang="zh-CN" altLang="en-US" sz="2000" b="1" smtClean="0">
                <a:latin typeface="Times New Roman" pitchFamily="18" charset="0"/>
                <a:cs typeface="Times New Roman" pitchFamily="18" charset="0"/>
              </a:rPr>
              <a:t>负责电子学</a:t>
            </a:r>
            <a:endParaRPr lang="en-US" altLang="zh-CN" sz="2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6013" y="2565400"/>
            <a:ext cx="63674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kern="1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</a:t>
            </a:r>
            <a:r>
              <a:rPr lang="en-US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zh-CN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zh-CN" altLang="zh-CN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国家自然科学基金重大国际合作项目</a:t>
            </a:r>
            <a:endParaRPr lang="zh-CN" altLang="en-US" sz="2400" dirty="0">
              <a:solidFill>
                <a:srgbClr val="3333CC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6013" y="4292600"/>
            <a:ext cx="42767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kern="1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</a:t>
            </a:r>
            <a:r>
              <a:rPr lang="en-US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zh-CN" altLang="en-US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前端读出电子学</a:t>
            </a:r>
            <a:r>
              <a:rPr lang="zh-CN" altLang="en-US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采用</a:t>
            </a:r>
            <a:r>
              <a:rPr lang="en-US" altLang="zh-CN" sz="2400" kern="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24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8"/>
          <p:cNvGrpSpPr>
            <a:grpSpLocks/>
          </p:cNvGrpSpPr>
          <p:nvPr/>
        </p:nvGrpSpPr>
        <p:grpSpPr bwMode="auto">
          <a:xfrm>
            <a:off x="1258888" y="1268413"/>
            <a:ext cx="7921625" cy="5040312"/>
            <a:chOff x="0" y="347180"/>
            <a:chExt cx="9144000" cy="6163639"/>
          </a:xfrm>
        </p:grpSpPr>
        <p:pic>
          <p:nvPicPr>
            <p:cNvPr id="40966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80"/>
              <a:ext cx="9144000" cy="616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861259" y="1449841"/>
              <a:ext cx="1374349" cy="89494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7646" y="3604688"/>
              <a:ext cx="1779323" cy="8930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2222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抗辐照</a:t>
              </a:r>
              <a:r>
                <a:rPr lang="en-US" altLang="zh-CN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ASD</a:t>
              </a:r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zh-CN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</a:p>
            <a:p>
              <a:pPr algn="ctr">
                <a:defRPr/>
              </a:pPr>
              <a:r>
                <a:rPr lang="en-US" altLang="zh-CN" sz="14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IBM 130nm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kHz/cm</a:t>
              </a:r>
              <a:r>
                <a:rPr lang="en-US" altLang="zh-CN" baseline="300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 flipV="1">
              <a:off x="1548432" y="2344781"/>
              <a:ext cx="203404" cy="125796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753414" y="611197"/>
              <a:ext cx="1896601" cy="677514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22225">
              <a:solidFill>
                <a:srgbClr val="FF0000"/>
              </a:solidFill>
            </a:ln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Pad L0 trigger</a:t>
              </a:r>
            </a:p>
            <a:p>
              <a:pPr algn="ctr">
                <a:defRPr/>
              </a:pPr>
              <a:r>
                <a:rPr lang="zh-CN" altLang="en-US" sz="140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预触发</a:t>
              </a:r>
              <a:endParaRPr lang="zh-CN" altLang="en-US" sz="1200" baseline="3000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12835" y="2243833"/>
              <a:ext cx="1724350" cy="790111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22225"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高速数据传输 </a:t>
              </a:r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Gbps/fiber</a:t>
              </a:r>
              <a:endParaRPr lang="zh-CN" altLang="en-US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979613" y="404813"/>
            <a:ext cx="553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sTGC</a:t>
            </a:r>
            <a:r>
              <a:rPr lang="zh-CN" altLang="en-US" sz="3600">
                <a:solidFill>
                  <a:srgbClr val="990033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触发系统前端电子学</a:t>
            </a:r>
            <a:endParaRPr lang="en-US" altLang="zh-CN" sz="3600" baseline="30000">
              <a:solidFill>
                <a:srgbClr val="990033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0964" name="文本框 2"/>
          <p:cNvSpPr txBox="1">
            <a:spLocks noChangeArrowheads="1"/>
          </p:cNvSpPr>
          <p:nvPr/>
        </p:nvSpPr>
        <p:spPr bwMode="auto">
          <a:xfrm>
            <a:off x="34925" y="2170113"/>
            <a:ext cx="1728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3333CC"/>
                </a:solidFill>
              </a:rPr>
              <a:t>ASD</a:t>
            </a:r>
            <a:r>
              <a:rPr lang="zh-CN" altLang="en-US">
                <a:solidFill>
                  <a:srgbClr val="3333CC"/>
                </a:solidFill>
              </a:rPr>
              <a:t>：</a:t>
            </a:r>
            <a:r>
              <a:rPr lang="en-US" altLang="zh-CN">
                <a:solidFill>
                  <a:srgbClr val="3333CC"/>
                </a:solidFill>
              </a:rPr>
              <a:t>VMM2</a:t>
            </a:r>
            <a:endParaRPr lang="zh-CN" altLang="en-US">
              <a:solidFill>
                <a:srgbClr val="3333CC"/>
              </a:solidFill>
            </a:endParaRPr>
          </a:p>
        </p:txBody>
      </p:sp>
      <p:sp>
        <p:nvSpPr>
          <p:cNvPr id="40965" name="文本框 13"/>
          <p:cNvSpPr txBox="1">
            <a:spLocks noChangeArrowheads="1"/>
          </p:cNvSpPr>
          <p:nvPr/>
        </p:nvSpPr>
        <p:spPr bwMode="auto">
          <a:xfrm>
            <a:off x="36513" y="2659063"/>
            <a:ext cx="172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3333CC"/>
                </a:solidFill>
              </a:rPr>
              <a:t>TDS</a:t>
            </a:r>
            <a:r>
              <a:rPr lang="zh-CN" altLang="en-US">
                <a:solidFill>
                  <a:srgbClr val="3333CC"/>
                </a:solidFill>
              </a:rPr>
              <a:t>：</a:t>
            </a:r>
            <a:r>
              <a:rPr lang="en-US" altLang="zh-CN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Michigan</a:t>
            </a:r>
          </a:p>
          <a:p>
            <a:r>
              <a:rPr lang="en-US" altLang="zh-CN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USTC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6"/>
          <p:cNvPicPr>
            <a:picLocks noChangeAspect="1"/>
          </p:cNvPicPr>
          <p:nvPr/>
        </p:nvPicPr>
        <p:blipFill>
          <a:blip r:embed="rId2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235075"/>
            <a:ext cx="47212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6"/>
          <p:cNvSpPr txBox="1"/>
          <p:nvPr/>
        </p:nvSpPr>
        <p:spPr>
          <a:xfrm>
            <a:off x="6196013" y="1235075"/>
            <a:ext cx="3705225" cy="298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系统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512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通道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+ 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采样率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40M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Hz </a:t>
            </a:r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Bx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Pad Trigger L0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 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4.8G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bps Strip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触发信息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+ 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尺寸</a:t>
            </a:r>
            <a:r>
              <a:rPr lang="en-US" altLang="zh-CN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25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×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5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cm</a:t>
            </a:r>
            <a:r>
              <a:rPr lang="zh-CN" altLang="en-US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 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Times New Roman"/>
            </a:endParaRPr>
          </a:p>
          <a:p>
            <a:pPr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2" name="TextBox 31"/>
          <p:cNvSpPr txBox="1"/>
          <p:nvPr/>
        </p:nvSpPr>
        <p:spPr>
          <a:xfrm>
            <a:off x="6423025" y="4230688"/>
            <a:ext cx="2836863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高度集成</a:t>
            </a:r>
            <a:r>
              <a:rPr lang="zh-CN" alt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channels </a:t>
            </a: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VMM + 4 TDS </a:t>
            </a:r>
            <a:endParaRPr lang="en-US" altLang="zh-CN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SCA +  2 </a:t>
            </a:r>
            <a:r>
              <a:rPr lang="en-US" altLang="zh-CN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ELink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左大括号 25"/>
          <p:cNvSpPr/>
          <p:nvPr/>
        </p:nvSpPr>
        <p:spPr>
          <a:xfrm rot="16200000">
            <a:off x="3128169" y="2753519"/>
            <a:ext cx="368300" cy="6351588"/>
          </a:xfrm>
          <a:prstGeom prst="leftBrace">
            <a:avLst>
              <a:gd name="adj1" fmla="val 8333"/>
              <a:gd name="adj2" fmla="val 497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TextBox 47"/>
          <p:cNvSpPr txBox="1"/>
          <p:nvPr/>
        </p:nvSpPr>
        <p:spPr>
          <a:xfrm>
            <a:off x="2244725" y="5973763"/>
            <a:ext cx="19621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  <a:r>
              <a:rPr lang="zh-CN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通道</a:t>
            </a:r>
            <a:r>
              <a:rPr lang="en-US" altLang="zh-CN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zh-CN" alt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1" name="内容占位符 5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57688"/>
            <a:ext cx="5532438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808038" y="5135563"/>
            <a:ext cx="5873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454150" y="5127625"/>
            <a:ext cx="5873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9138" y="5126038"/>
            <a:ext cx="5873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655888" y="5132388"/>
            <a:ext cx="58578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451225" y="5129213"/>
            <a:ext cx="58737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130675" y="5114925"/>
            <a:ext cx="5873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68838" y="5114925"/>
            <a:ext cx="5873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307013" y="5113338"/>
            <a:ext cx="58737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04925" y="4530725"/>
            <a:ext cx="4826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59013" y="4516438"/>
            <a:ext cx="4826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57638" y="4537075"/>
            <a:ext cx="4826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943475" y="4530725"/>
            <a:ext cx="4826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2004" name="Text Box 5"/>
          <p:cNvSpPr txBox="1">
            <a:spLocks noChangeArrowheads="1"/>
          </p:cNvSpPr>
          <p:nvPr/>
        </p:nvSpPr>
        <p:spPr bwMode="auto">
          <a:xfrm>
            <a:off x="1476375" y="404813"/>
            <a:ext cx="6694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sTGC</a:t>
            </a:r>
            <a:r>
              <a:rPr lang="zh-CN" altLang="en-US" sz="3600">
                <a:solidFill>
                  <a:srgbClr val="990033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触发系统前端电子学：</a:t>
            </a:r>
            <a:r>
              <a:rPr lang="en-US" altLang="zh-CN" sz="3600">
                <a:solidFill>
                  <a:srgbClr val="990033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FEB</a:t>
            </a:r>
            <a:endParaRPr lang="en-US" altLang="zh-CN" sz="3600" baseline="30000">
              <a:solidFill>
                <a:srgbClr val="990033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1"/>
          <p:cNvSpPr txBox="1">
            <a:spLocks noChangeArrowheads="1"/>
          </p:cNvSpPr>
          <p:nvPr/>
        </p:nvSpPr>
        <p:spPr bwMode="auto">
          <a:xfrm>
            <a:off x="1638300" y="477838"/>
            <a:ext cx="6750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 b="0">
                <a:solidFill>
                  <a:srgbClr val="990033"/>
                </a:solidFill>
              </a:rPr>
              <a:t>GEMROC: GEM Readout Chip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4301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033838"/>
            <a:ext cx="8418512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本框 2"/>
          <p:cNvSpPr txBox="1">
            <a:spLocks noChangeArrowheads="1"/>
          </p:cNvSpPr>
          <p:nvPr/>
        </p:nvSpPr>
        <p:spPr bwMode="auto">
          <a:xfrm>
            <a:off x="179388" y="2205038"/>
            <a:ext cx="561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32Ch.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>
                <a:solidFill>
                  <a:srgbClr val="3333CC"/>
                </a:solidFill>
                <a:sym typeface="Wingdings 2" pitchFamily="18" charset="2"/>
              </a:rPr>
              <a:t>T</a:t>
            </a:r>
            <a:r>
              <a:rPr lang="en-US" altLang="zh-CN">
                <a:solidFill>
                  <a:srgbClr val="3333CC"/>
                </a:solidFill>
              </a:rPr>
              <a:t>ransimpedance Preamp</a:t>
            </a:r>
            <a:r>
              <a:rPr lang="en-US" altLang="zh-CN"/>
              <a:t>,</a:t>
            </a:r>
            <a:r>
              <a:rPr lang="en-US" altLang="zh-CN" b="0"/>
              <a:t> </a:t>
            </a:r>
            <a:r>
              <a:rPr lang="en-US" altLang="zh-CN">
                <a:sym typeface="Wingdings 2" pitchFamily="18" charset="2"/>
              </a:rPr>
              <a:t>Fast/Slow Shaper</a:t>
            </a:r>
            <a:endParaRPr lang="en-US" altLang="zh-CN"/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Comparator &amp; TWC</a:t>
            </a:r>
            <a:r>
              <a:rPr lang="zh-CN" altLang="en-US">
                <a:sym typeface="Wingdings 2" pitchFamily="18" charset="2"/>
              </a:rPr>
              <a:t>（</a:t>
            </a:r>
            <a:r>
              <a:rPr lang="en-US" altLang="zh-CN">
                <a:solidFill>
                  <a:srgbClr val="990033"/>
                </a:solidFill>
              </a:rPr>
              <a:t>Time-Walk Compensation</a:t>
            </a:r>
            <a:r>
              <a:rPr lang="zh-CN" altLang="en-US"/>
              <a:t>）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Peak Detect &amp; Hold</a:t>
            </a:r>
            <a:endParaRPr lang="en-US" altLang="zh-CN"/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Time Stamp Generator</a:t>
            </a:r>
            <a:endParaRPr lang="zh-CN" altLang="en-US"/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zh-CN" altLang="en-US">
                <a:sym typeface="Wingdings 2" pitchFamily="18" charset="2"/>
              </a:rPr>
              <a:t>两类</a:t>
            </a:r>
            <a:r>
              <a:rPr lang="en-US" altLang="zh-CN">
                <a:sym typeface="Wingdings 2" pitchFamily="18" charset="2"/>
              </a:rPr>
              <a:t>FIFOs</a:t>
            </a:r>
            <a:r>
              <a:rPr lang="zh-CN" altLang="en-US">
                <a:sym typeface="Wingdings 2" pitchFamily="18" charset="2"/>
              </a:rPr>
              <a:t>：电荷</a:t>
            </a:r>
            <a:r>
              <a:rPr lang="en-US" altLang="zh-CN">
                <a:sym typeface="Wingdings 2" pitchFamily="18" charset="2"/>
              </a:rPr>
              <a:t>/</a:t>
            </a:r>
            <a:r>
              <a:rPr lang="zh-CN" altLang="en-US">
                <a:sym typeface="Wingdings 2" pitchFamily="18" charset="2"/>
              </a:rPr>
              <a:t>时间信息缓存</a:t>
            </a:r>
            <a:endParaRPr lang="en-US" altLang="zh-CN">
              <a:sym typeface="Wingdings 2" pitchFamily="18" charset="2"/>
            </a:endParaRP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zh-CN" altLang="en-US"/>
              <a:t>差分输出形式（</a:t>
            </a:r>
            <a:r>
              <a:rPr lang="en-US" altLang="zh-CN"/>
              <a:t>analog</a:t>
            </a:r>
            <a:r>
              <a:rPr lang="zh-CN" altLang="en-US"/>
              <a:t>，</a:t>
            </a:r>
            <a:r>
              <a:rPr lang="en-US" altLang="zh-CN"/>
              <a:t>digital</a:t>
            </a:r>
            <a:r>
              <a:rPr lang="zh-CN" altLang="en-US"/>
              <a:t>）</a:t>
            </a:r>
            <a:endParaRPr lang="en-US" altLang="zh-CN"/>
          </a:p>
        </p:txBody>
      </p:sp>
      <p:sp>
        <p:nvSpPr>
          <p:cNvPr id="43013" name="文本框 5"/>
          <p:cNvSpPr txBox="1">
            <a:spLocks noChangeArrowheads="1"/>
          </p:cNvSpPr>
          <p:nvPr/>
        </p:nvSpPr>
        <p:spPr bwMode="auto">
          <a:xfrm>
            <a:off x="179388" y="1301750"/>
            <a:ext cx="8964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/>
              <a:t>0.35</a:t>
            </a:r>
            <a:r>
              <a:rPr lang="en-US" altLang="zh-CN">
                <a:sym typeface="Symbol" pitchFamily="18" charset="2"/>
              </a:rPr>
              <a:t>m CMOS</a:t>
            </a:r>
            <a:endParaRPr lang="en-US" altLang="zh-CN"/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2-D GEM</a:t>
            </a:r>
            <a:r>
              <a:rPr lang="zh-CN" altLang="en-US"/>
              <a:t>（</a:t>
            </a:r>
            <a:r>
              <a:rPr lang="en-US" altLang="zh-CN"/>
              <a:t>30cm x 30cm</a:t>
            </a:r>
            <a:r>
              <a:rPr lang="zh-CN" altLang="en-US"/>
              <a:t>）读出</a:t>
            </a:r>
            <a:r>
              <a:rPr lang="en-US" altLang="zh-CN"/>
              <a:t>,  </a:t>
            </a:r>
            <a:r>
              <a:rPr lang="zh-CN" altLang="en-US"/>
              <a:t>事例率：</a:t>
            </a:r>
            <a:r>
              <a:rPr lang="en-US" altLang="zh-CN">
                <a:solidFill>
                  <a:srgbClr val="3333CC"/>
                </a:solidFill>
              </a:rPr>
              <a:t>10</a:t>
            </a:r>
            <a:r>
              <a:rPr lang="en-US" altLang="zh-CN" baseline="30000">
                <a:solidFill>
                  <a:srgbClr val="3333CC"/>
                </a:solidFill>
              </a:rPr>
              <a:t>6</a:t>
            </a:r>
            <a:r>
              <a:rPr lang="en-US" altLang="zh-CN">
                <a:solidFill>
                  <a:srgbClr val="3333CC"/>
                </a:solidFill>
              </a:rPr>
              <a:t> /s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2011 IEEE Nuclear Science Symposium Conference</a:t>
            </a:r>
            <a:r>
              <a:rPr lang="zh-CN" altLang="en-US"/>
              <a:t>，</a:t>
            </a:r>
            <a:r>
              <a:rPr lang="en-US" altLang="zh-CN"/>
              <a:t>AGH Univ. of Sci. &amp; Tech.</a:t>
            </a:r>
            <a:r>
              <a:rPr lang="zh-CN" altLang="en-US"/>
              <a:t>，</a:t>
            </a:r>
            <a:r>
              <a:rPr lang="en-US" altLang="zh-CN"/>
              <a:t>Krakow</a:t>
            </a:r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4211638" y="3438525"/>
            <a:ext cx="4532312" cy="1574800"/>
            <a:chOff x="4211960" y="3394869"/>
            <a:chExt cx="4532675" cy="1574006"/>
          </a:xfrm>
        </p:grpSpPr>
        <p:sp>
          <p:nvSpPr>
            <p:cNvPr id="43015" name="矩形 1"/>
            <p:cNvSpPr>
              <a:spLocks noChangeArrowheads="1"/>
            </p:cNvSpPr>
            <p:nvPr/>
          </p:nvSpPr>
          <p:spPr bwMode="auto">
            <a:xfrm>
              <a:off x="6062619" y="3394869"/>
              <a:ext cx="268201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990033"/>
                  </a:solidFill>
                </a:rPr>
                <a:t>Time-Walk Compensation</a:t>
              </a:r>
              <a:endParaRPr lang="zh-CN" altLang="en-US"/>
            </a:p>
          </p:txBody>
        </p:sp>
        <p:cxnSp>
          <p:nvCxnSpPr>
            <p:cNvPr id="43016" name="直接箭头连接符 3"/>
            <p:cNvCxnSpPr>
              <a:cxnSpLocks noChangeShapeType="1"/>
            </p:cNvCxnSpPr>
            <p:nvPr/>
          </p:nvCxnSpPr>
          <p:spPr bwMode="auto">
            <a:xfrm flipH="1">
              <a:off x="4211960" y="3733423"/>
              <a:ext cx="2016224" cy="1235452"/>
            </a:xfrm>
            <a:prstGeom prst="straightConnector1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chemeClr val="bg2">
                  <a:alpha val="3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文本框 1"/>
          <p:cNvSpPr txBox="1">
            <a:spLocks noChangeArrowheads="1"/>
          </p:cNvSpPr>
          <p:nvPr/>
        </p:nvSpPr>
        <p:spPr bwMode="auto">
          <a:xfrm>
            <a:off x="1403350" y="477838"/>
            <a:ext cx="713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TWC: Time-Walk Compensation</a:t>
            </a:r>
            <a:endParaRPr lang="zh-CN" altLang="en-US" sz="3600">
              <a:solidFill>
                <a:srgbClr val="990033"/>
              </a:solidFill>
            </a:endParaRPr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107950" y="1628775"/>
            <a:ext cx="9001125" cy="4025900"/>
            <a:chOff x="107504" y="1760760"/>
            <a:chExt cx="9001000" cy="4025132"/>
          </a:xfrm>
        </p:grpSpPr>
        <p:pic>
          <p:nvPicPr>
            <p:cNvPr id="440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736" y="1760760"/>
              <a:ext cx="5350768" cy="4025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4" name="文本框 4"/>
            <p:cNvSpPr txBox="1">
              <a:spLocks noChangeArrowheads="1"/>
            </p:cNvSpPr>
            <p:nvPr/>
          </p:nvSpPr>
          <p:spPr bwMode="auto">
            <a:xfrm>
              <a:off x="107504" y="3625998"/>
              <a:ext cx="4032448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C00000"/>
                  </a:solidFill>
                  <a:sym typeface="Wingdings 2" pitchFamily="18" charset="2"/>
                </a:rPr>
                <a:t>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diffa</a:t>
              </a:r>
              <a:r>
                <a:rPr lang="zh-CN" altLang="en-US"/>
                <a:t>，</a:t>
              </a:r>
              <a:r>
                <a:rPr lang="en-US" altLang="zh-CN"/>
                <a:t> diffb</a:t>
              </a:r>
              <a:r>
                <a:rPr lang="zh-CN" altLang="en-US"/>
                <a:t>：比较器输入</a:t>
              </a:r>
            </a:p>
            <a:p>
              <a:endParaRPr lang="en-US" altLang="zh-CN" sz="500">
                <a:solidFill>
                  <a:srgbClr val="C00000"/>
                </a:solidFill>
                <a:sym typeface="Wingdings 2" pitchFamily="18" charset="2"/>
              </a:endParaRPr>
            </a:p>
            <a:p>
              <a:r>
                <a:rPr lang="en-US" altLang="zh-CN">
                  <a:solidFill>
                    <a:srgbClr val="C00000"/>
                  </a:solidFill>
                  <a:sym typeface="Wingdings 2" pitchFamily="18" charset="2"/>
                </a:rPr>
                <a:t>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comp_outa</a:t>
              </a:r>
              <a:r>
                <a:rPr lang="zh-CN" altLang="en-US"/>
                <a:t>，</a:t>
              </a:r>
              <a:r>
                <a:rPr lang="en-US" altLang="zh-CN"/>
                <a:t>comp_outb</a:t>
              </a:r>
              <a:r>
                <a:rPr lang="zh-CN" altLang="en-US"/>
                <a:t>：比较器输出</a:t>
              </a:r>
            </a:p>
            <a:p>
              <a:endParaRPr lang="en-US" altLang="zh-CN" sz="500">
                <a:solidFill>
                  <a:srgbClr val="C00000"/>
                </a:solidFill>
                <a:sym typeface="Wingdings 2" pitchFamily="18" charset="2"/>
              </a:endParaRPr>
            </a:p>
            <a:p>
              <a:r>
                <a:rPr lang="en-US" altLang="zh-CN">
                  <a:solidFill>
                    <a:srgbClr val="C00000"/>
                  </a:solidFill>
                  <a:sym typeface="Wingdings 2" pitchFamily="18" charset="2"/>
                </a:rPr>
                <a:t></a:t>
              </a:r>
              <a:r>
                <a:rPr lang="en-US" altLang="zh-CN">
                  <a:sym typeface="Wingdings 2" pitchFamily="18" charset="2"/>
                </a:rPr>
                <a:t> TWC_out</a:t>
              </a:r>
              <a:r>
                <a:rPr lang="zh-CN" altLang="en-US"/>
                <a:t>，</a:t>
              </a:r>
              <a:r>
                <a:rPr lang="en-US" altLang="zh-CN"/>
                <a:t> TWC</a:t>
              </a:r>
              <a:r>
                <a:rPr lang="zh-CN" altLang="en-US"/>
                <a:t>输出</a:t>
              </a:r>
            </a:p>
            <a:p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 bwMode="auto">
            <a:xfrm>
              <a:off x="4828663" y="2776566"/>
              <a:ext cx="1347769" cy="1444349"/>
            </a:xfrm>
            <a:custGeom>
              <a:avLst/>
              <a:gdLst>
                <a:gd name="connsiteX0" fmla="*/ 1333500 w 1347647"/>
                <a:gd name="connsiteY0" fmla="*/ 0 h 1152525"/>
                <a:gd name="connsiteX1" fmla="*/ 1343025 w 1347647"/>
                <a:gd name="connsiteY1" fmla="*/ 333375 h 1152525"/>
                <a:gd name="connsiteX2" fmla="*/ 1323975 w 1347647"/>
                <a:gd name="connsiteY2" fmla="*/ 733425 h 1152525"/>
                <a:gd name="connsiteX3" fmla="*/ 1304925 w 1347647"/>
                <a:gd name="connsiteY3" fmla="*/ 790575 h 1152525"/>
                <a:gd name="connsiteX4" fmla="*/ 1295400 w 1347647"/>
                <a:gd name="connsiteY4" fmla="*/ 819150 h 1152525"/>
                <a:gd name="connsiteX5" fmla="*/ 1276350 w 1347647"/>
                <a:gd name="connsiteY5" fmla="*/ 847725 h 1152525"/>
                <a:gd name="connsiteX6" fmla="*/ 1266825 w 1347647"/>
                <a:gd name="connsiteY6" fmla="*/ 876300 h 1152525"/>
                <a:gd name="connsiteX7" fmla="*/ 1219200 w 1347647"/>
                <a:gd name="connsiteY7" fmla="*/ 933450 h 1152525"/>
                <a:gd name="connsiteX8" fmla="*/ 1190625 w 1347647"/>
                <a:gd name="connsiteY8" fmla="*/ 990600 h 1152525"/>
                <a:gd name="connsiteX9" fmla="*/ 1162050 w 1347647"/>
                <a:gd name="connsiteY9" fmla="*/ 1009650 h 1152525"/>
                <a:gd name="connsiteX10" fmla="*/ 1143000 w 1347647"/>
                <a:gd name="connsiteY10" fmla="*/ 1038225 h 1152525"/>
                <a:gd name="connsiteX11" fmla="*/ 1057275 w 1347647"/>
                <a:gd name="connsiteY11" fmla="*/ 1085850 h 1152525"/>
                <a:gd name="connsiteX12" fmla="*/ 962025 w 1347647"/>
                <a:gd name="connsiteY12" fmla="*/ 1123950 h 1152525"/>
                <a:gd name="connsiteX13" fmla="*/ 933450 w 1347647"/>
                <a:gd name="connsiteY13" fmla="*/ 1133475 h 1152525"/>
                <a:gd name="connsiteX14" fmla="*/ 533400 w 1347647"/>
                <a:gd name="connsiteY14" fmla="*/ 1152525 h 1152525"/>
                <a:gd name="connsiteX15" fmla="*/ 352425 w 1347647"/>
                <a:gd name="connsiteY15" fmla="*/ 1133475 h 1152525"/>
                <a:gd name="connsiteX16" fmla="*/ 276225 w 1347647"/>
                <a:gd name="connsiteY16" fmla="*/ 1114425 h 1152525"/>
                <a:gd name="connsiteX17" fmla="*/ 238125 w 1347647"/>
                <a:gd name="connsiteY17" fmla="*/ 1104900 h 1152525"/>
                <a:gd name="connsiteX18" fmla="*/ 209550 w 1347647"/>
                <a:gd name="connsiteY18" fmla="*/ 1085850 h 1152525"/>
                <a:gd name="connsiteX19" fmla="*/ 180975 w 1347647"/>
                <a:gd name="connsiteY19" fmla="*/ 1076325 h 1152525"/>
                <a:gd name="connsiteX20" fmla="*/ 123825 w 1347647"/>
                <a:gd name="connsiteY20" fmla="*/ 1038225 h 1152525"/>
                <a:gd name="connsiteX21" fmla="*/ 85725 w 1347647"/>
                <a:gd name="connsiteY21" fmla="*/ 1019175 h 1152525"/>
                <a:gd name="connsiteX22" fmla="*/ 66675 w 1347647"/>
                <a:gd name="connsiteY22" fmla="*/ 990600 h 1152525"/>
                <a:gd name="connsiteX23" fmla="*/ 38100 w 1347647"/>
                <a:gd name="connsiteY23" fmla="*/ 962025 h 1152525"/>
                <a:gd name="connsiteX24" fmla="*/ 0 w 1347647"/>
                <a:gd name="connsiteY24" fmla="*/ 876300 h 1152525"/>
                <a:gd name="connsiteX25" fmla="*/ 0 w 1347647"/>
                <a:gd name="connsiteY25" fmla="*/ 771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7647" h="1152525">
                  <a:moveTo>
                    <a:pt x="1333500" y="0"/>
                  </a:moveTo>
                  <a:cubicBezTo>
                    <a:pt x="1336675" y="111125"/>
                    <a:pt x="1343025" y="222205"/>
                    <a:pt x="1343025" y="333375"/>
                  </a:cubicBezTo>
                  <a:cubicBezTo>
                    <a:pt x="1343025" y="437053"/>
                    <a:pt x="1361702" y="607670"/>
                    <a:pt x="1323975" y="733425"/>
                  </a:cubicBezTo>
                  <a:cubicBezTo>
                    <a:pt x="1318205" y="752659"/>
                    <a:pt x="1311275" y="771525"/>
                    <a:pt x="1304925" y="790575"/>
                  </a:cubicBezTo>
                  <a:cubicBezTo>
                    <a:pt x="1301750" y="800100"/>
                    <a:pt x="1300969" y="810796"/>
                    <a:pt x="1295400" y="819150"/>
                  </a:cubicBezTo>
                  <a:cubicBezTo>
                    <a:pt x="1289050" y="828675"/>
                    <a:pt x="1281470" y="837486"/>
                    <a:pt x="1276350" y="847725"/>
                  </a:cubicBezTo>
                  <a:cubicBezTo>
                    <a:pt x="1271860" y="856705"/>
                    <a:pt x="1271315" y="867320"/>
                    <a:pt x="1266825" y="876300"/>
                  </a:cubicBezTo>
                  <a:cubicBezTo>
                    <a:pt x="1253564" y="902822"/>
                    <a:pt x="1240266" y="912384"/>
                    <a:pt x="1219200" y="933450"/>
                  </a:cubicBezTo>
                  <a:cubicBezTo>
                    <a:pt x="1211453" y="956691"/>
                    <a:pt x="1209089" y="972136"/>
                    <a:pt x="1190625" y="990600"/>
                  </a:cubicBezTo>
                  <a:cubicBezTo>
                    <a:pt x="1182530" y="998695"/>
                    <a:pt x="1171575" y="1003300"/>
                    <a:pt x="1162050" y="1009650"/>
                  </a:cubicBezTo>
                  <a:cubicBezTo>
                    <a:pt x="1155700" y="1019175"/>
                    <a:pt x="1151615" y="1030687"/>
                    <a:pt x="1143000" y="1038225"/>
                  </a:cubicBezTo>
                  <a:cubicBezTo>
                    <a:pt x="1083597" y="1090203"/>
                    <a:pt x="1104895" y="1065442"/>
                    <a:pt x="1057275" y="1085850"/>
                  </a:cubicBezTo>
                  <a:cubicBezTo>
                    <a:pt x="959169" y="1127895"/>
                    <a:pt x="1092107" y="1080589"/>
                    <a:pt x="962025" y="1123950"/>
                  </a:cubicBezTo>
                  <a:cubicBezTo>
                    <a:pt x="952500" y="1127125"/>
                    <a:pt x="943389" y="1132055"/>
                    <a:pt x="933450" y="1133475"/>
                  </a:cubicBezTo>
                  <a:cubicBezTo>
                    <a:pt x="756722" y="1158722"/>
                    <a:pt x="889216" y="1142359"/>
                    <a:pt x="533400" y="1152525"/>
                  </a:cubicBezTo>
                  <a:cubicBezTo>
                    <a:pt x="258647" y="1135353"/>
                    <a:pt x="451446" y="1160481"/>
                    <a:pt x="352425" y="1133475"/>
                  </a:cubicBezTo>
                  <a:cubicBezTo>
                    <a:pt x="327166" y="1126586"/>
                    <a:pt x="301625" y="1120775"/>
                    <a:pt x="276225" y="1114425"/>
                  </a:cubicBezTo>
                  <a:lnTo>
                    <a:pt x="238125" y="1104900"/>
                  </a:lnTo>
                  <a:cubicBezTo>
                    <a:pt x="228600" y="1098550"/>
                    <a:pt x="219789" y="1090970"/>
                    <a:pt x="209550" y="1085850"/>
                  </a:cubicBezTo>
                  <a:cubicBezTo>
                    <a:pt x="200570" y="1081360"/>
                    <a:pt x="189752" y="1081201"/>
                    <a:pt x="180975" y="1076325"/>
                  </a:cubicBezTo>
                  <a:cubicBezTo>
                    <a:pt x="160961" y="1065206"/>
                    <a:pt x="142875" y="1050925"/>
                    <a:pt x="123825" y="1038225"/>
                  </a:cubicBezTo>
                  <a:cubicBezTo>
                    <a:pt x="112011" y="1030349"/>
                    <a:pt x="98425" y="1025525"/>
                    <a:pt x="85725" y="1019175"/>
                  </a:cubicBezTo>
                  <a:cubicBezTo>
                    <a:pt x="79375" y="1009650"/>
                    <a:pt x="74004" y="999394"/>
                    <a:pt x="66675" y="990600"/>
                  </a:cubicBezTo>
                  <a:cubicBezTo>
                    <a:pt x="58051" y="980252"/>
                    <a:pt x="46724" y="972373"/>
                    <a:pt x="38100" y="962025"/>
                  </a:cubicBezTo>
                  <a:cubicBezTo>
                    <a:pt x="20835" y="941307"/>
                    <a:pt x="0" y="901220"/>
                    <a:pt x="0" y="876300"/>
                  </a:cubicBezTo>
                  <a:lnTo>
                    <a:pt x="0" y="771525"/>
                  </a:lnTo>
                </a:path>
              </a:pathLst>
            </a:custGeom>
            <a:noFill/>
            <a:ln w="28575" algn="ctr">
              <a:solidFill>
                <a:srgbClr val="FF00FF"/>
              </a:solidFill>
              <a:prstDash val="dash"/>
              <a:miter lim="800000"/>
              <a:headEnd type="none" w="med" len="med"/>
              <a:tailEnd type="triangle" w="lg" len="lg"/>
            </a:ln>
          </p:spPr>
          <p:txBody>
            <a:bodyPr/>
            <a:lstStyle/>
            <a:p>
              <a:pPr algn="ctr" eaLnBrk="1" hangingPunct="1">
                <a:defRPr/>
              </a:pPr>
              <a:endParaRPr lang="zh-CN" altLang="en-US" sz="360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036" name="组合 16"/>
          <p:cNvGrpSpPr>
            <a:grpSpLocks/>
          </p:cNvGrpSpPr>
          <p:nvPr/>
        </p:nvGrpSpPr>
        <p:grpSpPr bwMode="auto">
          <a:xfrm>
            <a:off x="250825" y="1565275"/>
            <a:ext cx="3960813" cy="1719263"/>
            <a:chOff x="179512" y="1268760"/>
            <a:chExt cx="3960440" cy="1719481"/>
          </a:xfrm>
        </p:grpSpPr>
        <p:pic>
          <p:nvPicPr>
            <p:cNvPr id="44040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14068"/>
              <a:ext cx="3744416" cy="167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接连接符 11"/>
            <p:cNvCxnSpPr/>
            <p:nvPr/>
          </p:nvCxnSpPr>
          <p:spPr bwMode="auto">
            <a:xfrm>
              <a:off x="539841" y="1446583"/>
              <a:ext cx="3600111" cy="0"/>
            </a:xfrm>
            <a:prstGeom prst="line">
              <a:avLst/>
            </a:prstGeom>
            <a:ln w="12700">
              <a:solidFill>
                <a:srgbClr val="FF00FF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042" name="矩形 15"/>
            <p:cNvSpPr>
              <a:spLocks noChangeArrowheads="1"/>
            </p:cNvSpPr>
            <p:nvPr/>
          </p:nvSpPr>
          <p:spPr bwMode="auto">
            <a:xfrm>
              <a:off x="179512" y="1268760"/>
              <a:ext cx="3834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20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V</a:t>
              </a:r>
              <a:r>
                <a:rPr lang="en-US" altLang="zh-CN" sz="1200" baseline="-2500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th</a:t>
              </a:r>
              <a:endParaRPr lang="zh-CN" altLang="en-US" sz="1200" baseline="-25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037" name="矩形 17"/>
          <p:cNvSpPr>
            <a:spLocks noChangeArrowheads="1"/>
          </p:cNvSpPr>
          <p:nvPr/>
        </p:nvSpPr>
        <p:spPr bwMode="auto">
          <a:xfrm>
            <a:off x="107950" y="1290638"/>
            <a:ext cx="1430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Time Walk</a:t>
            </a:r>
            <a:endParaRPr lang="zh-CN" altLang="en-US"/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07950" y="4581525"/>
            <a:ext cx="42481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diffa</a:t>
            </a:r>
            <a:r>
              <a:rPr lang="zh-CN" altLang="en-US"/>
              <a:t>输入信号幅度小，充电电流</a:t>
            </a:r>
            <a:r>
              <a:rPr lang="en-US" altLang="zh-CN"/>
              <a:t>I</a:t>
            </a:r>
            <a:r>
              <a:rPr lang="en-US" altLang="zh-CN" baseline="-25000"/>
              <a:t>CA</a:t>
            </a:r>
            <a:r>
              <a:rPr lang="zh-CN" altLang="en-US"/>
              <a:t>就大，</a:t>
            </a:r>
            <a:endParaRPr lang="en-US" altLang="zh-CN"/>
          </a:p>
          <a:p>
            <a:r>
              <a:rPr lang="zh-CN" altLang="en-US"/>
              <a:t>    加快</a:t>
            </a:r>
            <a:r>
              <a:rPr lang="en-US" altLang="zh-CN"/>
              <a:t>C</a:t>
            </a:r>
            <a:r>
              <a:rPr lang="en-US" altLang="zh-CN" baseline="-25000"/>
              <a:t>A</a:t>
            </a:r>
            <a:r>
              <a:rPr lang="zh-CN" altLang="en-US"/>
              <a:t>充电，</a:t>
            </a:r>
            <a:r>
              <a:rPr lang="en-US" altLang="zh-CN"/>
              <a:t>TWC_out</a:t>
            </a:r>
            <a:r>
              <a:rPr lang="zh-CN" altLang="en-US"/>
              <a:t>前沿变快；</a:t>
            </a:r>
            <a:endParaRPr lang="en-US" altLang="zh-CN"/>
          </a:p>
          <a:p>
            <a:endParaRPr lang="en-US" altLang="zh-CN" sz="500">
              <a:solidFill>
                <a:srgbClr val="C00000"/>
              </a:solidFill>
              <a:sym typeface="Wingdings 2" pitchFamily="18" charset="2"/>
            </a:endParaRPr>
          </a:p>
          <a:p>
            <a:r>
              <a:rPr lang="en-US" altLang="zh-CN">
                <a:solidFill>
                  <a:srgbClr val="C00000"/>
                </a:solidFill>
                <a:sym typeface="Wingdings 2" pitchFamily="18" charset="2"/>
              </a:rPr>
              <a:t> </a:t>
            </a:r>
            <a:r>
              <a:rPr lang="zh-CN" altLang="en-US"/>
              <a:t>反之亦然；</a:t>
            </a:r>
          </a:p>
          <a:p>
            <a:endParaRPr lang="zh-CN" alt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07950" y="5683250"/>
            <a:ext cx="8616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C00000"/>
                </a:solidFill>
                <a:sym typeface="Wingdings 2" pitchFamily="18" charset="2"/>
              </a:rPr>
              <a:t></a:t>
            </a:r>
            <a:r>
              <a:rPr lang="en-US" altLang="zh-CN" sz="1400">
                <a:solidFill>
                  <a:srgbClr val="C00000"/>
                </a:solidFill>
                <a:sym typeface="Wingdings 2" pitchFamily="18" charset="2"/>
              </a:rPr>
              <a:t>  </a:t>
            </a:r>
            <a:r>
              <a:rPr lang="en-US" altLang="zh-CN" sz="1400"/>
              <a:t>IEEE JOURNAL OF SOLID-STATE CIRCUITS, VOL. 30, NO. 12, DECEMBER 1995</a:t>
            </a:r>
            <a:r>
              <a:rPr lang="zh-CN" altLang="en-US" sz="1400"/>
              <a:t>，</a:t>
            </a:r>
            <a:endParaRPr lang="en-US" altLang="zh-CN" sz="1400"/>
          </a:p>
          <a:p>
            <a:r>
              <a:rPr lang="en-US" altLang="zh-CN" sz="1400"/>
              <a:t>      A CMOS Multichannel IC for Pulse Timing Measurements with 1 -mV Sensitivity</a:t>
            </a:r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文本框 1"/>
          <p:cNvSpPr txBox="1">
            <a:spLocks noChangeArrowheads="1"/>
          </p:cNvSpPr>
          <p:nvPr/>
        </p:nvSpPr>
        <p:spPr bwMode="auto">
          <a:xfrm>
            <a:off x="1277938" y="115888"/>
            <a:ext cx="70278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N-XYTER: Neutron-X-Y-Time-Energy</a:t>
            </a:r>
          </a:p>
          <a:p>
            <a:pPr algn="ctr"/>
            <a:r>
              <a:rPr lang="en-US" altLang="zh-CN" sz="32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Read-out Chip</a:t>
            </a:r>
            <a:endParaRPr lang="zh-CN" altLang="en-US" sz="320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2492375"/>
            <a:ext cx="648493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30763"/>
            <a:ext cx="29527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323850" y="1268413"/>
            <a:ext cx="85185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zh-CN" altLang="en-US">
                <a:sym typeface="Wingdings 2" pitchFamily="18" charset="2"/>
              </a:rPr>
              <a:t> </a:t>
            </a:r>
            <a:r>
              <a:rPr lang="en-US" altLang="zh-CN">
                <a:sym typeface="Wingdings 2" pitchFamily="18" charset="2"/>
              </a:rPr>
              <a:t>0.35</a:t>
            </a:r>
            <a:r>
              <a:rPr lang="en-US" altLang="zh-CN">
                <a:sym typeface="Symbol" pitchFamily="18" charset="2"/>
              </a:rPr>
              <a:t>m CMOS</a:t>
            </a:r>
            <a:endParaRPr lang="zh-CN" altLang="en-US"/>
          </a:p>
          <a:p>
            <a:r>
              <a:rPr lang="zh-CN" altLang="en-US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Originally developed for the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high rate imaging neutron detection, NIMA 568(2006) 301–308</a:t>
            </a:r>
          </a:p>
          <a:p>
            <a:r>
              <a:rPr lang="zh-CN" altLang="en-US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“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2-dimensional GEM detector with FEE based on the nXYTER ASIC”, Jinst 9 C08026, 2014</a:t>
            </a:r>
          </a:p>
          <a:p>
            <a:r>
              <a:rPr lang="zh-CN" altLang="en-US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“Self triggered readout of GEM in CBM” 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CBM-MUCH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,  14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RD51 Collaboration 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 Meeting, 2014</a:t>
            </a:r>
          </a:p>
        </p:txBody>
      </p:sp>
      <p:sp>
        <p:nvSpPr>
          <p:cNvPr id="77830" name="文本框 2"/>
          <p:cNvSpPr txBox="1">
            <a:spLocks noChangeArrowheads="1"/>
          </p:cNvSpPr>
          <p:nvPr/>
        </p:nvSpPr>
        <p:spPr bwMode="auto">
          <a:xfrm>
            <a:off x="323850" y="4175125"/>
            <a:ext cx="56165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1</a:t>
            </a:r>
            <a:r>
              <a:rPr lang="en-US" altLang="zh-CN"/>
              <a:t>28Ch.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</a:t>
            </a:r>
            <a:r>
              <a:rPr lang="en-US" altLang="zh-CN">
                <a:sym typeface="Wingdings 2" pitchFamily="18" charset="2"/>
              </a:rPr>
              <a:t> CSA</a:t>
            </a:r>
            <a:r>
              <a:rPr lang="en-US" altLang="zh-CN"/>
              <a:t> Preamp,</a:t>
            </a:r>
            <a:r>
              <a:rPr lang="en-US" altLang="zh-CN" b="0"/>
              <a:t> 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Fast/Slow Shaper </a:t>
            </a:r>
            <a:r>
              <a:rPr lang="zh-CN" altLang="en-US">
                <a:sym typeface="Wingdings 2" pitchFamily="18" charset="2"/>
              </a:rPr>
              <a:t>（达峰时间：</a:t>
            </a:r>
            <a:r>
              <a:rPr lang="en-US" altLang="zh-CN">
                <a:sym typeface="Wingdings 2" pitchFamily="18" charset="2"/>
              </a:rPr>
              <a:t>30ns/175ns</a:t>
            </a:r>
            <a:r>
              <a:rPr lang="zh-CN" altLang="en-US">
                <a:sym typeface="Wingdings 2" pitchFamily="18" charset="2"/>
              </a:rPr>
              <a:t>）</a:t>
            </a:r>
            <a:endParaRPr lang="en-US" altLang="zh-CN"/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Comparato &amp; TWC</a:t>
            </a:r>
            <a:r>
              <a:rPr lang="zh-CN" altLang="en-US">
                <a:sym typeface="Wingdings 2" pitchFamily="18" charset="2"/>
              </a:rPr>
              <a:t>（</a:t>
            </a:r>
            <a:r>
              <a:rPr lang="en-US" altLang="zh-CN">
                <a:solidFill>
                  <a:srgbClr val="990033"/>
                </a:solidFill>
              </a:rPr>
              <a:t>Time-Walk Compensation</a:t>
            </a:r>
            <a:r>
              <a:rPr lang="zh-CN" altLang="en-US"/>
              <a:t>）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Peak Detector &amp; Holder</a:t>
            </a:r>
            <a:endParaRPr lang="zh-CN" altLang="en-US"/>
          </a:p>
          <a:p>
            <a:endParaRPr lang="en-US" altLang="zh-CN">
              <a:solidFill>
                <a:srgbClr val="990033"/>
              </a:solidFill>
              <a:sym typeface="Wingdings 2" pitchFamily="18" charset="2"/>
            </a:endParaRP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Signal rate </a:t>
            </a:r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 </a:t>
            </a:r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900K/ch</a:t>
            </a:r>
          </a:p>
          <a:p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 </a:t>
            </a:r>
            <a:r>
              <a:rPr lang="en-US" altLang="zh-CN">
                <a:sym typeface="Wingdings 2" pitchFamily="18" charset="2"/>
              </a:rPr>
              <a:t>ENC:</a:t>
            </a:r>
            <a:r>
              <a:rPr lang="en-US" altLang="zh-CN">
                <a:solidFill>
                  <a:srgbClr val="990033"/>
                </a:solidFill>
                <a:sym typeface="Wingdings 2" pitchFamily="18" charset="2"/>
              </a:rPr>
              <a:t> </a:t>
            </a:r>
            <a:r>
              <a:rPr lang="en-US" altLang="zh-CN">
                <a:sym typeface="Wingdings 2" pitchFamily="18" charset="2"/>
              </a:rPr>
              <a:t>1000e@30pF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7813" y="1844675"/>
            <a:ext cx="6192837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ym typeface="Wingdings 2" panose="05020102010507070707" pitchFamily="18" charset="2"/>
              </a:rPr>
              <a:t> </a:t>
            </a:r>
            <a:r>
              <a:rPr lang="en-US" altLang="zh-CN" sz="3200" dirty="0" err="1">
                <a:sym typeface="Wingdings 2" panose="05020102010507070707" pitchFamily="18" charset="2"/>
              </a:rPr>
              <a:t>Pre_Amp</a:t>
            </a:r>
            <a:r>
              <a:rPr lang="en-US" altLang="zh-CN" sz="3200" dirty="0">
                <a:sym typeface="Wingdings 2" panose="05020102010507070707" pitchFamily="18" charset="2"/>
              </a:rPr>
              <a:t> + Shaper + </a:t>
            </a:r>
            <a:r>
              <a:rPr lang="zh-CN" altLang="en-US" sz="3200" dirty="0">
                <a:sym typeface="Wingdings 2" panose="05020102010507070707" pitchFamily="18" charset="2"/>
              </a:rPr>
              <a:t>数字化</a:t>
            </a:r>
            <a:endParaRPr lang="en-US" altLang="zh-CN" sz="3200" dirty="0"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ym typeface="Wingdings 2" panose="05020102010507070707" pitchFamily="18" charset="2"/>
              </a:rPr>
              <a:t> 延迟线</a:t>
            </a:r>
            <a:r>
              <a:rPr lang="en-US" altLang="zh-CN" sz="3200" dirty="0">
                <a:sym typeface="Wingdings 2" panose="05020102010507070707" pitchFamily="18" charset="2"/>
              </a:rPr>
              <a:t> + Disc. + TDC</a:t>
            </a: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ym typeface="Wingdings 2" panose="05020102010507070707" pitchFamily="18" charset="2"/>
              </a:rPr>
              <a:t> 波形数字化</a:t>
            </a:r>
            <a:endParaRPr lang="en-US" altLang="zh-CN" sz="3200" dirty="0"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zh-CN" altLang="en-US" sz="3200" dirty="0">
                <a:solidFill>
                  <a:srgbClr val="990033"/>
                </a:solidFill>
                <a:sym typeface="Wingdings 2" panose="05020102010507070707" pitchFamily="18" charset="2"/>
              </a:rPr>
              <a:t></a:t>
            </a:r>
            <a:r>
              <a:rPr lang="zh-CN" altLang="en-US" sz="3200" dirty="0">
                <a:sym typeface="Wingdings 2" panose="05020102010507070707" pitchFamily="18" charset="2"/>
              </a:rPr>
              <a:t> 编码读出</a:t>
            </a:r>
            <a:endParaRPr lang="en-US" altLang="zh-CN" sz="3200" dirty="0"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endParaRPr lang="en-US" altLang="zh-CN" sz="1000" dirty="0">
              <a:solidFill>
                <a:schemeClr val="bg1">
                  <a:lumMod val="8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endParaRPr lang="zh-CN" altLang="en-US" sz="3200" dirty="0"/>
          </a:p>
        </p:txBody>
      </p:sp>
      <p:sp>
        <p:nvSpPr>
          <p:cNvPr id="9219" name="文本框 1"/>
          <p:cNvSpPr txBox="1">
            <a:spLocks noChangeArrowheads="1"/>
          </p:cNvSpPr>
          <p:nvPr/>
        </p:nvSpPr>
        <p:spPr bwMode="auto">
          <a:xfrm>
            <a:off x="2987675" y="404813"/>
            <a:ext cx="3427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</a:rPr>
              <a:t>基本的读出方法</a:t>
            </a: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本框 1"/>
          <p:cNvSpPr txBox="1">
            <a:spLocks noChangeArrowheads="1"/>
          </p:cNvSpPr>
          <p:nvPr/>
        </p:nvSpPr>
        <p:spPr bwMode="auto">
          <a:xfrm>
            <a:off x="3276600" y="477838"/>
            <a:ext cx="2211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 b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N-XYTER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4608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573213"/>
            <a:ext cx="60102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 bwMode="auto">
          <a:xfrm>
            <a:off x="5140325" y="4268788"/>
            <a:ext cx="2160588" cy="1657350"/>
          </a:xfrm>
          <a:prstGeom prst="ellipse">
            <a:avLst/>
          </a:prstGeom>
          <a:noFill/>
          <a:ln w="19050" algn="ctr">
            <a:solidFill>
              <a:srgbClr val="FF00FF"/>
            </a:solidFill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827088" y="5045075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000">
                <a:solidFill>
                  <a:srgbClr val="FF00FF"/>
                </a:solidFill>
              </a:rPr>
              <a:t>TWC</a:t>
            </a:r>
            <a:endParaRPr lang="zh-CN" altLang="en-US" sz="2000">
              <a:solidFill>
                <a:srgbClr val="FF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文本框 1"/>
          <p:cNvSpPr txBox="1">
            <a:spLocks noChangeArrowheads="1"/>
          </p:cNvSpPr>
          <p:nvPr/>
        </p:nvSpPr>
        <p:spPr bwMode="auto">
          <a:xfrm>
            <a:off x="3022600" y="404813"/>
            <a:ext cx="349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nXYTER </a:t>
            </a:r>
            <a:r>
              <a:rPr lang="zh-CN" altLang="en-US" sz="3600">
                <a:solidFill>
                  <a:srgbClr val="990033"/>
                </a:solidFill>
              </a:rPr>
              <a:t>的发展</a:t>
            </a:r>
          </a:p>
        </p:txBody>
      </p:sp>
      <p:pic>
        <p:nvPicPr>
          <p:cNvPr id="47107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35088"/>
            <a:ext cx="68405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 bwMode="auto">
          <a:xfrm>
            <a:off x="4211638" y="1989138"/>
            <a:ext cx="3240087" cy="1800225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  <p:sp>
        <p:nvSpPr>
          <p:cNvPr id="47109" name="矩形 2"/>
          <p:cNvSpPr>
            <a:spLocks noChangeArrowheads="1"/>
          </p:cNvSpPr>
          <p:nvPr/>
        </p:nvSpPr>
        <p:spPr bwMode="auto">
          <a:xfrm>
            <a:off x="144463" y="2147888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128Ch. 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CSA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Fast/Slow </a:t>
            </a:r>
            <a:r>
              <a:rPr lang="en-US" altLang="zh-CN"/>
              <a:t>Shaper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Comparator/TWC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 </a:t>
            </a:r>
            <a:r>
              <a:rPr lang="en-US" altLang="zh-CN">
                <a:sym typeface="Wingdings 2" pitchFamily="18" charset="2"/>
              </a:rPr>
              <a:t>Peak Detector &amp; Holder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椭圆 3"/>
          <p:cNvSpPr/>
          <p:nvPr/>
        </p:nvSpPr>
        <p:spPr bwMode="auto">
          <a:xfrm>
            <a:off x="4211638" y="1989138"/>
            <a:ext cx="865187" cy="1368425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34925" y="4025900"/>
            <a:ext cx="2932113" cy="1908175"/>
            <a:chOff x="35496" y="4026550"/>
            <a:chExt cx="2931252" cy="1908214"/>
          </a:xfrm>
        </p:grpSpPr>
        <p:sp>
          <p:nvSpPr>
            <p:cNvPr id="47114" name="矩形 2"/>
            <p:cNvSpPr>
              <a:spLocks noChangeArrowheads="1"/>
            </p:cNvSpPr>
            <p:nvPr/>
          </p:nvSpPr>
          <p:spPr bwMode="auto">
            <a:xfrm>
              <a:off x="107504" y="4365104"/>
              <a:ext cx="285924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 </a:t>
              </a:r>
              <a:r>
                <a:rPr lang="en-US" altLang="zh-CN"/>
                <a:t>SCA Array for Charge Inf.</a:t>
              </a:r>
              <a:endParaRPr lang="en-US" altLang="zh-CN">
                <a:solidFill>
                  <a:srgbClr val="FF00FF"/>
                </a:solidFill>
                <a:sym typeface="Wingdings 2" pitchFamily="18" charset="2"/>
              </a:endParaRP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Time Stamp Generator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FIFO for Time Inf.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MUX for Output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 </a:t>
              </a:r>
              <a:r>
                <a:rPr lang="en-US" altLang="zh-CN">
                  <a:sym typeface="Wingdings 2" pitchFamily="18" charset="2"/>
                </a:rPr>
                <a:t>Token Manager</a:t>
              </a:r>
              <a:endParaRPr lang="zh-CN" altLang="en-US"/>
            </a:p>
            <a:p>
              <a:endParaRPr lang="zh-CN" altLang="en-US"/>
            </a:p>
          </p:txBody>
        </p:sp>
        <p:sp>
          <p:nvSpPr>
            <p:cNvPr id="47115" name="文本框 4"/>
            <p:cNvSpPr txBox="1">
              <a:spLocks noChangeArrowheads="1"/>
            </p:cNvSpPr>
            <p:nvPr/>
          </p:nvSpPr>
          <p:spPr bwMode="auto">
            <a:xfrm>
              <a:off x="35496" y="4026550"/>
              <a:ext cx="15841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zh-CN" altLang="en-US">
                  <a:solidFill>
                    <a:srgbClr val="C00000"/>
                  </a:solidFill>
                  <a:sym typeface="Wingdings 2" pitchFamily="18" charset="2"/>
                </a:rPr>
                <a:t> </a:t>
              </a:r>
              <a:r>
                <a:rPr lang="zh-CN" altLang="en-US"/>
                <a:t>增加部分</a:t>
              </a:r>
            </a:p>
          </p:txBody>
        </p:sp>
      </p:grpSp>
      <p:sp>
        <p:nvSpPr>
          <p:cNvPr id="47112" name="文本框 8"/>
          <p:cNvSpPr txBox="1">
            <a:spLocks noChangeArrowheads="1"/>
          </p:cNvSpPr>
          <p:nvPr/>
        </p:nvSpPr>
        <p:spPr bwMode="auto">
          <a:xfrm>
            <a:off x="34925" y="1773238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>
                <a:solidFill>
                  <a:srgbClr val="C00000"/>
                </a:solidFill>
                <a:sym typeface="Wingdings 2" pitchFamily="18" charset="2"/>
              </a:rPr>
              <a:t> </a:t>
            </a:r>
            <a:r>
              <a:rPr lang="zh-CN" altLang="en-US">
                <a:sym typeface="Wingdings 2" pitchFamily="18" charset="2"/>
              </a:rPr>
              <a:t>原有部分</a:t>
            </a:r>
            <a:endParaRPr lang="zh-CN" altLang="en-US"/>
          </a:p>
        </p:txBody>
      </p:sp>
      <p:sp>
        <p:nvSpPr>
          <p:cNvPr id="6" name="椭圆 5"/>
          <p:cNvSpPr/>
          <p:nvPr/>
        </p:nvSpPr>
        <p:spPr bwMode="auto">
          <a:xfrm>
            <a:off x="4427538" y="1916113"/>
            <a:ext cx="431800" cy="195262"/>
          </a:xfrm>
          <a:prstGeom prst="ellipse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609600" indent="-609600">
              <a:tabLst>
                <a:tab pos="266700" algn="l"/>
              </a:tabLst>
              <a:defRPr/>
            </a:pPr>
            <a:endParaRPr kumimoji="1" lang="zh-CN" altLang="en-US" sz="260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sym typeface="Wingdings 2" pitchFamily="18" charset="2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本框 1"/>
          <p:cNvSpPr txBox="1">
            <a:spLocks noChangeArrowheads="1"/>
          </p:cNvSpPr>
          <p:nvPr/>
        </p:nvSpPr>
        <p:spPr bwMode="auto">
          <a:xfrm>
            <a:off x="1116013" y="477838"/>
            <a:ext cx="7915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STS-XYTER</a:t>
            </a:r>
            <a:r>
              <a:rPr lang="zh-CN" altLang="en-US" sz="3600">
                <a:solidFill>
                  <a:srgbClr val="990033"/>
                </a:solidFill>
              </a:rPr>
              <a:t>：</a:t>
            </a:r>
            <a:r>
              <a:rPr lang="en-US" altLang="zh-CN" sz="3600">
                <a:solidFill>
                  <a:srgbClr val="990033"/>
                </a:solidFill>
              </a:rPr>
              <a:t>nXYTER </a:t>
            </a:r>
            <a:r>
              <a:rPr lang="zh-CN" altLang="en-US" sz="3600">
                <a:solidFill>
                  <a:srgbClr val="990033"/>
                </a:solidFill>
              </a:rPr>
              <a:t>的进一步发展</a:t>
            </a:r>
          </a:p>
        </p:txBody>
      </p:sp>
      <p:pic>
        <p:nvPicPr>
          <p:cNvPr id="48131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68413"/>
            <a:ext cx="46910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3938588"/>
            <a:ext cx="31877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90488" y="2924175"/>
            <a:ext cx="4913312" cy="3751263"/>
            <a:chOff x="35496" y="2487258"/>
            <a:chExt cx="4913960" cy="3750054"/>
          </a:xfrm>
        </p:grpSpPr>
        <p:pic>
          <p:nvPicPr>
            <p:cNvPr id="4813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492896"/>
              <a:ext cx="2462540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487258"/>
              <a:ext cx="2825728" cy="372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 bwMode="auto">
            <a:xfrm>
              <a:off x="1259619" y="3501344"/>
              <a:ext cx="863714" cy="1444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972245" y="3693369"/>
              <a:ext cx="1151089" cy="16822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</p:grpSp>
      <p:sp>
        <p:nvSpPr>
          <p:cNvPr id="48134" name="文本框 10"/>
          <p:cNvSpPr txBox="1">
            <a:spLocks noChangeArrowheads="1"/>
          </p:cNvSpPr>
          <p:nvPr/>
        </p:nvSpPr>
        <p:spPr bwMode="auto">
          <a:xfrm>
            <a:off x="34925" y="1333500"/>
            <a:ext cx="424973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>
                <a:solidFill>
                  <a:srgbClr val="C00000"/>
                </a:solidFill>
                <a:sym typeface="Wingdings 2" pitchFamily="18" charset="2"/>
              </a:rPr>
              <a:t></a:t>
            </a:r>
            <a:r>
              <a:rPr lang="zh-CN" altLang="en-US">
                <a:sym typeface="Wingdings 2" pitchFamily="18" charset="2"/>
              </a:rPr>
              <a:t> </a:t>
            </a:r>
            <a:r>
              <a:rPr lang="en-US" altLang="zh-CN">
                <a:sym typeface="Wingdings 2" pitchFamily="18" charset="2"/>
              </a:rPr>
              <a:t>CBM</a:t>
            </a:r>
            <a:r>
              <a:rPr lang="zh-CN" altLang="en-US">
                <a:sym typeface="Wingdings 2" pitchFamily="18" charset="2"/>
              </a:rPr>
              <a:t>的</a:t>
            </a:r>
            <a:r>
              <a:rPr lang="en-US" altLang="zh-CN">
                <a:sym typeface="Wingdings 2" pitchFamily="18" charset="2"/>
              </a:rPr>
              <a:t>STS</a:t>
            </a:r>
            <a:r>
              <a:rPr lang="zh-CN" altLang="en-US">
                <a:sym typeface="Wingdings 2" pitchFamily="18" charset="2"/>
              </a:rPr>
              <a:t>组以</a:t>
            </a:r>
            <a:r>
              <a:rPr lang="en-US" altLang="zh-CN">
                <a:sym typeface="Wingdings 2" pitchFamily="18" charset="2"/>
              </a:rPr>
              <a:t>N</a:t>
            </a:r>
            <a:r>
              <a:rPr lang="en-US" altLang="zh-CN"/>
              <a:t>-XYTER</a:t>
            </a:r>
            <a:r>
              <a:rPr lang="zh-CN" altLang="en-US"/>
              <a:t>为基础进行设计</a:t>
            </a:r>
          </a:p>
          <a:p>
            <a:r>
              <a:rPr lang="zh-CN" altLang="en-US" sz="500">
                <a:solidFill>
                  <a:srgbClr val="C00000"/>
                </a:solidFill>
                <a:sym typeface="Wingdings 2" pitchFamily="18" charset="2"/>
              </a:rPr>
              <a:t>、、</a:t>
            </a:r>
            <a:endParaRPr lang="en-US" altLang="zh-CN" sz="500">
              <a:solidFill>
                <a:srgbClr val="C00000"/>
              </a:solidFill>
              <a:sym typeface="Wingdings 2" pitchFamily="18" charset="2"/>
            </a:endParaRPr>
          </a:p>
          <a:p>
            <a:r>
              <a:rPr lang="zh-CN" altLang="en-US">
                <a:solidFill>
                  <a:srgbClr val="C00000"/>
                </a:solidFill>
                <a:sym typeface="Wingdings 2" pitchFamily="18" charset="2"/>
              </a:rPr>
              <a:t> </a:t>
            </a:r>
            <a:r>
              <a:rPr lang="zh-CN" altLang="en-US"/>
              <a:t>片内集成</a:t>
            </a:r>
            <a:r>
              <a:rPr lang="en-US" altLang="zh-CN"/>
              <a:t>Flash ADC</a:t>
            </a:r>
            <a:endParaRPr lang="zh-CN" altLang="en-US"/>
          </a:p>
          <a:p>
            <a:endParaRPr lang="en-US" altLang="zh-CN" sz="500">
              <a:solidFill>
                <a:srgbClr val="C00000"/>
              </a:solidFill>
              <a:sym typeface="Wingdings 2" pitchFamily="18" charset="2"/>
            </a:endParaRPr>
          </a:p>
          <a:p>
            <a:r>
              <a:rPr lang="zh-CN" altLang="en-US">
                <a:solidFill>
                  <a:srgbClr val="C00000"/>
                </a:solidFill>
                <a:sym typeface="Wingdings 2" pitchFamily="18" charset="2"/>
              </a:rPr>
              <a:t></a:t>
            </a:r>
            <a:r>
              <a:rPr lang="en-US" altLang="zh-CN">
                <a:solidFill>
                  <a:srgbClr val="C00000"/>
                </a:solidFill>
                <a:sym typeface="Wingdings 2" pitchFamily="18" charset="2"/>
              </a:rPr>
              <a:t> </a:t>
            </a:r>
            <a:r>
              <a:rPr lang="zh-CN" altLang="en-US"/>
              <a:t>第一版</a:t>
            </a:r>
            <a:r>
              <a:rPr lang="en-US" altLang="zh-CN"/>
              <a:t>STS-XYTER</a:t>
            </a:r>
            <a:r>
              <a:rPr lang="zh-CN" altLang="en-US"/>
              <a:t>已完成测试</a:t>
            </a:r>
            <a:endParaRPr lang="en-US" altLang="zh-CN"/>
          </a:p>
          <a:p>
            <a:r>
              <a:rPr lang="en-US" altLang="zh-CN"/>
              <a:t>    </a:t>
            </a:r>
            <a:r>
              <a:rPr lang="zh-CN" altLang="en-US"/>
              <a:t>第二版正在设计，并改为：</a:t>
            </a:r>
            <a:r>
              <a:rPr lang="en-US" altLang="zh-CN">
                <a:solidFill>
                  <a:srgbClr val="FF00FF"/>
                </a:solidFill>
              </a:rPr>
              <a:t>MUCH-XYTER</a:t>
            </a:r>
            <a:endParaRPr lang="zh-CN" altLang="en-US">
              <a:solidFill>
                <a:srgbClr val="FF00FF"/>
              </a:solidFill>
            </a:endParaRPr>
          </a:p>
        </p:txBody>
      </p:sp>
      <p:pic>
        <p:nvPicPr>
          <p:cNvPr id="48135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319588"/>
            <a:ext cx="18494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C:\Users\andy\AppData\Roaming\Tencent\Users\251111564\QQ\WinTemp\RichOle\87X)NH151@C$1WH9(B0_3[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/>
          <a:stretch>
            <a:fillRect/>
          </a:stretch>
        </p:blipFill>
        <p:spPr bwMode="auto">
          <a:xfrm>
            <a:off x="3492500" y="1363663"/>
            <a:ext cx="56149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382588"/>
            <a:ext cx="8101013" cy="598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/>
            <a:r>
              <a:rPr lang="en-US" altLang="zh-CN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VFAT2</a:t>
            </a:r>
          </a:p>
        </p:txBody>
      </p:sp>
      <p:sp>
        <p:nvSpPr>
          <p:cNvPr id="49156" name="Rectangle 940"/>
          <p:cNvSpPr>
            <a:spLocks noChangeArrowheads="1"/>
          </p:cNvSpPr>
          <p:nvPr/>
        </p:nvSpPr>
        <p:spPr bwMode="auto">
          <a:xfrm>
            <a:off x="34925" y="1341438"/>
            <a:ext cx="424973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“Trigger &amp;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tracking” Front-End ASIC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128Ch.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0.25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m CMOS</a:t>
            </a:r>
            <a:endParaRPr lang="en-US" altLang="zh-CN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Designed for TOTEM of LHC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Integrate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A &amp; D together </a:t>
            </a:r>
          </a:p>
          <a:p>
            <a:pPr eaLnBrk="1" hangingPunct="1">
              <a:spcBef>
                <a:spcPct val="20000"/>
              </a:spcBef>
            </a:pPr>
            <a:endParaRPr lang="en-US" altLang="zh-CN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49275"/>
            <a:ext cx="10001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矩形 1"/>
          <p:cNvSpPr>
            <a:spLocks noChangeArrowheads="1"/>
          </p:cNvSpPr>
          <p:nvPr/>
        </p:nvSpPr>
        <p:spPr bwMode="auto">
          <a:xfrm>
            <a:off x="250825" y="5661025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1800">
                <a:latin typeface="Times New Roman" pitchFamily="18" charset="0"/>
              </a:rPr>
              <a:t>  Originally developing for three detectors of TOTEM:</a:t>
            </a:r>
          </a:p>
          <a:p>
            <a:r>
              <a:rPr lang="en-US" altLang="zh-CN" sz="1800">
                <a:latin typeface="Times New Roman" pitchFamily="18" charset="0"/>
              </a:rPr>
              <a:t>       Silicon strips, </a:t>
            </a:r>
            <a:r>
              <a:rPr lang="en-US" altLang="zh-CN" sz="1800">
                <a:solidFill>
                  <a:srgbClr val="FF00FF"/>
                </a:solidFill>
                <a:latin typeface="Times New Roman" pitchFamily="18" charset="0"/>
              </a:rPr>
              <a:t>Gas Electron Multipliers (GEM),</a:t>
            </a:r>
            <a:r>
              <a:rPr lang="en-US" altLang="zh-CN" sz="1800">
                <a:latin typeface="Times New Roman" pitchFamily="18" charset="0"/>
              </a:rPr>
              <a:t> Cathode Strip Chambers (CSC).</a:t>
            </a:r>
            <a:endParaRPr lang="zh-CN" altLang="en-US" sz="1800"/>
          </a:p>
        </p:txBody>
      </p:sp>
      <p:sp>
        <p:nvSpPr>
          <p:cNvPr id="49159" name="矩形 2"/>
          <p:cNvSpPr>
            <a:spLocks noChangeArrowheads="1"/>
          </p:cNvSpPr>
          <p:nvPr/>
        </p:nvSpPr>
        <p:spPr bwMode="auto">
          <a:xfrm>
            <a:off x="323850" y="3906838"/>
            <a:ext cx="8562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Two main functions:</a:t>
            </a:r>
            <a:endParaRPr lang="en-US" altLang="zh-CN" sz="18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 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Trigger </a:t>
            </a:r>
          </a:p>
          <a:p>
            <a:pPr algn="just"/>
            <a:r>
              <a:rPr lang="en-US" altLang="zh-CN" sz="1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P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roviding programmable “fast OR”  information based  on  the region of the </a:t>
            </a:r>
          </a:p>
          <a:p>
            <a:pPr algn="just"/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       sensor hit &amp; it’s used for the creation of a trigger. </a:t>
            </a:r>
          </a:p>
          <a:p>
            <a:pPr algn="just"/>
            <a:r>
              <a:rPr lang="en-US" altLang="zh-CN" sz="18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 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</a:t>
            </a:r>
            <a:r>
              <a:rPr lang="en-US" altLang="zh-CN" sz="18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racking </a:t>
            </a:r>
          </a:p>
          <a:p>
            <a:pPr algn="just"/>
            <a:r>
              <a:rPr lang="en-US" altLang="zh-CN" sz="1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 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P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roviding precise spatial hit information for a given triggered event.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1"/>
          <p:cNvSpPr txBox="1">
            <a:spLocks noChangeArrowheads="1"/>
          </p:cNvSpPr>
          <p:nvPr/>
        </p:nvSpPr>
        <p:spPr bwMode="auto">
          <a:xfrm>
            <a:off x="3921125" y="477838"/>
            <a:ext cx="1587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</a:rPr>
              <a:t>VFAT2</a:t>
            </a:r>
            <a:endParaRPr lang="zh-CN" altLang="en-US" sz="3600">
              <a:solidFill>
                <a:srgbClr val="990033"/>
              </a:solidFill>
            </a:endParaRPr>
          </a:p>
        </p:txBody>
      </p:sp>
      <p:pic>
        <p:nvPicPr>
          <p:cNvPr id="50179" name="Picture 9" descr="C:\Users\andy\AppData\Roaming\Tencent\Users\251111564\QQ\WinTemp\RichOle\87X)NH151@C$1WH9(B0_3[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/>
          <a:stretch>
            <a:fillRect/>
          </a:stretch>
        </p:blipFill>
        <p:spPr bwMode="auto">
          <a:xfrm>
            <a:off x="3421063" y="1268413"/>
            <a:ext cx="561498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940"/>
          <p:cNvSpPr>
            <a:spLocks noChangeArrowheads="1"/>
          </p:cNvSpPr>
          <p:nvPr/>
        </p:nvSpPr>
        <p:spPr bwMode="auto">
          <a:xfrm>
            <a:off x="179388" y="4724400"/>
            <a:ext cx="43608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Transimpedance pre_Amp &amp; Shaper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Calibration Unit</a:t>
            </a:r>
            <a:endParaRPr lang="en-US" altLang="zh-CN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Signal Discrimination with a Programmable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 threshold (programmable dc level 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Synchronization and monostable </a:t>
            </a:r>
            <a:r>
              <a:rPr lang="en-US" altLang="zh-CN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endParaRPr lang="en-US" altLang="zh-CN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1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268413"/>
            <a:ext cx="299878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40"/>
          <p:cNvSpPr>
            <a:spLocks noChangeArrowheads="1"/>
          </p:cNvSpPr>
          <p:nvPr/>
        </p:nvSpPr>
        <p:spPr bwMode="auto">
          <a:xfrm>
            <a:off x="4603750" y="4365625"/>
            <a:ext cx="44323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marL="2857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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Fast OR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 Hit Signal </a:t>
            </a:r>
          </a:p>
          <a:p>
            <a:pPr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128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ch.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grouped in sectors &amp; assigned to 8 LVDS outputs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zh-CN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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SRAM1: circular memory, 128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256 (6.4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)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zh-CN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Trigger Latencies: 1- 256 clock periods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zh-CN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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SRAM2: Used for Triggered Event Data 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only receiving the L1 (LV1A ) signal 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382588"/>
            <a:ext cx="8101013" cy="598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indent="-533400" algn="ctr"/>
            <a:r>
              <a:rPr lang="en-US" altLang="zh-CN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VFAT3</a:t>
            </a:r>
          </a:p>
        </p:txBody>
      </p:sp>
      <p:sp>
        <p:nvSpPr>
          <p:cNvPr id="51203" name="矩形 1"/>
          <p:cNvSpPr>
            <a:spLocks noChangeArrowheads="1"/>
          </p:cNvSpPr>
          <p:nvPr/>
        </p:nvSpPr>
        <p:spPr bwMode="auto">
          <a:xfrm>
            <a:off x="179388" y="1265238"/>
            <a:ext cx="8964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Developed for the CMS triple-GEM system. The features of the new ASIC are listed below: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Operation at high particle rate using large GEM detectors;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Provide trigger data at 40MHz as well as precise tracking data upon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evel-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ccept signal;</a:t>
            </a:r>
          </a:p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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Large detector capacitance 20–60 pF;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Relatively long signal charge collection  80 ns;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Programmable shaping time: 25, 50, 100, 250, 500 ns;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Interface required: slvds elinks to GBT at 320 Mbps;</a:t>
            </a:r>
          </a:p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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Level-1 trigger latency up to 20 ms;</a:t>
            </a:r>
          </a:p>
          <a:p>
            <a:r>
              <a:rPr lang="en-US" altLang="zh-CN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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Integrated calibration, bias and monitoring functions.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4" name="矩形 2"/>
          <p:cNvSpPr>
            <a:spLocks noChangeArrowheads="1"/>
          </p:cNvSpPr>
          <p:nvPr/>
        </p:nvSpPr>
        <p:spPr bwMode="auto">
          <a:xfrm>
            <a:off x="395288" y="4089400"/>
            <a:ext cx="457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</a:rPr>
              <a:t> Using CFD to correct time walk </a:t>
            </a:r>
          </a:p>
        </p:txBody>
      </p:sp>
      <p:pic>
        <p:nvPicPr>
          <p:cNvPr id="5120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73463"/>
            <a:ext cx="51054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文本框 1"/>
          <p:cNvSpPr txBox="1">
            <a:spLocks noChangeArrowheads="1"/>
          </p:cNvSpPr>
          <p:nvPr/>
        </p:nvSpPr>
        <p:spPr bwMode="auto">
          <a:xfrm>
            <a:off x="2955925" y="2420938"/>
            <a:ext cx="341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5400">
                <a:solidFill>
                  <a:srgbClr val="990033"/>
                </a:solidFill>
                <a:latin typeface="华文中宋" pitchFamily="2" charset="-122"/>
                <a:ea typeface="华文中宋" pitchFamily="2" charset="-122"/>
              </a:rPr>
              <a:t>Thanks</a:t>
            </a:r>
            <a:r>
              <a:rPr lang="zh-CN" altLang="en-US" sz="5400" i="1">
                <a:solidFill>
                  <a:srgbClr val="990033"/>
                </a:solidFill>
                <a:latin typeface="华文中宋" pitchFamily="2" charset="-122"/>
                <a:ea typeface="华文中宋" pitchFamily="2" charset="-122"/>
              </a:rPr>
              <a:t>！</a:t>
            </a: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1"/>
          <p:cNvSpPr txBox="1">
            <a:spLocks noChangeArrowheads="1"/>
          </p:cNvSpPr>
          <p:nvPr/>
        </p:nvSpPr>
        <p:spPr bwMode="auto">
          <a:xfrm>
            <a:off x="2965450" y="2420938"/>
            <a:ext cx="3262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4800">
                <a:solidFill>
                  <a:srgbClr val="990033"/>
                </a:solidFill>
                <a:latin typeface="华文中宋" pitchFamily="2" charset="-122"/>
                <a:ea typeface="华文中宋" pitchFamily="2" charset="-122"/>
              </a:rPr>
              <a:t>国内的进展</a:t>
            </a:r>
            <a:endParaRPr lang="zh-CN" altLang="en-US" sz="4800" i="1">
              <a:solidFill>
                <a:srgbClr val="990033"/>
              </a:solidFill>
              <a:latin typeface="华文中宋" pitchFamily="2" charset="-122"/>
              <a:ea typeface="华文中宋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"/>
          <p:cNvSpPr txBox="1">
            <a:spLocks noChangeArrowheads="1"/>
          </p:cNvSpPr>
          <p:nvPr/>
        </p:nvSpPr>
        <p:spPr bwMode="auto">
          <a:xfrm>
            <a:off x="107950" y="1250950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0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</a:t>
            </a:r>
            <a:r>
              <a:rPr lang="zh-CN" altLang="en-US" sz="20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传统技术路线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: 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文本框 1"/>
          <p:cNvSpPr txBox="1">
            <a:spLocks noChangeArrowheads="1"/>
          </p:cNvSpPr>
          <p:nvPr/>
        </p:nvSpPr>
        <p:spPr bwMode="auto">
          <a:xfrm>
            <a:off x="1692275" y="519113"/>
            <a:ext cx="6216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  <a:sym typeface="Wingdings 2" pitchFamily="18" charset="2"/>
              </a:rPr>
              <a:t>Pre_Amp + Shaper + </a:t>
            </a:r>
            <a:r>
              <a:rPr lang="zh-CN" altLang="en-US" sz="3600">
                <a:solidFill>
                  <a:srgbClr val="990033"/>
                </a:solidFill>
                <a:sym typeface="Wingdings 2" pitchFamily="18" charset="2"/>
              </a:rPr>
              <a:t>数字化</a:t>
            </a:r>
            <a:endParaRPr lang="en-US" altLang="zh-CN" sz="3600">
              <a:solidFill>
                <a:srgbClr val="990033"/>
              </a:solidFill>
              <a:sym typeface="Wingdings 2" pitchFamily="18" charset="2"/>
            </a:endParaRPr>
          </a:p>
        </p:txBody>
      </p:sp>
      <p:sp>
        <p:nvSpPr>
          <p:cNvPr id="10244" name="矩形 2"/>
          <p:cNvSpPr>
            <a:spLocks noChangeArrowheads="1"/>
          </p:cNvSpPr>
          <p:nvPr/>
        </p:nvSpPr>
        <p:spPr bwMode="auto">
          <a:xfrm>
            <a:off x="863600" y="1757363"/>
            <a:ext cx="22685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PreAmp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Fast/Slow Shaper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Comparator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Peak Detect &amp; Hold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Digital FIFO/Buffer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Analog </a:t>
            </a:r>
            <a:r>
              <a:rPr lang="en-US" altLang="zh-CN">
                <a:sym typeface="Wingdings 2" pitchFamily="18" charset="2"/>
              </a:rPr>
              <a:t>FIFO/Buffer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ADC/TDC</a:t>
            </a:r>
            <a:endParaRPr lang="zh-CN" altLang="en-US"/>
          </a:p>
        </p:txBody>
      </p:sp>
      <p:grpSp>
        <p:nvGrpSpPr>
          <p:cNvPr id="10245" name="组合 78"/>
          <p:cNvGrpSpPr>
            <a:grpSpLocks/>
          </p:cNvGrpSpPr>
          <p:nvPr/>
        </p:nvGrpSpPr>
        <p:grpSpPr bwMode="auto">
          <a:xfrm>
            <a:off x="3759200" y="1301750"/>
            <a:ext cx="4711700" cy="2230438"/>
            <a:chOff x="3758977" y="1302520"/>
            <a:chExt cx="4712558" cy="2229926"/>
          </a:xfrm>
        </p:grpSpPr>
        <p:sp>
          <p:nvSpPr>
            <p:cNvPr id="28" name="等腰三角形 27"/>
            <p:cNvSpPr/>
            <p:nvPr/>
          </p:nvSpPr>
          <p:spPr bwMode="auto">
            <a:xfrm rot="19731257">
              <a:off x="4718002" y="1683433"/>
              <a:ext cx="303268" cy="253942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 bwMode="auto">
            <a:xfrm rot="19731257">
              <a:off x="4718002" y="2821409"/>
              <a:ext cx="303268" cy="253942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5270552" y="1637406"/>
              <a:ext cx="785956" cy="36980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2" name="直接箭头连接符 31"/>
            <p:cNvCxnSpPr/>
            <p:nvPr/>
          </p:nvCxnSpPr>
          <p:spPr bwMode="auto">
            <a:xfrm>
              <a:off x="4571925" y="2978535"/>
              <a:ext cx="233405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7" name="TextBox 65"/>
            <p:cNvSpPr txBox="1">
              <a:spLocks noChangeArrowheads="1"/>
            </p:cNvSpPr>
            <p:nvPr/>
          </p:nvSpPr>
          <p:spPr bwMode="auto">
            <a:xfrm>
              <a:off x="3889242" y="2553994"/>
              <a:ext cx="75476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PreAmp</a:t>
              </a:r>
            </a:p>
          </p:txBody>
        </p:sp>
        <p:sp>
          <p:nvSpPr>
            <p:cNvPr id="10348" name="TextBox 66"/>
            <p:cNvSpPr txBox="1">
              <a:spLocks noChangeArrowheads="1"/>
            </p:cNvSpPr>
            <p:nvPr/>
          </p:nvSpPr>
          <p:spPr bwMode="auto">
            <a:xfrm>
              <a:off x="4556108" y="3101559"/>
              <a:ext cx="66396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Slow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sp>
          <p:nvSpPr>
            <p:cNvPr id="10349" name="文本框 1"/>
            <p:cNvSpPr txBox="1">
              <a:spLocks noChangeArrowheads="1"/>
            </p:cNvSpPr>
            <p:nvPr/>
          </p:nvSpPr>
          <p:spPr bwMode="auto">
            <a:xfrm>
              <a:off x="5202355" y="1696315"/>
              <a:ext cx="928544" cy="25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000"/>
                <a:t>Comparator</a:t>
              </a:r>
              <a:endParaRPr lang="zh-CN" altLang="en-US" sz="1000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283255" y="2770621"/>
              <a:ext cx="760551" cy="3904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351" name="文本框 46"/>
            <p:cNvSpPr txBox="1">
              <a:spLocks noChangeArrowheads="1"/>
            </p:cNvSpPr>
            <p:nvPr/>
          </p:nvSpPr>
          <p:spPr bwMode="auto">
            <a:xfrm>
              <a:off x="5200409" y="2771015"/>
              <a:ext cx="9250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Peak Detect &amp; Hold</a:t>
              </a:r>
              <a:endParaRPr lang="zh-CN" altLang="en-US" sz="1000"/>
            </a:p>
          </p:txBody>
        </p:sp>
        <p:sp>
          <p:nvSpPr>
            <p:cNvPr id="45" name="等腰三角形 44"/>
            <p:cNvSpPr/>
            <p:nvPr/>
          </p:nvSpPr>
          <p:spPr bwMode="auto">
            <a:xfrm rot="19731257">
              <a:off x="4040016" y="2211949"/>
              <a:ext cx="303267" cy="253942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51" name="直接箭头连接符 50"/>
            <p:cNvCxnSpPr/>
            <p:nvPr/>
          </p:nvCxnSpPr>
          <p:spPr bwMode="auto">
            <a:xfrm>
              <a:off x="4571925" y="1835798"/>
              <a:ext cx="233405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 bwMode="auto">
            <a:xfrm>
              <a:off x="4348047" y="2361140"/>
              <a:ext cx="23340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5" name="直接连接符 49"/>
            <p:cNvCxnSpPr>
              <a:cxnSpLocks noChangeShapeType="1"/>
            </p:cNvCxnSpPr>
            <p:nvPr/>
          </p:nvCxnSpPr>
          <p:spPr bwMode="auto">
            <a:xfrm flipH="1">
              <a:off x="4572000" y="1836507"/>
              <a:ext cx="9832" cy="1141351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23000" dir="5400000" rotWithShape="0">
                <a:schemeClr val="bg2">
                  <a:alpha val="3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直接箭头连接符 55"/>
            <p:cNvCxnSpPr/>
            <p:nvPr/>
          </p:nvCxnSpPr>
          <p:spPr bwMode="auto">
            <a:xfrm>
              <a:off x="7091747" y="1805642"/>
              <a:ext cx="371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7" name="TextBox 66"/>
            <p:cNvSpPr txBox="1">
              <a:spLocks noChangeArrowheads="1"/>
            </p:cNvSpPr>
            <p:nvPr/>
          </p:nvSpPr>
          <p:spPr bwMode="auto">
            <a:xfrm>
              <a:off x="4556110" y="1302520"/>
              <a:ext cx="66396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Fast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cxnSp>
          <p:nvCxnSpPr>
            <p:cNvPr id="58" name="直接箭头连接符 57"/>
            <p:cNvCxnSpPr/>
            <p:nvPr/>
          </p:nvCxnSpPr>
          <p:spPr bwMode="auto">
            <a:xfrm>
              <a:off x="5038735" y="1834211"/>
              <a:ext cx="233405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 bwMode="auto">
            <a:xfrm>
              <a:off x="5056201" y="2975361"/>
              <a:ext cx="233404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 bwMode="auto">
            <a:xfrm>
              <a:off x="6067622" y="1835798"/>
              <a:ext cx="231817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 bwMode="auto">
            <a:xfrm>
              <a:off x="6067622" y="2965838"/>
              <a:ext cx="231817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 bwMode="auto">
            <a:xfrm>
              <a:off x="6305791" y="1642167"/>
              <a:ext cx="785956" cy="36980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 bwMode="auto">
            <a:xfrm>
              <a:off x="7474403" y="1629470"/>
              <a:ext cx="625589" cy="36980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 bwMode="auto">
            <a:xfrm>
              <a:off x="6305791" y="2770621"/>
              <a:ext cx="785956" cy="37139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 bwMode="auto">
            <a:xfrm>
              <a:off x="7474403" y="2761098"/>
              <a:ext cx="625589" cy="37139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69" name="直接箭头连接符 68"/>
            <p:cNvCxnSpPr/>
            <p:nvPr/>
          </p:nvCxnSpPr>
          <p:spPr bwMode="auto">
            <a:xfrm>
              <a:off x="7091747" y="2957903"/>
              <a:ext cx="371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7" name="文本框 46"/>
            <p:cNvSpPr txBox="1">
              <a:spLocks noChangeArrowheads="1"/>
            </p:cNvSpPr>
            <p:nvPr/>
          </p:nvSpPr>
          <p:spPr bwMode="auto">
            <a:xfrm>
              <a:off x="6239201" y="2773457"/>
              <a:ext cx="9250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Analog FIFO/Buffer</a:t>
              </a:r>
              <a:endParaRPr lang="zh-CN" altLang="en-US" sz="1000"/>
            </a:p>
          </p:txBody>
        </p:sp>
        <p:sp>
          <p:nvSpPr>
            <p:cNvPr id="10368" name="文本框 46"/>
            <p:cNvSpPr txBox="1">
              <a:spLocks noChangeArrowheads="1"/>
            </p:cNvSpPr>
            <p:nvPr/>
          </p:nvSpPr>
          <p:spPr bwMode="auto">
            <a:xfrm>
              <a:off x="6228184" y="1638551"/>
              <a:ext cx="9250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Digital  FIFO/Buffer</a:t>
              </a:r>
              <a:endParaRPr lang="zh-CN" altLang="en-US" sz="1000"/>
            </a:p>
          </p:txBody>
        </p:sp>
        <p:sp>
          <p:nvSpPr>
            <p:cNvPr id="10369" name="文本框 46"/>
            <p:cNvSpPr txBox="1">
              <a:spLocks noChangeArrowheads="1"/>
            </p:cNvSpPr>
            <p:nvPr/>
          </p:nvSpPr>
          <p:spPr bwMode="auto">
            <a:xfrm>
              <a:off x="7524328" y="1685023"/>
              <a:ext cx="5479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TDC</a:t>
              </a:r>
              <a:endParaRPr lang="zh-CN" altLang="en-US" sz="1200"/>
            </a:p>
          </p:txBody>
        </p:sp>
        <p:sp>
          <p:nvSpPr>
            <p:cNvPr id="10370" name="文本框 46"/>
            <p:cNvSpPr txBox="1">
              <a:spLocks noChangeArrowheads="1"/>
            </p:cNvSpPr>
            <p:nvPr/>
          </p:nvSpPr>
          <p:spPr bwMode="auto">
            <a:xfrm>
              <a:off x="7524328" y="2824560"/>
              <a:ext cx="5479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ADC</a:t>
              </a:r>
              <a:endParaRPr lang="zh-CN" altLang="en-US" sz="1200"/>
            </a:p>
          </p:txBody>
        </p:sp>
        <p:cxnSp>
          <p:nvCxnSpPr>
            <p:cNvPr id="74" name="直接箭头连接符 73"/>
            <p:cNvCxnSpPr/>
            <p:nvPr/>
          </p:nvCxnSpPr>
          <p:spPr bwMode="auto">
            <a:xfrm>
              <a:off x="8099992" y="1805642"/>
              <a:ext cx="371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 bwMode="auto">
            <a:xfrm>
              <a:off x="8099992" y="2957903"/>
              <a:ext cx="371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 bwMode="auto">
            <a:xfrm>
              <a:off x="5464262" y="2934095"/>
              <a:ext cx="44458" cy="460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cxnSp>
          <p:nvCxnSpPr>
            <p:cNvPr id="77" name="直接箭头连接符 76"/>
            <p:cNvCxnSpPr/>
            <p:nvPr/>
          </p:nvCxnSpPr>
          <p:spPr bwMode="auto">
            <a:xfrm>
              <a:off x="3758977" y="2361140"/>
              <a:ext cx="371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3889375" y="1317625"/>
            <a:ext cx="3387725" cy="2233613"/>
            <a:chOff x="3889242" y="1451005"/>
            <a:chExt cx="3388609" cy="2233428"/>
          </a:xfrm>
        </p:grpSpPr>
        <p:sp>
          <p:nvSpPr>
            <p:cNvPr id="67" name="矩形 66"/>
            <p:cNvSpPr/>
            <p:nvPr/>
          </p:nvSpPr>
          <p:spPr bwMode="auto">
            <a:xfrm>
              <a:off x="3889242" y="1451005"/>
              <a:ext cx="3388609" cy="219215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10342" name="文本框 67"/>
            <p:cNvSpPr txBox="1">
              <a:spLocks noChangeArrowheads="1"/>
            </p:cNvSpPr>
            <p:nvPr/>
          </p:nvSpPr>
          <p:spPr bwMode="auto">
            <a:xfrm>
              <a:off x="6660232" y="3376656"/>
              <a:ext cx="6142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>
                  <a:solidFill>
                    <a:srgbClr val="990033"/>
                  </a:solidFill>
                </a:rPr>
                <a:t>ASIC</a:t>
              </a:r>
              <a:endParaRPr lang="zh-CN" altLang="en-US" sz="1400">
                <a:solidFill>
                  <a:srgbClr val="990033"/>
                </a:solidFill>
              </a:endParaRPr>
            </a:p>
          </p:txBody>
        </p:sp>
      </p:grpSp>
      <p:grpSp>
        <p:nvGrpSpPr>
          <p:cNvPr id="117" name="组合 116"/>
          <p:cNvGrpSpPr>
            <a:grpSpLocks/>
          </p:cNvGrpSpPr>
          <p:nvPr/>
        </p:nvGrpSpPr>
        <p:grpSpPr bwMode="auto">
          <a:xfrm>
            <a:off x="3910013" y="3770313"/>
            <a:ext cx="3613150" cy="2493962"/>
            <a:chOff x="3889242" y="1451005"/>
            <a:chExt cx="3388609" cy="2233428"/>
          </a:xfrm>
        </p:grpSpPr>
        <p:sp>
          <p:nvSpPr>
            <p:cNvPr id="118" name="矩形 117"/>
            <p:cNvSpPr/>
            <p:nvPr/>
          </p:nvSpPr>
          <p:spPr bwMode="auto">
            <a:xfrm>
              <a:off x="3889242" y="1451005"/>
              <a:ext cx="3388609" cy="21922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10340" name="文本框 118"/>
            <p:cNvSpPr txBox="1">
              <a:spLocks noChangeArrowheads="1"/>
            </p:cNvSpPr>
            <p:nvPr/>
          </p:nvSpPr>
          <p:spPr bwMode="auto">
            <a:xfrm>
              <a:off x="6660232" y="3376656"/>
              <a:ext cx="6142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>
                  <a:solidFill>
                    <a:srgbClr val="990033"/>
                  </a:solidFill>
                </a:rPr>
                <a:t>ASIC</a:t>
              </a:r>
              <a:endParaRPr lang="zh-CN" altLang="en-US" sz="1400">
                <a:solidFill>
                  <a:srgbClr val="990033"/>
                </a:solidFill>
              </a:endParaRPr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07950" y="3749675"/>
            <a:ext cx="8507413" cy="2449513"/>
            <a:chOff x="107950" y="3749675"/>
            <a:chExt cx="8507933" cy="2449588"/>
          </a:xfrm>
        </p:grpSpPr>
        <p:cxnSp>
          <p:nvCxnSpPr>
            <p:cNvPr id="113" name="直接箭头连接符 112"/>
            <p:cNvCxnSpPr/>
            <p:nvPr/>
          </p:nvCxnSpPr>
          <p:spPr bwMode="auto">
            <a:xfrm>
              <a:off x="8244385" y="4379932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箭头连接符 197"/>
            <p:cNvCxnSpPr/>
            <p:nvPr/>
          </p:nvCxnSpPr>
          <p:spPr bwMode="auto">
            <a:xfrm>
              <a:off x="6875877" y="4365644"/>
              <a:ext cx="233376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54" name="组合 176"/>
            <p:cNvGrpSpPr>
              <a:grpSpLocks/>
            </p:cNvGrpSpPr>
            <p:nvPr/>
          </p:nvGrpSpPr>
          <p:grpSpPr bwMode="auto">
            <a:xfrm>
              <a:off x="3834164" y="4103706"/>
              <a:ext cx="2654602" cy="1627744"/>
              <a:chOff x="3766992" y="4251325"/>
              <a:chExt cx="2583777" cy="1562252"/>
            </a:xfrm>
          </p:grpSpPr>
          <p:sp>
            <p:nvSpPr>
              <p:cNvPr id="178" name="等腰三角形 177"/>
              <p:cNvSpPr/>
              <p:nvPr/>
            </p:nvSpPr>
            <p:spPr bwMode="auto">
              <a:xfrm rot="19731257">
                <a:off x="4738828" y="4297029"/>
                <a:ext cx="302867" cy="254453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9" name="矩形 178"/>
              <p:cNvSpPr/>
              <p:nvPr/>
            </p:nvSpPr>
            <p:spPr bwMode="auto">
              <a:xfrm>
                <a:off x="5290479" y="4251318"/>
                <a:ext cx="786527" cy="37025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0" name="直接箭头连接符 179"/>
              <p:cNvCxnSpPr/>
              <p:nvPr/>
            </p:nvCxnSpPr>
            <p:spPr bwMode="auto">
              <a:xfrm>
                <a:off x="4592030" y="4449396"/>
                <a:ext cx="233331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箭头连接符 180"/>
              <p:cNvCxnSpPr/>
              <p:nvPr/>
            </p:nvCxnSpPr>
            <p:spPr bwMode="auto">
              <a:xfrm>
                <a:off x="5060237" y="4447872"/>
                <a:ext cx="231786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181"/>
              <p:cNvCxnSpPr/>
              <p:nvPr/>
            </p:nvCxnSpPr>
            <p:spPr bwMode="auto">
              <a:xfrm>
                <a:off x="6087822" y="4449396"/>
                <a:ext cx="233331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9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4" name="等腰三角形 183"/>
              <p:cNvSpPr/>
              <p:nvPr/>
            </p:nvSpPr>
            <p:spPr bwMode="auto">
              <a:xfrm rot="19731257">
                <a:off x="4752735" y="5442831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5" name="直接箭头连接符 184"/>
              <p:cNvCxnSpPr/>
              <p:nvPr/>
            </p:nvCxnSpPr>
            <p:spPr bwMode="auto">
              <a:xfrm>
                <a:off x="4602846" y="5613483"/>
                <a:ext cx="239513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矩形 185"/>
              <p:cNvSpPr/>
              <p:nvPr/>
            </p:nvSpPr>
            <p:spPr bwMode="auto">
              <a:xfrm>
                <a:off x="5333745" y="5386455"/>
                <a:ext cx="781891" cy="42662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87" name="等腰三角形 186"/>
              <p:cNvSpPr/>
              <p:nvPr/>
            </p:nvSpPr>
            <p:spPr bwMode="auto">
              <a:xfrm rot="19731257">
                <a:off x="4055832" y="4793746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8" name="直接箭头连接符 187"/>
              <p:cNvCxnSpPr/>
              <p:nvPr/>
            </p:nvCxnSpPr>
            <p:spPr bwMode="auto">
              <a:xfrm>
                <a:off x="4372606" y="4956779"/>
                <a:ext cx="23951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箭头连接符 188"/>
              <p:cNvCxnSpPr/>
              <p:nvPr/>
            </p:nvCxnSpPr>
            <p:spPr bwMode="auto">
              <a:xfrm>
                <a:off x="5100414" y="5610436"/>
                <a:ext cx="239513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箭头连接符 189"/>
              <p:cNvCxnSpPr/>
              <p:nvPr/>
            </p:nvCxnSpPr>
            <p:spPr bwMode="auto">
              <a:xfrm>
                <a:off x="6111000" y="5599769"/>
                <a:ext cx="239513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矩形 190"/>
              <p:cNvSpPr/>
              <p:nvPr/>
            </p:nvSpPr>
            <p:spPr bwMode="auto">
              <a:xfrm>
                <a:off x="5520719" y="5564725"/>
                <a:ext cx="46357" cy="50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92" name="直接箭头连接符 191"/>
              <p:cNvCxnSpPr/>
              <p:nvPr/>
            </p:nvCxnSpPr>
            <p:spPr bwMode="auto">
              <a:xfrm>
                <a:off x="3766872" y="4956779"/>
                <a:ext cx="38167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5" name="组合 160"/>
            <p:cNvGrpSpPr>
              <a:grpSpLocks/>
            </p:cNvGrpSpPr>
            <p:nvPr/>
          </p:nvGrpSpPr>
          <p:grpSpPr bwMode="auto">
            <a:xfrm>
              <a:off x="3797668" y="4147112"/>
              <a:ext cx="2654602" cy="1627744"/>
              <a:chOff x="3766992" y="4251325"/>
              <a:chExt cx="2583777" cy="1562252"/>
            </a:xfrm>
          </p:grpSpPr>
          <p:sp>
            <p:nvSpPr>
              <p:cNvPr id="162" name="等腰三角形 161"/>
              <p:cNvSpPr/>
              <p:nvPr/>
            </p:nvSpPr>
            <p:spPr bwMode="auto">
              <a:xfrm rot="19731257">
                <a:off x="4738810" y="4296507"/>
                <a:ext cx="302867" cy="254454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 bwMode="auto">
              <a:xfrm>
                <a:off x="5290460" y="4250797"/>
                <a:ext cx="786527" cy="37025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64" name="直接箭头连接符 163"/>
              <p:cNvCxnSpPr/>
              <p:nvPr/>
            </p:nvCxnSpPr>
            <p:spPr bwMode="auto">
              <a:xfrm>
                <a:off x="4592012" y="4448875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箭头连接符 164"/>
              <p:cNvCxnSpPr/>
              <p:nvPr/>
            </p:nvCxnSpPr>
            <p:spPr bwMode="auto">
              <a:xfrm>
                <a:off x="5060220" y="4447352"/>
                <a:ext cx="231786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箭头连接符 165"/>
              <p:cNvCxnSpPr/>
              <p:nvPr/>
            </p:nvCxnSpPr>
            <p:spPr bwMode="auto">
              <a:xfrm>
                <a:off x="6087804" y="4448875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4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8" name="等腰三角形 167"/>
              <p:cNvSpPr/>
              <p:nvPr/>
            </p:nvSpPr>
            <p:spPr bwMode="auto">
              <a:xfrm rot="19731257">
                <a:off x="4752717" y="5443834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69" name="直接箭头连接符 168"/>
              <p:cNvCxnSpPr/>
              <p:nvPr/>
            </p:nvCxnSpPr>
            <p:spPr bwMode="auto">
              <a:xfrm>
                <a:off x="4602829" y="5614486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矩形 169"/>
              <p:cNvSpPr/>
              <p:nvPr/>
            </p:nvSpPr>
            <p:spPr bwMode="auto">
              <a:xfrm>
                <a:off x="5333727" y="5387458"/>
                <a:ext cx="781891" cy="42662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1" name="等腰三角形 170"/>
              <p:cNvSpPr/>
              <p:nvPr/>
            </p:nvSpPr>
            <p:spPr bwMode="auto">
              <a:xfrm rot="19731257">
                <a:off x="4055814" y="4794749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72" name="直接箭头连接符 171"/>
              <p:cNvCxnSpPr/>
              <p:nvPr/>
            </p:nvCxnSpPr>
            <p:spPr bwMode="auto">
              <a:xfrm>
                <a:off x="4372588" y="4957782"/>
                <a:ext cx="23951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箭头连接符 172"/>
              <p:cNvCxnSpPr/>
              <p:nvPr/>
            </p:nvCxnSpPr>
            <p:spPr bwMode="auto">
              <a:xfrm>
                <a:off x="5100396" y="5611438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箭头连接符 173"/>
              <p:cNvCxnSpPr/>
              <p:nvPr/>
            </p:nvCxnSpPr>
            <p:spPr bwMode="auto">
              <a:xfrm>
                <a:off x="6110983" y="5600772"/>
                <a:ext cx="23951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矩形 174"/>
              <p:cNvSpPr/>
              <p:nvPr/>
            </p:nvSpPr>
            <p:spPr bwMode="auto">
              <a:xfrm>
                <a:off x="5520701" y="5565728"/>
                <a:ext cx="46357" cy="50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76" name="直接箭头连接符 175"/>
              <p:cNvCxnSpPr/>
              <p:nvPr/>
            </p:nvCxnSpPr>
            <p:spPr bwMode="auto">
              <a:xfrm>
                <a:off x="3766854" y="4957782"/>
                <a:ext cx="3816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56" name="组合 144"/>
            <p:cNvGrpSpPr>
              <a:grpSpLocks/>
            </p:cNvGrpSpPr>
            <p:nvPr/>
          </p:nvGrpSpPr>
          <p:grpSpPr bwMode="auto">
            <a:xfrm>
              <a:off x="3768666" y="4182230"/>
              <a:ext cx="2654602" cy="1627744"/>
              <a:chOff x="3766992" y="4251325"/>
              <a:chExt cx="2583777" cy="1562252"/>
            </a:xfrm>
          </p:grpSpPr>
          <p:sp>
            <p:nvSpPr>
              <p:cNvPr id="146" name="等腰三角形 145"/>
              <p:cNvSpPr/>
              <p:nvPr/>
            </p:nvSpPr>
            <p:spPr bwMode="auto">
              <a:xfrm rot="19731257">
                <a:off x="4739224" y="4296323"/>
                <a:ext cx="302867" cy="254454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7" name="矩形 146"/>
              <p:cNvSpPr/>
              <p:nvPr/>
            </p:nvSpPr>
            <p:spPr bwMode="auto">
              <a:xfrm>
                <a:off x="5290874" y="4250613"/>
                <a:ext cx="786527" cy="37025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48" name="直接箭头连接符 147"/>
              <p:cNvCxnSpPr/>
              <p:nvPr/>
            </p:nvCxnSpPr>
            <p:spPr bwMode="auto">
              <a:xfrm>
                <a:off x="4592425" y="4448690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箭头连接符 148"/>
              <p:cNvCxnSpPr/>
              <p:nvPr/>
            </p:nvCxnSpPr>
            <p:spPr bwMode="auto">
              <a:xfrm>
                <a:off x="5060634" y="4447167"/>
                <a:ext cx="231786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箭头连接符 149"/>
              <p:cNvCxnSpPr/>
              <p:nvPr/>
            </p:nvCxnSpPr>
            <p:spPr bwMode="auto">
              <a:xfrm>
                <a:off x="6088217" y="4448690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9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2" name="等腰三角形 151"/>
              <p:cNvSpPr/>
              <p:nvPr/>
            </p:nvSpPr>
            <p:spPr bwMode="auto">
              <a:xfrm rot="19731257">
                <a:off x="4753130" y="5443650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53" name="直接箭头连接符 152"/>
              <p:cNvCxnSpPr/>
              <p:nvPr/>
            </p:nvCxnSpPr>
            <p:spPr bwMode="auto">
              <a:xfrm>
                <a:off x="4603243" y="5614302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矩形 153"/>
              <p:cNvSpPr/>
              <p:nvPr/>
            </p:nvSpPr>
            <p:spPr bwMode="auto">
              <a:xfrm>
                <a:off x="5334140" y="5387274"/>
                <a:ext cx="781891" cy="42662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5" name="等腰三角形 154"/>
              <p:cNvSpPr/>
              <p:nvPr/>
            </p:nvSpPr>
            <p:spPr bwMode="auto">
              <a:xfrm rot="19731257">
                <a:off x="4056228" y="4794565"/>
                <a:ext cx="312138" cy="27730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56" name="直接箭头连接符 155"/>
              <p:cNvCxnSpPr/>
              <p:nvPr/>
            </p:nvCxnSpPr>
            <p:spPr bwMode="auto">
              <a:xfrm>
                <a:off x="4373001" y="4957598"/>
                <a:ext cx="23951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箭头连接符 156"/>
              <p:cNvCxnSpPr/>
              <p:nvPr/>
            </p:nvCxnSpPr>
            <p:spPr bwMode="auto">
              <a:xfrm>
                <a:off x="5100810" y="5611254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箭头连接符 157"/>
              <p:cNvCxnSpPr/>
              <p:nvPr/>
            </p:nvCxnSpPr>
            <p:spPr bwMode="auto">
              <a:xfrm>
                <a:off x="6111397" y="5600588"/>
                <a:ext cx="23951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矩形 158"/>
              <p:cNvSpPr/>
              <p:nvPr/>
            </p:nvSpPr>
            <p:spPr bwMode="auto">
              <a:xfrm>
                <a:off x="5521115" y="5565544"/>
                <a:ext cx="46357" cy="50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60" name="直接箭头连接符 159"/>
              <p:cNvCxnSpPr/>
              <p:nvPr/>
            </p:nvCxnSpPr>
            <p:spPr bwMode="auto">
              <a:xfrm>
                <a:off x="3767267" y="4957598"/>
                <a:ext cx="3816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57" name="文本框 1"/>
            <p:cNvSpPr txBox="1">
              <a:spLocks noChangeArrowheads="1"/>
            </p:cNvSpPr>
            <p:nvPr/>
          </p:nvSpPr>
          <p:spPr bwMode="auto">
            <a:xfrm>
              <a:off x="107950" y="3749675"/>
              <a:ext cx="24479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2000">
                  <a:solidFill>
                    <a:srgbClr val="990033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</a:t>
              </a:r>
              <a:r>
                <a:rPr lang="zh-CN" altLang="en-US" sz="2000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 技术路线的发展</a:t>
              </a:r>
              <a:r>
                <a:rPr lang="en-US" altLang="zh-CN" sz="2000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 </a:t>
              </a:r>
              <a:endParaRPr lang="zh-CN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58" name="TextBox 65"/>
            <p:cNvSpPr txBox="1">
              <a:spLocks noChangeArrowheads="1"/>
            </p:cNvSpPr>
            <p:nvPr/>
          </p:nvSpPr>
          <p:spPr bwMode="auto">
            <a:xfrm>
              <a:off x="3862632" y="5140628"/>
              <a:ext cx="754883" cy="26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PreAmp</a:t>
              </a:r>
            </a:p>
          </p:txBody>
        </p:sp>
        <p:sp>
          <p:nvSpPr>
            <p:cNvPr id="10259" name="TextBox 66"/>
            <p:cNvSpPr txBox="1">
              <a:spLocks noChangeArrowheads="1"/>
            </p:cNvSpPr>
            <p:nvPr/>
          </p:nvSpPr>
          <p:spPr bwMode="auto">
            <a:xfrm>
              <a:off x="4630508" y="5768277"/>
              <a:ext cx="664067" cy="43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Slow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cxnSp>
          <p:nvCxnSpPr>
            <p:cNvPr id="98" name="直接箭头连接符 97"/>
            <p:cNvCxnSpPr/>
            <p:nvPr/>
          </p:nvCxnSpPr>
          <p:spPr bwMode="auto">
            <a:xfrm>
              <a:off x="7380733" y="4379932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1" name="TextBox 66"/>
            <p:cNvSpPr txBox="1">
              <a:spLocks noChangeArrowheads="1"/>
            </p:cNvSpPr>
            <p:nvPr/>
          </p:nvSpPr>
          <p:spPr bwMode="auto">
            <a:xfrm>
              <a:off x="4628014" y="3789040"/>
              <a:ext cx="664066" cy="43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Fast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sp>
          <p:nvSpPr>
            <p:cNvPr id="105" name="矩形 104"/>
            <p:cNvSpPr/>
            <p:nvPr/>
          </p:nvSpPr>
          <p:spPr bwMode="auto">
            <a:xfrm>
              <a:off x="7763343" y="4203714"/>
              <a:ext cx="546133" cy="3698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08" name="直接箭头连接符 107"/>
            <p:cNvCxnSpPr/>
            <p:nvPr/>
          </p:nvCxnSpPr>
          <p:spPr bwMode="auto">
            <a:xfrm>
              <a:off x="7379144" y="5589644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4" name="文本框 46"/>
            <p:cNvSpPr txBox="1">
              <a:spLocks noChangeArrowheads="1"/>
            </p:cNvSpPr>
            <p:nvPr/>
          </p:nvSpPr>
          <p:spPr bwMode="auto">
            <a:xfrm>
              <a:off x="6372200" y="5373216"/>
              <a:ext cx="5934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N:1</a:t>
              </a:r>
            </a:p>
            <a:p>
              <a:pPr algn="ctr"/>
              <a:r>
                <a:rPr lang="en-US" altLang="zh-CN" sz="1000"/>
                <a:t>NUX</a:t>
              </a:r>
              <a:endParaRPr lang="zh-CN" altLang="en-US" sz="1000"/>
            </a:p>
          </p:txBody>
        </p:sp>
        <p:sp>
          <p:nvSpPr>
            <p:cNvPr id="10265" name="文本框 46"/>
            <p:cNvSpPr txBox="1">
              <a:spLocks noChangeArrowheads="1"/>
            </p:cNvSpPr>
            <p:nvPr/>
          </p:nvSpPr>
          <p:spPr bwMode="auto">
            <a:xfrm>
              <a:off x="7740795" y="4232263"/>
              <a:ext cx="548003" cy="2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TDC</a:t>
              </a:r>
              <a:endParaRPr lang="zh-CN" altLang="en-US" sz="1200"/>
            </a:p>
          </p:txBody>
        </p:sp>
        <p:cxnSp>
          <p:nvCxnSpPr>
            <p:cNvPr id="114" name="直接箭头连接符 113"/>
            <p:cNvCxnSpPr/>
            <p:nvPr/>
          </p:nvCxnSpPr>
          <p:spPr bwMode="auto">
            <a:xfrm>
              <a:off x="8244385" y="5594406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7" name="矩形 2"/>
            <p:cNvSpPr>
              <a:spLocks noChangeArrowheads="1"/>
            </p:cNvSpPr>
            <p:nvPr/>
          </p:nvSpPr>
          <p:spPr bwMode="auto">
            <a:xfrm>
              <a:off x="827088" y="4205288"/>
              <a:ext cx="299190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PreAmp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Fast/Slow Shaper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Comparators/FIFO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Switched Capacitor Arrays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N:1 MUX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Output Buffer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ADC/TDC</a:t>
              </a:r>
              <a:endParaRPr lang="zh-CN" altLang="en-US"/>
            </a:p>
          </p:txBody>
        </p:sp>
        <p:grpSp>
          <p:nvGrpSpPr>
            <p:cNvPr id="10268" name="组合 3"/>
            <p:cNvGrpSpPr>
              <a:grpSpLocks/>
            </p:cNvGrpSpPr>
            <p:nvPr/>
          </p:nvGrpSpPr>
          <p:grpSpPr bwMode="auto">
            <a:xfrm>
              <a:off x="3766992" y="4251325"/>
              <a:ext cx="2583777" cy="1562252"/>
              <a:chOff x="3766992" y="4251325"/>
              <a:chExt cx="2583777" cy="1562252"/>
            </a:xfrm>
          </p:grpSpPr>
          <p:sp>
            <p:nvSpPr>
              <p:cNvPr id="85" name="等腰三角形 84"/>
              <p:cNvSpPr/>
              <p:nvPr/>
            </p:nvSpPr>
            <p:spPr bwMode="auto">
              <a:xfrm rot="19731257">
                <a:off x="4738971" y="4297379"/>
                <a:ext cx="303231" cy="254008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 bwMode="auto">
              <a:xfrm>
                <a:off x="5291455" y="4251340"/>
                <a:ext cx="785860" cy="36989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95" name="直接箭头连接符 94"/>
              <p:cNvCxnSpPr/>
              <p:nvPr/>
            </p:nvCxnSpPr>
            <p:spPr bwMode="auto">
              <a:xfrm>
                <a:off x="4592913" y="4449784"/>
                <a:ext cx="233376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箭头连接符 99"/>
              <p:cNvCxnSpPr/>
              <p:nvPr/>
            </p:nvCxnSpPr>
            <p:spPr bwMode="auto">
              <a:xfrm>
                <a:off x="5061253" y="4448196"/>
                <a:ext cx="23178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箭头连接符 101"/>
              <p:cNvCxnSpPr/>
              <p:nvPr/>
            </p:nvCxnSpPr>
            <p:spPr bwMode="auto">
              <a:xfrm>
                <a:off x="6088429" y="4449784"/>
                <a:ext cx="233376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4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6" name="等腰三角形 85"/>
              <p:cNvSpPr/>
              <p:nvPr/>
            </p:nvSpPr>
            <p:spPr bwMode="auto">
              <a:xfrm rot="19731257">
                <a:off x="4753259" y="5442002"/>
                <a:ext cx="311169" cy="277822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88" name="直接箭头连接符 87"/>
              <p:cNvCxnSpPr/>
              <p:nvPr/>
            </p:nvCxnSpPr>
            <p:spPr bwMode="auto">
              <a:xfrm>
                <a:off x="4602438" y="5615045"/>
                <a:ext cx="239727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矩形 91"/>
              <p:cNvSpPr/>
              <p:nvPr/>
            </p:nvSpPr>
            <p:spPr bwMode="auto">
              <a:xfrm>
                <a:off x="5334320" y="5388025"/>
                <a:ext cx="781098" cy="42546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4" name="等腰三角形 93"/>
              <p:cNvSpPr/>
              <p:nvPr/>
            </p:nvSpPr>
            <p:spPr bwMode="auto">
              <a:xfrm rot="19731257">
                <a:off x="4056305" y="4794282"/>
                <a:ext cx="311169" cy="277822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96" name="直接箭头连接符 95"/>
              <p:cNvCxnSpPr/>
              <p:nvPr/>
            </p:nvCxnSpPr>
            <p:spPr bwMode="auto">
              <a:xfrm>
                <a:off x="4372236" y="4957800"/>
                <a:ext cx="2397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00"/>
              <p:cNvCxnSpPr/>
              <p:nvPr/>
            </p:nvCxnSpPr>
            <p:spPr bwMode="auto">
              <a:xfrm>
                <a:off x="5100944" y="5610282"/>
                <a:ext cx="239727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箭头连接符 102"/>
              <p:cNvCxnSpPr/>
              <p:nvPr/>
            </p:nvCxnSpPr>
            <p:spPr bwMode="auto">
              <a:xfrm>
                <a:off x="6110655" y="5600756"/>
                <a:ext cx="239727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矩形 114"/>
              <p:cNvSpPr/>
              <p:nvPr/>
            </p:nvSpPr>
            <p:spPr bwMode="auto">
              <a:xfrm>
                <a:off x="5520069" y="5565830"/>
                <a:ext cx="47628" cy="5080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16" name="直接箭头连接符 115"/>
              <p:cNvCxnSpPr/>
              <p:nvPr/>
            </p:nvCxnSpPr>
            <p:spPr bwMode="auto">
              <a:xfrm>
                <a:off x="3767362" y="4957800"/>
                <a:ext cx="38261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69" name="文本框 46"/>
            <p:cNvSpPr txBox="1">
              <a:spLocks noChangeArrowheads="1"/>
            </p:cNvSpPr>
            <p:nvPr/>
          </p:nvSpPr>
          <p:spPr bwMode="auto">
            <a:xfrm>
              <a:off x="5301941" y="5471858"/>
              <a:ext cx="8658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SCAs</a:t>
              </a:r>
            </a:p>
          </p:txBody>
        </p:sp>
        <p:sp>
          <p:nvSpPr>
            <p:cNvPr id="193" name="矩形 192"/>
            <p:cNvSpPr/>
            <p:nvPr/>
          </p:nvSpPr>
          <p:spPr bwMode="auto">
            <a:xfrm>
              <a:off x="6421824" y="4043372"/>
              <a:ext cx="506443" cy="6810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71" name="文本框 46"/>
            <p:cNvSpPr txBox="1">
              <a:spLocks noChangeArrowheads="1"/>
            </p:cNvSpPr>
            <p:nvPr/>
          </p:nvSpPr>
          <p:spPr bwMode="auto">
            <a:xfrm>
              <a:off x="6372200" y="4187833"/>
              <a:ext cx="5934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N:1</a:t>
              </a:r>
            </a:p>
            <a:p>
              <a:pPr algn="ctr"/>
              <a:r>
                <a:rPr lang="en-US" altLang="zh-CN" sz="1000"/>
                <a:t>NUX</a:t>
              </a:r>
              <a:endParaRPr lang="zh-CN" altLang="en-US" sz="1000"/>
            </a:p>
          </p:txBody>
        </p:sp>
        <p:sp>
          <p:nvSpPr>
            <p:cNvPr id="196" name="等腰三角形 195"/>
            <p:cNvSpPr/>
            <p:nvPr/>
          </p:nvSpPr>
          <p:spPr bwMode="auto">
            <a:xfrm rot="19731257">
              <a:off x="7033048" y="4208477"/>
              <a:ext cx="303232" cy="254008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7" name="等腰三角形 196"/>
            <p:cNvSpPr/>
            <p:nvPr/>
          </p:nvSpPr>
          <p:spPr bwMode="auto">
            <a:xfrm rot="19731257">
              <a:off x="7033048" y="5434065"/>
              <a:ext cx="303232" cy="254008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99" name="直接箭头连接符 198"/>
            <p:cNvCxnSpPr/>
            <p:nvPr/>
          </p:nvCxnSpPr>
          <p:spPr bwMode="auto">
            <a:xfrm>
              <a:off x="6875877" y="5588056"/>
              <a:ext cx="233376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矩形 105"/>
            <p:cNvSpPr/>
            <p:nvPr/>
          </p:nvSpPr>
          <p:spPr bwMode="auto">
            <a:xfrm>
              <a:off x="6421824" y="5229270"/>
              <a:ext cx="506443" cy="68105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7" name="矩形 106"/>
            <p:cNvSpPr/>
            <p:nvPr/>
          </p:nvSpPr>
          <p:spPr bwMode="auto">
            <a:xfrm>
              <a:off x="7752230" y="5399139"/>
              <a:ext cx="542958" cy="3714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77" name="文本框 46"/>
            <p:cNvSpPr txBox="1">
              <a:spLocks noChangeArrowheads="1"/>
            </p:cNvSpPr>
            <p:nvPr/>
          </p:nvSpPr>
          <p:spPr bwMode="auto">
            <a:xfrm>
              <a:off x="7738964" y="5445224"/>
              <a:ext cx="548003" cy="2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ADC</a:t>
              </a:r>
              <a:endParaRPr lang="zh-CN" altLang="en-US" sz="1200"/>
            </a:p>
          </p:txBody>
        </p:sp>
        <p:sp>
          <p:nvSpPr>
            <p:cNvPr id="10278" name="文本框 1"/>
            <p:cNvSpPr txBox="1">
              <a:spLocks noChangeArrowheads="1"/>
            </p:cNvSpPr>
            <p:nvPr/>
          </p:nvSpPr>
          <p:spPr bwMode="auto">
            <a:xfrm>
              <a:off x="5196000" y="4240153"/>
              <a:ext cx="992431" cy="40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Comparators</a:t>
              </a:r>
            </a:p>
            <a:p>
              <a:pPr algn="ctr"/>
              <a:r>
                <a:rPr lang="en-US" altLang="zh-CN" sz="1000"/>
                <a:t>/FIFO</a:t>
              </a:r>
              <a:endParaRPr lang="zh-CN" altLang="en-US" sz="1000"/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3316288" y="1412875"/>
            <a:ext cx="1039812" cy="738188"/>
            <a:chOff x="3347864" y="1412776"/>
            <a:chExt cx="1039370" cy="738505"/>
          </a:xfrm>
        </p:grpSpPr>
        <p:sp>
          <p:nvSpPr>
            <p:cNvPr id="10250" name="TextBox 2"/>
            <p:cNvSpPr txBox="1">
              <a:spLocks noChangeArrowheads="1"/>
            </p:cNvSpPr>
            <p:nvPr/>
          </p:nvSpPr>
          <p:spPr bwMode="auto">
            <a:xfrm>
              <a:off x="3347864" y="1412776"/>
              <a:ext cx="10393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>
                  <a:solidFill>
                    <a:srgbClr val="FF00FF"/>
                  </a:solidFill>
                </a:rPr>
                <a:t>CSA</a:t>
              </a:r>
              <a:r>
                <a:rPr lang="zh-CN" altLang="en-US" sz="1400">
                  <a:solidFill>
                    <a:srgbClr val="FF00FF"/>
                  </a:solidFill>
                </a:rPr>
                <a:t>为主</a:t>
              </a:r>
            </a:p>
          </p:txBody>
        </p:sp>
        <p:cxnSp>
          <p:nvCxnSpPr>
            <p:cNvPr id="10251" name="直接箭头连接符 4"/>
            <p:cNvCxnSpPr>
              <a:cxnSpLocks noChangeShapeType="1"/>
            </p:cNvCxnSpPr>
            <p:nvPr/>
          </p:nvCxnSpPr>
          <p:spPr bwMode="auto">
            <a:xfrm>
              <a:off x="3759200" y="1757363"/>
              <a:ext cx="319868" cy="393918"/>
            </a:xfrm>
            <a:prstGeom prst="straightConnector1">
              <a:avLst/>
            </a:prstGeom>
            <a:noFill/>
            <a:ln w="12700" algn="ctr">
              <a:solidFill>
                <a:srgbClr val="FF00FF"/>
              </a:solidFill>
              <a:prstDash val="dash"/>
              <a:round/>
              <a:headEnd/>
              <a:tailEnd type="triangle" w="med" len="med"/>
            </a:ln>
            <a:effectLst>
              <a:outerShdw dist="23000" dir="5400000" rotWithShape="0">
                <a:schemeClr val="bg2">
                  <a:alpha val="34998"/>
                </a:schemeClr>
              </a:outerShdw>
            </a:effectLst>
          </p:spPr>
        </p:cxn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1"/>
          <p:cNvSpPr txBox="1">
            <a:spLocks noChangeArrowheads="1"/>
          </p:cNvSpPr>
          <p:nvPr/>
        </p:nvSpPr>
        <p:spPr bwMode="auto">
          <a:xfrm>
            <a:off x="1692275" y="519113"/>
            <a:ext cx="6216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3600">
                <a:solidFill>
                  <a:srgbClr val="990033"/>
                </a:solidFill>
                <a:sym typeface="Wingdings 2" pitchFamily="18" charset="2"/>
              </a:rPr>
              <a:t>Pre_Amp + Shaper + </a:t>
            </a:r>
            <a:r>
              <a:rPr lang="zh-CN" altLang="en-US" sz="3600">
                <a:solidFill>
                  <a:srgbClr val="990033"/>
                </a:solidFill>
                <a:sym typeface="Wingdings 2" pitchFamily="18" charset="2"/>
              </a:rPr>
              <a:t>数字化</a:t>
            </a:r>
            <a:endParaRPr lang="en-US" altLang="zh-CN" sz="3600">
              <a:solidFill>
                <a:srgbClr val="990033"/>
              </a:solidFill>
              <a:sym typeface="Wingdings 2" pitchFamily="18" charset="2"/>
            </a:endParaRPr>
          </a:p>
        </p:txBody>
      </p:sp>
      <p:grpSp>
        <p:nvGrpSpPr>
          <p:cNvPr id="117" name="组合 116"/>
          <p:cNvGrpSpPr>
            <a:grpSpLocks/>
          </p:cNvGrpSpPr>
          <p:nvPr/>
        </p:nvGrpSpPr>
        <p:grpSpPr bwMode="auto">
          <a:xfrm>
            <a:off x="3910013" y="2159000"/>
            <a:ext cx="4549775" cy="2495550"/>
            <a:chOff x="3889242" y="1451005"/>
            <a:chExt cx="3388609" cy="2233428"/>
          </a:xfrm>
        </p:grpSpPr>
        <p:sp>
          <p:nvSpPr>
            <p:cNvPr id="118" name="矩形 117"/>
            <p:cNvSpPr/>
            <p:nvPr/>
          </p:nvSpPr>
          <p:spPr bwMode="auto">
            <a:xfrm>
              <a:off x="3889242" y="1451005"/>
              <a:ext cx="3388609" cy="219222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609600" indent="-609600">
                <a:tabLst>
                  <a:tab pos="266700" algn="l"/>
                </a:tabLst>
                <a:defRPr/>
              </a:pPr>
              <a:endParaRPr kumimoji="1" lang="zh-CN" altLang="en-US" sz="2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sym typeface="Wingdings 2" pitchFamily="18" charset="2"/>
              </a:endParaRPr>
            </a:p>
          </p:txBody>
        </p:sp>
        <p:sp>
          <p:nvSpPr>
            <p:cNvPr id="11358" name="文本框 118"/>
            <p:cNvSpPr txBox="1">
              <a:spLocks noChangeArrowheads="1"/>
            </p:cNvSpPr>
            <p:nvPr/>
          </p:nvSpPr>
          <p:spPr bwMode="auto">
            <a:xfrm>
              <a:off x="6660232" y="3376656"/>
              <a:ext cx="6142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400">
                  <a:solidFill>
                    <a:srgbClr val="990033"/>
                  </a:solidFill>
                </a:rPr>
                <a:t>ASIC</a:t>
              </a:r>
              <a:endParaRPr lang="zh-CN" altLang="en-US" sz="1400">
                <a:solidFill>
                  <a:srgbClr val="990033"/>
                </a:solidFill>
              </a:endParaRPr>
            </a:p>
          </p:txBody>
        </p:sp>
      </p:grpSp>
      <p:grpSp>
        <p:nvGrpSpPr>
          <p:cNvPr id="11268" name="组合 1"/>
          <p:cNvGrpSpPr>
            <a:grpSpLocks/>
          </p:cNvGrpSpPr>
          <p:nvPr/>
        </p:nvGrpSpPr>
        <p:grpSpPr bwMode="auto">
          <a:xfrm>
            <a:off x="107950" y="2133600"/>
            <a:ext cx="8507413" cy="2879725"/>
            <a:chOff x="107950" y="3749675"/>
            <a:chExt cx="8507933" cy="2880320"/>
          </a:xfrm>
        </p:grpSpPr>
        <p:cxnSp>
          <p:nvCxnSpPr>
            <p:cNvPr id="113" name="直接箭头连接符 112"/>
            <p:cNvCxnSpPr/>
            <p:nvPr/>
          </p:nvCxnSpPr>
          <p:spPr bwMode="auto">
            <a:xfrm>
              <a:off x="8244385" y="4380043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箭头连接符 197"/>
            <p:cNvCxnSpPr/>
            <p:nvPr/>
          </p:nvCxnSpPr>
          <p:spPr bwMode="auto">
            <a:xfrm>
              <a:off x="6875877" y="4365752"/>
              <a:ext cx="233376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72" name="组合 176"/>
            <p:cNvGrpSpPr>
              <a:grpSpLocks/>
            </p:cNvGrpSpPr>
            <p:nvPr/>
          </p:nvGrpSpPr>
          <p:grpSpPr bwMode="auto">
            <a:xfrm>
              <a:off x="3834164" y="4103706"/>
              <a:ext cx="2654602" cy="1627744"/>
              <a:chOff x="3766992" y="4251325"/>
              <a:chExt cx="2583777" cy="1562252"/>
            </a:xfrm>
          </p:grpSpPr>
          <p:sp>
            <p:nvSpPr>
              <p:cNvPr id="178" name="等腰三角形 177"/>
              <p:cNvSpPr/>
              <p:nvPr/>
            </p:nvSpPr>
            <p:spPr bwMode="auto">
              <a:xfrm rot="19731257">
                <a:off x="4738828" y="4297096"/>
                <a:ext cx="302867" cy="254498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9" name="矩形 178"/>
              <p:cNvSpPr/>
              <p:nvPr/>
            </p:nvSpPr>
            <p:spPr bwMode="auto">
              <a:xfrm>
                <a:off x="5290479" y="4251378"/>
                <a:ext cx="786527" cy="37031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0" name="直接箭头连接符 179"/>
              <p:cNvCxnSpPr/>
              <p:nvPr/>
            </p:nvCxnSpPr>
            <p:spPr bwMode="auto">
              <a:xfrm>
                <a:off x="4592030" y="4449490"/>
                <a:ext cx="233331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箭头连接符 180"/>
              <p:cNvCxnSpPr/>
              <p:nvPr/>
            </p:nvCxnSpPr>
            <p:spPr bwMode="auto">
              <a:xfrm>
                <a:off x="5060237" y="4447966"/>
                <a:ext cx="231786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箭头连接符 181"/>
              <p:cNvCxnSpPr/>
              <p:nvPr/>
            </p:nvCxnSpPr>
            <p:spPr bwMode="auto">
              <a:xfrm>
                <a:off x="6087822" y="4449490"/>
                <a:ext cx="233331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47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4" name="等腰三角形 183"/>
              <p:cNvSpPr/>
              <p:nvPr/>
            </p:nvSpPr>
            <p:spPr bwMode="auto">
              <a:xfrm rot="19731257">
                <a:off x="4752735" y="5443100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5" name="直接箭头连接符 184"/>
              <p:cNvCxnSpPr/>
              <p:nvPr/>
            </p:nvCxnSpPr>
            <p:spPr bwMode="auto">
              <a:xfrm>
                <a:off x="4602846" y="5613782"/>
                <a:ext cx="239513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矩形 185"/>
              <p:cNvSpPr/>
              <p:nvPr/>
            </p:nvSpPr>
            <p:spPr bwMode="auto">
              <a:xfrm>
                <a:off x="5333745" y="5386714"/>
                <a:ext cx="781891" cy="42670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87" name="等腰三角形 186"/>
              <p:cNvSpPr/>
              <p:nvPr/>
            </p:nvSpPr>
            <p:spPr bwMode="auto">
              <a:xfrm rot="19731257">
                <a:off x="4055832" y="4793901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88" name="直接箭头连接符 187"/>
              <p:cNvCxnSpPr/>
              <p:nvPr/>
            </p:nvCxnSpPr>
            <p:spPr bwMode="auto">
              <a:xfrm>
                <a:off x="4372606" y="4956962"/>
                <a:ext cx="23951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箭头连接符 188"/>
              <p:cNvCxnSpPr/>
              <p:nvPr/>
            </p:nvCxnSpPr>
            <p:spPr bwMode="auto">
              <a:xfrm>
                <a:off x="5100414" y="5610734"/>
                <a:ext cx="239513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箭头连接符 189"/>
              <p:cNvCxnSpPr/>
              <p:nvPr/>
            </p:nvCxnSpPr>
            <p:spPr bwMode="auto">
              <a:xfrm>
                <a:off x="6111000" y="5600066"/>
                <a:ext cx="239513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矩形 190"/>
              <p:cNvSpPr/>
              <p:nvPr/>
            </p:nvSpPr>
            <p:spPr bwMode="auto">
              <a:xfrm>
                <a:off x="5520719" y="5565016"/>
                <a:ext cx="46357" cy="502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92" name="直接箭头连接符 191"/>
              <p:cNvCxnSpPr/>
              <p:nvPr/>
            </p:nvCxnSpPr>
            <p:spPr bwMode="auto">
              <a:xfrm>
                <a:off x="3766872" y="4956962"/>
                <a:ext cx="38167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73" name="组合 160"/>
            <p:cNvGrpSpPr>
              <a:grpSpLocks/>
            </p:cNvGrpSpPr>
            <p:nvPr/>
          </p:nvGrpSpPr>
          <p:grpSpPr bwMode="auto">
            <a:xfrm>
              <a:off x="3797668" y="4147112"/>
              <a:ext cx="2654602" cy="1627744"/>
              <a:chOff x="3766992" y="4251325"/>
              <a:chExt cx="2583777" cy="1562252"/>
            </a:xfrm>
          </p:grpSpPr>
          <p:sp>
            <p:nvSpPr>
              <p:cNvPr id="162" name="等腰三角形 161"/>
              <p:cNvSpPr/>
              <p:nvPr/>
            </p:nvSpPr>
            <p:spPr bwMode="auto">
              <a:xfrm rot="19731257">
                <a:off x="4738810" y="4296582"/>
                <a:ext cx="302867" cy="25449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 bwMode="auto">
              <a:xfrm>
                <a:off x="5290460" y="4250864"/>
                <a:ext cx="786527" cy="37031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64" name="直接箭头连接符 163"/>
              <p:cNvCxnSpPr/>
              <p:nvPr/>
            </p:nvCxnSpPr>
            <p:spPr bwMode="auto">
              <a:xfrm>
                <a:off x="4592012" y="4448977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箭头连接符 164"/>
              <p:cNvCxnSpPr/>
              <p:nvPr/>
            </p:nvCxnSpPr>
            <p:spPr bwMode="auto">
              <a:xfrm>
                <a:off x="5060220" y="4447453"/>
                <a:ext cx="231786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箭头连接符 165"/>
              <p:cNvCxnSpPr/>
              <p:nvPr/>
            </p:nvCxnSpPr>
            <p:spPr bwMode="auto">
              <a:xfrm>
                <a:off x="6087804" y="4448977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32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8" name="等腰三角形 167"/>
              <p:cNvSpPr/>
              <p:nvPr/>
            </p:nvSpPr>
            <p:spPr bwMode="auto">
              <a:xfrm rot="19731257">
                <a:off x="4752717" y="5442587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69" name="直接箭头连接符 168"/>
              <p:cNvCxnSpPr/>
              <p:nvPr/>
            </p:nvCxnSpPr>
            <p:spPr bwMode="auto">
              <a:xfrm>
                <a:off x="4602829" y="5613268"/>
                <a:ext cx="23951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矩形 169"/>
              <p:cNvSpPr/>
              <p:nvPr/>
            </p:nvSpPr>
            <p:spPr bwMode="auto">
              <a:xfrm>
                <a:off x="5333727" y="5386201"/>
                <a:ext cx="781891" cy="42670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71" name="等腰三角形 170"/>
              <p:cNvSpPr/>
              <p:nvPr/>
            </p:nvSpPr>
            <p:spPr bwMode="auto">
              <a:xfrm rot="19731257">
                <a:off x="4055814" y="4793387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72" name="直接箭头连接符 171"/>
              <p:cNvCxnSpPr/>
              <p:nvPr/>
            </p:nvCxnSpPr>
            <p:spPr bwMode="auto">
              <a:xfrm>
                <a:off x="4372588" y="4956450"/>
                <a:ext cx="23951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箭头连接符 172"/>
              <p:cNvCxnSpPr/>
              <p:nvPr/>
            </p:nvCxnSpPr>
            <p:spPr bwMode="auto">
              <a:xfrm>
                <a:off x="5100396" y="5610220"/>
                <a:ext cx="23951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箭头连接符 173"/>
              <p:cNvCxnSpPr/>
              <p:nvPr/>
            </p:nvCxnSpPr>
            <p:spPr bwMode="auto">
              <a:xfrm>
                <a:off x="6110983" y="5599553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矩形 174"/>
              <p:cNvSpPr/>
              <p:nvPr/>
            </p:nvSpPr>
            <p:spPr bwMode="auto">
              <a:xfrm>
                <a:off x="5520701" y="5564502"/>
                <a:ext cx="46357" cy="50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76" name="直接箭头连接符 175"/>
              <p:cNvCxnSpPr/>
              <p:nvPr/>
            </p:nvCxnSpPr>
            <p:spPr bwMode="auto">
              <a:xfrm>
                <a:off x="3766854" y="4956450"/>
                <a:ext cx="3816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74" name="组合 144"/>
            <p:cNvGrpSpPr>
              <a:grpSpLocks/>
            </p:cNvGrpSpPr>
            <p:nvPr/>
          </p:nvGrpSpPr>
          <p:grpSpPr bwMode="auto">
            <a:xfrm>
              <a:off x="3768666" y="4182230"/>
              <a:ext cx="2654602" cy="1627744"/>
              <a:chOff x="3766992" y="4251325"/>
              <a:chExt cx="2583777" cy="1562252"/>
            </a:xfrm>
          </p:grpSpPr>
          <p:sp>
            <p:nvSpPr>
              <p:cNvPr id="146" name="等腰三角形 145"/>
              <p:cNvSpPr/>
              <p:nvPr/>
            </p:nvSpPr>
            <p:spPr bwMode="auto">
              <a:xfrm rot="19731257">
                <a:off x="4739224" y="4296404"/>
                <a:ext cx="302867" cy="254499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7" name="矩形 146"/>
              <p:cNvSpPr/>
              <p:nvPr/>
            </p:nvSpPr>
            <p:spPr bwMode="auto">
              <a:xfrm>
                <a:off x="5290874" y="4250686"/>
                <a:ext cx="786527" cy="37031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48" name="直接箭头连接符 147"/>
              <p:cNvCxnSpPr/>
              <p:nvPr/>
            </p:nvCxnSpPr>
            <p:spPr bwMode="auto">
              <a:xfrm>
                <a:off x="4592425" y="4448798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箭头连接符 148"/>
              <p:cNvCxnSpPr/>
              <p:nvPr/>
            </p:nvCxnSpPr>
            <p:spPr bwMode="auto">
              <a:xfrm>
                <a:off x="5060634" y="4447275"/>
                <a:ext cx="231786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箭头连接符 149"/>
              <p:cNvCxnSpPr/>
              <p:nvPr/>
            </p:nvCxnSpPr>
            <p:spPr bwMode="auto">
              <a:xfrm>
                <a:off x="6088217" y="4448798"/>
                <a:ext cx="23333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7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2" name="等腰三角形 151"/>
              <p:cNvSpPr/>
              <p:nvPr/>
            </p:nvSpPr>
            <p:spPr bwMode="auto">
              <a:xfrm rot="19731257">
                <a:off x="4753130" y="5443933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53" name="直接箭头连接符 152"/>
              <p:cNvCxnSpPr/>
              <p:nvPr/>
            </p:nvCxnSpPr>
            <p:spPr bwMode="auto">
              <a:xfrm>
                <a:off x="4603243" y="5614614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矩形 153"/>
              <p:cNvSpPr/>
              <p:nvPr/>
            </p:nvSpPr>
            <p:spPr bwMode="auto">
              <a:xfrm>
                <a:off x="5334140" y="5387546"/>
                <a:ext cx="781891" cy="42670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5" name="等腰三角形 154"/>
              <p:cNvSpPr/>
              <p:nvPr/>
            </p:nvSpPr>
            <p:spPr bwMode="auto">
              <a:xfrm rot="19731257">
                <a:off x="4056228" y="4794733"/>
                <a:ext cx="312138" cy="277357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156" name="直接箭头连接符 155"/>
              <p:cNvCxnSpPr/>
              <p:nvPr/>
            </p:nvCxnSpPr>
            <p:spPr bwMode="auto">
              <a:xfrm>
                <a:off x="4373001" y="4957795"/>
                <a:ext cx="23951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箭头连接符 156"/>
              <p:cNvCxnSpPr/>
              <p:nvPr/>
            </p:nvCxnSpPr>
            <p:spPr bwMode="auto">
              <a:xfrm>
                <a:off x="5100810" y="5611566"/>
                <a:ext cx="239512" cy="15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箭头连接符 157"/>
              <p:cNvCxnSpPr/>
              <p:nvPr/>
            </p:nvCxnSpPr>
            <p:spPr bwMode="auto">
              <a:xfrm>
                <a:off x="6111397" y="5600898"/>
                <a:ext cx="239512" cy="15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矩形 158"/>
              <p:cNvSpPr/>
              <p:nvPr/>
            </p:nvSpPr>
            <p:spPr bwMode="auto">
              <a:xfrm>
                <a:off x="5521115" y="5565848"/>
                <a:ext cx="46357" cy="502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60" name="直接箭头连接符 159"/>
              <p:cNvCxnSpPr/>
              <p:nvPr/>
            </p:nvCxnSpPr>
            <p:spPr bwMode="auto">
              <a:xfrm>
                <a:off x="3767267" y="4957795"/>
                <a:ext cx="3816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75" name="文本框 1"/>
            <p:cNvSpPr txBox="1">
              <a:spLocks noChangeArrowheads="1"/>
            </p:cNvSpPr>
            <p:nvPr/>
          </p:nvSpPr>
          <p:spPr bwMode="auto">
            <a:xfrm>
              <a:off x="107950" y="3749675"/>
              <a:ext cx="34568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2000">
                  <a:solidFill>
                    <a:srgbClr val="990033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</a:t>
              </a:r>
              <a:r>
                <a:rPr lang="zh-CN" altLang="en-US" sz="2000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 技术路线的发展</a:t>
              </a:r>
              <a:r>
                <a:rPr lang="en-US" altLang="zh-CN" sz="2000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 </a:t>
              </a:r>
              <a:endParaRPr lang="zh-CN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76" name="TextBox 65"/>
            <p:cNvSpPr txBox="1">
              <a:spLocks noChangeArrowheads="1"/>
            </p:cNvSpPr>
            <p:nvPr/>
          </p:nvSpPr>
          <p:spPr bwMode="auto">
            <a:xfrm>
              <a:off x="3862632" y="5140628"/>
              <a:ext cx="754883" cy="26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PreAmp</a:t>
              </a:r>
            </a:p>
          </p:txBody>
        </p:sp>
        <p:sp>
          <p:nvSpPr>
            <p:cNvPr id="11277" name="TextBox 66"/>
            <p:cNvSpPr txBox="1">
              <a:spLocks noChangeArrowheads="1"/>
            </p:cNvSpPr>
            <p:nvPr/>
          </p:nvSpPr>
          <p:spPr bwMode="auto">
            <a:xfrm>
              <a:off x="4630508" y="5768277"/>
              <a:ext cx="664067" cy="43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Slow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cxnSp>
          <p:nvCxnSpPr>
            <p:cNvPr id="98" name="直接箭头连接符 97"/>
            <p:cNvCxnSpPr/>
            <p:nvPr/>
          </p:nvCxnSpPr>
          <p:spPr bwMode="auto">
            <a:xfrm>
              <a:off x="7380733" y="4380043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9" name="TextBox 66"/>
            <p:cNvSpPr txBox="1">
              <a:spLocks noChangeArrowheads="1"/>
            </p:cNvSpPr>
            <p:nvPr/>
          </p:nvSpPr>
          <p:spPr bwMode="auto">
            <a:xfrm>
              <a:off x="4628014" y="3789040"/>
              <a:ext cx="664066" cy="430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/>
                <a:t>Fast</a:t>
              </a:r>
            </a:p>
            <a:p>
              <a:pPr algn="ctr" eaLnBrk="1" hangingPunct="1"/>
              <a:r>
                <a:rPr lang="en-US" altLang="zh-CN" sz="1100"/>
                <a:t>Shaper</a:t>
              </a:r>
            </a:p>
          </p:txBody>
        </p:sp>
        <p:sp>
          <p:nvSpPr>
            <p:cNvPr id="105" name="矩形 104"/>
            <p:cNvSpPr/>
            <p:nvPr/>
          </p:nvSpPr>
          <p:spPr bwMode="auto">
            <a:xfrm>
              <a:off x="7763343" y="4203794"/>
              <a:ext cx="546133" cy="36996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08" name="直接箭头连接符 107"/>
            <p:cNvCxnSpPr/>
            <p:nvPr/>
          </p:nvCxnSpPr>
          <p:spPr bwMode="auto">
            <a:xfrm>
              <a:off x="7379144" y="5589968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2" name="文本框 46"/>
            <p:cNvSpPr txBox="1">
              <a:spLocks noChangeArrowheads="1"/>
            </p:cNvSpPr>
            <p:nvPr/>
          </p:nvSpPr>
          <p:spPr bwMode="auto">
            <a:xfrm>
              <a:off x="6372200" y="5373216"/>
              <a:ext cx="5934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N:1</a:t>
              </a:r>
            </a:p>
            <a:p>
              <a:pPr algn="ctr"/>
              <a:r>
                <a:rPr lang="en-US" altLang="zh-CN" sz="1000"/>
                <a:t>NUX</a:t>
              </a:r>
              <a:endParaRPr lang="zh-CN" altLang="en-US" sz="1000"/>
            </a:p>
          </p:txBody>
        </p:sp>
        <p:sp>
          <p:nvSpPr>
            <p:cNvPr id="11283" name="文本框 46"/>
            <p:cNvSpPr txBox="1">
              <a:spLocks noChangeArrowheads="1"/>
            </p:cNvSpPr>
            <p:nvPr/>
          </p:nvSpPr>
          <p:spPr bwMode="auto">
            <a:xfrm>
              <a:off x="7740795" y="4232263"/>
              <a:ext cx="548003" cy="2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TDC</a:t>
              </a:r>
              <a:endParaRPr lang="zh-CN" altLang="en-US" sz="1200"/>
            </a:p>
          </p:txBody>
        </p:sp>
        <p:cxnSp>
          <p:nvCxnSpPr>
            <p:cNvPr id="114" name="直接箭头连接符 113"/>
            <p:cNvCxnSpPr/>
            <p:nvPr/>
          </p:nvCxnSpPr>
          <p:spPr bwMode="auto">
            <a:xfrm>
              <a:off x="8244385" y="5594731"/>
              <a:ext cx="3714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5" name="矩形 2"/>
            <p:cNvSpPr>
              <a:spLocks noChangeArrowheads="1"/>
            </p:cNvSpPr>
            <p:nvPr/>
          </p:nvSpPr>
          <p:spPr bwMode="auto">
            <a:xfrm>
              <a:off x="539552" y="4814113"/>
              <a:ext cx="299190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PreAmp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Fast/Slow Shaper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Comparators/FIFO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Switched Capacitor Arrays</a:t>
              </a:r>
              <a:endParaRPr lang="zh-CN" altLang="en-US"/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N:1 MUX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Output Buffer</a:t>
              </a:r>
            </a:p>
            <a:p>
              <a:r>
                <a:rPr lang="en-US" altLang="zh-CN">
                  <a:solidFill>
                    <a:srgbClr val="FF00FF"/>
                  </a:solidFill>
                  <a:sym typeface="Wingdings 2" pitchFamily="18" charset="2"/>
                </a:rPr>
                <a:t></a:t>
              </a:r>
              <a:r>
                <a:rPr lang="en-US" altLang="zh-CN">
                  <a:sym typeface="Wingdings 2" pitchFamily="18" charset="2"/>
                </a:rPr>
                <a:t> </a:t>
              </a:r>
              <a:r>
                <a:rPr lang="en-US" altLang="zh-CN"/>
                <a:t>ADC/TDC</a:t>
              </a:r>
              <a:endParaRPr lang="zh-CN" altLang="en-US"/>
            </a:p>
          </p:txBody>
        </p:sp>
        <p:grpSp>
          <p:nvGrpSpPr>
            <p:cNvPr id="11286" name="组合 3"/>
            <p:cNvGrpSpPr>
              <a:grpSpLocks/>
            </p:cNvGrpSpPr>
            <p:nvPr/>
          </p:nvGrpSpPr>
          <p:grpSpPr bwMode="auto">
            <a:xfrm>
              <a:off x="3766992" y="4251325"/>
              <a:ext cx="2583777" cy="1562252"/>
              <a:chOff x="3766992" y="4251325"/>
              <a:chExt cx="2583777" cy="1562252"/>
            </a:xfrm>
          </p:grpSpPr>
          <p:sp>
            <p:nvSpPr>
              <p:cNvPr id="85" name="等腰三角形 84"/>
              <p:cNvSpPr/>
              <p:nvPr/>
            </p:nvSpPr>
            <p:spPr bwMode="auto">
              <a:xfrm rot="19731257">
                <a:off x="4738971" y="4297477"/>
                <a:ext cx="303231" cy="254053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 bwMode="auto">
              <a:xfrm>
                <a:off x="5291455" y="4251429"/>
                <a:ext cx="785860" cy="36996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95" name="直接箭头连接符 94"/>
              <p:cNvCxnSpPr/>
              <p:nvPr/>
            </p:nvCxnSpPr>
            <p:spPr bwMode="auto">
              <a:xfrm>
                <a:off x="4592913" y="4449908"/>
                <a:ext cx="233376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箭头连接符 99"/>
              <p:cNvCxnSpPr/>
              <p:nvPr/>
            </p:nvCxnSpPr>
            <p:spPr bwMode="auto">
              <a:xfrm>
                <a:off x="5061253" y="4448320"/>
                <a:ext cx="23178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箭头连接符 101"/>
              <p:cNvCxnSpPr/>
              <p:nvPr/>
            </p:nvCxnSpPr>
            <p:spPr bwMode="auto">
              <a:xfrm>
                <a:off x="6088429" y="4449908"/>
                <a:ext cx="233376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2" name="直接连接符 96"/>
              <p:cNvCxnSpPr>
                <a:cxnSpLocks noChangeShapeType="1"/>
              </p:cNvCxnSpPr>
              <p:nvPr/>
            </p:nvCxnSpPr>
            <p:spPr bwMode="auto">
              <a:xfrm flipH="1">
                <a:off x="4592044" y="4458785"/>
                <a:ext cx="9834" cy="114161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chemeClr val="bg2">
                    <a:alpha val="3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6" name="等腰三角形 85"/>
              <p:cNvSpPr/>
              <p:nvPr/>
            </p:nvSpPr>
            <p:spPr bwMode="auto">
              <a:xfrm rot="19731257">
                <a:off x="4753259" y="5442300"/>
                <a:ext cx="311169" cy="277870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88" name="直接箭头连接符 87"/>
              <p:cNvCxnSpPr/>
              <p:nvPr/>
            </p:nvCxnSpPr>
            <p:spPr bwMode="auto">
              <a:xfrm>
                <a:off x="4602438" y="5615374"/>
                <a:ext cx="239727" cy="1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矩形 91"/>
              <p:cNvSpPr/>
              <p:nvPr/>
            </p:nvSpPr>
            <p:spPr bwMode="auto">
              <a:xfrm>
                <a:off x="5334320" y="5388314"/>
                <a:ext cx="781098" cy="42553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4" name="等腰三角形 93"/>
              <p:cNvSpPr/>
              <p:nvPr/>
            </p:nvSpPr>
            <p:spPr bwMode="auto">
              <a:xfrm rot="19731257">
                <a:off x="4056305" y="4794466"/>
                <a:ext cx="311169" cy="277870"/>
              </a:xfrm>
              <a:prstGeom prst="triangl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cxnSp>
            <p:nvCxnSpPr>
              <p:cNvPr id="96" name="直接箭头连接符 95"/>
              <p:cNvCxnSpPr/>
              <p:nvPr/>
            </p:nvCxnSpPr>
            <p:spPr bwMode="auto">
              <a:xfrm>
                <a:off x="4372236" y="4958013"/>
                <a:ext cx="2397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箭头连接符 100"/>
              <p:cNvCxnSpPr/>
              <p:nvPr/>
            </p:nvCxnSpPr>
            <p:spPr bwMode="auto">
              <a:xfrm>
                <a:off x="5100944" y="5610610"/>
                <a:ext cx="239727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箭头连接符 102"/>
              <p:cNvCxnSpPr/>
              <p:nvPr/>
            </p:nvCxnSpPr>
            <p:spPr bwMode="auto">
              <a:xfrm>
                <a:off x="6110655" y="5601083"/>
                <a:ext cx="239727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矩形 114"/>
              <p:cNvSpPr/>
              <p:nvPr/>
            </p:nvSpPr>
            <p:spPr bwMode="auto">
              <a:xfrm>
                <a:off x="5520069" y="5566151"/>
                <a:ext cx="47628" cy="508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609600" indent="-609600">
                  <a:tabLst>
                    <a:tab pos="266700" algn="l"/>
                  </a:tabLst>
                  <a:defRPr/>
                </a:pPr>
                <a:endParaRPr kumimoji="1" lang="zh-CN" altLang="en-US" sz="2600" dirty="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sym typeface="Wingdings 2" pitchFamily="18" charset="2"/>
                </a:endParaRPr>
              </a:p>
            </p:txBody>
          </p:sp>
          <p:cxnSp>
            <p:nvCxnSpPr>
              <p:cNvPr id="116" name="直接箭头连接符 115"/>
              <p:cNvCxnSpPr/>
              <p:nvPr/>
            </p:nvCxnSpPr>
            <p:spPr bwMode="auto">
              <a:xfrm>
                <a:off x="3767362" y="4958013"/>
                <a:ext cx="38261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87" name="文本框 46"/>
            <p:cNvSpPr txBox="1">
              <a:spLocks noChangeArrowheads="1"/>
            </p:cNvSpPr>
            <p:nvPr/>
          </p:nvSpPr>
          <p:spPr bwMode="auto">
            <a:xfrm>
              <a:off x="5301941" y="5471858"/>
              <a:ext cx="8658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SCs Arrays</a:t>
              </a:r>
            </a:p>
          </p:txBody>
        </p:sp>
        <p:sp>
          <p:nvSpPr>
            <p:cNvPr id="193" name="矩形 192"/>
            <p:cNvSpPr/>
            <p:nvPr/>
          </p:nvSpPr>
          <p:spPr bwMode="auto">
            <a:xfrm>
              <a:off x="6421824" y="4043424"/>
              <a:ext cx="506443" cy="68117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289" name="文本框 46"/>
            <p:cNvSpPr txBox="1">
              <a:spLocks noChangeArrowheads="1"/>
            </p:cNvSpPr>
            <p:nvPr/>
          </p:nvSpPr>
          <p:spPr bwMode="auto">
            <a:xfrm>
              <a:off x="6372200" y="4187833"/>
              <a:ext cx="5934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N:1</a:t>
              </a:r>
            </a:p>
            <a:p>
              <a:pPr algn="ctr"/>
              <a:r>
                <a:rPr lang="en-US" altLang="zh-CN" sz="1000"/>
                <a:t>NUX</a:t>
              </a:r>
              <a:endParaRPr lang="zh-CN" altLang="en-US" sz="1000"/>
            </a:p>
          </p:txBody>
        </p:sp>
        <p:sp>
          <p:nvSpPr>
            <p:cNvPr id="196" name="等腰三角形 195"/>
            <p:cNvSpPr/>
            <p:nvPr/>
          </p:nvSpPr>
          <p:spPr bwMode="auto">
            <a:xfrm rot="19731257">
              <a:off x="7033048" y="4208558"/>
              <a:ext cx="303232" cy="254052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7" name="等腰三角形 196"/>
            <p:cNvSpPr/>
            <p:nvPr/>
          </p:nvSpPr>
          <p:spPr bwMode="auto">
            <a:xfrm rot="19731257">
              <a:off x="7033048" y="5432773"/>
              <a:ext cx="303232" cy="254052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99" name="直接箭头连接符 198"/>
            <p:cNvCxnSpPr/>
            <p:nvPr/>
          </p:nvCxnSpPr>
          <p:spPr bwMode="auto">
            <a:xfrm>
              <a:off x="6875877" y="5588380"/>
              <a:ext cx="233376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矩形 105"/>
            <p:cNvSpPr/>
            <p:nvPr/>
          </p:nvSpPr>
          <p:spPr bwMode="auto">
            <a:xfrm>
              <a:off x="6421824" y="5229531"/>
              <a:ext cx="506443" cy="68117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7" name="矩形 106"/>
            <p:cNvSpPr/>
            <p:nvPr/>
          </p:nvSpPr>
          <p:spPr bwMode="auto">
            <a:xfrm>
              <a:off x="7752230" y="5399429"/>
              <a:ext cx="542958" cy="3715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295" name="文本框 46"/>
            <p:cNvSpPr txBox="1">
              <a:spLocks noChangeArrowheads="1"/>
            </p:cNvSpPr>
            <p:nvPr/>
          </p:nvSpPr>
          <p:spPr bwMode="auto">
            <a:xfrm>
              <a:off x="7738964" y="5445224"/>
              <a:ext cx="548003" cy="2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/>
                <a:t>ADC</a:t>
              </a:r>
              <a:endParaRPr lang="zh-CN" altLang="en-US" sz="1200"/>
            </a:p>
          </p:txBody>
        </p:sp>
        <p:sp>
          <p:nvSpPr>
            <p:cNvPr id="11296" name="文本框 1"/>
            <p:cNvSpPr txBox="1">
              <a:spLocks noChangeArrowheads="1"/>
            </p:cNvSpPr>
            <p:nvPr/>
          </p:nvSpPr>
          <p:spPr bwMode="auto">
            <a:xfrm>
              <a:off x="5211029" y="4235934"/>
              <a:ext cx="992431" cy="40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000"/>
                <a:t>Comparators/FIFO`</a:t>
              </a:r>
              <a:endParaRPr lang="zh-CN" altLang="en-US" sz="1000"/>
            </a:p>
          </p:txBody>
        </p:sp>
      </p:grpSp>
      <p:sp>
        <p:nvSpPr>
          <p:cNvPr id="11269" name="文本框 2"/>
          <p:cNvSpPr txBox="1">
            <a:spLocks noChangeArrowheads="1"/>
          </p:cNvSpPr>
          <p:nvPr/>
        </p:nvSpPr>
        <p:spPr bwMode="auto">
          <a:xfrm>
            <a:off x="323850" y="284162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000">
                <a:solidFill>
                  <a:srgbClr val="990033"/>
                </a:solidFill>
              </a:rPr>
              <a:t>SoC</a:t>
            </a:r>
            <a:endParaRPr lang="zh-CN" altLang="en-US" sz="2000">
              <a:solidFill>
                <a:srgbClr val="99003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1"/>
          <p:cNvSpPr txBox="1">
            <a:spLocks noChangeArrowheads="1"/>
          </p:cNvSpPr>
          <p:nvPr/>
        </p:nvSpPr>
        <p:spPr bwMode="auto">
          <a:xfrm>
            <a:off x="1908175" y="404813"/>
            <a:ext cx="5973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典型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ASIC</a:t>
            </a:r>
            <a:r>
              <a:rPr lang="zh-CN" alt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芯片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: 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HELIX128-2</a:t>
            </a:r>
            <a:endParaRPr lang="zh-CN" altLang="en-US" sz="360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矩形 2"/>
          <p:cNvSpPr>
            <a:spLocks noChangeArrowheads="1"/>
          </p:cNvSpPr>
          <p:nvPr/>
        </p:nvSpPr>
        <p:spPr bwMode="auto">
          <a:xfrm>
            <a:off x="179388" y="3382963"/>
            <a:ext cx="20637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128Ch. +1 (Test)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129 CSA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130 Shaper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128 Comparators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128 Pipeline SCA</a:t>
            </a:r>
          </a:p>
          <a:p>
            <a:r>
              <a:rPr lang="en-US" altLang="zh-CN"/>
              <a:t>    Cell for each Ch.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4 x 34 MUX.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2 Current Buffer</a:t>
            </a:r>
            <a:endParaRPr lang="zh-CN" altLang="en-US"/>
          </a:p>
        </p:txBody>
      </p:sp>
      <p:pic>
        <p:nvPicPr>
          <p:cNvPr id="1229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29038" y="879475"/>
            <a:ext cx="3944938" cy="68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矩形 2"/>
          <p:cNvSpPr>
            <a:spLocks noChangeArrowheads="1"/>
          </p:cNvSpPr>
          <p:nvPr/>
        </p:nvSpPr>
        <p:spPr bwMode="auto">
          <a:xfrm>
            <a:off x="179388" y="1487488"/>
            <a:ext cx="57610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</a:t>
            </a:r>
            <a:r>
              <a:rPr lang="en-US" altLang="zh-CN"/>
              <a:t>Rupertus Carola Univ.  Germany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Ulrich Trunk</a:t>
            </a:r>
            <a:r>
              <a:rPr lang="zh-CN" altLang="en-US">
                <a:sym typeface="Wingdings 2" pitchFamily="18" charset="2"/>
              </a:rPr>
              <a:t>，</a:t>
            </a:r>
            <a:r>
              <a:rPr lang="zh-CN" altLang="en-US"/>
              <a:t>博士论文，</a:t>
            </a:r>
            <a:r>
              <a:rPr lang="en-US" altLang="zh-CN">
                <a:sym typeface="Wingdings 2" pitchFamily="18" charset="2"/>
              </a:rPr>
              <a:t> 2000</a:t>
            </a:r>
            <a:endParaRPr lang="zh-CN" altLang="en-US"/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</a:t>
            </a:r>
            <a:r>
              <a:rPr lang="en-US" altLang="zh-CN">
                <a:sym typeface="Wingdings 2" pitchFamily="18" charset="2"/>
              </a:rPr>
              <a:t> Silicon Strip Detector</a:t>
            </a:r>
            <a:r>
              <a:rPr lang="zh-CN" altLang="en-US">
                <a:sym typeface="Wingdings 2" pitchFamily="18" charset="2"/>
              </a:rPr>
              <a:t>，</a:t>
            </a:r>
            <a:r>
              <a:rPr lang="en-US" altLang="zh-CN"/>
              <a:t>Microstrip Gaseous Chambers</a:t>
            </a:r>
          </a:p>
          <a:p>
            <a:r>
              <a:rPr lang="en-US" altLang="zh-CN">
                <a:solidFill>
                  <a:srgbClr val="FF00FF"/>
                </a:solidFill>
                <a:sym typeface="Wingdings 2" pitchFamily="18" charset="2"/>
              </a:rPr>
              <a:t> </a:t>
            </a:r>
            <a:r>
              <a:rPr lang="en-US" altLang="zh-CN">
                <a:sym typeface="Wingdings 2" pitchFamily="18" charset="2"/>
              </a:rPr>
              <a:t>O</a:t>
            </a:r>
            <a:r>
              <a:rPr lang="en-US" altLang="zh-CN"/>
              <a:t>riginally developed for the HERA-B experiment</a:t>
            </a:r>
          </a:p>
          <a:p>
            <a:r>
              <a:rPr lang="en-US" altLang="zh-CN" b="0">
                <a:solidFill>
                  <a:srgbClr val="FF00FF"/>
                </a:solidFill>
                <a:sym typeface="Wingdings 2" pitchFamily="18" charset="2"/>
              </a:rPr>
              <a:t> </a:t>
            </a:r>
            <a:r>
              <a:rPr lang="en-US" altLang="zh-CN">
                <a:sym typeface="Wingdings 2" pitchFamily="18" charset="2"/>
              </a:rPr>
              <a:t>2</a:t>
            </a:r>
            <a:r>
              <a:rPr lang="en-US" altLang="zh-CN"/>
              <a:t>-D readout of a triple GEM detector </a:t>
            </a:r>
            <a:r>
              <a:rPr lang="zh-CN" altLang="en-US"/>
              <a:t>（</a:t>
            </a:r>
            <a:r>
              <a:rPr lang="en-US" altLang="zh-CN"/>
              <a:t>LHCb</a:t>
            </a:r>
            <a:r>
              <a:rPr lang="zh-CN" altLang="en-US"/>
              <a:t>）</a:t>
            </a:r>
          </a:p>
          <a:p>
            <a:endParaRPr lang="zh-CN" altLang="en-US"/>
          </a:p>
        </p:txBody>
      </p:sp>
      <p:pic>
        <p:nvPicPr>
          <p:cNvPr id="1229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87475"/>
            <a:ext cx="23764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"/>
          <p:cNvSpPr txBox="1">
            <a:spLocks noChangeArrowheads="1"/>
          </p:cNvSpPr>
          <p:nvPr/>
        </p:nvSpPr>
        <p:spPr bwMode="auto">
          <a:xfrm>
            <a:off x="2470150" y="420688"/>
            <a:ext cx="4910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典型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ASIC</a:t>
            </a:r>
            <a:r>
              <a:rPr lang="zh-CN" alt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芯片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: APV25</a:t>
            </a:r>
            <a:r>
              <a:rPr lang="en-US" altLang="zh-CN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60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81300"/>
            <a:ext cx="77057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矩形 2"/>
          <p:cNvSpPr>
            <a:spLocks noChangeArrowheads="1"/>
          </p:cNvSpPr>
          <p:nvPr/>
        </p:nvSpPr>
        <p:spPr bwMode="auto">
          <a:xfrm>
            <a:off x="323850" y="1196975"/>
            <a:ext cx="23399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128Ch.</a:t>
            </a: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0.25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m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CMOS</a:t>
            </a: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Low Noise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CSA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50ns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CR-RC Shaper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192 Pipeline(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SCA)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Pulse Shape Processor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b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</a:t>
            </a:r>
            <a:r>
              <a:rPr lang="en-US" altLang="zh-CN" b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Peak mode</a:t>
            </a:r>
          </a:p>
          <a:p>
            <a:r>
              <a:rPr lang="en-US" altLang="zh-CN" b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   </a:t>
            </a:r>
            <a:r>
              <a:rPr lang="en-US" altLang="zh-CN" b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Deconvolution mode</a:t>
            </a:r>
            <a:endParaRPr lang="en-US" altLang="zh-CN" b="0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128:1</a:t>
            </a:r>
            <a:r>
              <a:rPr lang="zh-CN" alt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MUX</a:t>
            </a: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S/H</a:t>
            </a:r>
            <a:endParaRPr lang="en-US" altLang="zh-CN">
              <a:latin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r>
              <a:rPr lang="en-US" altLang="zh-CN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Diff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. Current Driver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2987675" y="1196975"/>
            <a:ext cx="5913438" cy="1639888"/>
            <a:chOff x="3132443" y="1196001"/>
            <a:chExt cx="5912962" cy="1639906"/>
          </a:xfrm>
        </p:grpSpPr>
        <p:pic>
          <p:nvPicPr>
            <p:cNvPr id="1331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524457" y="1377177"/>
              <a:ext cx="1520948" cy="145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矩形 4"/>
            <p:cNvSpPr>
              <a:spLocks noChangeArrowheads="1"/>
            </p:cNvSpPr>
            <p:nvPr/>
          </p:nvSpPr>
          <p:spPr bwMode="auto">
            <a:xfrm>
              <a:off x="3132443" y="1196001"/>
              <a:ext cx="4392014" cy="13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 </a:t>
              </a:r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Rutherford Appleton Lab, </a:t>
              </a:r>
            </a:p>
            <a:p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    Instrumentation Dept,  Oxfordshire , UK</a:t>
              </a:r>
            </a:p>
            <a:p>
              <a:r>
                <a:rPr lang="en-US" altLang="zh-CN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</a:t>
              </a:r>
              <a:r>
                <a:rPr lang="en-US" altLang="zh-CN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 NIM</a:t>
              </a:r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A 466 (2001) 359–365</a:t>
              </a:r>
            </a:p>
            <a:p>
              <a:r>
                <a:rPr lang="en-US" altLang="zh-CN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 </a:t>
              </a:r>
              <a:r>
                <a:rPr lang="en-US" altLang="zh-CN">
                  <a:latin typeface="Times New Roman" pitchFamily="18" charset="0"/>
                  <a:cs typeface="Times New Roman" pitchFamily="18" charset="0"/>
                  <a:sym typeface="Wingdings 2" pitchFamily="18" charset="2"/>
                </a:rPr>
                <a:t>Developed for </a:t>
              </a:r>
              <a:r>
                <a:rPr lang="en-US" altLang="zh-CN"/>
                <a:t>silicon microstrip detectors </a:t>
              </a:r>
            </a:p>
            <a:p>
              <a:r>
                <a:rPr lang="en-US" altLang="zh-CN"/>
                <a:t>   in the CMS tracker</a:t>
              </a:r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>
            <a:spLocks noChangeArrowheads="1"/>
          </p:cNvSpPr>
          <p:nvPr/>
        </p:nvSpPr>
        <p:spPr bwMode="auto">
          <a:xfrm>
            <a:off x="2290763" y="477838"/>
            <a:ext cx="481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3600">
                <a:solidFill>
                  <a:srgbClr val="990033"/>
                </a:solidFill>
              </a:rPr>
              <a:t>读出方法：延迟线读出</a:t>
            </a:r>
          </a:p>
        </p:txBody>
      </p:sp>
      <p:sp>
        <p:nvSpPr>
          <p:cNvPr id="4" name="矩形 3"/>
          <p:cNvSpPr/>
          <p:nvPr/>
        </p:nvSpPr>
        <p:spPr>
          <a:xfrm>
            <a:off x="179388" y="1649413"/>
            <a:ext cx="4360862" cy="2139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zh-CN" altLang="en-US" sz="2000" dirty="0">
                <a:solidFill>
                  <a:srgbClr val="990033"/>
                </a:solidFill>
                <a:latin typeface="+mn-ea"/>
                <a:ea typeface="+mn-ea"/>
                <a:cs typeface="Times New Roman" pitchFamily="18" charset="0"/>
                <a:sym typeface="Wingdings 2"/>
              </a:rPr>
              <a:t> 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大大减少了读出电子学通道数</a:t>
            </a:r>
            <a:endParaRPr lang="en-US" altLang="zh-CN" sz="2000" dirty="0">
              <a:solidFill>
                <a:schemeClr val="accent2">
                  <a:lumMod val="50000"/>
                </a:schemeClr>
              </a:solidFill>
              <a:latin typeface="+mn-ea"/>
              <a:ea typeface="+mn-ea"/>
              <a:cs typeface="Times New Roman" pitchFamily="18" charset="0"/>
            </a:endParaRPr>
          </a:p>
          <a:p>
            <a:pPr algn="just">
              <a:defRPr/>
            </a:pPr>
            <a:endParaRPr lang="en-US" altLang="zh-CN" sz="800" dirty="0">
              <a:solidFill>
                <a:srgbClr val="990033"/>
              </a:solidFill>
              <a:latin typeface="+mn-ea"/>
              <a:ea typeface="宋体" charset="-122"/>
              <a:cs typeface="Times New Roman" pitchFamily="18" charset="0"/>
              <a:sym typeface="Wingdings 2"/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rgbClr val="990033"/>
                </a:solidFill>
                <a:latin typeface="+mn-ea"/>
                <a:cs typeface="Times New Roman" pitchFamily="18" charset="0"/>
                <a:sym typeface="Wingdings 2"/>
              </a:rPr>
              <a:t> 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itchFamily="18" charset="0"/>
                <a:sym typeface="Wingdings 2"/>
              </a:rPr>
              <a:t>空间分辨高（</a:t>
            </a: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itchFamily="18" charset="0"/>
                <a:sym typeface="Symbol" panose="05050102010706020507" pitchFamily="18" charset="2"/>
              </a:rPr>
              <a:t>100m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itchFamily="18" charset="0"/>
                <a:sym typeface="Wingdings 2"/>
              </a:rPr>
              <a:t>）</a:t>
            </a:r>
            <a:endParaRPr lang="en-US" altLang="zh-CN" sz="2000" dirty="0">
              <a:solidFill>
                <a:schemeClr val="accent2">
                  <a:lumMod val="50000"/>
                </a:schemeClr>
              </a:solidFill>
              <a:latin typeface="+mn-ea"/>
              <a:cs typeface="Times New Roman" pitchFamily="18" charset="0"/>
            </a:endParaRPr>
          </a:p>
          <a:p>
            <a:pPr algn="just">
              <a:defRPr/>
            </a:pPr>
            <a:endParaRPr lang="en-US" altLang="zh-CN" sz="900" dirty="0">
              <a:solidFill>
                <a:srgbClr val="990033"/>
              </a:solidFill>
              <a:latin typeface="+mn-ea"/>
              <a:ea typeface="宋体" charset="-122"/>
              <a:cs typeface="Times New Roman" pitchFamily="18" charset="0"/>
              <a:sym typeface="Wingdings 2"/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rgbClr val="990033"/>
                </a:solidFill>
                <a:latin typeface="+mn-ea"/>
                <a:cs typeface="Times New Roman" pitchFamily="18" charset="0"/>
                <a:sym typeface="Wingdings 2"/>
              </a:rPr>
              <a:t> 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itchFamily="18" charset="0"/>
                <a:sym typeface="Wingdings 2"/>
              </a:rPr>
              <a:t>死时间大</a:t>
            </a:r>
            <a:endParaRPr lang="en-US" altLang="zh-CN" sz="2000" dirty="0">
              <a:solidFill>
                <a:schemeClr val="accent2">
                  <a:lumMod val="50000"/>
                </a:schemeClr>
              </a:solidFill>
              <a:latin typeface="+mn-ea"/>
              <a:cs typeface="Times New Roman" pitchFamily="18" charset="0"/>
            </a:endParaRPr>
          </a:p>
          <a:p>
            <a:pPr algn="just">
              <a:defRPr/>
            </a:pPr>
            <a:r>
              <a:rPr lang="zh-CN" altLang="en-US" sz="2400" dirty="0">
                <a:solidFill>
                  <a:srgbClr val="990033"/>
                </a:solidFill>
                <a:latin typeface="+mn-ea"/>
                <a:ea typeface="宋体" charset="-122"/>
                <a:cs typeface="Times New Roman" pitchFamily="18" charset="0"/>
                <a:sym typeface="Wingdings 2"/>
              </a:rPr>
              <a:t> </a:t>
            </a:r>
            <a:endParaRPr lang="en-US" altLang="zh-CN" sz="900" dirty="0">
              <a:solidFill>
                <a:srgbClr val="990033"/>
              </a:solidFill>
              <a:latin typeface="+mn-ea"/>
              <a:ea typeface="宋体" charset="-122"/>
              <a:cs typeface="Times New Roman" pitchFamily="18" charset="0"/>
              <a:sym typeface="Wingdings 2"/>
            </a:endParaRPr>
          </a:p>
          <a:p>
            <a:pPr algn="just">
              <a:defRPr/>
            </a:pPr>
            <a:endParaRPr lang="en-US" altLang="zh-CN" sz="2400" dirty="0">
              <a:solidFill>
                <a:srgbClr val="7030A0"/>
              </a:solidFill>
              <a:latin typeface="+mn-ea"/>
              <a:ea typeface="+mn-ea"/>
              <a:cs typeface="Times New Roman" pitchFamily="18" charset="0"/>
            </a:endParaRPr>
          </a:p>
          <a:p>
            <a:pPr algn="just">
              <a:defRPr/>
            </a:pPr>
            <a:r>
              <a:rPr lang="zh-CN" altLang="en-US" sz="800" dirty="0">
                <a:solidFill>
                  <a:srgbClr val="7030A0"/>
                </a:solidFill>
                <a:latin typeface="+mn-ea"/>
                <a:ea typeface="+mn-ea"/>
                <a:cs typeface="Times New Roman" pitchFamily="18" charset="0"/>
              </a:rPr>
              <a:t>          </a:t>
            </a:r>
            <a:endParaRPr lang="en-US" altLang="zh-CN" sz="800" dirty="0">
              <a:solidFill>
                <a:srgbClr val="7030A0"/>
              </a:solidFill>
              <a:latin typeface="+mn-ea"/>
              <a:ea typeface="+mn-ea"/>
              <a:cs typeface="Times New Roman" pitchFamily="18" charset="0"/>
            </a:endParaRPr>
          </a:p>
        </p:txBody>
      </p:sp>
      <p:pic>
        <p:nvPicPr>
          <p:cNvPr id="14340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952875"/>
            <a:ext cx="307657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组合 54"/>
          <p:cNvGrpSpPr>
            <a:grpSpLocks/>
          </p:cNvGrpSpPr>
          <p:nvPr/>
        </p:nvGrpSpPr>
        <p:grpSpPr bwMode="auto">
          <a:xfrm>
            <a:off x="4119563" y="5237163"/>
            <a:ext cx="4391025" cy="1071562"/>
            <a:chOff x="4119133" y="5237536"/>
            <a:chExt cx="4391091" cy="1071784"/>
          </a:xfrm>
        </p:grpSpPr>
        <p:pic>
          <p:nvPicPr>
            <p:cNvPr id="14382" name="图片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133" y="5247767"/>
              <a:ext cx="2980960" cy="93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3" name="图片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5237536"/>
              <a:ext cx="1273928" cy="107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矩形 55"/>
          <p:cNvSpPr/>
          <p:nvPr/>
        </p:nvSpPr>
        <p:spPr>
          <a:xfrm>
            <a:off x="179388" y="4397375"/>
            <a:ext cx="38989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zh-CN" altLang="en-US" sz="2000" dirty="0">
                <a:solidFill>
                  <a:srgbClr val="990033"/>
                </a:solidFill>
                <a:latin typeface="+mn-ea"/>
                <a:cs typeface="Times New Roman" pitchFamily="18" charset="0"/>
                <a:sym typeface="Wingdings 2"/>
              </a:rPr>
              <a:t> 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itchFamily="18" charset="0"/>
                <a:sym typeface="Wingdings 2"/>
              </a:rPr>
              <a:t>延迟线：分离元件或集成芯片</a:t>
            </a:r>
            <a:endParaRPr lang="en-US" altLang="zh-CN" sz="2000" dirty="0">
              <a:solidFill>
                <a:schemeClr val="accent2">
                  <a:lumMod val="50000"/>
                </a:schemeClr>
              </a:solidFill>
              <a:latin typeface="+mn-ea"/>
              <a:cs typeface="Times New Roman" pitchFamily="18" charset="0"/>
            </a:endParaRPr>
          </a:p>
        </p:txBody>
      </p:sp>
      <p:grpSp>
        <p:nvGrpSpPr>
          <p:cNvPr id="14343" name="组合 1"/>
          <p:cNvGrpSpPr>
            <a:grpSpLocks/>
          </p:cNvGrpSpPr>
          <p:nvPr/>
        </p:nvGrpSpPr>
        <p:grpSpPr bwMode="auto">
          <a:xfrm>
            <a:off x="4427538" y="1773238"/>
            <a:ext cx="4457700" cy="1485900"/>
            <a:chOff x="4427984" y="1773238"/>
            <a:chExt cx="4456881" cy="1485900"/>
          </a:xfrm>
        </p:grpSpPr>
        <p:sp>
          <p:nvSpPr>
            <p:cNvPr id="5" name="矩形 4"/>
            <p:cNvSpPr/>
            <p:nvPr/>
          </p:nvSpPr>
          <p:spPr bwMode="auto">
            <a:xfrm>
              <a:off x="4427984" y="1854200"/>
              <a:ext cx="1390395" cy="1354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4608926" y="2032000"/>
              <a:ext cx="1088825" cy="36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4608926" y="2155825"/>
              <a:ext cx="1088825" cy="38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608926" y="2279650"/>
              <a:ext cx="1088825" cy="38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4608926" y="2405063"/>
              <a:ext cx="1088825" cy="365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4608926" y="2528888"/>
              <a:ext cx="1088825" cy="38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4608926" y="2654300"/>
              <a:ext cx="1088825" cy="36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4608926" y="2779713"/>
              <a:ext cx="1088825" cy="365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4608926" y="2903538"/>
              <a:ext cx="1088825" cy="365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4608926" y="3028950"/>
              <a:ext cx="1088825" cy="36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6121535" y="1911350"/>
              <a:ext cx="180942" cy="123666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 bwMode="auto">
            <a:xfrm>
              <a:off x="5697751" y="2051050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 bwMode="auto">
            <a:xfrm>
              <a:off x="5697751" y="2174875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 bwMode="auto">
            <a:xfrm>
              <a:off x="5697751" y="2300288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 bwMode="auto">
            <a:xfrm>
              <a:off x="5697751" y="2424113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 bwMode="auto">
            <a:xfrm>
              <a:off x="5697751" y="2547938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 bwMode="auto">
            <a:xfrm>
              <a:off x="5697751" y="2673350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 bwMode="auto">
            <a:xfrm>
              <a:off x="5697751" y="2797175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 bwMode="auto">
            <a:xfrm>
              <a:off x="5697751" y="2922588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 bwMode="auto">
            <a:xfrm>
              <a:off x="5697751" y="3046413"/>
              <a:ext cx="42378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4" name="TextBox 26"/>
            <p:cNvSpPr txBox="1">
              <a:spLocks noChangeArrowheads="1"/>
            </p:cNvSpPr>
            <p:nvPr/>
          </p:nvSpPr>
          <p:spPr bwMode="auto">
            <a:xfrm>
              <a:off x="6113369" y="2193898"/>
              <a:ext cx="284325" cy="56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/>
                <a:t>Delay Line</a:t>
              </a:r>
              <a:endParaRPr lang="zh-CN" altLang="en-US" sz="1000"/>
            </a:p>
          </p:txBody>
        </p:sp>
        <p:sp>
          <p:nvSpPr>
            <p:cNvPr id="26" name="等腰三角形 25"/>
            <p:cNvSpPr/>
            <p:nvPr/>
          </p:nvSpPr>
          <p:spPr bwMode="auto">
            <a:xfrm rot="19731257">
              <a:off x="6664360" y="1795463"/>
              <a:ext cx="303157" cy="25400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 bwMode="auto">
            <a:xfrm rot="19731257">
              <a:off x="6664360" y="2932113"/>
              <a:ext cx="303157" cy="254000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7345273" y="1773238"/>
              <a:ext cx="511081" cy="3333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2" name="直接箭头连接符 31"/>
            <p:cNvCxnSpPr>
              <a:endCxn id="26" idx="1"/>
            </p:cNvCxnSpPr>
            <p:nvPr/>
          </p:nvCxnSpPr>
          <p:spPr bwMode="auto">
            <a:xfrm>
              <a:off x="6302477" y="1960563"/>
              <a:ext cx="4491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 bwMode="auto">
            <a:xfrm>
              <a:off x="6302477" y="3090863"/>
              <a:ext cx="4491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26" idx="4"/>
            </p:cNvCxnSpPr>
            <p:nvPr/>
          </p:nvCxnSpPr>
          <p:spPr bwMode="auto">
            <a:xfrm>
              <a:off x="7011959" y="1954213"/>
              <a:ext cx="3396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 bwMode="auto">
            <a:xfrm>
              <a:off x="7005610" y="3090863"/>
              <a:ext cx="3396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72" name="TextBox 65"/>
            <p:cNvSpPr txBox="1">
              <a:spLocks noChangeArrowheads="1"/>
            </p:cNvSpPr>
            <p:nvPr/>
          </p:nvSpPr>
          <p:spPr bwMode="auto">
            <a:xfrm>
              <a:off x="6629605" y="2149504"/>
              <a:ext cx="398756" cy="21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Amp</a:t>
              </a:r>
            </a:p>
          </p:txBody>
        </p:sp>
        <p:sp>
          <p:nvSpPr>
            <p:cNvPr id="14373" name="TextBox 66"/>
            <p:cNvSpPr txBox="1">
              <a:spLocks noChangeArrowheads="1"/>
            </p:cNvSpPr>
            <p:nvPr/>
          </p:nvSpPr>
          <p:spPr bwMode="auto">
            <a:xfrm>
              <a:off x="6627194" y="2700475"/>
              <a:ext cx="398756" cy="21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/>
                <a:t>Amp</a:t>
              </a:r>
            </a:p>
          </p:txBody>
        </p:sp>
        <p:sp>
          <p:nvSpPr>
            <p:cNvPr id="14374" name="文本框 1"/>
            <p:cNvSpPr txBox="1">
              <a:spLocks noChangeArrowheads="1"/>
            </p:cNvSpPr>
            <p:nvPr/>
          </p:nvSpPr>
          <p:spPr bwMode="auto">
            <a:xfrm>
              <a:off x="7330748" y="1792732"/>
              <a:ext cx="507804" cy="276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/>
                <a:t>CFD</a:t>
              </a:r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7345273" y="2925763"/>
              <a:ext cx="511081" cy="3333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376" name="文本框 46"/>
            <p:cNvSpPr txBox="1">
              <a:spLocks noChangeArrowheads="1"/>
            </p:cNvSpPr>
            <p:nvPr/>
          </p:nvSpPr>
          <p:spPr bwMode="auto">
            <a:xfrm>
              <a:off x="7330748" y="2944644"/>
              <a:ext cx="507804" cy="276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/>
                <a:t>CFD</a:t>
              </a:r>
              <a:endParaRPr lang="zh-CN" altLang="en-US"/>
            </a:p>
          </p:txBody>
        </p:sp>
        <p:cxnSp>
          <p:nvCxnSpPr>
            <p:cNvPr id="47" name="直接箭头连接符 46"/>
            <p:cNvCxnSpPr/>
            <p:nvPr/>
          </p:nvCxnSpPr>
          <p:spPr bwMode="auto">
            <a:xfrm flipV="1">
              <a:off x="8532505" y="2565400"/>
              <a:ext cx="3523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 bwMode="auto">
            <a:xfrm>
              <a:off x="8208714" y="1792288"/>
              <a:ext cx="395214" cy="14668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7" name="直接箭头连接符 36"/>
            <p:cNvCxnSpPr/>
            <p:nvPr/>
          </p:nvCxnSpPr>
          <p:spPr bwMode="auto">
            <a:xfrm flipV="1">
              <a:off x="7857941" y="1951038"/>
              <a:ext cx="350774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 bwMode="auto">
            <a:xfrm flipV="1">
              <a:off x="7873813" y="3089275"/>
              <a:ext cx="3523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81" name="文本框 47"/>
            <p:cNvSpPr txBox="1">
              <a:spLocks noChangeArrowheads="1"/>
            </p:cNvSpPr>
            <p:nvPr/>
          </p:nvSpPr>
          <p:spPr bwMode="auto">
            <a:xfrm>
              <a:off x="8238755" y="2235117"/>
              <a:ext cx="413567" cy="70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000"/>
                <a:t>TDC</a:t>
              </a:r>
              <a:endParaRPr lang="zh-CN" altLang="en-US" sz="2000"/>
            </a:p>
          </p:txBody>
        </p:sp>
      </p:grpSp>
    </p:spTree>
    <p:custDataLst>
      <p:tags r:id="rId1"/>
    </p:custDataLst>
  </p:cSld>
  <p:clrMapOvr>
    <a:masterClrMapping/>
  </p:clrMapOvr>
  <p:transition advTm="2263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2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2.9"/>
</p:tagLst>
</file>

<file path=ppt/theme/theme1.xml><?xml version="1.0" encoding="utf-8"?>
<a:theme xmlns:a="http://schemas.openxmlformats.org/drawingml/2006/main" name="FEL2">
  <a:themeElements>
    <a:clrScheme name="FEL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EL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noFill/>
          <a:miter lim="800000"/>
          <a:headEnd/>
          <a:tailEnd/>
        </a:ln>
      </a:spPr>
      <a:bodyPr anchor="ctr">
        <a:spAutoFit/>
      </a:bodyPr>
      <a:lstStyle>
        <a:defPPr marL="609600" indent="-609600" algn="l">
          <a:tabLst>
            <a:tab pos="266700" algn="l"/>
          </a:tabLst>
          <a:defRPr kumimoji="1" sz="2600" dirty="0"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rgbClr val="FFFFFF"/>
                </a:outerShdw>
              </a:cont>
              <a:cont type="tree" name="">
                <a:effect ref="fillLine"/>
                <a:outerShdw dist="38100" dir="2700000" algn="tl">
                  <a:srgbClr val="999999"/>
                </a:outerShdw>
              </a:cont>
              <a:effect ref="fillLine"/>
            </a:effectDag>
            <a:sym typeface="Wingdings 2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23000" dir="5400000" rotWithShape="0">
            <a:schemeClr val="bg2">
              <a:alpha val="34999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FEL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L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L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L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L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L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L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模板-核探测与核电子学国家重点实验室.pot [兼容模式]" id="{1597B596-1C85-428A-A0F0-A398ED44DE2C}" vid="{9B8F4BA5-42B4-41D9-86CE-2F686F3D0346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模板-核探测与核电子学国家重点实验室</Template>
  <TotalTime>2998</TotalTime>
  <Words>2751</Words>
  <Application>Microsoft Office PowerPoint</Application>
  <PresentationFormat>全屏显示(4:3)</PresentationFormat>
  <Paragraphs>575</Paragraphs>
  <Slides>47</Slides>
  <Notes>41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5" baseType="lpstr">
      <vt:lpstr>Arial</vt:lpstr>
      <vt:lpstr>宋体</vt:lpstr>
      <vt:lpstr>Times New Roman</vt:lpstr>
      <vt:lpstr>Tahoma</vt:lpstr>
      <vt:lpstr>Monotype Corsiva</vt:lpstr>
      <vt:lpstr>Wingdings</vt:lpstr>
      <vt:lpstr>Wingdings 2</vt:lpstr>
      <vt:lpstr>Symbol</vt:lpstr>
      <vt:lpstr>Calibri</vt:lpstr>
      <vt:lpstr>Lucida Sans Unicode</vt:lpstr>
      <vt:lpstr>黑体</vt:lpstr>
      <vt:lpstr>华文行楷</vt:lpstr>
      <vt:lpstr>楷体</vt:lpstr>
      <vt:lpstr>TimesNewRoman</vt:lpstr>
      <vt:lpstr>Wingdings 3</vt:lpstr>
      <vt:lpstr>华文中宋</vt:lpstr>
      <vt:lpstr>FEL2</vt:lpstr>
      <vt:lpstr>Bitmap Image</vt:lpstr>
      <vt:lpstr>GEM 读出电子学                       ------  一点个人理解                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SRS单元的进一步说明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ATLAS Phase 1 Muon谱仪端盖NSW  触发系统研究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VFAT2</vt:lpstr>
      <vt:lpstr>PowerPoint 演示文稿</vt:lpstr>
      <vt:lpstr>VFAT3</vt:lpstr>
      <vt:lpstr>PowerPoint 演示文稿</vt:lpstr>
      <vt:lpstr>PowerPoint 演示文稿</vt:lpstr>
    </vt:vector>
  </TitlesOfParts>
  <Company>中国科学技术大学核探测与核电子学国家重点实验室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安琪</dc:creator>
  <cp:lastModifiedBy>安琪</cp:lastModifiedBy>
  <cp:revision>280</cp:revision>
  <dcterms:created xsi:type="dcterms:W3CDTF">2015-06-11T09:35:18Z</dcterms:created>
  <dcterms:modified xsi:type="dcterms:W3CDTF">2015-07-22T23:50:19Z</dcterms:modified>
</cp:coreProperties>
</file>