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86" r:id="rId4"/>
    <p:sldId id="311" r:id="rId5"/>
    <p:sldId id="307" r:id="rId6"/>
    <p:sldId id="308" r:id="rId7"/>
    <p:sldId id="309" r:id="rId8"/>
    <p:sldId id="416" r:id="rId9"/>
    <p:sldId id="407" r:id="rId10"/>
    <p:sldId id="417" r:id="rId11"/>
    <p:sldId id="409" r:id="rId12"/>
    <p:sldId id="408" r:id="rId13"/>
    <p:sldId id="418" r:id="rId14"/>
    <p:sldId id="410" r:id="rId15"/>
    <p:sldId id="411" r:id="rId16"/>
    <p:sldId id="412" r:id="rId17"/>
    <p:sldId id="413" r:id="rId18"/>
    <p:sldId id="414" r:id="rId19"/>
    <p:sldId id="415" r:id="rId20"/>
    <p:sldId id="390" r:id="rId21"/>
    <p:sldId id="419" r:id="rId22"/>
    <p:sldId id="278" r:id="rId23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7" userDrawn="1">
          <p15:clr>
            <a:srgbClr val="A4A3A4"/>
          </p15:clr>
        </p15:guide>
        <p15:guide id="2" pos="28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0">
          <p15:clr>
            <a:srgbClr val="A4A3A4"/>
          </p15:clr>
        </p15:guide>
        <p15:guide id="2" pos="21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927"/>
    <a:srgbClr val="322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390" autoAdjust="0"/>
  </p:normalViewPr>
  <p:slideViewPr>
    <p:cSldViewPr showGuides="1">
      <p:cViewPr varScale="1">
        <p:scale>
          <a:sx n="104" d="100"/>
          <a:sy n="104" d="100"/>
        </p:scale>
        <p:origin x="2058" y="114"/>
      </p:cViewPr>
      <p:guideLst>
        <p:guide orient="horz" pos="1987"/>
        <p:guide pos="28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90"/>
    </p:cViewPr>
  </p:sorterViewPr>
  <p:notesViewPr>
    <p:cSldViewPr>
      <p:cViewPr varScale="1">
        <p:scale>
          <a:sx n="67" d="100"/>
          <a:sy n="67" d="100"/>
        </p:scale>
        <p:origin x="-3312" y="-108"/>
      </p:cViewPr>
      <p:guideLst>
        <p:guide orient="horz" pos="2650"/>
        <p:guide pos="21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5522F-2BDD-424F-8E5F-EF2F983A98CF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6EA27-9B0C-475D-BB79-EA2F2D3615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6EA27-9B0C-475D-BB79-EA2F2D3615E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70517" cy="98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image" Target="../media/image9.png"/><Relationship Id="rId5" Type="http://schemas.openxmlformats.org/officeDocument/2006/relationships/tags" Target="../tags/tag5.xml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070262"/>
            <a:ext cx="9144000" cy="144016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tx1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663453" cy="882925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新型三维球形电极探测器的设计与电学特性研究</a:t>
            </a:r>
          </a:p>
        </p:txBody>
      </p:sp>
      <p:sp>
        <p:nvSpPr>
          <p:cNvPr id="15" name="副标题 2"/>
          <p:cNvSpPr>
            <a:spLocks noGrp="1"/>
          </p:cNvSpPr>
          <p:nvPr>
            <p:ph type="subTitle" idx="1"/>
          </p:nvPr>
        </p:nvSpPr>
        <p:spPr>
          <a:xfrm>
            <a:off x="2987824" y="3861048"/>
            <a:ext cx="4032448" cy="2232248"/>
          </a:xfrm>
        </p:spPr>
        <p:txBody>
          <a:bodyPr>
            <a:noAutofit/>
          </a:bodyPr>
          <a:lstStyle/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报告人：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谭泽文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  位：鲁东大学</a:t>
            </a:r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13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en-US" altLang="zh-CN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/>
            <a:endParaRPr lang="zh-CN" altLang="en-US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AB6633-8A68-2C2F-27AD-6490B0C22269}"/>
              </a:ext>
            </a:extLst>
          </p:cNvPr>
          <p:cNvSpPr txBox="1"/>
          <p:nvPr/>
        </p:nvSpPr>
        <p:spPr>
          <a:xfrm>
            <a:off x="1973791" y="98072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第三届半导体辐射探测器研讨会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EB50D1B-F7FA-C144-C3D0-70484164A467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940B5E8-27C8-2E28-DC8C-B94FE173B824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114A003-0E27-0BD2-9A49-623EDCF1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84" y="979776"/>
            <a:ext cx="3027004" cy="1336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08763B5-580B-5A31-3F56-2B35EF854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452" y="947502"/>
            <a:ext cx="3096569" cy="1389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4BF91A5-B52C-4AAB-20D7-96B193AFF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3" y="945288"/>
            <a:ext cx="3119816" cy="139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CF050B-7DFE-5849-9172-7AE1D7E828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2414"/>
            <a:ext cx="3096569" cy="135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42CAD1-1B24-4E7F-73C4-477CD1FC0D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1765"/>
          <a:stretch/>
        </p:blipFill>
        <p:spPr>
          <a:xfrm>
            <a:off x="3036893" y="3068387"/>
            <a:ext cx="3096570" cy="1449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1DE200-C826-3225-A04F-3BEFBDD895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796"/>
          <a:stretch/>
        </p:blipFill>
        <p:spPr>
          <a:xfrm>
            <a:off x="6132330" y="3100265"/>
            <a:ext cx="3038026" cy="13788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2FEA2A-B253-067B-6257-A2C2F1AB40A8}"/>
              </a:ext>
            </a:extLst>
          </p:cNvPr>
          <p:cNvSpPr txBox="1"/>
          <p:nvPr/>
        </p:nvSpPr>
        <p:spPr>
          <a:xfrm>
            <a:off x="1259632" y="24786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9EEE7B8-358B-9E0A-2A64-8C53F10A0218}"/>
              </a:ext>
            </a:extLst>
          </p:cNvPr>
          <p:cNvSpPr txBox="1"/>
          <p:nvPr/>
        </p:nvSpPr>
        <p:spPr>
          <a:xfrm>
            <a:off x="4244008" y="247776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6628A8B-316F-5F98-17FB-7E74A6D24AA9}"/>
              </a:ext>
            </a:extLst>
          </p:cNvPr>
          <p:cNvSpPr txBox="1"/>
          <p:nvPr/>
        </p:nvSpPr>
        <p:spPr>
          <a:xfrm>
            <a:off x="7295596" y="2460353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4E71B8-8702-8DEB-D726-07209DE87EAD}"/>
              </a:ext>
            </a:extLst>
          </p:cNvPr>
          <p:cNvSpPr txBox="1"/>
          <p:nvPr/>
        </p:nvSpPr>
        <p:spPr>
          <a:xfrm>
            <a:off x="1208650" y="4789317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A9A3A4-00C0-86FF-B1DC-C565E425AB31}"/>
              </a:ext>
            </a:extLst>
          </p:cNvPr>
          <p:cNvSpPr txBox="1"/>
          <p:nvPr/>
        </p:nvSpPr>
        <p:spPr>
          <a:xfrm>
            <a:off x="4226632" y="4788140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4E55FC-B277-D70B-529A-5E4C3BE684F5}"/>
              </a:ext>
            </a:extLst>
          </p:cNvPr>
          <p:cNvSpPr txBox="1"/>
          <p:nvPr/>
        </p:nvSpPr>
        <p:spPr>
          <a:xfrm>
            <a:off x="7274307" y="4824792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AC4EE47-F60A-C607-F0C4-6E60ACDFF9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9" b="12329"/>
          <a:stretch/>
        </p:blipFill>
        <p:spPr bwMode="auto">
          <a:xfrm>
            <a:off x="44301" y="5212530"/>
            <a:ext cx="9055398" cy="862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BF40F6D-2074-DDDC-DD59-2E797C6D9FC3}"/>
              </a:ext>
            </a:extLst>
          </p:cNvPr>
          <p:cNvSpPr/>
          <p:nvPr/>
        </p:nvSpPr>
        <p:spPr>
          <a:xfrm>
            <a:off x="3563888" y="6158227"/>
            <a:ext cx="235839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电势分布图</a:t>
            </a:r>
          </a:p>
        </p:txBody>
      </p:sp>
    </p:spTree>
    <p:extLst>
      <p:ext uri="{BB962C8B-B14F-4D97-AF65-F5344CB8AC3E}">
        <p14:creationId xmlns:p14="http://schemas.microsoft.com/office/powerpoint/2010/main" val="289235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F36F322-BE7C-8724-737B-F5B316171AB5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A7011F-79FF-1579-DD80-60A58EF0DEEF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F8583F-4981-3E2B-8C49-46A5090C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" y="1161867"/>
            <a:ext cx="2997312" cy="132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51CE641-DA0B-3FEE-286B-360486832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14" y="1151172"/>
            <a:ext cx="3066983" cy="135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099B2FE-448D-6062-0A80-EE90BD5D5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03" y="1143906"/>
            <a:ext cx="3091196" cy="1358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B09B28-9B91-F81B-8815-1EEDC1669A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859"/>
            <a:ext cx="3008214" cy="132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BBACC2-024E-A39A-A6E0-1A5691C29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8" y="3010209"/>
            <a:ext cx="3033545" cy="134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B115174-3767-318D-FFB0-3DAC464A9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99" y="2994228"/>
            <a:ext cx="3066983" cy="136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5C211A-C355-10A7-9394-CF488AD921B5}"/>
              </a:ext>
            </a:extLst>
          </p:cNvPr>
          <p:cNvSpPr txBox="1"/>
          <p:nvPr/>
        </p:nvSpPr>
        <p:spPr>
          <a:xfrm>
            <a:off x="1279716" y="25740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BF60572-1C23-0415-ADC7-A86BC1CB5CA9}"/>
              </a:ext>
            </a:extLst>
          </p:cNvPr>
          <p:cNvSpPr txBox="1"/>
          <p:nvPr/>
        </p:nvSpPr>
        <p:spPr>
          <a:xfrm>
            <a:off x="4245965" y="2573499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B602B3-44A1-F609-6836-195C657561F0}"/>
              </a:ext>
            </a:extLst>
          </p:cNvPr>
          <p:cNvSpPr txBox="1"/>
          <p:nvPr/>
        </p:nvSpPr>
        <p:spPr>
          <a:xfrm>
            <a:off x="7308304" y="258948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9871548-36BF-B91C-86EE-8F780EF8B916}"/>
              </a:ext>
            </a:extLst>
          </p:cNvPr>
          <p:cNvSpPr txBox="1"/>
          <p:nvPr/>
        </p:nvSpPr>
        <p:spPr>
          <a:xfrm>
            <a:off x="1279716" y="4542299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E6317E-A415-763B-FDD8-70A10BA2399E}"/>
              </a:ext>
            </a:extLst>
          </p:cNvPr>
          <p:cNvSpPr txBox="1"/>
          <p:nvPr/>
        </p:nvSpPr>
        <p:spPr>
          <a:xfrm>
            <a:off x="4260850" y="4540873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6C50A6B-4ECD-3B8A-41D9-EC370D5B39A0}"/>
              </a:ext>
            </a:extLst>
          </p:cNvPr>
          <p:cNvSpPr txBox="1"/>
          <p:nvPr/>
        </p:nvSpPr>
        <p:spPr>
          <a:xfrm>
            <a:off x="7292369" y="4558288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0F4E9CD-E919-D0A9-D3E4-EAA78669AA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13269"/>
          <a:stretch/>
        </p:blipFill>
        <p:spPr bwMode="auto">
          <a:xfrm>
            <a:off x="141850" y="5013153"/>
            <a:ext cx="8860299" cy="943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F41587C-C652-2CE8-0CE2-8AF9E8679D39}"/>
              </a:ext>
            </a:extLst>
          </p:cNvPr>
          <p:cNvSpPr/>
          <p:nvPr/>
        </p:nvSpPr>
        <p:spPr>
          <a:xfrm>
            <a:off x="3347864" y="6155757"/>
            <a:ext cx="280831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电子浓度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分布图</a:t>
            </a:r>
          </a:p>
        </p:txBody>
      </p:sp>
    </p:spTree>
    <p:extLst>
      <p:ext uri="{BB962C8B-B14F-4D97-AF65-F5344CB8AC3E}">
        <p14:creationId xmlns:p14="http://schemas.microsoft.com/office/powerpoint/2010/main" val="239071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0791BAB7-70E7-E3E3-7FCF-9D8A51C8BD67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3A7374-A613-7F9A-5F98-2F44D1CD6246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FA1F693-F5F9-A0D6-C7F3-2B90B7C8832C}"/>
              </a:ext>
            </a:extLst>
          </p:cNvPr>
          <p:cNvSpPr txBox="1"/>
          <p:nvPr/>
        </p:nvSpPr>
        <p:spPr>
          <a:xfrm>
            <a:off x="107504" y="4221088"/>
            <a:ext cx="9036496" cy="8771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altLang="en-US" sz="17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新型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三维球形电极探测器中，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型硅基体掺杂为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×10</a:t>
            </a:r>
            <a:r>
              <a:rPr lang="en-US" sz="1700" b="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/cm</a:t>
            </a:r>
            <a:r>
              <a:rPr lang="en-US" sz="1700" b="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parus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Neff= 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× 10</a:t>
            </a:r>
            <a:r>
              <a:rPr lang="en-US" sz="1700" b="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/cm</a:t>
            </a:r>
            <a:r>
              <a:rPr lang="en-US" sz="1700" b="0" baseline="30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为硅体厚度，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 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75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100μm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，通过求解耗尽电压方程，我们可以得到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</a:t>
            </a:r>
            <a:r>
              <a:rPr lang="en-US" sz="1700" b="0" baseline="-25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sz="1700" b="0" baseline="-250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≈</a:t>
            </a:r>
            <a:r>
              <a:rPr 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sz="1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V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，所以</a:t>
            </a:r>
            <a:r>
              <a:rPr lang="zh-CN" altLang="en-US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新型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三维球形电极探测器的耗尽电压应在</a:t>
            </a:r>
            <a:r>
              <a:rPr lang="en-US" altLang="zh-CN" sz="17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en-US" sz="1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2.5 V</a:t>
            </a:r>
            <a:r>
              <a:rPr lang="zh-CN" sz="17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附近。</a:t>
            </a:r>
            <a:endParaRPr lang="zh-CN" altLang="en-US" sz="1700" b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6" name="对象 -2147482622">
            <a:extLst>
              <a:ext uri="{FF2B5EF4-FFF2-40B4-BE49-F238E27FC236}">
                <a16:creationId xmlns:a16="http://schemas.microsoft.com/office/drawing/2014/main" id="{1BBBD1A6-3A65-6957-701A-D7AA092FF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699387"/>
              </p:ext>
            </p:extLst>
          </p:nvPr>
        </p:nvGraphicFramePr>
        <p:xfrm>
          <a:off x="2509838" y="2355850"/>
          <a:ext cx="30337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5500" imgH="393700" progId="Equation.KSEE3">
                  <p:embed/>
                </p:oleObj>
              </mc:Choice>
              <mc:Fallback>
                <p:oleObj r:id="rId2" imgW="825500" imgH="393700" progId="Equation.KSEE3">
                  <p:embed/>
                  <p:pic>
                    <p:nvPicPr>
                      <p:cNvPr id="22" name="对象 -21474826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9838" y="2355850"/>
                        <a:ext cx="3033712" cy="1447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6C39C3-6A8C-D1EE-0574-144834B00F10}"/>
                  </a:ext>
                </a:extLst>
              </p:cNvPr>
              <p:cNvSpPr txBox="1"/>
              <p:nvPr/>
            </p:nvSpPr>
            <p:spPr>
              <a:xfrm>
                <a:off x="5854121" y="2691165"/>
                <a:ext cx="236474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charset="0"/>
                        <a:cs typeface="Cambria Math" panose="02040503050406030204" charset="0"/>
                      </a:rPr>
                      <m:t>𝜀</m:t>
                    </m:r>
                  </m:oMath>
                </a14:m>
                <a:r>
                  <a:rPr lang="en-US" altLang="zh-CN"/>
                  <a:t>=8.85</a:t>
                </a:r>
                <a:r>
                  <a:rPr lang="en-US" altLang="zh-CN">
                    <a:latin typeface="Arial" panose="020B0604020202020204" pitchFamily="34" charset="0"/>
                  </a:rPr>
                  <a:t>×10</a:t>
                </a:r>
                <a:r>
                  <a:rPr lang="en-US" altLang="zh-CN" baseline="30000">
                    <a:latin typeface="Arial" panose="020B0604020202020204" pitchFamily="34" charset="0"/>
                  </a:rPr>
                  <a:t>-12</a:t>
                </a:r>
                <a:r>
                  <a:rPr lang="en-US" altLang="zh-CN">
                    <a:latin typeface="Arial" panose="020B0604020202020204" pitchFamily="34" charset="0"/>
                  </a:rPr>
                  <a:t>F/m</a:t>
                </a:r>
                <a:endParaRPr lang="zh-CN" altLang="en-US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6C39C3-6A8C-D1EE-0574-144834B0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121" y="2691165"/>
                <a:ext cx="2364740" cy="583565"/>
              </a:xfrm>
              <a:prstGeom prst="rect">
                <a:avLst/>
              </a:prstGeom>
              <a:blipFill>
                <a:blip r:embed="rId5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F8DDDCC8-ECFE-2ACC-C956-8D315049917B}"/>
              </a:ext>
            </a:extLst>
          </p:cNvPr>
          <p:cNvSpPr txBox="1"/>
          <p:nvPr/>
        </p:nvSpPr>
        <p:spPr>
          <a:xfrm>
            <a:off x="5854121" y="3358550"/>
            <a:ext cx="13195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i="1" dirty="0">
                <a:latin typeface="Cambria Math" panose="02040503050406030204" charset="0"/>
                <a:cs typeface="Cambria Math" panose="02040503050406030204" charset="0"/>
              </a:rPr>
              <a:t>Ԑ</a:t>
            </a:r>
            <a:r>
              <a:rPr lang="en-US" altLang="zh-CN" baseline="-25000" dirty="0">
                <a:latin typeface="Calibri" panose="020F0502020204030204" charset="0"/>
                <a:cs typeface="Calibri" panose="020F0502020204030204" charset="0"/>
              </a:rPr>
              <a:t>0</a:t>
            </a:r>
            <a:r>
              <a:rPr lang="en-US" altLang="zh-CN" dirty="0"/>
              <a:t>=11.9</a:t>
            </a:r>
            <a:endParaRPr lang="en-US" altLang="zh-CN" baseline="-250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81BAC3-167C-16AB-CB3C-3BB9F4176B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9506" r="11940" b="4785"/>
          <a:stretch/>
        </p:blipFill>
        <p:spPr bwMode="auto">
          <a:xfrm>
            <a:off x="611560" y="639052"/>
            <a:ext cx="7745983" cy="6102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661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20CEF6-1C9A-03B5-0833-5462B22EA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" y="1038362"/>
            <a:ext cx="3032877" cy="1368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31A1DA6-9C5B-84C3-4DB0-7797D1467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66" y="1045540"/>
            <a:ext cx="3050865" cy="137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9BD9663-5841-1A68-17E2-06DFB1A1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81" y="1044052"/>
            <a:ext cx="3095519" cy="139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D70262A-0D65-D5D4-DD8F-841A4853B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" y="3093427"/>
            <a:ext cx="3039767" cy="136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05DDBA-699C-5242-B4CA-F76308981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89" y="3095658"/>
            <a:ext cx="3117988" cy="137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1380236-5DE8-9F00-8326-293B446D64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28" y="3117411"/>
            <a:ext cx="3048296" cy="136827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0280A3E-7563-2D85-7650-A2DFC9164052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3E90CCF-E61C-E11C-4A65-7AA032446ED2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286ACC8-7EF0-0ABF-139A-568C27F95657}"/>
              </a:ext>
            </a:extLst>
          </p:cNvPr>
          <p:cNvSpPr txBox="1"/>
          <p:nvPr/>
        </p:nvSpPr>
        <p:spPr>
          <a:xfrm>
            <a:off x="1279716" y="25740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13033DF-7776-491E-8144-BA0241CA5B5E}"/>
              </a:ext>
            </a:extLst>
          </p:cNvPr>
          <p:cNvSpPr txBox="1"/>
          <p:nvPr/>
        </p:nvSpPr>
        <p:spPr>
          <a:xfrm>
            <a:off x="4245965" y="2573499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FB50531-5065-9C9E-8984-8AE8DB85B395}"/>
              </a:ext>
            </a:extLst>
          </p:cNvPr>
          <p:cNvSpPr txBox="1"/>
          <p:nvPr/>
        </p:nvSpPr>
        <p:spPr>
          <a:xfrm>
            <a:off x="7308304" y="258948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3F4D4F6-AF40-63DE-A5D7-4607F17269ED}"/>
              </a:ext>
            </a:extLst>
          </p:cNvPr>
          <p:cNvSpPr txBox="1"/>
          <p:nvPr/>
        </p:nvSpPr>
        <p:spPr>
          <a:xfrm>
            <a:off x="1279716" y="4660269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3E5881-1DDE-75CE-920F-2A334272D93F}"/>
              </a:ext>
            </a:extLst>
          </p:cNvPr>
          <p:cNvSpPr txBox="1"/>
          <p:nvPr/>
        </p:nvSpPr>
        <p:spPr>
          <a:xfrm>
            <a:off x="4297698" y="4676258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D64E08-DFA0-0A2A-3E0E-B668D40A89CB}"/>
              </a:ext>
            </a:extLst>
          </p:cNvPr>
          <p:cNvSpPr txBox="1"/>
          <p:nvPr/>
        </p:nvSpPr>
        <p:spPr>
          <a:xfrm>
            <a:off x="7308304" y="4676258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736CE74F-ECFA-87E9-CC8D-25B40391D50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7" b="14381"/>
          <a:stretch/>
        </p:blipFill>
        <p:spPr bwMode="auto">
          <a:xfrm>
            <a:off x="25013" y="5148768"/>
            <a:ext cx="9083492" cy="896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12D4B32B-22AE-50D0-CAA0-1426660DA5F5}"/>
              </a:ext>
            </a:extLst>
          </p:cNvPr>
          <p:cNvSpPr/>
          <p:nvPr/>
        </p:nvSpPr>
        <p:spPr>
          <a:xfrm>
            <a:off x="3347864" y="6155757"/>
            <a:ext cx="2808312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电子浓度</a:t>
            </a: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分布图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116EB50-8F52-A9FC-D3FF-B874C99B51A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9479" r="12236" b="5581"/>
          <a:stretch/>
        </p:blipFill>
        <p:spPr bwMode="auto">
          <a:xfrm>
            <a:off x="1183626" y="704227"/>
            <a:ext cx="6578308" cy="52600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28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403D551-4A51-23FD-F8E9-EE25FDC92DE3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38BC1C-8C48-D009-C50D-0080A2B4897B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B566CAD-7100-0A9A-F348-8B8C7CBA14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7939" r="12457" b="4264"/>
          <a:stretch/>
        </p:blipFill>
        <p:spPr bwMode="auto">
          <a:xfrm>
            <a:off x="-4581" y="651063"/>
            <a:ext cx="4554821" cy="3570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037C1A-75D7-8004-B9E2-E5869E2D53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t="9261" r="12018" b="4358"/>
          <a:stretch/>
        </p:blipFill>
        <p:spPr bwMode="auto">
          <a:xfrm>
            <a:off x="4550239" y="685585"/>
            <a:ext cx="4554821" cy="3512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61CB842-EBA8-C475-A113-B9210C82E219}"/>
              </a:ext>
            </a:extLst>
          </p:cNvPr>
          <p:cNvSpPr txBox="1"/>
          <p:nvPr/>
        </p:nvSpPr>
        <p:spPr>
          <a:xfrm>
            <a:off x="235585" y="4293235"/>
            <a:ext cx="5273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新型三维球形电极探测器电容曲线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71F862-DA08-9691-2A79-DADBBA427B46}"/>
              </a:ext>
            </a:extLst>
          </p:cNvPr>
          <p:cNvSpPr txBox="1"/>
          <p:nvPr/>
        </p:nvSpPr>
        <p:spPr>
          <a:xfrm>
            <a:off x="5025651" y="4283941"/>
            <a:ext cx="4055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传统三维沟槽探测器电容曲线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BF9318-F54E-DAFB-2CC4-DFF9F2C52AFB}"/>
              </a:ext>
            </a:extLst>
          </p:cNvPr>
          <p:cNvSpPr txBox="1"/>
          <p:nvPr/>
        </p:nvSpPr>
        <p:spPr>
          <a:xfrm>
            <a:off x="503852" y="5146819"/>
            <a:ext cx="8043545" cy="119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影响噪音的主要因素之一是探测器的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电容。电容越小，噪声就会更小，探测器的灵敏度就更高。</a:t>
            </a:r>
          </a:p>
        </p:txBody>
      </p:sp>
    </p:spTree>
    <p:extLst>
      <p:ext uri="{BB962C8B-B14F-4D97-AF65-F5344CB8AC3E}">
        <p14:creationId xmlns:p14="http://schemas.microsoft.com/office/powerpoint/2010/main" val="145255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711022F-16B3-450E-1DFD-1B6A4D887B33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C1FEC8-88E1-B609-8CF2-EAC086BDAC11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CE9602-8372-E8F1-37BE-CF77DBD2D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9674" r="11983" b="3947"/>
          <a:stretch/>
        </p:blipFill>
        <p:spPr bwMode="auto">
          <a:xfrm>
            <a:off x="1115616" y="778314"/>
            <a:ext cx="6573423" cy="5041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4B61835-F0A7-E264-753C-29F93126AF21}"/>
              </a:ext>
            </a:extLst>
          </p:cNvPr>
          <p:cNvSpPr txBox="1"/>
          <p:nvPr/>
        </p:nvSpPr>
        <p:spPr>
          <a:xfrm>
            <a:off x="2843808" y="5880296"/>
            <a:ext cx="4055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000" b="1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有无辐照条件下</a:t>
            </a:r>
            <a:r>
              <a:rPr kumimoji="0" lang="zh-CN" altLang="en-US" sz="20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的电容曲线对比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113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E3D904-CAA0-28C3-3E34-06C8F93D7F7D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1F5EF0-B8BA-D0D9-87E3-83FCAF9930CE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931EEE-2277-D1B2-6E99-B238DB660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8799" r="12029" b="3662"/>
          <a:stretch/>
        </p:blipFill>
        <p:spPr bwMode="auto">
          <a:xfrm>
            <a:off x="37665" y="740049"/>
            <a:ext cx="4495015" cy="35695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C40CB0-BD0F-5382-E54A-FE5705B91D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0629" r="12135" b="4839"/>
          <a:stretch/>
        </p:blipFill>
        <p:spPr bwMode="auto">
          <a:xfrm>
            <a:off x="4532680" y="796994"/>
            <a:ext cx="4611320" cy="35125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B4DB78C-D865-8419-7FCE-0ABDF1D4FF4F}"/>
              </a:ext>
            </a:extLst>
          </p:cNvPr>
          <p:cNvSpPr txBox="1"/>
          <p:nvPr/>
        </p:nvSpPr>
        <p:spPr>
          <a:xfrm>
            <a:off x="37843" y="4500492"/>
            <a:ext cx="5273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新型三维球形电极探测器漏电流曲线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103188-8AFF-2678-856F-718644828B53}"/>
              </a:ext>
            </a:extLst>
          </p:cNvPr>
          <p:cNvSpPr txBox="1"/>
          <p:nvPr/>
        </p:nvSpPr>
        <p:spPr>
          <a:xfrm>
            <a:off x="5120009" y="4500492"/>
            <a:ext cx="40557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defTabSz="914400" fontAlgn="base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传统三维沟槽探测器漏电流曲线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C8A6F0C-B711-27D0-E79D-4A04E9D9DCE9}"/>
              </a:ext>
            </a:extLst>
          </p:cNvPr>
          <p:cNvSpPr txBox="1"/>
          <p:nvPr/>
        </p:nvSpPr>
        <p:spPr>
          <a:xfrm>
            <a:off x="503548" y="5229759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tabLst>
                <a:tab pos="1324610" algn="l"/>
              </a:tabLst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漏电流与有效平行噪声是正比关系，漏电流越小，有效噪声就越小，探测器的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灵敏度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分辨率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就会更高。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3844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8A7CACF-E396-6DF7-0E95-82DFD467A345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E06B06E-0C9E-ED8B-36B0-3F9790B98DFE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0F3C257-8003-DEED-606C-57B84978C3D4}"/>
              </a:ext>
            </a:extLst>
          </p:cNvPr>
          <p:cNvSpPr txBox="1"/>
          <p:nvPr/>
        </p:nvSpPr>
        <p:spPr>
          <a:xfrm>
            <a:off x="2412938" y="6237312"/>
            <a:ext cx="5063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不同辐照强度下的漏电流变化曲线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DDEFDB-14B1-9392-8C48-365C5DB59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8001" r="11681" b="4428"/>
          <a:stretch/>
        </p:blipFill>
        <p:spPr>
          <a:xfrm>
            <a:off x="1172879" y="620688"/>
            <a:ext cx="6798242" cy="555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7875937-3363-A1BB-D8CE-6478F96FDE86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1BD010-BF1A-BB94-1E21-1F0523B4ED09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7C0083-49AE-C584-5457-35485DD0F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" y="678927"/>
            <a:ext cx="5118748" cy="289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578DA4-2B48-FC17-207F-DC78468D2C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 bwMode="auto">
          <a:xfrm>
            <a:off x="9856" y="4212962"/>
            <a:ext cx="4778168" cy="2068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C78F37-4BCC-F524-40F7-1811A9C1EE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8983" r="11806" b="3946"/>
          <a:stretch/>
        </p:blipFill>
        <p:spPr bwMode="auto">
          <a:xfrm>
            <a:off x="4970124" y="2276872"/>
            <a:ext cx="4136531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8BDEE39-E4D5-B5FC-0901-C8D4692160E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84168" y="1154300"/>
            <a:ext cx="256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比重场分布</a:t>
            </a:r>
          </a:p>
        </p:txBody>
      </p:sp>
    </p:spTree>
    <p:extLst>
      <p:ext uri="{BB962C8B-B14F-4D97-AF65-F5344CB8AC3E}">
        <p14:creationId xmlns:p14="http://schemas.microsoft.com/office/powerpoint/2010/main" val="357744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658A720-2604-6A07-43DD-0A726F51F929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AC4D84-CB6E-E2EF-F6BD-B556C9546373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5185BA-FE79-77D4-2B05-3D4B585FE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" y="1484784"/>
            <a:ext cx="4648281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EED49-D149-2CA6-A18E-F2E7412DD026}"/>
              </a:ext>
            </a:extLst>
          </p:cNvPr>
          <p:cNvSpPr txBox="1"/>
          <p:nvPr/>
        </p:nvSpPr>
        <p:spPr>
          <a:xfrm>
            <a:off x="955153" y="4696753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MIP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入射示意图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CCF3F8-2830-813E-D667-932E4D06E594}"/>
              </a:ext>
            </a:extLst>
          </p:cNvPr>
          <p:cNvSpPr txBox="1"/>
          <p:nvPr/>
        </p:nvSpPr>
        <p:spPr>
          <a:xfrm>
            <a:off x="4857508" y="4696753"/>
            <a:ext cx="4101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电极间距为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100 </a:t>
            </a:r>
            <a:r>
              <a:rPr lang="en-US" altLang="zh-CN" sz="2000" b="1" dirty="0" err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μm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和电极间距为</a:t>
            </a:r>
            <a:r>
              <a:rPr lang="en-US" altLang="zh-CN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200 </a:t>
            </a:r>
            <a:r>
              <a:rPr lang="en-US" altLang="zh-CN" sz="2000" b="1" dirty="0" err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μm</a:t>
            </a:r>
            <a:r>
              <a:rPr lang="zh-CN" altLang="en-US" sz="20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的新型三维球形电极探测器在不同辐照强度下的瞬时感应曲线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BE9A684-076C-5411-3114-A2889BC71C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10737" r="11493" b="4861"/>
          <a:stretch/>
        </p:blipFill>
        <p:spPr>
          <a:xfrm>
            <a:off x="4572001" y="1087907"/>
            <a:ext cx="4609024" cy="342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616612" y="0"/>
            <a:ext cx="2055409" cy="686994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2430409" y="2710823"/>
            <a:ext cx="54006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: 圆角 2"/>
          <p:cNvSpPr/>
          <p:nvPr/>
        </p:nvSpPr>
        <p:spPr>
          <a:xfrm>
            <a:off x="2466414" y="2710823"/>
            <a:ext cx="468052" cy="36004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422580" y="1717438"/>
            <a:ext cx="54006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矩形: 圆角 36"/>
          <p:cNvSpPr/>
          <p:nvPr/>
        </p:nvSpPr>
        <p:spPr>
          <a:xfrm>
            <a:off x="2458585" y="1717438"/>
            <a:ext cx="468052" cy="36004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2429430" y="3814141"/>
            <a:ext cx="54006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矩形: 圆角 38"/>
          <p:cNvSpPr/>
          <p:nvPr/>
        </p:nvSpPr>
        <p:spPr>
          <a:xfrm>
            <a:off x="2465435" y="3814141"/>
            <a:ext cx="468052" cy="36004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04754" y="2248010"/>
            <a:ext cx="1107996" cy="3337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  录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706595" y="1522630"/>
            <a:ext cx="276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研究背景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06595" y="2599309"/>
            <a:ext cx="233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结构设计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322099" y="3657431"/>
            <a:ext cx="276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电学特性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0FC258E-90A7-8371-8252-2D808B2278B6}"/>
              </a:ext>
            </a:extLst>
          </p:cNvPr>
          <p:cNvSpPr txBox="1"/>
          <p:nvPr/>
        </p:nvSpPr>
        <p:spPr>
          <a:xfrm>
            <a:off x="2466414" y="1646613"/>
            <a:ext cx="63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D1E950-6C66-F4CE-59A2-FEE81A6A1607}"/>
              </a:ext>
            </a:extLst>
          </p:cNvPr>
          <p:cNvSpPr txBox="1"/>
          <p:nvPr/>
        </p:nvSpPr>
        <p:spPr>
          <a:xfrm>
            <a:off x="2460062" y="2639848"/>
            <a:ext cx="6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02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D2168C-6861-6972-9A37-6DA792836A78}"/>
              </a:ext>
            </a:extLst>
          </p:cNvPr>
          <p:cNvSpPr txBox="1"/>
          <p:nvPr/>
        </p:nvSpPr>
        <p:spPr>
          <a:xfrm>
            <a:off x="2460062" y="3727753"/>
            <a:ext cx="6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03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5B6C9607-27B3-E40B-D405-DC3A76B6C352}"/>
              </a:ext>
            </a:extLst>
          </p:cNvPr>
          <p:cNvSpPr/>
          <p:nvPr/>
        </p:nvSpPr>
        <p:spPr>
          <a:xfrm>
            <a:off x="2426175" y="4893914"/>
            <a:ext cx="54006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CC1F41DE-6F35-9B74-0849-F147A4275C3E}"/>
              </a:ext>
            </a:extLst>
          </p:cNvPr>
          <p:cNvSpPr/>
          <p:nvPr/>
        </p:nvSpPr>
        <p:spPr>
          <a:xfrm>
            <a:off x="2462180" y="4893914"/>
            <a:ext cx="468052" cy="360040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B2AFF9-D006-1E22-20F7-161C3A7D9522}"/>
              </a:ext>
            </a:extLst>
          </p:cNvPr>
          <p:cNvSpPr txBox="1"/>
          <p:nvPr/>
        </p:nvSpPr>
        <p:spPr>
          <a:xfrm>
            <a:off x="2456807" y="4807526"/>
            <a:ext cx="61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04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A9A8481-64B3-40A4-FF19-FECA4E3D0096}"/>
              </a:ext>
            </a:extLst>
          </p:cNvPr>
          <p:cNvSpPr txBox="1"/>
          <p:nvPr/>
        </p:nvSpPr>
        <p:spPr>
          <a:xfrm>
            <a:off x="3318868" y="4715192"/>
            <a:ext cx="2761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总结展望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>
            <p:custDataLst>
              <p:tags r:id="rId1"/>
            </p:custDataLst>
          </p:nvPr>
        </p:nvSpPr>
        <p:spPr>
          <a:xfrm>
            <a:off x="145392" y="1036626"/>
            <a:ext cx="8640960" cy="5306118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9856" y="-9815"/>
            <a:ext cx="28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四、总结与展望</a:t>
            </a:r>
          </a:p>
        </p:txBody>
      </p:sp>
      <p:sp>
        <p:nvSpPr>
          <p:cNvPr id="309" name="矩形 308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7037" y="515257"/>
            <a:ext cx="8110220" cy="26485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l" fontAlgn="base"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工作总结</a:t>
            </a:r>
            <a:r>
              <a:rPr lang="zh-CN" altLang="en-US" sz="3200" b="1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</a:p>
          <a:p>
            <a:pPr indent="355600" algn="just"/>
            <a:r>
              <a:rPr lang="en-US" altLang="zh-CN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1</a:t>
            </a:r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zh-CN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探测器为</a:t>
            </a:r>
            <a:r>
              <a:rPr lang="zh-CN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球形设计</a:t>
            </a:r>
            <a:r>
              <a:rPr lang="zh-CN" altLang="zh-CN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阳极到阴极间</a:t>
            </a:r>
            <a:r>
              <a:rPr lang="zh-CN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距离相同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，使探测器内</a:t>
            </a:r>
            <a:r>
              <a:rPr lang="zh-CN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电场、电势分布非常均匀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有利于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增强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新型探测器单元的电荷收集。</a:t>
            </a:r>
          </a:p>
          <a:p>
            <a:pPr indent="355600" algn="just"/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2、上表面重掺杂环的设计使探测器单元内</a:t>
            </a:r>
            <a:r>
              <a:rPr lang="zh-CN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表面电场分布更加均匀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，探测器更容易耗尽，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且耗尽区内能够形成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明显的载流子漂移轨道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indent="355600" algn="just"/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3、全</a:t>
            </a:r>
            <a:r>
              <a:rPr lang="zh-CN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耗尽电压小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，能耗较低，在无辐照情况下其全耗尽电压为</a:t>
            </a:r>
            <a:r>
              <a:rPr lang="en-US" altLang="zh-CN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-2.8V</a:t>
            </a: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b="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355600" algn="just">
              <a:buNone/>
            </a:pPr>
            <a:r>
              <a:rPr lang="en-US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4</a:t>
            </a:r>
            <a:r>
              <a:rPr lang="zh-CN" altLang="zh-CN" sz="2400" b="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漏电流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电容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均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同尺寸传统三维探测器，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信噪比更低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</a:p>
          <a:p>
            <a:pPr indent="355600" algn="just"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、单元之间，最外层的重掺杂环起到了良好的隔离作用，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相干性弱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，确保了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更好的电荷收集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355600" algn="just">
              <a:buNone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6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、探测器响应速度快，可通过减小电极间距，增强其抗辐射性能。</a:t>
            </a:r>
          </a:p>
          <a:p>
            <a:pPr indent="355600" algn="just">
              <a:buNone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4">
            <a:extLst>
              <a:ext uri="{FF2B5EF4-FFF2-40B4-BE49-F238E27FC236}">
                <a16:creationId xmlns:a16="http://schemas.microsoft.com/office/drawing/2014/main" id="{C33E5D9F-73C9-E50E-95C9-28F94FC681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612" y="1850443"/>
            <a:ext cx="8510453" cy="2946710"/>
          </a:xfrm>
          <a:prstGeom prst="roundRect">
            <a:avLst/>
          </a:prstGeom>
          <a:ln w="381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B2AAFD3-A683-F413-7FAD-86D829430FC1}"/>
              </a:ext>
            </a:extLst>
          </p:cNvPr>
          <p:cNvSpPr txBox="1"/>
          <p:nvPr/>
        </p:nvSpPr>
        <p:spPr>
          <a:xfrm>
            <a:off x="9856" y="-9815"/>
            <a:ext cx="283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四、总结与展望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90D1C96-4128-6CF9-E976-8FF2E0BD81E4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198CD3-0658-B41F-4082-B79E7B57CF80}"/>
              </a:ext>
            </a:extLst>
          </p:cNvPr>
          <p:cNvSpPr txBox="1"/>
          <p:nvPr/>
        </p:nvSpPr>
        <p:spPr>
          <a:xfrm>
            <a:off x="234728" y="980728"/>
            <a:ext cx="8110220" cy="26485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l" fontAlgn="base"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2400" b="1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工作展望</a:t>
            </a:r>
            <a:r>
              <a:rPr lang="zh-CN" altLang="en-US" sz="3200" b="1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endParaRPr lang="en-US" altLang="zh-CN" sz="3200" b="1" noProof="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l" fontAlgn="base">
              <a:spcBef>
                <a:spcPts val="1200"/>
              </a:spcBef>
              <a:buClrTx/>
              <a:buSzTx/>
              <a:defRPr/>
            </a:pPr>
            <a:endParaRPr lang="zh-CN" altLang="en-US" sz="3200" b="1" noProof="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355600" algn="just"/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对于新型三维球形电极探测器，在接下来的工作中我们可以考虑通过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减小电极间距</a:t>
            </a:r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改变基体掺杂类型</a:t>
            </a:r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来研究它的抗辐射性能。其次，球形电极探测器结构作为单元来看性能是突出的，但是实际要做成阵列的话可能会出现较大的死区。我们可以通过在排列空隙的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几何中心处设计增加收集电极</a:t>
            </a:r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来减少死区，还可以设计</a:t>
            </a:r>
            <a:r>
              <a:rPr lang="zh-CN" altLang="en-US" sz="2400" b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六边形结构</a:t>
            </a:r>
            <a:r>
              <a:rPr lang="zh-CN" altLang="en-US" sz="2400" b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，实现排列无死区。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93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03648" y="2348880"/>
            <a:ext cx="6741998" cy="12032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b="1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感谢各位老师同学的倾听！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一、课题介绍</a:t>
            </a:r>
          </a:p>
        </p:txBody>
      </p:sp>
      <p:sp>
        <p:nvSpPr>
          <p:cNvPr id="27" name="矩形 26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8" name="文本框 11"/>
          <p:cNvSpPr txBox="1"/>
          <p:nvPr/>
        </p:nvSpPr>
        <p:spPr>
          <a:xfrm>
            <a:off x="107503" y="764704"/>
            <a:ext cx="8819389" cy="78207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ts val="2900"/>
              </a:lnSpc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pitchFamily="34" charset="-122"/>
              </a:rPr>
              <a:t>硅探测器具有位置、能量分辨率高，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响应时间快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微软雅黑" panose="020B0503020204020204" pitchFamily="34" charset="-122"/>
              </a:rPr>
              <a:t>等优点，广泛应用于高能物理、深空探测、军事、医学、工业、航空航天等领域。</a:t>
            </a:r>
          </a:p>
        </p:txBody>
      </p:sp>
      <p:pic>
        <p:nvPicPr>
          <p:cNvPr id="29" name="图片 3" descr="截图1573695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7" y="1916832"/>
            <a:ext cx="2201545" cy="1567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7"/>
          <p:cNvSpPr txBox="1"/>
          <p:nvPr/>
        </p:nvSpPr>
        <p:spPr>
          <a:xfrm>
            <a:off x="-63563" y="5521092"/>
            <a:ext cx="966851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en-US" altLang="zh-CN" dirty="0">
                <a:solidFill>
                  <a:srgbClr val="00B0F0"/>
                </a:solidFill>
                <a:latin typeface="微软雅黑" panose="020B0503020204020204" pitchFamily="34" charset="-122"/>
                <a:sym typeface="+mn-ea"/>
              </a:rPr>
              <a:t>       </a:t>
            </a:r>
            <a:r>
              <a:rPr lang="zh-CN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射线成像技术             工业无损检测               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嫦娥计划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615252" y="3442737"/>
            <a:ext cx="86125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zh-CN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ATLAS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              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脉冲星导航</a:t>
            </a:r>
            <a:r>
              <a:rPr lang="zh-CN" altLang="en-US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</a:t>
            </a:r>
            <a:r>
              <a:rPr lang="zh-CN" altLang="en-US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红外制导系统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787" y="3895492"/>
            <a:ext cx="2269490" cy="1568450"/>
          </a:xfrm>
          <a:prstGeom prst="rect">
            <a:avLst/>
          </a:prstGeom>
        </p:spPr>
      </p:pic>
      <p:pic>
        <p:nvPicPr>
          <p:cNvPr id="33" name="图片 -2147482342" descr="15ead8e9f7134b04a80ebea8668150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567" y="1956202"/>
            <a:ext cx="2339975" cy="148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/>
          <a:srcRect l="4054" t="6877" r="2168" b="3358"/>
          <a:stretch>
            <a:fillRect/>
          </a:stretch>
        </p:blipFill>
        <p:spPr>
          <a:xfrm>
            <a:off x="95187" y="3942482"/>
            <a:ext cx="2339975" cy="151574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9412" y="1878732"/>
            <a:ext cx="2371725" cy="1517650"/>
          </a:xfrm>
          <a:prstGeom prst="rect">
            <a:avLst/>
          </a:prstGeom>
        </p:spPr>
      </p:pic>
      <p:pic>
        <p:nvPicPr>
          <p:cNvPr id="36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7457" y="3929147"/>
            <a:ext cx="2327275" cy="15252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-2147482320" descr="1577082424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 l="2733" t="767" r="8706" b="2712"/>
          <a:stretch>
            <a:fillRect/>
          </a:stretch>
        </p:blipFill>
        <p:spPr>
          <a:xfrm>
            <a:off x="5418071" y="661170"/>
            <a:ext cx="2260521" cy="2942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28674" y="190381"/>
            <a:ext cx="8315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600" b="1" dirty="0">
                <a:solidFill>
                  <a:prstClr val="white"/>
                </a:solidFill>
              </a:rPr>
              <a:t>研究背景</a:t>
            </a:r>
            <a:r>
              <a:rPr lang="en-US" altLang="zh-CN" dirty="0">
                <a:solidFill>
                  <a:prstClr val="white"/>
                </a:solidFill>
              </a:rPr>
              <a:t>—</a:t>
            </a:r>
            <a:r>
              <a:rPr lang="zh-CN" altLang="en-US" sz="2400" b="1" dirty="0">
                <a:solidFill>
                  <a:prstClr val="white"/>
                </a:solidFill>
              </a:rPr>
              <a:t>传统的螺旋型硅漂移室探测器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一、课题介绍</a:t>
            </a:r>
          </a:p>
        </p:txBody>
      </p:sp>
      <p:sp>
        <p:nvSpPr>
          <p:cNvPr id="63" name="矩形 62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11" name="图片 19"/>
          <p:cNvPicPr/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21924" y="818039"/>
            <a:ext cx="3528392" cy="26099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1253854" y="3592800"/>
            <a:ext cx="2000250" cy="306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三维柱状探测器</a:t>
            </a:r>
          </a:p>
        </p:txBody>
      </p:sp>
      <p:sp>
        <p:nvSpPr>
          <p:cNvPr id="17" name="矩形 16"/>
          <p:cNvSpPr/>
          <p:nvPr>
            <p:custDataLst>
              <p:tags r:id="rId5"/>
            </p:custDataLst>
          </p:nvPr>
        </p:nvSpPr>
        <p:spPr>
          <a:xfrm>
            <a:off x="5508104" y="3643967"/>
            <a:ext cx="2808312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传统三维沟槽电极硅探测器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8C46556-C527-77E4-FD8B-C3B89FD979F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rcRect l="2618" t="-77"/>
          <a:stretch>
            <a:fillRect/>
          </a:stretch>
        </p:blipFill>
        <p:spPr>
          <a:xfrm>
            <a:off x="1547664" y="3940906"/>
            <a:ext cx="5760640" cy="232193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D6462CE-0DDC-F3EF-F6F6-5474B30CC0E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991606" y="6427703"/>
            <a:ext cx="3160787" cy="307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zh-CN" altLang="en-US" sz="1400" b="1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理想球形与半球形电极探测器</a:t>
            </a:r>
            <a:endParaRPr kumimoji="0" lang="zh-CN" altLang="en-US" sz="1400" b="1" i="0" u="none" strike="noStrike" kern="1200" cap="none" spc="0" normalizeH="0" baseline="0" noProof="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二、结构设计</a:t>
            </a:r>
          </a:p>
        </p:txBody>
      </p:sp>
      <p:sp>
        <p:nvSpPr>
          <p:cNvPr id="26" name="矩形 25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28" name="图片 27" descr="4_E5NK9]N~M8LY6HZCCV@R8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" y="1022074"/>
            <a:ext cx="4756670" cy="2717770"/>
          </a:xfrm>
          <a:prstGeom prst="rect">
            <a:avLst/>
          </a:prstGeom>
        </p:spPr>
      </p:pic>
      <p:pic>
        <p:nvPicPr>
          <p:cNvPr id="31" name="图片 30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241" y="878391"/>
            <a:ext cx="4200918" cy="2861453"/>
          </a:xfrm>
          <a:prstGeom prst="rect">
            <a:avLst/>
          </a:prstGeom>
        </p:spPr>
      </p:pic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611188" y="4081463"/>
          <a:ext cx="3455987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57400" imgH="1371600" progId="Equation.KSEE3">
                  <p:embed/>
                </p:oleObj>
              </mc:Choice>
              <mc:Fallback>
                <p:oleObj r:id="rId4" imgW="2057400" imgH="1371600" progId="Equation.KSEE3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81463"/>
                        <a:ext cx="3455987" cy="2443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本框 32"/>
          <p:cNvSpPr txBox="1"/>
          <p:nvPr/>
        </p:nvSpPr>
        <p:spPr>
          <a:xfrm>
            <a:off x="4211960" y="4082236"/>
            <a:ext cx="5005586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tabLst>
                <a:tab pos="1324610" algn="l"/>
              </a:tabLst>
            </a:pPr>
            <a:r>
              <a:rPr lang="zh-CN" altLang="zh-CN" sz="155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由内至外，每个刻蚀柱的中心横坐标和纵坐标分别为：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1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=10μm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1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=0.50125μm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2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=20μm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2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=2.02μm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3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=30μm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3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=4.606μm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4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=40μm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4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=8.34845μm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5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=50μm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5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=13.3974μm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6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=60μm</a:t>
            </a:r>
            <a:r>
              <a:rPr lang="zh-CN" altLang="en-US" sz="1550" dirty="0">
                <a:solidFill>
                  <a:srgbClr val="000000"/>
                </a:solidFill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6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=20μm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7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=70μm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7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=28.5857μm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8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=80μm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8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=40μm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9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=90μm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9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=56.411μm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；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x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10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=100μm</a:t>
            </a:r>
            <a:r>
              <a:rPr lang="zh-CN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，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y</a:t>
            </a:r>
            <a:r>
              <a:rPr lang="en-US" altLang="zh-CN" sz="1550" baseline="-2500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10</a:t>
            </a:r>
            <a:r>
              <a:rPr lang="en-US" altLang="zh-CN" sz="1550" dirty="0">
                <a:solidFill>
                  <a:srgbClr val="000000"/>
                </a:solidFill>
                <a:effectLst/>
                <a:ea typeface="黑体" panose="02010609060101010101" pitchFamily="49" charset="-122"/>
              </a:rPr>
              <a:t>=90μm</a:t>
            </a:r>
            <a:r>
              <a:rPr lang="zh-CN" altLang="zh-CN" sz="155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1550" dirty="0"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</a:rPr>
              <a:t>研究内容</a:t>
            </a:r>
            <a:r>
              <a:rPr lang="en-US" altLang="zh-CN" sz="2400" dirty="0">
                <a:solidFill>
                  <a:schemeClr val="bg1"/>
                </a:solidFill>
              </a:rPr>
              <a:t>—</a:t>
            </a:r>
            <a:r>
              <a:rPr lang="zh-CN" altLang="en-US" sz="2400" b="1" dirty="0">
                <a:solidFill>
                  <a:schemeClr val="bg1"/>
                </a:solidFill>
              </a:rPr>
              <a:t>物理模型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二、结构设计</a:t>
            </a:r>
          </a:p>
        </p:txBody>
      </p:sp>
      <p:sp>
        <p:nvSpPr>
          <p:cNvPr id="10" name="矩形 9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D33513-8A19-45E5-0770-D1DD0AAD4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11" y="809036"/>
            <a:ext cx="9011975" cy="51373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19" name="矩形 18"/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3850602" y="551019"/>
            <a:ext cx="4490797" cy="0"/>
            <a:chOff x="3893464" y="1130139"/>
            <a:chExt cx="4490797" cy="0"/>
          </a:xfrm>
        </p:grpSpPr>
        <p:cxnSp>
          <p:nvCxnSpPr>
            <p:cNvPr id="23" name="直接箭头连接符 25"/>
            <p:cNvCxnSpPr/>
            <p:nvPr/>
          </p:nvCxnSpPr>
          <p:spPr>
            <a:xfrm>
              <a:off x="3893464" y="1130139"/>
              <a:ext cx="820497" cy="0"/>
            </a:xfrm>
            <a:prstGeom prst="straightConnector1">
              <a:avLst/>
            </a:prstGeom>
            <a:ln>
              <a:gradFill>
                <a:gsLst>
                  <a:gs pos="100000">
                    <a:srgbClr val="4C678E">
                      <a:alpha val="0"/>
                    </a:srgbClr>
                  </a:gs>
                  <a:gs pos="0">
                    <a:srgbClr val="4C678E"/>
                  </a:gs>
                </a:gsLst>
                <a:lin ang="10800000" scaled="0"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5"/>
            <p:cNvCxnSpPr/>
            <p:nvPr/>
          </p:nvCxnSpPr>
          <p:spPr>
            <a:xfrm flipH="1">
              <a:off x="7563764" y="1130139"/>
              <a:ext cx="820497" cy="0"/>
            </a:xfrm>
            <a:prstGeom prst="straightConnector1">
              <a:avLst/>
            </a:prstGeom>
            <a:ln>
              <a:gradFill>
                <a:gsLst>
                  <a:gs pos="100000">
                    <a:srgbClr val="4C678E">
                      <a:alpha val="0"/>
                    </a:srgbClr>
                  </a:gs>
                  <a:gs pos="0">
                    <a:srgbClr val="4C678E"/>
                  </a:gs>
                </a:gsLst>
                <a:lin ang="10800000" scaled="0"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3491904" y="6114407"/>
            <a:ext cx="235839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电场分布图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E99E13-6FE5-6C6A-AEA9-84BB9AB3B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0" y="1143908"/>
            <a:ext cx="3024920" cy="1312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AEEE841-D456-9173-63D1-289D76B10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9964" y="1135967"/>
            <a:ext cx="3041641" cy="132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45C938-1C93-D390-BA23-A13D41761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9347" y="1132584"/>
            <a:ext cx="3054653" cy="13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AF89A27-C700-2175-C8F2-C2CB238B2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75" y="3068959"/>
            <a:ext cx="3019383" cy="1321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DCC0D0-EE1F-6B30-9450-FFA297BF8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34" y="3060557"/>
            <a:ext cx="3063332" cy="13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EEBA4CF-9BBA-844D-8C52-1C1116B276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83" y="3069007"/>
            <a:ext cx="3046997" cy="132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6B7FD9B-C3E1-6868-9F3B-A783807604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5" b="17179"/>
          <a:stretch/>
        </p:blipFill>
        <p:spPr bwMode="auto">
          <a:xfrm>
            <a:off x="25810" y="4926194"/>
            <a:ext cx="9096070" cy="9912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4A7668F-11A1-C2DC-619D-1C9A8434469F}"/>
              </a:ext>
            </a:extLst>
          </p:cNvPr>
          <p:cNvSpPr txBox="1"/>
          <p:nvPr/>
        </p:nvSpPr>
        <p:spPr>
          <a:xfrm>
            <a:off x="1279716" y="25740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92372D0-C438-301D-1A0B-E45AFC543906}"/>
              </a:ext>
            </a:extLst>
          </p:cNvPr>
          <p:cNvSpPr txBox="1"/>
          <p:nvPr/>
        </p:nvSpPr>
        <p:spPr>
          <a:xfrm>
            <a:off x="4245965" y="2573499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0D98DCD-325E-0BC7-D24B-7D5776065591}"/>
              </a:ext>
            </a:extLst>
          </p:cNvPr>
          <p:cNvSpPr txBox="1"/>
          <p:nvPr/>
        </p:nvSpPr>
        <p:spPr>
          <a:xfrm>
            <a:off x="7308304" y="258948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28BED6-3FD4-1DCB-B17A-AF3701067EB9}"/>
              </a:ext>
            </a:extLst>
          </p:cNvPr>
          <p:cNvSpPr txBox="1"/>
          <p:nvPr/>
        </p:nvSpPr>
        <p:spPr>
          <a:xfrm>
            <a:off x="1279716" y="4542299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ECA4985-02EC-543B-F1B4-9C18E66D896E}"/>
              </a:ext>
            </a:extLst>
          </p:cNvPr>
          <p:cNvSpPr txBox="1"/>
          <p:nvPr/>
        </p:nvSpPr>
        <p:spPr>
          <a:xfrm>
            <a:off x="4260850" y="4540873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DEE65E4-2D11-67AB-9DE2-CA399FC41929}"/>
              </a:ext>
            </a:extLst>
          </p:cNvPr>
          <p:cNvSpPr txBox="1"/>
          <p:nvPr/>
        </p:nvSpPr>
        <p:spPr>
          <a:xfrm>
            <a:off x="7292369" y="4558288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57EC35A-8D34-D3FE-5792-FF766145A1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t="10511" r="12919" b="4544"/>
          <a:stretch/>
        </p:blipFill>
        <p:spPr bwMode="auto">
          <a:xfrm>
            <a:off x="1682115" y="940564"/>
            <a:ext cx="5714820" cy="4426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EB21F08-D1DA-200F-1810-5E41D9E5F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603"/>
            <a:ext cx="3026545" cy="135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113792D-F615-B05F-F7ED-24C9B06A7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34" y="983661"/>
            <a:ext cx="3112331" cy="139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78D4171-E7C5-C227-4BEF-0894B2C1D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90" y="968398"/>
            <a:ext cx="3199974" cy="142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352980-6AF1-BCCC-D6F6-36E6A3F54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2" y="2959958"/>
            <a:ext cx="3055195" cy="1356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F02DCE9-38E0-3B61-D87F-48496929D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126" y="2923147"/>
            <a:ext cx="3122835" cy="139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EE37C2-7D02-CE4E-3BC4-F2D2F005A3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36" y="2905732"/>
            <a:ext cx="3157569" cy="14129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40EFE3D-9E14-937E-6E45-4E04FF2BA086}"/>
              </a:ext>
            </a:extLst>
          </p:cNvPr>
          <p:cNvSpPr txBox="1"/>
          <p:nvPr/>
        </p:nvSpPr>
        <p:spPr>
          <a:xfrm>
            <a:off x="1259632" y="24786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BB7A68-5511-D193-F453-03519DACA44C}"/>
              </a:ext>
            </a:extLst>
          </p:cNvPr>
          <p:cNvSpPr txBox="1"/>
          <p:nvPr/>
        </p:nvSpPr>
        <p:spPr>
          <a:xfrm>
            <a:off x="4244008" y="247776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383847-1D97-EA21-C2D1-BC8D56EA641E}"/>
              </a:ext>
            </a:extLst>
          </p:cNvPr>
          <p:cNvSpPr txBox="1"/>
          <p:nvPr/>
        </p:nvSpPr>
        <p:spPr>
          <a:xfrm>
            <a:off x="7295596" y="2460353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A0025C-D54E-D462-774A-27677CF5C8F2}"/>
              </a:ext>
            </a:extLst>
          </p:cNvPr>
          <p:cNvSpPr txBox="1"/>
          <p:nvPr/>
        </p:nvSpPr>
        <p:spPr>
          <a:xfrm>
            <a:off x="1152774" y="4648000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047C206-C41B-8212-7425-7595CBBBFFA4}"/>
              </a:ext>
            </a:extLst>
          </p:cNvPr>
          <p:cNvSpPr txBox="1"/>
          <p:nvPr/>
        </p:nvSpPr>
        <p:spPr>
          <a:xfrm>
            <a:off x="4213363" y="4678154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7D7CA0D-775E-A8EA-C11A-2392374F6258}"/>
              </a:ext>
            </a:extLst>
          </p:cNvPr>
          <p:cNvSpPr txBox="1"/>
          <p:nvPr/>
        </p:nvSpPr>
        <p:spPr>
          <a:xfrm>
            <a:off x="7264400" y="4657879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CAE72CA-F794-328F-6565-F524807FABC5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A6C32D5-3970-16C8-F8D8-BED132C88B7A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2B07E7A-08DE-3120-B7A7-2F26B5F664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17391"/>
          <a:stretch/>
        </p:blipFill>
        <p:spPr bwMode="auto">
          <a:xfrm>
            <a:off x="110045" y="5017332"/>
            <a:ext cx="8775235" cy="1003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9311DA06-7717-DD3B-8BA2-F69818A22B2C}"/>
              </a:ext>
            </a:extLst>
          </p:cNvPr>
          <p:cNvSpPr/>
          <p:nvPr/>
        </p:nvSpPr>
        <p:spPr>
          <a:xfrm>
            <a:off x="3491880" y="6278333"/>
            <a:ext cx="235839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电场分布图</a:t>
            </a:r>
          </a:p>
        </p:txBody>
      </p:sp>
    </p:spTree>
    <p:extLst>
      <p:ext uri="{BB962C8B-B14F-4D97-AF65-F5344CB8AC3E}">
        <p14:creationId xmlns:p14="http://schemas.microsoft.com/office/powerpoint/2010/main" val="73667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5E202D4-0E8E-2453-568F-8A6B9DE9EFAA}"/>
              </a:ext>
            </a:extLst>
          </p:cNvPr>
          <p:cNvSpPr txBox="1"/>
          <p:nvPr/>
        </p:nvSpPr>
        <p:spPr>
          <a:xfrm>
            <a:off x="9856" y="-981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三、电学特性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05C2D1-EDE9-560F-3E99-6819B8C868B6}"/>
              </a:ext>
            </a:extLst>
          </p:cNvPr>
          <p:cNvSpPr/>
          <p:nvPr/>
        </p:nvSpPr>
        <p:spPr>
          <a:xfrm flipV="1">
            <a:off x="0" y="513405"/>
            <a:ext cx="9144000" cy="107283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01CAEB-E721-57B9-C305-9A3023DE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" y="1049060"/>
            <a:ext cx="3061401" cy="1361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C131CA-CF5E-6CD3-4253-3D05EC0D7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09" y="1051675"/>
            <a:ext cx="3082965" cy="136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E1748E-AEB8-5557-70DC-84DB5BD6A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87" y="1043986"/>
            <a:ext cx="3109386" cy="139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F22E09-858D-3334-A97D-4CC5C434D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3035625" cy="134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A93ACA-2A52-EAD9-2F76-F2615547CD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22" y="2981199"/>
            <a:ext cx="3077651" cy="135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B7E124-7271-0771-A023-92609C26C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8" y="2982765"/>
            <a:ext cx="3085392" cy="1383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3B0D744-A997-6C9C-8D83-D95622FAEA0C}"/>
              </a:ext>
            </a:extLst>
          </p:cNvPr>
          <p:cNvSpPr txBox="1"/>
          <p:nvPr/>
        </p:nvSpPr>
        <p:spPr>
          <a:xfrm>
            <a:off x="1279716" y="257404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1V</a:t>
            </a:r>
            <a:endParaRPr lang="zh-CN" altLang="en-US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18C5B03-7451-0B77-CE1D-45EE8D88872E}"/>
              </a:ext>
            </a:extLst>
          </p:cNvPr>
          <p:cNvSpPr txBox="1"/>
          <p:nvPr/>
        </p:nvSpPr>
        <p:spPr>
          <a:xfrm>
            <a:off x="4245965" y="2573499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2V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A8F0267-6391-792E-7621-7AD19599ED33}"/>
              </a:ext>
            </a:extLst>
          </p:cNvPr>
          <p:cNvSpPr txBox="1"/>
          <p:nvPr/>
        </p:nvSpPr>
        <p:spPr>
          <a:xfrm>
            <a:off x="7308304" y="2589488"/>
            <a:ext cx="464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3V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4AADC0-A8F4-303F-402F-96154700EC7B}"/>
              </a:ext>
            </a:extLst>
          </p:cNvPr>
          <p:cNvSpPr txBox="1"/>
          <p:nvPr/>
        </p:nvSpPr>
        <p:spPr>
          <a:xfrm>
            <a:off x="1279716" y="4542299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4V</a:t>
            </a:r>
            <a:endParaRPr lang="zh-CN" altLang="en-US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6052532-F104-8EDA-5354-4DEC0537B6B5}"/>
              </a:ext>
            </a:extLst>
          </p:cNvPr>
          <p:cNvSpPr txBox="1"/>
          <p:nvPr/>
        </p:nvSpPr>
        <p:spPr>
          <a:xfrm>
            <a:off x="4260850" y="4540873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5V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30A43F8-F5C6-A38C-AF35-905468B98BE9}"/>
              </a:ext>
            </a:extLst>
          </p:cNvPr>
          <p:cNvSpPr txBox="1"/>
          <p:nvPr/>
        </p:nvSpPr>
        <p:spPr>
          <a:xfrm>
            <a:off x="7292369" y="4558288"/>
            <a:ext cx="6035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-</a:t>
            </a:r>
            <a:r>
              <a:rPr lang="en-US" altLang="zh-CN" b="1" dirty="0"/>
              <a:t>6V</a:t>
            </a:r>
            <a:endParaRPr lang="zh-CN" altLang="en-US" b="1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38156C5-FAA2-AF25-BFF6-523A37998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2" y="4853408"/>
            <a:ext cx="8776083" cy="123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ABCF73A-011C-C289-EF46-BEF5CB1E39D3}"/>
              </a:ext>
            </a:extLst>
          </p:cNvPr>
          <p:cNvSpPr/>
          <p:nvPr/>
        </p:nvSpPr>
        <p:spPr>
          <a:xfrm>
            <a:off x="3563888" y="6158227"/>
            <a:ext cx="2358390" cy="460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电势分布图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5062138-40E9-9BB7-4D1B-DE86F9F02A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9797" r="6541" b="4266"/>
          <a:stretch/>
        </p:blipFill>
        <p:spPr bwMode="auto">
          <a:xfrm>
            <a:off x="1682072" y="915809"/>
            <a:ext cx="5833887" cy="4294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74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a4df832-ee68-436b-9d20-61b4dc56b9e8"/>
  <p:tag name="COMMONDATA" val="eyJoZGlkIjoiZTZkYzhiN2I4MjlhZTFhNzU2ZDMwYzliZmE3ZjJkN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20.283464566929,&quot;width&quot;:4011.0251968503935}"/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02.0661417322835,&quot;width&quot;:13154.21732283464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2917</TotalTime>
  <Words>798</Words>
  <Application>Microsoft Office PowerPoint</Application>
  <PresentationFormat>全屏显示(4:3)</PresentationFormat>
  <Paragraphs>115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黑体</vt:lpstr>
      <vt:lpstr>微软雅黑</vt:lpstr>
      <vt:lpstr>Arial</vt:lpstr>
      <vt:lpstr>Calibri</vt:lpstr>
      <vt:lpstr>Cambria Math</vt:lpstr>
      <vt:lpstr>Times New Roman</vt:lpstr>
      <vt:lpstr>Wingdings</vt:lpstr>
      <vt:lpstr>Office 主题​​</vt:lpstr>
      <vt:lpstr>WPS Equation 3.0</vt:lpstr>
      <vt:lpstr>新型三维球形电极探测器的设计与电学特性研究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谭 泽文</cp:lastModifiedBy>
  <cp:revision>536</cp:revision>
  <dcterms:created xsi:type="dcterms:W3CDTF">2015-01-03T03:00:00Z</dcterms:created>
  <dcterms:modified xsi:type="dcterms:W3CDTF">2023-05-12T15:42:23Z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DB3154F63F954D62B538280CF3B32847</vt:lpwstr>
  </property>
  <property fmtid="{D5CDD505-2E9C-101B-9397-08002B2CF9AE}" pid="3" name="KSOProductBuildVer">
    <vt:lpwstr>2052-11.1.0.12980</vt:lpwstr>
  </property>
</Properties>
</file>