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34"/>
  </p:notesMasterIdLst>
  <p:sldIdLst>
    <p:sldId id="384" r:id="rId3"/>
    <p:sldId id="391" r:id="rId4"/>
    <p:sldId id="419" r:id="rId5"/>
    <p:sldId id="385" r:id="rId6"/>
    <p:sldId id="388" r:id="rId7"/>
    <p:sldId id="389" r:id="rId8"/>
    <p:sldId id="390" r:id="rId9"/>
    <p:sldId id="420" r:id="rId10"/>
    <p:sldId id="392" r:id="rId11"/>
    <p:sldId id="394" r:id="rId12"/>
    <p:sldId id="395" r:id="rId13"/>
    <p:sldId id="421" r:id="rId14"/>
    <p:sldId id="412" r:id="rId15"/>
    <p:sldId id="396" r:id="rId16"/>
    <p:sldId id="399" r:id="rId17"/>
    <p:sldId id="397" r:id="rId18"/>
    <p:sldId id="398" r:id="rId19"/>
    <p:sldId id="405" r:id="rId20"/>
    <p:sldId id="408" r:id="rId21"/>
    <p:sldId id="402" r:id="rId22"/>
    <p:sldId id="403" r:id="rId23"/>
    <p:sldId id="418" r:id="rId24"/>
    <p:sldId id="401" r:id="rId25"/>
    <p:sldId id="413" r:id="rId26"/>
    <p:sldId id="414" r:id="rId27"/>
    <p:sldId id="417" r:id="rId28"/>
    <p:sldId id="382" r:id="rId29"/>
    <p:sldId id="386" r:id="rId30"/>
    <p:sldId id="387" r:id="rId31"/>
    <p:sldId id="407" r:id="rId32"/>
    <p:sldId id="40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32" autoAdjust="0"/>
  </p:normalViewPr>
  <p:slideViewPr>
    <p:cSldViewPr snapToGrid="0">
      <p:cViewPr>
        <p:scale>
          <a:sx n="100" d="100"/>
          <a:sy n="100" d="100"/>
        </p:scale>
        <p:origin x="420" y="2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1347C-1920-4231-B670-05CCF18EBA82}" type="datetimeFigureOut">
              <a:rPr lang="zh-CN" altLang="en-US" smtClean="0"/>
              <a:t>2023/5/11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E9E2E-3EBC-43D3-B32C-9DE03728691F}" type="slidenum">
              <a:rPr lang="zh-CN" altLang="en-US" smtClean="0"/>
              <a:t>‹#›</a:t>
            </a:fld>
            <a:endParaRPr lang="zh-CN" altLang="en-US"/>
          </a:p>
        </p:txBody>
      </p:sp>
    </p:spTree>
    <p:extLst>
      <p:ext uri="{BB962C8B-B14F-4D97-AF65-F5344CB8AC3E}">
        <p14:creationId xmlns:p14="http://schemas.microsoft.com/office/powerpoint/2010/main" val="307607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大家好，我是李荘，来自中国科大，我的报告内容是中国科大低增益雪崩探测器读出电子学研究进展</a:t>
            </a:r>
          </a:p>
        </p:txBody>
      </p:sp>
    </p:spTree>
    <p:extLst>
      <p:ext uri="{BB962C8B-B14F-4D97-AF65-F5344CB8AC3E}">
        <p14:creationId xmlns:p14="http://schemas.microsoft.com/office/powerpoint/2010/main" val="30363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对于这个系统，通过延迟线的方法进行了电子学测试，测试结果表明，在</a:t>
            </a:r>
            <a:r>
              <a:rPr lang="en-US" altLang="zh-CN" dirty="0"/>
              <a:t>10fC</a:t>
            </a:r>
            <a:r>
              <a:rPr lang="zh-CN" altLang="en-US" dirty="0"/>
              <a:t>的电荷量下，电子学能达到好于</a:t>
            </a:r>
            <a:r>
              <a:rPr lang="en-US" altLang="zh-CN" dirty="0"/>
              <a:t>16.5ps</a:t>
            </a:r>
            <a:r>
              <a:rPr lang="zh-CN" altLang="en-US" dirty="0"/>
              <a:t>的时间精度</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10</a:t>
            </a:fld>
            <a:endParaRPr lang="zh-CN" altLang="en-US"/>
          </a:p>
        </p:txBody>
      </p:sp>
    </p:spTree>
    <p:extLst>
      <p:ext uri="{BB962C8B-B14F-4D97-AF65-F5344CB8AC3E}">
        <p14:creationId xmlns:p14="http://schemas.microsoft.com/office/powerpoint/2010/main" val="179772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同时我们也开展了与探测器的联合测试，测试方式是飞行时间法，通过高斯拟合计算时间精度，全通道的整体时间精度好于</a:t>
            </a:r>
            <a:r>
              <a:rPr lang="en-US" altLang="zh-CN" dirty="0"/>
              <a:t>42ps</a:t>
            </a:r>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11</a:t>
            </a:fld>
            <a:endParaRPr lang="zh-CN" altLang="en-US"/>
          </a:p>
        </p:txBody>
      </p:sp>
    </p:spTree>
    <p:extLst>
      <p:ext uri="{BB962C8B-B14F-4D97-AF65-F5344CB8AC3E}">
        <p14:creationId xmlns:p14="http://schemas.microsoft.com/office/powerpoint/2010/main" val="258575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基于分立器件的系统达到了满意的时间精度，为了发挥</a:t>
            </a:r>
            <a:r>
              <a:rPr lang="en-US" altLang="zh-CN" dirty="0"/>
              <a:t>LGAD</a:t>
            </a:r>
            <a:r>
              <a:rPr lang="zh-CN" altLang="en-US" dirty="0"/>
              <a:t>探测器高颗粒度，高集成度的优势，我们探索了基于专用集成电路的读出系统。</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12</a:t>
            </a:fld>
            <a:endParaRPr lang="zh-CN" altLang="en-US"/>
          </a:p>
        </p:txBody>
      </p:sp>
    </p:spTree>
    <p:extLst>
      <p:ext uri="{BB962C8B-B14F-4D97-AF65-F5344CB8AC3E}">
        <p14:creationId xmlns:p14="http://schemas.microsoft.com/office/powerpoint/2010/main" val="290476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在这款芯片的设计中，我们采用的是一款名为</a:t>
            </a:r>
            <a:r>
              <a:rPr lang="en-US" altLang="zh-CN" dirty="0" err="1"/>
              <a:t>altiroc</a:t>
            </a:r>
            <a:r>
              <a:rPr lang="zh-CN" altLang="en-US" dirty="0"/>
              <a:t>的</a:t>
            </a:r>
            <a:r>
              <a:rPr lang="en-US" altLang="zh-CN" dirty="0"/>
              <a:t>ASIC</a:t>
            </a:r>
            <a:r>
              <a:rPr lang="zh-CN" altLang="en-US" dirty="0"/>
              <a:t>，这款</a:t>
            </a:r>
            <a:r>
              <a:rPr lang="en-US" altLang="zh-CN" dirty="0"/>
              <a:t>ASIC</a:t>
            </a:r>
            <a:r>
              <a:rPr lang="zh-CN" altLang="en-US" dirty="0"/>
              <a:t>由</a:t>
            </a:r>
            <a:r>
              <a:rPr lang="en-US" altLang="zh-CN" dirty="0"/>
              <a:t>ATLAS</a:t>
            </a:r>
            <a:r>
              <a:rPr lang="zh-CN" altLang="en-US" dirty="0"/>
              <a:t>的多家合作单位联合研制，计划用于</a:t>
            </a:r>
            <a:r>
              <a:rPr lang="en-US" altLang="zh-CN" dirty="0"/>
              <a:t>ATIAS</a:t>
            </a:r>
            <a:r>
              <a:rPr lang="zh-CN" altLang="en-US" dirty="0"/>
              <a:t>升级中的</a:t>
            </a:r>
            <a:r>
              <a:rPr lang="en-US" altLang="zh-CN" dirty="0"/>
              <a:t>LGAD</a:t>
            </a:r>
            <a:r>
              <a:rPr lang="zh-CN" altLang="en-US" dirty="0"/>
              <a:t>读出</a:t>
            </a:r>
            <a:endParaRPr lang="en-US" altLang="zh-CN" dirty="0"/>
          </a:p>
          <a:p>
            <a:r>
              <a:rPr lang="zh-CN" altLang="en-US" dirty="0"/>
              <a:t>这款芯片目前正在迭代中，芯片结构为与</a:t>
            </a:r>
            <a:r>
              <a:rPr lang="en-US" altLang="zh-CN" dirty="0"/>
              <a:t>LGAD</a:t>
            </a:r>
            <a:r>
              <a:rPr lang="zh-CN" altLang="en-US" dirty="0"/>
              <a:t>对应的阵列装结构，第一代为</a:t>
            </a:r>
            <a:r>
              <a:rPr lang="en-US" altLang="zh-CN" dirty="0"/>
              <a:t>25</a:t>
            </a:r>
            <a:r>
              <a:rPr lang="zh-CN" altLang="en-US" dirty="0"/>
              <a:t>个通道，第二代</a:t>
            </a:r>
            <a:r>
              <a:rPr lang="en-US" altLang="zh-CN" dirty="0"/>
              <a:t>225</a:t>
            </a:r>
            <a:r>
              <a:rPr lang="zh-CN" altLang="en-US" dirty="0"/>
              <a:t>个通道</a:t>
            </a:r>
            <a:endParaRPr lang="en-US" altLang="zh-CN" dirty="0"/>
          </a:p>
          <a:p>
            <a:r>
              <a:rPr lang="zh-CN" altLang="en-US" dirty="0"/>
              <a:t>通道内部集成了</a:t>
            </a:r>
            <a:r>
              <a:rPr lang="en-US" altLang="zh-CN" dirty="0"/>
              <a:t>…</a:t>
            </a:r>
            <a:r>
              <a:rPr lang="zh-CN" altLang="en-US" dirty="0"/>
              <a:t>，其功能是</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13</a:t>
            </a:fld>
            <a:endParaRPr lang="zh-CN" altLang="en-US"/>
          </a:p>
        </p:txBody>
      </p:sp>
    </p:spTree>
    <p:extLst>
      <p:ext uri="{BB962C8B-B14F-4D97-AF65-F5344CB8AC3E}">
        <p14:creationId xmlns:p14="http://schemas.microsoft.com/office/powerpoint/2010/main" val="401918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我们以</a:t>
            </a:r>
            <a:r>
              <a:rPr lang="en-US" altLang="zh-CN" dirty="0" err="1"/>
              <a:t>altiroc</a:t>
            </a:r>
            <a:r>
              <a:rPr lang="zh-CN" altLang="en-US" dirty="0"/>
              <a:t>作为前端芯片，设计了电子学读出系统</a:t>
            </a:r>
            <a:endParaRPr lang="en-US" altLang="zh-CN" dirty="0"/>
          </a:p>
          <a:p>
            <a:r>
              <a:rPr lang="zh-CN" altLang="en-US" dirty="0"/>
              <a:t>电子学系统主要包含模拟前端、前端数字和数据汇总三个模块，</a:t>
            </a:r>
            <a:endParaRPr lang="en-US" altLang="zh-CN" dirty="0"/>
          </a:p>
          <a:p>
            <a:r>
              <a:rPr lang="zh-CN" altLang="en-US" dirty="0"/>
              <a:t>其中</a:t>
            </a:r>
            <a:r>
              <a:rPr lang="en-US" altLang="zh-CN" dirty="0"/>
              <a:t>LGAD</a:t>
            </a:r>
            <a:r>
              <a:rPr lang="zh-CN" altLang="en-US" dirty="0"/>
              <a:t>探测器通过倒装焊的形式与前端芯片相连接</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14</a:t>
            </a:fld>
            <a:endParaRPr lang="zh-CN" altLang="en-US"/>
          </a:p>
        </p:txBody>
      </p:sp>
    </p:spTree>
    <p:extLst>
      <p:ext uri="{BB962C8B-B14F-4D97-AF65-F5344CB8AC3E}">
        <p14:creationId xmlns:p14="http://schemas.microsoft.com/office/powerpoint/2010/main" val="120054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我们针对</a:t>
            </a:r>
            <a:r>
              <a:rPr lang="en-US" altLang="zh-CN" dirty="0"/>
              <a:t>altiroc1</a:t>
            </a:r>
            <a:r>
              <a:rPr lang="zh-CN" altLang="en-US" dirty="0"/>
              <a:t>和</a:t>
            </a:r>
            <a:r>
              <a:rPr lang="en-US" altLang="zh-CN" dirty="0"/>
              <a:t>2</a:t>
            </a:r>
            <a:r>
              <a:rPr lang="zh-CN" altLang="en-US" dirty="0"/>
              <a:t>的不同结构各自设计了前端模拟模块</a:t>
            </a:r>
            <a:endParaRPr lang="en-US" altLang="zh-CN" dirty="0"/>
          </a:p>
          <a:p>
            <a:r>
              <a:rPr lang="zh-CN" altLang="en-US" dirty="0"/>
              <a:t>前端模块负责为</a:t>
            </a:r>
            <a:r>
              <a:rPr lang="en-US" altLang="zh-CN" dirty="0" err="1"/>
              <a:t>asic</a:t>
            </a:r>
            <a:r>
              <a:rPr lang="zh-CN" altLang="en-US" dirty="0"/>
              <a:t>提供偏置，以及为</a:t>
            </a:r>
            <a:r>
              <a:rPr lang="en-US" altLang="zh-CN" dirty="0"/>
              <a:t>sensor</a:t>
            </a:r>
            <a:r>
              <a:rPr lang="zh-CN" altLang="en-US" dirty="0"/>
              <a:t>提供高压</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15</a:t>
            </a:fld>
            <a:endParaRPr lang="zh-CN" altLang="en-US"/>
          </a:p>
        </p:txBody>
      </p:sp>
    </p:spTree>
    <p:extLst>
      <p:ext uri="{BB962C8B-B14F-4D97-AF65-F5344CB8AC3E}">
        <p14:creationId xmlns:p14="http://schemas.microsoft.com/office/powerpoint/2010/main" val="39497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这是前端数字模块的具体结构，</a:t>
            </a:r>
            <a:endParaRPr lang="en-US" altLang="zh-CN" dirty="0"/>
          </a:p>
          <a:p>
            <a:r>
              <a:rPr lang="zh-CN" altLang="en-US" dirty="0"/>
              <a:t>前端数字模块利用</a:t>
            </a:r>
            <a:r>
              <a:rPr lang="en-US" altLang="zh-CN" dirty="0"/>
              <a:t>FPGA</a:t>
            </a:r>
            <a:r>
              <a:rPr lang="zh-CN" altLang="en-US" dirty="0"/>
              <a:t>进行对前端模块的控制，数据读出和缓存</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16</a:t>
            </a:fld>
            <a:endParaRPr lang="zh-CN" altLang="en-US"/>
          </a:p>
        </p:txBody>
      </p:sp>
    </p:spTree>
    <p:extLst>
      <p:ext uri="{BB962C8B-B14F-4D97-AF65-F5344CB8AC3E}">
        <p14:creationId xmlns:p14="http://schemas.microsoft.com/office/powerpoint/2010/main" val="57302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数据汇总模块通过</a:t>
            </a:r>
            <a:r>
              <a:rPr lang="en-US" altLang="zh-CN" dirty="0"/>
              <a:t>FPGA</a:t>
            </a:r>
            <a:r>
              <a:rPr lang="zh-CN" altLang="en-US" dirty="0"/>
              <a:t>实现数据的收集打包，通过光口实现多路扩展</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17</a:t>
            </a:fld>
            <a:endParaRPr lang="zh-CN" altLang="en-US"/>
          </a:p>
        </p:txBody>
      </p:sp>
    </p:spTree>
    <p:extLst>
      <p:ext uri="{BB962C8B-B14F-4D97-AF65-F5344CB8AC3E}">
        <p14:creationId xmlns:p14="http://schemas.microsoft.com/office/powerpoint/2010/main" val="274401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利用这套系统，完成了对</a:t>
            </a:r>
            <a:r>
              <a:rPr lang="en-US" altLang="zh-CN" dirty="0" err="1"/>
              <a:t>altiroc</a:t>
            </a:r>
            <a:r>
              <a:rPr lang="zh-CN" altLang="en-US" dirty="0"/>
              <a:t>性能的测试</a:t>
            </a:r>
            <a:endParaRPr lang="en-US" altLang="zh-CN" dirty="0"/>
          </a:p>
          <a:p>
            <a:r>
              <a:rPr lang="zh-CN" altLang="en-US" dirty="0"/>
              <a:t>首先是针对</a:t>
            </a:r>
            <a:r>
              <a:rPr lang="en-US" altLang="zh-CN" dirty="0" err="1"/>
              <a:t>altiroc</a:t>
            </a:r>
            <a:r>
              <a:rPr lang="zh-CN" altLang="en-US" dirty="0"/>
              <a:t>的时间数字转换模块，利用</a:t>
            </a:r>
            <a:r>
              <a:rPr lang="en-US" altLang="zh-CN" dirty="0"/>
              <a:t>FPGA</a:t>
            </a:r>
            <a:r>
              <a:rPr lang="zh-CN" altLang="en-US" dirty="0"/>
              <a:t>和可编程延迟器进行</a:t>
            </a:r>
            <a:r>
              <a:rPr lang="en-US" altLang="zh-CN" dirty="0"/>
              <a:t>TDC</a:t>
            </a:r>
            <a:r>
              <a:rPr lang="zh-CN" altLang="en-US" dirty="0"/>
              <a:t>的性能测试，</a:t>
            </a:r>
            <a:endParaRPr lang="en-US" altLang="zh-CN" dirty="0"/>
          </a:p>
          <a:p>
            <a:r>
              <a:rPr lang="zh-CN" altLang="en-US" dirty="0"/>
              <a:t>结果表明：</a:t>
            </a:r>
            <a:r>
              <a:rPr lang="en-US" altLang="zh-CN" dirty="0"/>
              <a:t>TDC</a:t>
            </a:r>
            <a:r>
              <a:rPr lang="zh-CN" altLang="en-US" dirty="0"/>
              <a:t>功能正常，</a:t>
            </a:r>
            <a:r>
              <a:rPr lang="en-US" altLang="zh-CN" dirty="0"/>
              <a:t>bin size</a:t>
            </a:r>
            <a:r>
              <a:rPr lang="zh-CN" altLang="en-US" dirty="0"/>
              <a:t>与设计值相符，</a:t>
            </a:r>
            <a:r>
              <a:rPr lang="en-US" altLang="zh-CN" dirty="0"/>
              <a:t>jitter</a:t>
            </a:r>
            <a:r>
              <a:rPr lang="zh-CN" altLang="en-US" dirty="0"/>
              <a:t>基本在</a:t>
            </a:r>
            <a:r>
              <a:rPr lang="en-US" altLang="zh-CN" dirty="0"/>
              <a:t>20 </a:t>
            </a:r>
            <a:r>
              <a:rPr lang="en-US" altLang="zh-CN" dirty="0" err="1"/>
              <a:t>ps</a:t>
            </a:r>
            <a:r>
              <a:rPr lang="zh-CN" altLang="en-US" dirty="0"/>
              <a:t>以内</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18</a:t>
            </a:fld>
            <a:endParaRPr lang="zh-CN" altLang="en-US"/>
          </a:p>
        </p:txBody>
      </p:sp>
    </p:spTree>
    <p:extLst>
      <p:ext uri="{BB962C8B-B14F-4D97-AF65-F5344CB8AC3E}">
        <p14:creationId xmlns:p14="http://schemas.microsoft.com/office/powerpoint/2010/main" val="34164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在针对</a:t>
            </a:r>
            <a:r>
              <a:rPr lang="en-US" altLang="zh-CN" dirty="0"/>
              <a:t>ALTIROC1v3</a:t>
            </a:r>
            <a:r>
              <a:rPr lang="zh-CN" altLang="en-US" dirty="0"/>
              <a:t>这个版本测试中，发现这一版芯片的</a:t>
            </a:r>
            <a:r>
              <a:rPr lang="en-US" altLang="zh-CN" dirty="0"/>
              <a:t>TDC</a:t>
            </a:r>
            <a:r>
              <a:rPr lang="zh-CN" altLang="en-US" dirty="0"/>
              <a:t>输出结果存在进位问题：</a:t>
            </a:r>
          </a:p>
          <a:p>
            <a:r>
              <a:rPr lang="zh-CN" altLang="en-US" dirty="0"/>
              <a:t>如图所示在某些延迟处精度会显著变差，分析这些延迟处</a:t>
            </a:r>
            <a:r>
              <a:rPr lang="en-US" altLang="zh-CN" dirty="0"/>
              <a:t>TDC</a:t>
            </a:r>
            <a:r>
              <a:rPr lang="zh-CN" altLang="en-US" dirty="0"/>
              <a:t>的输出数据。</a:t>
            </a:r>
            <a:endParaRPr lang="en-US" altLang="zh-CN" dirty="0"/>
          </a:p>
          <a:p>
            <a:r>
              <a:rPr lang="zh-CN" altLang="en-US" dirty="0"/>
              <a:t>理想情况下数据应该呈现一个近似正态的分布，但是却发现实际是某个码值消失了，取代它的是另一个不遵从分布的码值，就像这张直方图所展示的</a:t>
            </a:r>
            <a:endParaRPr lang="en-US" altLang="zh-CN" dirty="0"/>
          </a:p>
          <a:p>
            <a:r>
              <a:rPr lang="zh-CN" altLang="en-US" dirty="0"/>
              <a:t>针对这些出错的码值进行研究，发现其二进制码值都符合如右图展示的规律，比如说码值</a:t>
            </a:r>
            <a:r>
              <a:rPr lang="en-US" altLang="zh-CN" dirty="0"/>
              <a:t>40</a:t>
            </a:r>
            <a:r>
              <a:rPr lang="zh-CN" altLang="en-US" dirty="0"/>
              <a:t>消失了，取代出现的是不应该出现的</a:t>
            </a:r>
            <a:r>
              <a:rPr lang="en-US" altLang="zh-CN" dirty="0"/>
              <a:t>47</a:t>
            </a:r>
            <a:r>
              <a:rPr lang="zh-CN" altLang="en-US" dirty="0"/>
              <a:t>，</a:t>
            </a:r>
            <a:endParaRPr lang="en-US" altLang="zh-CN" dirty="0"/>
          </a:p>
          <a:p>
            <a:r>
              <a:rPr lang="zh-CN" altLang="en-US" dirty="0"/>
              <a:t>注意到从</a:t>
            </a:r>
            <a:r>
              <a:rPr lang="en-US" altLang="zh-CN" dirty="0"/>
              <a:t>39</a:t>
            </a:r>
            <a:r>
              <a:rPr lang="zh-CN" altLang="en-US" dirty="0"/>
              <a:t>到</a:t>
            </a:r>
            <a:r>
              <a:rPr lang="en-US" altLang="zh-CN" dirty="0"/>
              <a:t>40</a:t>
            </a:r>
            <a:r>
              <a:rPr lang="zh-CN" altLang="en-US" dirty="0"/>
              <a:t>进位的过程中，其高位已经完成了进位但低位未发生翻转。</a:t>
            </a:r>
            <a:endParaRPr lang="en-US" altLang="zh-CN" dirty="0"/>
          </a:p>
          <a:p>
            <a:r>
              <a:rPr lang="zh-CN" altLang="en-US" dirty="0"/>
              <a:t>且通过与</a:t>
            </a:r>
            <a:r>
              <a:rPr lang="en-US" altLang="zh-CN" dirty="0" err="1"/>
              <a:t>Altiroc</a:t>
            </a:r>
            <a:r>
              <a:rPr lang="zh-CN" altLang="en-US" dirty="0"/>
              <a:t>设计者联系，在芯片结构中得到针对这个问题的映射，这个工作对其改版设计也提供了参考价值</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19</a:t>
            </a:fld>
            <a:endParaRPr lang="zh-CN" altLang="en-US"/>
          </a:p>
        </p:txBody>
      </p:sp>
    </p:spTree>
    <p:extLst>
      <p:ext uri="{BB962C8B-B14F-4D97-AF65-F5344CB8AC3E}">
        <p14:creationId xmlns:p14="http://schemas.microsoft.com/office/powerpoint/2010/main" val="320062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我的报告包含以下四个部分</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a:t>
            </a:fld>
            <a:endParaRPr lang="zh-CN" altLang="en-US"/>
          </a:p>
        </p:txBody>
      </p:sp>
    </p:spTree>
    <p:extLst>
      <p:ext uri="{BB962C8B-B14F-4D97-AF65-F5344CB8AC3E}">
        <p14:creationId xmlns:p14="http://schemas.microsoft.com/office/powerpoint/2010/main" val="16071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对整个系统在</a:t>
            </a:r>
            <a:r>
              <a:rPr lang="en-US" altLang="zh-CN" dirty="0"/>
              <a:t>10fC</a:t>
            </a:r>
            <a:r>
              <a:rPr lang="zh-CN" altLang="en-US" dirty="0"/>
              <a:t>下的电子学精度也进行了测试，</a:t>
            </a:r>
            <a:endParaRPr lang="en-US" altLang="zh-CN" dirty="0"/>
          </a:p>
          <a:p>
            <a:r>
              <a:rPr lang="zh-CN" altLang="en-US" dirty="0"/>
              <a:t>基于</a:t>
            </a:r>
            <a:r>
              <a:rPr lang="en-US" altLang="zh-CN" dirty="0"/>
              <a:t>ALTIROC1</a:t>
            </a:r>
            <a:r>
              <a:rPr lang="zh-CN" altLang="en-US" dirty="0"/>
              <a:t>的系统大部分通道</a:t>
            </a:r>
            <a:r>
              <a:rPr lang="en-US" altLang="zh-CN" dirty="0"/>
              <a:t>RMS</a:t>
            </a:r>
            <a:r>
              <a:rPr lang="zh-CN" altLang="en-US" dirty="0"/>
              <a:t>精度在</a:t>
            </a:r>
            <a:r>
              <a:rPr lang="en-US" altLang="zh-CN" dirty="0"/>
              <a:t>23</a:t>
            </a:r>
            <a:r>
              <a:rPr lang="zh-CN" altLang="en-US" dirty="0"/>
              <a:t>到</a:t>
            </a:r>
            <a:r>
              <a:rPr lang="en-US" altLang="zh-CN" dirty="0"/>
              <a:t>30ps</a:t>
            </a:r>
            <a:r>
              <a:rPr lang="zh-CN" altLang="en-US" dirty="0"/>
              <a:t>之间</a:t>
            </a:r>
            <a:endParaRPr lang="en-US" altLang="zh-CN" dirty="0"/>
          </a:p>
          <a:p>
            <a:r>
              <a:rPr lang="zh-CN" altLang="en-US" dirty="0"/>
              <a:t>基于</a:t>
            </a:r>
            <a:r>
              <a:rPr lang="en-US" altLang="zh-CN" dirty="0"/>
              <a:t>ALTIROC2</a:t>
            </a:r>
            <a:r>
              <a:rPr lang="zh-CN" altLang="en-US" dirty="0"/>
              <a:t>的系统大多数通道精度好于</a:t>
            </a:r>
            <a:r>
              <a:rPr lang="en-US" altLang="zh-CN" dirty="0"/>
              <a:t>25ps</a:t>
            </a:r>
            <a:r>
              <a:rPr lang="zh-CN" altLang="en-US" dirty="0"/>
              <a:t>，全通道的电子学时间精度平均为</a:t>
            </a:r>
            <a:r>
              <a:rPr lang="en-US" altLang="zh-CN" dirty="0"/>
              <a:t>22.4ps</a:t>
            </a:r>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20</a:t>
            </a:fld>
            <a:endParaRPr lang="zh-CN" altLang="en-US"/>
          </a:p>
        </p:txBody>
      </p:sp>
    </p:spTree>
    <p:extLst>
      <p:ext uri="{BB962C8B-B14F-4D97-AF65-F5344CB8AC3E}">
        <p14:creationId xmlns:p14="http://schemas.microsoft.com/office/powerpoint/2010/main" val="1378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在完成了以上电子学测试后。。</a:t>
            </a:r>
            <a:endParaRPr lang="en-US" altLang="zh-CN" dirty="0"/>
          </a:p>
          <a:p>
            <a:r>
              <a:rPr lang="zh-CN" altLang="en-US" dirty="0"/>
              <a:t>我们与苏州纳米所合作，通过铟柱工艺完成了倒装焊，迭代多次，。。。并开展了与探测器的联合测试</a:t>
            </a:r>
            <a:endParaRPr lang="en-US" altLang="zh-CN" dirty="0"/>
          </a:p>
          <a:p>
            <a:r>
              <a:rPr lang="zh-CN" altLang="en-US" dirty="0"/>
              <a:t>如图所在，上面深色部分就是与芯片键合在一起的</a:t>
            </a:r>
            <a:r>
              <a:rPr lang="en-US" altLang="zh-CN" dirty="0"/>
              <a:t>LGAD</a:t>
            </a:r>
            <a:r>
              <a:rPr lang="zh-CN" altLang="en-US" dirty="0"/>
              <a:t>探测器，这些是高压打线</a:t>
            </a:r>
            <a:endParaRPr lang="en-US" altLang="zh-CN" dirty="0"/>
          </a:p>
          <a:p>
            <a:r>
              <a:rPr lang="zh-CN" altLang="en-US" dirty="0"/>
              <a:t>初步验证表明，</a:t>
            </a:r>
            <a:r>
              <a:rPr lang="en-US" altLang="zh-CN" dirty="0"/>
              <a:t>25</a:t>
            </a:r>
            <a:r>
              <a:rPr lang="zh-CN" altLang="en-US" dirty="0"/>
              <a:t>个通道全部连通，进一步的时间精度测试仍在进行中。</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21</a:t>
            </a:fld>
            <a:endParaRPr lang="zh-CN" altLang="en-US"/>
          </a:p>
        </p:txBody>
      </p:sp>
    </p:spTree>
    <p:extLst>
      <p:ext uri="{BB962C8B-B14F-4D97-AF65-F5344CB8AC3E}">
        <p14:creationId xmlns:p14="http://schemas.microsoft.com/office/powerpoint/2010/main" val="96847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考虑到国内</a:t>
            </a:r>
            <a:r>
              <a:rPr lang="en-US" altLang="zh-CN" dirty="0"/>
              <a:t>LGAD</a:t>
            </a:r>
            <a:r>
              <a:rPr lang="zh-CN" altLang="en-US" dirty="0"/>
              <a:t>探测器研究及读出电子学的研究，一款自主知识产权的自研</a:t>
            </a:r>
            <a:r>
              <a:rPr lang="en-US" altLang="zh-CN" dirty="0"/>
              <a:t>LGAD</a:t>
            </a:r>
            <a:r>
              <a:rPr lang="zh-CN" altLang="en-US" dirty="0"/>
              <a:t>读出</a:t>
            </a:r>
            <a:r>
              <a:rPr lang="en-US" altLang="zh-CN" dirty="0"/>
              <a:t>ASIC</a:t>
            </a:r>
            <a:r>
              <a:rPr lang="zh-CN" altLang="en-US" dirty="0"/>
              <a:t>是有必要的。</a:t>
            </a:r>
            <a:endParaRPr lang="en-US" altLang="zh-CN" dirty="0"/>
          </a:p>
          <a:p>
            <a:r>
              <a:rPr lang="zh-CN" altLang="en-US" dirty="0"/>
              <a:t>因此我所在的实验室开展了自研</a:t>
            </a:r>
            <a:r>
              <a:rPr lang="en-US" altLang="zh-CN" dirty="0"/>
              <a:t>LGAD</a:t>
            </a:r>
            <a:r>
              <a:rPr lang="zh-CN" altLang="en-US" dirty="0"/>
              <a:t>读出芯片的设计工作</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22</a:t>
            </a:fld>
            <a:endParaRPr lang="zh-CN" altLang="en-US"/>
          </a:p>
        </p:txBody>
      </p:sp>
    </p:spTree>
    <p:extLst>
      <p:ext uri="{BB962C8B-B14F-4D97-AF65-F5344CB8AC3E}">
        <p14:creationId xmlns:p14="http://schemas.microsoft.com/office/powerpoint/2010/main" val="806594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LGAD</a:t>
            </a:r>
            <a:r>
              <a:rPr lang="zh-CN" altLang="en-US" dirty="0"/>
              <a:t>的前端读出主要分为两个功能模块，模拟部分负责信号的放大和甄别，数字部分负责甄别后脉冲信号的时间测量。</a:t>
            </a:r>
            <a:endParaRPr lang="en-US" altLang="zh-CN" dirty="0"/>
          </a:p>
          <a:p>
            <a:r>
              <a:rPr lang="zh-CN" altLang="en-US" dirty="0"/>
              <a:t>针对这两部分功能，我们分别开展了原型芯片的研究探索，目前已经完成了模拟部分和数字部分各自的设计、流片和测试</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23</a:t>
            </a:fld>
            <a:endParaRPr lang="zh-CN" altLang="en-US"/>
          </a:p>
        </p:txBody>
      </p:sp>
    </p:spTree>
    <p:extLst>
      <p:ext uri="{BB962C8B-B14F-4D97-AF65-F5344CB8AC3E}">
        <p14:creationId xmlns:p14="http://schemas.microsoft.com/office/powerpoint/2010/main" val="393580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如图为模拟芯片的结构，输入极采用</a:t>
            </a:r>
            <a:r>
              <a:rPr lang="en-US" altLang="zh-CN" dirty="0"/>
              <a:t>CMOS</a:t>
            </a:r>
            <a:r>
              <a:rPr lang="zh-CN" altLang="en-US" dirty="0"/>
              <a:t>共源极放大结构来降低噪声，甄别器采用两级结构和迟滞设计来加快边沿。</a:t>
            </a:r>
            <a:endParaRPr lang="en-US" altLang="zh-CN" dirty="0"/>
          </a:p>
          <a:p>
            <a:r>
              <a:rPr lang="zh-CN" altLang="en-US" dirty="0"/>
              <a:t>测试结果表明，放大和甄别结构都能正常工作，且达到了</a:t>
            </a:r>
            <a:r>
              <a:rPr lang="en-US" altLang="zh-CN" dirty="0"/>
              <a:t>20ps</a:t>
            </a:r>
            <a:r>
              <a:rPr lang="zh-CN" altLang="en-US" dirty="0"/>
              <a:t>的时间精度</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24</a:t>
            </a:fld>
            <a:endParaRPr lang="zh-CN" altLang="en-US"/>
          </a:p>
        </p:txBody>
      </p:sp>
    </p:spTree>
    <p:extLst>
      <p:ext uri="{BB962C8B-B14F-4D97-AF65-F5344CB8AC3E}">
        <p14:creationId xmlns:p14="http://schemas.microsoft.com/office/powerpoint/2010/main" val="330746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这是自研</a:t>
            </a:r>
            <a:r>
              <a:rPr lang="en-US" altLang="zh-CN" dirty="0"/>
              <a:t>TDC</a:t>
            </a:r>
            <a:r>
              <a:rPr lang="zh-CN" altLang="en-US" dirty="0"/>
              <a:t>芯片的核心时间数字转换结构，采用的是双环型游标结构，测试结果表明，</a:t>
            </a:r>
            <a:r>
              <a:rPr lang="en-US" altLang="zh-CN" dirty="0"/>
              <a:t>TDC</a:t>
            </a:r>
            <a:r>
              <a:rPr lang="zh-CN" altLang="en-US" dirty="0"/>
              <a:t>的平均</a:t>
            </a:r>
            <a:r>
              <a:rPr lang="en-US" altLang="zh-CN" dirty="0"/>
              <a:t>bin size</a:t>
            </a:r>
            <a:r>
              <a:rPr lang="zh-CN" altLang="en-US" dirty="0"/>
              <a:t>可低至</a:t>
            </a:r>
            <a:r>
              <a:rPr lang="en-US" altLang="zh-CN" dirty="0"/>
              <a:t>20 </a:t>
            </a:r>
            <a:r>
              <a:rPr lang="en-US" altLang="zh-CN" dirty="0" err="1"/>
              <a:t>ps</a:t>
            </a:r>
            <a:r>
              <a:rPr lang="zh-CN" altLang="en-US" dirty="0"/>
              <a:t>以下，微分非线性大部分在</a:t>
            </a:r>
            <a:r>
              <a:rPr lang="en-US" altLang="zh-CN" dirty="0"/>
              <a:t>±0.5LSB</a:t>
            </a:r>
            <a:r>
              <a:rPr lang="zh-CN" altLang="en-US" dirty="0"/>
              <a:t>以内，积分非线性峰峰值好于</a:t>
            </a:r>
            <a:r>
              <a:rPr lang="en-US" altLang="zh-CN" dirty="0"/>
              <a:t>3.5 LSB</a:t>
            </a:r>
            <a:r>
              <a:rPr lang="zh-CN" altLang="en-US" dirty="0"/>
              <a:t>（</a:t>
            </a:r>
            <a:r>
              <a:rPr lang="en-US" altLang="zh-CN" dirty="0"/>
              <a:t>peak-peak</a:t>
            </a:r>
            <a:r>
              <a:rPr lang="zh-CN" altLang="en-US" dirty="0"/>
              <a:t>）</a:t>
            </a:r>
          </a:p>
          <a:p>
            <a:r>
              <a:rPr lang="en-US" altLang="zh-CN" dirty="0"/>
              <a:t>TDC</a:t>
            </a:r>
            <a:r>
              <a:rPr lang="zh-CN" altLang="en-US" dirty="0"/>
              <a:t>的时间精度好于</a:t>
            </a:r>
            <a:r>
              <a:rPr lang="en-US" altLang="zh-CN" dirty="0"/>
              <a:t>10ps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25</a:t>
            </a:fld>
            <a:endParaRPr lang="zh-CN" altLang="en-US"/>
          </a:p>
        </p:txBody>
      </p:sp>
    </p:spTree>
    <p:extLst>
      <p:ext uri="{BB962C8B-B14F-4D97-AF65-F5344CB8AC3E}">
        <p14:creationId xmlns:p14="http://schemas.microsoft.com/office/powerpoint/2010/main" val="6499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接下来是对我们所做工作的一个总结：</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26</a:t>
            </a:fld>
            <a:endParaRPr lang="zh-CN" altLang="en-US"/>
          </a:p>
        </p:txBody>
      </p:sp>
    </p:spTree>
    <p:extLst>
      <p:ext uri="{BB962C8B-B14F-4D97-AF65-F5344CB8AC3E}">
        <p14:creationId xmlns:p14="http://schemas.microsoft.com/office/powerpoint/2010/main" val="1817562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高亮条件下存在大量的背景事件，仅通过位置的测量，难以区分出其中的有效事例。</a:t>
            </a:r>
            <a:endParaRPr lang="en-US" altLang="zh-CN" dirty="0"/>
          </a:p>
          <a:p>
            <a:r>
              <a:rPr lang="zh-CN" altLang="en-US" dirty="0"/>
              <a:t>减轻堆积背景事件的一种强大的新方法是使用高精度的定时信息来区分 在空间上近距离发生，但在时间上分离良好的碰撞。</a:t>
            </a:r>
            <a:endParaRPr lang="en-US" altLang="zh-CN" dirty="0"/>
          </a:p>
          <a:p>
            <a:r>
              <a:rPr lang="en-US" altLang="zh-CN" dirty="0"/>
              <a:t>LGAD</a:t>
            </a:r>
            <a:r>
              <a:rPr lang="zh-CN" altLang="en-US" dirty="0"/>
              <a:t>可以对粒子实现高精度的时间测量，结合位置信息，与其他探测器的数据相匹配，利用</a:t>
            </a:r>
            <a:r>
              <a:rPr lang="en-US" altLang="zh-CN" dirty="0"/>
              <a:t>LGAD</a:t>
            </a:r>
            <a:r>
              <a:rPr lang="zh-CN" altLang="en-US" dirty="0"/>
              <a:t>额外提供的时间维度的信息，增加区分度，使重建更加准确。</a:t>
            </a:r>
          </a:p>
          <a:p>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28</a:t>
            </a:fld>
            <a:endParaRPr lang="zh-CN" altLang="en-US"/>
          </a:p>
        </p:txBody>
      </p:sp>
    </p:spTree>
    <p:extLst>
      <p:ext uri="{BB962C8B-B14F-4D97-AF65-F5344CB8AC3E}">
        <p14:creationId xmlns:p14="http://schemas.microsoft.com/office/powerpoint/2010/main" val="1915311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如图所示，</a:t>
            </a:r>
            <a:r>
              <a:rPr lang="en-US" altLang="zh-CN" dirty="0"/>
              <a:t>LGAD</a:t>
            </a:r>
            <a:r>
              <a:rPr lang="zh-CN" altLang="en-US" dirty="0"/>
              <a:t>是一种新型的半导体探测器，基于硅晶圆制造，呈薄片状，通道为二维阵列排布，可利用通道位置获取空间信息。其主要优势有两点，第一，其电荷收集速度快，时间精度高，可达到好于</a:t>
            </a:r>
            <a:r>
              <a:rPr lang="en-US" altLang="zh-CN" dirty="0"/>
              <a:t>50 </a:t>
            </a:r>
            <a:r>
              <a:rPr lang="en-US" altLang="zh-CN" dirty="0" err="1"/>
              <a:t>ps</a:t>
            </a:r>
            <a:r>
              <a:rPr lang="zh-CN" altLang="en-US" dirty="0"/>
              <a:t>的时间精度性能。第二，通道面积小，在</a:t>
            </a:r>
            <a:r>
              <a:rPr lang="en-US" altLang="zh-CN" dirty="0"/>
              <a:t>mm2</a:t>
            </a:r>
            <a:r>
              <a:rPr lang="zh-CN" altLang="en-US" dirty="0"/>
              <a:t>量级，可获得空间位置信息，用于和其他探测器的数据进行匹配。基于以上两点，</a:t>
            </a:r>
            <a:r>
              <a:rPr lang="en-US" altLang="zh-CN" dirty="0"/>
              <a:t>LGAD</a:t>
            </a:r>
            <a:r>
              <a:rPr lang="zh-CN" altLang="en-US" dirty="0"/>
              <a:t>可以有效应对堆积问题带来的挑战。</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29</a:t>
            </a:fld>
            <a:endParaRPr lang="zh-CN" altLang="en-US"/>
          </a:p>
        </p:txBody>
      </p:sp>
    </p:spTree>
    <p:extLst>
      <p:ext uri="{BB962C8B-B14F-4D97-AF65-F5344CB8AC3E}">
        <p14:creationId xmlns:p14="http://schemas.microsoft.com/office/powerpoint/2010/main" val="151567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a:t>
            </a:r>
            <a:r>
              <a:rPr lang="en-US" altLang="zh-CN" dirty="0"/>
              <a:t>LGAD</a:t>
            </a:r>
            <a:r>
              <a:rPr lang="zh-CN" altLang="en-US" dirty="0"/>
              <a:t>研究背景</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3</a:t>
            </a:fld>
            <a:endParaRPr lang="zh-CN" altLang="en-US"/>
          </a:p>
        </p:txBody>
      </p:sp>
    </p:spTree>
    <p:extLst>
      <p:ext uri="{BB962C8B-B14F-4D97-AF65-F5344CB8AC3E}">
        <p14:creationId xmlns:p14="http://schemas.microsoft.com/office/powerpoint/2010/main" val="198595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位于欧洲的大型强子对撞机，近些年计划通过一些列升级提升其亮度，使其能够更加有效地进行粒子物理实验。</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但是亮度升级的同时会带来大量的无效对撞事例，使得物理过程的重建变得困难，也称为堆积效应。</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为了有效应对堆积带来的挑战，可以引入高精度的时间信息，增强对位置接近时间不同的粒子的区分能力，使事例重建更加准确。</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在此背景下，一种新型的探测器，低增益雪崩探测器，缩写为</a:t>
            </a:r>
            <a:r>
              <a:rPr lang="en-US" altLang="zh-CN" dirty="0"/>
              <a:t>LGAD</a:t>
            </a:r>
            <a:r>
              <a:rPr lang="zh-CN" altLang="en-US" dirty="0"/>
              <a:t>被提出，</a:t>
            </a:r>
            <a:r>
              <a:rPr lang="en-US" altLang="zh-CN" dirty="0"/>
              <a:t>LGAD</a:t>
            </a:r>
            <a:r>
              <a:rPr lang="zh-CN" altLang="en-US" dirty="0"/>
              <a:t>探测器兼具高时间精度和空间分辨能力，可以用来应对堆积问题。</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4</a:t>
            </a:fld>
            <a:endParaRPr lang="zh-CN" altLang="en-US"/>
          </a:p>
        </p:txBody>
      </p:sp>
    </p:spTree>
    <p:extLst>
      <p:ext uri="{BB962C8B-B14F-4D97-AF65-F5344CB8AC3E}">
        <p14:creationId xmlns:p14="http://schemas.microsoft.com/office/powerpoint/2010/main" val="300874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LHC</a:t>
            </a:r>
            <a:r>
              <a:rPr lang="zh-CN" altLang="en-US" dirty="0"/>
              <a:t>上的</a:t>
            </a:r>
            <a:r>
              <a:rPr lang="en-US" altLang="zh-CN" dirty="0"/>
              <a:t>ATLAS</a:t>
            </a:r>
            <a:r>
              <a:rPr lang="zh-CN" altLang="en-US" dirty="0"/>
              <a:t>计划使用</a:t>
            </a:r>
            <a:r>
              <a:rPr lang="en-US" altLang="zh-CN" dirty="0"/>
              <a:t>LGAD</a:t>
            </a:r>
            <a:r>
              <a:rPr lang="zh-CN" altLang="en-US" dirty="0"/>
              <a:t>探测器，构建高粒度时间探测器项目</a:t>
            </a:r>
            <a:endParaRPr lang="en-US" altLang="zh-CN" dirty="0"/>
          </a:p>
          <a:p>
            <a:r>
              <a:rPr lang="zh-CN" altLang="en-US" dirty="0"/>
              <a:t>如左图所示，在对撞点前后各设置了一个半径</a:t>
            </a:r>
            <a:r>
              <a:rPr lang="en-US" altLang="zh-CN" dirty="0"/>
              <a:t>660mm</a:t>
            </a:r>
            <a:r>
              <a:rPr lang="zh-CN" altLang="en-US" dirty="0"/>
              <a:t>的圆盘用于安装</a:t>
            </a:r>
            <a:r>
              <a:rPr lang="en-US" altLang="zh-CN" dirty="0"/>
              <a:t>LGAD</a:t>
            </a:r>
            <a:r>
              <a:rPr lang="zh-CN" altLang="en-US" dirty="0"/>
              <a:t>，实现</a:t>
            </a:r>
            <a:r>
              <a:rPr lang="en-US" altLang="zh-CN" dirty="0"/>
              <a:t>1.3×1.3mm2</a:t>
            </a:r>
            <a:r>
              <a:rPr lang="zh-CN" altLang="en-US" dirty="0"/>
              <a:t>尺寸的空间分辨，并实现</a:t>
            </a:r>
            <a:r>
              <a:rPr lang="en-US" altLang="zh-CN" dirty="0"/>
              <a:t>50 </a:t>
            </a:r>
            <a:r>
              <a:rPr lang="en-US" altLang="zh-CN" dirty="0" err="1"/>
              <a:t>ps</a:t>
            </a:r>
            <a:r>
              <a:rPr lang="zh-CN" altLang="en-US" dirty="0"/>
              <a:t>水平的时间精度</a:t>
            </a:r>
            <a:endParaRPr lang="en-US" altLang="zh-CN" dirty="0"/>
          </a:p>
          <a:p>
            <a:r>
              <a:rPr lang="zh-CN" altLang="en-US" dirty="0"/>
              <a:t>对于电子学，需要达到好于</a:t>
            </a:r>
            <a:r>
              <a:rPr lang="en-US" altLang="zh-CN" dirty="0"/>
              <a:t>25ps</a:t>
            </a:r>
            <a:r>
              <a:rPr lang="zh-CN" altLang="en-US" dirty="0"/>
              <a:t>的时间精度</a:t>
            </a:r>
            <a:endParaRPr lang="en-US" altLang="zh-CN" dirty="0"/>
          </a:p>
          <a:p>
            <a:r>
              <a:rPr lang="zh-CN" altLang="en-US" dirty="0"/>
              <a:t>这是目前稳定运行的大型物理实验中的最高的时间精度，但这一时间精度基本是通过较大信号幅度的探测器完成的，比如</a:t>
            </a:r>
            <a:r>
              <a:rPr lang="en-US" altLang="zh-CN" dirty="0"/>
              <a:t>MRPC</a:t>
            </a:r>
            <a:r>
              <a:rPr lang="zh-CN" altLang="en-US" dirty="0"/>
              <a:t>探测器信号幅度在百飞库量级，且对颗粒度没有过高的要求。</a:t>
            </a:r>
            <a:endParaRPr lang="en-US" altLang="zh-CN" dirty="0"/>
          </a:p>
          <a:p>
            <a:r>
              <a:rPr lang="en-US" altLang="zh-CN" dirty="0"/>
              <a:t>LGAD</a:t>
            </a:r>
            <a:r>
              <a:rPr lang="zh-CN" altLang="en-US" dirty="0"/>
              <a:t>探测器一方面信号幅度更小，另一方面应用场景具有极高的颗粒度和通道数，因此对于电子学的高时间精度读出是更大的挑战</a:t>
            </a:r>
            <a:endParaRPr lang="en-US" altLang="zh-CN"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5</a:t>
            </a:fld>
            <a:endParaRPr lang="zh-CN" altLang="en-US"/>
          </a:p>
        </p:txBody>
      </p:sp>
    </p:spTree>
    <p:extLst>
      <p:ext uri="{BB962C8B-B14F-4D97-AF65-F5344CB8AC3E}">
        <p14:creationId xmlns:p14="http://schemas.microsoft.com/office/powerpoint/2010/main" val="353463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这种探测器的基本结构是一个高压反偏的</a:t>
            </a:r>
            <a:r>
              <a:rPr lang="en-US" altLang="zh-CN" dirty="0"/>
              <a:t>PN</a:t>
            </a:r>
            <a:r>
              <a:rPr lang="zh-CN" altLang="en-US" dirty="0"/>
              <a:t>结，当被测粒子击中探测器时，在耗尽区沉积能量产生电子空穴对，形成初级电离信号，随后电子撞击</a:t>
            </a:r>
            <a:r>
              <a:rPr lang="en-US" altLang="zh-CN" dirty="0"/>
              <a:t>P</a:t>
            </a:r>
            <a:r>
              <a:rPr lang="zh-CN" altLang="en-US" dirty="0"/>
              <a:t>型高掺杂区，产生雪崩电离增强信号幅度。</a:t>
            </a:r>
            <a:endParaRPr lang="en-US" altLang="zh-CN" dirty="0"/>
          </a:p>
          <a:p>
            <a:r>
              <a:rPr lang="zh-CN" altLang="en-US" dirty="0"/>
              <a:t>对于读出电子学的研究，主要关注其电子学特征：</a:t>
            </a:r>
            <a:endParaRPr lang="en-US" altLang="zh-CN" dirty="0"/>
          </a:p>
          <a:p>
            <a:r>
              <a:rPr lang="zh-CN" altLang="en-US" dirty="0"/>
              <a:t>其输出信号是高速电流脉冲，宽度在</a:t>
            </a:r>
            <a:r>
              <a:rPr lang="en-US" altLang="zh-CN" dirty="0"/>
              <a:t>1ns</a:t>
            </a:r>
            <a:r>
              <a:rPr lang="zh-CN" altLang="en-US" dirty="0"/>
              <a:t>量级，使用初期的典型电荷量约为</a:t>
            </a:r>
            <a:r>
              <a:rPr lang="en-US" altLang="zh-CN" dirty="0"/>
              <a:t>10 </a:t>
            </a:r>
            <a:r>
              <a:rPr lang="en-US" altLang="zh-CN" dirty="0" err="1"/>
              <a:t>fC</a:t>
            </a:r>
            <a:r>
              <a:rPr lang="zh-CN" altLang="en-US" dirty="0"/>
              <a:t>，并会随着受到的总辐照剂量增加而逐渐下降。而探测器电容是影响信号电压幅度的另一个重要参数，对于</a:t>
            </a:r>
            <a:r>
              <a:rPr lang="en-US" altLang="zh-CN" dirty="0"/>
              <a:t>1.3×1.3</a:t>
            </a:r>
            <a:r>
              <a:rPr lang="zh-CN" altLang="en-US" dirty="0"/>
              <a:t>的</a:t>
            </a:r>
            <a:r>
              <a:rPr lang="en-US" altLang="zh-CN" dirty="0"/>
              <a:t>LGAD</a:t>
            </a:r>
            <a:r>
              <a:rPr lang="zh-CN" altLang="en-US" dirty="0"/>
              <a:t>，其探测器电容的典型值约为</a:t>
            </a:r>
            <a:r>
              <a:rPr lang="en-US" altLang="zh-CN" dirty="0"/>
              <a:t>4pF</a:t>
            </a:r>
          </a:p>
          <a:p>
            <a:endParaRPr lang="zh-CN" altLang="en-US"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6</a:t>
            </a:fld>
            <a:endParaRPr lang="zh-CN" altLang="en-US"/>
          </a:p>
        </p:txBody>
      </p:sp>
    </p:spTree>
    <p:extLst>
      <p:ext uri="{BB962C8B-B14F-4D97-AF65-F5344CB8AC3E}">
        <p14:creationId xmlns:p14="http://schemas.microsoft.com/office/powerpoint/2010/main" val="87961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中国科学技术大学是 </a:t>
            </a:r>
            <a:r>
              <a:rPr lang="en-US" altLang="zh-CN" dirty="0"/>
              <a:t>ATLAS </a:t>
            </a:r>
            <a:r>
              <a:rPr lang="zh-CN" altLang="en-US" dirty="0"/>
              <a:t>的合作单位之一，并且参与到 </a:t>
            </a:r>
            <a:r>
              <a:rPr lang="en-US" altLang="zh-CN" dirty="0"/>
              <a:t>HGTD </a:t>
            </a:r>
            <a:r>
              <a:rPr lang="zh-CN" altLang="en-US" dirty="0"/>
              <a:t>的研究之中，在刘衍文老师带领下致力于 </a:t>
            </a:r>
            <a:r>
              <a:rPr lang="en-US" altLang="zh-CN" dirty="0"/>
              <a:t>LGAD </a:t>
            </a:r>
            <a:r>
              <a:rPr lang="zh-CN" altLang="en-US" dirty="0"/>
              <a:t>的设计、电子学性能测试、以及辐照性能测试。</a:t>
            </a:r>
            <a:endParaRPr lang="en-US" altLang="zh-CN" dirty="0"/>
          </a:p>
          <a:p>
            <a:r>
              <a:rPr lang="zh-CN" altLang="en-US" dirty="0"/>
              <a:t>在电子学方面，在电子学方面，我们的研究内容是。充分利用</a:t>
            </a:r>
            <a:r>
              <a:rPr lang="en-US" altLang="zh-CN" dirty="0"/>
              <a:t>LGAD</a:t>
            </a:r>
            <a:r>
              <a:rPr lang="zh-CN" altLang="en-US" dirty="0"/>
              <a:t>的高时间精度和高空间分辨率的特点，构建高时间分辨率高密度的</a:t>
            </a:r>
            <a:r>
              <a:rPr lang="en-US" altLang="zh-CN" dirty="0"/>
              <a:t>LGAD</a:t>
            </a:r>
            <a:r>
              <a:rPr lang="zh-CN" altLang="en-US" dirty="0"/>
              <a:t>电子学读出系统</a:t>
            </a:r>
            <a:endParaRPr lang="en-US" altLang="zh-CN" dirty="0"/>
          </a:p>
          <a:p>
            <a:r>
              <a:rPr lang="zh-CN" altLang="en-US" dirty="0"/>
              <a:t>这套系统可用于。</a:t>
            </a:r>
            <a:r>
              <a:rPr lang="en-US" altLang="zh-CN" sz="1800" dirty="0"/>
              <a:t>LGAD</a:t>
            </a:r>
            <a:r>
              <a:rPr lang="zh-CN" altLang="en-US" sz="1800" dirty="0"/>
              <a:t>探测器的时间性能测试 </a:t>
            </a:r>
            <a:r>
              <a:rPr lang="en-US" altLang="zh-CN" sz="1800" dirty="0"/>
              <a:t>/LGAD</a:t>
            </a:r>
            <a:r>
              <a:rPr lang="zh-CN" altLang="en-US" sz="1800" dirty="0"/>
              <a:t>读出模拟前端电路的时间性能测试 </a:t>
            </a:r>
            <a:r>
              <a:rPr lang="en-US" altLang="zh-CN" sz="1800" dirty="0"/>
              <a:t>/</a:t>
            </a:r>
            <a:r>
              <a:rPr lang="zh-CN" altLang="en-US" sz="1800" dirty="0"/>
              <a:t>以及</a:t>
            </a:r>
            <a:r>
              <a:rPr lang="en-US" altLang="zh-CN" sz="1800" dirty="0"/>
              <a:t>HGTD LGAD</a:t>
            </a:r>
            <a:r>
              <a:rPr lang="zh-CN" altLang="en-US" sz="1800" dirty="0"/>
              <a:t>读出系统的验证</a:t>
            </a:r>
            <a:endParaRPr lang="en-US" altLang="zh-CN" sz="1800" dirty="0"/>
          </a:p>
          <a:p>
            <a:r>
              <a:rPr lang="zh-CN" altLang="en-US" dirty="0"/>
              <a:t>这个工作的技术难点主要有两处：一是</a:t>
            </a:r>
            <a:r>
              <a:rPr lang="en-US" altLang="zh-CN" dirty="0"/>
              <a:t>….</a:t>
            </a:r>
            <a:r>
              <a:rPr lang="zh-CN" altLang="en-US" dirty="0"/>
              <a:t>二是</a:t>
            </a:r>
            <a:r>
              <a:rPr lang="en-US" altLang="zh-CN" dirty="0"/>
              <a:t>….</a:t>
            </a:r>
            <a:endParaRPr lang="en-US" altLang="zh-CN" sz="2000" dirty="0"/>
          </a:p>
          <a:p>
            <a:r>
              <a:rPr lang="en-US" altLang="zh-CN" sz="2000" dirty="0"/>
              <a:t>LGAD</a:t>
            </a:r>
            <a:r>
              <a:rPr lang="zh-CN" altLang="en-US" sz="2000" dirty="0"/>
              <a:t>是当前粒子物理实验的一个研究热点，国内外均在积极推进相关的研究工作；</a:t>
            </a:r>
            <a:endParaRPr lang="en-US" altLang="zh-CN" sz="2000" dirty="0"/>
          </a:p>
          <a:p>
            <a:r>
              <a:rPr lang="zh-CN" altLang="en-US" sz="2000" dirty="0"/>
              <a:t>本研究可为未来国内的</a:t>
            </a:r>
            <a:r>
              <a:rPr lang="en-US" altLang="zh-CN" sz="2000" dirty="0"/>
              <a:t>LGAD</a:t>
            </a:r>
            <a:r>
              <a:rPr lang="zh-CN" altLang="en-US" sz="2000" dirty="0"/>
              <a:t>读出电子学研究积累相关技术，具有助力国内</a:t>
            </a:r>
            <a:r>
              <a:rPr lang="en-US" altLang="zh-CN" sz="2000" dirty="0"/>
              <a:t>LGAD</a:t>
            </a:r>
            <a:r>
              <a:rPr lang="zh-CN" altLang="en-US" sz="2000" dirty="0"/>
              <a:t>相关研究的潜力</a:t>
            </a:r>
            <a:endParaRPr lang="en-US" altLang="zh-CN" sz="2000" dirty="0"/>
          </a:p>
        </p:txBody>
      </p:sp>
      <p:sp>
        <p:nvSpPr>
          <p:cNvPr id="4" name="灯片编号占位符 3"/>
          <p:cNvSpPr>
            <a:spLocks noGrp="1"/>
          </p:cNvSpPr>
          <p:nvPr>
            <p:ph type="sldNum" sz="quarter" idx="5"/>
          </p:nvPr>
        </p:nvSpPr>
        <p:spPr/>
        <p:txBody>
          <a:bodyPr/>
          <a:lstStyle/>
          <a:p>
            <a:fld id="{252E9E2E-3EBC-43D3-B32C-9DE03728691F}" type="slidenum">
              <a:rPr lang="zh-CN" altLang="en-US" smtClean="0"/>
              <a:t>7</a:t>
            </a:fld>
            <a:endParaRPr lang="zh-CN" altLang="en-US"/>
          </a:p>
        </p:txBody>
      </p:sp>
    </p:spTree>
    <p:extLst>
      <p:ext uri="{BB962C8B-B14F-4D97-AF65-F5344CB8AC3E}">
        <p14:creationId xmlns:p14="http://schemas.microsoft.com/office/powerpoint/2010/main" val="90035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接下来介绍我所在实验室开展的研究工作</a:t>
            </a:r>
            <a:endParaRPr lang="en-US" altLang="zh-CN" dirty="0"/>
          </a:p>
          <a:p>
            <a:r>
              <a:rPr lang="zh-CN" altLang="en-US" dirty="0"/>
              <a:t>首先，我们设计了基于分立器件的</a:t>
            </a:r>
            <a:r>
              <a:rPr lang="en-US" altLang="zh-CN" dirty="0"/>
              <a:t>LGAD</a:t>
            </a:r>
            <a:r>
              <a:rPr lang="zh-CN" altLang="en-US" dirty="0"/>
              <a:t>读出系统 。</a:t>
            </a:r>
            <a:endParaRPr lang="en-US" altLang="zh-CN" dirty="0"/>
          </a:p>
          <a:p>
            <a:r>
              <a:rPr lang="zh-CN" altLang="en-US" dirty="0"/>
              <a:t>这套系统一方面可以用于评估</a:t>
            </a:r>
            <a:r>
              <a:rPr lang="en-US" altLang="zh-CN" dirty="0"/>
              <a:t>sensor</a:t>
            </a:r>
            <a:r>
              <a:rPr lang="zh-CN" altLang="en-US" dirty="0"/>
              <a:t>的性能，另一方面为构建基于专用集成电路的读出系统做探索和准备</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8</a:t>
            </a:fld>
            <a:endParaRPr lang="zh-CN" altLang="en-US"/>
          </a:p>
        </p:txBody>
      </p:sp>
    </p:spTree>
    <p:extLst>
      <p:ext uri="{BB962C8B-B14F-4D97-AF65-F5344CB8AC3E}">
        <p14:creationId xmlns:p14="http://schemas.microsoft.com/office/powerpoint/2010/main" val="356403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如同为基于分立器件的系统结构，</a:t>
            </a:r>
            <a:endParaRPr lang="en-US" altLang="zh-CN" dirty="0"/>
          </a:p>
          <a:p>
            <a:r>
              <a:rPr lang="zh-CN" altLang="en-US" dirty="0"/>
              <a:t>通过打线的方式将探测器连线到</a:t>
            </a:r>
            <a:r>
              <a:rPr lang="en-US" altLang="zh-CN" dirty="0"/>
              <a:t>PCB</a:t>
            </a:r>
            <a:r>
              <a:rPr lang="zh-CN" altLang="en-US" dirty="0"/>
              <a:t>上的模拟前端电路</a:t>
            </a:r>
            <a:endParaRPr lang="en-US" altLang="zh-CN" dirty="0"/>
          </a:p>
          <a:p>
            <a:r>
              <a:rPr lang="zh-CN" altLang="en-US" dirty="0"/>
              <a:t>在模拟前端部分，通过三级放大和甄别，得到包含时间信息的脉冲波形信号，其中，三级放大系统是借鉴中国科大葛家瑾师兄的电路结构设计的。</a:t>
            </a:r>
            <a:endParaRPr lang="en-US" altLang="zh-CN" dirty="0"/>
          </a:p>
          <a:p>
            <a:r>
              <a:rPr lang="zh-CN" altLang="en-US" dirty="0"/>
              <a:t>甄别后的方波通过接插件送入</a:t>
            </a:r>
            <a:r>
              <a:rPr lang="en-US" altLang="zh-CN" dirty="0"/>
              <a:t>FPGA</a:t>
            </a:r>
            <a:r>
              <a:rPr lang="zh-CN" altLang="en-US" dirty="0"/>
              <a:t>，使用</a:t>
            </a:r>
            <a:r>
              <a:rPr lang="en-US" altLang="zh-CN" dirty="0"/>
              <a:t>FPGA TDC</a:t>
            </a:r>
            <a:r>
              <a:rPr lang="zh-CN" altLang="en-US" dirty="0"/>
              <a:t>进行时间测量，如图为基于进位链技术的</a:t>
            </a:r>
            <a:r>
              <a:rPr lang="en-US" altLang="zh-CN" dirty="0"/>
              <a:t>FPGA TDC</a:t>
            </a:r>
            <a:r>
              <a:rPr lang="zh-CN" altLang="en-US" dirty="0"/>
              <a:t>的结构。</a:t>
            </a:r>
          </a:p>
        </p:txBody>
      </p:sp>
      <p:sp>
        <p:nvSpPr>
          <p:cNvPr id="4" name="灯片编号占位符 3"/>
          <p:cNvSpPr>
            <a:spLocks noGrp="1"/>
          </p:cNvSpPr>
          <p:nvPr>
            <p:ph type="sldNum" sz="quarter" idx="5"/>
          </p:nvPr>
        </p:nvSpPr>
        <p:spPr/>
        <p:txBody>
          <a:bodyPr/>
          <a:lstStyle/>
          <a:p>
            <a:fld id="{252E9E2E-3EBC-43D3-B32C-9DE03728691F}" type="slidenum">
              <a:rPr lang="zh-CN" altLang="en-US" smtClean="0"/>
              <a:t>9</a:t>
            </a:fld>
            <a:endParaRPr lang="zh-CN" altLang="en-US"/>
          </a:p>
        </p:txBody>
      </p:sp>
    </p:spTree>
    <p:extLst>
      <p:ext uri="{BB962C8B-B14F-4D97-AF65-F5344CB8AC3E}">
        <p14:creationId xmlns:p14="http://schemas.microsoft.com/office/powerpoint/2010/main" val="25145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F4864-00A7-40DF-954D-DEE26469C72C}"/>
              </a:ext>
            </a:extLst>
          </p:cNvPr>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21906401-0DB6-4C48-8CD4-07A45D1360A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84562C2-45F1-40AE-8251-2C9BF76A7220}"/>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DD31A592-23F6-4865-97BD-688A64A5B9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C0844D-4885-4BE7-88E8-C0A5684132ED}"/>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30326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92A89-32BB-48C9-9FD2-C5E21B8F983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93B339-A865-4607-9152-2A05C6980D2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EAA8FEA-68BE-4B0E-9133-FE0DCEA2EB07}"/>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79D871BF-F736-46BF-8881-8DAA7797D6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748098-E561-4F39-913A-58B62E48545E}"/>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240003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E96DB88-741C-482A-A6CC-B986060E10BE}"/>
              </a:ext>
            </a:extLst>
          </p:cNvPr>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169C4C0-021B-4CC2-9E16-710F99A64611}"/>
              </a:ext>
            </a:extLst>
          </p:cNvPr>
          <p:cNvSpPr>
            <a:spLocks noGrp="1"/>
          </p:cNvSpPr>
          <p:nvPr>
            <p:ph type="body" orient="vert" idx="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67DD27-45EF-4912-A165-F35376B417CD}"/>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7ED7B21D-4250-48BC-8296-467AF5708F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2C8A22-FF7D-4BB2-B95E-094186B44BEC}"/>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200306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4" name="矩形 13"/>
          <p:cNvSpPr/>
          <p:nvPr/>
        </p:nvSpPr>
        <p:spPr>
          <a:xfrm flipV="1">
            <a:off x="0" y="3571875"/>
            <a:ext cx="12192000" cy="46038"/>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Lucida Sans Unicode"/>
              <a:ea typeface="黑体" panose="02010609060101010101" pitchFamily="49" charset="-122"/>
              <a:cs typeface="+mn-cs"/>
            </a:endParaRPr>
          </a:p>
        </p:txBody>
      </p:sp>
      <p:pic>
        <p:nvPicPr>
          <p:cNvPr id="2052" name="图片 13" descr="未命名-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9251" y="779463"/>
            <a:ext cx="1716616" cy="1293812"/>
          </a:xfrm>
          <a:prstGeom prst="rect">
            <a:avLst/>
          </a:prstGeom>
          <a:noFill/>
          <a:ln w="9525">
            <a:noFill/>
          </a:ln>
        </p:spPr>
      </p:pic>
      <p:sp>
        <p:nvSpPr>
          <p:cNvPr id="2" name="TextBox 16"/>
          <p:cNvSpPr txBox="1"/>
          <p:nvPr/>
        </p:nvSpPr>
        <p:spPr>
          <a:xfrm>
            <a:off x="931674" y="5857897"/>
            <a:ext cx="4373313" cy="276999"/>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all" spc="0" normalizeH="0" baseline="0" noProof="0" dirty="0">
                <a:ln w="9000" cmpd="sng">
                  <a:solidFill>
                    <a:srgbClr val="39639D">
                      <a:shade val="50000"/>
                      <a:satMod val="120000"/>
                    </a:srgbClr>
                  </a:solidFill>
                  <a:prstDash val="solid"/>
                </a:ln>
                <a:gradFill>
                  <a:gsLst>
                    <a:gs pos="0">
                      <a:srgbClr val="39639D">
                        <a:shade val="20000"/>
                        <a:satMod val="245000"/>
                      </a:srgbClr>
                    </a:gs>
                    <a:gs pos="43000">
                      <a:srgbClr val="39639D">
                        <a:satMod val="255000"/>
                      </a:srgbClr>
                    </a:gs>
                    <a:gs pos="48000">
                      <a:srgbClr val="39639D">
                        <a:shade val="85000"/>
                        <a:satMod val="255000"/>
                      </a:srgbClr>
                    </a:gs>
                    <a:gs pos="100000">
                      <a:srgbClr val="39639D">
                        <a:shade val="20000"/>
                        <a:satMod val="245000"/>
                      </a:srgbClr>
                    </a:gs>
                  </a:gsLst>
                  <a:lin ang="5400000"/>
                </a:gra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rPr>
              <a:t>University of Science and Technology of China</a:t>
            </a:r>
            <a:endParaRPr kumimoji="0" lang="zh-CN" altLang="en-US" sz="1200" b="1" i="0" u="none" strike="noStrike" kern="1200" cap="all" spc="0" normalizeH="0" baseline="0" noProof="0" dirty="0">
              <a:ln w="9000" cmpd="sng">
                <a:solidFill>
                  <a:srgbClr val="39639D">
                    <a:shade val="50000"/>
                    <a:satMod val="120000"/>
                  </a:srgbClr>
                </a:solidFill>
                <a:prstDash val="solid"/>
              </a:ln>
              <a:gradFill>
                <a:gsLst>
                  <a:gs pos="0">
                    <a:srgbClr val="39639D">
                      <a:shade val="20000"/>
                      <a:satMod val="245000"/>
                    </a:srgbClr>
                  </a:gs>
                  <a:gs pos="43000">
                    <a:srgbClr val="39639D">
                      <a:satMod val="255000"/>
                    </a:srgbClr>
                  </a:gs>
                  <a:gs pos="48000">
                    <a:srgbClr val="39639D">
                      <a:shade val="85000"/>
                      <a:satMod val="255000"/>
                    </a:srgbClr>
                  </a:gs>
                  <a:gs pos="100000">
                    <a:srgbClr val="39639D">
                      <a:shade val="20000"/>
                      <a:satMod val="245000"/>
                    </a:srgbClr>
                  </a:gs>
                </a:gsLst>
                <a:lin ang="5400000"/>
              </a:gra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endParaRPr>
          </a:p>
        </p:txBody>
      </p:sp>
      <p:sp>
        <p:nvSpPr>
          <p:cNvPr id="19" name="TextBox 18"/>
          <p:cNvSpPr txBox="1"/>
          <p:nvPr/>
        </p:nvSpPr>
        <p:spPr>
          <a:xfrm>
            <a:off x="7373575" y="5866650"/>
            <a:ext cx="2685159" cy="276999"/>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all" spc="0" normalizeH="0" baseline="0" noProof="0" dirty="0">
                <a:ln w="9000" cmpd="sng">
                  <a:solidFill>
                    <a:srgbClr val="39639D">
                      <a:shade val="50000"/>
                      <a:satMod val="120000"/>
                    </a:srgbClr>
                  </a:solidFill>
                  <a:prstDash val="solid"/>
                </a:ln>
                <a:solidFill>
                  <a:srgbClr val="006600"/>
                </a:soli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rPr>
              <a:t>Modern Physics Department</a:t>
            </a:r>
            <a:endParaRPr kumimoji="0" lang="zh-CN" altLang="en-US" sz="1200" b="1" i="0" u="none" strike="noStrike" kern="1200" cap="all" spc="0" normalizeH="0" baseline="0" noProof="0" dirty="0">
              <a:ln w="9000" cmpd="sng">
                <a:solidFill>
                  <a:srgbClr val="39639D">
                    <a:shade val="50000"/>
                    <a:satMod val="120000"/>
                  </a:srgbClr>
                </a:solidFill>
                <a:prstDash val="solid"/>
              </a:ln>
              <a:solidFill>
                <a:srgbClr val="006600"/>
              </a:soli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endParaRPr>
          </a:p>
        </p:txBody>
      </p:sp>
      <p:sp>
        <p:nvSpPr>
          <p:cNvPr id="9" name="标题 8"/>
          <p:cNvSpPr>
            <a:spLocks noGrp="1"/>
          </p:cNvSpPr>
          <p:nvPr>
            <p:ph type="ctrTitle"/>
          </p:nvPr>
        </p:nvSpPr>
        <p:spPr>
          <a:xfrm>
            <a:off x="914400" y="1752606"/>
            <a:ext cx="10363200" cy="1829761"/>
          </a:xfrm>
        </p:spPr>
        <p:txBody>
          <a:bodyPr anchor="b"/>
          <a:lstStyle>
            <a:lvl1pPr algn="l">
              <a:defRPr sz="4800" b="1">
                <a:solidFill>
                  <a:schemeClr val="tx1"/>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lstStyle>
          <a:p>
            <a:r>
              <a:rPr lang="zh-CN" altLang="en-US" dirty="0"/>
              <a:t>单击此处编辑母版标题样式</a:t>
            </a:r>
            <a:endParaRPr lang="en-US" dirty="0"/>
          </a:p>
        </p:txBody>
      </p:sp>
      <p:sp>
        <p:nvSpPr>
          <p:cNvPr id="17" name="副标题 16"/>
          <p:cNvSpPr>
            <a:spLocks noGrp="1"/>
          </p:cNvSpPr>
          <p:nvPr>
            <p:ph type="subTitle" idx="1"/>
          </p:nvPr>
        </p:nvSpPr>
        <p:spPr>
          <a:xfrm>
            <a:off x="914400" y="3611607"/>
            <a:ext cx="10363200" cy="1199704"/>
          </a:xfrm>
        </p:spPr>
        <p:txBody>
          <a:bodyPr lIns="45720" rIns="45720"/>
          <a:lstStyle>
            <a:lvl1pPr marL="0" marR="64135" indent="0" algn="l">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单击此处编辑母版副标题样式</a:t>
            </a:r>
            <a:endParaRPr lang="en-US" dirty="0"/>
          </a:p>
        </p:txBody>
      </p:sp>
      <p:sp>
        <p:nvSpPr>
          <p:cNvPr id="20" name="日期占位符 29"/>
          <p:cNvSpPr>
            <a:spLocks noGrp="1"/>
          </p:cNvSpPr>
          <p:nvPr>
            <p:ph type="dt" sz="half" idx="2"/>
          </p:nvPr>
        </p:nvSpPr>
        <p:spPr>
          <a:xfrm>
            <a:off x="9429752" y="6408743"/>
            <a:ext cx="2099733" cy="365125"/>
          </a:xfrm>
          <a:prstGeom prst="rect">
            <a:avLst/>
          </a:prstGeom>
        </p:spPr>
        <p:txBody>
          <a:bodyPr vert="horz" anchor="b"/>
          <a:lstStyle>
            <a:lvl1pPr>
              <a:defRPr>
                <a:solidFill>
                  <a:srgbClr val="FFFFFF"/>
                </a:solidFill>
              </a:defRPr>
            </a:lvl1pPr>
          </a:lstStyle>
          <a:p>
            <a:pPr fontAlgn="base">
              <a:spcBef>
                <a:spcPct val="0"/>
              </a:spcBef>
              <a:spcAft>
                <a:spcPct val="0"/>
              </a:spcAft>
              <a:defRPr/>
            </a:pPr>
            <a:fld id="{762502B8-849D-4DA1-8053-76F026A8477E}" type="datetime1">
              <a:rPr lang="zh-CN" altLang="en-US" smtClean="0"/>
              <a:pPr fontAlgn="base">
                <a:spcBef>
                  <a:spcPct val="0"/>
                </a:spcBef>
                <a:spcAft>
                  <a:spcPct val="0"/>
                </a:spcAft>
                <a:defRPr/>
              </a:pPr>
              <a:t>2023/5/11</a:t>
            </a:fld>
            <a:endParaRPr lang="en-US" altLang="zh-CN"/>
          </a:p>
        </p:txBody>
      </p:sp>
      <p:sp>
        <p:nvSpPr>
          <p:cNvPr id="21" name="页脚占位符 18"/>
          <p:cNvSpPr>
            <a:spLocks noGrp="1"/>
          </p:cNvSpPr>
          <p:nvPr>
            <p:ph type="ftr" sz="quarter" idx="3"/>
          </p:nvPr>
        </p:nvSpPr>
        <p:spPr>
          <a:xfrm>
            <a:off x="5217587" y="6408743"/>
            <a:ext cx="4212167" cy="365125"/>
          </a:xfrm>
          <a:prstGeom prst="rect">
            <a:avLst/>
          </a:prstGeom>
        </p:spPr>
        <p:txBody>
          <a:bodyPr vert="horz" anchor="b"/>
          <a:lstStyle>
            <a:lvl1pPr>
              <a:defRPr>
                <a:solidFill>
                  <a:schemeClr val="accent1">
                    <a:tint val="20000"/>
                  </a:schemeClr>
                </a:solidFill>
              </a:defRPr>
            </a:lvl1pPr>
          </a:lstStyle>
          <a:p>
            <a:pPr fontAlgn="base">
              <a:spcBef>
                <a:spcPct val="0"/>
              </a:spcBef>
              <a:spcAft>
                <a:spcPct val="0"/>
              </a:spcAft>
              <a:defRPr/>
            </a:pPr>
            <a:r>
              <a:rPr lang="zh-CN" altLang="en-US">
                <a:solidFill>
                  <a:srgbClr val="2DA2BF">
                    <a:tint val="20000"/>
                  </a:srgbClr>
                </a:solidFill>
              </a:rPr>
              <a:t>中国科学技术大学   近代物理系   赵雷</a:t>
            </a:r>
            <a:endParaRPr lang="en-US" altLang="zh-CN">
              <a:solidFill>
                <a:srgbClr val="2DA2BF">
                  <a:tint val="20000"/>
                </a:srgbClr>
              </a:solidFill>
            </a:endParaRPr>
          </a:p>
        </p:txBody>
      </p:sp>
      <p:sp>
        <p:nvSpPr>
          <p:cNvPr id="23" name="灯片编号占位符 26"/>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solidFill>
                  <a:srgbClr val="FFFFFF"/>
                </a:solidFill>
              </a:defRPr>
            </a:lvl1pPr>
          </a:lstStyle>
          <a:p>
            <a:pPr fontAlgn="base">
              <a:spcBef>
                <a:spcPct val="0"/>
              </a:spcBef>
              <a:spcAft>
                <a:spcPct val="0"/>
              </a:spcAft>
              <a:defRPr/>
            </a:pPr>
            <a:fld id="{50C8D2D3-8183-43B8-812A-C176130D283D}" type="slidenum">
              <a:rPr lang="en-US" altLang="zh-CN" smtClean="0">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3379239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2pPr>
              <a:buSzPct val="70000"/>
              <a:buFont typeface="宋体" panose="02010600030101010101" pitchFamily="2" charset="-122"/>
              <a:buChar cha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标题 6"/>
          <p:cNvSpPr>
            <a:spLocks noGrp="1"/>
          </p:cNvSpPr>
          <p:nvPr>
            <p:ph type="title"/>
          </p:nvPr>
        </p:nvSpPr>
        <p:spPr/>
        <p:txBody>
          <a:bodyPr rtlCol="0"/>
          <a:lstStyle/>
          <a:p>
            <a:r>
              <a:rPr lang="zh-CN" altLang="en-US"/>
              <a:t>单击此处编辑母版标题样式</a:t>
            </a:r>
            <a:endParaRPr lang="en-US"/>
          </a:p>
        </p:txBody>
      </p:sp>
      <p:sp>
        <p:nvSpPr>
          <p:cNvPr id="13" name="日期占位符 9"/>
          <p:cNvSpPr>
            <a:spLocks noGrp="1"/>
          </p:cNvSpPr>
          <p:nvPr>
            <p:ph type="dt" sz="half" idx="2"/>
          </p:nvPr>
        </p:nvSpPr>
        <p:spPr>
          <a:xfrm>
            <a:off x="10096500" y="6408743"/>
            <a:ext cx="1432984" cy="365125"/>
          </a:xfrm>
          <a:prstGeom prst="rect">
            <a:avLst/>
          </a:prstGeom>
        </p:spPr>
        <p:txBody>
          <a:bodyPr vert="horz" anchor="b"/>
          <a:lstStyle>
            <a:lvl1pPr>
              <a:defRPr/>
            </a:lvl1p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14" name="页脚占位符 21"/>
          <p:cNvSpPr>
            <a:spLocks noGrp="1"/>
          </p:cNvSpPr>
          <p:nvPr>
            <p:ph type="ftr" sz="quarter" idx="3"/>
          </p:nvPr>
        </p:nvSpPr>
        <p:spPr>
          <a:xfrm>
            <a:off x="588433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15" name="灯片编号占位符 17"/>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9740752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燕尾形 12"/>
          <p:cNvSpPr/>
          <p:nvPr/>
        </p:nvSpPr>
        <p:spPr>
          <a:xfrm>
            <a:off x="4849288" y="3005138"/>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4" name="燕尾形 13"/>
          <p:cNvSpPr/>
          <p:nvPr/>
        </p:nvSpPr>
        <p:spPr>
          <a:xfrm>
            <a:off x="4599520"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标题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a:t>单击此处编辑母版标题样式</a:t>
            </a:r>
            <a:endParaRPr lang="en-US"/>
          </a:p>
        </p:txBody>
      </p:sp>
      <p:sp>
        <p:nvSpPr>
          <p:cNvPr id="3" name="文本占位符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15" name="日期占位符 3"/>
          <p:cNvSpPr>
            <a:spLocks noGrp="1"/>
          </p:cNvSpPr>
          <p:nvPr>
            <p:ph type="dt" sz="half" idx="2"/>
          </p:nvPr>
        </p:nvSpPr>
        <p:spPr>
          <a:xfrm>
            <a:off x="9429752" y="6408743"/>
            <a:ext cx="2099733" cy="365125"/>
          </a:xfrm>
          <a:prstGeom prst="rect">
            <a:avLst/>
          </a:prstGeom>
        </p:spPr>
        <p:txBody>
          <a:bodyPr vert="horz" anchor="b"/>
          <a:lstStyle>
            <a:lvl1pPr>
              <a:defRPr/>
            </a:lvl1pPr>
          </a:lstStyle>
          <a:p>
            <a:pPr fontAlgn="base">
              <a:spcBef>
                <a:spcPct val="0"/>
              </a:spcBef>
              <a:spcAft>
                <a:spcPct val="0"/>
              </a:spcAft>
              <a:defRPr/>
            </a:pPr>
            <a:fld id="{02E8C5B6-8411-4A55-A9E0-0F605FB286F5}" type="datetime1">
              <a:rPr lang="zh-CN" altLang="en-US" smtClean="0">
                <a:solidFill>
                  <a:prstClr val="white"/>
                </a:solidFill>
              </a:rPr>
              <a:pPr fontAlgn="base">
                <a:spcBef>
                  <a:spcPct val="0"/>
                </a:spcBef>
                <a:spcAft>
                  <a:spcPct val="0"/>
                </a:spcAft>
                <a:defRPr/>
              </a:pPr>
              <a:t>2023/5/11</a:t>
            </a:fld>
            <a:endParaRPr lang="en-US" altLang="zh-CN">
              <a:solidFill>
                <a:prstClr val="white"/>
              </a:solidFill>
            </a:endParaRPr>
          </a:p>
        </p:txBody>
      </p:sp>
      <p:sp>
        <p:nvSpPr>
          <p:cNvPr id="17" name="页脚占位符 4"/>
          <p:cNvSpPr>
            <a:spLocks noGrp="1"/>
          </p:cNvSpPr>
          <p:nvPr>
            <p:ph type="ftr" sz="quarter" idx="3"/>
          </p:nvPr>
        </p:nvSpPr>
        <p:spPr>
          <a:xfrm>
            <a:off x="521758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white"/>
                </a:solidFill>
              </a:rPr>
              <a:t>中国科学技术大学   近代物理系   赵雷</a:t>
            </a:r>
            <a:endParaRPr lang="en-US" altLang="zh-CN">
              <a:solidFill>
                <a:prstClr val="white"/>
              </a:solidFill>
            </a:endParaRPr>
          </a:p>
        </p:txBody>
      </p:sp>
      <p:sp>
        <p:nvSpPr>
          <p:cNvPr id="19" name="灯片编号占位符 5"/>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6CE1D86D-D4DF-4606-94EE-17FF199A1085}" type="slidenum">
              <a:rPr lang="en-US" altLang="zh-CN" smtClean="0">
                <a:solidFill>
                  <a:prstClr val="white"/>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white"/>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7277472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标题 7"/>
          <p:cNvSpPr>
            <a:spLocks noGrp="1"/>
          </p:cNvSpPr>
          <p:nvPr>
            <p:ph type="title"/>
          </p:nvPr>
        </p:nvSpPr>
        <p:spPr/>
        <p:txBody>
          <a:bodyPr rtlCol="0"/>
          <a:lstStyle/>
          <a:p>
            <a:r>
              <a:rPr lang="zh-CN" altLang="en-US"/>
              <a:t>单击此处编辑母版标题样式</a:t>
            </a:r>
            <a:endParaRPr lang="en-US"/>
          </a:p>
        </p:txBody>
      </p:sp>
      <p:sp>
        <p:nvSpPr>
          <p:cNvPr id="13" name="日期占位符 4"/>
          <p:cNvSpPr>
            <a:spLocks noGrp="1"/>
          </p:cNvSpPr>
          <p:nvPr>
            <p:ph type="dt" sz="half" idx="12"/>
          </p:nvPr>
        </p:nvSpPr>
        <p:spPr>
          <a:xfrm>
            <a:off x="9429752" y="6408743"/>
            <a:ext cx="2099733" cy="365125"/>
          </a:xfrm>
          <a:prstGeom prst="rect">
            <a:avLst/>
          </a:prstGeom>
        </p:spPr>
        <p:txBody>
          <a:bodyPr vert="horz" anchor="b"/>
          <a:lstStyle>
            <a:lvl1pPr>
              <a:defRPr/>
            </a:lvl1pPr>
          </a:lstStyle>
          <a:p>
            <a:pPr fontAlgn="base">
              <a:spcBef>
                <a:spcPct val="0"/>
              </a:spcBef>
              <a:spcAft>
                <a:spcPct val="0"/>
              </a:spcAft>
              <a:defRPr/>
            </a:pPr>
            <a:fld id="{0C477C64-115A-4B81-BDBE-21796D7B6339}" type="datetime1">
              <a:rPr lang="zh-CN" altLang="en-US" smtClean="0">
                <a:solidFill>
                  <a:prstClr val="white"/>
                </a:solidFill>
              </a:rPr>
              <a:pPr fontAlgn="base">
                <a:spcBef>
                  <a:spcPct val="0"/>
                </a:spcBef>
                <a:spcAft>
                  <a:spcPct val="0"/>
                </a:spcAft>
                <a:defRPr/>
              </a:pPr>
              <a:t>2023/5/11</a:t>
            </a:fld>
            <a:endParaRPr lang="en-US" altLang="zh-CN">
              <a:solidFill>
                <a:prstClr val="white"/>
              </a:solidFill>
            </a:endParaRPr>
          </a:p>
        </p:txBody>
      </p:sp>
      <p:sp>
        <p:nvSpPr>
          <p:cNvPr id="14" name="页脚占位符 5"/>
          <p:cNvSpPr>
            <a:spLocks noGrp="1"/>
          </p:cNvSpPr>
          <p:nvPr>
            <p:ph type="ftr" sz="quarter" idx="3"/>
          </p:nvPr>
        </p:nvSpPr>
        <p:spPr>
          <a:xfrm>
            <a:off x="521758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white"/>
                </a:solidFill>
              </a:rPr>
              <a:t>中国科学技术大学   近代物理系   赵雷</a:t>
            </a:r>
            <a:endParaRPr lang="en-US" altLang="zh-CN">
              <a:solidFill>
                <a:prstClr val="white"/>
              </a:solidFill>
            </a:endParaRPr>
          </a:p>
        </p:txBody>
      </p:sp>
      <p:sp>
        <p:nvSpPr>
          <p:cNvPr id="15" name="灯片编号占位符 6"/>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0EBA1646-497E-434B-9FFA-DFE10F7C0FD4}" type="slidenum">
              <a:rPr lang="en-US" altLang="zh-CN" smtClean="0">
                <a:solidFill>
                  <a:prstClr val="white"/>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white"/>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79691476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9728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4" name="文本占位符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5" name="内容占位符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内容占位符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日期占位符 6"/>
          <p:cNvSpPr>
            <a:spLocks noGrp="1"/>
          </p:cNvSpPr>
          <p:nvPr>
            <p:ph type="dt" sz="half" idx="12"/>
          </p:nvPr>
        </p:nvSpPr>
        <p:spPr>
          <a:xfrm>
            <a:off x="9429752" y="6408743"/>
            <a:ext cx="2099733" cy="365125"/>
          </a:xfrm>
          <a:prstGeom prst="rect">
            <a:avLst/>
          </a:prstGeom>
        </p:spPr>
        <p:txBody>
          <a:bodyPr vert="horz" anchor="b"/>
          <a:lstStyle>
            <a:lvl1pPr>
              <a:defRPr/>
            </a:lvl1pPr>
          </a:lstStyle>
          <a:p>
            <a:pPr fontAlgn="base">
              <a:spcBef>
                <a:spcPct val="0"/>
              </a:spcBef>
              <a:spcAft>
                <a:spcPct val="0"/>
              </a:spcAft>
              <a:defRPr/>
            </a:pPr>
            <a:fld id="{E2872029-E85C-4198-B4BC-37687F322CDB}"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14" name="页脚占位符 7"/>
          <p:cNvSpPr>
            <a:spLocks noGrp="1"/>
          </p:cNvSpPr>
          <p:nvPr>
            <p:ph type="ftr" sz="quarter" idx="13"/>
          </p:nvPr>
        </p:nvSpPr>
        <p:spPr>
          <a:xfrm>
            <a:off x="521758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15" name="灯片编号占位符 8"/>
          <p:cNvSpPr>
            <a:spLocks noGrp="1"/>
          </p:cNvSpPr>
          <p:nvPr>
            <p:ph type="sldNum" sz="quarter" idx="1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4C150BC8-6FBC-4EB3-8EA4-3D4DB47DDBF7}"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06839846"/>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a:t>单击此处编辑母版标题样式</a:t>
            </a:r>
            <a:endParaRPr lang="en-US"/>
          </a:p>
        </p:txBody>
      </p:sp>
      <p:sp>
        <p:nvSpPr>
          <p:cNvPr id="13" name="日期占位符 2"/>
          <p:cNvSpPr>
            <a:spLocks noGrp="1"/>
          </p:cNvSpPr>
          <p:nvPr>
            <p:ph type="dt" sz="half" idx="2"/>
          </p:nvPr>
        </p:nvSpPr>
        <p:spPr>
          <a:xfrm>
            <a:off x="9429752" y="6408743"/>
            <a:ext cx="2099733" cy="365125"/>
          </a:xfrm>
          <a:prstGeom prst="rect">
            <a:avLst/>
          </a:prstGeom>
        </p:spPr>
        <p:txBody>
          <a:bodyPr vert="horz" anchor="b"/>
          <a:lstStyle>
            <a:lvl1pPr>
              <a:defRPr/>
            </a:lvl1pPr>
          </a:lstStyle>
          <a:p>
            <a:pPr fontAlgn="base">
              <a:spcBef>
                <a:spcPct val="0"/>
              </a:spcBef>
              <a:spcAft>
                <a:spcPct val="0"/>
              </a:spcAft>
              <a:defRPr/>
            </a:pPr>
            <a:fld id="{B238966C-D82E-4201-9A6F-AB74CE6BDD6E}" type="datetime1">
              <a:rPr lang="zh-CN" altLang="en-US" smtClean="0">
                <a:solidFill>
                  <a:prstClr val="white"/>
                </a:solidFill>
              </a:rPr>
              <a:pPr fontAlgn="base">
                <a:spcBef>
                  <a:spcPct val="0"/>
                </a:spcBef>
                <a:spcAft>
                  <a:spcPct val="0"/>
                </a:spcAft>
                <a:defRPr/>
              </a:pPr>
              <a:t>2023/5/11</a:t>
            </a:fld>
            <a:endParaRPr lang="en-US" altLang="zh-CN">
              <a:solidFill>
                <a:prstClr val="white"/>
              </a:solidFill>
            </a:endParaRPr>
          </a:p>
        </p:txBody>
      </p:sp>
      <p:sp>
        <p:nvSpPr>
          <p:cNvPr id="14" name="页脚占位符 3"/>
          <p:cNvSpPr>
            <a:spLocks noGrp="1"/>
          </p:cNvSpPr>
          <p:nvPr>
            <p:ph type="ftr" sz="quarter" idx="3"/>
          </p:nvPr>
        </p:nvSpPr>
        <p:spPr>
          <a:xfrm>
            <a:off x="521758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white"/>
                </a:solidFill>
              </a:rPr>
              <a:t>中国科学技术大学   近代物理系   赵雷</a:t>
            </a:r>
            <a:endParaRPr lang="en-US" altLang="zh-CN">
              <a:solidFill>
                <a:prstClr val="white"/>
              </a:solidFill>
            </a:endParaRPr>
          </a:p>
        </p:txBody>
      </p:sp>
      <p:sp>
        <p:nvSpPr>
          <p:cNvPr id="15" name="灯片编号占位符 4"/>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9D70C3AC-838B-4A98-A2FE-0DFAC08D103E}" type="slidenum">
              <a:rPr lang="en-US" altLang="zh-CN" smtClean="0">
                <a:solidFill>
                  <a:prstClr val="white"/>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white"/>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6030469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fld id="{57438D8B-BB7B-4BA0-A848-E86E7456BE7B}"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3" name="页脚占位符 2"/>
          <p:cNvSpPr>
            <a:spLocks noGrp="1"/>
          </p:cNvSpPr>
          <p:nvPr>
            <p:ph type="ftr" sz="quarter" idx="11"/>
          </p:nvPr>
        </p:nvSpPr>
        <p:spPr/>
        <p:txBody>
          <a:body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4" name="灯片编号占位符 3"/>
          <p:cNvSpPr>
            <a:spLocks noGrp="1"/>
          </p:cNvSpPr>
          <p:nvPr>
            <p:ph type="sldNum" sz="quarter" idx="12"/>
          </p:nvPr>
        </p:nvSpPr>
        <p:spPr/>
        <p:txBody>
          <a:bodyPr/>
          <a:lstStyle/>
          <a:p>
            <a:pPr fontAlgn="base">
              <a:spcBef>
                <a:spcPct val="0"/>
              </a:spcBef>
              <a:spcAft>
                <a:spcPct val="0"/>
              </a:spcAft>
              <a:defRPr/>
            </a:pPr>
            <a:fld id="{A4A20979-D04E-4A7B-97C3-062B10B98A80}"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51702830"/>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4876800"/>
            <a:ext cx="9975701" cy="457200"/>
          </a:xfrm>
        </p:spPr>
        <p:txBody>
          <a:bodyPr anchor="t">
            <a:sp3d prstMaterial="softEdge">
              <a:bevelT w="0" h="0"/>
            </a:sp3d>
          </a:bodyPr>
          <a:lstStyle>
            <a:lvl1pPr algn="r">
              <a:buNone/>
              <a:defRPr sz="2500" b="0">
                <a:solidFill>
                  <a:schemeClr val="accent1"/>
                </a:solidFill>
                <a:effectLst/>
              </a:defRPr>
            </a:lvl1pPr>
          </a:lstStyle>
          <a:p>
            <a:r>
              <a:rPr lang="zh-CN" altLang="en-US"/>
              <a:t>单击此处编辑母版标题样式</a:t>
            </a:r>
            <a:endParaRPr lang="en-US"/>
          </a:p>
        </p:txBody>
      </p:sp>
      <p:sp>
        <p:nvSpPr>
          <p:cNvPr id="3" name="文本占位符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4" name="内容占位符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日期占位符 4"/>
          <p:cNvSpPr>
            <a:spLocks noGrp="1"/>
          </p:cNvSpPr>
          <p:nvPr>
            <p:ph type="dt" sz="half" idx="12"/>
          </p:nvPr>
        </p:nvSpPr>
        <p:spPr>
          <a:xfrm>
            <a:off x="9429752" y="6408743"/>
            <a:ext cx="2099733" cy="365125"/>
          </a:xfrm>
          <a:prstGeom prst="rect">
            <a:avLst/>
          </a:prstGeom>
        </p:spPr>
        <p:txBody>
          <a:bodyPr vert="horz" anchor="b"/>
          <a:lstStyle>
            <a:lvl1pPr>
              <a:defRPr/>
            </a:lvl1pPr>
          </a:lstStyle>
          <a:p>
            <a:pPr fontAlgn="base">
              <a:spcBef>
                <a:spcPct val="0"/>
              </a:spcBef>
              <a:spcAft>
                <a:spcPct val="0"/>
              </a:spcAft>
              <a:defRPr/>
            </a:pPr>
            <a:fld id="{F0A3C4FE-005C-4E58-B6C6-4C665C075FDF}"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14" name="页脚占位符 5"/>
          <p:cNvSpPr>
            <a:spLocks noGrp="1"/>
          </p:cNvSpPr>
          <p:nvPr>
            <p:ph type="ftr" sz="quarter" idx="3"/>
          </p:nvPr>
        </p:nvSpPr>
        <p:spPr>
          <a:xfrm>
            <a:off x="5217587" y="6408743"/>
            <a:ext cx="4212167" cy="365125"/>
          </a:xfrm>
          <a:prstGeom prst="rect">
            <a:avLst/>
          </a:prstGeom>
        </p:spPr>
        <p:txBody>
          <a:bodyPr vert="horz" anchor="b"/>
          <a:lstStyle>
            <a:lvl1pPr>
              <a:defRPr/>
            </a:lvl1p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15" name="灯片编号占位符 6"/>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8B4AE27E-3465-43F3-9B00-6C876EA1637F}"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30674602"/>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2CDCD6-3363-46C8-B9DD-3B83FD7902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57B71A1-3305-4149-B38B-75606D61605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FB4DFBA-4051-4941-AA66-7D4D126FBF98}"/>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DC56ACC2-B474-4387-B313-F166761D8F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0A52A8-7638-4E19-AD15-9732AA9F6A8D}"/>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344604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任意多边形 12"/>
          <p:cNvSpPr/>
          <p:nvPr/>
        </p:nvSpPr>
        <p:spPr bwMode="auto">
          <a:xfrm>
            <a:off x="666753"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9219" name="任意多边形 13"/>
          <p:cNvSpPr/>
          <p:nvPr/>
        </p:nvSpPr>
        <p:spPr>
          <a:xfrm>
            <a:off x="647701" y="5938838"/>
            <a:ext cx="4921251" cy="933450"/>
          </a:xfrm>
          <a:custGeom>
            <a:avLst/>
            <a:gdLst>
              <a:gd name="txL" fmla="*/ 0 w 5591"/>
              <a:gd name="txT" fmla="*/ 0 h 588"/>
              <a:gd name="txR" fmla="*/ 5591 w 5591"/>
              <a:gd name="txB" fmla="*/ 588 h 588"/>
            </a:gdLst>
            <a:ahLst/>
            <a:cxnLst>
              <a:cxn ang="0">
                <a:pos x="0" y="0"/>
              </a:cxn>
              <a:cxn ang="0">
                <a:pos x="2147483646" y="0"/>
              </a:cxn>
              <a:cxn ang="0">
                <a:pos x="2147483646" y="2147483646"/>
              </a:cxn>
              <a:cxn ang="0">
                <a:pos x="2147483646"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5" name="直角三角形 14"/>
          <p:cNvSpPr/>
          <p:nvPr/>
        </p:nvSpPr>
        <p:spPr bwMode="auto">
          <a:xfrm>
            <a:off x="-8053" y="5791253"/>
            <a:ext cx="4536417"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7" name="直接连接符 16"/>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9" name="燕尾形 18"/>
          <p:cNvSpPr/>
          <p:nvPr/>
        </p:nvSpPr>
        <p:spPr>
          <a:xfrm>
            <a:off x="11552770"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0" name="燕尾形 19"/>
          <p:cNvSpPr/>
          <p:nvPr/>
        </p:nvSpPr>
        <p:spPr>
          <a:xfrm>
            <a:off x="11303004"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文本占位符 3"/>
          <p:cNvSpPr>
            <a:spLocks noGrp="1"/>
          </p:cNvSpPr>
          <p:nvPr>
            <p:ph type="body" sz="half" idx="2"/>
          </p:nvPr>
        </p:nvSpPr>
        <p:spPr>
          <a:xfrm>
            <a:off x="1521643" y="5443402"/>
            <a:ext cx="95504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a:t>单击此处编辑母版文本样式</a:t>
            </a:r>
          </a:p>
        </p:txBody>
      </p:sp>
      <p:sp>
        <p:nvSpPr>
          <p:cNvPr id="3" name="图片占位符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单击图标添加图片</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标题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a:t>单击此处编辑母版标题样式</a:t>
            </a:r>
            <a:endParaRPr lang="en-US"/>
          </a:p>
        </p:txBody>
      </p:sp>
      <p:sp>
        <p:nvSpPr>
          <p:cNvPr id="21" name="日期占位符 4"/>
          <p:cNvSpPr>
            <a:spLocks noGrp="1"/>
          </p:cNvSpPr>
          <p:nvPr>
            <p:ph type="dt" sz="half" idx="12"/>
          </p:nvPr>
        </p:nvSpPr>
        <p:spPr>
          <a:xfrm>
            <a:off x="9429752" y="6408743"/>
            <a:ext cx="2099733" cy="365125"/>
          </a:xfrm>
          <a:prstGeom prst="rect">
            <a:avLst/>
          </a:prstGeom>
        </p:spPr>
        <p:txBody>
          <a:bodyPr vert="horz" anchor="b"/>
          <a:lstStyle>
            <a:lvl1pPr>
              <a:defRPr>
                <a:solidFill>
                  <a:schemeClr val="tx1"/>
                </a:solidFill>
              </a:defRPr>
            </a:lvl1pPr>
          </a:lstStyle>
          <a:p>
            <a:pPr fontAlgn="base">
              <a:spcBef>
                <a:spcPct val="0"/>
              </a:spcBef>
              <a:spcAft>
                <a:spcPct val="0"/>
              </a:spcAft>
              <a:defRPr/>
            </a:pPr>
            <a:fld id="{1D157397-E790-470D-86C6-437BAE265916}" type="datetime1">
              <a:rPr lang="zh-CN" altLang="en-US" smtClean="0">
                <a:solidFill>
                  <a:prstClr val="white"/>
                </a:solidFill>
              </a:rPr>
              <a:pPr fontAlgn="base">
                <a:spcBef>
                  <a:spcPct val="0"/>
                </a:spcBef>
                <a:spcAft>
                  <a:spcPct val="0"/>
                </a:spcAft>
                <a:defRPr/>
              </a:pPr>
              <a:t>2023/5/11</a:t>
            </a:fld>
            <a:endParaRPr lang="en-US" altLang="zh-CN">
              <a:solidFill>
                <a:prstClr val="white"/>
              </a:solidFill>
            </a:endParaRPr>
          </a:p>
        </p:txBody>
      </p:sp>
      <p:sp>
        <p:nvSpPr>
          <p:cNvPr id="23" name="页脚占位符 5"/>
          <p:cNvSpPr>
            <a:spLocks noGrp="1"/>
          </p:cNvSpPr>
          <p:nvPr>
            <p:ph type="ftr" sz="quarter" idx="3"/>
          </p:nvPr>
        </p:nvSpPr>
        <p:spPr>
          <a:xfrm>
            <a:off x="5839884" y="6408743"/>
            <a:ext cx="3134784" cy="365125"/>
          </a:xfrm>
          <a:prstGeom prst="rect">
            <a:avLst/>
          </a:prstGeom>
        </p:spPr>
        <p:txBody>
          <a:bodyPr vert="horz" anchor="b"/>
          <a:lstStyle>
            <a:lvl1pPr>
              <a:defRPr>
                <a:solidFill>
                  <a:schemeClr val="tx1"/>
                </a:solidFill>
              </a:defRPr>
            </a:lvl1pPr>
          </a:lstStyle>
          <a:p>
            <a:pPr fontAlgn="base">
              <a:spcBef>
                <a:spcPct val="0"/>
              </a:spcBef>
              <a:spcAft>
                <a:spcPct val="0"/>
              </a:spcAft>
              <a:defRPr/>
            </a:pPr>
            <a:r>
              <a:rPr lang="zh-CN" altLang="en-US">
                <a:solidFill>
                  <a:prstClr val="white"/>
                </a:solidFill>
              </a:rPr>
              <a:t>中国科学技术大学   近代物理系   赵雷</a:t>
            </a:r>
            <a:endParaRPr lang="en-US" altLang="zh-CN">
              <a:solidFill>
                <a:prstClr val="white"/>
              </a:solidFill>
            </a:endParaRPr>
          </a:p>
        </p:txBody>
      </p:sp>
      <p:sp>
        <p:nvSpPr>
          <p:cNvPr id="24" name="灯片编号占位符 6"/>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defRPr/>
            </a:lvl1pPr>
          </a:lstStyle>
          <a:p>
            <a:pPr fontAlgn="base">
              <a:spcBef>
                <a:spcPct val="0"/>
              </a:spcBef>
              <a:spcAft>
                <a:spcPct val="0"/>
              </a:spcAft>
              <a:defRPr/>
            </a:pPr>
            <a:fld id="{4308C334-784B-4EF7-9426-82D9D8AC3A97}" type="slidenum">
              <a:rPr lang="en-US" altLang="zh-CN" smtClean="0">
                <a:solidFill>
                  <a:prstClr val="white"/>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white"/>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45015239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1481333"/>
            <a:ext cx="10972800" cy="43860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pPr fontAlgn="base">
              <a:spcBef>
                <a:spcPct val="0"/>
              </a:spcBef>
              <a:spcAft>
                <a:spcPct val="0"/>
              </a:spcAft>
              <a:defRPr/>
            </a:pPr>
            <a:fld id="{6057B0B6-962B-4110-8073-2EC499CFE529}"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defRPr/>
            </a:pPr>
            <a:fld id="{A4A20979-D04E-4A7B-97C3-062B10B98A80}"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22153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25351" y="274645"/>
            <a:ext cx="2369960" cy="5592761"/>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274641"/>
            <a:ext cx="8432800" cy="559276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pPr fontAlgn="base">
              <a:spcBef>
                <a:spcPct val="0"/>
              </a:spcBef>
              <a:spcAft>
                <a:spcPct val="0"/>
              </a:spcAft>
              <a:defRPr/>
            </a:pPr>
            <a:fld id="{8E69844F-DE29-4E9C-8A36-EC4B2FE94904}"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defRPr/>
            </a:pPr>
            <a:fld id="{A4A20979-D04E-4A7B-97C3-062B10B98A80}"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1807304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73AB28-D2EB-4A9D-9BBC-AC48C00E2F48}"/>
              </a:ext>
            </a:extLst>
          </p:cNvPr>
          <p:cNvSpPr>
            <a:spLocks noGrp="1"/>
          </p:cNvSpPr>
          <p:nvPr>
            <p:ph type="title"/>
          </p:nvPr>
        </p:nvSpPr>
        <p:spPr>
          <a:xfrm>
            <a:off x="831851" y="1709744"/>
            <a:ext cx="105156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AF7EF3F-D4A3-4B6F-9484-82854E6A4906}"/>
              </a:ext>
            </a:extLst>
          </p:cNvPr>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F7E1FE5-9FCE-4D51-90C0-93F590226873}"/>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4BA33637-749B-4E6F-AEA7-AA2D2BA22A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9C40C0-402E-42DD-8DEA-B524A5E9B1AA}"/>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247008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0463F-51F1-4AD4-8998-DFFC6D767D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6A562F-2C62-4B16-A651-8E5DC5A35CE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5D3033A-B008-4A60-A969-5DBFC6A1B1A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C903C72-54FA-480D-92E2-540FA095A873}"/>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6" name="页脚占位符 5">
            <a:extLst>
              <a:ext uri="{FF2B5EF4-FFF2-40B4-BE49-F238E27FC236}">
                <a16:creationId xmlns:a16="http://schemas.microsoft.com/office/drawing/2014/main" id="{1F056B80-212B-4F0B-8C00-60842E4E63C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B4A4BE-AE92-40D3-9AF9-6CA2B9740BC7}"/>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218959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EBE21-7EE0-4548-9969-30D8EEA3D1B1}"/>
              </a:ext>
            </a:extLst>
          </p:cNvPr>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32BF7D5-2D6D-447B-B228-C416840C643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EAF37838-2AB8-4C96-B3F6-742EC9873F80}"/>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9DB3951-4781-4218-8F57-7E2891C0D392}"/>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5A5ABE5A-9570-4B19-9DAC-F084E15332FC}"/>
              </a:ext>
            </a:extLst>
          </p:cNvPr>
          <p:cNvSpPr>
            <a:spLocks noGrp="1"/>
          </p:cNvSpPr>
          <p:nvPr>
            <p:ph sz="quarter" idx="4"/>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AA7507C-A027-476B-A14F-9CB9A35351A5}"/>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8" name="页脚占位符 7">
            <a:extLst>
              <a:ext uri="{FF2B5EF4-FFF2-40B4-BE49-F238E27FC236}">
                <a16:creationId xmlns:a16="http://schemas.microsoft.com/office/drawing/2014/main" id="{26495847-8D91-47A9-B780-683750A587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F9BA83D-2A30-4C17-8200-FCAD28471BBF}"/>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316499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A5D9A-BC75-40C3-886A-D6F2800C1BE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C2A80C-1B61-4039-97BC-9B839CA8F4C8}"/>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4" name="页脚占位符 3">
            <a:extLst>
              <a:ext uri="{FF2B5EF4-FFF2-40B4-BE49-F238E27FC236}">
                <a16:creationId xmlns:a16="http://schemas.microsoft.com/office/drawing/2014/main" id="{41249932-0C7B-4A3F-BB11-42EE7025EF9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6B5C43-8161-4E06-8415-A222F9C9C33A}"/>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100001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19AC6A-054A-457B-9ED3-EAFD720E823E}"/>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3" name="页脚占位符 2">
            <a:extLst>
              <a:ext uri="{FF2B5EF4-FFF2-40B4-BE49-F238E27FC236}">
                <a16:creationId xmlns:a16="http://schemas.microsoft.com/office/drawing/2014/main" id="{9440AFA3-DA2C-4262-8D6A-639C3200F2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70EA2E8-42C5-49E7-BAB1-D24218C074C2}"/>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69924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75035F-0992-484E-9299-649092F0BF48}"/>
              </a:ext>
            </a:extLst>
          </p:cNvPr>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C56FF0CA-CDD1-4BBB-99AC-260A4ECE6BEE}"/>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830E0A-3719-491F-AE06-70FF9B92E2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8ED0A21-DC78-49EB-AE5F-E60711284F0A}"/>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6" name="页脚占位符 5">
            <a:extLst>
              <a:ext uri="{FF2B5EF4-FFF2-40B4-BE49-F238E27FC236}">
                <a16:creationId xmlns:a16="http://schemas.microsoft.com/office/drawing/2014/main" id="{53D54B07-4925-4A8B-ADED-CDB0E8CB18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E3A21E-A272-49CD-B198-75708FDD2716}"/>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420792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E506D-4661-4CB0-9D7C-C64A6692B9AD}"/>
              </a:ext>
            </a:extLst>
          </p:cNvPr>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5EA7BF30-4387-4E9F-BDF9-8A741B51F5B5}"/>
              </a:ext>
            </a:extLst>
          </p:cNvPr>
          <p:cNvSpPr>
            <a:spLocks noGrp="1"/>
          </p:cNvSpPr>
          <p:nvPr>
            <p:ph type="pic" idx="1"/>
          </p:nvPr>
        </p:nvSpPr>
        <p:spPr>
          <a:xfrm>
            <a:off x="5183188" y="987431"/>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37FB26FB-FB14-464F-BF73-C6C7CA4BCBC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81C8C2A1-94B6-40CD-813E-B2D5257931C7}"/>
              </a:ext>
            </a:extLst>
          </p:cNvPr>
          <p:cNvSpPr>
            <a:spLocks noGrp="1"/>
          </p:cNvSpPr>
          <p:nvPr>
            <p:ph type="dt" sz="half" idx="10"/>
          </p:nvPr>
        </p:nvSpPr>
        <p:spPr/>
        <p:txBody>
          <a:bodyPr/>
          <a:lstStyle/>
          <a:p>
            <a:fld id="{6D056453-272A-4021-9291-319691CB9757}" type="datetimeFigureOut">
              <a:rPr lang="zh-CN" altLang="en-US" smtClean="0"/>
              <a:t>2023/5/11</a:t>
            </a:fld>
            <a:endParaRPr lang="zh-CN" altLang="en-US"/>
          </a:p>
        </p:txBody>
      </p:sp>
      <p:sp>
        <p:nvSpPr>
          <p:cNvPr id="6" name="页脚占位符 5">
            <a:extLst>
              <a:ext uri="{FF2B5EF4-FFF2-40B4-BE49-F238E27FC236}">
                <a16:creationId xmlns:a16="http://schemas.microsoft.com/office/drawing/2014/main" id="{5EC7FEAE-7934-473B-B674-B4C7FCA636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3EDF31-F5EA-4362-809B-395C2DBC8F88}"/>
              </a:ext>
            </a:extLst>
          </p:cNvPr>
          <p:cNvSpPr>
            <a:spLocks noGrp="1"/>
          </p:cNvSpPr>
          <p:nvPr>
            <p:ph type="sldNum" sz="quarter" idx="12"/>
          </p:nvPr>
        </p:nvSpPr>
        <p:spPr/>
        <p:txBody>
          <a:body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254298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D52E592-9B8E-4E0C-A012-2F33D136D8E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5258BD3-C322-40A4-BD7C-E6CCD8CA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A58A99-07E0-4976-B82D-2E1F1837F918}"/>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056453-272A-4021-9291-319691CB9757}" type="datetimeFigureOut">
              <a:rPr lang="zh-CN" altLang="en-US" smtClean="0"/>
              <a:t>2023/5/11</a:t>
            </a:fld>
            <a:endParaRPr lang="zh-CN" altLang="en-US"/>
          </a:p>
        </p:txBody>
      </p:sp>
      <p:sp>
        <p:nvSpPr>
          <p:cNvPr id="5" name="页脚占位符 4">
            <a:extLst>
              <a:ext uri="{FF2B5EF4-FFF2-40B4-BE49-F238E27FC236}">
                <a16:creationId xmlns:a16="http://schemas.microsoft.com/office/drawing/2014/main" id="{232F9AD3-E0C2-4BD3-999D-147315F16757}"/>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AB7E23-CF7A-4C25-882C-532213229B8F}"/>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B6B560-9C01-4BCE-A524-22AFF1592339}" type="slidenum">
              <a:rPr lang="zh-CN" altLang="en-US" smtClean="0"/>
              <a:t>‹#›</a:t>
            </a:fld>
            <a:endParaRPr lang="zh-CN" altLang="en-US"/>
          </a:p>
        </p:txBody>
      </p:sp>
    </p:spTree>
    <p:extLst>
      <p:ext uri="{BB962C8B-B14F-4D97-AF65-F5344CB8AC3E}">
        <p14:creationId xmlns:p14="http://schemas.microsoft.com/office/powerpoint/2010/main" val="199384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标题占位符 8"/>
          <p:cNvSpPr>
            <a:spLocks noGrp="1"/>
          </p:cNvSpPr>
          <p:nvPr>
            <p:ph type="title"/>
          </p:nvPr>
        </p:nvSpPr>
        <p:spPr>
          <a:xfrm>
            <a:off x="476251" y="203205"/>
            <a:ext cx="10972800" cy="796925"/>
          </a:xfrm>
          <a:prstGeom prst="rect">
            <a:avLst/>
          </a:prstGeom>
          <a:noFill/>
        </p:spPr>
        <p:txBody>
          <a:bodyPr vert="horz" anchor="ctr">
            <a:noAutofit/>
            <a:scene3d>
              <a:camera prst="orthographicFront"/>
              <a:lightRig rig="soft" dir="t"/>
            </a:scene3d>
            <a:sp3d prstMaterial="softEdge">
              <a:bevelT w="25400" h="25400"/>
            </a:sp3d>
          </a:bodyPr>
          <a:lstStyle/>
          <a:p>
            <a:r>
              <a:rPr lang="zh-CN" altLang="en-US" dirty="0"/>
              <a:t>单击此处编辑母版标题样式</a:t>
            </a:r>
            <a:endParaRPr lang="en-US" dirty="0"/>
          </a:p>
        </p:txBody>
      </p:sp>
      <p:sp>
        <p:nvSpPr>
          <p:cNvPr id="1027" name="文本占位符 29"/>
          <p:cNvSpPr>
            <a:spLocks noGrp="1"/>
          </p:cNvSpPr>
          <p:nvPr>
            <p:ph type="body" idx="1"/>
          </p:nvPr>
        </p:nvSpPr>
        <p:spPr>
          <a:xfrm>
            <a:off x="609600" y="1481138"/>
            <a:ext cx="109728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 name="日期占位符 9"/>
          <p:cNvSpPr>
            <a:spLocks noGrp="1"/>
          </p:cNvSpPr>
          <p:nvPr>
            <p:ph type="dt" sz="half" idx="2"/>
          </p:nvPr>
        </p:nvSpPr>
        <p:spPr>
          <a:xfrm>
            <a:off x="9429752" y="6408743"/>
            <a:ext cx="2099733" cy="365125"/>
          </a:xfrm>
          <a:prstGeom prst="rect">
            <a:avLst/>
          </a:prstGeom>
        </p:spPr>
        <p:txBody>
          <a:bodyPr vert="horz" anchor="b"/>
          <a:lstStyle>
            <a:lvl1pPr algn="l" eaLnBrk="1" latinLnBrk="0" hangingPunct="1">
              <a:defRPr kumimoji="0" sz="1000">
                <a:solidFill>
                  <a:schemeClr val="tx1"/>
                </a:solidFill>
                <a:latin typeface="Arial" panose="020B0604020202020204" pitchFamily="34" charset="0"/>
                <a:ea typeface="宋体" panose="02010600030101010101" pitchFamily="2" charset="-122"/>
              </a:defRPr>
            </a:lvl1pPr>
          </a:lstStyle>
          <a:p>
            <a:pPr fontAlgn="base">
              <a:spcBef>
                <a:spcPct val="0"/>
              </a:spcBef>
              <a:spcAft>
                <a:spcPct val="0"/>
              </a:spcAft>
              <a:defRPr/>
            </a:pPr>
            <a:fld id="{DCF6D734-3FCC-410E-8C55-A60B856698AC}"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22" name="页脚占位符 21"/>
          <p:cNvSpPr>
            <a:spLocks noGrp="1"/>
          </p:cNvSpPr>
          <p:nvPr>
            <p:ph type="ftr" sz="quarter" idx="3"/>
          </p:nvPr>
        </p:nvSpPr>
        <p:spPr>
          <a:xfrm>
            <a:off x="5217587" y="6408743"/>
            <a:ext cx="4212167" cy="365125"/>
          </a:xfrm>
          <a:prstGeom prst="rect">
            <a:avLst/>
          </a:prstGeom>
        </p:spPr>
        <p:txBody>
          <a:bodyPr vert="horz" anchor="b"/>
          <a:lstStyle>
            <a:lvl1pPr algn="r" eaLnBrk="1" latinLnBrk="0" hangingPunct="1">
              <a:defRPr kumimoji="0" sz="1000">
                <a:solidFill>
                  <a:schemeClr val="tx1"/>
                </a:solidFill>
                <a:latin typeface="Arial" panose="020B0604020202020204" pitchFamily="34" charset="0"/>
                <a:ea typeface="宋体" panose="02010600030101010101" pitchFamily="2" charset="-122"/>
              </a:defRPr>
            </a:lvl1pPr>
          </a:lstStyle>
          <a:p>
            <a:pPr fontAlgn="base">
              <a:spcBef>
                <a:spcPct val="0"/>
              </a:spcBef>
              <a:spcAft>
                <a:spcPct val="0"/>
              </a:spcAft>
              <a:defRPr/>
            </a:pPr>
            <a:r>
              <a:rPr lang="zh-CN" altLang="en-US">
                <a:solidFill>
                  <a:prstClr val="black"/>
                </a:solidFill>
              </a:rPr>
              <a:t>中国科学技术大学   近代物理系   赵雷</a:t>
            </a:r>
            <a:endParaRPr lang="en-US" altLang="zh-CN">
              <a:solidFill>
                <a:prstClr val="black"/>
              </a:solidFill>
            </a:endParaRPr>
          </a:p>
        </p:txBody>
      </p:sp>
      <p:sp>
        <p:nvSpPr>
          <p:cNvPr id="18" name="灯片编号占位符 17"/>
          <p:cNvSpPr>
            <a:spLocks noGrp="1"/>
          </p:cNvSpPr>
          <p:nvPr>
            <p:ph type="sldNum" sz="quarter" idx="4"/>
          </p:nvPr>
        </p:nvSpPr>
        <p:spPr>
          <a:xfrm>
            <a:off x="11529487" y="6408743"/>
            <a:ext cx="488951" cy="365125"/>
          </a:xfrm>
          <a:prstGeom prst="rect">
            <a:avLst/>
          </a:prstGeom>
        </p:spPr>
        <p:txBody>
          <a:bodyPr vert="horz" wrap="square" lIns="91440" tIns="45720" rIns="91440" bIns="45720" numCol="1" anchor="b" anchorCtr="0" compatLnSpc="1"/>
          <a:lstStyle>
            <a:lvl1pPr algn="r" eaLnBrk="1" hangingPunct="1">
              <a:defRPr sz="1000"/>
            </a:lvl1pPr>
          </a:lstStyle>
          <a:p>
            <a:pPr fontAlgn="base">
              <a:spcBef>
                <a:spcPct val="0"/>
              </a:spcBef>
              <a:spcAft>
                <a:spcPct val="0"/>
              </a:spcAft>
              <a:defRPr/>
            </a:pPr>
            <a:fld id="{A4A20979-D04E-4A7B-97C3-062B10B98A80}"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a:t>
            </a:fld>
            <a:endParaRPr lang="en-US" altLang="zh-CN">
              <a:solidFill>
                <a:prstClr val="black"/>
              </a:solidFill>
              <a:latin typeface="Arial" panose="020B0604020202020204" pitchFamily="34" charset="0"/>
              <a:ea typeface="宋体" panose="02010600030101010101" pitchFamily="2" charset="-122"/>
            </a:endParaRPr>
          </a:p>
        </p:txBody>
      </p:sp>
      <p:sp>
        <p:nvSpPr>
          <p:cNvPr id="11" name="矩形 10"/>
          <p:cNvSpPr/>
          <p:nvPr/>
        </p:nvSpPr>
        <p:spPr>
          <a:xfrm>
            <a:off x="190503" y="0"/>
            <a:ext cx="48684" cy="6858000"/>
          </a:xfrm>
          <a:prstGeom prst="rect">
            <a:avLst/>
          </a:prstGeom>
          <a:gradFill flip="none" rotWithShape="1">
            <a:gsLst>
              <a:gs pos="0">
                <a:srgbClr val="5E9EFF"/>
              </a:gs>
              <a:gs pos="39999">
                <a:srgbClr val="85C2FF"/>
              </a:gs>
              <a:gs pos="70000">
                <a:srgbClr val="C4D6EB"/>
              </a:gs>
              <a:gs pos="100000">
                <a:srgbClr val="FFEB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Lucida Sans Unicode"/>
              <a:ea typeface="黑体" panose="02010609060101010101" pitchFamily="49" charset="-122"/>
              <a:cs typeface="+mn-cs"/>
            </a:endParaRPr>
          </a:p>
        </p:txBody>
      </p:sp>
      <p:sp>
        <p:nvSpPr>
          <p:cNvPr id="16" name="矩形 15"/>
          <p:cNvSpPr/>
          <p:nvPr/>
        </p:nvSpPr>
        <p:spPr>
          <a:xfrm>
            <a:off x="0" y="1071563"/>
            <a:ext cx="12192000" cy="46038"/>
          </a:xfrm>
          <a:prstGeom prst="rect">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Lucida Sans Unicode"/>
              <a:ea typeface="黑体" panose="02010609060101010101" pitchFamily="49" charset="-122"/>
              <a:cs typeface="+mn-cs"/>
            </a:endParaRPr>
          </a:p>
        </p:txBody>
      </p:sp>
      <p:sp>
        <p:nvSpPr>
          <p:cNvPr id="12" name="TextBox 11"/>
          <p:cNvSpPr txBox="1"/>
          <p:nvPr/>
        </p:nvSpPr>
        <p:spPr>
          <a:xfrm>
            <a:off x="666711" y="6500839"/>
            <a:ext cx="3679212" cy="246221"/>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all" spc="0" normalizeH="0" baseline="0" noProof="0" dirty="0">
                <a:ln w="9000" cmpd="sng">
                  <a:solidFill>
                    <a:srgbClr val="39639D">
                      <a:shade val="50000"/>
                      <a:satMod val="120000"/>
                    </a:srgbClr>
                  </a:solidFill>
                  <a:prstDash val="solid"/>
                </a:ln>
                <a:gradFill>
                  <a:gsLst>
                    <a:gs pos="0">
                      <a:srgbClr val="39639D">
                        <a:shade val="20000"/>
                        <a:satMod val="245000"/>
                      </a:srgbClr>
                    </a:gs>
                    <a:gs pos="43000">
                      <a:srgbClr val="39639D">
                        <a:satMod val="255000"/>
                      </a:srgbClr>
                    </a:gs>
                    <a:gs pos="48000">
                      <a:srgbClr val="39639D">
                        <a:shade val="85000"/>
                        <a:satMod val="255000"/>
                      </a:srgbClr>
                    </a:gs>
                    <a:gs pos="100000">
                      <a:srgbClr val="39639D">
                        <a:shade val="20000"/>
                        <a:satMod val="245000"/>
                      </a:srgbClr>
                    </a:gs>
                  </a:gsLst>
                  <a:lin ang="5400000"/>
                </a:gra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rPr>
              <a:t>University of Science and Technology of China</a:t>
            </a:r>
            <a:endParaRPr kumimoji="0" lang="zh-CN" altLang="en-US" sz="1000" b="1" i="0" u="none" strike="noStrike" kern="1200" cap="all" spc="0" normalizeH="0" baseline="0" noProof="0" dirty="0">
              <a:ln w="9000" cmpd="sng">
                <a:solidFill>
                  <a:srgbClr val="39639D">
                    <a:shade val="50000"/>
                    <a:satMod val="120000"/>
                  </a:srgbClr>
                </a:solidFill>
                <a:prstDash val="solid"/>
              </a:ln>
              <a:gradFill>
                <a:gsLst>
                  <a:gs pos="0">
                    <a:srgbClr val="39639D">
                      <a:shade val="20000"/>
                      <a:satMod val="245000"/>
                    </a:srgbClr>
                  </a:gs>
                  <a:gs pos="43000">
                    <a:srgbClr val="39639D">
                      <a:satMod val="255000"/>
                    </a:srgbClr>
                  </a:gs>
                  <a:gs pos="48000">
                    <a:srgbClr val="39639D">
                      <a:shade val="85000"/>
                      <a:satMod val="255000"/>
                    </a:srgbClr>
                  </a:gs>
                  <a:gs pos="100000">
                    <a:srgbClr val="39639D">
                      <a:shade val="20000"/>
                      <a:satMod val="245000"/>
                    </a:srgbClr>
                  </a:gs>
                </a:gsLst>
                <a:lin ang="5400000"/>
              </a:gradFill>
              <a:effectLst>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64322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hf hdr="0" ftr="0"/>
  <p:txStyles>
    <p:titleStyle>
      <a:lvl1pPr algn="l" rtl="0" eaLnBrk="0" fontAlgn="base" hangingPunct="0">
        <a:spcBef>
          <a:spcPct val="0"/>
        </a:spcBef>
        <a:spcAft>
          <a:spcPct val="0"/>
        </a:spcAft>
        <a:defRPr lang="en-US" altLang="en-US" sz="4400" b="1" kern="1200" dirty="0">
          <a:solidFill>
            <a:srgbClr val="000066"/>
          </a:solidFill>
          <a:effectLst>
            <a:outerShdw blurRad="31750" dist="25400" dir="5400000" algn="tl" rotWithShape="0">
              <a:srgbClr val="000000">
                <a:alpha val="25000"/>
              </a:srgbClr>
            </a:outerShdw>
          </a:effectLst>
          <a:latin typeface="Arial" panose="020B0604020202020204" pitchFamily="34" charset="0"/>
          <a:ea typeface="+mn-ea"/>
          <a:cs typeface="Arial" panose="020B0604020202020204" pitchFamily="34" charset="0"/>
        </a:defRPr>
      </a:lvl1pPr>
      <a:lvl2pPr algn="l" rtl="0" eaLnBrk="0" fontAlgn="base" hangingPunct="0">
        <a:spcBef>
          <a:spcPct val="0"/>
        </a:spcBef>
        <a:spcAft>
          <a:spcPct val="0"/>
        </a:spcAft>
        <a:defRPr sz="4400" b="1">
          <a:solidFill>
            <a:srgbClr val="000066"/>
          </a:solidFill>
          <a:latin typeface="Arial" panose="020B0604020202020204" pitchFamily="34" charset="0"/>
          <a:ea typeface="黑体" panose="02010609060101010101" pitchFamily="49" charset="-122"/>
          <a:cs typeface="Arial" panose="020B0604020202020204" pitchFamily="34" charset="0"/>
        </a:defRPr>
      </a:lvl2pPr>
      <a:lvl3pPr algn="l" rtl="0" eaLnBrk="0" fontAlgn="base" hangingPunct="0">
        <a:spcBef>
          <a:spcPct val="0"/>
        </a:spcBef>
        <a:spcAft>
          <a:spcPct val="0"/>
        </a:spcAft>
        <a:defRPr sz="4400" b="1">
          <a:solidFill>
            <a:srgbClr val="000066"/>
          </a:solidFill>
          <a:latin typeface="Arial" panose="020B0604020202020204" pitchFamily="34" charset="0"/>
          <a:ea typeface="黑体" panose="02010609060101010101" pitchFamily="49" charset="-122"/>
          <a:cs typeface="Arial" panose="020B0604020202020204" pitchFamily="34" charset="0"/>
        </a:defRPr>
      </a:lvl3pPr>
      <a:lvl4pPr algn="l" rtl="0" eaLnBrk="0" fontAlgn="base" hangingPunct="0">
        <a:spcBef>
          <a:spcPct val="0"/>
        </a:spcBef>
        <a:spcAft>
          <a:spcPct val="0"/>
        </a:spcAft>
        <a:defRPr sz="4400" b="1">
          <a:solidFill>
            <a:srgbClr val="000066"/>
          </a:solidFill>
          <a:latin typeface="Arial" panose="020B0604020202020204" pitchFamily="34" charset="0"/>
          <a:ea typeface="黑体" panose="02010609060101010101" pitchFamily="49" charset="-122"/>
          <a:cs typeface="Arial" panose="020B0604020202020204" pitchFamily="34" charset="0"/>
        </a:defRPr>
      </a:lvl4pPr>
      <a:lvl5pPr algn="l" rtl="0" eaLnBrk="0" fontAlgn="base" hangingPunct="0">
        <a:spcBef>
          <a:spcPct val="0"/>
        </a:spcBef>
        <a:spcAft>
          <a:spcPct val="0"/>
        </a:spcAft>
        <a:defRPr sz="4400" b="1">
          <a:solidFill>
            <a:srgbClr val="000066"/>
          </a:solidFill>
          <a:latin typeface="Arial" panose="020B0604020202020204" pitchFamily="34" charset="0"/>
          <a:ea typeface="黑体" panose="02010609060101010101" pitchFamily="49" charset="-122"/>
          <a:cs typeface="Arial" panose="020B0604020202020204" pitchFamily="34" charset="0"/>
        </a:defRPr>
      </a:lvl5pPr>
      <a:lvl6pPr marL="457200" algn="l" rtl="0" eaLnBrk="1" fontAlgn="base" hangingPunct="1">
        <a:spcBef>
          <a:spcPct val="0"/>
        </a:spcBef>
        <a:spcAft>
          <a:spcPct val="0"/>
        </a:spcAft>
        <a:defRPr sz="4400" b="1">
          <a:solidFill>
            <a:schemeClr val="tx1"/>
          </a:solidFill>
          <a:latin typeface="Lucida Sans Unicode" panose="020B0602030504020204" pitchFamily="34" charset="0"/>
          <a:ea typeface="黑体" panose="02010609060101010101" pitchFamily="49" charset="-122"/>
        </a:defRPr>
      </a:lvl6pPr>
      <a:lvl7pPr marL="914400" algn="l" rtl="0" eaLnBrk="1" fontAlgn="base" hangingPunct="1">
        <a:spcBef>
          <a:spcPct val="0"/>
        </a:spcBef>
        <a:spcAft>
          <a:spcPct val="0"/>
        </a:spcAft>
        <a:defRPr sz="4400" b="1">
          <a:solidFill>
            <a:schemeClr val="tx1"/>
          </a:solidFill>
          <a:latin typeface="Lucida Sans Unicode" panose="020B0602030504020204" pitchFamily="34" charset="0"/>
          <a:ea typeface="黑体" panose="02010609060101010101" pitchFamily="49" charset="-122"/>
        </a:defRPr>
      </a:lvl7pPr>
      <a:lvl8pPr marL="1371600" algn="l" rtl="0" eaLnBrk="1" fontAlgn="base" hangingPunct="1">
        <a:spcBef>
          <a:spcPct val="0"/>
        </a:spcBef>
        <a:spcAft>
          <a:spcPct val="0"/>
        </a:spcAft>
        <a:defRPr sz="4400" b="1">
          <a:solidFill>
            <a:schemeClr val="tx1"/>
          </a:solidFill>
          <a:latin typeface="Lucida Sans Unicode" panose="020B0602030504020204" pitchFamily="34" charset="0"/>
          <a:ea typeface="黑体" panose="02010609060101010101" pitchFamily="49" charset="-122"/>
        </a:defRPr>
      </a:lvl8pPr>
      <a:lvl9pPr marL="1828800" algn="l" rtl="0" eaLnBrk="1" fontAlgn="base" hangingPunct="1">
        <a:spcBef>
          <a:spcPct val="0"/>
        </a:spcBef>
        <a:spcAft>
          <a:spcPct val="0"/>
        </a:spcAft>
        <a:defRPr sz="4400" b="1">
          <a:solidFill>
            <a:schemeClr val="tx1"/>
          </a:solidFill>
          <a:latin typeface="Lucida Sans Unicode" panose="020B0602030504020204" pitchFamily="34" charset="0"/>
          <a:ea typeface="黑体" panose="02010609060101010101" pitchFamily="49"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Visio___1.vsdx"/></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7.emf"/><Relationship Id="rId4" Type="http://schemas.openxmlformats.org/officeDocument/2006/relationships/package" Target="../embeddings/Microsoft_Visio___2.vsdx"/></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notesSlide" Target="../notesSlides/notesSlide25.xml"/><Relationship Id="rId7" Type="http://schemas.openxmlformats.org/officeDocument/2006/relationships/image" Target="../media/image54.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61.wmf"/><Relationship Id="rId5" Type="http://schemas.openxmlformats.org/officeDocument/2006/relationships/oleObject" Target="../embeddings/oleObject4.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package" Target="../embeddings/Microsoft_Visio___.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117805" y="2326486"/>
            <a:ext cx="7772400" cy="1102519"/>
          </a:xfrm>
          <a:ln>
            <a:noFill/>
          </a:ln>
          <a:effectLst/>
          <a:sp3d prstMaterial="plastic"/>
        </p:spPr>
        <p:txBody>
          <a:bodyPr vert="horz" anchor="b">
            <a:noAutofit/>
            <a:scene3d>
              <a:camera prst="orthographicFront"/>
              <a:lightRig rig="soft" dir="t"/>
            </a:scene3d>
            <a:sp3d prstMaterial="softEdge">
              <a:bevelT w="25400" h="25400"/>
            </a:sp3d>
          </a:bodyPr>
          <a:lstStyle/>
          <a:p>
            <a:pPr algn="ctr">
              <a:defRPr/>
            </a:pPr>
            <a:r>
              <a:rPr lang="en-US" altLang="zh-CN" sz="4000" dirty="0"/>
              <a:t>USTC LGAD</a:t>
            </a:r>
            <a:r>
              <a:rPr lang="zh-CN" altLang="en-US" sz="4000" dirty="0"/>
              <a:t>读出电子学研究进展</a:t>
            </a:r>
          </a:p>
        </p:txBody>
      </p:sp>
      <p:sp>
        <p:nvSpPr>
          <p:cNvPr id="13316" name="灯片编号占位符 1"/>
          <p:cNvSpPr txBox="1">
            <a:spLocks noGrp="1"/>
          </p:cNvSpPr>
          <p:nvPr>
            <p:ph type="sldNum" sz="quarter" idx="4"/>
          </p:nvPr>
        </p:nvSpPr>
        <p:spPr>
          <a:xfrm>
            <a:off x="10171113" y="6408743"/>
            <a:ext cx="366712" cy="365125"/>
          </a:xfrm>
          <a:noFill/>
          <a:ln>
            <a:noFill/>
          </a:ln>
        </p:spPr>
        <p:txBody>
          <a:bodyPr anchor="b"/>
          <a:lstStyle/>
          <a:p>
            <a:pPr fontAlgn="base">
              <a:spcBef>
                <a:spcPct val="0"/>
              </a:spcBef>
              <a:spcAft>
                <a:spcPct val="0"/>
              </a:spcAft>
              <a:defRPr/>
            </a:pPr>
            <a:fld id="{9A0DB2DC-4C9A-4742-B13C-FB6460FD3503}" type="slidenum">
              <a:rPr lang="zh-CN" altLang="en-US" dirty="0">
                <a:latin typeface="Arial" panose="020B0604020202020204" pitchFamily="34" charset="0"/>
                <a:ea typeface="宋体" panose="02010600030101010101" pitchFamily="2" charset="-122"/>
                <a:cs typeface="Arial" panose="020B0604020202020204" pitchFamily="34" charset="0"/>
              </a:rPr>
              <a:pPr fontAlgn="base">
                <a:spcBef>
                  <a:spcPct val="0"/>
                </a:spcBef>
                <a:spcAft>
                  <a:spcPct val="0"/>
                </a:spcAft>
                <a:defRPr/>
              </a:pPr>
              <a:t>1</a:t>
            </a:fld>
            <a:endParaRPr lang="zh-CN" altLang="en-US" dirty="0">
              <a:latin typeface="Arial" panose="020B0604020202020204" pitchFamily="34" charset="0"/>
              <a:ea typeface="宋体" panose="02010600030101010101" pitchFamily="2" charset="-122"/>
              <a:cs typeface="Arial" panose="020B0604020202020204" pitchFamily="34" charset="0"/>
            </a:endParaRPr>
          </a:p>
        </p:txBody>
      </p:sp>
      <p:sp>
        <p:nvSpPr>
          <p:cNvPr id="3" name="日期占位符 2"/>
          <p:cNvSpPr>
            <a:spLocks noGrp="1"/>
          </p:cNvSpPr>
          <p:nvPr>
            <p:ph type="dt" sz="half" idx="2"/>
          </p:nvPr>
        </p:nvSpPr>
        <p:spPr/>
        <p:txBody>
          <a:bodyPr/>
          <a:lstStyle/>
          <a:p>
            <a:pPr fontAlgn="base">
              <a:spcBef>
                <a:spcPct val="0"/>
              </a:spcBef>
              <a:spcAft>
                <a:spcPct val="0"/>
              </a:spcAft>
              <a:defRPr/>
            </a:pPr>
            <a:fld id="{8DD39F41-AD49-4153-A71A-E6D46D7E26C2}" type="datetime1">
              <a:rPr lang="zh-CN" altLang="en-US"/>
              <a:pPr fontAlgn="base">
                <a:spcBef>
                  <a:spcPct val="0"/>
                </a:spcBef>
                <a:spcAft>
                  <a:spcPct val="0"/>
                </a:spcAft>
                <a:defRPr/>
              </a:pPr>
              <a:t>2023/5/11</a:t>
            </a:fld>
            <a:endParaRPr lang="en-US" altLang="zh-CN"/>
          </a:p>
        </p:txBody>
      </p:sp>
      <p:sp>
        <p:nvSpPr>
          <p:cNvPr id="7" name="副标题 4"/>
          <p:cNvSpPr txBox="1">
            <a:spLocks/>
          </p:cNvSpPr>
          <p:nvPr/>
        </p:nvSpPr>
        <p:spPr>
          <a:xfrm>
            <a:off x="2208213" y="3860800"/>
            <a:ext cx="6400800" cy="1314450"/>
          </a:xfrm>
          <a:prstGeom prst="rect">
            <a:avLst/>
          </a:prstGeom>
          <a:noFill/>
          <a:ln w="9525">
            <a:noFill/>
          </a:ln>
        </p:spPr>
        <p:txBody>
          <a:bodyPr vert="horz" wrap="square" lIns="45720" tIns="45720" rIns="45720" bIns="45720" anchor="t"/>
          <a:lstStyle>
            <a:lvl1pPr marL="0" marR="64135" indent="0" algn="l" rtl="0" eaLnBrk="0" fontAlgn="base" hangingPunct="0">
              <a:spcBef>
                <a:spcPts val="400"/>
              </a:spcBef>
              <a:spcAft>
                <a:spcPct val="0"/>
              </a:spcAft>
              <a:buClr>
                <a:schemeClr val="accent1"/>
              </a:buClr>
              <a:buSzPct val="68000"/>
              <a:buFont typeface="Wingdings 3" panose="05040102010807070707" pitchFamily="18" charset="2"/>
              <a:buNone/>
              <a:defRPr sz="270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ts val="325"/>
              </a:spcBef>
              <a:spcAft>
                <a:spcPct val="0"/>
              </a:spcAft>
              <a:buClr>
                <a:schemeClr val="accent1"/>
              </a:buClr>
              <a:buFont typeface="Verdana" panose="020B0604030504040204" pitchFamily="34" charset="0"/>
              <a:buNone/>
              <a:defRPr sz="2300" kern="1200">
                <a:solidFill>
                  <a:schemeClr val="tx1"/>
                </a:solidFill>
                <a:latin typeface="Arial" panose="020B0604020202020204" pitchFamily="34" charset="0"/>
                <a:ea typeface="+mn-ea"/>
                <a:cs typeface="Arial" panose="020B0604020202020204" pitchFamily="34" charset="0"/>
              </a:defRPr>
            </a:lvl2pPr>
            <a:lvl3pPr marL="914400" indent="0" algn="ctr" rtl="0" eaLnBrk="0" fontAlgn="base" hangingPunct="0">
              <a:spcBef>
                <a:spcPts val="350"/>
              </a:spcBef>
              <a:spcAft>
                <a:spcPct val="0"/>
              </a:spcAft>
              <a:buClr>
                <a:schemeClr val="accent2"/>
              </a:buClr>
              <a:buSzPct val="100000"/>
              <a:buFont typeface="Wingdings 2" panose="05020102010507070707" pitchFamily="18" charset="2"/>
              <a:buNone/>
              <a:defRPr sz="2100" kern="1200">
                <a:solidFill>
                  <a:schemeClr val="tx1"/>
                </a:solidFill>
                <a:latin typeface="Arial" panose="020B0604020202020204" pitchFamily="34" charset="0"/>
                <a:ea typeface="+mn-ea"/>
                <a:cs typeface="Arial" panose="020B0604020202020204" pitchFamily="34" charset="0"/>
              </a:defRPr>
            </a:lvl3pPr>
            <a:lvl4pPr marL="1371600" indent="0" algn="ctr" rtl="0" eaLnBrk="0" fontAlgn="base" hangingPunct="0">
              <a:spcBef>
                <a:spcPts val="350"/>
              </a:spcBef>
              <a:spcAft>
                <a:spcPct val="0"/>
              </a:spcAft>
              <a:buClr>
                <a:schemeClr val="accent2"/>
              </a:buClr>
              <a:buFont typeface="Wingdings 2" panose="05020102010507070707" pitchFamily="18" charset="2"/>
              <a:buNone/>
              <a:defRPr sz="1900" kern="1200">
                <a:solidFill>
                  <a:schemeClr val="tx1"/>
                </a:solidFill>
                <a:latin typeface="Arial" panose="020B0604020202020204" pitchFamily="34" charset="0"/>
                <a:ea typeface="+mn-ea"/>
                <a:cs typeface="Arial" panose="020B0604020202020204" pitchFamily="34" charset="0"/>
              </a:defRPr>
            </a:lvl4pPr>
            <a:lvl5pPr marL="1828800" indent="0" algn="ctr" rtl="0" eaLnBrk="0" fontAlgn="base" hangingPunct="0">
              <a:spcBef>
                <a:spcPts val="350"/>
              </a:spcBef>
              <a:spcAft>
                <a:spcPct val="0"/>
              </a:spcAft>
              <a:buClr>
                <a:schemeClr val="accent2"/>
              </a:buClr>
              <a:buFont typeface="Wingdings 2" panose="05020102010507070707" pitchFamily="18" charset="2"/>
              <a:buNone/>
              <a:defRPr kern="1200">
                <a:solidFill>
                  <a:schemeClr val="tx1"/>
                </a:solidFill>
                <a:latin typeface="Arial" panose="020B0604020202020204" pitchFamily="34" charset="0"/>
                <a:ea typeface="+mn-ea"/>
                <a:cs typeface="Arial" panose="020B0604020202020204" pitchFamily="34" charset="0"/>
              </a:defRPr>
            </a:lvl5pPr>
            <a:lvl6pPr marL="2286000" indent="0" algn="ctr" rtl="0" eaLnBrk="1" latinLnBrk="0" hangingPunct="1">
              <a:spcBef>
                <a:spcPts val="350"/>
              </a:spcBef>
              <a:buClr>
                <a:schemeClr val="accent3"/>
              </a:buClr>
              <a:buFont typeface="Wingdings 2" panose="05020102010507070707"/>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panose="05020102010507070707"/>
              <a:buNone/>
              <a:defRPr kumimoji="0" sz="1600" kern="1200" baseline="0">
                <a:solidFill>
                  <a:schemeClr val="tx1"/>
                </a:solidFill>
                <a:latin typeface="+mn-lt"/>
                <a:ea typeface="+mn-ea"/>
                <a:cs typeface="+mn-cs"/>
              </a:defRPr>
            </a:lvl9pPr>
          </a:lstStyle>
          <a:p>
            <a:pPr marR="0">
              <a:spcAft>
                <a:spcPts val="600"/>
              </a:spcAft>
              <a:buClr>
                <a:srgbClr val="2DA2BF"/>
              </a:buClr>
              <a:defRPr/>
            </a:pPr>
            <a:r>
              <a:rPr lang="zh-CN" altLang="en-US" sz="2000" dirty="0">
                <a:solidFill>
                  <a:prstClr val="black"/>
                </a:solidFill>
                <a:ea typeface="黑体" panose="02010609060101010101" pitchFamily="49" charset="-122"/>
              </a:rPr>
              <a:t>李荘，蔡永康，赵雷，秦家军，陈晗</a:t>
            </a:r>
            <a:endParaRPr lang="en-US" altLang="zh-CN" sz="2000" dirty="0">
              <a:solidFill>
                <a:prstClr val="black"/>
              </a:solidFill>
              <a:ea typeface="黑体" panose="02010609060101010101" pitchFamily="49" charset="-122"/>
            </a:endParaRPr>
          </a:p>
          <a:p>
            <a:pPr marR="0">
              <a:spcAft>
                <a:spcPts val="600"/>
              </a:spcAft>
              <a:buClr>
                <a:srgbClr val="2DA2BF"/>
              </a:buClr>
              <a:defRPr/>
            </a:pPr>
            <a:r>
              <a:rPr lang="zh-CN" altLang="en-US" sz="2000" dirty="0">
                <a:solidFill>
                  <a:prstClr val="black"/>
                </a:solidFill>
                <a:ea typeface="黑体" panose="02010609060101010101" pitchFamily="49" charset="-122"/>
              </a:rPr>
              <a:t>中国科学技术大学</a:t>
            </a:r>
            <a:endParaRPr lang="en-US" altLang="zh-CN" sz="2000" dirty="0">
              <a:solidFill>
                <a:prstClr val="black"/>
              </a:solidFill>
              <a:ea typeface="黑体" panose="02010609060101010101" pitchFamily="49" charset="-122"/>
            </a:endParaRPr>
          </a:p>
          <a:p>
            <a:pPr marR="0">
              <a:spcAft>
                <a:spcPts val="600"/>
              </a:spcAft>
              <a:buClr>
                <a:srgbClr val="2DA2BF"/>
              </a:buClr>
              <a:defRPr/>
            </a:pPr>
            <a:r>
              <a:rPr lang="zh-CN" altLang="en-US" sz="2000" dirty="0">
                <a:solidFill>
                  <a:prstClr val="black"/>
                </a:solidFill>
                <a:ea typeface="黑体" panose="02010609060101010101" pitchFamily="49" charset="-122"/>
              </a:rPr>
              <a:t>核探测与核电子学国家重点实验室</a:t>
            </a:r>
            <a:endParaRPr lang="en-US" altLang="zh-CN" sz="2000" dirty="0">
              <a:solidFill>
                <a:prstClr val="black"/>
              </a:solidFill>
              <a:ea typeface="黑体" panose="02010609060101010101" pitchFamily="49" charset="-122"/>
            </a:endParaRPr>
          </a:p>
          <a:p>
            <a:pPr marR="0">
              <a:spcAft>
                <a:spcPts val="600"/>
              </a:spcAft>
              <a:buClr>
                <a:srgbClr val="2DA2BF"/>
              </a:buClr>
              <a:defRPr/>
            </a:pPr>
            <a:r>
              <a:rPr lang="en-US" altLang="zh-CN" sz="2000" dirty="0">
                <a:solidFill>
                  <a:prstClr val="black"/>
                </a:solidFill>
                <a:ea typeface="黑体" panose="02010609060101010101" pitchFamily="49" charset="-122"/>
              </a:rPr>
              <a:t>2023</a:t>
            </a:r>
            <a:r>
              <a:rPr lang="zh-CN" altLang="en-US" sz="2000" dirty="0">
                <a:solidFill>
                  <a:prstClr val="black"/>
                </a:solidFill>
                <a:ea typeface="黑体" panose="02010609060101010101" pitchFamily="49" charset="-122"/>
              </a:rPr>
              <a:t>年</a:t>
            </a:r>
            <a:r>
              <a:rPr lang="en-US" altLang="zh-CN" sz="2000" dirty="0">
                <a:solidFill>
                  <a:prstClr val="black"/>
                </a:solidFill>
                <a:ea typeface="黑体" panose="02010609060101010101" pitchFamily="49" charset="-122"/>
              </a:rPr>
              <a:t>5</a:t>
            </a:r>
            <a:r>
              <a:rPr lang="zh-CN" altLang="en-US" sz="2000" dirty="0">
                <a:solidFill>
                  <a:prstClr val="black"/>
                </a:solidFill>
                <a:ea typeface="黑体" panose="02010609060101010101" pitchFamily="49" charset="-122"/>
              </a:rPr>
              <a:t>月</a:t>
            </a:r>
            <a:r>
              <a:rPr lang="en-US" altLang="zh-CN" sz="2000" dirty="0">
                <a:solidFill>
                  <a:prstClr val="black"/>
                </a:solidFill>
                <a:ea typeface="黑体" panose="02010609060101010101" pitchFamily="49" charset="-122"/>
              </a:rPr>
              <a:t>12</a:t>
            </a:r>
            <a:r>
              <a:rPr lang="zh-CN" altLang="en-US" sz="2000" dirty="0">
                <a:solidFill>
                  <a:prstClr val="black"/>
                </a:solidFill>
                <a:ea typeface="黑体" panose="02010609060101010101" pitchFamily="49" charset="-122"/>
              </a:rPr>
              <a:t>日</a:t>
            </a:r>
            <a:endParaRPr lang="en-US" altLang="zh-CN" sz="2000" dirty="0">
              <a:solidFill>
                <a:prstClr val="black"/>
              </a:solidFill>
              <a:ea typeface="黑体" panose="02010609060101010101" pitchFamily="49" charset="-122"/>
            </a:endParaRPr>
          </a:p>
        </p:txBody>
      </p:sp>
    </p:spTree>
    <p:custDataLst>
      <p:tags r:id="rId1"/>
    </p:custDataLst>
    <p:extLst>
      <p:ext uri="{BB962C8B-B14F-4D97-AF65-F5344CB8AC3E}">
        <p14:creationId xmlns:p14="http://schemas.microsoft.com/office/powerpoint/2010/main" val="2435390055"/>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AD25E8-5FEF-4211-BD0A-75FE51256BC2}"/>
              </a:ext>
            </a:extLst>
          </p:cNvPr>
          <p:cNvSpPr>
            <a:spLocks noGrp="1"/>
          </p:cNvSpPr>
          <p:nvPr>
            <p:ph idx="1"/>
          </p:nvPr>
        </p:nvSpPr>
        <p:spPr>
          <a:xfrm>
            <a:off x="556684" y="1392731"/>
            <a:ext cx="10972800" cy="1512319"/>
          </a:xfrm>
        </p:spPr>
        <p:txBody>
          <a:bodyPr/>
          <a:lstStyle/>
          <a:p>
            <a:pPr lvl="0">
              <a:buClr>
                <a:srgbClr val="2DA2BF"/>
              </a:buClr>
            </a:pPr>
            <a:r>
              <a:rPr lang="zh-CN" altLang="en-US" sz="2800" dirty="0">
                <a:solidFill>
                  <a:prstClr val="black"/>
                </a:solidFill>
              </a:rPr>
              <a:t>采用延迟线法测试</a:t>
            </a:r>
            <a:endParaRPr lang="en-US" altLang="zh-CN" sz="2800" dirty="0">
              <a:solidFill>
                <a:prstClr val="black"/>
              </a:solidFill>
            </a:endParaRPr>
          </a:p>
          <a:p>
            <a:pPr lvl="0">
              <a:buClr>
                <a:srgbClr val="2DA2BF"/>
              </a:buClr>
            </a:pPr>
            <a:r>
              <a:rPr lang="zh-CN" altLang="en-US" sz="2800" dirty="0">
                <a:solidFill>
                  <a:prstClr val="black"/>
                </a:solidFill>
              </a:rPr>
              <a:t>全通道时间精度好于</a:t>
            </a:r>
            <a:r>
              <a:rPr lang="en-US" altLang="zh-CN" sz="2800" dirty="0">
                <a:solidFill>
                  <a:prstClr val="black"/>
                </a:solidFill>
              </a:rPr>
              <a:t>16.5 ps@10 </a:t>
            </a:r>
            <a:r>
              <a:rPr lang="en-US" altLang="zh-CN" sz="2800" dirty="0" err="1">
                <a:solidFill>
                  <a:prstClr val="black"/>
                </a:solidFill>
              </a:rPr>
              <a:t>fC</a:t>
            </a:r>
            <a:endParaRPr lang="en-US" altLang="zh-CN" sz="2800" dirty="0">
              <a:solidFill>
                <a:prstClr val="black"/>
              </a:solidFill>
            </a:endParaRPr>
          </a:p>
          <a:p>
            <a:endParaRPr lang="zh-CN" altLang="en-US" dirty="0"/>
          </a:p>
        </p:txBody>
      </p:sp>
      <p:sp>
        <p:nvSpPr>
          <p:cNvPr id="3" name="标题 2">
            <a:extLst>
              <a:ext uri="{FF2B5EF4-FFF2-40B4-BE49-F238E27FC236}">
                <a16:creationId xmlns:a16="http://schemas.microsoft.com/office/drawing/2014/main" id="{03D80B65-131C-4CE9-A226-85886FBF46C8}"/>
              </a:ext>
            </a:extLst>
          </p:cNvPr>
          <p:cNvSpPr>
            <a:spLocks noGrp="1"/>
          </p:cNvSpPr>
          <p:nvPr>
            <p:ph type="title"/>
          </p:nvPr>
        </p:nvSpPr>
        <p:spPr/>
        <p:txBody>
          <a:bodyPr/>
          <a:lstStyle/>
          <a:p>
            <a:r>
              <a:rPr lang="zh-CN" altLang="en-US" dirty="0"/>
              <a:t>分立器件读出系统的电子学测试</a:t>
            </a:r>
          </a:p>
        </p:txBody>
      </p:sp>
      <p:sp>
        <p:nvSpPr>
          <p:cNvPr id="4" name="日期占位符 3">
            <a:extLst>
              <a:ext uri="{FF2B5EF4-FFF2-40B4-BE49-F238E27FC236}">
                <a16:creationId xmlns:a16="http://schemas.microsoft.com/office/drawing/2014/main" id="{2DEA8A1A-7694-4638-88D2-05910DDAA92E}"/>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0B3A5E4-9A94-43F2-82CF-BBB66271EFC0}"/>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10</a:t>
            </a:fld>
            <a:endParaRPr lang="en-US" altLang="zh-CN">
              <a:solidFill>
                <a:prstClr val="black"/>
              </a:solidFill>
              <a:latin typeface="Arial" panose="020B0604020202020204" pitchFamily="34" charset="0"/>
              <a:ea typeface="宋体" panose="02010600030101010101" pitchFamily="2" charset="-122"/>
            </a:endParaRPr>
          </a:p>
        </p:txBody>
      </p:sp>
      <p:grpSp>
        <p:nvGrpSpPr>
          <p:cNvPr id="8" name="组合 7">
            <a:extLst>
              <a:ext uri="{FF2B5EF4-FFF2-40B4-BE49-F238E27FC236}">
                <a16:creationId xmlns:a16="http://schemas.microsoft.com/office/drawing/2014/main" id="{4F466372-CF72-4266-9E21-E972348A1CAC}"/>
              </a:ext>
            </a:extLst>
          </p:cNvPr>
          <p:cNvGrpSpPr/>
          <p:nvPr/>
        </p:nvGrpSpPr>
        <p:grpSpPr>
          <a:xfrm>
            <a:off x="732939" y="2614687"/>
            <a:ext cx="6896171" cy="3641734"/>
            <a:chOff x="926635" y="2079645"/>
            <a:chExt cx="7400288" cy="4224364"/>
          </a:xfrm>
        </p:grpSpPr>
        <p:pic>
          <p:nvPicPr>
            <p:cNvPr id="6" name="图片 5">
              <a:extLst>
                <a:ext uri="{FF2B5EF4-FFF2-40B4-BE49-F238E27FC236}">
                  <a16:creationId xmlns:a16="http://schemas.microsoft.com/office/drawing/2014/main" id="{0370DD8E-3C21-4D5D-80D7-E0B0771FF7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326" t="6135" r="7476"/>
            <a:stretch/>
          </p:blipFill>
          <p:spPr>
            <a:xfrm>
              <a:off x="926635" y="2470408"/>
              <a:ext cx="7400288" cy="3833601"/>
            </a:xfrm>
            <a:prstGeom prst="rect">
              <a:avLst/>
            </a:prstGeom>
          </p:spPr>
        </p:pic>
        <p:sp>
          <p:nvSpPr>
            <p:cNvPr id="7" name="文本框 6">
              <a:extLst>
                <a:ext uri="{FF2B5EF4-FFF2-40B4-BE49-F238E27FC236}">
                  <a16:creationId xmlns:a16="http://schemas.microsoft.com/office/drawing/2014/main" id="{DC88E033-5355-4DAE-A76D-5FEF95B6FB23}"/>
                </a:ext>
              </a:extLst>
            </p:cNvPr>
            <p:cNvSpPr txBox="1"/>
            <p:nvPr/>
          </p:nvSpPr>
          <p:spPr>
            <a:xfrm>
              <a:off x="2919937" y="2079645"/>
              <a:ext cx="3672408" cy="338553"/>
            </a:xfrm>
            <a:prstGeom prst="rect">
              <a:avLst/>
            </a:prstGeom>
            <a:noFill/>
          </p:spPr>
          <p:txBody>
            <a:bodyPr wrap="square" rtlCol="0">
              <a:spAutoFit/>
            </a:bodyPr>
            <a:lstStyle/>
            <a:p>
              <a:r>
                <a:rPr lang="zh-CN" altLang="en-US" sz="1600" dirty="0"/>
                <a:t>分立器件前端模块电子学时间性能</a:t>
              </a:r>
            </a:p>
          </p:txBody>
        </p:sp>
      </p:grpSp>
      <p:pic>
        <p:nvPicPr>
          <p:cNvPr id="9" name="图片 8">
            <a:extLst>
              <a:ext uri="{FF2B5EF4-FFF2-40B4-BE49-F238E27FC236}">
                <a16:creationId xmlns:a16="http://schemas.microsoft.com/office/drawing/2014/main" id="{234492D2-7DB7-4CA9-8F97-3410AE9C37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9560328" y="1215367"/>
            <a:ext cx="2183031" cy="2244236"/>
          </a:xfrm>
          <a:prstGeom prst="rect">
            <a:avLst/>
          </a:prstGeom>
        </p:spPr>
      </p:pic>
      <p:pic>
        <p:nvPicPr>
          <p:cNvPr id="10" name="图片 9">
            <a:extLst>
              <a:ext uri="{FF2B5EF4-FFF2-40B4-BE49-F238E27FC236}">
                <a16:creationId xmlns:a16="http://schemas.microsoft.com/office/drawing/2014/main" id="{444425C2-8B49-4591-962F-57E1D42CD39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9014302" y="3070381"/>
            <a:ext cx="2164394" cy="3353251"/>
          </a:xfrm>
          <a:prstGeom prst="rect">
            <a:avLst/>
          </a:prstGeom>
        </p:spPr>
      </p:pic>
    </p:spTree>
    <p:extLst>
      <p:ext uri="{BB962C8B-B14F-4D97-AF65-F5344CB8AC3E}">
        <p14:creationId xmlns:p14="http://schemas.microsoft.com/office/powerpoint/2010/main" val="62557791"/>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2F2BDF8-77D6-4331-8990-6D19496DDEFE}"/>
              </a:ext>
            </a:extLst>
          </p:cNvPr>
          <p:cNvSpPr>
            <a:spLocks noGrp="1"/>
          </p:cNvSpPr>
          <p:nvPr>
            <p:ph type="title"/>
          </p:nvPr>
        </p:nvSpPr>
        <p:spPr/>
        <p:txBody>
          <a:bodyPr/>
          <a:lstStyle/>
          <a:p>
            <a:r>
              <a:rPr lang="zh-CN" altLang="en-US" dirty="0"/>
              <a:t>分立器件读出系统探测器联合测试</a:t>
            </a:r>
          </a:p>
        </p:txBody>
      </p:sp>
      <p:sp>
        <p:nvSpPr>
          <p:cNvPr id="4" name="日期占位符 3">
            <a:extLst>
              <a:ext uri="{FF2B5EF4-FFF2-40B4-BE49-F238E27FC236}">
                <a16:creationId xmlns:a16="http://schemas.microsoft.com/office/drawing/2014/main" id="{FC238C10-2817-4F67-B36A-0A618E8EB55C}"/>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55A7DBC2-B28D-4568-9E66-7F7CE17567FD}"/>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11</a:t>
            </a:fld>
            <a:endParaRPr lang="en-US" altLang="zh-CN">
              <a:solidFill>
                <a:prstClr val="black"/>
              </a:solidFill>
              <a:latin typeface="Arial" panose="020B0604020202020204" pitchFamily="34" charset="0"/>
              <a:ea typeface="宋体" panose="02010600030101010101" pitchFamily="2" charset="-122"/>
            </a:endParaRPr>
          </a:p>
        </p:txBody>
      </p:sp>
      <p:pic>
        <p:nvPicPr>
          <p:cNvPr id="6" name="内容占位符 5">
            <a:extLst>
              <a:ext uri="{FF2B5EF4-FFF2-40B4-BE49-F238E27FC236}">
                <a16:creationId xmlns:a16="http://schemas.microsoft.com/office/drawing/2014/main" id="{0752091F-4BC1-47FB-A058-DF4624AAB6BA}"/>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8461204" y="4206376"/>
            <a:ext cx="3270592" cy="2210570"/>
          </a:xfrm>
          <a:prstGeom prst="rect">
            <a:avLst/>
          </a:prstGeom>
        </p:spPr>
      </p:pic>
      <p:pic>
        <p:nvPicPr>
          <p:cNvPr id="7" name="图片 6">
            <a:extLst>
              <a:ext uri="{FF2B5EF4-FFF2-40B4-BE49-F238E27FC236}">
                <a16:creationId xmlns:a16="http://schemas.microsoft.com/office/drawing/2014/main" id="{596C49AF-426D-4AA0-B566-7EC9057CA8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59879" y="1517536"/>
            <a:ext cx="3270592" cy="2452945"/>
          </a:xfrm>
          <a:prstGeom prst="rect">
            <a:avLst/>
          </a:prstGeom>
        </p:spPr>
      </p:pic>
      <p:grpSp>
        <p:nvGrpSpPr>
          <p:cNvPr id="8" name="组合 7">
            <a:extLst>
              <a:ext uri="{FF2B5EF4-FFF2-40B4-BE49-F238E27FC236}">
                <a16:creationId xmlns:a16="http://schemas.microsoft.com/office/drawing/2014/main" id="{5E3642FA-8F53-435A-A76C-8904D8005878}"/>
              </a:ext>
            </a:extLst>
          </p:cNvPr>
          <p:cNvGrpSpPr/>
          <p:nvPr/>
        </p:nvGrpSpPr>
        <p:grpSpPr>
          <a:xfrm>
            <a:off x="4298816" y="3405731"/>
            <a:ext cx="3544362" cy="3011215"/>
            <a:chOff x="480761" y="2473960"/>
            <a:chExt cx="4045519" cy="3613074"/>
          </a:xfrm>
        </p:grpSpPr>
        <p:pic>
          <p:nvPicPr>
            <p:cNvPr id="9" name="图片 8">
              <a:extLst>
                <a:ext uri="{FF2B5EF4-FFF2-40B4-BE49-F238E27FC236}">
                  <a16:creationId xmlns:a16="http://schemas.microsoft.com/office/drawing/2014/main" id="{3C115849-24CE-4260-BE63-685789F2D1B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0761" y="2758440"/>
              <a:ext cx="4045519" cy="3328594"/>
            </a:xfrm>
            <a:prstGeom prst="rect">
              <a:avLst/>
            </a:prstGeom>
          </p:spPr>
        </p:pic>
        <p:sp>
          <p:nvSpPr>
            <p:cNvPr id="10" name="文本框 9">
              <a:extLst>
                <a:ext uri="{FF2B5EF4-FFF2-40B4-BE49-F238E27FC236}">
                  <a16:creationId xmlns:a16="http://schemas.microsoft.com/office/drawing/2014/main" id="{A84997A0-712C-48BE-84D5-B3858BB43BC5}"/>
                </a:ext>
              </a:extLst>
            </p:cNvPr>
            <p:cNvSpPr txBox="1"/>
            <p:nvPr/>
          </p:nvSpPr>
          <p:spPr>
            <a:xfrm>
              <a:off x="893696" y="2473960"/>
              <a:ext cx="3345881" cy="338554"/>
            </a:xfrm>
            <a:prstGeom prst="rect">
              <a:avLst/>
            </a:prstGeom>
            <a:noFill/>
          </p:spPr>
          <p:txBody>
            <a:bodyPr wrap="square" rtlCol="0">
              <a:spAutoFit/>
            </a:bodyPr>
            <a:lstStyle/>
            <a:p>
              <a:pPr algn="ctr"/>
              <a:r>
                <a:rPr lang="zh-CN" altLang="en-US" sz="1600" dirty="0"/>
                <a:t>探测器</a:t>
              </a:r>
              <a:r>
                <a:rPr lang="en-US" altLang="zh-CN" sz="1600" dirty="0"/>
                <a:t>+</a:t>
              </a:r>
              <a:r>
                <a:rPr lang="zh-CN" altLang="en-US" sz="1600" dirty="0"/>
                <a:t>电子学时间精度（</a:t>
              </a:r>
              <a:r>
                <a:rPr lang="en-US" altLang="zh-CN" sz="1600" dirty="0"/>
                <a:t>ps</a:t>
              </a:r>
              <a:r>
                <a:rPr lang="zh-CN" altLang="en-US" sz="1600" dirty="0"/>
                <a:t>）</a:t>
              </a:r>
            </a:p>
          </p:txBody>
        </p:sp>
      </p:grpSp>
      <p:pic>
        <p:nvPicPr>
          <p:cNvPr id="11" name="图片 10">
            <a:extLst>
              <a:ext uri="{FF2B5EF4-FFF2-40B4-BE49-F238E27FC236}">
                <a16:creationId xmlns:a16="http://schemas.microsoft.com/office/drawing/2014/main" id="{CCC6620C-5843-420D-A39C-7321EE99B84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154" r="5344"/>
          <a:stretch/>
        </p:blipFill>
        <p:spPr>
          <a:xfrm>
            <a:off x="378046" y="3429000"/>
            <a:ext cx="3634128" cy="2944513"/>
          </a:xfrm>
          <a:prstGeom prst="rect">
            <a:avLst/>
          </a:prstGeom>
        </p:spPr>
      </p:pic>
      <p:sp>
        <p:nvSpPr>
          <p:cNvPr id="12" name="内容占位符 1">
            <a:extLst>
              <a:ext uri="{FF2B5EF4-FFF2-40B4-BE49-F238E27FC236}">
                <a16:creationId xmlns:a16="http://schemas.microsoft.com/office/drawing/2014/main" id="{C2B79C7C-E8C0-4DD0-AB25-3F8C2965A1E1}"/>
              </a:ext>
            </a:extLst>
          </p:cNvPr>
          <p:cNvSpPr txBox="1">
            <a:spLocks/>
          </p:cNvSpPr>
          <p:nvPr/>
        </p:nvSpPr>
        <p:spPr>
          <a:xfrm>
            <a:off x="476251" y="1429399"/>
            <a:ext cx="7848068" cy="1873661"/>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a:buClr>
                <a:srgbClr val="2DA2BF"/>
              </a:buClr>
            </a:pPr>
            <a:r>
              <a:rPr lang="zh-CN" altLang="en-US" sz="2800" dirty="0">
                <a:solidFill>
                  <a:prstClr val="black"/>
                </a:solidFill>
              </a:rPr>
              <a:t>采用飞行时间法测试</a:t>
            </a:r>
            <a:endParaRPr lang="en-US" altLang="zh-CN" sz="2800" dirty="0">
              <a:solidFill>
                <a:prstClr val="black"/>
              </a:solidFill>
            </a:endParaRPr>
          </a:p>
          <a:p>
            <a:pPr lvl="1">
              <a:buClr>
                <a:srgbClr val="2DA2BF"/>
              </a:buClr>
            </a:pPr>
            <a:r>
              <a:rPr lang="zh-CN" altLang="en-US" dirty="0">
                <a:solidFill>
                  <a:prstClr val="black"/>
                </a:solidFill>
              </a:rPr>
              <a:t>上层为单通道的</a:t>
            </a:r>
            <a:r>
              <a:rPr lang="en-US" altLang="zh-CN" dirty="0">
                <a:solidFill>
                  <a:prstClr val="black"/>
                </a:solidFill>
              </a:rPr>
              <a:t>sensor+</a:t>
            </a:r>
            <a:r>
              <a:rPr lang="zh-CN" altLang="en-US" dirty="0">
                <a:solidFill>
                  <a:prstClr val="black"/>
                </a:solidFill>
              </a:rPr>
              <a:t>放大甄别电路，测量</a:t>
            </a:r>
            <a:r>
              <a:rPr lang="en-US" altLang="zh-CN" dirty="0">
                <a:solidFill>
                  <a:prstClr val="black"/>
                </a:solidFill>
              </a:rPr>
              <a:t>T0</a:t>
            </a:r>
          </a:p>
          <a:p>
            <a:pPr lvl="1">
              <a:buClr>
                <a:srgbClr val="2DA2BF"/>
              </a:buClr>
            </a:pPr>
            <a:r>
              <a:rPr lang="zh-CN" altLang="en-US" dirty="0">
                <a:solidFill>
                  <a:prstClr val="black"/>
                </a:solidFill>
              </a:rPr>
              <a:t>下层为</a:t>
            </a:r>
            <a:r>
              <a:rPr lang="en-US" altLang="zh-CN" dirty="0">
                <a:solidFill>
                  <a:prstClr val="black"/>
                </a:solidFill>
              </a:rPr>
              <a:t>25</a:t>
            </a:r>
            <a:r>
              <a:rPr lang="zh-CN" altLang="en-US" dirty="0">
                <a:solidFill>
                  <a:prstClr val="black"/>
                </a:solidFill>
              </a:rPr>
              <a:t>通道的</a:t>
            </a:r>
            <a:r>
              <a:rPr lang="en-US" altLang="zh-CN" dirty="0">
                <a:solidFill>
                  <a:prstClr val="black"/>
                </a:solidFill>
              </a:rPr>
              <a:t>sensor+</a:t>
            </a:r>
            <a:r>
              <a:rPr lang="zh-CN" altLang="en-US" dirty="0">
                <a:solidFill>
                  <a:prstClr val="black"/>
                </a:solidFill>
              </a:rPr>
              <a:t>放大甄别电路，测量</a:t>
            </a:r>
            <a:r>
              <a:rPr lang="en-US" altLang="zh-CN" dirty="0">
                <a:solidFill>
                  <a:prstClr val="black"/>
                </a:solidFill>
              </a:rPr>
              <a:t>T1</a:t>
            </a:r>
          </a:p>
          <a:p>
            <a:pPr lvl="1">
              <a:buClr>
                <a:srgbClr val="2DA2BF"/>
              </a:buClr>
            </a:pPr>
            <a:r>
              <a:rPr lang="zh-CN" altLang="en-US" dirty="0">
                <a:solidFill>
                  <a:prstClr val="black"/>
                </a:solidFill>
              </a:rPr>
              <a:t>统计飞行时间（</a:t>
            </a:r>
            <a:r>
              <a:rPr lang="en-US" altLang="zh-CN" dirty="0">
                <a:solidFill>
                  <a:prstClr val="black"/>
                </a:solidFill>
              </a:rPr>
              <a:t>T1-T0</a:t>
            </a:r>
            <a:r>
              <a:rPr lang="zh-CN" altLang="en-US" dirty="0">
                <a:solidFill>
                  <a:prstClr val="black"/>
                </a:solidFill>
              </a:rPr>
              <a:t>），进行高斯拟合计算时间精度</a:t>
            </a:r>
          </a:p>
        </p:txBody>
      </p:sp>
    </p:spTree>
    <p:extLst>
      <p:ext uri="{BB962C8B-B14F-4D97-AF65-F5344CB8AC3E}">
        <p14:creationId xmlns:p14="http://schemas.microsoft.com/office/powerpoint/2010/main" val="202212877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5DE94D3-AD18-48DD-B7C8-AB3150F2585C}"/>
              </a:ext>
            </a:extLst>
          </p:cNvPr>
          <p:cNvSpPr>
            <a:spLocks noGrp="1"/>
          </p:cNvSpPr>
          <p:nvPr>
            <p:ph idx="1"/>
          </p:nvPr>
        </p:nvSpPr>
        <p:spPr/>
        <p:txBody>
          <a:bodyPr/>
          <a:lstStyle/>
          <a:p>
            <a:pPr>
              <a:lnSpc>
                <a:spcPct val="200000"/>
              </a:lnSpc>
            </a:pPr>
            <a:r>
              <a:rPr lang="en-US" altLang="zh-CN" dirty="0">
                <a:solidFill>
                  <a:schemeClr val="bg1">
                    <a:lumMod val="85000"/>
                  </a:schemeClr>
                </a:solidFill>
              </a:rPr>
              <a:t>LGAD</a:t>
            </a:r>
            <a:r>
              <a:rPr lang="zh-CN" altLang="en-US" dirty="0">
                <a:solidFill>
                  <a:schemeClr val="bg1">
                    <a:lumMod val="85000"/>
                  </a:schemeClr>
                </a:solidFill>
              </a:rPr>
              <a:t>读出电子学研究背景</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基于分立器件的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t>基于</a:t>
            </a:r>
            <a:r>
              <a:rPr lang="en-US" altLang="zh-CN" dirty="0"/>
              <a:t>ASIC</a:t>
            </a:r>
            <a:r>
              <a:rPr lang="zh-CN" altLang="en-US" dirty="0"/>
              <a:t>的</a:t>
            </a:r>
            <a:r>
              <a:rPr lang="en-US" altLang="zh-CN" dirty="0"/>
              <a:t>LGAD</a:t>
            </a:r>
            <a:r>
              <a:rPr lang="zh-CN" altLang="en-US" dirty="0"/>
              <a:t>读出系统</a:t>
            </a:r>
            <a:endParaRPr lang="en-US" altLang="zh-CN" dirty="0"/>
          </a:p>
          <a:p>
            <a:pPr>
              <a:lnSpc>
                <a:spcPct val="200000"/>
              </a:lnSpc>
            </a:pPr>
            <a:r>
              <a:rPr lang="zh-CN" altLang="en-US" dirty="0">
                <a:solidFill>
                  <a:schemeClr val="bg1">
                    <a:lumMod val="85000"/>
                  </a:schemeClr>
                </a:solidFill>
              </a:rPr>
              <a:t>自研</a:t>
            </a:r>
            <a:r>
              <a:rPr lang="en-US" altLang="zh-CN" dirty="0">
                <a:solidFill>
                  <a:schemeClr val="bg1">
                    <a:lumMod val="85000"/>
                  </a:schemeClr>
                </a:solidFill>
              </a:rPr>
              <a:t>LGAD</a:t>
            </a:r>
            <a:r>
              <a:rPr lang="zh-CN" altLang="en-US" dirty="0">
                <a:solidFill>
                  <a:schemeClr val="bg1">
                    <a:lumMod val="85000"/>
                  </a:schemeClr>
                </a:solidFill>
              </a:rPr>
              <a:t>读出芯片</a:t>
            </a:r>
          </a:p>
        </p:txBody>
      </p:sp>
      <p:sp>
        <p:nvSpPr>
          <p:cNvPr id="3" name="标题 2">
            <a:extLst>
              <a:ext uri="{FF2B5EF4-FFF2-40B4-BE49-F238E27FC236}">
                <a16:creationId xmlns:a16="http://schemas.microsoft.com/office/drawing/2014/main" id="{3743508D-66E6-452C-B9D9-A6381088455D}"/>
              </a:ext>
            </a:extLst>
          </p:cNvPr>
          <p:cNvSpPr>
            <a:spLocks noGrp="1"/>
          </p:cNvSpPr>
          <p:nvPr>
            <p:ph type="title"/>
          </p:nvPr>
        </p:nvSpPr>
        <p:spPr/>
        <p:txBody>
          <a:bodyPr/>
          <a:lstStyle/>
          <a:p>
            <a:r>
              <a:rPr lang="en-US" altLang="zh-CN" dirty="0"/>
              <a:t>Overview</a:t>
            </a:r>
            <a:endParaRPr lang="zh-CN" altLang="en-US" dirty="0"/>
          </a:p>
        </p:txBody>
      </p:sp>
      <p:sp>
        <p:nvSpPr>
          <p:cNvPr id="4" name="日期占位符 3">
            <a:extLst>
              <a:ext uri="{FF2B5EF4-FFF2-40B4-BE49-F238E27FC236}">
                <a16:creationId xmlns:a16="http://schemas.microsoft.com/office/drawing/2014/main" id="{3C551857-ED3A-42DC-BBDB-FAFE286FC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21EF795-F612-4E7C-8A6B-90EEB214FA5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12</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5771403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80BB28A-EA5E-4677-8614-424248E4AD52}"/>
              </a:ext>
            </a:extLst>
          </p:cNvPr>
          <p:cNvSpPr>
            <a:spLocks noGrp="1"/>
          </p:cNvSpPr>
          <p:nvPr>
            <p:ph idx="1"/>
          </p:nvPr>
        </p:nvSpPr>
        <p:spPr>
          <a:xfrm>
            <a:off x="476250" y="1364180"/>
            <a:ext cx="10972800" cy="4525962"/>
          </a:xfrm>
        </p:spPr>
        <p:txBody>
          <a:bodyPr/>
          <a:lstStyle/>
          <a:p>
            <a:r>
              <a:rPr lang="en-US" altLang="zh-CN" sz="2400" dirty="0"/>
              <a:t>ALTIROC</a:t>
            </a:r>
            <a:r>
              <a:rPr lang="zh-CN" altLang="en-US" sz="2400" dirty="0"/>
              <a:t>：用于</a:t>
            </a:r>
            <a:r>
              <a:rPr lang="en-US" altLang="zh-CN" sz="2400" dirty="0"/>
              <a:t>ATLAS</a:t>
            </a:r>
            <a:r>
              <a:rPr lang="zh-CN" altLang="en-US" sz="2400" dirty="0"/>
              <a:t>实验中</a:t>
            </a:r>
            <a:r>
              <a:rPr lang="en-US" altLang="zh-CN" sz="2400" dirty="0"/>
              <a:t>LGAD</a:t>
            </a:r>
            <a:r>
              <a:rPr lang="zh-CN" altLang="en-US" sz="2400" dirty="0"/>
              <a:t>读出的</a:t>
            </a:r>
            <a:r>
              <a:rPr lang="en-US" altLang="zh-CN" sz="2400" dirty="0"/>
              <a:t>ASIC</a:t>
            </a:r>
          </a:p>
          <a:p>
            <a:pPr lvl="1"/>
            <a:r>
              <a:rPr lang="zh-CN" altLang="en-US" sz="2000" dirty="0"/>
              <a:t>目前在迭代中： </a:t>
            </a:r>
            <a:r>
              <a:rPr lang="en-US" altLang="zh-CN" sz="2000" dirty="0"/>
              <a:t>Altiroc1 (5×5)</a:t>
            </a:r>
            <a:r>
              <a:rPr lang="zh-CN" altLang="en-US" sz="2000" dirty="0"/>
              <a:t>；</a:t>
            </a:r>
            <a:r>
              <a:rPr lang="en-US" altLang="zh-CN" sz="2000" dirty="0"/>
              <a:t>Altiroc2 (15×15)</a:t>
            </a:r>
            <a:endParaRPr lang="zh-CN" altLang="en-US" sz="2000" dirty="0"/>
          </a:p>
          <a:p>
            <a:r>
              <a:rPr lang="zh-CN" altLang="en-US" sz="2400" dirty="0"/>
              <a:t>结构：</a:t>
            </a:r>
            <a:endParaRPr lang="en-US" altLang="zh-CN" sz="2400" dirty="0"/>
          </a:p>
          <a:p>
            <a:pPr lvl="1"/>
            <a:r>
              <a:rPr lang="zh-CN" altLang="en-US" sz="2000" dirty="0"/>
              <a:t>阵列型结构</a:t>
            </a:r>
            <a:endParaRPr lang="en-US" altLang="zh-CN" sz="2000" dirty="0"/>
          </a:p>
          <a:p>
            <a:pPr lvl="1"/>
            <a:r>
              <a:rPr lang="zh-CN" altLang="en-US" sz="2000" dirty="0"/>
              <a:t>通道内集成了前放、甄别器、</a:t>
            </a:r>
            <a:r>
              <a:rPr lang="en-US" altLang="zh-CN" sz="2000" dirty="0"/>
              <a:t>TDC</a:t>
            </a:r>
            <a:r>
              <a:rPr lang="zh-CN" altLang="en-US" sz="2000" dirty="0"/>
              <a:t>和数字读出电路</a:t>
            </a:r>
            <a:endParaRPr lang="en-US" altLang="zh-CN" sz="2000" dirty="0"/>
          </a:p>
          <a:p>
            <a:r>
              <a:rPr lang="zh-CN" altLang="en-US" sz="2400" dirty="0"/>
              <a:t>功能：接收</a:t>
            </a:r>
            <a:r>
              <a:rPr lang="en-US" altLang="zh-CN" sz="2400" dirty="0"/>
              <a:t>LGAD</a:t>
            </a:r>
            <a:r>
              <a:rPr lang="zh-CN" altLang="en-US" sz="2400" dirty="0"/>
              <a:t>的信号，经过放大甄别，时间数字转换后输出时间数据</a:t>
            </a:r>
          </a:p>
          <a:p>
            <a:endParaRPr lang="zh-CN" altLang="en-US" dirty="0"/>
          </a:p>
        </p:txBody>
      </p:sp>
      <p:sp>
        <p:nvSpPr>
          <p:cNvPr id="3" name="标题 2">
            <a:extLst>
              <a:ext uri="{FF2B5EF4-FFF2-40B4-BE49-F238E27FC236}">
                <a16:creationId xmlns:a16="http://schemas.microsoft.com/office/drawing/2014/main" id="{CBEAC07A-6917-474F-9E0D-BE2BB3CF48F2}"/>
              </a:ext>
            </a:extLst>
          </p:cNvPr>
          <p:cNvSpPr>
            <a:spLocks noGrp="1"/>
          </p:cNvSpPr>
          <p:nvPr>
            <p:ph type="title"/>
          </p:nvPr>
        </p:nvSpPr>
        <p:spPr>
          <a:xfrm>
            <a:off x="476250" y="203205"/>
            <a:ext cx="11379051" cy="796925"/>
          </a:xfrm>
        </p:spPr>
        <p:txBody>
          <a:bodyPr/>
          <a:lstStyle/>
          <a:p>
            <a:r>
              <a:rPr lang="zh-CN" altLang="en-US" dirty="0"/>
              <a:t>用于</a:t>
            </a:r>
            <a:r>
              <a:rPr lang="en-US" altLang="zh-CN" dirty="0"/>
              <a:t>LGAD</a:t>
            </a:r>
            <a:r>
              <a:rPr lang="zh-CN" altLang="en-US" dirty="0"/>
              <a:t>读出的模拟前端</a:t>
            </a:r>
            <a:r>
              <a:rPr lang="en-US" altLang="zh-CN" dirty="0"/>
              <a:t>ASIC</a:t>
            </a:r>
            <a:r>
              <a:rPr lang="zh-CN" altLang="en-US" dirty="0"/>
              <a:t>：</a:t>
            </a:r>
            <a:r>
              <a:rPr lang="en-US" altLang="zh-CN" dirty="0"/>
              <a:t>ALTIROC</a:t>
            </a:r>
            <a:endParaRPr lang="zh-CN" altLang="en-US" dirty="0"/>
          </a:p>
        </p:txBody>
      </p:sp>
      <p:sp>
        <p:nvSpPr>
          <p:cNvPr id="4" name="日期占位符 3">
            <a:extLst>
              <a:ext uri="{FF2B5EF4-FFF2-40B4-BE49-F238E27FC236}">
                <a16:creationId xmlns:a16="http://schemas.microsoft.com/office/drawing/2014/main" id="{E81954E5-D679-4C3E-AEA8-DA891AF8BBFA}"/>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60A03F41-97F0-44F6-AB67-8B0026BF1ACE}"/>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13</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5" descr="屏幕剪辑">
            <a:extLst>
              <a:ext uri="{FF2B5EF4-FFF2-40B4-BE49-F238E27FC236}">
                <a16:creationId xmlns:a16="http://schemas.microsoft.com/office/drawing/2014/main" id="{58C1CE65-41DD-43C9-B55C-470E0AAFED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9361" y="3867153"/>
            <a:ext cx="10132827" cy="2541590"/>
          </a:xfrm>
          <a:prstGeom prst="rect">
            <a:avLst/>
          </a:prstGeom>
        </p:spPr>
      </p:pic>
      <p:pic>
        <p:nvPicPr>
          <p:cNvPr id="7" name="内容占位符 5">
            <a:extLst>
              <a:ext uri="{FF2B5EF4-FFF2-40B4-BE49-F238E27FC236}">
                <a16:creationId xmlns:a16="http://schemas.microsoft.com/office/drawing/2014/main" id="{01338630-30B1-4A00-8030-25A4C44B736C}"/>
              </a:ext>
            </a:extLst>
          </p:cNvPr>
          <p:cNvPicPr>
            <a:picLocks noChangeAspect="1"/>
          </p:cNvPicPr>
          <p:nvPr/>
        </p:nvPicPr>
        <p:blipFill>
          <a:blip r:embed="rId4"/>
          <a:stretch>
            <a:fillRect/>
          </a:stretch>
        </p:blipFill>
        <p:spPr>
          <a:xfrm rot="16200000">
            <a:off x="10162557" y="1350914"/>
            <a:ext cx="1711739" cy="1694376"/>
          </a:xfrm>
          <a:prstGeom prst="rect">
            <a:avLst/>
          </a:prstGeom>
          <a:effectLst>
            <a:outerShdw blurRad="63500" sx="102000" sy="102000" algn="ctr" rotWithShape="0">
              <a:prstClr val="black">
                <a:alpha val="40000"/>
              </a:prstClr>
            </a:outerShdw>
          </a:effectLst>
        </p:spPr>
      </p:pic>
      <p:pic>
        <p:nvPicPr>
          <p:cNvPr id="8" name="内容占位符 9">
            <a:extLst>
              <a:ext uri="{FF2B5EF4-FFF2-40B4-BE49-F238E27FC236}">
                <a16:creationId xmlns:a16="http://schemas.microsoft.com/office/drawing/2014/main" id="{AAF70ABF-3E4B-4649-8E63-6FCFF762CCF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8077735" y="1246789"/>
            <a:ext cx="1719720" cy="1807183"/>
          </a:xfrm>
          <a:prstGeom prst="rect">
            <a:avLst/>
          </a:prstGeom>
        </p:spPr>
      </p:pic>
    </p:spTree>
    <p:extLst>
      <p:ext uri="{BB962C8B-B14F-4D97-AF65-F5344CB8AC3E}">
        <p14:creationId xmlns:p14="http://schemas.microsoft.com/office/powerpoint/2010/main" val="336263432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07C4FCD-96D0-4229-BFBA-5C495776DC3B}"/>
              </a:ext>
            </a:extLst>
          </p:cNvPr>
          <p:cNvSpPr>
            <a:spLocks noGrp="1"/>
          </p:cNvSpPr>
          <p:nvPr>
            <p:ph idx="1"/>
          </p:nvPr>
        </p:nvSpPr>
        <p:spPr>
          <a:xfrm>
            <a:off x="556684" y="1327390"/>
            <a:ext cx="10972800" cy="4525962"/>
          </a:xfrm>
        </p:spPr>
        <p:txBody>
          <a:bodyPr/>
          <a:lstStyle/>
          <a:p>
            <a:r>
              <a:rPr lang="zh-CN" altLang="en-US" dirty="0"/>
              <a:t>模拟前端模块</a:t>
            </a:r>
            <a:endParaRPr lang="en-US" altLang="zh-CN" dirty="0"/>
          </a:p>
          <a:p>
            <a:r>
              <a:rPr lang="zh-CN" altLang="en-US" dirty="0"/>
              <a:t>前端数字模块</a:t>
            </a:r>
            <a:endParaRPr lang="en-US" altLang="zh-CN" dirty="0"/>
          </a:p>
          <a:p>
            <a:r>
              <a:rPr lang="zh-CN" altLang="en-US" dirty="0"/>
              <a:t>数据汇总模块</a:t>
            </a:r>
          </a:p>
        </p:txBody>
      </p:sp>
      <p:sp>
        <p:nvSpPr>
          <p:cNvPr id="3" name="标题 2">
            <a:extLst>
              <a:ext uri="{FF2B5EF4-FFF2-40B4-BE49-F238E27FC236}">
                <a16:creationId xmlns:a16="http://schemas.microsoft.com/office/drawing/2014/main" id="{AFC0F369-500F-457C-8194-78EECBDF929C}"/>
              </a:ext>
            </a:extLst>
          </p:cNvPr>
          <p:cNvSpPr>
            <a:spLocks noGrp="1"/>
          </p:cNvSpPr>
          <p:nvPr>
            <p:ph type="title"/>
          </p:nvPr>
        </p:nvSpPr>
        <p:spPr/>
        <p:txBody>
          <a:bodyPr/>
          <a:lstStyle/>
          <a:p>
            <a:r>
              <a:rPr lang="zh-CN" altLang="en-US" dirty="0"/>
              <a:t>基于</a:t>
            </a:r>
            <a:r>
              <a:rPr lang="en-US" altLang="zh-CN" dirty="0"/>
              <a:t>ASIC</a:t>
            </a:r>
            <a:r>
              <a:rPr lang="zh-CN" altLang="en-US" dirty="0"/>
              <a:t>的电子学读出系统</a:t>
            </a:r>
          </a:p>
        </p:txBody>
      </p:sp>
      <p:sp>
        <p:nvSpPr>
          <p:cNvPr id="4" name="日期占位符 3">
            <a:extLst>
              <a:ext uri="{FF2B5EF4-FFF2-40B4-BE49-F238E27FC236}">
                <a16:creationId xmlns:a16="http://schemas.microsoft.com/office/drawing/2014/main" id="{56BF1334-7A0D-4341-8BE0-D0A01A71A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7F393CD-8E19-4319-9E9A-55245557D053}"/>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14</a:t>
            </a:fld>
            <a:endParaRPr lang="en-US" altLang="zh-CN">
              <a:solidFill>
                <a:prstClr val="black"/>
              </a:solidFill>
              <a:latin typeface="Arial" panose="020B0604020202020204" pitchFamily="34" charset="0"/>
              <a:ea typeface="宋体" panose="02010600030101010101" pitchFamily="2" charset="-122"/>
            </a:endParaRPr>
          </a:p>
        </p:txBody>
      </p:sp>
      <p:pic>
        <p:nvPicPr>
          <p:cNvPr id="7" name="图片 6">
            <a:extLst>
              <a:ext uri="{FF2B5EF4-FFF2-40B4-BE49-F238E27FC236}">
                <a16:creationId xmlns:a16="http://schemas.microsoft.com/office/drawing/2014/main" id="{AC89B5B2-6250-44CE-B0DE-38D7E6D70709}"/>
              </a:ext>
            </a:extLst>
          </p:cNvPr>
          <p:cNvPicPr>
            <a:picLocks noChangeAspect="1"/>
          </p:cNvPicPr>
          <p:nvPr/>
        </p:nvPicPr>
        <p:blipFill>
          <a:blip r:embed="rId3"/>
          <a:stretch>
            <a:fillRect/>
          </a:stretch>
        </p:blipFill>
        <p:spPr>
          <a:xfrm>
            <a:off x="736493" y="2747298"/>
            <a:ext cx="11281945" cy="3460624"/>
          </a:xfrm>
          <a:prstGeom prst="rect">
            <a:avLst/>
          </a:prstGeom>
        </p:spPr>
      </p:pic>
    </p:spTree>
    <p:extLst>
      <p:ext uri="{BB962C8B-B14F-4D97-AF65-F5344CB8AC3E}">
        <p14:creationId xmlns:p14="http://schemas.microsoft.com/office/powerpoint/2010/main" val="386894842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8D4CF9F-A54F-4953-9371-2953B02E650B}"/>
              </a:ext>
            </a:extLst>
          </p:cNvPr>
          <p:cNvSpPr>
            <a:spLocks noGrp="1"/>
          </p:cNvSpPr>
          <p:nvPr>
            <p:ph type="title"/>
          </p:nvPr>
        </p:nvSpPr>
        <p:spPr/>
        <p:txBody>
          <a:bodyPr/>
          <a:lstStyle/>
          <a:p>
            <a:r>
              <a:rPr lang="zh-CN" altLang="en-US" dirty="0"/>
              <a:t>模拟前端模块</a:t>
            </a:r>
          </a:p>
        </p:txBody>
      </p:sp>
      <p:sp>
        <p:nvSpPr>
          <p:cNvPr id="4" name="日期占位符 3">
            <a:extLst>
              <a:ext uri="{FF2B5EF4-FFF2-40B4-BE49-F238E27FC236}">
                <a16:creationId xmlns:a16="http://schemas.microsoft.com/office/drawing/2014/main" id="{0951B4CB-F8FD-416B-9AA4-D0418444A9CB}"/>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96692904-73AE-49C1-B143-F0F3556DCEA3}"/>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15</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5">
            <a:extLst>
              <a:ext uri="{FF2B5EF4-FFF2-40B4-BE49-F238E27FC236}">
                <a16:creationId xmlns:a16="http://schemas.microsoft.com/office/drawing/2014/main" id="{FE6B8633-2019-45A8-8863-1167F6FC4B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3452687" y="3459129"/>
            <a:ext cx="2708339" cy="2704114"/>
          </a:xfrm>
          <a:prstGeom prst="rect">
            <a:avLst/>
          </a:prstGeom>
        </p:spPr>
      </p:pic>
      <p:pic>
        <p:nvPicPr>
          <p:cNvPr id="9" name="图片 8" descr="微信图片_20200812202016">
            <a:extLst>
              <a:ext uri="{FF2B5EF4-FFF2-40B4-BE49-F238E27FC236}">
                <a16:creationId xmlns:a16="http://schemas.microsoft.com/office/drawing/2014/main" id="{8BA9C317-FA4D-4FF6-9B1D-71B4AF05DAF4}"/>
              </a:ext>
            </a:extLst>
          </p:cNvPr>
          <p:cNvPicPr>
            <a:picLocks noChangeAspect="1"/>
          </p:cNvPicPr>
          <p:nvPr/>
        </p:nvPicPr>
        <p:blipFill>
          <a:blip r:embed="rId4"/>
          <a:stretch>
            <a:fillRect/>
          </a:stretch>
        </p:blipFill>
        <p:spPr>
          <a:xfrm>
            <a:off x="342902" y="3244186"/>
            <a:ext cx="3111898" cy="3051839"/>
          </a:xfrm>
          <a:prstGeom prst="rect">
            <a:avLst/>
          </a:prstGeom>
          <a:effectLst>
            <a:outerShdw blurRad="63500" sx="102000" sy="102000" algn="ctr" rotWithShape="0">
              <a:prstClr val="black">
                <a:alpha val="40000"/>
              </a:prstClr>
            </a:outerShdw>
          </a:effectLst>
        </p:spPr>
      </p:pic>
      <p:sp>
        <p:nvSpPr>
          <p:cNvPr id="10" name="内容占位符 1">
            <a:extLst>
              <a:ext uri="{FF2B5EF4-FFF2-40B4-BE49-F238E27FC236}">
                <a16:creationId xmlns:a16="http://schemas.microsoft.com/office/drawing/2014/main" id="{A0B9AC3F-DD0C-4C2F-8B0A-7CF980BAE9B0}"/>
              </a:ext>
            </a:extLst>
          </p:cNvPr>
          <p:cNvSpPr txBox="1">
            <a:spLocks/>
          </p:cNvSpPr>
          <p:nvPr/>
        </p:nvSpPr>
        <p:spPr>
          <a:xfrm>
            <a:off x="307854" y="1291215"/>
            <a:ext cx="10972800" cy="4525962"/>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r>
              <a:rPr lang="en-US" altLang="zh-CN" dirty="0"/>
              <a:t>DAC&amp;</a:t>
            </a:r>
            <a:r>
              <a:rPr lang="zh-CN" altLang="en-US" dirty="0"/>
              <a:t>电阻分压网络：提供偏置</a:t>
            </a:r>
            <a:endParaRPr lang="en-US" altLang="zh-CN" dirty="0"/>
          </a:p>
          <a:p>
            <a:r>
              <a:rPr lang="en-US" altLang="zh-CN" dirty="0"/>
              <a:t>HV</a:t>
            </a:r>
            <a:r>
              <a:rPr lang="zh-CN" altLang="en-US" dirty="0"/>
              <a:t>：为探测器提供高压</a:t>
            </a:r>
            <a:endParaRPr lang="en-US" altLang="zh-CN" dirty="0"/>
          </a:p>
          <a:p>
            <a:r>
              <a:rPr lang="en-US" altLang="zh-CN" dirty="0"/>
              <a:t>PLL</a:t>
            </a:r>
            <a:r>
              <a:rPr lang="zh-CN" altLang="en-US" dirty="0"/>
              <a:t>：时钟消抖</a:t>
            </a:r>
            <a:endParaRPr lang="en-US" altLang="zh-CN" dirty="0"/>
          </a:p>
          <a:p>
            <a:r>
              <a:rPr lang="en-US" altLang="zh-CN" dirty="0"/>
              <a:t>SMA</a:t>
            </a:r>
            <a:r>
              <a:rPr lang="zh-CN" altLang="en-US" dirty="0"/>
              <a:t>：输入测试信号，输出观测波形</a:t>
            </a:r>
          </a:p>
        </p:txBody>
      </p:sp>
      <p:pic>
        <p:nvPicPr>
          <p:cNvPr id="12" name="图片 11">
            <a:extLst>
              <a:ext uri="{FF2B5EF4-FFF2-40B4-BE49-F238E27FC236}">
                <a16:creationId xmlns:a16="http://schemas.microsoft.com/office/drawing/2014/main" id="{3C8611F3-3869-4A24-841B-9702040B6E88}"/>
              </a:ext>
            </a:extLst>
          </p:cNvPr>
          <p:cNvPicPr>
            <a:picLocks noChangeAspect="1"/>
          </p:cNvPicPr>
          <p:nvPr/>
        </p:nvPicPr>
        <p:blipFill>
          <a:blip r:embed="rId5"/>
          <a:stretch>
            <a:fillRect/>
          </a:stretch>
        </p:blipFill>
        <p:spPr>
          <a:xfrm>
            <a:off x="6397747" y="1591696"/>
            <a:ext cx="5678241" cy="4525962"/>
          </a:xfrm>
          <a:prstGeom prst="rect">
            <a:avLst/>
          </a:prstGeom>
        </p:spPr>
      </p:pic>
    </p:spTree>
    <p:extLst>
      <p:ext uri="{BB962C8B-B14F-4D97-AF65-F5344CB8AC3E}">
        <p14:creationId xmlns:p14="http://schemas.microsoft.com/office/powerpoint/2010/main" val="2736762975"/>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25C5329-8EC2-48CA-B6A0-37EFB1F14E54}"/>
              </a:ext>
            </a:extLst>
          </p:cNvPr>
          <p:cNvSpPr>
            <a:spLocks noGrp="1"/>
          </p:cNvSpPr>
          <p:nvPr>
            <p:ph type="title"/>
          </p:nvPr>
        </p:nvSpPr>
        <p:spPr/>
        <p:txBody>
          <a:bodyPr/>
          <a:lstStyle/>
          <a:p>
            <a:r>
              <a:rPr lang="zh-CN" altLang="en-US" dirty="0"/>
              <a:t>前端数字模块</a:t>
            </a:r>
          </a:p>
        </p:txBody>
      </p:sp>
      <p:sp>
        <p:nvSpPr>
          <p:cNvPr id="4" name="日期占位符 3">
            <a:extLst>
              <a:ext uri="{FF2B5EF4-FFF2-40B4-BE49-F238E27FC236}">
                <a16:creationId xmlns:a16="http://schemas.microsoft.com/office/drawing/2014/main" id="{F83FA90B-AEAF-4D9F-8FA8-ED8F592543DB}"/>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BC8706BB-49F7-406B-BBA0-C5BE625846F2}"/>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16</a:t>
            </a:fld>
            <a:endParaRPr lang="en-US" altLang="zh-CN">
              <a:solidFill>
                <a:prstClr val="black"/>
              </a:solidFill>
              <a:latin typeface="Arial" panose="020B0604020202020204" pitchFamily="34" charset="0"/>
              <a:ea typeface="宋体" panose="02010600030101010101" pitchFamily="2" charset="-122"/>
            </a:endParaRPr>
          </a:p>
        </p:txBody>
      </p:sp>
      <p:sp>
        <p:nvSpPr>
          <p:cNvPr id="6" name="内容占位符 1">
            <a:extLst>
              <a:ext uri="{FF2B5EF4-FFF2-40B4-BE49-F238E27FC236}">
                <a16:creationId xmlns:a16="http://schemas.microsoft.com/office/drawing/2014/main" id="{92F08E7D-EFB3-42A8-B37B-10E542428D08}"/>
              </a:ext>
            </a:extLst>
          </p:cNvPr>
          <p:cNvSpPr txBox="1">
            <a:spLocks/>
          </p:cNvSpPr>
          <p:nvPr/>
        </p:nvSpPr>
        <p:spPr>
          <a:xfrm>
            <a:off x="353120" y="1230591"/>
            <a:ext cx="8640960" cy="2191990"/>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r>
              <a:rPr lang="en-US" altLang="zh-CN" sz="2400" dirty="0"/>
              <a:t>FPGA</a:t>
            </a:r>
            <a:r>
              <a:rPr lang="zh-CN" altLang="en-US" sz="2400" dirty="0"/>
              <a:t>：数据接收和传输；提供时钟</a:t>
            </a:r>
            <a:r>
              <a:rPr lang="en-US" altLang="zh-CN" sz="2400" dirty="0"/>
              <a:t>/trigger/</a:t>
            </a:r>
            <a:r>
              <a:rPr lang="zh-CN" altLang="en-US" sz="2400" dirty="0"/>
              <a:t>控制命令</a:t>
            </a:r>
          </a:p>
          <a:p>
            <a:r>
              <a:rPr lang="en-US" altLang="zh-CN" sz="2400" dirty="0"/>
              <a:t>PLL</a:t>
            </a:r>
            <a:r>
              <a:rPr lang="zh-CN" altLang="en-US" sz="2400" dirty="0"/>
              <a:t>：时钟同步和时钟消抖</a:t>
            </a:r>
          </a:p>
          <a:p>
            <a:r>
              <a:rPr lang="en-US" altLang="zh-CN" sz="2400" dirty="0"/>
              <a:t>Flash</a:t>
            </a:r>
            <a:r>
              <a:rPr lang="zh-CN" altLang="en-US" sz="2400" dirty="0"/>
              <a:t>：固化逻辑</a:t>
            </a:r>
          </a:p>
          <a:p>
            <a:r>
              <a:rPr lang="en-US" altLang="zh-CN" sz="2400" dirty="0"/>
              <a:t>SFP</a:t>
            </a:r>
            <a:r>
              <a:rPr lang="zh-CN" altLang="en-US" sz="2400" dirty="0"/>
              <a:t>：高速，远距离的数据传输</a:t>
            </a:r>
          </a:p>
        </p:txBody>
      </p:sp>
      <p:pic>
        <p:nvPicPr>
          <p:cNvPr id="8" name="Picture 2" descr="80f486a60bc338efaa3d6a7e1608737">
            <a:extLst>
              <a:ext uri="{FF2B5EF4-FFF2-40B4-BE49-F238E27FC236}">
                <a16:creationId xmlns:a16="http://schemas.microsoft.com/office/drawing/2014/main" id="{07192A40-3BA9-4571-8826-B4502FC9F49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50583" y="1883038"/>
            <a:ext cx="2599806" cy="42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内容占位符 6">
            <a:extLst>
              <a:ext uri="{FF2B5EF4-FFF2-40B4-BE49-F238E27FC236}">
                <a16:creationId xmlns:a16="http://schemas.microsoft.com/office/drawing/2014/main" id="{AD14A0EE-9C20-425C-B647-58DBE12808ED}"/>
              </a:ext>
            </a:extLst>
          </p:cNvPr>
          <p:cNvPicPr>
            <a:picLocks noChangeAspect="1"/>
          </p:cNvPicPr>
          <p:nvPr/>
        </p:nvPicPr>
        <p:blipFill>
          <a:blip r:embed="rId4"/>
          <a:stretch>
            <a:fillRect/>
          </a:stretch>
        </p:blipFill>
        <p:spPr>
          <a:xfrm>
            <a:off x="8312316" y="1648319"/>
            <a:ext cx="3628164" cy="4510542"/>
          </a:xfrm>
          <a:prstGeom prst="rect">
            <a:avLst/>
          </a:prstGeom>
          <a:noFill/>
          <a:ln w="9525">
            <a:noFill/>
          </a:ln>
        </p:spPr>
      </p:pic>
      <p:pic>
        <p:nvPicPr>
          <p:cNvPr id="12" name="图片 11">
            <a:extLst>
              <a:ext uri="{FF2B5EF4-FFF2-40B4-BE49-F238E27FC236}">
                <a16:creationId xmlns:a16="http://schemas.microsoft.com/office/drawing/2014/main" id="{B2FCE147-EDC6-4819-8156-9F67237E68FE}"/>
              </a:ext>
            </a:extLst>
          </p:cNvPr>
          <p:cNvPicPr>
            <a:picLocks noChangeAspect="1"/>
          </p:cNvPicPr>
          <p:nvPr/>
        </p:nvPicPr>
        <p:blipFill>
          <a:blip r:embed="rId5"/>
          <a:stretch>
            <a:fillRect/>
          </a:stretch>
        </p:blipFill>
        <p:spPr>
          <a:xfrm>
            <a:off x="476251" y="3164486"/>
            <a:ext cx="4625280" cy="2772138"/>
          </a:xfrm>
          <a:prstGeom prst="rect">
            <a:avLst/>
          </a:prstGeom>
        </p:spPr>
      </p:pic>
    </p:spTree>
    <p:extLst>
      <p:ext uri="{BB962C8B-B14F-4D97-AF65-F5344CB8AC3E}">
        <p14:creationId xmlns:p14="http://schemas.microsoft.com/office/powerpoint/2010/main" val="63031225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5F70476-48ED-4F77-B807-A61DE4F0BC42}"/>
              </a:ext>
            </a:extLst>
          </p:cNvPr>
          <p:cNvSpPr>
            <a:spLocks noGrp="1"/>
          </p:cNvSpPr>
          <p:nvPr>
            <p:ph type="title"/>
          </p:nvPr>
        </p:nvSpPr>
        <p:spPr/>
        <p:txBody>
          <a:bodyPr/>
          <a:lstStyle/>
          <a:p>
            <a:r>
              <a:rPr lang="zh-CN" altLang="en-US" dirty="0"/>
              <a:t>数据汇总模块</a:t>
            </a:r>
          </a:p>
        </p:txBody>
      </p:sp>
      <p:sp>
        <p:nvSpPr>
          <p:cNvPr id="4" name="日期占位符 3">
            <a:extLst>
              <a:ext uri="{FF2B5EF4-FFF2-40B4-BE49-F238E27FC236}">
                <a16:creationId xmlns:a16="http://schemas.microsoft.com/office/drawing/2014/main" id="{FDCDCBFA-6005-4FE1-A38A-D0C4AC04D7A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7AF79621-CFB2-44C0-8B7F-A4F39D1A7358}"/>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17</a:t>
            </a:fld>
            <a:endParaRPr lang="en-US" altLang="zh-CN">
              <a:solidFill>
                <a:prstClr val="black"/>
              </a:solidFill>
              <a:latin typeface="Arial" panose="020B0604020202020204" pitchFamily="34" charset="0"/>
              <a:ea typeface="宋体" panose="02010600030101010101" pitchFamily="2" charset="-122"/>
            </a:endParaRPr>
          </a:p>
        </p:txBody>
      </p:sp>
      <p:sp>
        <p:nvSpPr>
          <p:cNvPr id="6" name="内容占位符 1">
            <a:extLst>
              <a:ext uri="{FF2B5EF4-FFF2-40B4-BE49-F238E27FC236}">
                <a16:creationId xmlns:a16="http://schemas.microsoft.com/office/drawing/2014/main" id="{30774F48-4106-46A4-BF69-58288B309A2E}"/>
              </a:ext>
            </a:extLst>
          </p:cNvPr>
          <p:cNvSpPr>
            <a:spLocks noGrp="1"/>
          </p:cNvSpPr>
          <p:nvPr>
            <p:ph idx="1"/>
          </p:nvPr>
        </p:nvSpPr>
        <p:spPr>
          <a:xfrm>
            <a:off x="251520" y="1268760"/>
            <a:ext cx="8640960" cy="2191990"/>
          </a:xfrm>
        </p:spPr>
        <p:txBody>
          <a:bodyPr/>
          <a:lstStyle/>
          <a:p>
            <a:r>
              <a:rPr lang="en-US" altLang="zh-CN" sz="2400" dirty="0"/>
              <a:t>FPGA</a:t>
            </a:r>
            <a:r>
              <a:rPr lang="zh-CN" altLang="en-US" sz="2400" dirty="0"/>
              <a:t>：数据收集和打包；分发时钟</a:t>
            </a:r>
            <a:r>
              <a:rPr lang="en-US" altLang="zh-CN" sz="2400" dirty="0"/>
              <a:t>/</a:t>
            </a:r>
            <a:r>
              <a:rPr lang="zh-CN" altLang="en-US" sz="2400" dirty="0"/>
              <a:t>控制命令</a:t>
            </a:r>
            <a:r>
              <a:rPr lang="en-US" altLang="zh-CN" sz="2400" dirty="0"/>
              <a:t>/trigger</a:t>
            </a:r>
          </a:p>
          <a:p>
            <a:r>
              <a:rPr lang="en-US" altLang="zh-CN" sz="2400" dirty="0"/>
              <a:t>PLL</a:t>
            </a:r>
            <a:r>
              <a:rPr lang="zh-CN" altLang="en-US" sz="2400" dirty="0"/>
              <a:t>：提供高质量时钟</a:t>
            </a:r>
            <a:endParaRPr lang="en-US" altLang="zh-CN" sz="2400" dirty="0"/>
          </a:p>
          <a:p>
            <a:r>
              <a:rPr lang="en-US" altLang="zh-CN" sz="2400" dirty="0"/>
              <a:t>ROM</a:t>
            </a:r>
            <a:r>
              <a:rPr lang="zh-CN" altLang="en-US" sz="2400" dirty="0"/>
              <a:t>：固化逻辑</a:t>
            </a:r>
          </a:p>
          <a:p>
            <a:r>
              <a:rPr lang="en-US" altLang="zh-CN" sz="2400" dirty="0"/>
              <a:t>SFP</a:t>
            </a:r>
            <a:r>
              <a:rPr lang="zh-CN" altLang="en-US" sz="2400" dirty="0"/>
              <a:t>：高速的数据传输 </a:t>
            </a:r>
            <a:r>
              <a:rPr lang="en-US" altLang="zh-CN" sz="2400" dirty="0"/>
              <a:t>,</a:t>
            </a:r>
            <a:r>
              <a:rPr lang="zh-CN" altLang="en-US" sz="2400" dirty="0"/>
              <a:t>多路扩展</a:t>
            </a:r>
          </a:p>
          <a:p>
            <a:r>
              <a:rPr lang="en-US" altLang="zh-CN" sz="2400" dirty="0"/>
              <a:t>HDMI</a:t>
            </a:r>
            <a:r>
              <a:rPr lang="zh-CN" altLang="en-US" sz="2400" dirty="0"/>
              <a:t>：外部</a:t>
            </a:r>
            <a:r>
              <a:rPr lang="en-US" altLang="zh-CN" sz="2400" dirty="0"/>
              <a:t>trigger</a:t>
            </a:r>
            <a:r>
              <a:rPr lang="zh-CN" altLang="en-US" sz="2400" dirty="0"/>
              <a:t>输入 </a:t>
            </a:r>
            <a:endParaRPr lang="en-US" altLang="zh-CN" sz="2400" dirty="0"/>
          </a:p>
          <a:p>
            <a:endParaRPr lang="zh-CN" altLang="en-US" sz="2400" dirty="0"/>
          </a:p>
        </p:txBody>
      </p:sp>
      <p:pic>
        <p:nvPicPr>
          <p:cNvPr id="7" name="图片 2">
            <a:extLst>
              <a:ext uri="{FF2B5EF4-FFF2-40B4-BE49-F238E27FC236}">
                <a16:creationId xmlns:a16="http://schemas.microsoft.com/office/drawing/2014/main" id="{95FD1BB3-555D-4C2F-A1B6-24B53241EBF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5446" t="1564" r="18864" b="1810"/>
          <a:stretch>
            <a:fillRect/>
          </a:stretch>
        </p:blipFill>
        <p:spPr bwMode="auto">
          <a:xfrm>
            <a:off x="814974" y="3469752"/>
            <a:ext cx="4739588" cy="2937862"/>
          </a:xfrm>
          <a:prstGeom prst="rect">
            <a:avLst/>
          </a:prstGeom>
          <a:noFill/>
          <a:extLst>
            <a:ext uri="{909E8E84-426E-40DD-AFC4-6F175D3DCCD1}">
              <a14:hiddenFill xmlns:a14="http://schemas.microsoft.com/office/drawing/2010/main">
                <a:solidFill>
                  <a:srgbClr val="FFFFFF"/>
                </a:solidFill>
              </a14:hiddenFill>
            </a:ext>
          </a:extLst>
        </p:spPr>
      </p:pic>
      <p:pic>
        <p:nvPicPr>
          <p:cNvPr id="8" name="内容占位符 5">
            <a:extLst>
              <a:ext uri="{FF2B5EF4-FFF2-40B4-BE49-F238E27FC236}">
                <a16:creationId xmlns:a16="http://schemas.microsoft.com/office/drawing/2014/main" id="{268C6ABC-CECC-4307-AE2E-D4271A07F5BC}"/>
              </a:ext>
            </a:extLst>
          </p:cNvPr>
          <p:cNvPicPr>
            <a:picLocks noGrp="1"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6911412" y="1782789"/>
            <a:ext cx="3935261" cy="499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04374"/>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5E0A484-86CE-4322-A292-9F3326A6CE9F}"/>
              </a:ext>
            </a:extLst>
          </p:cNvPr>
          <p:cNvSpPr>
            <a:spLocks noGrp="1"/>
          </p:cNvSpPr>
          <p:nvPr>
            <p:ph idx="1"/>
          </p:nvPr>
        </p:nvSpPr>
        <p:spPr>
          <a:xfrm>
            <a:off x="255194" y="1513844"/>
            <a:ext cx="6353967" cy="4525962"/>
          </a:xfrm>
        </p:spPr>
        <p:txBody>
          <a:bodyPr/>
          <a:lstStyle/>
          <a:p>
            <a:r>
              <a:rPr lang="zh-CN" altLang="en-US" dirty="0"/>
              <a:t>利用</a:t>
            </a:r>
            <a:r>
              <a:rPr lang="en-US" altLang="zh-CN" dirty="0"/>
              <a:t>FPGA</a:t>
            </a:r>
            <a:r>
              <a:rPr lang="zh-CN" altLang="en-US" dirty="0"/>
              <a:t>和可编程延迟器进行</a:t>
            </a:r>
            <a:r>
              <a:rPr lang="en-US" altLang="zh-CN" dirty="0"/>
              <a:t>TDC</a:t>
            </a:r>
            <a:r>
              <a:rPr lang="zh-CN" altLang="en-US" dirty="0"/>
              <a:t>的性能测试：</a:t>
            </a:r>
            <a:endParaRPr lang="en-US" altLang="zh-CN" dirty="0"/>
          </a:p>
          <a:p>
            <a:pPr lvl="1"/>
            <a:r>
              <a:rPr lang="en-US" altLang="zh-CN" dirty="0"/>
              <a:t>bin size</a:t>
            </a:r>
            <a:r>
              <a:rPr lang="zh-CN" altLang="en-US" dirty="0"/>
              <a:t>与设计值相符</a:t>
            </a:r>
            <a:r>
              <a:rPr lang="en-US" altLang="zh-CN" dirty="0"/>
              <a:t>~20ps</a:t>
            </a:r>
          </a:p>
          <a:p>
            <a:pPr lvl="1"/>
            <a:r>
              <a:rPr lang="en-US" altLang="zh-CN" dirty="0"/>
              <a:t>jitter</a:t>
            </a:r>
            <a:r>
              <a:rPr lang="zh-CN" altLang="en-US" dirty="0"/>
              <a:t>基本在</a:t>
            </a:r>
            <a:r>
              <a:rPr lang="en-US" altLang="zh-CN" dirty="0"/>
              <a:t>20 </a:t>
            </a:r>
            <a:r>
              <a:rPr lang="en-US" altLang="zh-CN" dirty="0" err="1"/>
              <a:t>ps</a:t>
            </a:r>
            <a:r>
              <a:rPr lang="zh-CN" altLang="en-US" dirty="0"/>
              <a:t>以内</a:t>
            </a:r>
          </a:p>
        </p:txBody>
      </p:sp>
      <p:sp>
        <p:nvSpPr>
          <p:cNvPr id="3" name="标题 2">
            <a:extLst>
              <a:ext uri="{FF2B5EF4-FFF2-40B4-BE49-F238E27FC236}">
                <a16:creationId xmlns:a16="http://schemas.microsoft.com/office/drawing/2014/main" id="{4A9C01E7-CA10-4F45-9866-BA32F6ACB61B}"/>
              </a:ext>
            </a:extLst>
          </p:cNvPr>
          <p:cNvSpPr>
            <a:spLocks noGrp="1"/>
          </p:cNvSpPr>
          <p:nvPr>
            <p:ph type="title"/>
          </p:nvPr>
        </p:nvSpPr>
        <p:spPr/>
        <p:txBody>
          <a:bodyPr/>
          <a:lstStyle/>
          <a:p>
            <a:r>
              <a:rPr lang="zh-CN" altLang="en-US" dirty="0"/>
              <a:t>前端</a:t>
            </a:r>
            <a:r>
              <a:rPr lang="en-US" altLang="zh-CN" dirty="0"/>
              <a:t>ASIC</a:t>
            </a:r>
            <a:r>
              <a:rPr lang="zh-CN" altLang="en-US" dirty="0"/>
              <a:t>性能测试：</a:t>
            </a:r>
            <a:r>
              <a:rPr lang="en-US" altLang="zh-CN" dirty="0"/>
              <a:t>TDC</a:t>
            </a:r>
            <a:endParaRPr lang="zh-CN" altLang="en-US" dirty="0"/>
          </a:p>
        </p:txBody>
      </p:sp>
      <p:sp>
        <p:nvSpPr>
          <p:cNvPr id="4" name="日期占位符 3">
            <a:extLst>
              <a:ext uri="{FF2B5EF4-FFF2-40B4-BE49-F238E27FC236}">
                <a16:creationId xmlns:a16="http://schemas.microsoft.com/office/drawing/2014/main" id="{517EA784-794A-449C-92EB-4CECDDA16434}"/>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EDD64BE-6CA6-419E-94E8-0B3293FD834D}"/>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18</a:t>
            </a:fld>
            <a:endParaRPr lang="en-US" altLang="zh-CN">
              <a:solidFill>
                <a:prstClr val="black"/>
              </a:solidFill>
              <a:latin typeface="Arial" panose="020B0604020202020204" pitchFamily="34" charset="0"/>
              <a:ea typeface="宋体" panose="02010600030101010101" pitchFamily="2" charset="-122"/>
            </a:endParaRPr>
          </a:p>
        </p:txBody>
      </p:sp>
      <p:graphicFrame>
        <p:nvGraphicFramePr>
          <p:cNvPr id="7" name="对象 6">
            <a:extLst>
              <a:ext uri="{FF2B5EF4-FFF2-40B4-BE49-F238E27FC236}">
                <a16:creationId xmlns:a16="http://schemas.microsoft.com/office/drawing/2014/main" id="{B4F9B0A0-BE63-432B-BDBA-5313A26A98C5}"/>
              </a:ext>
            </a:extLst>
          </p:cNvPr>
          <p:cNvGraphicFramePr/>
          <p:nvPr>
            <p:extLst>
              <p:ext uri="{D42A27DB-BD31-4B8C-83A1-F6EECF244321}">
                <p14:modId xmlns:p14="http://schemas.microsoft.com/office/powerpoint/2010/main" val="1025473947"/>
              </p:ext>
            </p:extLst>
          </p:nvPr>
        </p:nvGraphicFramePr>
        <p:xfrm>
          <a:off x="7485063" y="1125388"/>
          <a:ext cx="4268782" cy="2278222"/>
        </p:xfrm>
        <a:graphic>
          <a:graphicData uri="http://schemas.openxmlformats.org/presentationml/2006/ole">
            <mc:AlternateContent xmlns:mc="http://schemas.openxmlformats.org/markup-compatibility/2006">
              <mc:Choice xmlns:v="urn:schemas-microsoft-com:vml" Requires="v">
                <p:oleObj spid="_x0000_s11606" r:id="rId4" imgW="4114800" imgH="2133600" progId="Visio.Drawing.15">
                  <p:embed/>
                </p:oleObj>
              </mc:Choice>
              <mc:Fallback>
                <p:oleObj r:id="rId4" imgW="4114800" imgH="2133600" progId="Visio.Drawing.15">
                  <p:embed/>
                  <p:pic>
                    <p:nvPicPr>
                      <p:cNvPr id="10" name="对象 9">
                        <a:extLst>
                          <a:ext uri="{FF2B5EF4-FFF2-40B4-BE49-F238E27FC236}">
                            <a16:creationId xmlns:a16="http://schemas.microsoft.com/office/drawing/2014/main" id="{99E5934F-80E9-492A-9FA6-5252B085019A}"/>
                          </a:ext>
                        </a:extLst>
                      </p:cNvPr>
                      <p:cNvPicPr/>
                      <p:nvPr/>
                    </p:nvPicPr>
                    <p:blipFill>
                      <a:blip r:embed="rId5"/>
                      <a:stretch>
                        <a:fillRect/>
                      </a:stretch>
                    </p:blipFill>
                    <p:spPr>
                      <a:xfrm>
                        <a:off x="7485063" y="1125388"/>
                        <a:ext cx="4268782" cy="2278222"/>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27C75589-8E55-4CF3-8E2B-7CBEBF460108}"/>
              </a:ext>
            </a:extLst>
          </p:cNvPr>
          <p:cNvGrpSpPr>
            <a:grpSpLocks noChangeAspect="1"/>
          </p:cNvGrpSpPr>
          <p:nvPr/>
        </p:nvGrpSpPr>
        <p:grpSpPr bwMode="auto">
          <a:xfrm>
            <a:off x="7272336" y="3537740"/>
            <a:ext cx="4170363" cy="3127378"/>
            <a:chOff x="4012" y="2301"/>
            <a:chExt cx="2627" cy="1970"/>
          </a:xfrm>
        </p:grpSpPr>
        <p:sp>
          <p:nvSpPr>
            <p:cNvPr id="12" name="AutoShape 9">
              <a:extLst>
                <a:ext uri="{FF2B5EF4-FFF2-40B4-BE49-F238E27FC236}">
                  <a16:creationId xmlns:a16="http://schemas.microsoft.com/office/drawing/2014/main" id="{99A29708-E689-418E-949C-F8F76A9B22EA}"/>
                </a:ext>
              </a:extLst>
            </p:cNvPr>
            <p:cNvSpPr>
              <a:spLocks noChangeAspect="1" noChangeArrowheads="1" noTextEdit="1"/>
            </p:cNvSpPr>
            <p:nvPr/>
          </p:nvSpPr>
          <p:spPr bwMode="auto">
            <a:xfrm>
              <a:off x="4012" y="2301"/>
              <a:ext cx="2623"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1">
              <a:extLst>
                <a:ext uri="{FF2B5EF4-FFF2-40B4-BE49-F238E27FC236}">
                  <a16:creationId xmlns:a16="http://schemas.microsoft.com/office/drawing/2014/main" id="{AA6BAAC6-90FA-4A7F-B151-BD7928FCC904}"/>
                </a:ext>
              </a:extLst>
            </p:cNvPr>
            <p:cNvSpPr>
              <a:spLocks noChangeArrowheads="1"/>
            </p:cNvSpPr>
            <p:nvPr/>
          </p:nvSpPr>
          <p:spPr bwMode="auto">
            <a:xfrm>
              <a:off x="4012" y="2301"/>
              <a:ext cx="2627" cy="19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a:extLst>
                <a:ext uri="{FF2B5EF4-FFF2-40B4-BE49-F238E27FC236}">
                  <a16:creationId xmlns:a16="http://schemas.microsoft.com/office/drawing/2014/main" id="{A1238A76-6E14-456B-A6B9-B2DD448A1701}"/>
                </a:ext>
              </a:extLst>
            </p:cNvPr>
            <p:cNvSpPr>
              <a:spLocks noChangeArrowheads="1"/>
            </p:cNvSpPr>
            <p:nvPr/>
          </p:nvSpPr>
          <p:spPr bwMode="auto">
            <a:xfrm>
              <a:off x="4355" y="2450"/>
              <a:ext cx="2034" cy="15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Line 14">
              <a:extLst>
                <a:ext uri="{FF2B5EF4-FFF2-40B4-BE49-F238E27FC236}">
                  <a16:creationId xmlns:a16="http://schemas.microsoft.com/office/drawing/2014/main" id="{BE207A17-55B3-4BAE-A02B-CA497C27BC12}"/>
                </a:ext>
              </a:extLst>
            </p:cNvPr>
            <p:cNvSpPr>
              <a:spLocks noChangeShapeType="1"/>
            </p:cNvSpPr>
            <p:nvPr/>
          </p:nvSpPr>
          <p:spPr bwMode="auto">
            <a:xfrm>
              <a:off x="4355" y="3976"/>
              <a:ext cx="203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Line 15">
              <a:extLst>
                <a:ext uri="{FF2B5EF4-FFF2-40B4-BE49-F238E27FC236}">
                  <a16:creationId xmlns:a16="http://schemas.microsoft.com/office/drawing/2014/main" id="{7BB60986-E025-4065-8EAC-E117A4E5EC6F}"/>
                </a:ext>
              </a:extLst>
            </p:cNvPr>
            <p:cNvSpPr>
              <a:spLocks noChangeShapeType="1"/>
            </p:cNvSpPr>
            <p:nvPr/>
          </p:nvSpPr>
          <p:spPr bwMode="auto">
            <a:xfrm>
              <a:off x="4355" y="2450"/>
              <a:ext cx="203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Line 16">
              <a:extLst>
                <a:ext uri="{FF2B5EF4-FFF2-40B4-BE49-F238E27FC236}">
                  <a16:creationId xmlns:a16="http://schemas.microsoft.com/office/drawing/2014/main" id="{B570ABDE-8DAD-4A67-B5DF-D768F7F282BA}"/>
                </a:ext>
              </a:extLst>
            </p:cNvPr>
            <p:cNvSpPr>
              <a:spLocks noChangeShapeType="1"/>
            </p:cNvSpPr>
            <p:nvPr/>
          </p:nvSpPr>
          <p:spPr bwMode="auto">
            <a:xfrm flipV="1">
              <a:off x="4355" y="3956"/>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Line 17">
              <a:extLst>
                <a:ext uri="{FF2B5EF4-FFF2-40B4-BE49-F238E27FC236}">
                  <a16:creationId xmlns:a16="http://schemas.microsoft.com/office/drawing/2014/main" id="{5127C872-0C8C-45C2-8B4D-A2E8CAAD7F53}"/>
                </a:ext>
              </a:extLst>
            </p:cNvPr>
            <p:cNvSpPr>
              <a:spLocks noChangeShapeType="1"/>
            </p:cNvSpPr>
            <p:nvPr/>
          </p:nvSpPr>
          <p:spPr bwMode="auto">
            <a:xfrm flipV="1">
              <a:off x="4797" y="3956"/>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Line 18">
              <a:extLst>
                <a:ext uri="{FF2B5EF4-FFF2-40B4-BE49-F238E27FC236}">
                  <a16:creationId xmlns:a16="http://schemas.microsoft.com/office/drawing/2014/main" id="{AFAC98B2-9693-4C92-929E-FB0FC8F5260C}"/>
                </a:ext>
              </a:extLst>
            </p:cNvPr>
            <p:cNvSpPr>
              <a:spLocks noChangeShapeType="1"/>
            </p:cNvSpPr>
            <p:nvPr/>
          </p:nvSpPr>
          <p:spPr bwMode="auto">
            <a:xfrm flipV="1">
              <a:off x="5240" y="3956"/>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Line 19">
              <a:extLst>
                <a:ext uri="{FF2B5EF4-FFF2-40B4-BE49-F238E27FC236}">
                  <a16:creationId xmlns:a16="http://schemas.microsoft.com/office/drawing/2014/main" id="{28BBFD0F-86EF-44A7-BB59-3C402D419D1D}"/>
                </a:ext>
              </a:extLst>
            </p:cNvPr>
            <p:cNvSpPr>
              <a:spLocks noChangeShapeType="1"/>
            </p:cNvSpPr>
            <p:nvPr/>
          </p:nvSpPr>
          <p:spPr bwMode="auto">
            <a:xfrm flipV="1">
              <a:off x="5682" y="3956"/>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20">
              <a:extLst>
                <a:ext uri="{FF2B5EF4-FFF2-40B4-BE49-F238E27FC236}">
                  <a16:creationId xmlns:a16="http://schemas.microsoft.com/office/drawing/2014/main" id="{A369A9F2-53F1-4C70-801F-A2C9F8117E58}"/>
                </a:ext>
              </a:extLst>
            </p:cNvPr>
            <p:cNvSpPr>
              <a:spLocks noChangeShapeType="1"/>
            </p:cNvSpPr>
            <p:nvPr/>
          </p:nvSpPr>
          <p:spPr bwMode="auto">
            <a:xfrm flipV="1">
              <a:off x="6124" y="3956"/>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Line 21">
              <a:extLst>
                <a:ext uri="{FF2B5EF4-FFF2-40B4-BE49-F238E27FC236}">
                  <a16:creationId xmlns:a16="http://schemas.microsoft.com/office/drawing/2014/main" id="{BF6EFFCC-FFF1-4062-8E06-FC125DDBFF79}"/>
                </a:ext>
              </a:extLst>
            </p:cNvPr>
            <p:cNvSpPr>
              <a:spLocks noChangeShapeType="1"/>
            </p:cNvSpPr>
            <p:nvPr/>
          </p:nvSpPr>
          <p:spPr bwMode="auto">
            <a:xfrm>
              <a:off x="4355" y="245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22">
              <a:extLst>
                <a:ext uri="{FF2B5EF4-FFF2-40B4-BE49-F238E27FC236}">
                  <a16:creationId xmlns:a16="http://schemas.microsoft.com/office/drawing/2014/main" id="{06FAB82E-FAE6-4BEA-9C6C-7EC76A4FA290}"/>
                </a:ext>
              </a:extLst>
            </p:cNvPr>
            <p:cNvSpPr>
              <a:spLocks noChangeShapeType="1"/>
            </p:cNvSpPr>
            <p:nvPr/>
          </p:nvSpPr>
          <p:spPr bwMode="auto">
            <a:xfrm>
              <a:off x="4797" y="245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Line 23">
              <a:extLst>
                <a:ext uri="{FF2B5EF4-FFF2-40B4-BE49-F238E27FC236}">
                  <a16:creationId xmlns:a16="http://schemas.microsoft.com/office/drawing/2014/main" id="{9AE879E9-B00D-4019-A70A-D437BA0ACDB7}"/>
                </a:ext>
              </a:extLst>
            </p:cNvPr>
            <p:cNvSpPr>
              <a:spLocks noChangeShapeType="1"/>
            </p:cNvSpPr>
            <p:nvPr/>
          </p:nvSpPr>
          <p:spPr bwMode="auto">
            <a:xfrm>
              <a:off x="5240" y="245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Line 24">
              <a:extLst>
                <a:ext uri="{FF2B5EF4-FFF2-40B4-BE49-F238E27FC236}">
                  <a16:creationId xmlns:a16="http://schemas.microsoft.com/office/drawing/2014/main" id="{4F6DDC03-9084-4209-B367-C861A7F49A93}"/>
                </a:ext>
              </a:extLst>
            </p:cNvPr>
            <p:cNvSpPr>
              <a:spLocks noChangeShapeType="1"/>
            </p:cNvSpPr>
            <p:nvPr/>
          </p:nvSpPr>
          <p:spPr bwMode="auto">
            <a:xfrm>
              <a:off x="5682" y="245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Line 25">
              <a:extLst>
                <a:ext uri="{FF2B5EF4-FFF2-40B4-BE49-F238E27FC236}">
                  <a16:creationId xmlns:a16="http://schemas.microsoft.com/office/drawing/2014/main" id="{6847B683-BAD5-43CE-9EDF-675F9D76D388}"/>
                </a:ext>
              </a:extLst>
            </p:cNvPr>
            <p:cNvSpPr>
              <a:spLocks noChangeShapeType="1"/>
            </p:cNvSpPr>
            <p:nvPr/>
          </p:nvSpPr>
          <p:spPr bwMode="auto">
            <a:xfrm>
              <a:off x="6124" y="245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26">
              <a:extLst>
                <a:ext uri="{FF2B5EF4-FFF2-40B4-BE49-F238E27FC236}">
                  <a16:creationId xmlns:a16="http://schemas.microsoft.com/office/drawing/2014/main" id="{8EF5FC62-797A-4CF5-BCAF-BDF27FC7D3CB}"/>
                </a:ext>
              </a:extLst>
            </p:cNvPr>
            <p:cNvSpPr>
              <a:spLocks noChangeArrowheads="1"/>
            </p:cNvSpPr>
            <p:nvPr/>
          </p:nvSpPr>
          <p:spPr bwMode="auto">
            <a:xfrm>
              <a:off x="4331" y="4016"/>
              <a:ext cx="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4F0C38DB-A519-44EE-8009-A1A4DDD9428A}"/>
                </a:ext>
              </a:extLst>
            </p:cNvPr>
            <p:cNvSpPr>
              <a:spLocks noChangeArrowheads="1"/>
            </p:cNvSpPr>
            <p:nvPr/>
          </p:nvSpPr>
          <p:spPr bwMode="auto">
            <a:xfrm>
              <a:off x="4730" y="4016"/>
              <a:ext cx="18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500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8DBCED7A-B9BB-4AF8-A444-3CC40F4C9172}"/>
                </a:ext>
              </a:extLst>
            </p:cNvPr>
            <p:cNvSpPr>
              <a:spLocks noChangeArrowheads="1"/>
            </p:cNvSpPr>
            <p:nvPr/>
          </p:nvSpPr>
          <p:spPr bwMode="auto">
            <a:xfrm>
              <a:off x="5150" y="4016"/>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1000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B8B449B9-FEE7-4A38-A656-C45F96015609}"/>
                </a:ext>
              </a:extLst>
            </p:cNvPr>
            <p:cNvSpPr>
              <a:spLocks noChangeArrowheads="1"/>
            </p:cNvSpPr>
            <p:nvPr/>
          </p:nvSpPr>
          <p:spPr bwMode="auto">
            <a:xfrm>
              <a:off x="5594" y="4016"/>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1500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2" name="Rectangle 30">
              <a:extLst>
                <a:ext uri="{FF2B5EF4-FFF2-40B4-BE49-F238E27FC236}">
                  <a16:creationId xmlns:a16="http://schemas.microsoft.com/office/drawing/2014/main" id="{910DCCBC-DE00-44DC-B37B-27E41A409190}"/>
                </a:ext>
              </a:extLst>
            </p:cNvPr>
            <p:cNvSpPr>
              <a:spLocks noChangeArrowheads="1"/>
            </p:cNvSpPr>
            <p:nvPr/>
          </p:nvSpPr>
          <p:spPr bwMode="auto">
            <a:xfrm>
              <a:off x="6034" y="4016"/>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2000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EB267108-8650-4193-A738-1742475EF213}"/>
                </a:ext>
              </a:extLst>
            </p:cNvPr>
            <p:cNvSpPr>
              <a:spLocks noChangeArrowheads="1"/>
            </p:cNvSpPr>
            <p:nvPr/>
          </p:nvSpPr>
          <p:spPr bwMode="auto">
            <a:xfrm>
              <a:off x="5170" y="4125"/>
              <a:ext cx="48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Delay (ps)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AE0C0E6F-E491-4372-B2D6-0798F6006692}"/>
                </a:ext>
              </a:extLst>
            </p:cNvPr>
            <p:cNvSpPr>
              <a:spLocks noChangeShapeType="1"/>
            </p:cNvSpPr>
            <p:nvPr/>
          </p:nvSpPr>
          <p:spPr bwMode="auto">
            <a:xfrm flipV="1">
              <a:off x="4355" y="2450"/>
              <a:ext cx="0" cy="1526"/>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Line 33">
              <a:extLst>
                <a:ext uri="{FF2B5EF4-FFF2-40B4-BE49-F238E27FC236}">
                  <a16:creationId xmlns:a16="http://schemas.microsoft.com/office/drawing/2014/main" id="{5D0C160A-5936-4390-8317-5A3AF314B4EB}"/>
                </a:ext>
              </a:extLst>
            </p:cNvPr>
            <p:cNvSpPr>
              <a:spLocks noChangeShapeType="1"/>
            </p:cNvSpPr>
            <p:nvPr/>
          </p:nvSpPr>
          <p:spPr bwMode="auto">
            <a:xfrm flipV="1">
              <a:off x="6389" y="2450"/>
              <a:ext cx="0" cy="1526"/>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Line 34">
              <a:extLst>
                <a:ext uri="{FF2B5EF4-FFF2-40B4-BE49-F238E27FC236}">
                  <a16:creationId xmlns:a16="http://schemas.microsoft.com/office/drawing/2014/main" id="{DC11373F-9887-4D8E-B7EF-7C903789CEE7}"/>
                </a:ext>
              </a:extLst>
            </p:cNvPr>
            <p:cNvSpPr>
              <a:spLocks noChangeShapeType="1"/>
            </p:cNvSpPr>
            <p:nvPr/>
          </p:nvSpPr>
          <p:spPr bwMode="auto">
            <a:xfrm>
              <a:off x="4355" y="3976"/>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Line 35">
              <a:extLst>
                <a:ext uri="{FF2B5EF4-FFF2-40B4-BE49-F238E27FC236}">
                  <a16:creationId xmlns:a16="http://schemas.microsoft.com/office/drawing/2014/main" id="{25CB42AF-47DD-4E88-A123-815F1005011B}"/>
                </a:ext>
              </a:extLst>
            </p:cNvPr>
            <p:cNvSpPr>
              <a:spLocks noChangeShapeType="1"/>
            </p:cNvSpPr>
            <p:nvPr/>
          </p:nvSpPr>
          <p:spPr bwMode="auto">
            <a:xfrm>
              <a:off x="4355" y="3595"/>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36">
              <a:extLst>
                <a:ext uri="{FF2B5EF4-FFF2-40B4-BE49-F238E27FC236}">
                  <a16:creationId xmlns:a16="http://schemas.microsoft.com/office/drawing/2014/main" id="{C1D0CA3E-1C69-4FE1-B2FC-74BA5B895091}"/>
                </a:ext>
              </a:extLst>
            </p:cNvPr>
            <p:cNvSpPr>
              <a:spLocks noChangeShapeType="1"/>
            </p:cNvSpPr>
            <p:nvPr/>
          </p:nvSpPr>
          <p:spPr bwMode="auto">
            <a:xfrm>
              <a:off x="4355" y="3213"/>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37">
              <a:extLst>
                <a:ext uri="{FF2B5EF4-FFF2-40B4-BE49-F238E27FC236}">
                  <a16:creationId xmlns:a16="http://schemas.microsoft.com/office/drawing/2014/main" id="{20ED0B1A-65D8-47D0-9F66-F00B52A677AB}"/>
                </a:ext>
              </a:extLst>
            </p:cNvPr>
            <p:cNvSpPr>
              <a:spLocks noChangeShapeType="1"/>
            </p:cNvSpPr>
            <p:nvPr/>
          </p:nvSpPr>
          <p:spPr bwMode="auto">
            <a:xfrm>
              <a:off x="4355" y="2832"/>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38">
              <a:extLst>
                <a:ext uri="{FF2B5EF4-FFF2-40B4-BE49-F238E27FC236}">
                  <a16:creationId xmlns:a16="http://schemas.microsoft.com/office/drawing/2014/main" id="{BBE92BF2-AE30-4C69-AAF9-148E07915700}"/>
                </a:ext>
              </a:extLst>
            </p:cNvPr>
            <p:cNvSpPr>
              <a:spLocks noChangeShapeType="1"/>
            </p:cNvSpPr>
            <p:nvPr/>
          </p:nvSpPr>
          <p:spPr bwMode="auto">
            <a:xfrm>
              <a:off x="4355" y="2450"/>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Line 39">
              <a:extLst>
                <a:ext uri="{FF2B5EF4-FFF2-40B4-BE49-F238E27FC236}">
                  <a16:creationId xmlns:a16="http://schemas.microsoft.com/office/drawing/2014/main" id="{6FF8E400-FB7A-4752-90CC-ABF11B07718E}"/>
                </a:ext>
              </a:extLst>
            </p:cNvPr>
            <p:cNvSpPr>
              <a:spLocks noChangeShapeType="1"/>
            </p:cNvSpPr>
            <p:nvPr/>
          </p:nvSpPr>
          <p:spPr bwMode="auto">
            <a:xfrm flipH="1">
              <a:off x="6369" y="3976"/>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Line 40">
              <a:extLst>
                <a:ext uri="{FF2B5EF4-FFF2-40B4-BE49-F238E27FC236}">
                  <a16:creationId xmlns:a16="http://schemas.microsoft.com/office/drawing/2014/main" id="{03BC03D2-899D-410E-B772-5EE196D9F34F}"/>
                </a:ext>
              </a:extLst>
            </p:cNvPr>
            <p:cNvSpPr>
              <a:spLocks noChangeShapeType="1"/>
            </p:cNvSpPr>
            <p:nvPr/>
          </p:nvSpPr>
          <p:spPr bwMode="auto">
            <a:xfrm flipH="1">
              <a:off x="6369" y="3595"/>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Line 41">
              <a:extLst>
                <a:ext uri="{FF2B5EF4-FFF2-40B4-BE49-F238E27FC236}">
                  <a16:creationId xmlns:a16="http://schemas.microsoft.com/office/drawing/2014/main" id="{5CCED3B0-B58E-48A4-995F-1EEDEB16F008}"/>
                </a:ext>
              </a:extLst>
            </p:cNvPr>
            <p:cNvSpPr>
              <a:spLocks noChangeShapeType="1"/>
            </p:cNvSpPr>
            <p:nvPr/>
          </p:nvSpPr>
          <p:spPr bwMode="auto">
            <a:xfrm flipH="1">
              <a:off x="6369" y="3213"/>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Line 42">
              <a:extLst>
                <a:ext uri="{FF2B5EF4-FFF2-40B4-BE49-F238E27FC236}">
                  <a16:creationId xmlns:a16="http://schemas.microsoft.com/office/drawing/2014/main" id="{1F1C2370-1473-4699-AA02-421EF623FC1F}"/>
                </a:ext>
              </a:extLst>
            </p:cNvPr>
            <p:cNvSpPr>
              <a:spLocks noChangeShapeType="1"/>
            </p:cNvSpPr>
            <p:nvPr/>
          </p:nvSpPr>
          <p:spPr bwMode="auto">
            <a:xfrm flipH="1">
              <a:off x="6369" y="2832"/>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Line 43">
              <a:extLst>
                <a:ext uri="{FF2B5EF4-FFF2-40B4-BE49-F238E27FC236}">
                  <a16:creationId xmlns:a16="http://schemas.microsoft.com/office/drawing/2014/main" id="{FF01B86D-9BA7-4821-8485-663C8B90FFC2}"/>
                </a:ext>
              </a:extLst>
            </p:cNvPr>
            <p:cNvSpPr>
              <a:spLocks noChangeShapeType="1"/>
            </p:cNvSpPr>
            <p:nvPr/>
          </p:nvSpPr>
          <p:spPr bwMode="auto">
            <a:xfrm flipH="1">
              <a:off x="6369" y="2450"/>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44">
              <a:extLst>
                <a:ext uri="{FF2B5EF4-FFF2-40B4-BE49-F238E27FC236}">
                  <a16:creationId xmlns:a16="http://schemas.microsoft.com/office/drawing/2014/main" id="{CE0B9A6D-41B6-4F75-890D-A1CF881C2E77}"/>
                </a:ext>
              </a:extLst>
            </p:cNvPr>
            <p:cNvSpPr>
              <a:spLocks noChangeArrowheads="1"/>
            </p:cNvSpPr>
            <p:nvPr/>
          </p:nvSpPr>
          <p:spPr bwMode="auto">
            <a:xfrm>
              <a:off x="4278" y="3936"/>
              <a:ext cx="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A2343581-8386-4AC1-B743-2615361303F9}"/>
                </a:ext>
              </a:extLst>
            </p:cNvPr>
            <p:cNvSpPr>
              <a:spLocks noChangeArrowheads="1"/>
            </p:cNvSpPr>
            <p:nvPr/>
          </p:nvSpPr>
          <p:spPr bwMode="auto">
            <a:xfrm>
              <a:off x="4234" y="3556"/>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10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467B075C-BA96-40B8-8793-611E94FFFD1F}"/>
                </a:ext>
              </a:extLst>
            </p:cNvPr>
            <p:cNvSpPr>
              <a:spLocks noChangeArrowheads="1"/>
            </p:cNvSpPr>
            <p:nvPr/>
          </p:nvSpPr>
          <p:spPr bwMode="auto">
            <a:xfrm>
              <a:off x="4234" y="3173"/>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15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0E2F3044-8A66-4ACB-80E5-A5402C1A1AD5}"/>
                </a:ext>
              </a:extLst>
            </p:cNvPr>
            <p:cNvSpPr>
              <a:spLocks noChangeArrowheads="1"/>
            </p:cNvSpPr>
            <p:nvPr/>
          </p:nvSpPr>
          <p:spPr bwMode="auto">
            <a:xfrm>
              <a:off x="4234" y="2793"/>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20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8EEF145C-172C-4DC7-A149-61F9433C6B46}"/>
                </a:ext>
              </a:extLst>
            </p:cNvPr>
            <p:cNvSpPr>
              <a:spLocks noChangeArrowheads="1"/>
            </p:cNvSpPr>
            <p:nvPr/>
          </p:nvSpPr>
          <p:spPr bwMode="auto">
            <a:xfrm>
              <a:off x="4234" y="2410"/>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262626"/>
                  </a:solidFill>
                  <a:effectLst/>
                  <a:latin typeface="Arial" panose="020B0604020202020204" pitchFamily="34" charset="0"/>
                </a:rPr>
                <a:t>25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556BFD38-007B-432B-8C06-AE017393E8FE}"/>
                </a:ext>
              </a:extLst>
            </p:cNvPr>
            <p:cNvSpPr>
              <a:spLocks noChangeArrowheads="1"/>
            </p:cNvSpPr>
            <p:nvPr/>
          </p:nvSpPr>
          <p:spPr bwMode="auto">
            <a:xfrm rot="16200000">
              <a:off x="4129" y="3447"/>
              <a:ext cx="10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E41996A2-93D4-4BA1-9EF8-FF29E2DAFB27}"/>
                </a:ext>
              </a:extLst>
            </p:cNvPr>
            <p:cNvSpPr>
              <a:spLocks noChangeArrowheads="1"/>
            </p:cNvSpPr>
            <p:nvPr/>
          </p:nvSpPr>
          <p:spPr bwMode="auto">
            <a:xfrm rot="16200000">
              <a:off x="4121" y="3386"/>
              <a:ext cx="12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O</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11B0DD56-3AF0-4198-988C-666058999F23}"/>
                </a:ext>
              </a:extLst>
            </p:cNvPr>
            <p:cNvSpPr>
              <a:spLocks noChangeArrowheads="1"/>
            </p:cNvSpPr>
            <p:nvPr/>
          </p:nvSpPr>
          <p:spPr bwMode="auto">
            <a:xfrm rot="16200000">
              <a:off x="4127" y="3319"/>
              <a:ext cx="10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A</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B504EAA5-D8E5-4CB8-96D6-805001A37DE2}"/>
                </a:ext>
              </a:extLst>
            </p:cNvPr>
            <p:cNvSpPr>
              <a:spLocks noChangeArrowheads="1"/>
            </p:cNvSpPr>
            <p:nvPr/>
          </p:nvSpPr>
          <p:spPr bwMode="auto">
            <a:xfrm rot="16200000">
              <a:off x="4145" y="3285"/>
              <a:ext cx="7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5" name="Rectangle 53">
              <a:extLst>
                <a:ext uri="{FF2B5EF4-FFF2-40B4-BE49-F238E27FC236}">
                  <a16:creationId xmlns:a16="http://schemas.microsoft.com/office/drawing/2014/main" id="{3E63343D-62E0-4904-8825-58123FE0BDD0}"/>
                </a:ext>
              </a:extLst>
            </p:cNvPr>
            <p:cNvSpPr>
              <a:spLocks noChangeArrowheads="1"/>
            </p:cNvSpPr>
            <p:nvPr/>
          </p:nvSpPr>
          <p:spPr bwMode="auto">
            <a:xfrm rot="16200000">
              <a:off x="4127" y="3239"/>
              <a:ext cx="10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EBCB34F6-DD2C-4B92-9C8B-3CD8A71AF96A}"/>
                </a:ext>
              </a:extLst>
            </p:cNvPr>
            <p:cNvSpPr>
              <a:spLocks noChangeArrowheads="1"/>
            </p:cNvSpPr>
            <p:nvPr/>
          </p:nvSpPr>
          <p:spPr bwMode="auto">
            <a:xfrm rot="16200000">
              <a:off x="4145" y="3196"/>
              <a:ext cx="7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7" name="Rectangle 55">
              <a:extLst>
                <a:ext uri="{FF2B5EF4-FFF2-40B4-BE49-F238E27FC236}">
                  <a16:creationId xmlns:a16="http://schemas.microsoft.com/office/drawing/2014/main" id="{625F38BA-C96B-45BF-AEE8-28AED71C3566}"/>
                </a:ext>
              </a:extLst>
            </p:cNvPr>
            <p:cNvSpPr>
              <a:spLocks noChangeArrowheads="1"/>
            </p:cNvSpPr>
            <p:nvPr/>
          </p:nvSpPr>
          <p:spPr bwMode="auto">
            <a:xfrm rot="16200000">
              <a:off x="4133" y="3160"/>
              <a:ext cx="9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d</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8" name="Rectangle 56">
              <a:extLst>
                <a:ext uri="{FF2B5EF4-FFF2-40B4-BE49-F238E27FC236}">
                  <a16:creationId xmlns:a16="http://schemas.microsoft.com/office/drawing/2014/main" id="{E860E4E3-4B41-4863-8450-4DF832DFDDB9}"/>
                </a:ext>
              </a:extLst>
            </p:cNvPr>
            <p:cNvSpPr>
              <a:spLocks noChangeArrowheads="1"/>
            </p:cNvSpPr>
            <p:nvPr/>
          </p:nvSpPr>
          <p:spPr bwMode="auto">
            <a:xfrm rot="16200000">
              <a:off x="4143" y="3121"/>
              <a:ext cx="7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3989107C-CC0B-4822-853D-B4DE1EC2DCF2}"/>
                </a:ext>
              </a:extLst>
            </p:cNvPr>
            <p:cNvSpPr>
              <a:spLocks noChangeArrowheads="1"/>
            </p:cNvSpPr>
            <p:nvPr/>
          </p:nvSpPr>
          <p:spPr bwMode="auto">
            <a:xfrm rot="16200000">
              <a:off x="4125" y="3075"/>
              <a:ext cx="11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D</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DA8160CE-13AD-4E25-A6B3-99BC7652B4E8}"/>
                </a:ext>
              </a:extLst>
            </p:cNvPr>
            <p:cNvSpPr>
              <a:spLocks noChangeArrowheads="1"/>
            </p:cNvSpPr>
            <p:nvPr/>
          </p:nvSpPr>
          <p:spPr bwMode="auto">
            <a:xfrm rot="16200000">
              <a:off x="4133" y="3019"/>
              <a:ext cx="9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ADBF8A64-4C27-44F4-8A68-45ED6117C651}"/>
                </a:ext>
              </a:extLst>
            </p:cNvPr>
            <p:cNvSpPr>
              <a:spLocks noChangeArrowheads="1"/>
            </p:cNvSpPr>
            <p:nvPr/>
          </p:nvSpPr>
          <p:spPr bwMode="auto">
            <a:xfrm rot="16200000">
              <a:off x="4135" y="2972"/>
              <a:ext cx="9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v</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7F541526-5321-445E-A5A3-3DF81BEC246C}"/>
                </a:ext>
              </a:extLst>
            </p:cNvPr>
            <p:cNvSpPr>
              <a:spLocks noChangeArrowheads="1"/>
            </p:cNvSpPr>
            <p:nvPr/>
          </p:nvSpPr>
          <p:spPr bwMode="auto">
            <a:xfrm rot="16200000">
              <a:off x="4145" y="2938"/>
              <a:ext cx="7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3B1D53EF-156C-4094-9B0A-011C530DD900}"/>
                </a:ext>
              </a:extLst>
            </p:cNvPr>
            <p:cNvSpPr>
              <a:spLocks noChangeArrowheads="1"/>
            </p:cNvSpPr>
            <p:nvPr/>
          </p:nvSpPr>
          <p:spPr bwMode="auto">
            <a:xfrm rot="16200000">
              <a:off x="4143" y="2912"/>
              <a:ext cx="7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DE62A96D-A126-427A-901B-0E85F97B58C6}"/>
                </a:ext>
              </a:extLst>
            </p:cNvPr>
            <p:cNvSpPr>
              <a:spLocks noChangeArrowheads="1"/>
            </p:cNvSpPr>
            <p:nvPr/>
          </p:nvSpPr>
          <p:spPr bwMode="auto">
            <a:xfrm rot="16200000">
              <a:off x="4133" y="2873"/>
              <a:ext cx="9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p</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EA34DA34-A3A0-46BB-8A58-685C412D8287}"/>
                </a:ext>
              </a:extLst>
            </p:cNvPr>
            <p:cNvSpPr>
              <a:spLocks noChangeArrowheads="1"/>
            </p:cNvSpPr>
            <p:nvPr/>
          </p:nvSpPr>
          <p:spPr bwMode="auto">
            <a:xfrm rot="16200000">
              <a:off x="4135" y="2827"/>
              <a:ext cx="9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591D7070-2D85-45BE-A8C7-552B05678FC0}"/>
                </a:ext>
              </a:extLst>
            </p:cNvPr>
            <p:cNvSpPr>
              <a:spLocks noChangeArrowheads="1"/>
            </p:cNvSpPr>
            <p:nvPr/>
          </p:nvSpPr>
          <p:spPr bwMode="auto">
            <a:xfrm rot="16200000">
              <a:off x="4143" y="2790"/>
              <a:ext cx="7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7" name="Rectangle 65">
              <a:extLst>
                <a:ext uri="{FF2B5EF4-FFF2-40B4-BE49-F238E27FC236}">
                  <a16:creationId xmlns:a16="http://schemas.microsoft.com/office/drawing/2014/main" id="{A08662DA-26FE-4561-9F8E-33837EFCBAF2}"/>
                </a:ext>
              </a:extLst>
            </p:cNvPr>
            <p:cNvSpPr>
              <a:spLocks noChangeArrowheads="1"/>
            </p:cNvSpPr>
            <p:nvPr/>
          </p:nvSpPr>
          <p:spPr bwMode="auto">
            <a:xfrm>
              <a:off x="4912" y="2333"/>
              <a:ext cx="104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Arial" panose="020B0604020202020204" pitchFamily="34" charset="0"/>
                </a:rPr>
                <a:t>TOA Std-Dev vs. Delay</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8" name="Freeform 66">
              <a:extLst>
                <a:ext uri="{FF2B5EF4-FFF2-40B4-BE49-F238E27FC236}">
                  <a16:creationId xmlns:a16="http://schemas.microsoft.com/office/drawing/2014/main" id="{AC85F44D-7B77-4548-B381-A230ED66B079}"/>
                </a:ext>
              </a:extLst>
            </p:cNvPr>
            <p:cNvSpPr>
              <a:spLocks/>
            </p:cNvSpPr>
            <p:nvPr/>
          </p:nvSpPr>
          <p:spPr bwMode="auto">
            <a:xfrm>
              <a:off x="4355" y="2808"/>
              <a:ext cx="2014" cy="1127"/>
            </a:xfrm>
            <a:custGeom>
              <a:avLst/>
              <a:gdLst>
                <a:gd name="T0" fmla="*/ 29 w 2014"/>
                <a:gd name="T1" fmla="*/ 946 h 1127"/>
                <a:gd name="T2" fmla="*/ 68 w 2014"/>
                <a:gd name="T3" fmla="*/ 411 h 1127"/>
                <a:gd name="T4" fmla="*/ 107 w 2014"/>
                <a:gd name="T5" fmla="*/ 759 h 1127"/>
                <a:gd name="T6" fmla="*/ 146 w 2014"/>
                <a:gd name="T7" fmla="*/ 73 h 1127"/>
                <a:gd name="T8" fmla="*/ 185 w 2014"/>
                <a:gd name="T9" fmla="*/ 763 h 1127"/>
                <a:gd name="T10" fmla="*/ 224 w 2014"/>
                <a:gd name="T11" fmla="*/ 710 h 1127"/>
                <a:gd name="T12" fmla="*/ 263 w 2014"/>
                <a:gd name="T13" fmla="*/ 576 h 1127"/>
                <a:gd name="T14" fmla="*/ 302 w 2014"/>
                <a:gd name="T15" fmla="*/ 727 h 1127"/>
                <a:gd name="T16" fmla="*/ 341 w 2014"/>
                <a:gd name="T17" fmla="*/ 294 h 1127"/>
                <a:gd name="T18" fmla="*/ 380 w 2014"/>
                <a:gd name="T19" fmla="*/ 760 h 1127"/>
                <a:gd name="T20" fmla="*/ 418 w 2014"/>
                <a:gd name="T21" fmla="*/ 482 h 1127"/>
                <a:gd name="T22" fmla="*/ 457 w 2014"/>
                <a:gd name="T23" fmla="*/ 418 h 1127"/>
                <a:gd name="T24" fmla="*/ 496 w 2014"/>
                <a:gd name="T25" fmla="*/ 401 h 1127"/>
                <a:gd name="T26" fmla="*/ 535 w 2014"/>
                <a:gd name="T27" fmla="*/ 432 h 1127"/>
                <a:gd name="T28" fmla="*/ 574 w 2014"/>
                <a:gd name="T29" fmla="*/ 983 h 1127"/>
                <a:gd name="T30" fmla="*/ 613 w 2014"/>
                <a:gd name="T31" fmla="*/ 682 h 1127"/>
                <a:gd name="T32" fmla="*/ 652 w 2014"/>
                <a:gd name="T33" fmla="*/ 795 h 1127"/>
                <a:gd name="T34" fmla="*/ 691 w 2014"/>
                <a:gd name="T35" fmla="*/ 448 h 1127"/>
                <a:gd name="T36" fmla="*/ 730 w 2014"/>
                <a:gd name="T37" fmla="*/ 892 h 1127"/>
                <a:gd name="T38" fmla="*/ 768 w 2014"/>
                <a:gd name="T39" fmla="*/ 832 h 1127"/>
                <a:gd name="T40" fmla="*/ 808 w 2014"/>
                <a:gd name="T41" fmla="*/ 634 h 1127"/>
                <a:gd name="T42" fmla="*/ 846 w 2014"/>
                <a:gd name="T43" fmla="*/ 899 h 1127"/>
                <a:gd name="T44" fmla="*/ 885 w 2014"/>
                <a:gd name="T45" fmla="*/ 583 h 1127"/>
                <a:gd name="T46" fmla="*/ 924 w 2014"/>
                <a:gd name="T47" fmla="*/ 304 h 1127"/>
                <a:gd name="T48" fmla="*/ 963 w 2014"/>
                <a:gd name="T49" fmla="*/ 717 h 1127"/>
                <a:gd name="T50" fmla="*/ 1002 w 2014"/>
                <a:gd name="T51" fmla="*/ 640 h 1127"/>
                <a:gd name="T52" fmla="*/ 1041 w 2014"/>
                <a:gd name="T53" fmla="*/ 570 h 1127"/>
                <a:gd name="T54" fmla="*/ 1080 w 2014"/>
                <a:gd name="T55" fmla="*/ 152 h 1127"/>
                <a:gd name="T56" fmla="*/ 1119 w 2014"/>
                <a:gd name="T57" fmla="*/ 503 h 1127"/>
                <a:gd name="T58" fmla="*/ 1158 w 2014"/>
                <a:gd name="T59" fmla="*/ 664 h 1127"/>
                <a:gd name="T60" fmla="*/ 1196 w 2014"/>
                <a:gd name="T61" fmla="*/ 683 h 1127"/>
                <a:gd name="T62" fmla="*/ 1235 w 2014"/>
                <a:gd name="T63" fmla="*/ 754 h 1127"/>
                <a:gd name="T64" fmla="*/ 1274 w 2014"/>
                <a:gd name="T65" fmla="*/ 377 h 1127"/>
                <a:gd name="T66" fmla="*/ 1313 w 2014"/>
                <a:gd name="T67" fmla="*/ 644 h 1127"/>
                <a:gd name="T68" fmla="*/ 1352 w 2014"/>
                <a:gd name="T69" fmla="*/ 618 h 1127"/>
                <a:gd name="T70" fmla="*/ 1391 w 2014"/>
                <a:gd name="T71" fmla="*/ 682 h 1127"/>
                <a:gd name="T72" fmla="*/ 1430 w 2014"/>
                <a:gd name="T73" fmla="*/ 764 h 1127"/>
                <a:gd name="T74" fmla="*/ 1469 w 2014"/>
                <a:gd name="T75" fmla="*/ 642 h 1127"/>
                <a:gd name="T76" fmla="*/ 1508 w 2014"/>
                <a:gd name="T77" fmla="*/ 546 h 1127"/>
                <a:gd name="T78" fmla="*/ 1547 w 2014"/>
                <a:gd name="T79" fmla="*/ 515 h 1127"/>
                <a:gd name="T80" fmla="*/ 1586 w 2014"/>
                <a:gd name="T81" fmla="*/ 391 h 1127"/>
                <a:gd name="T82" fmla="*/ 1624 w 2014"/>
                <a:gd name="T83" fmla="*/ 108 h 1127"/>
                <a:gd name="T84" fmla="*/ 1663 w 2014"/>
                <a:gd name="T85" fmla="*/ 373 h 1127"/>
                <a:gd name="T86" fmla="*/ 1702 w 2014"/>
                <a:gd name="T87" fmla="*/ 748 h 1127"/>
                <a:gd name="T88" fmla="*/ 1741 w 2014"/>
                <a:gd name="T89" fmla="*/ 113 h 1127"/>
                <a:gd name="T90" fmla="*/ 1780 w 2014"/>
                <a:gd name="T91" fmla="*/ 791 h 1127"/>
                <a:gd name="T92" fmla="*/ 1819 w 2014"/>
                <a:gd name="T93" fmla="*/ 842 h 1127"/>
                <a:gd name="T94" fmla="*/ 1858 w 2014"/>
                <a:gd name="T95" fmla="*/ 240 h 1127"/>
                <a:gd name="T96" fmla="*/ 1897 w 2014"/>
                <a:gd name="T97" fmla="*/ 471 h 1127"/>
                <a:gd name="T98" fmla="*/ 1936 w 2014"/>
                <a:gd name="T99" fmla="*/ 847 h 1127"/>
                <a:gd name="T100" fmla="*/ 1975 w 2014"/>
                <a:gd name="T101" fmla="*/ 658 h 1127"/>
                <a:gd name="T102" fmla="*/ 2014 w 2014"/>
                <a:gd name="T103" fmla="*/ 793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127">
                  <a:moveTo>
                    <a:pt x="0" y="603"/>
                  </a:moveTo>
                  <a:lnTo>
                    <a:pt x="10" y="642"/>
                  </a:lnTo>
                  <a:lnTo>
                    <a:pt x="20" y="619"/>
                  </a:lnTo>
                  <a:lnTo>
                    <a:pt x="29" y="946"/>
                  </a:lnTo>
                  <a:lnTo>
                    <a:pt x="39" y="888"/>
                  </a:lnTo>
                  <a:lnTo>
                    <a:pt x="49" y="319"/>
                  </a:lnTo>
                  <a:lnTo>
                    <a:pt x="59" y="745"/>
                  </a:lnTo>
                  <a:lnTo>
                    <a:pt x="68" y="411"/>
                  </a:lnTo>
                  <a:lnTo>
                    <a:pt x="78" y="619"/>
                  </a:lnTo>
                  <a:lnTo>
                    <a:pt x="88" y="579"/>
                  </a:lnTo>
                  <a:lnTo>
                    <a:pt x="97" y="822"/>
                  </a:lnTo>
                  <a:lnTo>
                    <a:pt x="107" y="759"/>
                  </a:lnTo>
                  <a:lnTo>
                    <a:pt x="117" y="759"/>
                  </a:lnTo>
                  <a:lnTo>
                    <a:pt x="127" y="433"/>
                  </a:lnTo>
                  <a:lnTo>
                    <a:pt x="136" y="125"/>
                  </a:lnTo>
                  <a:lnTo>
                    <a:pt x="146" y="73"/>
                  </a:lnTo>
                  <a:lnTo>
                    <a:pt x="156" y="0"/>
                  </a:lnTo>
                  <a:lnTo>
                    <a:pt x="165" y="602"/>
                  </a:lnTo>
                  <a:lnTo>
                    <a:pt x="175" y="554"/>
                  </a:lnTo>
                  <a:lnTo>
                    <a:pt x="185" y="763"/>
                  </a:lnTo>
                  <a:lnTo>
                    <a:pt x="195" y="555"/>
                  </a:lnTo>
                  <a:lnTo>
                    <a:pt x="204" y="470"/>
                  </a:lnTo>
                  <a:lnTo>
                    <a:pt x="214" y="769"/>
                  </a:lnTo>
                  <a:lnTo>
                    <a:pt x="224" y="710"/>
                  </a:lnTo>
                  <a:lnTo>
                    <a:pt x="234" y="768"/>
                  </a:lnTo>
                  <a:lnTo>
                    <a:pt x="243" y="813"/>
                  </a:lnTo>
                  <a:lnTo>
                    <a:pt x="253" y="669"/>
                  </a:lnTo>
                  <a:lnTo>
                    <a:pt x="263" y="576"/>
                  </a:lnTo>
                  <a:lnTo>
                    <a:pt x="272" y="657"/>
                  </a:lnTo>
                  <a:lnTo>
                    <a:pt x="282" y="564"/>
                  </a:lnTo>
                  <a:lnTo>
                    <a:pt x="292" y="773"/>
                  </a:lnTo>
                  <a:lnTo>
                    <a:pt x="302" y="727"/>
                  </a:lnTo>
                  <a:lnTo>
                    <a:pt x="312" y="760"/>
                  </a:lnTo>
                  <a:lnTo>
                    <a:pt x="321" y="916"/>
                  </a:lnTo>
                  <a:lnTo>
                    <a:pt x="331" y="784"/>
                  </a:lnTo>
                  <a:lnTo>
                    <a:pt x="341" y="294"/>
                  </a:lnTo>
                  <a:lnTo>
                    <a:pt x="350" y="374"/>
                  </a:lnTo>
                  <a:lnTo>
                    <a:pt x="360" y="440"/>
                  </a:lnTo>
                  <a:lnTo>
                    <a:pt x="370" y="377"/>
                  </a:lnTo>
                  <a:lnTo>
                    <a:pt x="380" y="760"/>
                  </a:lnTo>
                  <a:lnTo>
                    <a:pt x="389" y="750"/>
                  </a:lnTo>
                  <a:lnTo>
                    <a:pt x="399" y="874"/>
                  </a:lnTo>
                  <a:lnTo>
                    <a:pt x="409" y="743"/>
                  </a:lnTo>
                  <a:lnTo>
                    <a:pt x="418" y="482"/>
                  </a:lnTo>
                  <a:lnTo>
                    <a:pt x="428" y="472"/>
                  </a:lnTo>
                  <a:lnTo>
                    <a:pt x="438" y="576"/>
                  </a:lnTo>
                  <a:lnTo>
                    <a:pt x="448" y="506"/>
                  </a:lnTo>
                  <a:lnTo>
                    <a:pt x="457" y="418"/>
                  </a:lnTo>
                  <a:lnTo>
                    <a:pt x="467" y="489"/>
                  </a:lnTo>
                  <a:lnTo>
                    <a:pt x="477" y="567"/>
                  </a:lnTo>
                  <a:lnTo>
                    <a:pt x="487" y="286"/>
                  </a:lnTo>
                  <a:lnTo>
                    <a:pt x="496" y="401"/>
                  </a:lnTo>
                  <a:lnTo>
                    <a:pt x="506" y="364"/>
                  </a:lnTo>
                  <a:lnTo>
                    <a:pt x="516" y="410"/>
                  </a:lnTo>
                  <a:lnTo>
                    <a:pt x="525" y="863"/>
                  </a:lnTo>
                  <a:lnTo>
                    <a:pt x="535" y="432"/>
                  </a:lnTo>
                  <a:lnTo>
                    <a:pt x="545" y="1127"/>
                  </a:lnTo>
                  <a:lnTo>
                    <a:pt x="555" y="466"/>
                  </a:lnTo>
                  <a:lnTo>
                    <a:pt x="564" y="521"/>
                  </a:lnTo>
                  <a:lnTo>
                    <a:pt x="574" y="983"/>
                  </a:lnTo>
                  <a:lnTo>
                    <a:pt x="584" y="461"/>
                  </a:lnTo>
                  <a:lnTo>
                    <a:pt x="593" y="179"/>
                  </a:lnTo>
                  <a:lnTo>
                    <a:pt x="603" y="255"/>
                  </a:lnTo>
                  <a:lnTo>
                    <a:pt x="613" y="682"/>
                  </a:lnTo>
                  <a:lnTo>
                    <a:pt x="623" y="226"/>
                  </a:lnTo>
                  <a:lnTo>
                    <a:pt x="632" y="808"/>
                  </a:lnTo>
                  <a:lnTo>
                    <a:pt x="642" y="811"/>
                  </a:lnTo>
                  <a:lnTo>
                    <a:pt x="652" y="795"/>
                  </a:lnTo>
                  <a:lnTo>
                    <a:pt x="662" y="476"/>
                  </a:lnTo>
                  <a:lnTo>
                    <a:pt x="671" y="814"/>
                  </a:lnTo>
                  <a:lnTo>
                    <a:pt x="681" y="850"/>
                  </a:lnTo>
                  <a:lnTo>
                    <a:pt x="691" y="448"/>
                  </a:lnTo>
                  <a:lnTo>
                    <a:pt x="700" y="717"/>
                  </a:lnTo>
                  <a:lnTo>
                    <a:pt x="710" y="225"/>
                  </a:lnTo>
                  <a:lnTo>
                    <a:pt x="720" y="807"/>
                  </a:lnTo>
                  <a:lnTo>
                    <a:pt x="730" y="892"/>
                  </a:lnTo>
                  <a:lnTo>
                    <a:pt x="739" y="748"/>
                  </a:lnTo>
                  <a:lnTo>
                    <a:pt x="749" y="650"/>
                  </a:lnTo>
                  <a:lnTo>
                    <a:pt x="759" y="478"/>
                  </a:lnTo>
                  <a:lnTo>
                    <a:pt x="768" y="832"/>
                  </a:lnTo>
                  <a:lnTo>
                    <a:pt x="778" y="847"/>
                  </a:lnTo>
                  <a:lnTo>
                    <a:pt x="788" y="514"/>
                  </a:lnTo>
                  <a:lnTo>
                    <a:pt x="798" y="704"/>
                  </a:lnTo>
                  <a:lnTo>
                    <a:pt x="808" y="634"/>
                  </a:lnTo>
                  <a:lnTo>
                    <a:pt x="817" y="675"/>
                  </a:lnTo>
                  <a:lnTo>
                    <a:pt x="827" y="672"/>
                  </a:lnTo>
                  <a:lnTo>
                    <a:pt x="837" y="761"/>
                  </a:lnTo>
                  <a:lnTo>
                    <a:pt x="846" y="899"/>
                  </a:lnTo>
                  <a:lnTo>
                    <a:pt x="856" y="706"/>
                  </a:lnTo>
                  <a:lnTo>
                    <a:pt x="866" y="768"/>
                  </a:lnTo>
                  <a:lnTo>
                    <a:pt x="875" y="477"/>
                  </a:lnTo>
                  <a:lnTo>
                    <a:pt x="885" y="583"/>
                  </a:lnTo>
                  <a:lnTo>
                    <a:pt x="895" y="390"/>
                  </a:lnTo>
                  <a:lnTo>
                    <a:pt x="905" y="1019"/>
                  </a:lnTo>
                  <a:lnTo>
                    <a:pt x="915" y="629"/>
                  </a:lnTo>
                  <a:lnTo>
                    <a:pt x="924" y="304"/>
                  </a:lnTo>
                  <a:lnTo>
                    <a:pt x="934" y="375"/>
                  </a:lnTo>
                  <a:lnTo>
                    <a:pt x="944" y="685"/>
                  </a:lnTo>
                  <a:lnTo>
                    <a:pt x="953" y="535"/>
                  </a:lnTo>
                  <a:lnTo>
                    <a:pt x="963" y="717"/>
                  </a:lnTo>
                  <a:lnTo>
                    <a:pt x="973" y="503"/>
                  </a:lnTo>
                  <a:lnTo>
                    <a:pt x="983" y="515"/>
                  </a:lnTo>
                  <a:lnTo>
                    <a:pt x="992" y="660"/>
                  </a:lnTo>
                  <a:lnTo>
                    <a:pt x="1002" y="640"/>
                  </a:lnTo>
                  <a:lnTo>
                    <a:pt x="1012" y="470"/>
                  </a:lnTo>
                  <a:lnTo>
                    <a:pt x="1021" y="662"/>
                  </a:lnTo>
                  <a:lnTo>
                    <a:pt x="1031" y="465"/>
                  </a:lnTo>
                  <a:lnTo>
                    <a:pt x="1041" y="570"/>
                  </a:lnTo>
                  <a:lnTo>
                    <a:pt x="1051" y="182"/>
                  </a:lnTo>
                  <a:lnTo>
                    <a:pt x="1060" y="272"/>
                  </a:lnTo>
                  <a:lnTo>
                    <a:pt x="1070" y="331"/>
                  </a:lnTo>
                  <a:lnTo>
                    <a:pt x="1080" y="152"/>
                  </a:lnTo>
                  <a:lnTo>
                    <a:pt x="1090" y="272"/>
                  </a:lnTo>
                  <a:lnTo>
                    <a:pt x="1099" y="737"/>
                  </a:lnTo>
                  <a:lnTo>
                    <a:pt x="1109" y="359"/>
                  </a:lnTo>
                  <a:lnTo>
                    <a:pt x="1119" y="503"/>
                  </a:lnTo>
                  <a:lnTo>
                    <a:pt x="1128" y="342"/>
                  </a:lnTo>
                  <a:lnTo>
                    <a:pt x="1138" y="53"/>
                  </a:lnTo>
                  <a:lnTo>
                    <a:pt x="1148" y="992"/>
                  </a:lnTo>
                  <a:lnTo>
                    <a:pt x="1158" y="664"/>
                  </a:lnTo>
                  <a:lnTo>
                    <a:pt x="1167" y="806"/>
                  </a:lnTo>
                  <a:lnTo>
                    <a:pt x="1177" y="188"/>
                  </a:lnTo>
                  <a:lnTo>
                    <a:pt x="1187" y="454"/>
                  </a:lnTo>
                  <a:lnTo>
                    <a:pt x="1196" y="683"/>
                  </a:lnTo>
                  <a:lnTo>
                    <a:pt x="1206" y="613"/>
                  </a:lnTo>
                  <a:lnTo>
                    <a:pt x="1216" y="783"/>
                  </a:lnTo>
                  <a:lnTo>
                    <a:pt x="1226" y="464"/>
                  </a:lnTo>
                  <a:lnTo>
                    <a:pt x="1235" y="754"/>
                  </a:lnTo>
                  <a:lnTo>
                    <a:pt x="1245" y="794"/>
                  </a:lnTo>
                  <a:lnTo>
                    <a:pt x="1255" y="244"/>
                  </a:lnTo>
                  <a:lnTo>
                    <a:pt x="1265" y="551"/>
                  </a:lnTo>
                  <a:lnTo>
                    <a:pt x="1274" y="377"/>
                  </a:lnTo>
                  <a:lnTo>
                    <a:pt x="1284" y="227"/>
                  </a:lnTo>
                  <a:lnTo>
                    <a:pt x="1294" y="694"/>
                  </a:lnTo>
                  <a:lnTo>
                    <a:pt x="1303" y="753"/>
                  </a:lnTo>
                  <a:lnTo>
                    <a:pt x="1313" y="644"/>
                  </a:lnTo>
                  <a:lnTo>
                    <a:pt x="1323" y="526"/>
                  </a:lnTo>
                  <a:lnTo>
                    <a:pt x="1333" y="348"/>
                  </a:lnTo>
                  <a:lnTo>
                    <a:pt x="1343" y="617"/>
                  </a:lnTo>
                  <a:lnTo>
                    <a:pt x="1352" y="618"/>
                  </a:lnTo>
                  <a:lnTo>
                    <a:pt x="1362" y="479"/>
                  </a:lnTo>
                  <a:lnTo>
                    <a:pt x="1372" y="723"/>
                  </a:lnTo>
                  <a:lnTo>
                    <a:pt x="1381" y="649"/>
                  </a:lnTo>
                  <a:lnTo>
                    <a:pt x="1391" y="682"/>
                  </a:lnTo>
                  <a:lnTo>
                    <a:pt x="1401" y="717"/>
                  </a:lnTo>
                  <a:lnTo>
                    <a:pt x="1411" y="545"/>
                  </a:lnTo>
                  <a:lnTo>
                    <a:pt x="1420" y="514"/>
                  </a:lnTo>
                  <a:lnTo>
                    <a:pt x="1430" y="764"/>
                  </a:lnTo>
                  <a:lnTo>
                    <a:pt x="1440" y="783"/>
                  </a:lnTo>
                  <a:lnTo>
                    <a:pt x="1449" y="453"/>
                  </a:lnTo>
                  <a:lnTo>
                    <a:pt x="1459" y="822"/>
                  </a:lnTo>
                  <a:lnTo>
                    <a:pt x="1469" y="642"/>
                  </a:lnTo>
                  <a:lnTo>
                    <a:pt x="1479" y="809"/>
                  </a:lnTo>
                  <a:lnTo>
                    <a:pt x="1488" y="376"/>
                  </a:lnTo>
                  <a:lnTo>
                    <a:pt x="1498" y="481"/>
                  </a:lnTo>
                  <a:lnTo>
                    <a:pt x="1508" y="546"/>
                  </a:lnTo>
                  <a:lnTo>
                    <a:pt x="1518" y="677"/>
                  </a:lnTo>
                  <a:lnTo>
                    <a:pt x="1527" y="770"/>
                  </a:lnTo>
                  <a:lnTo>
                    <a:pt x="1537" y="608"/>
                  </a:lnTo>
                  <a:lnTo>
                    <a:pt x="1547" y="515"/>
                  </a:lnTo>
                  <a:lnTo>
                    <a:pt x="1556" y="649"/>
                  </a:lnTo>
                  <a:lnTo>
                    <a:pt x="1566" y="593"/>
                  </a:lnTo>
                  <a:lnTo>
                    <a:pt x="1576" y="609"/>
                  </a:lnTo>
                  <a:lnTo>
                    <a:pt x="1586" y="391"/>
                  </a:lnTo>
                  <a:lnTo>
                    <a:pt x="1595" y="362"/>
                  </a:lnTo>
                  <a:lnTo>
                    <a:pt x="1605" y="300"/>
                  </a:lnTo>
                  <a:lnTo>
                    <a:pt x="1615" y="248"/>
                  </a:lnTo>
                  <a:lnTo>
                    <a:pt x="1624" y="108"/>
                  </a:lnTo>
                  <a:lnTo>
                    <a:pt x="1634" y="765"/>
                  </a:lnTo>
                  <a:lnTo>
                    <a:pt x="1644" y="828"/>
                  </a:lnTo>
                  <a:lnTo>
                    <a:pt x="1654" y="1002"/>
                  </a:lnTo>
                  <a:lnTo>
                    <a:pt x="1663" y="373"/>
                  </a:lnTo>
                  <a:lnTo>
                    <a:pt x="1673" y="395"/>
                  </a:lnTo>
                  <a:lnTo>
                    <a:pt x="1683" y="621"/>
                  </a:lnTo>
                  <a:lnTo>
                    <a:pt x="1693" y="997"/>
                  </a:lnTo>
                  <a:lnTo>
                    <a:pt x="1702" y="748"/>
                  </a:lnTo>
                  <a:lnTo>
                    <a:pt x="1712" y="768"/>
                  </a:lnTo>
                  <a:lnTo>
                    <a:pt x="1722" y="621"/>
                  </a:lnTo>
                  <a:lnTo>
                    <a:pt x="1731" y="908"/>
                  </a:lnTo>
                  <a:lnTo>
                    <a:pt x="1741" y="113"/>
                  </a:lnTo>
                  <a:lnTo>
                    <a:pt x="1751" y="631"/>
                  </a:lnTo>
                  <a:lnTo>
                    <a:pt x="1761" y="571"/>
                  </a:lnTo>
                  <a:lnTo>
                    <a:pt x="1771" y="808"/>
                  </a:lnTo>
                  <a:lnTo>
                    <a:pt x="1780" y="791"/>
                  </a:lnTo>
                  <a:lnTo>
                    <a:pt x="1790" y="629"/>
                  </a:lnTo>
                  <a:lnTo>
                    <a:pt x="1800" y="486"/>
                  </a:lnTo>
                  <a:lnTo>
                    <a:pt x="1809" y="354"/>
                  </a:lnTo>
                  <a:lnTo>
                    <a:pt x="1819" y="842"/>
                  </a:lnTo>
                  <a:lnTo>
                    <a:pt x="1829" y="710"/>
                  </a:lnTo>
                  <a:lnTo>
                    <a:pt x="1839" y="177"/>
                  </a:lnTo>
                  <a:lnTo>
                    <a:pt x="1848" y="110"/>
                  </a:lnTo>
                  <a:lnTo>
                    <a:pt x="1858" y="240"/>
                  </a:lnTo>
                  <a:lnTo>
                    <a:pt x="1868" y="622"/>
                  </a:lnTo>
                  <a:lnTo>
                    <a:pt x="1877" y="555"/>
                  </a:lnTo>
                  <a:lnTo>
                    <a:pt x="1887" y="532"/>
                  </a:lnTo>
                  <a:lnTo>
                    <a:pt x="1897" y="471"/>
                  </a:lnTo>
                  <a:lnTo>
                    <a:pt x="1907" y="643"/>
                  </a:lnTo>
                  <a:lnTo>
                    <a:pt x="1916" y="890"/>
                  </a:lnTo>
                  <a:lnTo>
                    <a:pt x="1926" y="926"/>
                  </a:lnTo>
                  <a:lnTo>
                    <a:pt x="1936" y="847"/>
                  </a:lnTo>
                  <a:lnTo>
                    <a:pt x="1946" y="521"/>
                  </a:lnTo>
                  <a:lnTo>
                    <a:pt x="1955" y="564"/>
                  </a:lnTo>
                  <a:lnTo>
                    <a:pt x="1965" y="639"/>
                  </a:lnTo>
                  <a:lnTo>
                    <a:pt x="1975" y="658"/>
                  </a:lnTo>
                  <a:lnTo>
                    <a:pt x="1984" y="481"/>
                  </a:lnTo>
                  <a:lnTo>
                    <a:pt x="1994" y="727"/>
                  </a:lnTo>
                  <a:lnTo>
                    <a:pt x="2004" y="884"/>
                  </a:lnTo>
                  <a:lnTo>
                    <a:pt x="2014" y="793"/>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7">
              <a:extLst>
                <a:ext uri="{FF2B5EF4-FFF2-40B4-BE49-F238E27FC236}">
                  <a16:creationId xmlns:a16="http://schemas.microsoft.com/office/drawing/2014/main" id="{AAF771F0-868C-4E3E-9F75-2F05AB0F6724}"/>
                </a:ext>
              </a:extLst>
            </p:cNvPr>
            <p:cNvSpPr>
              <a:spLocks/>
            </p:cNvSpPr>
            <p:nvPr/>
          </p:nvSpPr>
          <p:spPr bwMode="auto">
            <a:xfrm>
              <a:off x="4355" y="2808"/>
              <a:ext cx="2014" cy="1127"/>
            </a:xfrm>
            <a:custGeom>
              <a:avLst/>
              <a:gdLst>
                <a:gd name="T0" fmla="*/ 29 w 2014"/>
                <a:gd name="T1" fmla="*/ 946 h 1127"/>
                <a:gd name="T2" fmla="*/ 68 w 2014"/>
                <a:gd name="T3" fmla="*/ 411 h 1127"/>
                <a:gd name="T4" fmla="*/ 107 w 2014"/>
                <a:gd name="T5" fmla="*/ 759 h 1127"/>
                <a:gd name="T6" fmla="*/ 146 w 2014"/>
                <a:gd name="T7" fmla="*/ 73 h 1127"/>
                <a:gd name="T8" fmla="*/ 185 w 2014"/>
                <a:gd name="T9" fmla="*/ 763 h 1127"/>
                <a:gd name="T10" fmla="*/ 224 w 2014"/>
                <a:gd name="T11" fmla="*/ 710 h 1127"/>
                <a:gd name="T12" fmla="*/ 263 w 2014"/>
                <a:gd name="T13" fmla="*/ 576 h 1127"/>
                <a:gd name="T14" fmla="*/ 302 w 2014"/>
                <a:gd name="T15" fmla="*/ 727 h 1127"/>
                <a:gd name="T16" fmla="*/ 341 w 2014"/>
                <a:gd name="T17" fmla="*/ 294 h 1127"/>
                <a:gd name="T18" fmla="*/ 380 w 2014"/>
                <a:gd name="T19" fmla="*/ 760 h 1127"/>
                <a:gd name="T20" fmla="*/ 418 w 2014"/>
                <a:gd name="T21" fmla="*/ 482 h 1127"/>
                <a:gd name="T22" fmla="*/ 457 w 2014"/>
                <a:gd name="T23" fmla="*/ 418 h 1127"/>
                <a:gd name="T24" fmla="*/ 496 w 2014"/>
                <a:gd name="T25" fmla="*/ 401 h 1127"/>
                <a:gd name="T26" fmla="*/ 535 w 2014"/>
                <a:gd name="T27" fmla="*/ 432 h 1127"/>
                <a:gd name="T28" fmla="*/ 574 w 2014"/>
                <a:gd name="T29" fmla="*/ 983 h 1127"/>
                <a:gd name="T30" fmla="*/ 613 w 2014"/>
                <a:gd name="T31" fmla="*/ 682 h 1127"/>
                <a:gd name="T32" fmla="*/ 652 w 2014"/>
                <a:gd name="T33" fmla="*/ 795 h 1127"/>
                <a:gd name="T34" fmla="*/ 691 w 2014"/>
                <a:gd name="T35" fmla="*/ 448 h 1127"/>
                <a:gd name="T36" fmla="*/ 730 w 2014"/>
                <a:gd name="T37" fmla="*/ 892 h 1127"/>
                <a:gd name="T38" fmla="*/ 768 w 2014"/>
                <a:gd name="T39" fmla="*/ 832 h 1127"/>
                <a:gd name="T40" fmla="*/ 808 w 2014"/>
                <a:gd name="T41" fmla="*/ 634 h 1127"/>
                <a:gd name="T42" fmla="*/ 846 w 2014"/>
                <a:gd name="T43" fmla="*/ 899 h 1127"/>
                <a:gd name="T44" fmla="*/ 885 w 2014"/>
                <a:gd name="T45" fmla="*/ 583 h 1127"/>
                <a:gd name="T46" fmla="*/ 924 w 2014"/>
                <a:gd name="T47" fmla="*/ 304 h 1127"/>
                <a:gd name="T48" fmla="*/ 963 w 2014"/>
                <a:gd name="T49" fmla="*/ 717 h 1127"/>
                <a:gd name="T50" fmla="*/ 1002 w 2014"/>
                <a:gd name="T51" fmla="*/ 640 h 1127"/>
                <a:gd name="T52" fmla="*/ 1041 w 2014"/>
                <a:gd name="T53" fmla="*/ 570 h 1127"/>
                <a:gd name="T54" fmla="*/ 1080 w 2014"/>
                <a:gd name="T55" fmla="*/ 152 h 1127"/>
                <a:gd name="T56" fmla="*/ 1119 w 2014"/>
                <a:gd name="T57" fmla="*/ 503 h 1127"/>
                <a:gd name="T58" fmla="*/ 1158 w 2014"/>
                <a:gd name="T59" fmla="*/ 664 h 1127"/>
                <a:gd name="T60" fmla="*/ 1196 w 2014"/>
                <a:gd name="T61" fmla="*/ 683 h 1127"/>
                <a:gd name="T62" fmla="*/ 1235 w 2014"/>
                <a:gd name="T63" fmla="*/ 754 h 1127"/>
                <a:gd name="T64" fmla="*/ 1274 w 2014"/>
                <a:gd name="T65" fmla="*/ 377 h 1127"/>
                <a:gd name="T66" fmla="*/ 1313 w 2014"/>
                <a:gd name="T67" fmla="*/ 644 h 1127"/>
                <a:gd name="T68" fmla="*/ 1352 w 2014"/>
                <a:gd name="T69" fmla="*/ 618 h 1127"/>
                <a:gd name="T70" fmla="*/ 1391 w 2014"/>
                <a:gd name="T71" fmla="*/ 682 h 1127"/>
                <a:gd name="T72" fmla="*/ 1430 w 2014"/>
                <a:gd name="T73" fmla="*/ 764 h 1127"/>
                <a:gd name="T74" fmla="*/ 1469 w 2014"/>
                <a:gd name="T75" fmla="*/ 642 h 1127"/>
                <a:gd name="T76" fmla="*/ 1508 w 2014"/>
                <a:gd name="T77" fmla="*/ 546 h 1127"/>
                <a:gd name="T78" fmla="*/ 1547 w 2014"/>
                <a:gd name="T79" fmla="*/ 515 h 1127"/>
                <a:gd name="T80" fmla="*/ 1586 w 2014"/>
                <a:gd name="T81" fmla="*/ 391 h 1127"/>
                <a:gd name="T82" fmla="*/ 1624 w 2014"/>
                <a:gd name="T83" fmla="*/ 108 h 1127"/>
                <a:gd name="T84" fmla="*/ 1663 w 2014"/>
                <a:gd name="T85" fmla="*/ 373 h 1127"/>
                <a:gd name="T86" fmla="*/ 1702 w 2014"/>
                <a:gd name="T87" fmla="*/ 748 h 1127"/>
                <a:gd name="T88" fmla="*/ 1741 w 2014"/>
                <a:gd name="T89" fmla="*/ 113 h 1127"/>
                <a:gd name="T90" fmla="*/ 1780 w 2014"/>
                <a:gd name="T91" fmla="*/ 791 h 1127"/>
                <a:gd name="T92" fmla="*/ 1819 w 2014"/>
                <a:gd name="T93" fmla="*/ 842 h 1127"/>
                <a:gd name="T94" fmla="*/ 1858 w 2014"/>
                <a:gd name="T95" fmla="*/ 240 h 1127"/>
                <a:gd name="T96" fmla="*/ 1897 w 2014"/>
                <a:gd name="T97" fmla="*/ 471 h 1127"/>
                <a:gd name="T98" fmla="*/ 1936 w 2014"/>
                <a:gd name="T99" fmla="*/ 847 h 1127"/>
                <a:gd name="T100" fmla="*/ 1975 w 2014"/>
                <a:gd name="T101" fmla="*/ 658 h 1127"/>
                <a:gd name="T102" fmla="*/ 2014 w 2014"/>
                <a:gd name="T103" fmla="*/ 793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127">
                  <a:moveTo>
                    <a:pt x="0" y="603"/>
                  </a:moveTo>
                  <a:lnTo>
                    <a:pt x="10" y="642"/>
                  </a:lnTo>
                  <a:lnTo>
                    <a:pt x="20" y="619"/>
                  </a:lnTo>
                  <a:lnTo>
                    <a:pt x="29" y="946"/>
                  </a:lnTo>
                  <a:lnTo>
                    <a:pt x="39" y="888"/>
                  </a:lnTo>
                  <a:lnTo>
                    <a:pt x="49" y="319"/>
                  </a:lnTo>
                  <a:lnTo>
                    <a:pt x="59" y="745"/>
                  </a:lnTo>
                  <a:lnTo>
                    <a:pt x="68" y="411"/>
                  </a:lnTo>
                  <a:lnTo>
                    <a:pt x="78" y="619"/>
                  </a:lnTo>
                  <a:lnTo>
                    <a:pt x="88" y="579"/>
                  </a:lnTo>
                  <a:lnTo>
                    <a:pt x="97" y="822"/>
                  </a:lnTo>
                  <a:lnTo>
                    <a:pt x="107" y="759"/>
                  </a:lnTo>
                  <a:lnTo>
                    <a:pt x="117" y="759"/>
                  </a:lnTo>
                  <a:lnTo>
                    <a:pt x="127" y="433"/>
                  </a:lnTo>
                  <a:lnTo>
                    <a:pt x="136" y="125"/>
                  </a:lnTo>
                  <a:lnTo>
                    <a:pt x="146" y="73"/>
                  </a:lnTo>
                  <a:lnTo>
                    <a:pt x="156" y="0"/>
                  </a:lnTo>
                  <a:lnTo>
                    <a:pt x="165" y="602"/>
                  </a:lnTo>
                  <a:lnTo>
                    <a:pt x="175" y="554"/>
                  </a:lnTo>
                  <a:lnTo>
                    <a:pt x="185" y="763"/>
                  </a:lnTo>
                  <a:lnTo>
                    <a:pt x="195" y="555"/>
                  </a:lnTo>
                  <a:lnTo>
                    <a:pt x="204" y="470"/>
                  </a:lnTo>
                  <a:lnTo>
                    <a:pt x="214" y="769"/>
                  </a:lnTo>
                  <a:lnTo>
                    <a:pt x="224" y="710"/>
                  </a:lnTo>
                  <a:lnTo>
                    <a:pt x="234" y="768"/>
                  </a:lnTo>
                  <a:lnTo>
                    <a:pt x="243" y="813"/>
                  </a:lnTo>
                  <a:lnTo>
                    <a:pt x="253" y="669"/>
                  </a:lnTo>
                  <a:lnTo>
                    <a:pt x="263" y="576"/>
                  </a:lnTo>
                  <a:lnTo>
                    <a:pt x="272" y="657"/>
                  </a:lnTo>
                  <a:lnTo>
                    <a:pt x="282" y="564"/>
                  </a:lnTo>
                  <a:lnTo>
                    <a:pt x="292" y="773"/>
                  </a:lnTo>
                  <a:lnTo>
                    <a:pt x="302" y="727"/>
                  </a:lnTo>
                  <a:lnTo>
                    <a:pt x="312" y="760"/>
                  </a:lnTo>
                  <a:lnTo>
                    <a:pt x="321" y="916"/>
                  </a:lnTo>
                  <a:lnTo>
                    <a:pt x="331" y="784"/>
                  </a:lnTo>
                  <a:lnTo>
                    <a:pt x="341" y="294"/>
                  </a:lnTo>
                  <a:lnTo>
                    <a:pt x="350" y="374"/>
                  </a:lnTo>
                  <a:lnTo>
                    <a:pt x="360" y="440"/>
                  </a:lnTo>
                  <a:lnTo>
                    <a:pt x="370" y="377"/>
                  </a:lnTo>
                  <a:lnTo>
                    <a:pt x="380" y="760"/>
                  </a:lnTo>
                  <a:lnTo>
                    <a:pt x="389" y="750"/>
                  </a:lnTo>
                  <a:lnTo>
                    <a:pt x="399" y="874"/>
                  </a:lnTo>
                  <a:lnTo>
                    <a:pt x="409" y="743"/>
                  </a:lnTo>
                  <a:lnTo>
                    <a:pt x="418" y="482"/>
                  </a:lnTo>
                  <a:lnTo>
                    <a:pt x="428" y="472"/>
                  </a:lnTo>
                  <a:lnTo>
                    <a:pt x="438" y="576"/>
                  </a:lnTo>
                  <a:lnTo>
                    <a:pt x="448" y="506"/>
                  </a:lnTo>
                  <a:lnTo>
                    <a:pt x="457" y="418"/>
                  </a:lnTo>
                  <a:lnTo>
                    <a:pt x="467" y="489"/>
                  </a:lnTo>
                  <a:lnTo>
                    <a:pt x="477" y="567"/>
                  </a:lnTo>
                  <a:lnTo>
                    <a:pt x="487" y="286"/>
                  </a:lnTo>
                  <a:lnTo>
                    <a:pt x="496" y="401"/>
                  </a:lnTo>
                  <a:lnTo>
                    <a:pt x="506" y="364"/>
                  </a:lnTo>
                  <a:lnTo>
                    <a:pt x="516" y="410"/>
                  </a:lnTo>
                  <a:lnTo>
                    <a:pt x="525" y="863"/>
                  </a:lnTo>
                  <a:lnTo>
                    <a:pt x="535" y="432"/>
                  </a:lnTo>
                  <a:lnTo>
                    <a:pt x="545" y="1127"/>
                  </a:lnTo>
                  <a:lnTo>
                    <a:pt x="555" y="466"/>
                  </a:lnTo>
                  <a:lnTo>
                    <a:pt x="564" y="521"/>
                  </a:lnTo>
                  <a:lnTo>
                    <a:pt x="574" y="983"/>
                  </a:lnTo>
                  <a:lnTo>
                    <a:pt x="584" y="461"/>
                  </a:lnTo>
                  <a:lnTo>
                    <a:pt x="593" y="179"/>
                  </a:lnTo>
                  <a:lnTo>
                    <a:pt x="603" y="255"/>
                  </a:lnTo>
                  <a:lnTo>
                    <a:pt x="613" y="682"/>
                  </a:lnTo>
                  <a:lnTo>
                    <a:pt x="623" y="226"/>
                  </a:lnTo>
                  <a:lnTo>
                    <a:pt x="632" y="808"/>
                  </a:lnTo>
                  <a:lnTo>
                    <a:pt x="642" y="811"/>
                  </a:lnTo>
                  <a:lnTo>
                    <a:pt x="652" y="795"/>
                  </a:lnTo>
                  <a:lnTo>
                    <a:pt x="662" y="476"/>
                  </a:lnTo>
                  <a:lnTo>
                    <a:pt x="671" y="814"/>
                  </a:lnTo>
                  <a:lnTo>
                    <a:pt x="681" y="850"/>
                  </a:lnTo>
                  <a:lnTo>
                    <a:pt x="691" y="448"/>
                  </a:lnTo>
                  <a:lnTo>
                    <a:pt x="700" y="717"/>
                  </a:lnTo>
                  <a:lnTo>
                    <a:pt x="710" y="225"/>
                  </a:lnTo>
                  <a:lnTo>
                    <a:pt x="720" y="807"/>
                  </a:lnTo>
                  <a:lnTo>
                    <a:pt x="730" y="892"/>
                  </a:lnTo>
                  <a:lnTo>
                    <a:pt x="739" y="748"/>
                  </a:lnTo>
                  <a:lnTo>
                    <a:pt x="749" y="650"/>
                  </a:lnTo>
                  <a:lnTo>
                    <a:pt x="759" y="478"/>
                  </a:lnTo>
                  <a:lnTo>
                    <a:pt x="768" y="832"/>
                  </a:lnTo>
                  <a:lnTo>
                    <a:pt x="778" y="847"/>
                  </a:lnTo>
                  <a:lnTo>
                    <a:pt x="788" y="514"/>
                  </a:lnTo>
                  <a:lnTo>
                    <a:pt x="798" y="704"/>
                  </a:lnTo>
                  <a:lnTo>
                    <a:pt x="808" y="634"/>
                  </a:lnTo>
                  <a:lnTo>
                    <a:pt x="817" y="675"/>
                  </a:lnTo>
                  <a:lnTo>
                    <a:pt x="827" y="672"/>
                  </a:lnTo>
                  <a:lnTo>
                    <a:pt x="837" y="761"/>
                  </a:lnTo>
                  <a:lnTo>
                    <a:pt x="846" y="899"/>
                  </a:lnTo>
                  <a:lnTo>
                    <a:pt x="856" y="706"/>
                  </a:lnTo>
                  <a:lnTo>
                    <a:pt x="866" y="768"/>
                  </a:lnTo>
                  <a:lnTo>
                    <a:pt x="875" y="477"/>
                  </a:lnTo>
                  <a:lnTo>
                    <a:pt x="885" y="583"/>
                  </a:lnTo>
                  <a:lnTo>
                    <a:pt x="895" y="390"/>
                  </a:lnTo>
                  <a:lnTo>
                    <a:pt x="905" y="1019"/>
                  </a:lnTo>
                  <a:lnTo>
                    <a:pt x="915" y="629"/>
                  </a:lnTo>
                  <a:lnTo>
                    <a:pt x="924" y="304"/>
                  </a:lnTo>
                  <a:lnTo>
                    <a:pt x="934" y="375"/>
                  </a:lnTo>
                  <a:lnTo>
                    <a:pt x="944" y="685"/>
                  </a:lnTo>
                  <a:lnTo>
                    <a:pt x="953" y="535"/>
                  </a:lnTo>
                  <a:lnTo>
                    <a:pt x="963" y="717"/>
                  </a:lnTo>
                  <a:lnTo>
                    <a:pt x="973" y="503"/>
                  </a:lnTo>
                  <a:lnTo>
                    <a:pt x="983" y="515"/>
                  </a:lnTo>
                  <a:lnTo>
                    <a:pt x="992" y="660"/>
                  </a:lnTo>
                  <a:lnTo>
                    <a:pt x="1002" y="640"/>
                  </a:lnTo>
                  <a:lnTo>
                    <a:pt x="1012" y="470"/>
                  </a:lnTo>
                  <a:lnTo>
                    <a:pt x="1021" y="662"/>
                  </a:lnTo>
                  <a:lnTo>
                    <a:pt x="1031" y="465"/>
                  </a:lnTo>
                  <a:lnTo>
                    <a:pt x="1041" y="570"/>
                  </a:lnTo>
                  <a:lnTo>
                    <a:pt x="1051" y="182"/>
                  </a:lnTo>
                  <a:lnTo>
                    <a:pt x="1060" y="272"/>
                  </a:lnTo>
                  <a:lnTo>
                    <a:pt x="1070" y="331"/>
                  </a:lnTo>
                  <a:lnTo>
                    <a:pt x="1080" y="152"/>
                  </a:lnTo>
                  <a:lnTo>
                    <a:pt x="1090" y="272"/>
                  </a:lnTo>
                  <a:lnTo>
                    <a:pt x="1099" y="737"/>
                  </a:lnTo>
                  <a:lnTo>
                    <a:pt x="1109" y="359"/>
                  </a:lnTo>
                  <a:lnTo>
                    <a:pt x="1119" y="503"/>
                  </a:lnTo>
                  <a:lnTo>
                    <a:pt x="1128" y="342"/>
                  </a:lnTo>
                  <a:lnTo>
                    <a:pt x="1138" y="53"/>
                  </a:lnTo>
                  <a:lnTo>
                    <a:pt x="1148" y="992"/>
                  </a:lnTo>
                  <a:lnTo>
                    <a:pt x="1158" y="664"/>
                  </a:lnTo>
                  <a:lnTo>
                    <a:pt x="1167" y="806"/>
                  </a:lnTo>
                  <a:lnTo>
                    <a:pt x="1177" y="188"/>
                  </a:lnTo>
                  <a:lnTo>
                    <a:pt x="1187" y="454"/>
                  </a:lnTo>
                  <a:lnTo>
                    <a:pt x="1196" y="683"/>
                  </a:lnTo>
                  <a:lnTo>
                    <a:pt x="1206" y="613"/>
                  </a:lnTo>
                  <a:lnTo>
                    <a:pt x="1216" y="783"/>
                  </a:lnTo>
                  <a:lnTo>
                    <a:pt x="1226" y="464"/>
                  </a:lnTo>
                  <a:lnTo>
                    <a:pt x="1235" y="754"/>
                  </a:lnTo>
                  <a:lnTo>
                    <a:pt x="1245" y="794"/>
                  </a:lnTo>
                  <a:lnTo>
                    <a:pt x="1255" y="244"/>
                  </a:lnTo>
                  <a:lnTo>
                    <a:pt x="1265" y="551"/>
                  </a:lnTo>
                  <a:lnTo>
                    <a:pt x="1274" y="377"/>
                  </a:lnTo>
                  <a:lnTo>
                    <a:pt x="1284" y="227"/>
                  </a:lnTo>
                  <a:lnTo>
                    <a:pt x="1294" y="694"/>
                  </a:lnTo>
                  <a:lnTo>
                    <a:pt x="1303" y="753"/>
                  </a:lnTo>
                  <a:lnTo>
                    <a:pt x="1313" y="644"/>
                  </a:lnTo>
                  <a:lnTo>
                    <a:pt x="1323" y="526"/>
                  </a:lnTo>
                  <a:lnTo>
                    <a:pt x="1333" y="348"/>
                  </a:lnTo>
                  <a:lnTo>
                    <a:pt x="1343" y="617"/>
                  </a:lnTo>
                  <a:lnTo>
                    <a:pt x="1352" y="618"/>
                  </a:lnTo>
                  <a:lnTo>
                    <a:pt x="1362" y="479"/>
                  </a:lnTo>
                  <a:lnTo>
                    <a:pt x="1372" y="723"/>
                  </a:lnTo>
                  <a:lnTo>
                    <a:pt x="1381" y="649"/>
                  </a:lnTo>
                  <a:lnTo>
                    <a:pt x="1391" y="682"/>
                  </a:lnTo>
                  <a:lnTo>
                    <a:pt x="1401" y="717"/>
                  </a:lnTo>
                  <a:lnTo>
                    <a:pt x="1411" y="545"/>
                  </a:lnTo>
                  <a:lnTo>
                    <a:pt x="1420" y="514"/>
                  </a:lnTo>
                  <a:lnTo>
                    <a:pt x="1430" y="764"/>
                  </a:lnTo>
                  <a:lnTo>
                    <a:pt x="1440" y="783"/>
                  </a:lnTo>
                  <a:lnTo>
                    <a:pt x="1449" y="453"/>
                  </a:lnTo>
                  <a:lnTo>
                    <a:pt x="1459" y="822"/>
                  </a:lnTo>
                  <a:lnTo>
                    <a:pt x="1469" y="642"/>
                  </a:lnTo>
                  <a:lnTo>
                    <a:pt x="1479" y="809"/>
                  </a:lnTo>
                  <a:lnTo>
                    <a:pt x="1488" y="376"/>
                  </a:lnTo>
                  <a:lnTo>
                    <a:pt x="1498" y="481"/>
                  </a:lnTo>
                  <a:lnTo>
                    <a:pt x="1508" y="546"/>
                  </a:lnTo>
                  <a:lnTo>
                    <a:pt x="1518" y="677"/>
                  </a:lnTo>
                  <a:lnTo>
                    <a:pt x="1527" y="770"/>
                  </a:lnTo>
                  <a:lnTo>
                    <a:pt x="1537" y="608"/>
                  </a:lnTo>
                  <a:lnTo>
                    <a:pt x="1547" y="515"/>
                  </a:lnTo>
                  <a:lnTo>
                    <a:pt x="1556" y="649"/>
                  </a:lnTo>
                  <a:lnTo>
                    <a:pt x="1566" y="593"/>
                  </a:lnTo>
                  <a:lnTo>
                    <a:pt x="1576" y="609"/>
                  </a:lnTo>
                  <a:lnTo>
                    <a:pt x="1586" y="391"/>
                  </a:lnTo>
                  <a:lnTo>
                    <a:pt x="1595" y="362"/>
                  </a:lnTo>
                  <a:lnTo>
                    <a:pt x="1605" y="300"/>
                  </a:lnTo>
                  <a:lnTo>
                    <a:pt x="1615" y="248"/>
                  </a:lnTo>
                  <a:lnTo>
                    <a:pt x="1624" y="108"/>
                  </a:lnTo>
                  <a:lnTo>
                    <a:pt x="1634" y="765"/>
                  </a:lnTo>
                  <a:lnTo>
                    <a:pt x="1644" y="828"/>
                  </a:lnTo>
                  <a:lnTo>
                    <a:pt x="1654" y="1002"/>
                  </a:lnTo>
                  <a:lnTo>
                    <a:pt x="1663" y="373"/>
                  </a:lnTo>
                  <a:lnTo>
                    <a:pt x="1673" y="395"/>
                  </a:lnTo>
                  <a:lnTo>
                    <a:pt x="1683" y="621"/>
                  </a:lnTo>
                  <a:lnTo>
                    <a:pt x="1693" y="997"/>
                  </a:lnTo>
                  <a:lnTo>
                    <a:pt x="1702" y="748"/>
                  </a:lnTo>
                  <a:lnTo>
                    <a:pt x="1712" y="768"/>
                  </a:lnTo>
                  <a:lnTo>
                    <a:pt x="1722" y="621"/>
                  </a:lnTo>
                  <a:lnTo>
                    <a:pt x="1731" y="908"/>
                  </a:lnTo>
                  <a:lnTo>
                    <a:pt x="1741" y="113"/>
                  </a:lnTo>
                  <a:lnTo>
                    <a:pt x="1751" y="631"/>
                  </a:lnTo>
                  <a:lnTo>
                    <a:pt x="1761" y="571"/>
                  </a:lnTo>
                  <a:lnTo>
                    <a:pt x="1771" y="808"/>
                  </a:lnTo>
                  <a:lnTo>
                    <a:pt x="1780" y="791"/>
                  </a:lnTo>
                  <a:lnTo>
                    <a:pt x="1790" y="629"/>
                  </a:lnTo>
                  <a:lnTo>
                    <a:pt x="1800" y="486"/>
                  </a:lnTo>
                  <a:lnTo>
                    <a:pt x="1809" y="354"/>
                  </a:lnTo>
                  <a:lnTo>
                    <a:pt x="1819" y="842"/>
                  </a:lnTo>
                  <a:lnTo>
                    <a:pt x="1829" y="710"/>
                  </a:lnTo>
                  <a:lnTo>
                    <a:pt x="1839" y="177"/>
                  </a:lnTo>
                  <a:lnTo>
                    <a:pt x="1848" y="110"/>
                  </a:lnTo>
                  <a:lnTo>
                    <a:pt x="1858" y="240"/>
                  </a:lnTo>
                  <a:lnTo>
                    <a:pt x="1868" y="622"/>
                  </a:lnTo>
                  <a:lnTo>
                    <a:pt x="1877" y="555"/>
                  </a:lnTo>
                  <a:lnTo>
                    <a:pt x="1887" y="532"/>
                  </a:lnTo>
                  <a:lnTo>
                    <a:pt x="1897" y="471"/>
                  </a:lnTo>
                  <a:lnTo>
                    <a:pt x="1907" y="643"/>
                  </a:lnTo>
                  <a:lnTo>
                    <a:pt x="1916" y="890"/>
                  </a:lnTo>
                  <a:lnTo>
                    <a:pt x="1926" y="926"/>
                  </a:lnTo>
                  <a:lnTo>
                    <a:pt x="1936" y="847"/>
                  </a:lnTo>
                  <a:lnTo>
                    <a:pt x="1946" y="521"/>
                  </a:lnTo>
                  <a:lnTo>
                    <a:pt x="1955" y="564"/>
                  </a:lnTo>
                  <a:lnTo>
                    <a:pt x="1965" y="639"/>
                  </a:lnTo>
                  <a:lnTo>
                    <a:pt x="1975" y="658"/>
                  </a:lnTo>
                  <a:lnTo>
                    <a:pt x="1984" y="481"/>
                  </a:lnTo>
                  <a:lnTo>
                    <a:pt x="1994" y="727"/>
                  </a:lnTo>
                  <a:lnTo>
                    <a:pt x="2004" y="884"/>
                  </a:lnTo>
                  <a:lnTo>
                    <a:pt x="2014" y="793"/>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8">
              <a:extLst>
                <a:ext uri="{FF2B5EF4-FFF2-40B4-BE49-F238E27FC236}">
                  <a16:creationId xmlns:a16="http://schemas.microsoft.com/office/drawing/2014/main" id="{663A4FE3-DB33-47FD-8E6F-0C6B76350234}"/>
                </a:ext>
              </a:extLst>
            </p:cNvPr>
            <p:cNvSpPr>
              <a:spLocks/>
            </p:cNvSpPr>
            <p:nvPr/>
          </p:nvSpPr>
          <p:spPr bwMode="auto">
            <a:xfrm>
              <a:off x="4355" y="2744"/>
              <a:ext cx="2014" cy="1151"/>
            </a:xfrm>
            <a:custGeom>
              <a:avLst/>
              <a:gdLst>
                <a:gd name="T0" fmla="*/ 29 w 2014"/>
                <a:gd name="T1" fmla="*/ 434 h 1151"/>
                <a:gd name="T2" fmla="*/ 68 w 2014"/>
                <a:gd name="T3" fmla="*/ 863 h 1151"/>
                <a:gd name="T4" fmla="*/ 107 w 2014"/>
                <a:gd name="T5" fmla="*/ 914 h 1151"/>
                <a:gd name="T6" fmla="*/ 146 w 2014"/>
                <a:gd name="T7" fmla="*/ 673 h 1151"/>
                <a:gd name="T8" fmla="*/ 185 w 2014"/>
                <a:gd name="T9" fmla="*/ 775 h 1151"/>
                <a:gd name="T10" fmla="*/ 224 w 2014"/>
                <a:gd name="T11" fmla="*/ 856 h 1151"/>
                <a:gd name="T12" fmla="*/ 263 w 2014"/>
                <a:gd name="T13" fmla="*/ 557 h 1151"/>
                <a:gd name="T14" fmla="*/ 302 w 2014"/>
                <a:gd name="T15" fmla="*/ 739 h 1151"/>
                <a:gd name="T16" fmla="*/ 341 w 2014"/>
                <a:gd name="T17" fmla="*/ 363 h 1151"/>
                <a:gd name="T18" fmla="*/ 380 w 2014"/>
                <a:gd name="T19" fmla="*/ 704 h 1151"/>
                <a:gd name="T20" fmla="*/ 418 w 2014"/>
                <a:gd name="T21" fmla="*/ 781 h 1151"/>
                <a:gd name="T22" fmla="*/ 457 w 2014"/>
                <a:gd name="T23" fmla="*/ 700 h 1151"/>
                <a:gd name="T24" fmla="*/ 496 w 2014"/>
                <a:gd name="T25" fmla="*/ 798 h 1151"/>
                <a:gd name="T26" fmla="*/ 535 w 2014"/>
                <a:gd name="T27" fmla="*/ 334 h 1151"/>
                <a:gd name="T28" fmla="*/ 574 w 2014"/>
                <a:gd name="T29" fmla="*/ 735 h 1151"/>
                <a:gd name="T30" fmla="*/ 613 w 2014"/>
                <a:gd name="T31" fmla="*/ 398 h 1151"/>
                <a:gd name="T32" fmla="*/ 652 w 2014"/>
                <a:gd name="T33" fmla="*/ 662 h 1151"/>
                <a:gd name="T34" fmla="*/ 691 w 2014"/>
                <a:gd name="T35" fmla="*/ 895 h 1151"/>
                <a:gd name="T36" fmla="*/ 730 w 2014"/>
                <a:gd name="T37" fmla="*/ 681 h 1151"/>
                <a:gd name="T38" fmla="*/ 768 w 2014"/>
                <a:gd name="T39" fmla="*/ 732 h 1151"/>
                <a:gd name="T40" fmla="*/ 808 w 2014"/>
                <a:gd name="T41" fmla="*/ 723 h 1151"/>
                <a:gd name="T42" fmla="*/ 846 w 2014"/>
                <a:gd name="T43" fmla="*/ 887 h 1151"/>
                <a:gd name="T44" fmla="*/ 885 w 2014"/>
                <a:gd name="T45" fmla="*/ 625 h 1151"/>
                <a:gd name="T46" fmla="*/ 924 w 2014"/>
                <a:gd name="T47" fmla="*/ 404 h 1151"/>
                <a:gd name="T48" fmla="*/ 963 w 2014"/>
                <a:gd name="T49" fmla="*/ 706 h 1151"/>
                <a:gd name="T50" fmla="*/ 1002 w 2014"/>
                <a:gd name="T51" fmla="*/ 625 h 1151"/>
                <a:gd name="T52" fmla="*/ 1041 w 2014"/>
                <a:gd name="T53" fmla="*/ 311 h 1151"/>
                <a:gd name="T54" fmla="*/ 1080 w 2014"/>
                <a:gd name="T55" fmla="*/ 773 h 1151"/>
                <a:gd name="T56" fmla="*/ 1119 w 2014"/>
                <a:gd name="T57" fmla="*/ 908 h 1151"/>
                <a:gd name="T58" fmla="*/ 1158 w 2014"/>
                <a:gd name="T59" fmla="*/ 138 h 1151"/>
                <a:gd name="T60" fmla="*/ 1196 w 2014"/>
                <a:gd name="T61" fmla="*/ 728 h 1151"/>
                <a:gd name="T62" fmla="*/ 1235 w 2014"/>
                <a:gd name="T63" fmla="*/ 446 h 1151"/>
                <a:gd name="T64" fmla="*/ 1274 w 2014"/>
                <a:gd name="T65" fmla="*/ 230 h 1151"/>
                <a:gd name="T66" fmla="*/ 1313 w 2014"/>
                <a:gd name="T67" fmla="*/ 550 h 1151"/>
                <a:gd name="T68" fmla="*/ 1352 w 2014"/>
                <a:gd name="T69" fmla="*/ 618 h 1151"/>
                <a:gd name="T70" fmla="*/ 1391 w 2014"/>
                <a:gd name="T71" fmla="*/ 854 h 1151"/>
                <a:gd name="T72" fmla="*/ 1430 w 2014"/>
                <a:gd name="T73" fmla="*/ 721 h 1151"/>
                <a:gd name="T74" fmla="*/ 1469 w 2014"/>
                <a:gd name="T75" fmla="*/ 963 h 1151"/>
                <a:gd name="T76" fmla="*/ 1508 w 2014"/>
                <a:gd name="T77" fmla="*/ 730 h 1151"/>
                <a:gd name="T78" fmla="*/ 1547 w 2014"/>
                <a:gd name="T79" fmla="*/ 685 h 1151"/>
                <a:gd name="T80" fmla="*/ 1586 w 2014"/>
                <a:gd name="T81" fmla="*/ 787 h 1151"/>
                <a:gd name="T82" fmla="*/ 1624 w 2014"/>
                <a:gd name="T83" fmla="*/ 584 h 1151"/>
                <a:gd name="T84" fmla="*/ 1663 w 2014"/>
                <a:gd name="T85" fmla="*/ 359 h 1151"/>
                <a:gd name="T86" fmla="*/ 1702 w 2014"/>
                <a:gd name="T87" fmla="*/ 186 h 1151"/>
                <a:gd name="T88" fmla="*/ 1741 w 2014"/>
                <a:gd name="T89" fmla="*/ 610 h 1151"/>
                <a:gd name="T90" fmla="*/ 1780 w 2014"/>
                <a:gd name="T91" fmla="*/ 550 h 1151"/>
                <a:gd name="T92" fmla="*/ 1819 w 2014"/>
                <a:gd name="T93" fmla="*/ 405 h 1151"/>
                <a:gd name="T94" fmla="*/ 1858 w 2014"/>
                <a:gd name="T95" fmla="*/ 803 h 1151"/>
                <a:gd name="T96" fmla="*/ 1897 w 2014"/>
                <a:gd name="T97" fmla="*/ 748 h 1151"/>
                <a:gd name="T98" fmla="*/ 1936 w 2014"/>
                <a:gd name="T99" fmla="*/ 658 h 1151"/>
                <a:gd name="T100" fmla="*/ 1975 w 2014"/>
                <a:gd name="T101" fmla="*/ 947 h 1151"/>
                <a:gd name="T102" fmla="*/ 2014 w 2014"/>
                <a:gd name="T103" fmla="*/ 977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151">
                  <a:moveTo>
                    <a:pt x="0" y="186"/>
                  </a:moveTo>
                  <a:lnTo>
                    <a:pt x="10" y="872"/>
                  </a:lnTo>
                  <a:lnTo>
                    <a:pt x="20" y="276"/>
                  </a:lnTo>
                  <a:lnTo>
                    <a:pt x="29" y="434"/>
                  </a:lnTo>
                  <a:lnTo>
                    <a:pt x="39" y="310"/>
                  </a:lnTo>
                  <a:lnTo>
                    <a:pt x="49" y="721"/>
                  </a:lnTo>
                  <a:lnTo>
                    <a:pt x="59" y="624"/>
                  </a:lnTo>
                  <a:lnTo>
                    <a:pt x="68" y="863"/>
                  </a:lnTo>
                  <a:lnTo>
                    <a:pt x="78" y="649"/>
                  </a:lnTo>
                  <a:lnTo>
                    <a:pt x="88" y="666"/>
                  </a:lnTo>
                  <a:lnTo>
                    <a:pt x="97" y="571"/>
                  </a:lnTo>
                  <a:lnTo>
                    <a:pt x="107" y="914"/>
                  </a:lnTo>
                  <a:lnTo>
                    <a:pt x="117" y="398"/>
                  </a:lnTo>
                  <a:lnTo>
                    <a:pt x="127" y="321"/>
                  </a:lnTo>
                  <a:lnTo>
                    <a:pt x="136" y="279"/>
                  </a:lnTo>
                  <a:lnTo>
                    <a:pt x="146" y="673"/>
                  </a:lnTo>
                  <a:lnTo>
                    <a:pt x="156" y="787"/>
                  </a:lnTo>
                  <a:lnTo>
                    <a:pt x="165" y="721"/>
                  </a:lnTo>
                  <a:lnTo>
                    <a:pt x="175" y="637"/>
                  </a:lnTo>
                  <a:lnTo>
                    <a:pt x="185" y="775"/>
                  </a:lnTo>
                  <a:lnTo>
                    <a:pt x="195" y="937"/>
                  </a:lnTo>
                  <a:lnTo>
                    <a:pt x="204" y="820"/>
                  </a:lnTo>
                  <a:lnTo>
                    <a:pt x="214" y="821"/>
                  </a:lnTo>
                  <a:lnTo>
                    <a:pt x="224" y="856"/>
                  </a:lnTo>
                  <a:lnTo>
                    <a:pt x="234" y="774"/>
                  </a:lnTo>
                  <a:lnTo>
                    <a:pt x="243" y="706"/>
                  </a:lnTo>
                  <a:lnTo>
                    <a:pt x="253" y="644"/>
                  </a:lnTo>
                  <a:lnTo>
                    <a:pt x="263" y="557"/>
                  </a:lnTo>
                  <a:lnTo>
                    <a:pt x="272" y="683"/>
                  </a:lnTo>
                  <a:lnTo>
                    <a:pt x="282" y="645"/>
                  </a:lnTo>
                  <a:lnTo>
                    <a:pt x="292" y="637"/>
                  </a:lnTo>
                  <a:lnTo>
                    <a:pt x="302" y="739"/>
                  </a:lnTo>
                  <a:lnTo>
                    <a:pt x="312" y="525"/>
                  </a:lnTo>
                  <a:lnTo>
                    <a:pt x="321" y="827"/>
                  </a:lnTo>
                  <a:lnTo>
                    <a:pt x="331" y="915"/>
                  </a:lnTo>
                  <a:lnTo>
                    <a:pt x="341" y="363"/>
                  </a:lnTo>
                  <a:lnTo>
                    <a:pt x="350" y="515"/>
                  </a:lnTo>
                  <a:lnTo>
                    <a:pt x="360" y="587"/>
                  </a:lnTo>
                  <a:lnTo>
                    <a:pt x="370" y="718"/>
                  </a:lnTo>
                  <a:lnTo>
                    <a:pt x="380" y="704"/>
                  </a:lnTo>
                  <a:lnTo>
                    <a:pt x="389" y="791"/>
                  </a:lnTo>
                  <a:lnTo>
                    <a:pt x="399" y="761"/>
                  </a:lnTo>
                  <a:lnTo>
                    <a:pt x="409" y="898"/>
                  </a:lnTo>
                  <a:lnTo>
                    <a:pt x="418" y="781"/>
                  </a:lnTo>
                  <a:lnTo>
                    <a:pt x="428" y="529"/>
                  </a:lnTo>
                  <a:lnTo>
                    <a:pt x="438" y="470"/>
                  </a:lnTo>
                  <a:lnTo>
                    <a:pt x="448" y="613"/>
                  </a:lnTo>
                  <a:lnTo>
                    <a:pt x="457" y="700"/>
                  </a:lnTo>
                  <a:lnTo>
                    <a:pt x="467" y="365"/>
                  </a:lnTo>
                  <a:lnTo>
                    <a:pt x="477" y="460"/>
                  </a:lnTo>
                  <a:lnTo>
                    <a:pt x="487" y="677"/>
                  </a:lnTo>
                  <a:lnTo>
                    <a:pt x="496" y="798"/>
                  </a:lnTo>
                  <a:lnTo>
                    <a:pt x="506" y="220"/>
                  </a:lnTo>
                  <a:lnTo>
                    <a:pt x="516" y="830"/>
                  </a:lnTo>
                  <a:lnTo>
                    <a:pt x="525" y="544"/>
                  </a:lnTo>
                  <a:lnTo>
                    <a:pt x="535" y="334"/>
                  </a:lnTo>
                  <a:lnTo>
                    <a:pt x="545" y="304"/>
                  </a:lnTo>
                  <a:lnTo>
                    <a:pt x="555" y="1151"/>
                  </a:lnTo>
                  <a:lnTo>
                    <a:pt x="564" y="972"/>
                  </a:lnTo>
                  <a:lnTo>
                    <a:pt x="574" y="735"/>
                  </a:lnTo>
                  <a:lnTo>
                    <a:pt x="584" y="332"/>
                  </a:lnTo>
                  <a:lnTo>
                    <a:pt x="593" y="716"/>
                  </a:lnTo>
                  <a:lnTo>
                    <a:pt x="603" y="398"/>
                  </a:lnTo>
                  <a:lnTo>
                    <a:pt x="613" y="398"/>
                  </a:lnTo>
                  <a:lnTo>
                    <a:pt x="623" y="529"/>
                  </a:lnTo>
                  <a:lnTo>
                    <a:pt x="632" y="1041"/>
                  </a:lnTo>
                  <a:lnTo>
                    <a:pt x="642" y="650"/>
                  </a:lnTo>
                  <a:lnTo>
                    <a:pt x="652" y="662"/>
                  </a:lnTo>
                  <a:lnTo>
                    <a:pt x="662" y="717"/>
                  </a:lnTo>
                  <a:lnTo>
                    <a:pt x="671" y="905"/>
                  </a:lnTo>
                  <a:lnTo>
                    <a:pt x="681" y="190"/>
                  </a:lnTo>
                  <a:lnTo>
                    <a:pt x="691" y="895"/>
                  </a:lnTo>
                  <a:lnTo>
                    <a:pt x="700" y="165"/>
                  </a:lnTo>
                  <a:lnTo>
                    <a:pt x="710" y="750"/>
                  </a:lnTo>
                  <a:lnTo>
                    <a:pt x="720" y="632"/>
                  </a:lnTo>
                  <a:lnTo>
                    <a:pt x="730" y="681"/>
                  </a:lnTo>
                  <a:lnTo>
                    <a:pt x="739" y="517"/>
                  </a:lnTo>
                  <a:lnTo>
                    <a:pt x="749" y="506"/>
                  </a:lnTo>
                  <a:lnTo>
                    <a:pt x="759" y="564"/>
                  </a:lnTo>
                  <a:lnTo>
                    <a:pt x="768" y="732"/>
                  </a:lnTo>
                  <a:lnTo>
                    <a:pt x="778" y="908"/>
                  </a:lnTo>
                  <a:lnTo>
                    <a:pt x="788" y="1015"/>
                  </a:lnTo>
                  <a:lnTo>
                    <a:pt x="798" y="967"/>
                  </a:lnTo>
                  <a:lnTo>
                    <a:pt x="808" y="723"/>
                  </a:lnTo>
                  <a:lnTo>
                    <a:pt x="817" y="684"/>
                  </a:lnTo>
                  <a:lnTo>
                    <a:pt x="827" y="728"/>
                  </a:lnTo>
                  <a:lnTo>
                    <a:pt x="837" y="972"/>
                  </a:lnTo>
                  <a:lnTo>
                    <a:pt x="846" y="887"/>
                  </a:lnTo>
                  <a:lnTo>
                    <a:pt x="856" y="656"/>
                  </a:lnTo>
                  <a:lnTo>
                    <a:pt x="866" y="778"/>
                  </a:lnTo>
                  <a:lnTo>
                    <a:pt x="875" y="702"/>
                  </a:lnTo>
                  <a:lnTo>
                    <a:pt x="885" y="625"/>
                  </a:lnTo>
                  <a:lnTo>
                    <a:pt x="895" y="782"/>
                  </a:lnTo>
                  <a:lnTo>
                    <a:pt x="905" y="846"/>
                  </a:lnTo>
                  <a:lnTo>
                    <a:pt x="915" y="958"/>
                  </a:lnTo>
                  <a:lnTo>
                    <a:pt x="924" y="404"/>
                  </a:lnTo>
                  <a:lnTo>
                    <a:pt x="934" y="615"/>
                  </a:lnTo>
                  <a:lnTo>
                    <a:pt x="944" y="825"/>
                  </a:lnTo>
                  <a:lnTo>
                    <a:pt x="953" y="624"/>
                  </a:lnTo>
                  <a:lnTo>
                    <a:pt x="963" y="706"/>
                  </a:lnTo>
                  <a:lnTo>
                    <a:pt x="973" y="693"/>
                  </a:lnTo>
                  <a:lnTo>
                    <a:pt x="983" y="744"/>
                  </a:lnTo>
                  <a:lnTo>
                    <a:pt x="992" y="629"/>
                  </a:lnTo>
                  <a:lnTo>
                    <a:pt x="1002" y="625"/>
                  </a:lnTo>
                  <a:lnTo>
                    <a:pt x="1012" y="534"/>
                  </a:lnTo>
                  <a:lnTo>
                    <a:pt x="1021" y="724"/>
                  </a:lnTo>
                  <a:lnTo>
                    <a:pt x="1031" y="529"/>
                  </a:lnTo>
                  <a:lnTo>
                    <a:pt x="1041" y="311"/>
                  </a:lnTo>
                  <a:lnTo>
                    <a:pt x="1051" y="376"/>
                  </a:lnTo>
                  <a:lnTo>
                    <a:pt x="1060" y="349"/>
                  </a:lnTo>
                  <a:lnTo>
                    <a:pt x="1070" y="666"/>
                  </a:lnTo>
                  <a:lnTo>
                    <a:pt x="1080" y="773"/>
                  </a:lnTo>
                  <a:lnTo>
                    <a:pt x="1090" y="833"/>
                  </a:lnTo>
                  <a:lnTo>
                    <a:pt x="1099" y="625"/>
                  </a:lnTo>
                  <a:lnTo>
                    <a:pt x="1109" y="285"/>
                  </a:lnTo>
                  <a:lnTo>
                    <a:pt x="1119" y="908"/>
                  </a:lnTo>
                  <a:lnTo>
                    <a:pt x="1128" y="982"/>
                  </a:lnTo>
                  <a:lnTo>
                    <a:pt x="1138" y="842"/>
                  </a:lnTo>
                  <a:lnTo>
                    <a:pt x="1148" y="940"/>
                  </a:lnTo>
                  <a:lnTo>
                    <a:pt x="1158" y="138"/>
                  </a:lnTo>
                  <a:lnTo>
                    <a:pt x="1167" y="719"/>
                  </a:lnTo>
                  <a:lnTo>
                    <a:pt x="1177" y="96"/>
                  </a:lnTo>
                  <a:lnTo>
                    <a:pt x="1187" y="719"/>
                  </a:lnTo>
                  <a:lnTo>
                    <a:pt x="1196" y="728"/>
                  </a:lnTo>
                  <a:lnTo>
                    <a:pt x="1206" y="907"/>
                  </a:lnTo>
                  <a:lnTo>
                    <a:pt x="1216" y="938"/>
                  </a:lnTo>
                  <a:lnTo>
                    <a:pt x="1226" y="705"/>
                  </a:lnTo>
                  <a:lnTo>
                    <a:pt x="1235" y="446"/>
                  </a:lnTo>
                  <a:lnTo>
                    <a:pt x="1245" y="261"/>
                  </a:lnTo>
                  <a:lnTo>
                    <a:pt x="1255" y="312"/>
                  </a:lnTo>
                  <a:lnTo>
                    <a:pt x="1265" y="253"/>
                  </a:lnTo>
                  <a:lnTo>
                    <a:pt x="1274" y="230"/>
                  </a:lnTo>
                  <a:lnTo>
                    <a:pt x="1284" y="662"/>
                  </a:lnTo>
                  <a:lnTo>
                    <a:pt x="1294" y="740"/>
                  </a:lnTo>
                  <a:lnTo>
                    <a:pt x="1303" y="681"/>
                  </a:lnTo>
                  <a:lnTo>
                    <a:pt x="1313" y="550"/>
                  </a:lnTo>
                  <a:lnTo>
                    <a:pt x="1323" y="655"/>
                  </a:lnTo>
                  <a:lnTo>
                    <a:pt x="1333" y="753"/>
                  </a:lnTo>
                  <a:lnTo>
                    <a:pt x="1343" y="818"/>
                  </a:lnTo>
                  <a:lnTo>
                    <a:pt x="1352" y="618"/>
                  </a:lnTo>
                  <a:lnTo>
                    <a:pt x="1362" y="773"/>
                  </a:lnTo>
                  <a:lnTo>
                    <a:pt x="1372" y="706"/>
                  </a:lnTo>
                  <a:lnTo>
                    <a:pt x="1381" y="735"/>
                  </a:lnTo>
                  <a:lnTo>
                    <a:pt x="1391" y="854"/>
                  </a:lnTo>
                  <a:lnTo>
                    <a:pt x="1401" y="626"/>
                  </a:lnTo>
                  <a:lnTo>
                    <a:pt x="1411" y="898"/>
                  </a:lnTo>
                  <a:lnTo>
                    <a:pt x="1420" y="584"/>
                  </a:lnTo>
                  <a:lnTo>
                    <a:pt x="1430" y="721"/>
                  </a:lnTo>
                  <a:lnTo>
                    <a:pt x="1440" y="878"/>
                  </a:lnTo>
                  <a:lnTo>
                    <a:pt x="1449" y="358"/>
                  </a:lnTo>
                  <a:lnTo>
                    <a:pt x="1459" y="708"/>
                  </a:lnTo>
                  <a:lnTo>
                    <a:pt x="1469" y="963"/>
                  </a:lnTo>
                  <a:lnTo>
                    <a:pt x="1479" y="512"/>
                  </a:lnTo>
                  <a:lnTo>
                    <a:pt x="1488" y="787"/>
                  </a:lnTo>
                  <a:lnTo>
                    <a:pt x="1498" y="614"/>
                  </a:lnTo>
                  <a:lnTo>
                    <a:pt x="1508" y="730"/>
                  </a:lnTo>
                  <a:lnTo>
                    <a:pt x="1518" y="663"/>
                  </a:lnTo>
                  <a:lnTo>
                    <a:pt x="1527" y="1030"/>
                  </a:lnTo>
                  <a:lnTo>
                    <a:pt x="1537" y="784"/>
                  </a:lnTo>
                  <a:lnTo>
                    <a:pt x="1547" y="685"/>
                  </a:lnTo>
                  <a:lnTo>
                    <a:pt x="1556" y="809"/>
                  </a:lnTo>
                  <a:lnTo>
                    <a:pt x="1566" y="713"/>
                  </a:lnTo>
                  <a:lnTo>
                    <a:pt x="1576" y="557"/>
                  </a:lnTo>
                  <a:lnTo>
                    <a:pt x="1586" y="787"/>
                  </a:lnTo>
                  <a:lnTo>
                    <a:pt x="1595" y="534"/>
                  </a:lnTo>
                  <a:lnTo>
                    <a:pt x="1605" y="522"/>
                  </a:lnTo>
                  <a:lnTo>
                    <a:pt x="1615" y="429"/>
                  </a:lnTo>
                  <a:lnTo>
                    <a:pt x="1624" y="584"/>
                  </a:lnTo>
                  <a:lnTo>
                    <a:pt x="1634" y="365"/>
                  </a:lnTo>
                  <a:lnTo>
                    <a:pt x="1644" y="341"/>
                  </a:lnTo>
                  <a:lnTo>
                    <a:pt x="1654" y="952"/>
                  </a:lnTo>
                  <a:lnTo>
                    <a:pt x="1663" y="359"/>
                  </a:lnTo>
                  <a:lnTo>
                    <a:pt x="1673" y="365"/>
                  </a:lnTo>
                  <a:lnTo>
                    <a:pt x="1683" y="768"/>
                  </a:lnTo>
                  <a:lnTo>
                    <a:pt x="1693" y="1068"/>
                  </a:lnTo>
                  <a:lnTo>
                    <a:pt x="1702" y="186"/>
                  </a:lnTo>
                  <a:lnTo>
                    <a:pt x="1712" y="0"/>
                  </a:lnTo>
                  <a:lnTo>
                    <a:pt x="1722" y="399"/>
                  </a:lnTo>
                  <a:lnTo>
                    <a:pt x="1731" y="879"/>
                  </a:lnTo>
                  <a:lnTo>
                    <a:pt x="1741" y="610"/>
                  </a:lnTo>
                  <a:lnTo>
                    <a:pt x="1751" y="474"/>
                  </a:lnTo>
                  <a:lnTo>
                    <a:pt x="1761" y="675"/>
                  </a:lnTo>
                  <a:lnTo>
                    <a:pt x="1771" y="534"/>
                  </a:lnTo>
                  <a:lnTo>
                    <a:pt x="1780" y="550"/>
                  </a:lnTo>
                  <a:lnTo>
                    <a:pt x="1790" y="877"/>
                  </a:lnTo>
                  <a:lnTo>
                    <a:pt x="1800" y="180"/>
                  </a:lnTo>
                  <a:lnTo>
                    <a:pt x="1809" y="707"/>
                  </a:lnTo>
                  <a:lnTo>
                    <a:pt x="1819" y="405"/>
                  </a:lnTo>
                  <a:lnTo>
                    <a:pt x="1829" y="760"/>
                  </a:lnTo>
                  <a:lnTo>
                    <a:pt x="1839" y="437"/>
                  </a:lnTo>
                  <a:lnTo>
                    <a:pt x="1848" y="888"/>
                  </a:lnTo>
                  <a:lnTo>
                    <a:pt x="1858" y="803"/>
                  </a:lnTo>
                  <a:lnTo>
                    <a:pt x="1868" y="657"/>
                  </a:lnTo>
                  <a:lnTo>
                    <a:pt x="1877" y="509"/>
                  </a:lnTo>
                  <a:lnTo>
                    <a:pt x="1887" y="585"/>
                  </a:lnTo>
                  <a:lnTo>
                    <a:pt x="1897" y="748"/>
                  </a:lnTo>
                  <a:lnTo>
                    <a:pt x="1907" y="759"/>
                  </a:lnTo>
                  <a:lnTo>
                    <a:pt x="1916" y="755"/>
                  </a:lnTo>
                  <a:lnTo>
                    <a:pt x="1926" y="672"/>
                  </a:lnTo>
                  <a:lnTo>
                    <a:pt x="1936" y="658"/>
                  </a:lnTo>
                  <a:lnTo>
                    <a:pt x="1946" y="735"/>
                  </a:lnTo>
                  <a:lnTo>
                    <a:pt x="1955" y="818"/>
                  </a:lnTo>
                  <a:lnTo>
                    <a:pt x="1965" y="691"/>
                  </a:lnTo>
                  <a:lnTo>
                    <a:pt x="1975" y="947"/>
                  </a:lnTo>
                  <a:lnTo>
                    <a:pt x="1984" y="505"/>
                  </a:lnTo>
                  <a:lnTo>
                    <a:pt x="1994" y="896"/>
                  </a:lnTo>
                  <a:lnTo>
                    <a:pt x="2004" y="908"/>
                  </a:lnTo>
                  <a:lnTo>
                    <a:pt x="2014" y="977"/>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9">
              <a:extLst>
                <a:ext uri="{FF2B5EF4-FFF2-40B4-BE49-F238E27FC236}">
                  <a16:creationId xmlns:a16="http://schemas.microsoft.com/office/drawing/2014/main" id="{0B4A24D3-63D9-4962-BE78-F0D1B0054316}"/>
                </a:ext>
              </a:extLst>
            </p:cNvPr>
            <p:cNvSpPr>
              <a:spLocks/>
            </p:cNvSpPr>
            <p:nvPr/>
          </p:nvSpPr>
          <p:spPr bwMode="auto">
            <a:xfrm>
              <a:off x="4355" y="2815"/>
              <a:ext cx="2014" cy="1071"/>
            </a:xfrm>
            <a:custGeom>
              <a:avLst/>
              <a:gdLst>
                <a:gd name="T0" fmla="*/ 29 w 2014"/>
                <a:gd name="T1" fmla="*/ 47 h 1071"/>
                <a:gd name="T2" fmla="*/ 68 w 2014"/>
                <a:gd name="T3" fmla="*/ 795 h 1071"/>
                <a:gd name="T4" fmla="*/ 107 w 2014"/>
                <a:gd name="T5" fmla="*/ 779 h 1071"/>
                <a:gd name="T6" fmla="*/ 146 w 2014"/>
                <a:gd name="T7" fmla="*/ 150 h 1071"/>
                <a:gd name="T8" fmla="*/ 185 w 2014"/>
                <a:gd name="T9" fmla="*/ 451 h 1071"/>
                <a:gd name="T10" fmla="*/ 224 w 2014"/>
                <a:gd name="T11" fmla="*/ 606 h 1071"/>
                <a:gd name="T12" fmla="*/ 263 w 2014"/>
                <a:gd name="T13" fmla="*/ 753 h 1071"/>
                <a:gd name="T14" fmla="*/ 302 w 2014"/>
                <a:gd name="T15" fmla="*/ 902 h 1071"/>
                <a:gd name="T16" fmla="*/ 341 w 2014"/>
                <a:gd name="T17" fmla="*/ 824 h 1071"/>
                <a:gd name="T18" fmla="*/ 380 w 2014"/>
                <a:gd name="T19" fmla="*/ 420 h 1071"/>
                <a:gd name="T20" fmla="*/ 418 w 2014"/>
                <a:gd name="T21" fmla="*/ 567 h 1071"/>
                <a:gd name="T22" fmla="*/ 457 w 2014"/>
                <a:gd name="T23" fmla="*/ 421 h 1071"/>
                <a:gd name="T24" fmla="*/ 496 w 2014"/>
                <a:gd name="T25" fmla="*/ 354 h 1071"/>
                <a:gd name="T26" fmla="*/ 535 w 2014"/>
                <a:gd name="T27" fmla="*/ 796 h 1071"/>
                <a:gd name="T28" fmla="*/ 574 w 2014"/>
                <a:gd name="T29" fmla="*/ 349 h 1071"/>
                <a:gd name="T30" fmla="*/ 613 w 2014"/>
                <a:gd name="T31" fmla="*/ 127 h 1071"/>
                <a:gd name="T32" fmla="*/ 652 w 2014"/>
                <a:gd name="T33" fmla="*/ 603 h 1071"/>
                <a:gd name="T34" fmla="*/ 691 w 2014"/>
                <a:gd name="T35" fmla="*/ 1071 h 1071"/>
                <a:gd name="T36" fmla="*/ 730 w 2014"/>
                <a:gd name="T37" fmla="*/ 215 h 1071"/>
                <a:gd name="T38" fmla="*/ 768 w 2014"/>
                <a:gd name="T39" fmla="*/ 520 h 1071"/>
                <a:gd name="T40" fmla="*/ 808 w 2014"/>
                <a:gd name="T41" fmla="*/ 756 h 1071"/>
                <a:gd name="T42" fmla="*/ 846 w 2014"/>
                <a:gd name="T43" fmla="*/ 899 h 1071"/>
                <a:gd name="T44" fmla="*/ 885 w 2014"/>
                <a:gd name="T45" fmla="*/ 377 h 1071"/>
                <a:gd name="T46" fmla="*/ 924 w 2014"/>
                <a:gd name="T47" fmla="*/ 567 h 1071"/>
                <a:gd name="T48" fmla="*/ 963 w 2014"/>
                <a:gd name="T49" fmla="*/ 668 h 1071"/>
                <a:gd name="T50" fmla="*/ 1002 w 2014"/>
                <a:gd name="T51" fmla="*/ 581 h 1071"/>
                <a:gd name="T52" fmla="*/ 1041 w 2014"/>
                <a:gd name="T53" fmla="*/ 304 h 1071"/>
                <a:gd name="T54" fmla="*/ 1080 w 2014"/>
                <a:gd name="T55" fmla="*/ 689 h 1071"/>
                <a:gd name="T56" fmla="*/ 1119 w 2014"/>
                <a:gd name="T57" fmla="*/ 589 h 1071"/>
                <a:gd name="T58" fmla="*/ 1158 w 2014"/>
                <a:gd name="T59" fmla="*/ 271 h 1071"/>
                <a:gd name="T60" fmla="*/ 1196 w 2014"/>
                <a:gd name="T61" fmla="*/ 716 h 1071"/>
                <a:gd name="T62" fmla="*/ 1235 w 2014"/>
                <a:gd name="T63" fmla="*/ 935 h 1071"/>
                <a:gd name="T64" fmla="*/ 1274 w 2014"/>
                <a:gd name="T65" fmla="*/ 647 h 1071"/>
                <a:gd name="T66" fmla="*/ 1313 w 2014"/>
                <a:gd name="T67" fmla="*/ 494 h 1071"/>
                <a:gd name="T68" fmla="*/ 1352 w 2014"/>
                <a:gd name="T69" fmla="*/ 597 h 1071"/>
                <a:gd name="T70" fmla="*/ 1391 w 2014"/>
                <a:gd name="T71" fmla="*/ 635 h 1071"/>
                <a:gd name="T72" fmla="*/ 1430 w 2014"/>
                <a:gd name="T73" fmla="*/ 740 h 1071"/>
                <a:gd name="T74" fmla="*/ 1469 w 2014"/>
                <a:gd name="T75" fmla="*/ 931 h 1071"/>
                <a:gd name="T76" fmla="*/ 1508 w 2014"/>
                <a:gd name="T77" fmla="*/ 870 h 1071"/>
                <a:gd name="T78" fmla="*/ 1547 w 2014"/>
                <a:gd name="T79" fmla="*/ 678 h 1071"/>
                <a:gd name="T80" fmla="*/ 1586 w 2014"/>
                <a:gd name="T81" fmla="*/ 551 h 1071"/>
                <a:gd name="T82" fmla="*/ 1624 w 2014"/>
                <a:gd name="T83" fmla="*/ 161 h 1071"/>
                <a:gd name="T84" fmla="*/ 1663 w 2014"/>
                <a:gd name="T85" fmla="*/ 592 h 1071"/>
                <a:gd name="T86" fmla="*/ 1702 w 2014"/>
                <a:gd name="T87" fmla="*/ 834 h 1071"/>
                <a:gd name="T88" fmla="*/ 1741 w 2014"/>
                <a:gd name="T89" fmla="*/ 131 h 1071"/>
                <a:gd name="T90" fmla="*/ 1780 w 2014"/>
                <a:gd name="T91" fmla="*/ 492 h 1071"/>
                <a:gd name="T92" fmla="*/ 1819 w 2014"/>
                <a:gd name="T93" fmla="*/ 752 h 1071"/>
                <a:gd name="T94" fmla="*/ 1858 w 2014"/>
                <a:gd name="T95" fmla="*/ 469 h 1071"/>
                <a:gd name="T96" fmla="*/ 1897 w 2014"/>
                <a:gd name="T97" fmla="*/ 619 h 1071"/>
                <a:gd name="T98" fmla="*/ 1936 w 2014"/>
                <a:gd name="T99" fmla="*/ 452 h 1071"/>
                <a:gd name="T100" fmla="*/ 1975 w 2014"/>
                <a:gd name="T101" fmla="*/ 438 h 1071"/>
                <a:gd name="T102" fmla="*/ 2014 w 2014"/>
                <a:gd name="T103" fmla="*/ 793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71">
                  <a:moveTo>
                    <a:pt x="0" y="856"/>
                  </a:moveTo>
                  <a:lnTo>
                    <a:pt x="10" y="580"/>
                  </a:lnTo>
                  <a:lnTo>
                    <a:pt x="20" y="415"/>
                  </a:lnTo>
                  <a:lnTo>
                    <a:pt x="29" y="47"/>
                  </a:lnTo>
                  <a:lnTo>
                    <a:pt x="39" y="377"/>
                  </a:lnTo>
                  <a:lnTo>
                    <a:pt x="49" y="41"/>
                  </a:lnTo>
                  <a:lnTo>
                    <a:pt x="59" y="604"/>
                  </a:lnTo>
                  <a:lnTo>
                    <a:pt x="68" y="795"/>
                  </a:lnTo>
                  <a:lnTo>
                    <a:pt x="78" y="681"/>
                  </a:lnTo>
                  <a:lnTo>
                    <a:pt x="88" y="544"/>
                  </a:lnTo>
                  <a:lnTo>
                    <a:pt x="97" y="723"/>
                  </a:lnTo>
                  <a:lnTo>
                    <a:pt x="107" y="779"/>
                  </a:lnTo>
                  <a:lnTo>
                    <a:pt x="117" y="781"/>
                  </a:lnTo>
                  <a:lnTo>
                    <a:pt x="127" y="742"/>
                  </a:lnTo>
                  <a:lnTo>
                    <a:pt x="136" y="159"/>
                  </a:lnTo>
                  <a:lnTo>
                    <a:pt x="146" y="150"/>
                  </a:lnTo>
                  <a:lnTo>
                    <a:pt x="156" y="676"/>
                  </a:lnTo>
                  <a:lnTo>
                    <a:pt x="165" y="325"/>
                  </a:lnTo>
                  <a:lnTo>
                    <a:pt x="175" y="596"/>
                  </a:lnTo>
                  <a:lnTo>
                    <a:pt x="185" y="451"/>
                  </a:lnTo>
                  <a:lnTo>
                    <a:pt x="195" y="424"/>
                  </a:lnTo>
                  <a:lnTo>
                    <a:pt x="204" y="441"/>
                  </a:lnTo>
                  <a:lnTo>
                    <a:pt x="214" y="560"/>
                  </a:lnTo>
                  <a:lnTo>
                    <a:pt x="224" y="606"/>
                  </a:lnTo>
                  <a:lnTo>
                    <a:pt x="234" y="604"/>
                  </a:lnTo>
                  <a:lnTo>
                    <a:pt x="243" y="738"/>
                  </a:lnTo>
                  <a:lnTo>
                    <a:pt x="253" y="781"/>
                  </a:lnTo>
                  <a:lnTo>
                    <a:pt x="263" y="753"/>
                  </a:lnTo>
                  <a:lnTo>
                    <a:pt x="272" y="669"/>
                  </a:lnTo>
                  <a:lnTo>
                    <a:pt x="282" y="756"/>
                  </a:lnTo>
                  <a:lnTo>
                    <a:pt x="292" y="790"/>
                  </a:lnTo>
                  <a:lnTo>
                    <a:pt x="302" y="902"/>
                  </a:lnTo>
                  <a:lnTo>
                    <a:pt x="312" y="743"/>
                  </a:lnTo>
                  <a:lnTo>
                    <a:pt x="321" y="666"/>
                  </a:lnTo>
                  <a:lnTo>
                    <a:pt x="331" y="716"/>
                  </a:lnTo>
                  <a:lnTo>
                    <a:pt x="341" y="824"/>
                  </a:lnTo>
                  <a:lnTo>
                    <a:pt x="350" y="949"/>
                  </a:lnTo>
                  <a:lnTo>
                    <a:pt x="360" y="481"/>
                  </a:lnTo>
                  <a:lnTo>
                    <a:pt x="370" y="263"/>
                  </a:lnTo>
                  <a:lnTo>
                    <a:pt x="380" y="420"/>
                  </a:lnTo>
                  <a:lnTo>
                    <a:pt x="389" y="714"/>
                  </a:lnTo>
                  <a:lnTo>
                    <a:pt x="399" y="603"/>
                  </a:lnTo>
                  <a:lnTo>
                    <a:pt x="409" y="610"/>
                  </a:lnTo>
                  <a:lnTo>
                    <a:pt x="418" y="567"/>
                  </a:lnTo>
                  <a:lnTo>
                    <a:pt x="428" y="427"/>
                  </a:lnTo>
                  <a:lnTo>
                    <a:pt x="438" y="474"/>
                  </a:lnTo>
                  <a:lnTo>
                    <a:pt x="448" y="448"/>
                  </a:lnTo>
                  <a:lnTo>
                    <a:pt x="457" y="421"/>
                  </a:lnTo>
                  <a:lnTo>
                    <a:pt x="467" y="167"/>
                  </a:lnTo>
                  <a:lnTo>
                    <a:pt x="477" y="401"/>
                  </a:lnTo>
                  <a:lnTo>
                    <a:pt x="487" y="48"/>
                  </a:lnTo>
                  <a:lnTo>
                    <a:pt x="496" y="354"/>
                  </a:lnTo>
                  <a:lnTo>
                    <a:pt x="506" y="326"/>
                  </a:lnTo>
                  <a:lnTo>
                    <a:pt x="516" y="852"/>
                  </a:lnTo>
                  <a:lnTo>
                    <a:pt x="525" y="804"/>
                  </a:lnTo>
                  <a:lnTo>
                    <a:pt x="535" y="796"/>
                  </a:lnTo>
                  <a:lnTo>
                    <a:pt x="545" y="336"/>
                  </a:lnTo>
                  <a:lnTo>
                    <a:pt x="555" y="474"/>
                  </a:lnTo>
                  <a:lnTo>
                    <a:pt x="564" y="279"/>
                  </a:lnTo>
                  <a:lnTo>
                    <a:pt x="574" y="349"/>
                  </a:lnTo>
                  <a:lnTo>
                    <a:pt x="584" y="852"/>
                  </a:lnTo>
                  <a:lnTo>
                    <a:pt x="593" y="287"/>
                  </a:lnTo>
                  <a:lnTo>
                    <a:pt x="603" y="912"/>
                  </a:lnTo>
                  <a:lnTo>
                    <a:pt x="613" y="127"/>
                  </a:lnTo>
                  <a:lnTo>
                    <a:pt x="623" y="775"/>
                  </a:lnTo>
                  <a:lnTo>
                    <a:pt x="632" y="978"/>
                  </a:lnTo>
                  <a:lnTo>
                    <a:pt x="642" y="586"/>
                  </a:lnTo>
                  <a:lnTo>
                    <a:pt x="652" y="603"/>
                  </a:lnTo>
                  <a:lnTo>
                    <a:pt x="662" y="801"/>
                  </a:lnTo>
                  <a:lnTo>
                    <a:pt x="671" y="949"/>
                  </a:lnTo>
                  <a:lnTo>
                    <a:pt x="681" y="784"/>
                  </a:lnTo>
                  <a:lnTo>
                    <a:pt x="691" y="1071"/>
                  </a:lnTo>
                  <a:lnTo>
                    <a:pt x="700" y="110"/>
                  </a:lnTo>
                  <a:lnTo>
                    <a:pt x="710" y="159"/>
                  </a:lnTo>
                  <a:lnTo>
                    <a:pt x="720" y="647"/>
                  </a:lnTo>
                  <a:lnTo>
                    <a:pt x="730" y="215"/>
                  </a:lnTo>
                  <a:lnTo>
                    <a:pt x="739" y="669"/>
                  </a:lnTo>
                  <a:lnTo>
                    <a:pt x="749" y="415"/>
                  </a:lnTo>
                  <a:lnTo>
                    <a:pt x="759" y="649"/>
                  </a:lnTo>
                  <a:lnTo>
                    <a:pt x="768" y="520"/>
                  </a:lnTo>
                  <a:lnTo>
                    <a:pt x="778" y="594"/>
                  </a:lnTo>
                  <a:lnTo>
                    <a:pt x="788" y="460"/>
                  </a:lnTo>
                  <a:lnTo>
                    <a:pt x="798" y="752"/>
                  </a:lnTo>
                  <a:lnTo>
                    <a:pt x="808" y="756"/>
                  </a:lnTo>
                  <a:lnTo>
                    <a:pt x="817" y="784"/>
                  </a:lnTo>
                  <a:lnTo>
                    <a:pt x="827" y="591"/>
                  </a:lnTo>
                  <a:lnTo>
                    <a:pt x="837" y="510"/>
                  </a:lnTo>
                  <a:lnTo>
                    <a:pt x="846" y="899"/>
                  </a:lnTo>
                  <a:lnTo>
                    <a:pt x="856" y="670"/>
                  </a:lnTo>
                  <a:lnTo>
                    <a:pt x="866" y="575"/>
                  </a:lnTo>
                  <a:lnTo>
                    <a:pt x="875" y="573"/>
                  </a:lnTo>
                  <a:lnTo>
                    <a:pt x="885" y="377"/>
                  </a:lnTo>
                  <a:lnTo>
                    <a:pt x="895" y="807"/>
                  </a:lnTo>
                  <a:lnTo>
                    <a:pt x="905" y="567"/>
                  </a:lnTo>
                  <a:lnTo>
                    <a:pt x="915" y="631"/>
                  </a:lnTo>
                  <a:lnTo>
                    <a:pt x="924" y="567"/>
                  </a:lnTo>
                  <a:lnTo>
                    <a:pt x="934" y="1001"/>
                  </a:lnTo>
                  <a:lnTo>
                    <a:pt x="944" y="715"/>
                  </a:lnTo>
                  <a:lnTo>
                    <a:pt x="953" y="399"/>
                  </a:lnTo>
                  <a:lnTo>
                    <a:pt x="963" y="668"/>
                  </a:lnTo>
                  <a:lnTo>
                    <a:pt x="973" y="650"/>
                  </a:lnTo>
                  <a:lnTo>
                    <a:pt x="983" y="656"/>
                  </a:lnTo>
                  <a:lnTo>
                    <a:pt x="992" y="722"/>
                  </a:lnTo>
                  <a:lnTo>
                    <a:pt x="1002" y="581"/>
                  </a:lnTo>
                  <a:lnTo>
                    <a:pt x="1012" y="557"/>
                  </a:lnTo>
                  <a:lnTo>
                    <a:pt x="1021" y="603"/>
                  </a:lnTo>
                  <a:lnTo>
                    <a:pt x="1031" y="444"/>
                  </a:lnTo>
                  <a:lnTo>
                    <a:pt x="1041" y="304"/>
                  </a:lnTo>
                  <a:lnTo>
                    <a:pt x="1051" y="330"/>
                  </a:lnTo>
                  <a:lnTo>
                    <a:pt x="1060" y="485"/>
                  </a:lnTo>
                  <a:lnTo>
                    <a:pt x="1070" y="374"/>
                  </a:lnTo>
                  <a:lnTo>
                    <a:pt x="1080" y="689"/>
                  </a:lnTo>
                  <a:lnTo>
                    <a:pt x="1090" y="369"/>
                  </a:lnTo>
                  <a:lnTo>
                    <a:pt x="1099" y="339"/>
                  </a:lnTo>
                  <a:lnTo>
                    <a:pt x="1109" y="675"/>
                  </a:lnTo>
                  <a:lnTo>
                    <a:pt x="1119" y="589"/>
                  </a:lnTo>
                  <a:lnTo>
                    <a:pt x="1128" y="367"/>
                  </a:lnTo>
                  <a:lnTo>
                    <a:pt x="1138" y="513"/>
                  </a:lnTo>
                  <a:lnTo>
                    <a:pt x="1148" y="923"/>
                  </a:lnTo>
                  <a:lnTo>
                    <a:pt x="1158" y="271"/>
                  </a:lnTo>
                  <a:lnTo>
                    <a:pt x="1167" y="214"/>
                  </a:lnTo>
                  <a:lnTo>
                    <a:pt x="1177" y="310"/>
                  </a:lnTo>
                  <a:lnTo>
                    <a:pt x="1187" y="300"/>
                  </a:lnTo>
                  <a:lnTo>
                    <a:pt x="1196" y="716"/>
                  </a:lnTo>
                  <a:lnTo>
                    <a:pt x="1206" y="633"/>
                  </a:lnTo>
                  <a:lnTo>
                    <a:pt x="1216" y="399"/>
                  </a:lnTo>
                  <a:lnTo>
                    <a:pt x="1226" y="615"/>
                  </a:lnTo>
                  <a:lnTo>
                    <a:pt x="1235" y="935"/>
                  </a:lnTo>
                  <a:lnTo>
                    <a:pt x="1245" y="772"/>
                  </a:lnTo>
                  <a:lnTo>
                    <a:pt x="1255" y="587"/>
                  </a:lnTo>
                  <a:lnTo>
                    <a:pt x="1265" y="224"/>
                  </a:lnTo>
                  <a:lnTo>
                    <a:pt x="1274" y="647"/>
                  </a:lnTo>
                  <a:lnTo>
                    <a:pt x="1284" y="218"/>
                  </a:lnTo>
                  <a:lnTo>
                    <a:pt x="1294" y="611"/>
                  </a:lnTo>
                  <a:lnTo>
                    <a:pt x="1303" y="681"/>
                  </a:lnTo>
                  <a:lnTo>
                    <a:pt x="1313" y="494"/>
                  </a:lnTo>
                  <a:lnTo>
                    <a:pt x="1323" y="579"/>
                  </a:lnTo>
                  <a:lnTo>
                    <a:pt x="1333" y="514"/>
                  </a:lnTo>
                  <a:lnTo>
                    <a:pt x="1343" y="517"/>
                  </a:lnTo>
                  <a:lnTo>
                    <a:pt x="1352" y="597"/>
                  </a:lnTo>
                  <a:lnTo>
                    <a:pt x="1362" y="581"/>
                  </a:lnTo>
                  <a:lnTo>
                    <a:pt x="1372" y="845"/>
                  </a:lnTo>
                  <a:lnTo>
                    <a:pt x="1381" y="644"/>
                  </a:lnTo>
                  <a:lnTo>
                    <a:pt x="1391" y="635"/>
                  </a:lnTo>
                  <a:lnTo>
                    <a:pt x="1401" y="627"/>
                  </a:lnTo>
                  <a:lnTo>
                    <a:pt x="1411" y="530"/>
                  </a:lnTo>
                  <a:lnTo>
                    <a:pt x="1420" y="444"/>
                  </a:lnTo>
                  <a:lnTo>
                    <a:pt x="1430" y="740"/>
                  </a:lnTo>
                  <a:lnTo>
                    <a:pt x="1440" y="671"/>
                  </a:lnTo>
                  <a:lnTo>
                    <a:pt x="1449" y="769"/>
                  </a:lnTo>
                  <a:lnTo>
                    <a:pt x="1459" y="293"/>
                  </a:lnTo>
                  <a:lnTo>
                    <a:pt x="1469" y="931"/>
                  </a:lnTo>
                  <a:lnTo>
                    <a:pt x="1479" y="410"/>
                  </a:lnTo>
                  <a:lnTo>
                    <a:pt x="1488" y="486"/>
                  </a:lnTo>
                  <a:lnTo>
                    <a:pt x="1498" y="579"/>
                  </a:lnTo>
                  <a:lnTo>
                    <a:pt x="1508" y="870"/>
                  </a:lnTo>
                  <a:lnTo>
                    <a:pt x="1518" y="707"/>
                  </a:lnTo>
                  <a:lnTo>
                    <a:pt x="1527" y="673"/>
                  </a:lnTo>
                  <a:lnTo>
                    <a:pt x="1537" y="679"/>
                  </a:lnTo>
                  <a:lnTo>
                    <a:pt x="1547" y="678"/>
                  </a:lnTo>
                  <a:lnTo>
                    <a:pt x="1556" y="570"/>
                  </a:lnTo>
                  <a:lnTo>
                    <a:pt x="1566" y="203"/>
                  </a:lnTo>
                  <a:lnTo>
                    <a:pt x="1576" y="575"/>
                  </a:lnTo>
                  <a:lnTo>
                    <a:pt x="1586" y="551"/>
                  </a:lnTo>
                  <a:lnTo>
                    <a:pt x="1595" y="741"/>
                  </a:lnTo>
                  <a:lnTo>
                    <a:pt x="1605" y="318"/>
                  </a:lnTo>
                  <a:lnTo>
                    <a:pt x="1615" y="349"/>
                  </a:lnTo>
                  <a:lnTo>
                    <a:pt x="1624" y="161"/>
                  </a:lnTo>
                  <a:lnTo>
                    <a:pt x="1634" y="155"/>
                  </a:lnTo>
                  <a:lnTo>
                    <a:pt x="1644" y="307"/>
                  </a:lnTo>
                  <a:lnTo>
                    <a:pt x="1654" y="591"/>
                  </a:lnTo>
                  <a:lnTo>
                    <a:pt x="1663" y="592"/>
                  </a:lnTo>
                  <a:lnTo>
                    <a:pt x="1673" y="833"/>
                  </a:lnTo>
                  <a:lnTo>
                    <a:pt x="1683" y="834"/>
                  </a:lnTo>
                  <a:lnTo>
                    <a:pt x="1693" y="825"/>
                  </a:lnTo>
                  <a:lnTo>
                    <a:pt x="1702" y="834"/>
                  </a:lnTo>
                  <a:lnTo>
                    <a:pt x="1712" y="300"/>
                  </a:lnTo>
                  <a:lnTo>
                    <a:pt x="1722" y="0"/>
                  </a:lnTo>
                  <a:lnTo>
                    <a:pt x="1731" y="253"/>
                  </a:lnTo>
                  <a:lnTo>
                    <a:pt x="1741" y="131"/>
                  </a:lnTo>
                  <a:lnTo>
                    <a:pt x="1751" y="546"/>
                  </a:lnTo>
                  <a:lnTo>
                    <a:pt x="1761" y="607"/>
                  </a:lnTo>
                  <a:lnTo>
                    <a:pt x="1771" y="619"/>
                  </a:lnTo>
                  <a:lnTo>
                    <a:pt x="1780" y="492"/>
                  </a:lnTo>
                  <a:lnTo>
                    <a:pt x="1790" y="704"/>
                  </a:lnTo>
                  <a:lnTo>
                    <a:pt x="1800" y="664"/>
                  </a:lnTo>
                  <a:lnTo>
                    <a:pt x="1809" y="701"/>
                  </a:lnTo>
                  <a:lnTo>
                    <a:pt x="1819" y="752"/>
                  </a:lnTo>
                  <a:lnTo>
                    <a:pt x="1829" y="86"/>
                  </a:lnTo>
                  <a:lnTo>
                    <a:pt x="1839" y="332"/>
                  </a:lnTo>
                  <a:lnTo>
                    <a:pt x="1848" y="717"/>
                  </a:lnTo>
                  <a:lnTo>
                    <a:pt x="1858" y="469"/>
                  </a:lnTo>
                  <a:lnTo>
                    <a:pt x="1868" y="653"/>
                  </a:lnTo>
                  <a:lnTo>
                    <a:pt x="1877" y="405"/>
                  </a:lnTo>
                  <a:lnTo>
                    <a:pt x="1887" y="704"/>
                  </a:lnTo>
                  <a:lnTo>
                    <a:pt x="1897" y="619"/>
                  </a:lnTo>
                  <a:lnTo>
                    <a:pt x="1907" y="615"/>
                  </a:lnTo>
                  <a:lnTo>
                    <a:pt x="1916" y="684"/>
                  </a:lnTo>
                  <a:lnTo>
                    <a:pt x="1926" y="684"/>
                  </a:lnTo>
                  <a:lnTo>
                    <a:pt x="1936" y="452"/>
                  </a:lnTo>
                  <a:lnTo>
                    <a:pt x="1946" y="791"/>
                  </a:lnTo>
                  <a:lnTo>
                    <a:pt x="1955" y="624"/>
                  </a:lnTo>
                  <a:lnTo>
                    <a:pt x="1965" y="445"/>
                  </a:lnTo>
                  <a:lnTo>
                    <a:pt x="1975" y="438"/>
                  </a:lnTo>
                  <a:lnTo>
                    <a:pt x="1984" y="675"/>
                  </a:lnTo>
                  <a:lnTo>
                    <a:pt x="1994" y="816"/>
                  </a:lnTo>
                  <a:lnTo>
                    <a:pt x="2004" y="485"/>
                  </a:lnTo>
                  <a:lnTo>
                    <a:pt x="2014" y="793"/>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70">
              <a:extLst>
                <a:ext uri="{FF2B5EF4-FFF2-40B4-BE49-F238E27FC236}">
                  <a16:creationId xmlns:a16="http://schemas.microsoft.com/office/drawing/2014/main" id="{0589E908-0467-4854-BBC2-200553E8DD50}"/>
                </a:ext>
              </a:extLst>
            </p:cNvPr>
            <p:cNvSpPr>
              <a:spLocks/>
            </p:cNvSpPr>
            <p:nvPr/>
          </p:nvSpPr>
          <p:spPr bwMode="auto">
            <a:xfrm>
              <a:off x="4355" y="2804"/>
              <a:ext cx="2014" cy="1067"/>
            </a:xfrm>
            <a:custGeom>
              <a:avLst/>
              <a:gdLst>
                <a:gd name="T0" fmla="*/ 29 w 2014"/>
                <a:gd name="T1" fmla="*/ 242 h 1067"/>
                <a:gd name="T2" fmla="*/ 68 w 2014"/>
                <a:gd name="T3" fmla="*/ 631 h 1067"/>
                <a:gd name="T4" fmla="*/ 107 w 2014"/>
                <a:gd name="T5" fmla="*/ 574 h 1067"/>
                <a:gd name="T6" fmla="*/ 146 w 2014"/>
                <a:gd name="T7" fmla="*/ 252 h 1067"/>
                <a:gd name="T8" fmla="*/ 185 w 2014"/>
                <a:gd name="T9" fmla="*/ 445 h 1067"/>
                <a:gd name="T10" fmla="*/ 224 w 2014"/>
                <a:gd name="T11" fmla="*/ 585 h 1067"/>
                <a:gd name="T12" fmla="*/ 263 w 2014"/>
                <a:gd name="T13" fmla="*/ 774 h 1067"/>
                <a:gd name="T14" fmla="*/ 302 w 2014"/>
                <a:gd name="T15" fmla="*/ 754 h 1067"/>
                <a:gd name="T16" fmla="*/ 341 w 2014"/>
                <a:gd name="T17" fmla="*/ 952 h 1067"/>
                <a:gd name="T18" fmla="*/ 380 w 2014"/>
                <a:gd name="T19" fmla="*/ 722 h 1067"/>
                <a:gd name="T20" fmla="*/ 418 w 2014"/>
                <a:gd name="T21" fmla="*/ 666 h 1067"/>
                <a:gd name="T22" fmla="*/ 457 w 2014"/>
                <a:gd name="T23" fmla="*/ 584 h 1067"/>
                <a:gd name="T24" fmla="*/ 496 w 2014"/>
                <a:gd name="T25" fmla="*/ 208 h 1067"/>
                <a:gd name="T26" fmla="*/ 535 w 2014"/>
                <a:gd name="T27" fmla="*/ 799 h 1067"/>
                <a:gd name="T28" fmla="*/ 574 w 2014"/>
                <a:gd name="T29" fmla="*/ 957 h 1067"/>
                <a:gd name="T30" fmla="*/ 613 w 2014"/>
                <a:gd name="T31" fmla="*/ 0 h 1067"/>
                <a:gd name="T32" fmla="*/ 652 w 2014"/>
                <a:gd name="T33" fmla="*/ 490 h 1067"/>
                <a:gd name="T34" fmla="*/ 691 w 2014"/>
                <a:gd name="T35" fmla="*/ 747 h 1067"/>
                <a:gd name="T36" fmla="*/ 730 w 2014"/>
                <a:gd name="T37" fmla="*/ 322 h 1067"/>
                <a:gd name="T38" fmla="*/ 768 w 2014"/>
                <a:gd name="T39" fmla="*/ 787 h 1067"/>
                <a:gd name="T40" fmla="*/ 808 w 2014"/>
                <a:gd name="T41" fmla="*/ 742 h 1067"/>
                <a:gd name="T42" fmla="*/ 846 w 2014"/>
                <a:gd name="T43" fmla="*/ 638 h 1067"/>
                <a:gd name="T44" fmla="*/ 885 w 2014"/>
                <a:gd name="T45" fmla="*/ 749 h 1067"/>
                <a:gd name="T46" fmla="*/ 924 w 2014"/>
                <a:gd name="T47" fmla="*/ 1042 h 1067"/>
                <a:gd name="T48" fmla="*/ 963 w 2014"/>
                <a:gd name="T49" fmla="*/ 748 h 1067"/>
                <a:gd name="T50" fmla="*/ 1002 w 2014"/>
                <a:gd name="T51" fmla="*/ 762 h 1067"/>
                <a:gd name="T52" fmla="*/ 1041 w 2014"/>
                <a:gd name="T53" fmla="*/ 538 h 1067"/>
                <a:gd name="T54" fmla="*/ 1080 w 2014"/>
                <a:gd name="T55" fmla="*/ 330 h 1067"/>
                <a:gd name="T56" fmla="*/ 1119 w 2014"/>
                <a:gd name="T57" fmla="*/ 441 h 1067"/>
                <a:gd name="T58" fmla="*/ 1158 w 2014"/>
                <a:gd name="T59" fmla="*/ 430 h 1067"/>
                <a:gd name="T60" fmla="*/ 1196 w 2014"/>
                <a:gd name="T61" fmla="*/ 617 h 1067"/>
                <a:gd name="T62" fmla="*/ 1235 w 2014"/>
                <a:gd name="T63" fmla="*/ 583 h 1067"/>
                <a:gd name="T64" fmla="*/ 1274 w 2014"/>
                <a:gd name="T65" fmla="*/ 323 h 1067"/>
                <a:gd name="T66" fmla="*/ 1313 w 2014"/>
                <a:gd name="T67" fmla="*/ 647 h 1067"/>
                <a:gd name="T68" fmla="*/ 1352 w 2014"/>
                <a:gd name="T69" fmla="*/ 682 h 1067"/>
                <a:gd name="T70" fmla="*/ 1391 w 2014"/>
                <a:gd name="T71" fmla="*/ 536 h 1067"/>
                <a:gd name="T72" fmla="*/ 1430 w 2014"/>
                <a:gd name="T73" fmla="*/ 774 h 1067"/>
                <a:gd name="T74" fmla="*/ 1469 w 2014"/>
                <a:gd name="T75" fmla="*/ 639 h 1067"/>
                <a:gd name="T76" fmla="*/ 1508 w 2014"/>
                <a:gd name="T77" fmla="*/ 724 h 1067"/>
                <a:gd name="T78" fmla="*/ 1547 w 2014"/>
                <a:gd name="T79" fmla="*/ 600 h 1067"/>
                <a:gd name="T80" fmla="*/ 1586 w 2014"/>
                <a:gd name="T81" fmla="*/ 335 h 1067"/>
                <a:gd name="T82" fmla="*/ 1624 w 2014"/>
                <a:gd name="T83" fmla="*/ 146 h 1067"/>
                <a:gd name="T84" fmla="*/ 1663 w 2014"/>
                <a:gd name="T85" fmla="*/ 551 h 1067"/>
                <a:gd name="T86" fmla="*/ 1702 w 2014"/>
                <a:gd name="T87" fmla="*/ 39 h 1067"/>
                <a:gd name="T88" fmla="*/ 1741 w 2014"/>
                <a:gd name="T89" fmla="*/ 260 h 1067"/>
                <a:gd name="T90" fmla="*/ 1780 w 2014"/>
                <a:gd name="T91" fmla="*/ 531 h 1067"/>
                <a:gd name="T92" fmla="*/ 1819 w 2014"/>
                <a:gd name="T93" fmla="*/ 219 h 1067"/>
                <a:gd name="T94" fmla="*/ 1858 w 2014"/>
                <a:gd name="T95" fmla="*/ 229 h 1067"/>
                <a:gd name="T96" fmla="*/ 1897 w 2014"/>
                <a:gd name="T97" fmla="*/ 612 h 1067"/>
                <a:gd name="T98" fmla="*/ 1936 w 2014"/>
                <a:gd name="T99" fmla="*/ 716 h 1067"/>
                <a:gd name="T100" fmla="*/ 1975 w 2014"/>
                <a:gd name="T101" fmla="*/ 500 h 1067"/>
                <a:gd name="T102" fmla="*/ 2014 w 2014"/>
                <a:gd name="T103" fmla="*/ 96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67">
                  <a:moveTo>
                    <a:pt x="0" y="482"/>
                  </a:moveTo>
                  <a:lnTo>
                    <a:pt x="10" y="26"/>
                  </a:lnTo>
                  <a:lnTo>
                    <a:pt x="20" y="296"/>
                  </a:lnTo>
                  <a:lnTo>
                    <a:pt x="29" y="242"/>
                  </a:lnTo>
                  <a:lnTo>
                    <a:pt x="39" y="129"/>
                  </a:lnTo>
                  <a:lnTo>
                    <a:pt x="49" y="502"/>
                  </a:lnTo>
                  <a:lnTo>
                    <a:pt x="59" y="614"/>
                  </a:lnTo>
                  <a:lnTo>
                    <a:pt x="68" y="631"/>
                  </a:lnTo>
                  <a:lnTo>
                    <a:pt x="78" y="727"/>
                  </a:lnTo>
                  <a:lnTo>
                    <a:pt x="88" y="553"/>
                  </a:lnTo>
                  <a:lnTo>
                    <a:pt x="97" y="593"/>
                  </a:lnTo>
                  <a:lnTo>
                    <a:pt x="107" y="574"/>
                  </a:lnTo>
                  <a:lnTo>
                    <a:pt x="117" y="635"/>
                  </a:lnTo>
                  <a:lnTo>
                    <a:pt x="127" y="606"/>
                  </a:lnTo>
                  <a:lnTo>
                    <a:pt x="136" y="324"/>
                  </a:lnTo>
                  <a:lnTo>
                    <a:pt x="146" y="252"/>
                  </a:lnTo>
                  <a:lnTo>
                    <a:pt x="156" y="108"/>
                  </a:lnTo>
                  <a:lnTo>
                    <a:pt x="165" y="659"/>
                  </a:lnTo>
                  <a:lnTo>
                    <a:pt x="175" y="496"/>
                  </a:lnTo>
                  <a:lnTo>
                    <a:pt x="185" y="445"/>
                  </a:lnTo>
                  <a:lnTo>
                    <a:pt x="195" y="455"/>
                  </a:lnTo>
                  <a:lnTo>
                    <a:pt x="204" y="459"/>
                  </a:lnTo>
                  <a:lnTo>
                    <a:pt x="214" y="752"/>
                  </a:lnTo>
                  <a:lnTo>
                    <a:pt x="224" y="585"/>
                  </a:lnTo>
                  <a:lnTo>
                    <a:pt x="234" y="633"/>
                  </a:lnTo>
                  <a:lnTo>
                    <a:pt x="243" y="565"/>
                  </a:lnTo>
                  <a:lnTo>
                    <a:pt x="253" y="658"/>
                  </a:lnTo>
                  <a:lnTo>
                    <a:pt x="263" y="774"/>
                  </a:lnTo>
                  <a:lnTo>
                    <a:pt x="272" y="481"/>
                  </a:lnTo>
                  <a:lnTo>
                    <a:pt x="282" y="691"/>
                  </a:lnTo>
                  <a:lnTo>
                    <a:pt x="292" y="775"/>
                  </a:lnTo>
                  <a:lnTo>
                    <a:pt x="302" y="754"/>
                  </a:lnTo>
                  <a:lnTo>
                    <a:pt x="312" y="744"/>
                  </a:lnTo>
                  <a:lnTo>
                    <a:pt x="321" y="423"/>
                  </a:lnTo>
                  <a:lnTo>
                    <a:pt x="331" y="1067"/>
                  </a:lnTo>
                  <a:lnTo>
                    <a:pt x="341" y="952"/>
                  </a:lnTo>
                  <a:lnTo>
                    <a:pt x="350" y="732"/>
                  </a:lnTo>
                  <a:lnTo>
                    <a:pt x="360" y="702"/>
                  </a:lnTo>
                  <a:lnTo>
                    <a:pt x="370" y="559"/>
                  </a:lnTo>
                  <a:lnTo>
                    <a:pt x="380" y="722"/>
                  </a:lnTo>
                  <a:lnTo>
                    <a:pt x="389" y="626"/>
                  </a:lnTo>
                  <a:lnTo>
                    <a:pt x="399" y="614"/>
                  </a:lnTo>
                  <a:lnTo>
                    <a:pt x="409" y="762"/>
                  </a:lnTo>
                  <a:lnTo>
                    <a:pt x="418" y="666"/>
                  </a:lnTo>
                  <a:lnTo>
                    <a:pt x="428" y="731"/>
                  </a:lnTo>
                  <a:lnTo>
                    <a:pt x="438" y="435"/>
                  </a:lnTo>
                  <a:lnTo>
                    <a:pt x="448" y="513"/>
                  </a:lnTo>
                  <a:lnTo>
                    <a:pt x="457" y="584"/>
                  </a:lnTo>
                  <a:lnTo>
                    <a:pt x="467" y="495"/>
                  </a:lnTo>
                  <a:lnTo>
                    <a:pt x="477" y="383"/>
                  </a:lnTo>
                  <a:lnTo>
                    <a:pt x="487" y="184"/>
                  </a:lnTo>
                  <a:lnTo>
                    <a:pt x="496" y="208"/>
                  </a:lnTo>
                  <a:lnTo>
                    <a:pt x="506" y="413"/>
                  </a:lnTo>
                  <a:lnTo>
                    <a:pt x="516" y="284"/>
                  </a:lnTo>
                  <a:lnTo>
                    <a:pt x="525" y="524"/>
                  </a:lnTo>
                  <a:lnTo>
                    <a:pt x="535" y="799"/>
                  </a:lnTo>
                  <a:lnTo>
                    <a:pt x="545" y="606"/>
                  </a:lnTo>
                  <a:lnTo>
                    <a:pt x="555" y="465"/>
                  </a:lnTo>
                  <a:lnTo>
                    <a:pt x="564" y="939"/>
                  </a:lnTo>
                  <a:lnTo>
                    <a:pt x="574" y="957"/>
                  </a:lnTo>
                  <a:lnTo>
                    <a:pt x="584" y="784"/>
                  </a:lnTo>
                  <a:lnTo>
                    <a:pt x="593" y="385"/>
                  </a:lnTo>
                  <a:lnTo>
                    <a:pt x="603" y="165"/>
                  </a:lnTo>
                  <a:lnTo>
                    <a:pt x="613" y="0"/>
                  </a:lnTo>
                  <a:lnTo>
                    <a:pt x="623" y="660"/>
                  </a:lnTo>
                  <a:lnTo>
                    <a:pt x="632" y="787"/>
                  </a:lnTo>
                  <a:lnTo>
                    <a:pt x="642" y="659"/>
                  </a:lnTo>
                  <a:lnTo>
                    <a:pt x="652" y="490"/>
                  </a:lnTo>
                  <a:lnTo>
                    <a:pt x="662" y="686"/>
                  </a:lnTo>
                  <a:lnTo>
                    <a:pt x="671" y="981"/>
                  </a:lnTo>
                  <a:lnTo>
                    <a:pt x="681" y="677"/>
                  </a:lnTo>
                  <a:lnTo>
                    <a:pt x="691" y="747"/>
                  </a:lnTo>
                  <a:lnTo>
                    <a:pt x="700" y="269"/>
                  </a:lnTo>
                  <a:lnTo>
                    <a:pt x="710" y="336"/>
                  </a:lnTo>
                  <a:lnTo>
                    <a:pt x="720" y="143"/>
                  </a:lnTo>
                  <a:lnTo>
                    <a:pt x="730" y="322"/>
                  </a:lnTo>
                  <a:lnTo>
                    <a:pt x="739" y="485"/>
                  </a:lnTo>
                  <a:lnTo>
                    <a:pt x="749" y="550"/>
                  </a:lnTo>
                  <a:lnTo>
                    <a:pt x="759" y="496"/>
                  </a:lnTo>
                  <a:lnTo>
                    <a:pt x="768" y="787"/>
                  </a:lnTo>
                  <a:lnTo>
                    <a:pt x="778" y="602"/>
                  </a:lnTo>
                  <a:lnTo>
                    <a:pt x="788" y="528"/>
                  </a:lnTo>
                  <a:lnTo>
                    <a:pt x="798" y="812"/>
                  </a:lnTo>
                  <a:lnTo>
                    <a:pt x="808" y="742"/>
                  </a:lnTo>
                  <a:lnTo>
                    <a:pt x="817" y="603"/>
                  </a:lnTo>
                  <a:lnTo>
                    <a:pt x="827" y="468"/>
                  </a:lnTo>
                  <a:lnTo>
                    <a:pt x="837" y="702"/>
                  </a:lnTo>
                  <a:lnTo>
                    <a:pt x="846" y="638"/>
                  </a:lnTo>
                  <a:lnTo>
                    <a:pt x="856" y="451"/>
                  </a:lnTo>
                  <a:lnTo>
                    <a:pt x="866" y="586"/>
                  </a:lnTo>
                  <a:lnTo>
                    <a:pt x="875" y="485"/>
                  </a:lnTo>
                  <a:lnTo>
                    <a:pt x="885" y="749"/>
                  </a:lnTo>
                  <a:lnTo>
                    <a:pt x="895" y="859"/>
                  </a:lnTo>
                  <a:lnTo>
                    <a:pt x="905" y="863"/>
                  </a:lnTo>
                  <a:lnTo>
                    <a:pt x="915" y="714"/>
                  </a:lnTo>
                  <a:lnTo>
                    <a:pt x="924" y="1042"/>
                  </a:lnTo>
                  <a:lnTo>
                    <a:pt x="934" y="543"/>
                  </a:lnTo>
                  <a:lnTo>
                    <a:pt x="944" y="646"/>
                  </a:lnTo>
                  <a:lnTo>
                    <a:pt x="953" y="653"/>
                  </a:lnTo>
                  <a:lnTo>
                    <a:pt x="963" y="748"/>
                  </a:lnTo>
                  <a:lnTo>
                    <a:pt x="973" y="855"/>
                  </a:lnTo>
                  <a:lnTo>
                    <a:pt x="983" y="581"/>
                  </a:lnTo>
                  <a:lnTo>
                    <a:pt x="992" y="456"/>
                  </a:lnTo>
                  <a:lnTo>
                    <a:pt x="1002" y="762"/>
                  </a:lnTo>
                  <a:lnTo>
                    <a:pt x="1012" y="403"/>
                  </a:lnTo>
                  <a:lnTo>
                    <a:pt x="1021" y="441"/>
                  </a:lnTo>
                  <a:lnTo>
                    <a:pt x="1031" y="572"/>
                  </a:lnTo>
                  <a:lnTo>
                    <a:pt x="1041" y="538"/>
                  </a:lnTo>
                  <a:lnTo>
                    <a:pt x="1051" y="257"/>
                  </a:lnTo>
                  <a:lnTo>
                    <a:pt x="1060" y="78"/>
                  </a:lnTo>
                  <a:lnTo>
                    <a:pt x="1070" y="386"/>
                  </a:lnTo>
                  <a:lnTo>
                    <a:pt x="1080" y="330"/>
                  </a:lnTo>
                  <a:lnTo>
                    <a:pt x="1090" y="778"/>
                  </a:lnTo>
                  <a:lnTo>
                    <a:pt x="1099" y="452"/>
                  </a:lnTo>
                  <a:lnTo>
                    <a:pt x="1109" y="459"/>
                  </a:lnTo>
                  <a:lnTo>
                    <a:pt x="1119" y="441"/>
                  </a:lnTo>
                  <a:lnTo>
                    <a:pt x="1128" y="291"/>
                  </a:lnTo>
                  <a:lnTo>
                    <a:pt x="1138" y="838"/>
                  </a:lnTo>
                  <a:lnTo>
                    <a:pt x="1148" y="438"/>
                  </a:lnTo>
                  <a:lnTo>
                    <a:pt x="1158" y="430"/>
                  </a:lnTo>
                  <a:lnTo>
                    <a:pt x="1167" y="200"/>
                  </a:lnTo>
                  <a:lnTo>
                    <a:pt x="1177" y="298"/>
                  </a:lnTo>
                  <a:lnTo>
                    <a:pt x="1187" y="390"/>
                  </a:lnTo>
                  <a:lnTo>
                    <a:pt x="1196" y="617"/>
                  </a:lnTo>
                  <a:lnTo>
                    <a:pt x="1206" y="582"/>
                  </a:lnTo>
                  <a:lnTo>
                    <a:pt x="1216" y="646"/>
                  </a:lnTo>
                  <a:lnTo>
                    <a:pt x="1226" y="830"/>
                  </a:lnTo>
                  <a:lnTo>
                    <a:pt x="1235" y="583"/>
                  </a:lnTo>
                  <a:lnTo>
                    <a:pt x="1245" y="767"/>
                  </a:lnTo>
                  <a:lnTo>
                    <a:pt x="1255" y="717"/>
                  </a:lnTo>
                  <a:lnTo>
                    <a:pt x="1265" y="9"/>
                  </a:lnTo>
                  <a:lnTo>
                    <a:pt x="1274" y="323"/>
                  </a:lnTo>
                  <a:lnTo>
                    <a:pt x="1284" y="244"/>
                  </a:lnTo>
                  <a:lnTo>
                    <a:pt x="1294" y="714"/>
                  </a:lnTo>
                  <a:lnTo>
                    <a:pt x="1303" y="542"/>
                  </a:lnTo>
                  <a:lnTo>
                    <a:pt x="1313" y="647"/>
                  </a:lnTo>
                  <a:lnTo>
                    <a:pt x="1323" y="735"/>
                  </a:lnTo>
                  <a:lnTo>
                    <a:pt x="1333" y="823"/>
                  </a:lnTo>
                  <a:lnTo>
                    <a:pt x="1343" y="587"/>
                  </a:lnTo>
                  <a:lnTo>
                    <a:pt x="1352" y="682"/>
                  </a:lnTo>
                  <a:lnTo>
                    <a:pt x="1362" y="686"/>
                  </a:lnTo>
                  <a:lnTo>
                    <a:pt x="1372" y="734"/>
                  </a:lnTo>
                  <a:lnTo>
                    <a:pt x="1381" y="584"/>
                  </a:lnTo>
                  <a:lnTo>
                    <a:pt x="1391" y="536"/>
                  </a:lnTo>
                  <a:lnTo>
                    <a:pt x="1401" y="562"/>
                  </a:lnTo>
                  <a:lnTo>
                    <a:pt x="1411" y="476"/>
                  </a:lnTo>
                  <a:lnTo>
                    <a:pt x="1420" y="854"/>
                  </a:lnTo>
                  <a:lnTo>
                    <a:pt x="1430" y="774"/>
                  </a:lnTo>
                  <a:lnTo>
                    <a:pt x="1440" y="850"/>
                  </a:lnTo>
                  <a:lnTo>
                    <a:pt x="1449" y="832"/>
                  </a:lnTo>
                  <a:lnTo>
                    <a:pt x="1459" y="1012"/>
                  </a:lnTo>
                  <a:lnTo>
                    <a:pt x="1469" y="639"/>
                  </a:lnTo>
                  <a:lnTo>
                    <a:pt x="1479" y="377"/>
                  </a:lnTo>
                  <a:lnTo>
                    <a:pt x="1488" y="475"/>
                  </a:lnTo>
                  <a:lnTo>
                    <a:pt x="1498" y="559"/>
                  </a:lnTo>
                  <a:lnTo>
                    <a:pt x="1508" y="724"/>
                  </a:lnTo>
                  <a:lnTo>
                    <a:pt x="1518" y="637"/>
                  </a:lnTo>
                  <a:lnTo>
                    <a:pt x="1527" y="615"/>
                  </a:lnTo>
                  <a:lnTo>
                    <a:pt x="1537" y="762"/>
                  </a:lnTo>
                  <a:lnTo>
                    <a:pt x="1547" y="600"/>
                  </a:lnTo>
                  <a:lnTo>
                    <a:pt x="1556" y="615"/>
                  </a:lnTo>
                  <a:lnTo>
                    <a:pt x="1566" y="443"/>
                  </a:lnTo>
                  <a:lnTo>
                    <a:pt x="1576" y="704"/>
                  </a:lnTo>
                  <a:lnTo>
                    <a:pt x="1586" y="335"/>
                  </a:lnTo>
                  <a:lnTo>
                    <a:pt x="1595" y="489"/>
                  </a:lnTo>
                  <a:lnTo>
                    <a:pt x="1605" y="433"/>
                  </a:lnTo>
                  <a:lnTo>
                    <a:pt x="1615" y="333"/>
                  </a:lnTo>
                  <a:lnTo>
                    <a:pt x="1624" y="146"/>
                  </a:lnTo>
                  <a:lnTo>
                    <a:pt x="1634" y="311"/>
                  </a:lnTo>
                  <a:lnTo>
                    <a:pt x="1644" y="633"/>
                  </a:lnTo>
                  <a:lnTo>
                    <a:pt x="1654" y="700"/>
                  </a:lnTo>
                  <a:lnTo>
                    <a:pt x="1663" y="551"/>
                  </a:lnTo>
                  <a:lnTo>
                    <a:pt x="1673" y="300"/>
                  </a:lnTo>
                  <a:lnTo>
                    <a:pt x="1683" y="1033"/>
                  </a:lnTo>
                  <a:lnTo>
                    <a:pt x="1693" y="787"/>
                  </a:lnTo>
                  <a:lnTo>
                    <a:pt x="1702" y="39"/>
                  </a:lnTo>
                  <a:lnTo>
                    <a:pt x="1712" y="292"/>
                  </a:lnTo>
                  <a:lnTo>
                    <a:pt x="1722" y="554"/>
                  </a:lnTo>
                  <a:lnTo>
                    <a:pt x="1731" y="366"/>
                  </a:lnTo>
                  <a:lnTo>
                    <a:pt x="1741" y="260"/>
                  </a:lnTo>
                  <a:lnTo>
                    <a:pt x="1751" y="237"/>
                  </a:lnTo>
                  <a:lnTo>
                    <a:pt x="1761" y="655"/>
                  </a:lnTo>
                  <a:lnTo>
                    <a:pt x="1771" y="718"/>
                  </a:lnTo>
                  <a:lnTo>
                    <a:pt x="1780" y="531"/>
                  </a:lnTo>
                  <a:lnTo>
                    <a:pt x="1790" y="592"/>
                  </a:lnTo>
                  <a:lnTo>
                    <a:pt x="1800" y="679"/>
                  </a:lnTo>
                  <a:lnTo>
                    <a:pt x="1809" y="800"/>
                  </a:lnTo>
                  <a:lnTo>
                    <a:pt x="1819" y="219"/>
                  </a:lnTo>
                  <a:lnTo>
                    <a:pt x="1829" y="143"/>
                  </a:lnTo>
                  <a:lnTo>
                    <a:pt x="1839" y="237"/>
                  </a:lnTo>
                  <a:lnTo>
                    <a:pt x="1848" y="648"/>
                  </a:lnTo>
                  <a:lnTo>
                    <a:pt x="1858" y="229"/>
                  </a:lnTo>
                  <a:lnTo>
                    <a:pt x="1868" y="558"/>
                  </a:lnTo>
                  <a:lnTo>
                    <a:pt x="1877" y="475"/>
                  </a:lnTo>
                  <a:lnTo>
                    <a:pt x="1887" y="586"/>
                  </a:lnTo>
                  <a:lnTo>
                    <a:pt x="1897" y="612"/>
                  </a:lnTo>
                  <a:lnTo>
                    <a:pt x="1907" y="721"/>
                  </a:lnTo>
                  <a:lnTo>
                    <a:pt x="1916" y="896"/>
                  </a:lnTo>
                  <a:lnTo>
                    <a:pt x="1926" y="515"/>
                  </a:lnTo>
                  <a:lnTo>
                    <a:pt x="1936" y="716"/>
                  </a:lnTo>
                  <a:lnTo>
                    <a:pt x="1946" y="651"/>
                  </a:lnTo>
                  <a:lnTo>
                    <a:pt x="1955" y="741"/>
                  </a:lnTo>
                  <a:lnTo>
                    <a:pt x="1965" y="527"/>
                  </a:lnTo>
                  <a:lnTo>
                    <a:pt x="1975" y="500"/>
                  </a:lnTo>
                  <a:lnTo>
                    <a:pt x="1984" y="444"/>
                  </a:lnTo>
                  <a:lnTo>
                    <a:pt x="1994" y="821"/>
                  </a:lnTo>
                  <a:lnTo>
                    <a:pt x="2004" y="786"/>
                  </a:lnTo>
                  <a:lnTo>
                    <a:pt x="2014" y="960"/>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1">
              <a:extLst>
                <a:ext uri="{FF2B5EF4-FFF2-40B4-BE49-F238E27FC236}">
                  <a16:creationId xmlns:a16="http://schemas.microsoft.com/office/drawing/2014/main" id="{8BDAFC8D-FE6D-4B7E-BFDC-1F40F1CAB45E}"/>
                </a:ext>
              </a:extLst>
            </p:cNvPr>
            <p:cNvSpPr>
              <a:spLocks/>
            </p:cNvSpPr>
            <p:nvPr/>
          </p:nvSpPr>
          <p:spPr bwMode="auto">
            <a:xfrm>
              <a:off x="4355" y="2804"/>
              <a:ext cx="2014" cy="1118"/>
            </a:xfrm>
            <a:custGeom>
              <a:avLst/>
              <a:gdLst>
                <a:gd name="T0" fmla="*/ 29 w 2014"/>
                <a:gd name="T1" fmla="*/ 435 h 1118"/>
                <a:gd name="T2" fmla="*/ 68 w 2014"/>
                <a:gd name="T3" fmla="*/ 737 h 1118"/>
                <a:gd name="T4" fmla="*/ 107 w 2014"/>
                <a:gd name="T5" fmla="*/ 993 h 1118"/>
                <a:gd name="T6" fmla="*/ 146 w 2014"/>
                <a:gd name="T7" fmla="*/ 192 h 1118"/>
                <a:gd name="T8" fmla="*/ 185 w 2014"/>
                <a:gd name="T9" fmla="*/ 535 h 1118"/>
                <a:gd name="T10" fmla="*/ 224 w 2014"/>
                <a:gd name="T11" fmla="*/ 637 h 1118"/>
                <a:gd name="T12" fmla="*/ 263 w 2014"/>
                <a:gd name="T13" fmla="*/ 602 h 1118"/>
                <a:gd name="T14" fmla="*/ 302 w 2014"/>
                <a:gd name="T15" fmla="*/ 584 h 1118"/>
                <a:gd name="T16" fmla="*/ 341 w 2014"/>
                <a:gd name="T17" fmla="*/ 726 h 1118"/>
                <a:gd name="T18" fmla="*/ 380 w 2014"/>
                <a:gd name="T19" fmla="*/ 495 h 1118"/>
                <a:gd name="T20" fmla="*/ 418 w 2014"/>
                <a:gd name="T21" fmla="*/ 546 h 1118"/>
                <a:gd name="T22" fmla="*/ 457 w 2014"/>
                <a:gd name="T23" fmla="*/ 590 h 1118"/>
                <a:gd name="T24" fmla="*/ 496 w 2014"/>
                <a:gd name="T25" fmla="*/ 20 h 1118"/>
                <a:gd name="T26" fmla="*/ 535 w 2014"/>
                <a:gd name="T27" fmla="*/ 439 h 1118"/>
                <a:gd name="T28" fmla="*/ 574 w 2014"/>
                <a:gd name="T29" fmla="*/ 138 h 1118"/>
                <a:gd name="T30" fmla="*/ 613 w 2014"/>
                <a:gd name="T31" fmla="*/ 201 h 1118"/>
                <a:gd name="T32" fmla="*/ 652 w 2014"/>
                <a:gd name="T33" fmla="*/ 510 h 1118"/>
                <a:gd name="T34" fmla="*/ 691 w 2014"/>
                <a:gd name="T35" fmla="*/ 173 h 1118"/>
                <a:gd name="T36" fmla="*/ 730 w 2014"/>
                <a:gd name="T37" fmla="*/ 296 h 1118"/>
                <a:gd name="T38" fmla="*/ 768 w 2014"/>
                <a:gd name="T39" fmla="*/ 676 h 1118"/>
                <a:gd name="T40" fmla="*/ 808 w 2014"/>
                <a:gd name="T41" fmla="*/ 730 h 1118"/>
                <a:gd name="T42" fmla="*/ 846 w 2014"/>
                <a:gd name="T43" fmla="*/ 740 h 1118"/>
                <a:gd name="T44" fmla="*/ 885 w 2014"/>
                <a:gd name="T45" fmla="*/ 835 h 1118"/>
                <a:gd name="T46" fmla="*/ 924 w 2014"/>
                <a:gd name="T47" fmla="*/ 284 h 1118"/>
                <a:gd name="T48" fmla="*/ 963 w 2014"/>
                <a:gd name="T49" fmla="*/ 680 h 1118"/>
                <a:gd name="T50" fmla="*/ 1002 w 2014"/>
                <a:gd name="T51" fmla="*/ 462 h 1118"/>
                <a:gd name="T52" fmla="*/ 1041 w 2014"/>
                <a:gd name="T53" fmla="*/ 244 h 1118"/>
                <a:gd name="T54" fmla="*/ 1080 w 2014"/>
                <a:gd name="T55" fmla="*/ 417 h 1118"/>
                <a:gd name="T56" fmla="*/ 1119 w 2014"/>
                <a:gd name="T57" fmla="*/ 259 h 1118"/>
                <a:gd name="T58" fmla="*/ 1158 w 2014"/>
                <a:gd name="T59" fmla="*/ 333 h 1118"/>
                <a:gd name="T60" fmla="*/ 1196 w 2014"/>
                <a:gd name="T61" fmla="*/ 708 h 1118"/>
                <a:gd name="T62" fmla="*/ 1235 w 2014"/>
                <a:gd name="T63" fmla="*/ 418 h 1118"/>
                <a:gd name="T64" fmla="*/ 1274 w 2014"/>
                <a:gd name="T65" fmla="*/ 242 h 1118"/>
                <a:gd name="T66" fmla="*/ 1313 w 2014"/>
                <a:gd name="T67" fmla="*/ 455 h 1118"/>
                <a:gd name="T68" fmla="*/ 1352 w 2014"/>
                <a:gd name="T69" fmla="*/ 666 h 1118"/>
                <a:gd name="T70" fmla="*/ 1391 w 2014"/>
                <a:gd name="T71" fmla="*/ 566 h 1118"/>
                <a:gd name="T72" fmla="*/ 1430 w 2014"/>
                <a:gd name="T73" fmla="*/ 504 h 1118"/>
                <a:gd name="T74" fmla="*/ 1469 w 2014"/>
                <a:gd name="T75" fmla="*/ 582 h 1118"/>
                <a:gd name="T76" fmla="*/ 1508 w 2014"/>
                <a:gd name="T77" fmla="*/ 741 h 1118"/>
                <a:gd name="T78" fmla="*/ 1547 w 2014"/>
                <a:gd name="T79" fmla="*/ 749 h 1118"/>
                <a:gd name="T80" fmla="*/ 1586 w 2014"/>
                <a:gd name="T81" fmla="*/ 550 h 1118"/>
                <a:gd name="T82" fmla="*/ 1624 w 2014"/>
                <a:gd name="T83" fmla="*/ 666 h 1118"/>
                <a:gd name="T84" fmla="*/ 1663 w 2014"/>
                <a:gd name="T85" fmla="*/ 490 h 1118"/>
                <a:gd name="T86" fmla="*/ 1702 w 2014"/>
                <a:gd name="T87" fmla="*/ 836 h 1118"/>
                <a:gd name="T88" fmla="*/ 1741 w 2014"/>
                <a:gd name="T89" fmla="*/ 445 h 1118"/>
                <a:gd name="T90" fmla="*/ 1780 w 2014"/>
                <a:gd name="T91" fmla="*/ 474 h 1118"/>
                <a:gd name="T92" fmla="*/ 1819 w 2014"/>
                <a:gd name="T93" fmla="*/ 530 h 1118"/>
                <a:gd name="T94" fmla="*/ 1858 w 2014"/>
                <a:gd name="T95" fmla="*/ 525 h 1118"/>
                <a:gd name="T96" fmla="*/ 1897 w 2014"/>
                <a:gd name="T97" fmla="*/ 572 h 1118"/>
                <a:gd name="T98" fmla="*/ 1936 w 2014"/>
                <a:gd name="T99" fmla="*/ 752 h 1118"/>
                <a:gd name="T100" fmla="*/ 1975 w 2014"/>
                <a:gd name="T101" fmla="*/ 768 h 1118"/>
                <a:gd name="T102" fmla="*/ 2014 w 2014"/>
                <a:gd name="T103" fmla="*/ 731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118">
                  <a:moveTo>
                    <a:pt x="0" y="370"/>
                  </a:moveTo>
                  <a:lnTo>
                    <a:pt x="10" y="970"/>
                  </a:lnTo>
                  <a:lnTo>
                    <a:pt x="20" y="322"/>
                  </a:lnTo>
                  <a:lnTo>
                    <a:pt x="29" y="435"/>
                  </a:lnTo>
                  <a:lnTo>
                    <a:pt x="39" y="439"/>
                  </a:lnTo>
                  <a:lnTo>
                    <a:pt x="49" y="706"/>
                  </a:lnTo>
                  <a:lnTo>
                    <a:pt x="59" y="422"/>
                  </a:lnTo>
                  <a:lnTo>
                    <a:pt x="68" y="737"/>
                  </a:lnTo>
                  <a:lnTo>
                    <a:pt x="78" y="692"/>
                  </a:lnTo>
                  <a:lnTo>
                    <a:pt x="88" y="752"/>
                  </a:lnTo>
                  <a:lnTo>
                    <a:pt x="97" y="541"/>
                  </a:lnTo>
                  <a:lnTo>
                    <a:pt x="107" y="993"/>
                  </a:lnTo>
                  <a:lnTo>
                    <a:pt x="117" y="679"/>
                  </a:lnTo>
                  <a:lnTo>
                    <a:pt x="127" y="627"/>
                  </a:lnTo>
                  <a:lnTo>
                    <a:pt x="136" y="662"/>
                  </a:lnTo>
                  <a:lnTo>
                    <a:pt x="146" y="192"/>
                  </a:lnTo>
                  <a:lnTo>
                    <a:pt x="156" y="544"/>
                  </a:lnTo>
                  <a:lnTo>
                    <a:pt x="165" y="716"/>
                  </a:lnTo>
                  <a:lnTo>
                    <a:pt x="175" y="504"/>
                  </a:lnTo>
                  <a:lnTo>
                    <a:pt x="185" y="535"/>
                  </a:lnTo>
                  <a:lnTo>
                    <a:pt x="195" y="625"/>
                  </a:lnTo>
                  <a:lnTo>
                    <a:pt x="204" y="735"/>
                  </a:lnTo>
                  <a:lnTo>
                    <a:pt x="214" y="787"/>
                  </a:lnTo>
                  <a:lnTo>
                    <a:pt x="224" y="637"/>
                  </a:lnTo>
                  <a:lnTo>
                    <a:pt x="234" y="1016"/>
                  </a:lnTo>
                  <a:lnTo>
                    <a:pt x="243" y="650"/>
                  </a:lnTo>
                  <a:lnTo>
                    <a:pt x="253" y="679"/>
                  </a:lnTo>
                  <a:lnTo>
                    <a:pt x="263" y="602"/>
                  </a:lnTo>
                  <a:lnTo>
                    <a:pt x="272" y="754"/>
                  </a:lnTo>
                  <a:lnTo>
                    <a:pt x="282" y="620"/>
                  </a:lnTo>
                  <a:lnTo>
                    <a:pt x="292" y="565"/>
                  </a:lnTo>
                  <a:lnTo>
                    <a:pt x="302" y="584"/>
                  </a:lnTo>
                  <a:lnTo>
                    <a:pt x="312" y="853"/>
                  </a:lnTo>
                  <a:lnTo>
                    <a:pt x="321" y="786"/>
                  </a:lnTo>
                  <a:lnTo>
                    <a:pt x="331" y="892"/>
                  </a:lnTo>
                  <a:lnTo>
                    <a:pt x="341" y="726"/>
                  </a:lnTo>
                  <a:lnTo>
                    <a:pt x="350" y="842"/>
                  </a:lnTo>
                  <a:lnTo>
                    <a:pt x="360" y="352"/>
                  </a:lnTo>
                  <a:lnTo>
                    <a:pt x="370" y="415"/>
                  </a:lnTo>
                  <a:lnTo>
                    <a:pt x="380" y="495"/>
                  </a:lnTo>
                  <a:lnTo>
                    <a:pt x="389" y="731"/>
                  </a:lnTo>
                  <a:lnTo>
                    <a:pt x="399" y="715"/>
                  </a:lnTo>
                  <a:lnTo>
                    <a:pt x="409" y="670"/>
                  </a:lnTo>
                  <a:lnTo>
                    <a:pt x="418" y="546"/>
                  </a:lnTo>
                  <a:lnTo>
                    <a:pt x="428" y="716"/>
                  </a:lnTo>
                  <a:lnTo>
                    <a:pt x="438" y="449"/>
                  </a:lnTo>
                  <a:lnTo>
                    <a:pt x="448" y="540"/>
                  </a:lnTo>
                  <a:lnTo>
                    <a:pt x="457" y="590"/>
                  </a:lnTo>
                  <a:lnTo>
                    <a:pt x="467" y="448"/>
                  </a:lnTo>
                  <a:lnTo>
                    <a:pt x="477" y="390"/>
                  </a:lnTo>
                  <a:lnTo>
                    <a:pt x="487" y="441"/>
                  </a:lnTo>
                  <a:lnTo>
                    <a:pt x="496" y="20"/>
                  </a:lnTo>
                  <a:lnTo>
                    <a:pt x="506" y="539"/>
                  </a:lnTo>
                  <a:lnTo>
                    <a:pt x="516" y="946"/>
                  </a:lnTo>
                  <a:lnTo>
                    <a:pt x="525" y="773"/>
                  </a:lnTo>
                  <a:lnTo>
                    <a:pt x="535" y="439"/>
                  </a:lnTo>
                  <a:lnTo>
                    <a:pt x="545" y="366"/>
                  </a:lnTo>
                  <a:lnTo>
                    <a:pt x="555" y="402"/>
                  </a:lnTo>
                  <a:lnTo>
                    <a:pt x="564" y="749"/>
                  </a:lnTo>
                  <a:lnTo>
                    <a:pt x="574" y="138"/>
                  </a:lnTo>
                  <a:lnTo>
                    <a:pt x="584" y="926"/>
                  </a:lnTo>
                  <a:lnTo>
                    <a:pt x="593" y="282"/>
                  </a:lnTo>
                  <a:lnTo>
                    <a:pt x="603" y="283"/>
                  </a:lnTo>
                  <a:lnTo>
                    <a:pt x="613" y="201"/>
                  </a:lnTo>
                  <a:lnTo>
                    <a:pt x="623" y="287"/>
                  </a:lnTo>
                  <a:lnTo>
                    <a:pt x="632" y="984"/>
                  </a:lnTo>
                  <a:lnTo>
                    <a:pt x="642" y="666"/>
                  </a:lnTo>
                  <a:lnTo>
                    <a:pt x="652" y="510"/>
                  </a:lnTo>
                  <a:lnTo>
                    <a:pt x="662" y="920"/>
                  </a:lnTo>
                  <a:lnTo>
                    <a:pt x="671" y="533"/>
                  </a:lnTo>
                  <a:lnTo>
                    <a:pt x="681" y="730"/>
                  </a:lnTo>
                  <a:lnTo>
                    <a:pt x="691" y="173"/>
                  </a:lnTo>
                  <a:lnTo>
                    <a:pt x="700" y="688"/>
                  </a:lnTo>
                  <a:lnTo>
                    <a:pt x="710" y="714"/>
                  </a:lnTo>
                  <a:lnTo>
                    <a:pt x="720" y="757"/>
                  </a:lnTo>
                  <a:lnTo>
                    <a:pt x="730" y="296"/>
                  </a:lnTo>
                  <a:lnTo>
                    <a:pt x="739" y="496"/>
                  </a:lnTo>
                  <a:lnTo>
                    <a:pt x="749" y="424"/>
                  </a:lnTo>
                  <a:lnTo>
                    <a:pt x="759" y="591"/>
                  </a:lnTo>
                  <a:lnTo>
                    <a:pt x="768" y="676"/>
                  </a:lnTo>
                  <a:lnTo>
                    <a:pt x="778" y="679"/>
                  </a:lnTo>
                  <a:lnTo>
                    <a:pt x="788" y="554"/>
                  </a:lnTo>
                  <a:lnTo>
                    <a:pt x="798" y="679"/>
                  </a:lnTo>
                  <a:lnTo>
                    <a:pt x="808" y="730"/>
                  </a:lnTo>
                  <a:lnTo>
                    <a:pt x="817" y="561"/>
                  </a:lnTo>
                  <a:lnTo>
                    <a:pt x="827" y="696"/>
                  </a:lnTo>
                  <a:lnTo>
                    <a:pt x="837" y="541"/>
                  </a:lnTo>
                  <a:lnTo>
                    <a:pt x="846" y="740"/>
                  </a:lnTo>
                  <a:lnTo>
                    <a:pt x="856" y="531"/>
                  </a:lnTo>
                  <a:lnTo>
                    <a:pt x="866" y="533"/>
                  </a:lnTo>
                  <a:lnTo>
                    <a:pt x="875" y="644"/>
                  </a:lnTo>
                  <a:lnTo>
                    <a:pt x="885" y="835"/>
                  </a:lnTo>
                  <a:lnTo>
                    <a:pt x="895" y="795"/>
                  </a:lnTo>
                  <a:lnTo>
                    <a:pt x="905" y="994"/>
                  </a:lnTo>
                  <a:lnTo>
                    <a:pt x="915" y="713"/>
                  </a:lnTo>
                  <a:lnTo>
                    <a:pt x="924" y="284"/>
                  </a:lnTo>
                  <a:lnTo>
                    <a:pt x="934" y="513"/>
                  </a:lnTo>
                  <a:lnTo>
                    <a:pt x="944" y="470"/>
                  </a:lnTo>
                  <a:lnTo>
                    <a:pt x="953" y="544"/>
                  </a:lnTo>
                  <a:lnTo>
                    <a:pt x="963" y="680"/>
                  </a:lnTo>
                  <a:lnTo>
                    <a:pt x="973" y="812"/>
                  </a:lnTo>
                  <a:lnTo>
                    <a:pt x="983" y="633"/>
                  </a:lnTo>
                  <a:lnTo>
                    <a:pt x="992" y="670"/>
                  </a:lnTo>
                  <a:lnTo>
                    <a:pt x="1002" y="462"/>
                  </a:lnTo>
                  <a:lnTo>
                    <a:pt x="1012" y="477"/>
                  </a:lnTo>
                  <a:lnTo>
                    <a:pt x="1021" y="643"/>
                  </a:lnTo>
                  <a:lnTo>
                    <a:pt x="1031" y="668"/>
                  </a:lnTo>
                  <a:lnTo>
                    <a:pt x="1041" y="244"/>
                  </a:lnTo>
                  <a:lnTo>
                    <a:pt x="1051" y="0"/>
                  </a:lnTo>
                  <a:lnTo>
                    <a:pt x="1060" y="61"/>
                  </a:lnTo>
                  <a:lnTo>
                    <a:pt x="1070" y="200"/>
                  </a:lnTo>
                  <a:lnTo>
                    <a:pt x="1080" y="417"/>
                  </a:lnTo>
                  <a:lnTo>
                    <a:pt x="1090" y="201"/>
                  </a:lnTo>
                  <a:lnTo>
                    <a:pt x="1099" y="617"/>
                  </a:lnTo>
                  <a:lnTo>
                    <a:pt x="1109" y="236"/>
                  </a:lnTo>
                  <a:lnTo>
                    <a:pt x="1119" y="259"/>
                  </a:lnTo>
                  <a:lnTo>
                    <a:pt x="1128" y="286"/>
                  </a:lnTo>
                  <a:lnTo>
                    <a:pt x="1138" y="628"/>
                  </a:lnTo>
                  <a:lnTo>
                    <a:pt x="1148" y="724"/>
                  </a:lnTo>
                  <a:lnTo>
                    <a:pt x="1158" y="333"/>
                  </a:lnTo>
                  <a:lnTo>
                    <a:pt x="1167" y="30"/>
                  </a:lnTo>
                  <a:lnTo>
                    <a:pt x="1177" y="322"/>
                  </a:lnTo>
                  <a:lnTo>
                    <a:pt x="1187" y="220"/>
                  </a:lnTo>
                  <a:lnTo>
                    <a:pt x="1196" y="708"/>
                  </a:lnTo>
                  <a:lnTo>
                    <a:pt x="1206" y="528"/>
                  </a:lnTo>
                  <a:lnTo>
                    <a:pt x="1216" y="899"/>
                  </a:lnTo>
                  <a:lnTo>
                    <a:pt x="1226" y="572"/>
                  </a:lnTo>
                  <a:lnTo>
                    <a:pt x="1235" y="418"/>
                  </a:lnTo>
                  <a:lnTo>
                    <a:pt x="1245" y="534"/>
                  </a:lnTo>
                  <a:lnTo>
                    <a:pt x="1255" y="381"/>
                  </a:lnTo>
                  <a:lnTo>
                    <a:pt x="1265" y="176"/>
                  </a:lnTo>
                  <a:lnTo>
                    <a:pt x="1274" y="242"/>
                  </a:lnTo>
                  <a:lnTo>
                    <a:pt x="1284" y="700"/>
                  </a:lnTo>
                  <a:lnTo>
                    <a:pt x="1294" y="682"/>
                  </a:lnTo>
                  <a:lnTo>
                    <a:pt x="1303" y="624"/>
                  </a:lnTo>
                  <a:lnTo>
                    <a:pt x="1313" y="455"/>
                  </a:lnTo>
                  <a:lnTo>
                    <a:pt x="1323" y="595"/>
                  </a:lnTo>
                  <a:lnTo>
                    <a:pt x="1333" y="652"/>
                  </a:lnTo>
                  <a:lnTo>
                    <a:pt x="1343" y="675"/>
                  </a:lnTo>
                  <a:lnTo>
                    <a:pt x="1352" y="666"/>
                  </a:lnTo>
                  <a:lnTo>
                    <a:pt x="1362" y="663"/>
                  </a:lnTo>
                  <a:lnTo>
                    <a:pt x="1372" y="658"/>
                  </a:lnTo>
                  <a:lnTo>
                    <a:pt x="1381" y="617"/>
                  </a:lnTo>
                  <a:lnTo>
                    <a:pt x="1391" y="566"/>
                  </a:lnTo>
                  <a:lnTo>
                    <a:pt x="1401" y="598"/>
                  </a:lnTo>
                  <a:lnTo>
                    <a:pt x="1411" y="621"/>
                  </a:lnTo>
                  <a:lnTo>
                    <a:pt x="1420" y="606"/>
                  </a:lnTo>
                  <a:lnTo>
                    <a:pt x="1430" y="504"/>
                  </a:lnTo>
                  <a:lnTo>
                    <a:pt x="1440" y="583"/>
                  </a:lnTo>
                  <a:lnTo>
                    <a:pt x="1449" y="846"/>
                  </a:lnTo>
                  <a:lnTo>
                    <a:pt x="1459" y="1118"/>
                  </a:lnTo>
                  <a:lnTo>
                    <a:pt x="1469" y="582"/>
                  </a:lnTo>
                  <a:lnTo>
                    <a:pt x="1479" y="213"/>
                  </a:lnTo>
                  <a:lnTo>
                    <a:pt x="1488" y="744"/>
                  </a:lnTo>
                  <a:lnTo>
                    <a:pt x="1498" y="359"/>
                  </a:lnTo>
                  <a:lnTo>
                    <a:pt x="1508" y="741"/>
                  </a:lnTo>
                  <a:lnTo>
                    <a:pt x="1518" y="637"/>
                  </a:lnTo>
                  <a:lnTo>
                    <a:pt x="1527" y="744"/>
                  </a:lnTo>
                  <a:lnTo>
                    <a:pt x="1537" y="667"/>
                  </a:lnTo>
                  <a:lnTo>
                    <a:pt x="1547" y="749"/>
                  </a:lnTo>
                  <a:lnTo>
                    <a:pt x="1556" y="649"/>
                  </a:lnTo>
                  <a:lnTo>
                    <a:pt x="1566" y="581"/>
                  </a:lnTo>
                  <a:lnTo>
                    <a:pt x="1576" y="502"/>
                  </a:lnTo>
                  <a:lnTo>
                    <a:pt x="1586" y="550"/>
                  </a:lnTo>
                  <a:lnTo>
                    <a:pt x="1595" y="269"/>
                  </a:lnTo>
                  <a:lnTo>
                    <a:pt x="1605" y="247"/>
                  </a:lnTo>
                  <a:lnTo>
                    <a:pt x="1615" y="245"/>
                  </a:lnTo>
                  <a:lnTo>
                    <a:pt x="1624" y="666"/>
                  </a:lnTo>
                  <a:lnTo>
                    <a:pt x="1634" y="681"/>
                  </a:lnTo>
                  <a:lnTo>
                    <a:pt x="1644" y="194"/>
                  </a:lnTo>
                  <a:lnTo>
                    <a:pt x="1654" y="395"/>
                  </a:lnTo>
                  <a:lnTo>
                    <a:pt x="1663" y="490"/>
                  </a:lnTo>
                  <a:lnTo>
                    <a:pt x="1673" y="495"/>
                  </a:lnTo>
                  <a:lnTo>
                    <a:pt x="1683" y="333"/>
                  </a:lnTo>
                  <a:lnTo>
                    <a:pt x="1693" y="740"/>
                  </a:lnTo>
                  <a:lnTo>
                    <a:pt x="1702" y="836"/>
                  </a:lnTo>
                  <a:lnTo>
                    <a:pt x="1712" y="313"/>
                  </a:lnTo>
                  <a:lnTo>
                    <a:pt x="1722" y="155"/>
                  </a:lnTo>
                  <a:lnTo>
                    <a:pt x="1731" y="194"/>
                  </a:lnTo>
                  <a:lnTo>
                    <a:pt x="1741" y="445"/>
                  </a:lnTo>
                  <a:lnTo>
                    <a:pt x="1751" y="726"/>
                  </a:lnTo>
                  <a:lnTo>
                    <a:pt x="1761" y="670"/>
                  </a:lnTo>
                  <a:lnTo>
                    <a:pt x="1771" y="428"/>
                  </a:lnTo>
                  <a:lnTo>
                    <a:pt x="1780" y="474"/>
                  </a:lnTo>
                  <a:lnTo>
                    <a:pt x="1790" y="317"/>
                  </a:lnTo>
                  <a:lnTo>
                    <a:pt x="1800" y="659"/>
                  </a:lnTo>
                  <a:lnTo>
                    <a:pt x="1809" y="159"/>
                  </a:lnTo>
                  <a:lnTo>
                    <a:pt x="1819" y="530"/>
                  </a:lnTo>
                  <a:lnTo>
                    <a:pt x="1829" y="642"/>
                  </a:lnTo>
                  <a:lnTo>
                    <a:pt x="1839" y="270"/>
                  </a:lnTo>
                  <a:lnTo>
                    <a:pt x="1848" y="770"/>
                  </a:lnTo>
                  <a:lnTo>
                    <a:pt x="1858" y="525"/>
                  </a:lnTo>
                  <a:lnTo>
                    <a:pt x="1868" y="500"/>
                  </a:lnTo>
                  <a:lnTo>
                    <a:pt x="1877" y="414"/>
                  </a:lnTo>
                  <a:lnTo>
                    <a:pt x="1887" y="490"/>
                  </a:lnTo>
                  <a:lnTo>
                    <a:pt x="1897" y="572"/>
                  </a:lnTo>
                  <a:lnTo>
                    <a:pt x="1907" y="565"/>
                  </a:lnTo>
                  <a:lnTo>
                    <a:pt x="1916" y="904"/>
                  </a:lnTo>
                  <a:lnTo>
                    <a:pt x="1926" y="399"/>
                  </a:lnTo>
                  <a:lnTo>
                    <a:pt x="1936" y="752"/>
                  </a:lnTo>
                  <a:lnTo>
                    <a:pt x="1946" y="678"/>
                  </a:lnTo>
                  <a:lnTo>
                    <a:pt x="1955" y="808"/>
                  </a:lnTo>
                  <a:lnTo>
                    <a:pt x="1965" y="554"/>
                  </a:lnTo>
                  <a:lnTo>
                    <a:pt x="1975" y="768"/>
                  </a:lnTo>
                  <a:lnTo>
                    <a:pt x="1984" y="586"/>
                  </a:lnTo>
                  <a:lnTo>
                    <a:pt x="1994" y="700"/>
                  </a:lnTo>
                  <a:lnTo>
                    <a:pt x="2004" y="770"/>
                  </a:lnTo>
                  <a:lnTo>
                    <a:pt x="2014" y="731"/>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2">
              <a:extLst>
                <a:ext uri="{FF2B5EF4-FFF2-40B4-BE49-F238E27FC236}">
                  <a16:creationId xmlns:a16="http://schemas.microsoft.com/office/drawing/2014/main" id="{D8246249-5F56-4B0D-ADD1-0265D1B33FA5}"/>
                </a:ext>
              </a:extLst>
            </p:cNvPr>
            <p:cNvSpPr>
              <a:spLocks/>
            </p:cNvSpPr>
            <p:nvPr/>
          </p:nvSpPr>
          <p:spPr bwMode="auto">
            <a:xfrm>
              <a:off x="4355" y="2853"/>
              <a:ext cx="2014" cy="1083"/>
            </a:xfrm>
            <a:custGeom>
              <a:avLst/>
              <a:gdLst>
                <a:gd name="T0" fmla="*/ 29 w 2014"/>
                <a:gd name="T1" fmla="*/ 202 h 1083"/>
                <a:gd name="T2" fmla="*/ 68 w 2014"/>
                <a:gd name="T3" fmla="*/ 777 h 1083"/>
                <a:gd name="T4" fmla="*/ 107 w 2014"/>
                <a:gd name="T5" fmla="*/ 819 h 1083"/>
                <a:gd name="T6" fmla="*/ 146 w 2014"/>
                <a:gd name="T7" fmla="*/ 263 h 1083"/>
                <a:gd name="T8" fmla="*/ 185 w 2014"/>
                <a:gd name="T9" fmla="*/ 482 h 1083"/>
                <a:gd name="T10" fmla="*/ 224 w 2014"/>
                <a:gd name="T11" fmla="*/ 706 h 1083"/>
                <a:gd name="T12" fmla="*/ 263 w 2014"/>
                <a:gd name="T13" fmla="*/ 650 h 1083"/>
                <a:gd name="T14" fmla="*/ 302 w 2014"/>
                <a:gd name="T15" fmla="*/ 450 h 1083"/>
                <a:gd name="T16" fmla="*/ 341 w 2014"/>
                <a:gd name="T17" fmla="*/ 892 h 1083"/>
                <a:gd name="T18" fmla="*/ 380 w 2014"/>
                <a:gd name="T19" fmla="*/ 600 h 1083"/>
                <a:gd name="T20" fmla="*/ 418 w 2014"/>
                <a:gd name="T21" fmla="*/ 599 h 1083"/>
                <a:gd name="T22" fmla="*/ 457 w 2014"/>
                <a:gd name="T23" fmla="*/ 159 h 1083"/>
                <a:gd name="T24" fmla="*/ 496 w 2014"/>
                <a:gd name="T25" fmla="*/ 85 h 1083"/>
                <a:gd name="T26" fmla="*/ 535 w 2014"/>
                <a:gd name="T27" fmla="*/ 304 h 1083"/>
                <a:gd name="T28" fmla="*/ 574 w 2014"/>
                <a:gd name="T29" fmla="*/ 920 h 1083"/>
                <a:gd name="T30" fmla="*/ 613 w 2014"/>
                <a:gd name="T31" fmla="*/ 89 h 1083"/>
                <a:gd name="T32" fmla="*/ 652 w 2014"/>
                <a:gd name="T33" fmla="*/ 709 h 1083"/>
                <a:gd name="T34" fmla="*/ 691 w 2014"/>
                <a:gd name="T35" fmla="*/ 579 h 1083"/>
                <a:gd name="T36" fmla="*/ 730 w 2014"/>
                <a:gd name="T37" fmla="*/ 789 h 1083"/>
                <a:gd name="T38" fmla="*/ 768 w 2014"/>
                <a:gd name="T39" fmla="*/ 816 h 1083"/>
                <a:gd name="T40" fmla="*/ 808 w 2014"/>
                <a:gd name="T41" fmla="*/ 660 h 1083"/>
                <a:gd name="T42" fmla="*/ 846 w 2014"/>
                <a:gd name="T43" fmla="*/ 689 h 1083"/>
                <a:gd name="T44" fmla="*/ 885 w 2014"/>
                <a:gd name="T45" fmla="*/ 639 h 1083"/>
                <a:gd name="T46" fmla="*/ 924 w 2014"/>
                <a:gd name="T47" fmla="*/ 420 h 1083"/>
                <a:gd name="T48" fmla="*/ 963 w 2014"/>
                <a:gd name="T49" fmla="*/ 753 h 1083"/>
                <a:gd name="T50" fmla="*/ 1002 w 2014"/>
                <a:gd name="T51" fmla="*/ 449 h 1083"/>
                <a:gd name="T52" fmla="*/ 1041 w 2014"/>
                <a:gd name="T53" fmla="*/ 259 h 1083"/>
                <a:gd name="T54" fmla="*/ 1080 w 2014"/>
                <a:gd name="T55" fmla="*/ 313 h 1083"/>
                <a:gd name="T56" fmla="*/ 1119 w 2014"/>
                <a:gd name="T57" fmla="*/ 253 h 1083"/>
                <a:gd name="T58" fmla="*/ 1158 w 2014"/>
                <a:gd name="T59" fmla="*/ 36 h 1083"/>
                <a:gd name="T60" fmla="*/ 1196 w 2014"/>
                <a:gd name="T61" fmla="*/ 810 h 1083"/>
                <a:gd name="T62" fmla="*/ 1235 w 2014"/>
                <a:gd name="T63" fmla="*/ 691 h 1083"/>
                <a:gd name="T64" fmla="*/ 1274 w 2014"/>
                <a:gd name="T65" fmla="*/ 135 h 1083"/>
                <a:gd name="T66" fmla="*/ 1313 w 2014"/>
                <a:gd name="T67" fmla="*/ 501 h 1083"/>
                <a:gd name="T68" fmla="*/ 1352 w 2014"/>
                <a:gd name="T69" fmla="*/ 619 h 1083"/>
                <a:gd name="T70" fmla="*/ 1391 w 2014"/>
                <a:gd name="T71" fmla="*/ 434 h 1083"/>
                <a:gd name="T72" fmla="*/ 1430 w 2014"/>
                <a:gd name="T73" fmla="*/ 700 h 1083"/>
                <a:gd name="T74" fmla="*/ 1469 w 2014"/>
                <a:gd name="T75" fmla="*/ 408 h 1083"/>
                <a:gd name="T76" fmla="*/ 1508 w 2014"/>
                <a:gd name="T77" fmla="*/ 536 h 1083"/>
                <a:gd name="T78" fmla="*/ 1547 w 2014"/>
                <a:gd name="T79" fmla="*/ 535 h 1083"/>
                <a:gd name="T80" fmla="*/ 1586 w 2014"/>
                <a:gd name="T81" fmla="*/ 700 h 1083"/>
                <a:gd name="T82" fmla="*/ 1624 w 2014"/>
                <a:gd name="T83" fmla="*/ 148 h 1083"/>
                <a:gd name="T84" fmla="*/ 1663 w 2014"/>
                <a:gd name="T85" fmla="*/ 492 h 1083"/>
                <a:gd name="T86" fmla="*/ 1702 w 2014"/>
                <a:gd name="T87" fmla="*/ 81 h 1083"/>
                <a:gd name="T88" fmla="*/ 1741 w 2014"/>
                <a:gd name="T89" fmla="*/ 311 h 1083"/>
                <a:gd name="T90" fmla="*/ 1780 w 2014"/>
                <a:gd name="T91" fmla="*/ 414 h 1083"/>
                <a:gd name="T92" fmla="*/ 1819 w 2014"/>
                <a:gd name="T93" fmla="*/ 224 h 1083"/>
                <a:gd name="T94" fmla="*/ 1858 w 2014"/>
                <a:gd name="T95" fmla="*/ 451 h 1083"/>
                <a:gd name="T96" fmla="*/ 1897 w 2014"/>
                <a:gd name="T97" fmla="*/ 411 h 1083"/>
                <a:gd name="T98" fmla="*/ 1936 w 2014"/>
                <a:gd name="T99" fmla="*/ 546 h 1083"/>
                <a:gd name="T100" fmla="*/ 1975 w 2014"/>
                <a:gd name="T101" fmla="*/ 549 h 1083"/>
                <a:gd name="T102" fmla="*/ 2014 w 2014"/>
                <a:gd name="T103" fmla="*/ 81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83">
                  <a:moveTo>
                    <a:pt x="0" y="708"/>
                  </a:moveTo>
                  <a:lnTo>
                    <a:pt x="10" y="911"/>
                  </a:lnTo>
                  <a:lnTo>
                    <a:pt x="20" y="154"/>
                  </a:lnTo>
                  <a:lnTo>
                    <a:pt x="29" y="202"/>
                  </a:lnTo>
                  <a:lnTo>
                    <a:pt x="39" y="102"/>
                  </a:lnTo>
                  <a:lnTo>
                    <a:pt x="49" y="97"/>
                  </a:lnTo>
                  <a:lnTo>
                    <a:pt x="59" y="698"/>
                  </a:lnTo>
                  <a:lnTo>
                    <a:pt x="68" y="777"/>
                  </a:lnTo>
                  <a:lnTo>
                    <a:pt x="78" y="461"/>
                  </a:lnTo>
                  <a:lnTo>
                    <a:pt x="88" y="598"/>
                  </a:lnTo>
                  <a:lnTo>
                    <a:pt x="97" y="535"/>
                  </a:lnTo>
                  <a:lnTo>
                    <a:pt x="107" y="819"/>
                  </a:lnTo>
                  <a:lnTo>
                    <a:pt x="117" y="11"/>
                  </a:lnTo>
                  <a:lnTo>
                    <a:pt x="127" y="617"/>
                  </a:lnTo>
                  <a:lnTo>
                    <a:pt x="136" y="664"/>
                  </a:lnTo>
                  <a:lnTo>
                    <a:pt x="146" y="263"/>
                  </a:lnTo>
                  <a:lnTo>
                    <a:pt x="156" y="705"/>
                  </a:lnTo>
                  <a:lnTo>
                    <a:pt x="165" y="395"/>
                  </a:lnTo>
                  <a:lnTo>
                    <a:pt x="175" y="630"/>
                  </a:lnTo>
                  <a:lnTo>
                    <a:pt x="185" y="482"/>
                  </a:lnTo>
                  <a:lnTo>
                    <a:pt x="195" y="521"/>
                  </a:lnTo>
                  <a:lnTo>
                    <a:pt x="204" y="940"/>
                  </a:lnTo>
                  <a:lnTo>
                    <a:pt x="214" y="743"/>
                  </a:lnTo>
                  <a:lnTo>
                    <a:pt x="224" y="706"/>
                  </a:lnTo>
                  <a:lnTo>
                    <a:pt x="234" y="661"/>
                  </a:lnTo>
                  <a:lnTo>
                    <a:pt x="243" y="535"/>
                  </a:lnTo>
                  <a:lnTo>
                    <a:pt x="253" y="703"/>
                  </a:lnTo>
                  <a:lnTo>
                    <a:pt x="263" y="650"/>
                  </a:lnTo>
                  <a:lnTo>
                    <a:pt x="272" y="762"/>
                  </a:lnTo>
                  <a:lnTo>
                    <a:pt x="282" y="612"/>
                  </a:lnTo>
                  <a:lnTo>
                    <a:pt x="292" y="635"/>
                  </a:lnTo>
                  <a:lnTo>
                    <a:pt x="302" y="450"/>
                  </a:lnTo>
                  <a:lnTo>
                    <a:pt x="312" y="742"/>
                  </a:lnTo>
                  <a:lnTo>
                    <a:pt x="321" y="786"/>
                  </a:lnTo>
                  <a:lnTo>
                    <a:pt x="331" y="633"/>
                  </a:lnTo>
                  <a:lnTo>
                    <a:pt x="341" y="892"/>
                  </a:lnTo>
                  <a:lnTo>
                    <a:pt x="350" y="337"/>
                  </a:lnTo>
                  <a:lnTo>
                    <a:pt x="360" y="340"/>
                  </a:lnTo>
                  <a:lnTo>
                    <a:pt x="370" y="630"/>
                  </a:lnTo>
                  <a:lnTo>
                    <a:pt x="380" y="600"/>
                  </a:lnTo>
                  <a:lnTo>
                    <a:pt x="389" y="522"/>
                  </a:lnTo>
                  <a:lnTo>
                    <a:pt x="399" y="638"/>
                  </a:lnTo>
                  <a:lnTo>
                    <a:pt x="409" y="859"/>
                  </a:lnTo>
                  <a:lnTo>
                    <a:pt x="418" y="599"/>
                  </a:lnTo>
                  <a:lnTo>
                    <a:pt x="428" y="612"/>
                  </a:lnTo>
                  <a:lnTo>
                    <a:pt x="438" y="475"/>
                  </a:lnTo>
                  <a:lnTo>
                    <a:pt x="448" y="447"/>
                  </a:lnTo>
                  <a:lnTo>
                    <a:pt x="457" y="159"/>
                  </a:lnTo>
                  <a:lnTo>
                    <a:pt x="467" y="219"/>
                  </a:lnTo>
                  <a:lnTo>
                    <a:pt x="477" y="153"/>
                  </a:lnTo>
                  <a:lnTo>
                    <a:pt x="487" y="178"/>
                  </a:lnTo>
                  <a:lnTo>
                    <a:pt x="496" y="85"/>
                  </a:lnTo>
                  <a:lnTo>
                    <a:pt x="506" y="594"/>
                  </a:lnTo>
                  <a:lnTo>
                    <a:pt x="516" y="598"/>
                  </a:lnTo>
                  <a:lnTo>
                    <a:pt x="525" y="262"/>
                  </a:lnTo>
                  <a:lnTo>
                    <a:pt x="535" y="304"/>
                  </a:lnTo>
                  <a:lnTo>
                    <a:pt x="545" y="193"/>
                  </a:lnTo>
                  <a:lnTo>
                    <a:pt x="555" y="455"/>
                  </a:lnTo>
                  <a:lnTo>
                    <a:pt x="564" y="574"/>
                  </a:lnTo>
                  <a:lnTo>
                    <a:pt x="574" y="920"/>
                  </a:lnTo>
                  <a:lnTo>
                    <a:pt x="584" y="392"/>
                  </a:lnTo>
                  <a:lnTo>
                    <a:pt x="593" y="208"/>
                  </a:lnTo>
                  <a:lnTo>
                    <a:pt x="603" y="14"/>
                  </a:lnTo>
                  <a:lnTo>
                    <a:pt x="613" y="89"/>
                  </a:lnTo>
                  <a:lnTo>
                    <a:pt x="623" y="341"/>
                  </a:lnTo>
                  <a:lnTo>
                    <a:pt x="632" y="507"/>
                  </a:lnTo>
                  <a:lnTo>
                    <a:pt x="642" y="565"/>
                  </a:lnTo>
                  <a:lnTo>
                    <a:pt x="652" y="709"/>
                  </a:lnTo>
                  <a:lnTo>
                    <a:pt x="662" y="609"/>
                  </a:lnTo>
                  <a:lnTo>
                    <a:pt x="671" y="678"/>
                  </a:lnTo>
                  <a:lnTo>
                    <a:pt x="681" y="444"/>
                  </a:lnTo>
                  <a:lnTo>
                    <a:pt x="691" y="579"/>
                  </a:lnTo>
                  <a:lnTo>
                    <a:pt x="700" y="513"/>
                  </a:lnTo>
                  <a:lnTo>
                    <a:pt x="710" y="137"/>
                  </a:lnTo>
                  <a:lnTo>
                    <a:pt x="720" y="632"/>
                  </a:lnTo>
                  <a:lnTo>
                    <a:pt x="730" y="789"/>
                  </a:lnTo>
                  <a:lnTo>
                    <a:pt x="739" y="686"/>
                  </a:lnTo>
                  <a:lnTo>
                    <a:pt x="749" y="631"/>
                  </a:lnTo>
                  <a:lnTo>
                    <a:pt x="759" y="460"/>
                  </a:lnTo>
                  <a:lnTo>
                    <a:pt x="768" y="816"/>
                  </a:lnTo>
                  <a:lnTo>
                    <a:pt x="778" y="549"/>
                  </a:lnTo>
                  <a:lnTo>
                    <a:pt x="788" y="756"/>
                  </a:lnTo>
                  <a:lnTo>
                    <a:pt x="798" y="854"/>
                  </a:lnTo>
                  <a:lnTo>
                    <a:pt x="808" y="660"/>
                  </a:lnTo>
                  <a:lnTo>
                    <a:pt x="817" y="874"/>
                  </a:lnTo>
                  <a:lnTo>
                    <a:pt x="827" y="604"/>
                  </a:lnTo>
                  <a:lnTo>
                    <a:pt x="837" y="534"/>
                  </a:lnTo>
                  <a:lnTo>
                    <a:pt x="846" y="689"/>
                  </a:lnTo>
                  <a:lnTo>
                    <a:pt x="856" y="657"/>
                  </a:lnTo>
                  <a:lnTo>
                    <a:pt x="866" y="598"/>
                  </a:lnTo>
                  <a:lnTo>
                    <a:pt x="875" y="437"/>
                  </a:lnTo>
                  <a:lnTo>
                    <a:pt x="885" y="639"/>
                  </a:lnTo>
                  <a:lnTo>
                    <a:pt x="895" y="733"/>
                  </a:lnTo>
                  <a:lnTo>
                    <a:pt x="905" y="552"/>
                  </a:lnTo>
                  <a:lnTo>
                    <a:pt x="915" y="507"/>
                  </a:lnTo>
                  <a:lnTo>
                    <a:pt x="924" y="420"/>
                  </a:lnTo>
                  <a:lnTo>
                    <a:pt x="934" y="355"/>
                  </a:lnTo>
                  <a:lnTo>
                    <a:pt x="944" y="635"/>
                  </a:lnTo>
                  <a:lnTo>
                    <a:pt x="953" y="659"/>
                  </a:lnTo>
                  <a:lnTo>
                    <a:pt x="963" y="753"/>
                  </a:lnTo>
                  <a:lnTo>
                    <a:pt x="973" y="815"/>
                  </a:lnTo>
                  <a:lnTo>
                    <a:pt x="983" y="426"/>
                  </a:lnTo>
                  <a:lnTo>
                    <a:pt x="992" y="661"/>
                  </a:lnTo>
                  <a:lnTo>
                    <a:pt x="1002" y="449"/>
                  </a:lnTo>
                  <a:lnTo>
                    <a:pt x="1012" y="476"/>
                  </a:lnTo>
                  <a:lnTo>
                    <a:pt x="1021" y="447"/>
                  </a:lnTo>
                  <a:lnTo>
                    <a:pt x="1031" y="249"/>
                  </a:lnTo>
                  <a:lnTo>
                    <a:pt x="1041" y="259"/>
                  </a:lnTo>
                  <a:lnTo>
                    <a:pt x="1051" y="395"/>
                  </a:lnTo>
                  <a:lnTo>
                    <a:pt x="1060" y="125"/>
                  </a:lnTo>
                  <a:lnTo>
                    <a:pt x="1070" y="333"/>
                  </a:lnTo>
                  <a:lnTo>
                    <a:pt x="1080" y="313"/>
                  </a:lnTo>
                  <a:lnTo>
                    <a:pt x="1090" y="562"/>
                  </a:lnTo>
                  <a:lnTo>
                    <a:pt x="1099" y="427"/>
                  </a:lnTo>
                  <a:lnTo>
                    <a:pt x="1109" y="787"/>
                  </a:lnTo>
                  <a:lnTo>
                    <a:pt x="1119" y="253"/>
                  </a:lnTo>
                  <a:lnTo>
                    <a:pt x="1128" y="461"/>
                  </a:lnTo>
                  <a:lnTo>
                    <a:pt x="1138" y="218"/>
                  </a:lnTo>
                  <a:lnTo>
                    <a:pt x="1148" y="665"/>
                  </a:lnTo>
                  <a:lnTo>
                    <a:pt x="1158" y="36"/>
                  </a:lnTo>
                  <a:lnTo>
                    <a:pt x="1167" y="208"/>
                  </a:lnTo>
                  <a:lnTo>
                    <a:pt x="1177" y="448"/>
                  </a:lnTo>
                  <a:lnTo>
                    <a:pt x="1187" y="722"/>
                  </a:lnTo>
                  <a:lnTo>
                    <a:pt x="1196" y="810"/>
                  </a:lnTo>
                  <a:lnTo>
                    <a:pt x="1206" y="425"/>
                  </a:lnTo>
                  <a:lnTo>
                    <a:pt x="1216" y="838"/>
                  </a:lnTo>
                  <a:lnTo>
                    <a:pt x="1226" y="660"/>
                  </a:lnTo>
                  <a:lnTo>
                    <a:pt x="1235" y="691"/>
                  </a:lnTo>
                  <a:lnTo>
                    <a:pt x="1245" y="355"/>
                  </a:lnTo>
                  <a:lnTo>
                    <a:pt x="1255" y="314"/>
                  </a:lnTo>
                  <a:lnTo>
                    <a:pt x="1265" y="810"/>
                  </a:lnTo>
                  <a:lnTo>
                    <a:pt x="1274" y="135"/>
                  </a:lnTo>
                  <a:lnTo>
                    <a:pt x="1284" y="860"/>
                  </a:lnTo>
                  <a:lnTo>
                    <a:pt x="1294" y="617"/>
                  </a:lnTo>
                  <a:lnTo>
                    <a:pt x="1303" y="475"/>
                  </a:lnTo>
                  <a:lnTo>
                    <a:pt x="1313" y="501"/>
                  </a:lnTo>
                  <a:lnTo>
                    <a:pt x="1323" y="492"/>
                  </a:lnTo>
                  <a:lnTo>
                    <a:pt x="1333" y="616"/>
                  </a:lnTo>
                  <a:lnTo>
                    <a:pt x="1343" y="580"/>
                  </a:lnTo>
                  <a:lnTo>
                    <a:pt x="1352" y="619"/>
                  </a:lnTo>
                  <a:lnTo>
                    <a:pt x="1362" y="793"/>
                  </a:lnTo>
                  <a:lnTo>
                    <a:pt x="1372" y="595"/>
                  </a:lnTo>
                  <a:lnTo>
                    <a:pt x="1381" y="568"/>
                  </a:lnTo>
                  <a:lnTo>
                    <a:pt x="1391" y="434"/>
                  </a:lnTo>
                  <a:lnTo>
                    <a:pt x="1401" y="862"/>
                  </a:lnTo>
                  <a:lnTo>
                    <a:pt x="1411" y="646"/>
                  </a:lnTo>
                  <a:lnTo>
                    <a:pt x="1420" y="572"/>
                  </a:lnTo>
                  <a:lnTo>
                    <a:pt x="1430" y="700"/>
                  </a:lnTo>
                  <a:lnTo>
                    <a:pt x="1440" y="630"/>
                  </a:lnTo>
                  <a:lnTo>
                    <a:pt x="1449" y="347"/>
                  </a:lnTo>
                  <a:lnTo>
                    <a:pt x="1459" y="1083"/>
                  </a:lnTo>
                  <a:lnTo>
                    <a:pt x="1469" y="408"/>
                  </a:lnTo>
                  <a:lnTo>
                    <a:pt x="1479" y="456"/>
                  </a:lnTo>
                  <a:lnTo>
                    <a:pt x="1488" y="819"/>
                  </a:lnTo>
                  <a:lnTo>
                    <a:pt x="1498" y="342"/>
                  </a:lnTo>
                  <a:lnTo>
                    <a:pt x="1508" y="536"/>
                  </a:lnTo>
                  <a:lnTo>
                    <a:pt x="1518" y="592"/>
                  </a:lnTo>
                  <a:lnTo>
                    <a:pt x="1527" y="520"/>
                  </a:lnTo>
                  <a:lnTo>
                    <a:pt x="1537" y="493"/>
                  </a:lnTo>
                  <a:lnTo>
                    <a:pt x="1547" y="535"/>
                  </a:lnTo>
                  <a:lnTo>
                    <a:pt x="1556" y="377"/>
                  </a:lnTo>
                  <a:lnTo>
                    <a:pt x="1566" y="465"/>
                  </a:lnTo>
                  <a:lnTo>
                    <a:pt x="1576" y="490"/>
                  </a:lnTo>
                  <a:lnTo>
                    <a:pt x="1586" y="700"/>
                  </a:lnTo>
                  <a:lnTo>
                    <a:pt x="1595" y="597"/>
                  </a:lnTo>
                  <a:lnTo>
                    <a:pt x="1605" y="505"/>
                  </a:lnTo>
                  <a:lnTo>
                    <a:pt x="1615" y="351"/>
                  </a:lnTo>
                  <a:lnTo>
                    <a:pt x="1624" y="148"/>
                  </a:lnTo>
                  <a:lnTo>
                    <a:pt x="1634" y="377"/>
                  </a:lnTo>
                  <a:lnTo>
                    <a:pt x="1644" y="606"/>
                  </a:lnTo>
                  <a:lnTo>
                    <a:pt x="1654" y="651"/>
                  </a:lnTo>
                  <a:lnTo>
                    <a:pt x="1663" y="492"/>
                  </a:lnTo>
                  <a:lnTo>
                    <a:pt x="1673" y="360"/>
                  </a:lnTo>
                  <a:lnTo>
                    <a:pt x="1683" y="467"/>
                  </a:lnTo>
                  <a:lnTo>
                    <a:pt x="1693" y="534"/>
                  </a:lnTo>
                  <a:lnTo>
                    <a:pt x="1702" y="81"/>
                  </a:lnTo>
                  <a:lnTo>
                    <a:pt x="1712" y="256"/>
                  </a:lnTo>
                  <a:lnTo>
                    <a:pt x="1722" y="497"/>
                  </a:lnTo>
                  <a:lnTo>
                    <a:pt x="1731" y="0"/>
                  </a:lnTo>
                  <a:lnTo>
                    <a:pt x="1741" y="311"/>
                  </a:lnTo>
                  <a:lnTo>
                    <a:pt x="1751" y="700"/>
                  </a:lnTo>
                  <a:lnTo>
                    <a:pt x="1761" y="767"/>
                  </a:lnTo>
                  <a:lnTo>
                    <a:pt x="1771" y="638"/>
                  </a:lnTo>
                  <a:lnTo>
                    <a:pt x="1780" y="414"/>
                  </a:lnTo>
                  <a:lnTo>
                    <a:pt x="1790" y="691"/>
                  </a:lnTo>
                  <a:lnTo>
                    <a:pt x="1800" y="566"/>
                  </a:lnTo>
                  <a:lnTo>
                    <a:pt x="1809" y="731"/>
                  </a:lnTo>
                  <a:lnTo>
                    <a:pt x="1819" y="224"/>
                  </a:lnTo>
                  <a:lnTo>
                    <a:pt x="1829" y="678"/>
                  </a:lnTo>
                  <a:lnTo>
                    <a:pt x="1839" y="336"/>
                  </a:lnTo>
                  <a:lnTo>
                    <a:pt x="1848" y="643"/>
                  </a:lnTo>
                  <a:lnTo>
                    <a:pt x="1858" y="451"/>
                  </a:lnTo>
                  <a:lnTo>
                    <a:pt x="1868" y="663"/>
                  </a:lnTo>
                  <a:lnTo>
                    <a:pt x="1877" y="392"/>
                  </a:lnTo>
                  <a:lnTo>
                    <a:pt x="1887" y="409"/>
                  </a:lnTo>
                  <a:lnTo>
                    <a:pt x="1897" y="411"/>
                  </a:lnTo>
                  <a:lnTo>
                    <a:pt x="1907" y="725"/>
                  </a:lnTo>
                  <a:lnTo>
                    <a:pt x="1916" y="635"/>
                  </a:lnTo>
                  <a:lnTo>
                    <a:pt x="1926" y="552"/>
                  </a:lnTo>
                  <a:lnTo>
                    <a:pt x="1936" y="546"/>
                  </a:lnTo>
                  <a:lnTo>
                    <a:pt x="1946" y="529"/>
                  </a:lnTo>
                  <a:lnTo>
                    <a:pt x="1955" y="361"/>
                  </a:lnTo>
                  <a:lnTo>
                    <a:pt x="1965" y="643"/>
                  </a:lnTo>
                  <a:lnTo>
                    <a:pt x="1975" y="549"/>
                  </a:lnTo>
                  <a:lnTo>
                    <a:pt x="1984" y="396"/>
                  </a:lnTo>
                  <a:lnTo>
                    <a:pt x="1994" y="682"/>
                  </a:lnTo>
                  <a:lnTo>
                    <a:pt x="2004" y="836"/>
                  </a:lnTo>
                  <a:lnTo>
                    <a:pt x="2014" y="814"/>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3">
              <a:extLst>
                <a:ext uri="{FF2B5EF4-FFF2-40B4-BE49-F238E27FC236}">
                  <a16:creationId xmlns:a16="http://schemas.microsoft.com/office/drawing/2014/main" id="{40626CA7-16C4-42D7-BC78-44BAD8448801}"/>
                </a:ext>
              </a:extLst>
            </p:cNvPr>
            <p:cNvSpPr>
              <a:spLocks/>
            </p:cNvSpPr>
            <p:nvPr/>
          </p:nvSpPr>
          <p:spPr bwMode="auto">
            <a:xfrm>
              <a:off x="4355" y="2835"/>
              <a:ext cx="2014" cy="970"/>
            </a:xfrm>
            <a:custGeom>
              <a:avLst/>
              <a:gdLst>
                <a:gd name="T0" fmla="*/ 29 w 2014"/>
                <a:gd name="T1" fmla="*/ 44 h 970"/>
                <a:gd name="T2" fmla="*/ 68 w 2014"/>
                <a:gd name="T3" fmla="*/ 725 h 970"/>
                <a:gd name="T4" fmla="*/ 107 w 2014"/>
                <a:gd name="T5" fmla="*/ 876 h 970"/>
                <a:gd name="T6" fmla="*/ 146 w 2014"/>
                <a:gd name="T7" fmla="*/ 207 h 970"/>
                <a:gd name="T8" fmla="*/ 185 w 2014"/>
                <a:gd name="T9" fmla="*/ 372 h 970"/>
                <a:gd name="T10" fmla="*/ 224 w 2014"/>
                <a:gd name="T11" fmla="*/ 885 h 970"/>
                <a:gd name="T12" fmla="*/ 263 w 2014"/>
                <a:gd name="T13" fmla="*/ 705 h 970"/>
                <a:gd name="T14" fmla="*/ 302 w 2014"/>
                <a:gd name="T15" fmla="*/ 494 h 970"/>
                <a:gd name="T16" fmla="*/ 341 w 2014"/>
                <a:gd name="T17" fmla="*/ 792 h 970"/>
                <a:gd name="T18" fmla="*/ 380 w 2014"/>
                <a:gd name="T19" fmla="*/ 753 h 970"/>
                <a:gd name="T20" fmla="*/ 418 w 2014"/>
                <a:gd name="T21" fmla="*/ 602 h 970"/>
                <a:gd name="T22" fmla="*/ 457 w 2014"/>
                <a:gd name="T23" fmla="*/ 585 h 970"/>
                <a:gd name="T24" fmla="*/ 496 w 2014"/>
                <a:gd name="T25" fmla="*/ 55 h 970"/>
                <a:gd name="T26" fmla="*/ 535 w 2014"/>
                <a:gd name="T27" fmla="*/ 472 h 970"/>
                <a:gd name="T28" fmla="*/ 574 w 2014"/>
                <a:gd name="T29" fmla="*/ 168 h 970"/>
                <a:gd name="T30" fmla="*/ 613 w 2014"/>
                <a:gd name="T31" fmla="*/ 697 h 970"/>
                <a:gd name="T32" fmla="*/ 652 w 2014"/>
                <a:gd name="T33" fmla="*/ 528 h 970"/>
                <a:gd name="T34" fmla="*/ 691 w 2014"/>
                <a:gd name="T35" fmla="*/ 607 h 970"/>
                <a:gd name="T36" fmla="*/ 730 w 2014"/>
                <a:gd name="T37" fmla="*/ 765 h 970"/>
                <a:gd name="T38" fmla="*/ 768 w 2014"/>
                <a:gd name="T39" fmla="*/ 566 h 970"/>
                <a:gd name="T40" fmla="*/ 808 w 2014"/>
                <a:gd name="T41" fmla="*/ 651 h 970"/>
                <a:gd name="T42" fmla="*/ 846 w 2014"/>
                <a:gd name="T43" fmla="*/ 520 h 970"/>
                <a:gd name="T44" fmla="*/ 885 w 2014"/>
                <a:gd name="T45" fmla="*/ 655 h 970"/>
                <a:gd name="T46" fmla="*/ 924 w 2014"/>
                <a:gd name="T47" fmla="*/ 651 h 970"/>
                <a:gd name="T48" fmla="*/ 963 w 2014"/>
                <a:gd name="T49" fmla="*/ 646 h 970"/>
                <a:gd name="T50" fmla="*/ 1002 w 2014"/>
                <a:gd name="T51" fmla="*/ 524 h 970"/>
                <a:gd name="T52" fmla="*/ 1041 w 2014"/>
                <a:gd name="T53" fmla="*/ 466 h 970"/>
                <a:gd name="T54" fmla="*/ 1080 w 2014"/>
                <a:gd name="T55" fmla="*/ 216 h 970"/>
                <a:gd name="T56" fmla="*/ 1119 w 2014"/>
                <a:gd name="T57" fmla="*/ 292 h 970"/>
                <a:gd name="T58" fmla="*/ 1158 w 2014"/>
                <a:gd name="T59" fmla="*/ 939 h 970"/>
                <a:gd name="T60" fmla="*/ 1196 w 2014"/>
                <a:gd name="T61" fmla="*/ 649 h 970"/>
                <a:gd name="T62" fmla="*/ 1235 w 2014"/>
                <a:gd name="T63" fmla="*/ 518 h 970"/>
                <a:gd name="T64" fmla="*/ 1274 w 2014"/>
                <a:gd name="T65" fmla="*/ 285 h 970"/>
                <a:gd name="T66" fmla="*/ 1313 w 2014"/>
                <a:gd name="T67" fmla="*/ 329 h 970"/>
                <a:gd name="T68" fmla="*/ 1352 w 2014"/>
                <a:gd name="T69" fmla="*/ 800 h 970"/>
                <a:gd name="T70" fmla="*/ 1391 w 2014"/>
                <a:gd name="T71" fmla="*/ 513 h 970"/>
                <a:gd name="T72" fmla="*/ 1430 w 2014"/>
                <a:gd name="T73" fmla="*/ 847 h 970"/>
                <a:gd name="T74" fmla="*/ 1469 w 2014"/>
                <a:gd name="T75" fmla="*/ 376 h 970"/>
                <a:gd name="T76" fmla="*/ 1508 w 2014"/>
                <a:gd name="T77" fmla="*/ 553 h 970"/>
                <a:gd name="T78" fmla="*/ 1547 w 2014"/>
                <a:gd name="T79" fmla="*/ 550 h 970"/>
                <a:gd name="T80" fmla="*/ 1586 w 2014"/>
                <a:gd name="T81" fmla="*/ 78 h 970"/>
                <a:gd name="T82" fmla="*/ 1624 w 2014"/>
                <a:gd name="T83" fmla="*/ 28 h 970"/>
                <a:gd name="T84" fmla="*/ 1663 w 2014"/>
                <a:gd name="T85" fmla="*/ 854 h 970"/>
                <a:gd name="T86" fmla="*/ 1702 w 2014"/>
                <a:gd name="T87" fmla="*/ 671 h 970"/>
                <a:gd name="T88" fmla="*/ 1741 w 2014"/>
                <a:gd name="T89" fmla="*/ 448 h 970"/>
                <a:gd name="T90" fmla="*/ 1780 w 2014"/>
                <a:gd name="T91" fmla="*/ 749 h 970"/>
                <a:gd name="T92" fmla="*/ 1819 w 2014"/>
                <a:gd name="T93" fmla="*/ 528 h 970"/>
                <a:gd name="T94" fmla="*/ 1858 w 2014"/>
                <a:gd name="T95" fmla="*/ 579 h 970"/>
                <a:gd name="T96" fmla="*/ 1897 w 2014"/>
                <a:gd name="T97" fmla="*/ 685 h 970"/>
                <a:gd name="T98" fmla="*/ 1936 w 2014"/>
                <a:gd name="T99" fmla="*/ 626 h 970"/>
                <a:gd name="T100" fmla="*/ 1975 w 2014"/>
                <a:gd name="T101" fmla="*/ 431 h 970"/>
                <a:gd name="T102" fmla="*/ 2014 w 2014"/>
                <a:gd name="T103" fmla="*/ 88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970">
                  <a:moveTo>
                    <a:pt x="0" y="876"/>
                  </a:moveTo>
                  <a:lnTo>
                    <a:pt x="10" y="87"/>
                  </a:lnTo>
                  <a:lnTo>
                    <a:pt x="20" y="216"/>
                  </a:lnTo>
                  <a:lnTo>
                    <a:pt x="29" y="44"/>
                  </a:lnTo>
                  <a:lnTo>
                    <a:pt x="39" y="262"/>
                  </a:lnTo>
                  <a:lnTo>
                    <a:pt x="49" y="555"/>
                  </a:lnTo>
                  <a:lnTo>
                    <a:pt x="59" y="519"/>
                  </a:lnTo>
                  <a:lnTo>
                    <a:pt x="68" y="725"/>
                  </a:lnTo>
                  <a:lnTo>
                    <a:pt x="78" y="602"/>
                  </a:lnTo>
                  <a:lnTo>
                    <a:pt x="88" y="620"/>
                  </a:lnTo>
                  <a:lnTo>
                    <a:pt x="97" y="685"/>
                  </a:lnTo>
                  <a:lnTo>
                    <a:pt x="107" y="876"/>
                  </a:lnTo>
                  <a:lnTo>
                    <a:pt x="117" y="339"/>
                  </a:lnTo>
                  <a:lnTo>
                    <a:pt x="127" y="234"/>
                  </a:lnTo>
                  <a:lnTo>
                    <a:pt x="136" y="718"/>
                  </a:lnTo>
                  <a:lnTo>
                    <a:pt x="146" y="207"/>
                  </a:lnTo>
                  <a:lnTo>
                    <a:pt x="156" y="768"/>
                  </a:lnTo>
                  <a:lnTo>
                    <a:pt x="165" y="702"/>
                  </a:lnTo>
                  <a:lnTo>
                    <a:pt x="175" y="546"/>
                  </a:lnTo>
                  <a:lnTo>
                    <a:pt x="185" y="372"/>
                  </a:lnTo>
                  <a:lnTo>
                    <a:pt x="195" y="454"/>
                  </a:lnTo>
                  <a:lnTo>
                    <a:pt x="204" y="577"/>
                  </a:lnTo>
                  <a:lnTo>
                    <a:pt x="214" y="505"/>
                  </a:lnTo>
                  <a:lnTo>
                    <a:pt x="224" y="885"/>
                  </a:lnTo>
                  <a:lnTo>
                    <a:pt x="234" y="764"/>
                  </a:lnTo>
                  <a:lnTo>
                    <a:pt x="243" y="765"/>
                  </a:lnTo>
                  <a:lnTo>
                    <a:pt x="253" y="503"/>
                  </a:lnTo>
                  <a:lnTo>
                    <a:pt x="263" y="705"/>
                  </a:lnTo>
                  <a:lnTo>
                    <a:pt x="272" y="528"/>
                  </a:lnTo>
                  <a:lnTo>
                    <a:pt x="282" y="705"/>
                  </a:lnTo>
                  <a:lnTo>
                    <a:pt x="292" y="494"/>
                  </a:lnTo>
                  <a:lnTo>
                    <a:pt x="302" y="494"/>
                  </a:lnTo>
                  <a:lnTo>
                    <a:pt x="312" y="952"/>
                  </a:lnTo>
                  <a:lnTo>
                    <a:pt x="321" y="690"/>
                  </a:lnTo>
                  <a:lnTo>
                    <a:pt x="331" y="211"/>
                  </a:lnTo>
                  <a:lnTo>
                    <a:pt x="341" y="792"/>
                  </a:lnTo>
                  <a:lnTo>
                    <a:pt x="350" y="493"/>
                  </a:lnTo>
                  <a:lnTo>
                    <a:pt x="360" y="494"/>
                  </a:lnTo>
                  <a:lnTo>
                    <a:pt x="370" y="792"/>
                  </a:lnTo>
                  <a:lnTo>
                    <a:pt x="380" y="753"/>
                  </a:lnTo>
                  <a:lnTo>
                    <a:pt x="389" y="711"/>
                  </a:lnTo>
                  <a:lnTo>
                    <a:pt x="399" y="315"/>
                  </a:lnTo>
                  <a:lnTo>
                    <a:pt x="409" y="615"/>
                  </a:lnTo>
                  <a:lnTo>
                    <a:pt x="418" y="602"/>
                  </a:lnTo>
                  <a:lnTo>
                    <a:pt x="428" y="486"/>
                  </a:lnTo>
                  <a:lnTo>
                    <a:pt x="438" y="484"/>
                  </a:lnTo>
                  <a:lnTo>
                    <a:pt x="448" y="468"/>
                  </a:lnTo>
                  <a:lnTo>
                    <a:pt x="457" y="585"/>
                  </a:lnTo>
                  <a:lnTo>
                    <a:pt x="467" y="164"/>
                  </a:lnTo>
                  <a:lnTo>
                    <a:pt x="477" y="273"/>
                  </a:lnTo>
                  <a:lnTo>
                    <a:pt x="487" y="210"/>
                  </a:lnTo>
                  <a:lnTo>
                    <a:pt x="496" y="55"/>
                  </a:lnTo>
                  <a:lnTo>
                    <a:pt x="506" y="737"/>
                  </a:lnTo>
                  <a:lnTo>
                    <a:pt x="516" y="163"/>
                  </a:lnTo>
                  <a:lnTo>
                    <a:pt x="525" y="855"/>
                  </a:lnTo>
                  <a:lnTo>
                    <a:pt x="535" y="472"/>
                  </a:lnTo>
                  <a:lnTo>
                    <a:pt x="545" y="257"/>
                  </a:lnTo>
                  <a:lnTo>
                    <a:pt x="555" y="447"/>
                  </a:lnTo>
                  <a:lnTo>
                    <a:pt x="564" y="297"/>
                  </a:lnTo>
                  <a:lnTo>
                    <a:pt x="574" y="168"/>
                  </a:lnTo>
                  <a:lnTo>
                    <a:pt x="584" y="448"/>
                  </a:lnTo>
                  <a:lnTo>
                    <a:pt x="593" y="535"/>
                  </a:lnTo>
                  <a:lnTo>
                    <a:pt x="603" y="210"/>
                  </a:lnTo>
                  <a:lnTo>
                    <a:pt x="613" y="697"/>
                  </a:lnTo>
                  <a:lnTo>
                    <a:pt x="623" y="741"/>
                  </a:lnTo>
                  <a:lnTo>
                    <a:pt x="632" y="564"/>
                  </a:lnTo>
                  <a:lnTo>
                    <a:pt x="642" y="719"/>
                  </a:lnTo>
                  <a:lnTo>
                    <a:pt x="652" y="528"/>
                  </a:lnTo>
                  <a:lnTo>
                    <a:pt x="662" y="687"/>
                  </a:lnTo>
                  <a:lnTo>
                    <a:pt x="671" y="899"/>
                  </a:lnTo>
                  <a:lnTo>
                    <a:pt x="681" y="717"/>
                  </a:lnTo>
                  <a:lnTo>
                    <a:pt x="691" y="607"/>
                  </a:lnTo>
                  <a:lnTo>
                    <a:pt x="700" y="195"/>
                  </a:lnTo>
                  <a:lnTo>
                    <a:pt x="710" y="260"/>
                  </a:lnTo>
                  <a:lnTo>
                    <a:pt x="720" y="124"/>
                  </a:lnTo>
                  <a:lnTo>
                    <a:pt x="730" y="765"/>
                  </a:lnTo>
                  <a:lnTo>
                    <a:pt x="739" y="613"/>
                  </a:lnTo>
                  <a:lnTo>
                    <a:pt x="749" y="718"/>
                  </a:lnTo>
                  <a:lnTo>
                    <a:pt x="759" y="586"/>
                  </a:lnTo>
                  <a:lnTo>
                    <a:pt x="768" y="566"/>
                  </a:lnTo>
                  <a:lnTo>
                    <a:pt x="778" y="648"/>
                  </a:lnTo>
                  <a:lnTo>
                    <a:pt x="788" y="618"/>
                  </a:lnTo>
                  <a:lnTo>
                    <a:pt x="798" y="669"/>
                  </a:lnTo>
                  <a:lnTo>
                    <a:pt x="808" y="651"/>
                  </a:lnTo>
                  <a:lnTo>
                    <a:pt x="817" y="546"/>
                  </a:lnTo>
                  <a:lnTo>
                    <a:pt x="827" y="720"/>
                  </a:lnTo>
                  <a:lnTo>
                    <a:pt x="837" y="696"/>
                  </a:lnTo>
                  <a:lnTo>
                    <a:pt x="846" y="520"/>
                  </a:lnTo>
                  <a:lnTo>
                    <a:pt x="856" y="565"/>
                  </a:lnTo>
                  <a:lnTo>
                    <a:pt x="866" y="582"/>
                  </a:lnTo>
                  <a:lnTo>
                    <a:pt x="875" y="560"/>
                  </a:lnTo>
                  <a:lnTo>
                    <a:pt x="885" y="655"/>
                  </a:lnTo>
                  <a:lnTo>
                    <a:pt x="895" y="650"/>
                  </a:lnTo>
                  <a:lnTo>
                    <a:pt x="905" y="791"/>
                  </a:lnTo>
                  <a:lnTo>
                    <a:pt x="915" y="552"/>
                  </a:lnTo>
                  <a:lnTo>
                    <a:pt x="924" y="651"/>
                  </a:lnTo>
                  <a:lnTo>
                    <a:pt x="934" y="452"/>
                  </a:lnTo>
                  <a:lnTo>
                    <a:pt x="944" y="554"/>
                  </a:lnTo>
                  <a:lnTo>
                    <a:pt x="953" y="622"/>
                  </a:lnTo>
                  <a:lnTo>
                    <a:pt x="963" y="646"/>
                  </a:lnTo>
                  <a:lnTo>
                    <a:pt x="973" y="583"/>
                  </a:lnTo>
                  <a:lnTo>
                    <a:pt x="983" y="612"/>
                  </a:lnTo>
                  <a:lnTo>
                    <a:pt x="992" y="606"/>
                  </a:lnTo>
                  <a:lnTo>
                    <a:pt x="1002" y="524"/>
                  </a:lnTo>
                  <a:lnTo>
                    <a:pt x="1012" y="399"/>
                  </a:lnTo>
                  <a:lnTo>
                    <a:pt x="1021" y="438"/>
                  </a:lnTo>
                  <a:lnTo>
                    <a:pt x="1031" y="656"/>
                  </a:lnTo>
                  <a:lnTo>
                    <a:pt x="1041" y="466"/>
                  </a:lnTo>
                  <a:lnTo>
                    <a:pt x="1051" y="439"/>
                  </a:lnTo>
                  <a:lnTo>
                    <a:pt x="1060" y="69"/>
                  </a:lnTo>
                  <a:lnTo>
                    <a:pt x="1070" y="0"/>
                  </a:lnTo>
                  <a:lnTo>
                    <a:pt x="1080" y="216"/>
                  </a:lnTo>
                  <a:lnTo>
                    <a:pt x="1090" y="155"/>
                  </a:lnTo>
                  <a:lnTo>
                    <a:pt x="1099" y="339"/>
                  </a:lnTo>
                  <a:lnTo>
                    <a:pt x="1109" y="590"/>
                  </a:lnTo>
                  <a:lnTo>
                    <a:pt x="1119" y="292"/>
                  </a:lnTo>
                  <a:lnTo>
                    <a:pt x="1128" y="796"/>
                  </a:lnTo>
                  <a:lnTo>
                    <a:pt x="1138" y="519"/>
                  </a:lnTo>
                  <a:lnTo>
                    <a:pt x="1148" y="327"/>
                  </a:lnTo>
                  <a:lnTo>
                    <a:pt x="1158" y="939"/>
                  </a:lnTo>
                  <a:lnTo>
                    <a:pt x="1167" y="239"/>
                  </a:lnTo>
                  <a:lnTo>
                    <a:pt x="1177" y="280"/>
                  </a:lnTo>
                  <a:lnTo>
                    <a:pt x="1187" y="700"/>
                  </a:lnTo>
                  <a:lnTo>
                    <a:pt x="1196" y="649"/>
                  </a:lnTo>
                  <a:lnTo>
                    <a:pt x="1206" y="553"/>
                  </a:lnTo>
                  <a:lnTo>
                    <a:pt x="1216" y="687"/>
                  </a:lnTo>
                  <a:lnTo>
                    <a:pt x="1226" y="767"/>
                  </a:lnTo>
                  <a:lnTo>
                    <a:pt x="1235" y="518"/>
                  </a:lnTo>
                  <a:lnTo>
                    <a:pt x="1245" y="339"/>
                  </a:lnTo>
                  <a:lnTo>
                    <a:pt x="1255" y="639"/>
                  </a:lnTo>
                  <a:lnTo>
                    <a:pt x="1265" y="622"/>
                  </a:lnTo>
                  <a:lnTo>
                    <a:pt x="1274" y="285"/>
                  </a:lnTo>
                  <a:lnTo>
                    <a:pt x="1284" y="620"/>
                  </a:lnTo>
                  <a:lnTo>
                    <a:pt x="1294" y="668"/>
                  </a:lnTo>
                  <a:lnTo>
                    <a:pt x="1303" y="861"/>
                  </a:lnTo>
                  <a:lnTo>
                    <a:pt x="1313" y="329"/>
                  </a:lnTo>
                  <a:lnTo>
                    <a:pt x="1323" y="394"/>
                  </a:lnTo>
                  <a:lnTo>
                    <a:pt x="1333" y="590"/>
                  </a:lnTo>
                  <a:lnTo>
                    <a:pt x="1343" y="509"/>
                  </a:lnTo>
                  <a:lnTo>
                    <a:pt x="1352" y="800"/>
                  </a:lnTo>
                  <a:lnTo>
                    <a:pt x="1362" y="567"/>
                  </a:lnTo>
                  <a:lnTo>
                    <a:pt x="1372" y="490"/>
                  </a:lnTo>
                  <a:lnTo>
                    <a:pt x="1381" y="569"/>
                  </a:lnTo>
                  <a:lnTo>
                    <a:pt x="1391" y="513"/>
                  </a:lnTo>
                  <a:lnTo>
                    <a:pt x="1401" y="588"/>
                  </a:lnTo>
                  <a:lnTo>
                    <a:pt x="1411" y="755"/>
                  </a:lnTo>
                  <a:lnTo>
                    <a:pt x="1420" y="723"/>
                  </a:lnTo>
                  <a:lnTo>
                    <a:pt x="1430" y="847"/>
                  </a:lnTo>
                  <a:lnTo>
                    <a:pt x="1440" y="727"/>
                  </a:lnTo>
                  <a:lnTo>
                    <a:pt x="1449" y="970"/>
                  </a:lnTo>
                  <a:lnTo>
                    <a:pt x="1459" y="396"/>
                  </a:lnTo>
                  <a:lnTo>
                    <a:pt x="1469" y="376"/>
                  </a:lnTo>
                  <a:lnTo>
                    <a:pt x="1479" y="394"/>
                  </a:lnTo>
                  <a:lnTo>
                    <a:pt x="1488" y="617"/>
                  </a:lnTo>
                  <a:lnTo>
                    <a:pt x="1498" y="696"/>
                  </a:lnTo>
                  <a:lnTo>
                    <a:pt x="1508" y="553"/>
                  </a:lnTo>
                  <a:lnTo>
                    <a:pt x="1518" y="624"/>
                  </a:lnTo>
                  <a:lnTo>
                    <a:pt x="1527" y="552"/>
                  </a:lnTo>
                  <a:lnTo>
                    <a:pt x="1537" y="612"/>
                  </a:lnTo>
                  <a:lnTo>
                    <a:pt x="1547" y="550"/>
                  </a:lnTo>
                  <a:lnTo>
                    <a:pt x="1556" y="635"/>
                  </a:lnTo>
                  <a:lnTo>
                    <a:pt x="1566" y="338"/>
                  </a:lnTo>
                  <a:lnTo>
                    <a:pt x="1576" y="485"/>
                  </a:lnTo>
                  <a:lnTo>
                    <a:pt x="1586" y="78"/>
                  </a:lnTo>
                  <a:lnTo>
                    <a:pt x="1595" y="260"/>
                  </a:lnTo>
                  <a:lnTo>
                    <a:pt x="1605" y="505"/>
                  </a:lnTo>
                  <a:lnTo>
                    <a:pt x="1615" y="63"/>
                  </a:lnTo>
                  <a:lnTo>
                    <a:pt x="1624" y="28"/>
                  </a:lnTo>
                  <a:lnTo>
                    <a:pt x="1634" y="693"/>
                  </a:lnTo>
                  <a:lnTo>
                    <a:pt x="1644" y="791"/>
                  </a:lnTo>
                  <a:lnTo>
                    <a:pt x="1654" y="531"/>
                  </a:lnTo>
                  <a:lnTo>
                    <a:pt x="1663" y="854"/>
                  </a:lnTo>
                  <a:lnTo>
                    <a:pt x="1673" y="461"/>
                  </a:lnTo>
                  <a:lnTo>
                    <a:pt x="1683" y="877"/>
                  </a:lnTo>
                  <a:lnTo>
                    <a:pt x="1693" y="815"/>
                  </a:lnTo>
                  <a:lnTo>
                    <a:pt x="1702" y="671"/>
                  </a:lnTo>
                  <a:lnTo>
                    <a:pt x="1712" y="264"/>
                  </a:lnTo>
                  <a:lnTo>
                    <a:pt x="1722" y="194"/>
                  </a:lnTo>
                  <a:lnTo>
                    <a:pt x="1731" y="175"/>
                  </a:lnTo>
                  <a:lnTo>
                    <a:pt x="1741" y="448"/>
                  </a:lnTo>
                  <a:lnTo>
                    <a:pt x="1751" y="590"/>
                  </a:lnTo>
                  <a:lnTo>
                    <a:pt x="1761" y="768"/>
                  </a:lnTo>
                  <a:lnTo>
                    <a:pt x="1771" y="443"/>
                  </a:lnTo>
                  <a:lnTo>
                    <a:pt x="1780" y="749"/>
                  </a:lnTo>
                  <a:lnTo>
                    <a:pt x="1790" y="404"/>
                  </a:lnTo>
                  <a:lnTo>
                    <a:pt x="1800" y="586"/>
                  </a:lnTo>
                  <a:lnTo>
                    <a:pt x="1809" y="755"/>
                  </a:lnTo>
                  <a:lnTo>
                    <a:pt x="1819" y="528"/>
                  </a:lnTo>
                  <a:lnTo>
                    <a:pt x="1829" y="90"/>
                  </a:lnTo>
                  <a:lnTo>
                    <a:pt x="1839" y="424"/>
                  </a:lnTo>
                  <a:lnTo>
                    <a:pt x="1848" y="948"/>
                  </a:lnTo>
                  <a:lnTo>
                    <a:pt x="1858" y="579"/>
                  </a:lnTo>
                  <a:lnTo>
                    <a:pt x="1868" y="397"/>
                  </a:lnTo>
                  <a:lnTo>
                    <a:pt x="1877" y="465"/>
                  </a:lnTo>
                  <a:lnTo>
                    <a:pt x="1887" y="544"/>
                  </a:lnTo>
                  <a:lnTo>
                    <a:pt x="1897" y="685"/>
                  </a:lnTo>
                  <a:lnTo>
                    <a:pt x="1907" y="649"/>
                  </a:lnTo>
                  <a:lnTo>
                    <a:pt x="1916" y="794"/>
                  </a:lnTo>
                  <a:lnTo>
                    <a:pt x="1926" y="699"/>
                  </a:lnTo>
                  <a:lnTo>
                    <a:pt x="1936" y="626"/>
                  </a:lnTo>
                  <a:lnTo>
                    <a:pt x="1946" y="602"/>
                  </a:lnTo>
                  <a:lnTo>
                    <a:pt x="1955" y="683"/>
                  </a:lnTo>
                  <a:lnTo>
                    <a:pt x="1965" y="471"/>
                  </a:lnTo>
                  <a:lnTo>
                    <a:pt x="1975" y="431"/>
                  </a:lnTo>
                  <a:lnTo>
                    <a:pt x="1984" y="751"/>
                  </a:lnTo>
                  <a:lnTo>
                    <a:pt x="1994" y="959"/>
                  </a:lnTo>
                  <a:lnTo>
                    <a:pt x="2004" y="756"/>
                  </a:lnTo>
                  <a:lnTo>
                    <a:pt x="2014" y="882"/>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4">
              <a:extLst>
                <a:ext uri="{FF2B5EF4-FFF2-40B4-BE49-F238E27FC236}">
                  <a16:creationId xmlns:a16="http://schemas.microsoft.com/office/drawing/2014/main" id="{EB23CF6A-26B8-4EEE-B32B-FD5B71810AFB}"/>
                </a:ext>
              </a:extLst>
            </p:cNvPr>
            <p:cNvSpPr>
              <a:spLocks/>
            </p:cNvSpPr>
            <p:nvPr/>
          </p:nvSpPr>
          <p:spPr bwMode="auto">
            <a:xfrm>
              <a:off x="4355" y="2799"/>
              <a:ext cx="2014" cy="944"/>
            </a:xfrm>
            <a:custGeom>
              <a:avLst/>
              <a:gdLst>
                <a:gd name="T0" fmla="*/ 29 w 2014"/>
                <a:gd name="T1" fmla="*/ 219 h 944"/>
                <a:gd name="T2" fmla="*/ 68 w 2014"/>
                <a:gd name="T3" fmla="*/ 823 h 944"/>
                <a:gd name="T4" fmla="*/ 107 w 2014"/>
                <a:gd name="T5" fmla="*/ 631 h 944"/>
                <a:gd name="T6" fmla="*/ 146 w 2014"/>
                <a:gd name="T7" fmla="*/ 123 h 944"/>
                <a:gd name="T8" fmla="*/ 185 w 2014"/>
                <a:gd name="T9" fmla="*/ 541 h 944"/>
                <a:gd name="T10" fmla="*/ 224 w 2014"/>
                <a:gd name="T11" fmla="*/ 610 h 944"/>
                <a:gd name="T12" fmla="*/ 263 w 2014"/>
                <a:gd name="T13" fmla="*/ 448 h 944"/>
                <a:gd name="T14" fmla="*/ 302 w 2014"/>
                <a:gd name="T15" fmla="*/ 555 h 944"/>
                <a:gd name="T16" fmla="*/ 341 w 2014"/>
                <a:gd name="T17" fmla="*/ 739 h 944"/>
                <a:gd name="T18" fmla="*/ 380 w 2014"/>
                <a:gd name="T19" fmla="*/ 469 h 944"/>
                <a:gd name="T20" fmla="*/ 418 w 2014"/>
                <a:gd name="T21" fmla="*/ 664 h 944"/>
                <a:gd name="T22" fmla="*/ 457 w 2014"/>
                <a:gd name="T23" fmla="*/ 597 h 944"/>
                <a:gd name="T24" fmla="*/ 496 w 2014"/>
                <a:gd name="T25" fmla="*/ 664 h 944"/>
                <a:gd name="T26" fmla="*/ 535 w 2014"/>
                <a:gd name="T27" fmla="*/ 227 h 944"/>
                <a:gd name="T28" fmla="*/ 574 w 2014"/>
                <a:gd name="T29" fmla="*/ 336 h 944"/>
                <a:gd name="T30" fmla="*/ 613 w 2014"/>
                <a:gd name="T31" fmla="*/ 0 h 944"/>
                <a:gd name="T32" fmla="*/ 652 w 2014"/>
                <a:gd name="T33" fmla="*/ 739 h 944"/>
                <a:gd name="T34" fmla="*/ 691 w 2014"/>
                <a:gd name="T35" fmla="*/ 574 h 944"/>
                <a:gd name="T36" fmla="*/ 730 w 2014"/>
                <a:gd name="T37" fmla="*/ 633 h 944"/>
                <a:gd name="T38" fmla="*/ 768 w 2014"/>
                <a:gd name="T39" fmla="*/ 693 h 944"/>
                <a:gd name="T40" fmla="*/ 808 w 2014"/>
                <a:gd name="T41" fmla="*/ 831 h 944"/>
                <a:gd name="T42" fmla="*/ 846 w 2014"/>
                <a:gd name="T43" fmla="*/ 600 h 944"/>
                <a:gd name="T44" fmla="*/ 885 w 2014"/>
                <a:gd name="T45" fmla="*/ 619 h 944"/>
                <a:gd name="T46" fmla="*/ 924 w 2014"/>
                <a:gd name="T47" fmla="*/ 394 h 944"/>
                <a:gd name="T48" fmla="*/ 963 w 2014"/>
                <a:gd name="T49" fmla="*/ 628 h 944"/>
                <a:gd name="T50" fmla="*/ 1002 w 2014"/>
                <a:gd name="T51" fmla="*/ 689 h 944"/>
                <a:gd name="T52" fmla="*/ 1041 w 2014"/>
                <a:gd name="T53" fmla="*/ 501 h 944"/>
                <a:gd name="T54" fmla="*/ 1080 w 2014"/>
                <a:gd name="T55" fmla="*/ 371 h 944"/>
                <a:gd name="T56" fmla="*/ 1119 w 2014"/>
                <a:gd name="T57" fmla="*/ 505 h 944"/>
                <a:gd name="T58" fmla="*/ 1158 w 2014"/>
                <a:gd name="T59" fmla="*/ 303 h 944"/>
                <a:gd name="T60" fmla="*/ 1196 w 2014"/>
                <a:gd name="T61" fmla="*/ 564 h 944"/>
                <a:gd name="T62" fmla="*/ 1235 w 2014"/>
                <a:gd name="T63" fmla="*/ 800 h 944"/>
                <a:gd name="T64" fmla="*/ 1274 w 2014"/>
                <a:gd name="T65" fmla="*/ 479 h 944"/>
                <a:gd name="T66" fmla="*/ 1313 w 2014"/>
                <a:gd name="T67" fmla="*/ 569 h 944"/>
                <a:gd name="T68" fmla="*/ 1352 w 2014"/>
                <a:gd name="T69" fmla="*/ 675 h 944"/>
                <a:gd name="T70" fmla="*/ 1391 w 2014"/>
                <a:gd name="T71" fmla="*/ 643 h 944"/>
                <a:gd name="T72" fmla="*/ 1430 w 2014"/>
                <a:gd name="T73" fmla="*/ 656 h 944"/>
                <a:gd name="T74" fmla="*/ 1469 w 2014"/>
                <a:gd name="T75" fmla="*/ 780 h 944"/>
                <a:gd name="T76" fmla="*/ 1508 w 2014"/>
                <a:gd name="T77" fmla="*/ 802 h 944"/>
                <a:gd name="T78" fmla="*/ 1547 w 2014"/>
                <a:gd name="T79" fmla="*/ 425 h 944"/>
                <a:gd name="T80" fmla="*/ 1586 w 2014"/>
                <a:gd name="T81" fmla="*/ 595 h 944"/>
                <a:gd name="T82" fmla="*/ 1624 w 2014"/>
                <a:gd name="T83" fmla="*/ 262 h 944"/>
                <a:gd name="T84" fmla="*/ 1663 w 2014"/>
                <a:gd name="T85" fmla="*/ 394 h 944"/>
                <a:gd name="T86" fmla="*/ 1702 w 2014"/>
                <a:gd name="T87" fmla="*/ 797 h 944"/>
                <a:gd name="T88" fmla="*/ 1741 w 2014"/>
                <a:gd name="T89" fmla="*/ 109 h 944"/>
                <a:gd name="T90" fmla="*/ 1780 w 2014"/>
                <a:gd name="T91" fmla="*/ 824 h 944"/>
                <a:gd name="T92" fmla="*/ 1819 w 2014"/>
                <a:gd name="T93" fmla="*/ 119 h 944"/>
                <a:gd name="T94" fmla="*/ 1858 w 2014"/>
                <a:gd name="T95" fmla="*/ 588 h 944"/>
                <a:gd name="T96" fmla="*/ 1897 w 2014"/>
                <a:gd name="T97" fmla="*/ 651 h 944"/>
                <a:gd name="T98" fmla="*/ 1936 w 2014"/>
                <a:gd name="T99" fmla="*/ 768 h 944"/>
                <a:gd name="T100" fmla="*/ 1975 w 2014"/>
                <a:gd name="T101" fmla="*/ 473 h 944"/>
                <a:gd name="T102" fmla="*/ 2014 w 2014"/>
                <a:gd name="T103" fmla="*/ 33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944">
                  <a:moveTo>
                    <a:pt x="0" y="498"/>
                  </a:moveTo>
                  <a:lnTo>
                    <a:pt x="10" y="800"/>
                  </a:lnTo>
                  <a:lnTo>
                    <a:pt x="20" y="309"/>
                  </a:lnTo>
                  <a:lnTo>
                    <a:pt x="29" y="219"/>
                  </a:lnTo>
                  <a:lnTo>
                    <a:pt x="39" y="64"/>
                  </a:lnTo>
                  <a:lnTo>
                    <a:pt x="49" y="426"/>
                  </a:lnTo>
                  <a:lnTo>
                    <a:pt x="59" y="357"/>
                  </a:lnTo>
                  <a:lnTo>
                    <a:pt x="68" y="823"/>
                  </a:lnTo>
                  <a:lnTo>
                    <a:pt x="78" y="462"/>
                  </a:lnTo>
                  <a:lnTo>
                    <a:pt x="88" y="896"/>
                  </a:lnTo>
                  <a:lnTo>
                    <a:pt x="97" y="619"/>
                  </a:lnTo>
                  <a:lnTo>
                    <a:pt x="107" y="631"/>
                  </a:lnTo>
                  <a:lnTo>
                    <a:pt x="117" y="543"/>
                  </a:lnTo>
                  <a:lnTo>
                    <a:pt x="127" y="317"/>
                  </a:lnTo>
                  <a:lnTo>
                    <a:pt x="136" y="612"/>
                  </a:lnTo>
                  <a:lnTo>
                    <a:pt x="146" y="123"/>
                  </a:lnTo>
                  <a:lnTo>
                    <a:pt x="156" y="808"/>
                  </a:lnTo>
                  <a:lnTo>
                    <a:pt x="165" y="564"/>
                  </a:lnTo>
                  <a:lnTo>
                    <a:pt x="175" y="901"/>
                  </a:lnTo>
                  <a:lnTo>
                    <a:pt x="185" y="541"/>
                  </a:lnTo>
                  <a:lnTo>
                    <a:pt x="195" y="507"/>
                  </a:lnTo>
                  <a:lnTo>
                    <a:pt x="204" y="615"/>
                  </a:lnTo>
                  <a:lnTo>
                    <a:pt x="214" y="687"/>
                  </a:lnTo>
                  <a:lnTo>
                    <a:pt x="224" y="610"/>
                  </a:lnTo>
                  <a:lnTo>
                    <a:pt x="234" y="856"/>
                  </a:lnTo>
                  <a:lnTo>
                    <a:pt x="243" y="768"/>
                  </a:lnTo>
                  <a:lnTo>
                    <a:pt x="253" y="602"/>
                  </a:lnTo>
                  <a:lnTo>
                    <a:pt x="263" y="448"/>
                  </a:lnTo>
                  <a:lnTo>
                    <a:pt x="272" y="630"/>
                  </a:lnTo>
                  <a:lnTo>
                    <a:pt x="282" y="756"/>
                  </a:lnTo>
                  <a:lnTo>
                    <a:pt x="292" y="462"/>
                  </a:lnTo>
                  <a:lnTo>
                    <a:pt x="302" y="555"/>
                  </a:lnTo>
                  <a:lnTo>
                    <a:pt x="312" y="576"/>
                  </a:lnTo>
                  <a:lnTo>
                    <a:pt x="321" y="800"/>
                  </a:lnTo>
                  <a:lnTo>
                    <a:pt x="331" y="768"/>
                  </a:lnTo>
                  <a:lnTo>
                    <a:pt x="341" y="739"/>
                  </a:lnTo>
                  <a:lnTo>
                    <a:pt x="350" y="295"/>
                  </a:lnTo>
                  <a:lnTo>
                    <a:pt x="360" y="357"/>
                  </a:lnTo>
                  <a:lnTo>
                    <a:pt x="370" y="303"/>
                  </a:lnTo>
                  <a:lnTo>
                    <a:pt x="380" y="469"/>
                  </a:lnTo>
                  <a:lnTo>
                    <a:pt x="389" y="659"/>
                  </a:lnTo>
                  <a:lnTo>
                    <a:pt x="399" y="691"/>
                  </a:lnTo>
                  <a:lnTo>
                    <a:pt x="409" y="680"/>
                  </a:lnTo>
                  <a:lnTo>
                    <a:pt x="418" y="664"/>
                  </a:lnTo>
                  <a:lnTo>
                    <a:pt x="428" y="509"/>
                  </a:lnTo>
                  <a:lnTo>
                    <a:pt x="438" y="689"/>
                  </a:lnTo>
                  <a:lnTo>
                    <a:pt x="448" y="626"/>
                  </a:lnTo>
                  <a:lnTo>
                    <a:pt x="457" y="597"/>
                  </a:lnTo>
                  <a:lnTo>
                    <a:pt x="467" y="391"/>
                  </a:lnTo>
                  <a:lnTo>
                    <a:pt x="477" y="354"/>
                  </a:lnTo>
                  <a:lnTo>
                    <a:pt x="487" y="719"/>
                  </a:lnTo>
                  <a:lnTo>
                    <a:pt x="496" y="664"/>
                  </a:lnTo>
                  <a:lnTo>
                    <a:pt x="506" y="501"/>
                  </a:lnTo>
                  <a:lnTo>
                    <a:pt x="516" y="363"/>
                  </a:lnTo>
                  <a:lnTo>
                    <a:pt x="525" y="908"/>
                  </a:lnTo>
                  <a:lnTo>
                    <a:pt x="535" y="227"/>
                  </a:lnTo>
                  <a:lnTo>
                    <a:pt x="545" y="481"/>
                  </a:lnTo>
                  <a:lnTo>
                    <a:pt x="555" y="353"/>
                  </a:lnTo>
                  <a:lnTo>
                    <a:pt x="564" y="860"/>
                  </a:lnTo>
                  <a:lnTo>
                    <a:pt x="574" y="336"/>
                  </a:lnTo>
                  <a:lnTo>
                    <a:pt x="584" y="692"/>
                  </a:lnTo>
                  <a:lnTo>
                    <a:pt x="593" y="434"/>
                  </a:lnTo>
                  <a:lnTo>
                    <a:pt x="603" y="597"/>
                  </a:lnTo>
                  <a:lnTo>
                    <a:pt x="613" y="0"/>
                  </a:lnTo>
                  <a:lnTo>
                    <a:pt x="623" y="619"/>
                  </a:lnTo>
                  <a:lnTo>
                    <a:pt x="632" y="621"/>
                  </a:lnTo>
                  <a:lnTo>
                    <a:pt x="642" y="666"/>
                  </a:lnTo>
                  <a:lnTo>
                    <a:pt x="652" y="739"/>
                  </a:lnTo>
                  <a:lnTo>
                    <a:pt x="662" y="736"/>
                  </a:lnTo>
                  <a:lnTo>
                    <a:pt x="671" y="726"/>
                  </a:lnTo>
                  <a:lnTo>
                    <a:pt x="681" y="618"/>
                  </a:lnTo>
                  <a:lnTo>
                    <a:pt x="691" y="574"/>
                  </a:lnTo>
                  <a:lnTo>
                    <a:pt x="700" y="722"/>
                  </a:lnTo>
                  <a:lnTo>
                    <a:pt x="710" y="720"/>
                  </a:lnTo>
                  <a:lnTo>
                    <a:pt x="720" y="349"/>
                  </a:lnTo>
                  <a:lnTo>
                    <a:pt x="730" y="633"/>
                  </a:lnTo>
                  <a:lnTo>
                    <a:pt x="739" y="917"/>
                  </a:lnTo>
                  <a:lnTo>
                    <a:pt x="749" y="617"/>
                  </a:lnTo>
                  <a:lnTo>
                    <a:pt x="759" y="541"/>
                  </a:lnTo>
                  <a:lnTo>
                    <a:pt x="768" y="693"/>
                  </a:lnTo>
                  <a:lnTo>
                    <a:pt x="778" y="618"/>
                  </a:lnTo>
                  <a:lnTo>
                    <a:pt x="788" y="684"/>
                  </a:lnTo>
                  <a:lnTo>
                    <a:pt x="798" y="645"/>
                  </a:lnTo>
                  <a:lnTo>
                    <a:pt x="808" y="831"/>
                  </a:lnTo>
                  <a:lnTo>
                    <a:pt x="817" y="588"/>
                  </a:lnTo>
                  <a:lnTo>
                    <a:pt x="827" y="419"/>
                  </a:lnTo>
                  <a:lnTo>
                    <a:pt x="837" y="851"/>
                  </a:lnTo>
                  <a:lnTo>
                    <a:pt x="846" y="600"/>
                  </a:lnTo>
                  <a:lnTo>
                    <a:pt x="856" y="536"/>
                  </a:lnTo>
                  <a:lnTo>
                    <a:pt x="866" y="758"/>
                  </a:lnTo>
                  <a:lnTo>
                    <a:pt x="875" y="759"/>
                  </a:lnTo>
                  <a:lnTo>
                    <a:pt x="885" y="619"/>
                  </a:lnTo>
                  <a:lnTo>
                    <a:pt x="895" y="842"/>
                  </a:lnTo>
                  <a:lnTo>
                    <a:pt x="905" y="791"/>
                  </a:lnTo>
                  <a:lnTo>
                    <a:pt x="915" y="750"/>
                  </a:lnTo>
                  <a:lnTo>
                    <a:pt x="924" y="394"/>
                  </a:lnTo>
                  <a:lnTo>
                    <a:pt x="934" y="275"/>
                  </a:lnTo>
                  <a:lnTo>
                    <a:pt x="944" y="253"/>
                  </a:lnTo>
                  <a:lnTo>
                    <a:pt x="953" y="631"/>
                  </a:lnTo>
                  <a:lnTo>
                    <a:pt x="963" y="628"/>
                  </a:lnTo>
                  <a:lnTo>
                    <a:pt x="973" y="760"/>
                  </a:lnTo>
                  <a:lnTo>
                    <a:pt x="983" y="738"/>
                  </a:lnTo>
                  <a:lnTo>
                    <a:pt x="992" y="539"/>
                  </a:lnTo>
                  <a:lnTo>
                    <a:pt x="1002" y="689"/>
                  </a:lnTo>
                  <a:lnTo>
                    <a:pt x="1012" y="503"/>
                  </a:lnTo>
                  <a:lnTo>
                    <a:pt x="1021" y="559"/>
                  </a:lnTo>
                  <a:lnTo>
                    <a:pt x="1031" y="474"/>
                  </a:lnTo>
                  <a:lnTo>
                    <a:pt x="1041" y="501"/>
                  </a:lnTo>
                  <a:lnTo>
                    <a:pt x="1051" y="249"/>
                  </a:lnTo>
                  <a:lnTo>
                    <a:pt x="1060" y="313"/>
                  </a:lnTo>
                  <a:lnTo>
                    <a:pt x="1070" y="666"/>
                  </a:lnTo>
                  <a:lnTo>
                    <a:pt x="1080" y="371"/>
                  </a:lnTo>
                  <a:lnTo>
                    <a:pt x="1090" y="803"/>
                  </a:lnTo>
                  <a:lnTo>
                    <a:pt x="1099" y="531"/>
                  </a:lnTo>
                  <a:lnTo>
                    <a:pt x="1109" y="331"/>
                  </a:lnTo>
                  <a:lnTo>
                    <a:pt x="1119" y="505"/>
                  </a:lnTo>
                  <a:lnTo>
                    <a:pt x="1128" y="511"/>
                  </a:lnTo>
                  <a:lnTo>
                    <a:pt x="1138" y="469"/>
                  </a:lnTo>
                  <a:lnTo>
                    <a:pt x="1148" y="705"/>
                  </a:lnTo>
                  <a:lnTo>
                    <a:pt x="1158" y="303"/>
                  </a:lnTo>
                  <a:lnTo>
                    <a:pt x="1167" y="272"/>
                  </a:lnTo>
                  <a:lnTo>
                    <a:pt x="1177" y="698"/>
                  </a:lnTo>
                  <a:lnTo>
                    <a:pt x="1187" y="154"/>
                  </a:lnTo>
                  <a:lnTo>
                    <a:pt x="1196" y="564"/>
                  </a:lnTo>
                  <a:lnTo>
                    <a:pt x="1206" y="529"/>
                  </a:lnTo>
                  <a:lnTo>
                    <a:pt x="1216" y="461"/>
                  </a:lnTo>
                  <a:lnTo>
                    <a:pt x="1226" y="773"/>
                  </a:lnTo>
                  <a:lnTo>
                    <a:pt x="1235" y="800"/>
                  </a:lnTo>
                  <a:lnTo>
                    <a:pt x="1245" y="847"/>
                  </a:lnTo>
                  <a:lnTo>
                    <a:pt x="1255" y="351"/>
                  </a:lnTo>
                  <a:lnTo>
                    <a:pt x="1265" y="307"/>
                  </a:lnTo>
                  <a:lnTo>
                    <a:pt x="1274" y="479"/>
                  </a:lnTo>
                  <a:lnTo>
                    <a:pt x="1284" y="735"/>
                  </a:lnTo>
                  <a:lnTo>
                    <a:pt x="1294" y="658"/>
                  </a:lnTo>
                  <a:lnTo>
                    <a:pt x="1303" y="645"/>
                  </a:lnTo>
                  <a:lnTo>
                    <a:pt x="1313" y="569"/>
                  </a:lnTo>
                  <a:lnTo>
                    <a:pt x="1323" y="864"/>
                  </a:lnTo>
                  <a:lnTo>
                    <a:pt x="1333" y="576"/>
                  </a:lnTo>
                  <a:lnTo>
                    <a:pt x="1343" y="411"/>
                  </a:lnTo>
                  <a:lnTo>
                    <a:pt x="1352" y="675"/>
                  </a:lnTo>
                  <a:lnTo>
                    <a:pt x="1362" y="931"/>
                  </a:lnTo>
                  <a:lnTo>
                    <a:pt x="1372" y="684"/>
                  </a:lnTo>
                  <a:lnTo>
                    <a:pt x="1381" y="579"/>
                  </a:lnTo>
                  <a:lnTo>
                    <a:pt x="1391" y="643"/>
                  </a:lnTo>
                  <a:lnTo>
                    <a:pt x="1401" y="697"/>
                  </a:lnTo>
                  <a:lnTo>
                    <a:pt x="1411" y="409"/>
                  </a:lnTo>
                  <a:lnTo>
                    <a:pt x="1420" y="680"/>
                  </a:lnTo>
                  <a:lnTo>
                    <a:pt x="1430" y="656"/>
                  </a:lnTo>
                  <a:lnTo>
                    <a:pt x="1440" y="502"/>
                  </a:lnTo>
                  <a:lnTo>
                    <a:pt x="1449" y="428"/>
                  </a:lnTo>
                  <a:lnTo>
                    <a:pt x="1459" y="447"/>
                  </a:lnTo>
                  <a:lnTo>
                    <a:pt x="1469" y="780"/>
                  </a:lnTo>
                  <a:lnTo>
                    <a:pt x="1479" y="462"/>
                  </a:lnTo>
                  <a:lnTo>
                    <a:pt x="1488" y="437"/>
                  </a:lnTo>
                  <a:lnTo>
                    <a:pt x="1498" y="616"/>
                  </a:lnTo>
                  <a:lnTo>
                    <a:pt x="1508" y="802"/>
                  </a:lnTo>
                  <a:lnTo>
                    <a:pt x="1518" y="769"/>
                  </a:lnTo>
                  <a:lnTo>
                    <a:pt x="1527" y="715"/>
                  </a:lnTo>
                  <a:lnTo>
                    <a:pt x="1537" y="569"/>
                  </a:lnTo>
                  <a:lnTo>
                    <a:pt x="1547" y="425"/>
                  </a:lnTo>
                  <a:lnTo>
                    <a:pt x="1556" y="509"/>
                  </a:lnTo>
                  <a:lnTo>
                    <a:pt x="1566" y="599"/>
                  </a:lnTo>
                  <a:lnTo>
                    <a:pt x="1576" y="473"/>
                  </a:lnTo>
                  <a:lnTo>
                    <a:pt x="1586" y="595"/>
                  </a:lnTo>
                  <a:lnTo>
                    <a:pt x="1595" y="312"/>
                  </a:lnTo>
                  <a:lnTo>
                    <a:pt x="1605" y="148"/>
                  </a:lnTo>
                  <a:lnTo>
                    <a:pt x="1615" y="666"/>
                  </a:lnTo>
                  <a:lnTo>
                    <a:pt x="1624" y="262"/>
                  </a:lnTo>
                  <a:lnTo>
                    <a:pt x="1634" y="719"/>
                  </a:lnTo>
                  <a:lnTo>
                    <a:pt x="1644" y="407"/>
                  </a:lnTo>
                  <a:lnTo>
                    <a:pt x="1654" y="243"/>
                  </a:lnTo>
                  <a:lnTo>
                    <a:pt x="1663" y="394"/>
                  </a:lnTo>
                  <a:lnTo>
                    <a:pt x="1673" y="481"/>
                  </a:lnTo>
                  <a:lnTo>
                    <a:pt x="1683" y="664"/>
                  </a:lnTo>
                  <a:lnTo>
                    <a:pt x="1693" y="797"/>
                  </a:lnTo>
                  <a:lnTo>
                    <a:pt x="1702" y="797"/>
                  </a:lnTo>
                  <a:lnTo>
                    <a:pt x="1712" y="197"/>
                  </a:lnTo>
                  <a:lnTo>
                    <a:pt x="1722" y="607"/>
                  </a:lnTo>
                  <a:lnTo>
                    <a:pt x="1731" y="152"/>
                  </a:lnTo>
                  <a:lnTo>
                    <a:pt x="1741" y="109"/>
                  </a:lnTo>
                  <a:lnTo>
                    <a:pt x="1751" y="803"/>
                  </a:lnTo>
                  <a:lnTo>
                    <a:pt x="1761" y="872"/>
                  </a:lnTo>
                  <a:lnTo>
                    <a:pt x="1771" y="482"/>
                  </a:lnTo>
                  <a:lnTo>
                    <a:pt x="1780" y="824"/>
                  </a:lnTo>
                  <a:lnTo>
                    <a:pt x="1790" y="864"/>
                  </a:lnTo>
                  <a:lnTo>
                    <a:pt x="1800" y="516"/>
                  </a:lnTo>
                  <a:lnTo>
                    <a:pt x="1809" y="234"/>
                  </a:lnTo>
                  <a:lnTo>
                    <a:pt x="1819" y="119"/>
                  </a:lnTo>
                  <a:lnTo>
                    <a:pt x="1829" y="658"/>
                  </a:lnTo>
                  <a:lnTo>
                    <a:pt x="1839" y="733"/>
                  </a:lnTo>
                  <a:lnTo>
                    <a:pt x="1848" y="836"/>
                  </a:lnTo>
                  <a:lnTo>
                    <a:pt x="1858" y="588"/>
                  </a:lnTo>
                  <a:lnTo>
                    <a:pt x="1868" y="483"/>
                  </a:lnTo>
                  <a:lnTo>
                    <a:pt x="1877" y="475"/>
                  </a:lnTo>
                  <a:lnTo>
                    <a:pt x="1887" y="536"/>
                  </a:lnTo>
                  <a:lnTo>
                    <a:pt x="1897" y="651"/>
                  </a:lnTo>
                  <a:lnTo>
                    <a:pt x="1907" y="763"/>
                  </a:lnTo>
                  <a:lnTo>
                    <a:pt x="1916" y="892"/>
                  </a:lnTo>
                  <a:lnTo>
                    <a:pt x="1926" y="684"/>
                  </a:lnTo>
                  <a:lnTo>
                    <a:pt x="1936" y="768"/>
                  </a:lnTo>
                  <a:lnTo>
                    <a:pt x="1946" y="685"/>
                  </a:lnTo>
                  <a:lnTo>
                    <a:pt x="1955" y="601"/>
                  </a:lnTo>
                  <a:lnTo>
                    <a:pt x="1965" y="733"/>
                  </a:lnTo>
                  <a:lnTo>
                    <a:pt x="1975" y="473"/>
                  </a:lnTo>
                  <a:lnTo>
                    <a:pt x="1984" y="567"/>
                  </a:lnTo>
                  <a:lnTo>
                    <a:pt x="1994" y="944"/>
                  </a:lnTo>
                  <a:lnTo>
                    <a:pt x="2004" y="561"/>
                  </a:lnTo>
                  <a:lnTo>
                    <a:pt x="2014" y="331"/>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5">
              <a:extLst>
                <a:ext uri="{FF2B5EF4-FFF2-40B4-BE49-F238E27FC236}">
                  <a16:creationId xmlns:a16="http://schemas.microsoft.com/office/drawing/2014/main" id="{3CCAC613-4CF2-4CD3-A248-F434EC593EA1}"/>
                </a:ext>
              </a:extLst>
            </p:cNvPr>
            <p:cNvSpPr>
              <a:spLocks/>
            </p:cNvSpPr>
            <p:nvPr/>
          </p:nvSpPr>
          <p:spPr bwMode="auto">
            <a:xfrm>
              <a:off x="4355" y="2771"/>
              <a:ext cx="2014" cy="1069"/>
            </a:xfrm>
            <a:custGeom>
              <a:avLst/>
              <a:gdLst>
                <a:gd name="T0" fmla="*/ 29 w 2014"/>
                <a:gd name="T1" fmla="*/ 652 h 1069"/>
                <a:gd name="T2" fmla="*/ 68 w 2014"/>
                <a:gd name="T3" fmla="*/ 617 h 1069"/>
                <a:gd name="T4" fmla="*/ 107 w 2014"/>
                <a:gd name="T5" fmla="*/ 814 h 1069"/>
                <a:gd name="T6" fmla="*/ 146 w 2014"/>
                <a:gd name="T7" fmla="*/ 697 h 1069"/>
                <a:gd name="T8" fmla="*/ 185 w 2014"/>
                <a:gd name="T9" fmla="*/ 499 h 1069"/>
                <a:gd name="T10" fmla="*/ 224 w 2014"/>
                <a:gd name="T11" fmla="*/ 632 h 1069"/>
                <a:gd name="T12" fmla="*/ 263 w 2014"/>
                <a:gd name="T13" fmla="*/ 554 h 1069"/>
                <a:gd name="T14" fmla="*/ 302 w 2014"/>
                <a:gd name="T15" fmla="*/ 705 h 1069"/>
                <a:gd name="T16" fmla="*/ 341 w 2014"/>
                <a:gd name="T17" fmla="*/ 802 h 1069"/>
                <a:gd name="T18" fmla="*/ 380 w 2014"/>
                <a:gd name="T19" fmla="*/ 638 h 1069"/>
                <a:gd name="T20" fmla="*/ 418 w 2014"/>
                <a:gd name="T21" fmla="*/ 815 h 1069"/>
                <a:gd name="T22" fmla="*/ 457 w 2014"/>
                <a:gd name="T23" fmla="*/ 829 h 1069"/>
                <a:gd name="T24" fmla="*/ 496 w 2014"/>
                <a:gd name="T25" fmla="*/ 300 h 1069"/>
                <a:gd name="T26" fmla="*/ 535 w 2014"/>
                <a:gd name="T27" fmla="*/ 677 h 1069"/>
                <a:gd name="T28" fmla="*/ 574 w 2014"/>
                <a:gd name="T29" fmla="*/ 849 h 1069"/>
                <a:gd name="T30" fmla="*/ 613 w 2014"/>
                <a:gd name="T31" fmla="*/ 403 h 1069"/>
                <a:gd name="T32" fmla="*/ 652 w 2014"/>
                <a:gd name="T33" fmla="*/ 628 h 1069"/>
                <a:gd name="T34" fmla="*/ 691 w 2014"/>
                <a:gd name="T35" fmla="*/ 566 h 1069"/>
                <a:gd name="T36" fmla="*/ 730 w 2014"/>
                <a:gd name="T37" fmla="*/ 921 h 1069"/>
                <a:gd name="T38" fmla="*/ 768 w 2014"/>
                <a:gd name="T39" fmla="*/ 482 h 1069"/>
                <a:gd name="T40" fmla="*/ 808 w 2014"/>
                <a:gd name="T41" fmla="*/ 847 h 1069"/>
                <a:gd name="T42" fmla="*/ 846 w 2014"/>
                <a:gd name="T43" fmla="*/ 715 h 1069"/>
                <a:gd name="T44" fmla="*/ 885 w 2014"/>
                <a:gd name="T45" fmla="*/ 647 h 1069"/>
                <a:gd name="T46" fmla="*/ 924 w 2014"/>
                <a:gd name="T47" fmla="*/ 309 h 1069"/>
                <a:gd name="T48" fmla="*/ 963 w 2014"/>
                <a:gd name="T49" fmla="*/ 650 h 1069"/>
                <a:gd name="T50" fmla="*/ 1002 w 2014"/>
                <a:gd name="T51" fmla="*/ 587 h 1069"/>
                <a:gd name="T52" fmla="*/ 1041 w 2014"/>
                <a:gd name="T53" fmla="*/ 505 h 1069"/>
                <a:gd name="T54" fmla="*/ 1080 w 2014"/>
                <a:gd name="T55" fmla="*/ 129 h 1069"/>
                <a:gd name="T56" fmla="*/ 1119 w 2014"/>
                <a:gd name="T57" fmla="*/ 478 h 1069"/>
                <a:gd name="T58" fmla="*/ 1158 w 2014"/>
                <a:gd name="T59" fmla="*/ 193 h 1069"/>
                <a:gd name="T60" fmla="*/ 1196 w 2014"/>
                <a:gd name="T61" fmla="*/ 616 h 1069"/>
                <a:gd name="T62" fmla="*/ 1235 w 2014"/>
                <a:gd name="T63" fmla="*/ 888 h 1069"/>
                <a:gd name="T64" fmla="*/ 1274 w 2014"/>
                <a:gd name="T65" fmla="*/ 589 h 1069"/>
                <a:gd name="T66" fmla="*/ 1313 w 2014"/>
                <a:gd name="T67" fmla="*/ 592 h 1069"/>
                <a:gd name="T68" fmla="*/ 1352 w 2014"/>
                <a:gd name="T69" fmla="*/ 722 h 1069"/>
                <a:gd name="T70" fmla="*/ 1391 w 2014"/>
                <a:gd name="T71" fmla="*/ 629 h 1069"/>
                <a:gd name="T72" fmla="*/ 1430 w 2014"/>
                <a:gd name="T73" fmla="*/ 794 h 1069"/>
                <a:gd name="T74" fmla="*/ 1469 w 2014"/>
                <a:gd name="T75" fmla="*/ 502 h 1069"/>
                <a:gd name="T76" fmla="*/ 1508 w 2014"/>
                <a:gd name="T77" fmla="*/ 686 h 1069"/>
                <a:gd name="T78" fmla="*/ 1547 w 2014"/>
                <a:gd name="T79" fmla="*/ 664 h 1069"/>
                <a:gd name="T80" fmla="*/ 1586 w 2014"/>
                <a:gd name="T81" fmla="*/ 635 h 1069"/>
                <a:gd name="T82" fmla="*/ 1624 w 2014"/>
                <a:gd name="T83" fmla="*/ 336 h 1069"/>
                <a:gd name="T84" fmla="*/ 1663 w 2014"/>
                <a:gd name="T85" fmla="*/ 992 h 1069"/>
                <a:gd name="T86" fmla="*/ 1702 w 2014"/>
                <a:gd name="T87" fmla="*/ 476 h 1069"/>
                <a:gd name="T88" fmla="*/ 1741 w 2014"/>
                <a:gd name="T89" fmla="*/ 33 h 1069"/>
                <a:gd name="T90" fmla="*/ 1780 w 2014"/>
                <a:gd name="T91" fmla="*/ 747 h 1069"/>
                <a:gd name="T92" fmla="*/ 1819 w 2014"/>
                <a:gd name="T93" fmla="*/ 698 h 1069"/>
                <a:gd name="T94" fmla="*/ 1858 w 2014"/>
                <a:gd name="T95" fmla="*/ 764 h 1069"/>
                <a:gd name="T96" fmla="*/ 1897 w 2014"/>
                <a:gd name="T97" fmla="*/ 798 h 1069"/>
                <a:gd name="T98" fmla="*/ 1936 w 2014"/>
                <a:gd name="T99" fmla="*/ 844 h 1069"/>
                <a:gd name="T100" fmla="*/ 1975 w 2014"/>
                <a:gd name="T101" fmla="*/ 741 h 1069"/>
                <a:gd name="T102" fmla="*/ 2014 w 2014"/>
                <a:gd name="T103" fmla="*/ 66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69">
                  <a:moveTo>
                    <a:pt x="0" y="138"/>
                  </a:moveTo>
                  <a:lnTo>
                    <a:pt x="10" y="518"/>
                  </a:lnTo>
                  <a:lnTo>
                    <a:pt x="20" y="506"/>
                  </a:lnTo>
                  <a:lnTo>
                    <a:pt x="29" y="652"/>
                  </a:lnTo>
                  <a:lnTo>
                    <a:pt x="39" y="201"/>
                  </a:lnTo>
                  <a:lnTo>
                    <a:pt x="49" y="373"/>
                  </a:lnTo>
                  <a:lnTo>
                    <a:pt x="59" y="0"/>
                  </a:lnTo>
                  <a:lnTo>
                    <a:pt x="68" y="617"/>
                  </a:lnTo>
                  <a:lnTo>
                    <a:pt x="78" y="542"/>
                  </a:lnTo>
                  <a:lnTo>
                    <a:pt x="88" y="752"/>
                  </a:lnTo>
                  <a:lnTo>
                    <a:pt x="97" y="747"/>
                  </a:lnTo>
                  <a:lnTo>
                    <a:pt x="107" y="814"/>
                  </a:lnTo>
                  <a:lnTo>
                    <a:pt x="117" y="749"/>
                  </a:lnTo>
                  <a:lnTo>
                    <a:pt x="127" y="708"/>
                  </a:lnTo>
                  <a:lnTo>
                    <a:pt x="136" y="183"/>
                  </a:lnTo>
                  <a:lnTo>
                    <a:pt x="146" y="697"/>
                  </a:lnTo>
                  <a:lnTo>
                    <a:pt x="156" y="896"/>
                  </a:lnTo>
                  <a:lnTo>
                    <a:pt x="165" y="666"/>
                  </a:lnTo>
                  <a:lnTo>
                    <a:pt x="175" y="521"/>
                  </a:lnTo>
                  <a:lnTo>
                    <a:pt x="185" y="499"/>
                  </a:lnTo>
                  <a:lnTo>
                    <a:pt x="195" y="642"/>
                  </a:lnTo>
                  <a:lnTo>
                    <a:pt x="204" y="928"/>
                  </a:lnTo>
                  <a:lnTo>
                    <a:pt x="214" y="722"/>
                  </a:lnTo>
                  <a:lnTo>
                    <a:pt x="224" y="632"/>
                  </a:lnTo>
                  <a:lnTo>
                    <a:pt x="234" y="797"/>
                  </a:lnTo>
                  <a:lnTo>
                    <a:pt x="243" y="650"/>
                  </a:lnTo>
                  <a:lnTo>
                    <a:pt x="253" y="617"/>
                  </a:lnTo>
                  <a:lnTo>
                    <a:pt x="263" y="554"/>
                  </a:lnTo>
                  <a:lnTo>
                    <a:pt x="272" y="592"/>
                  </a:lnTo>
                  <a:lnTo>
                    <a:pt x="282" y="431"/>
                  </a:lnTo>
                  <a:lnTo>
                    <a:pt x="292" y="368"/>
                  </a:lnTo>
                  <a:lnTo>
                    <a:pt x="302" y="705"/>
                  </a:lnTo>
                  <a:lnTo>
                    <a:pt x="312" y="558"/>
                  </a:lnTo>
                  <a:lnTo>
                    <a:pt x="321" y="561"/>
                  </a:lnTo>
                  <a:lnTo>
                    <a:pt x="331" y="828"/>
                  </a:lnTo>
                  <a:lnTo>
                    <a:pt x="341" y="802"/>
                  </a:lnTo>
                  <a:lnTo>
                    <a:pt x="350" y="485"/>
                  </a:lnTo>
                  <a:lnTo>
                    <a:pt x="360" y="726"/>
                  </a:lnTo>
                  <a:lnTo>
                    <a:pt x="370" y="595"/>
                  </a:lnTo>
                  <a:lnTo>
                    <a:pt x="380" y="638"/>
                  </a:lnTo>
                  <a:lnTo>
                    <a:pt x="389" y="650"/>
                  </a:lnTo>
                  <a:lnTo>
                    <a:pt x="399" y="800"/>
                  </a:lnTo>
                  <a:lnTo>
                    <a:pt x="409" y="728"/>
                  </a:lnTo>
                  <a:lnTo>
                    <a:pt x="418" y="815"/>
                  </a:lnTo>
                  <a:lnTo>
                    <a:pt x="428" y="711"/>
                  </a:lnTo>
                  <a:lnTo>
                    <a:pt x="438" y="688"/>
                  </a:lnTo>
                  <a:lnTo>
                    <a:pt x="448" y="623"/>
                  </a:lnTo>
                  <a:lnTo>
                    <a:pt x="457" y="829"/>
                  </a:lnTo>
                  <a:lnTo>
                    <a:pt x="467" y="470"/>
                  </a:lnTo>
                  <a:lnTo>
                    <a:pt x="477" y="300"/>
                  </a:lnTo>
                  <a:lnTo>
                    <a:pt x="487" y="389"/>
                  </a:lnTo>
                  <a:lnTo>
                    <a:pt x="496" y="300"/>
                  </a:lnTo>
                  <a:lnTo>
                    <a:pt x="506" y="329"/>
                  </a:lnTo>
                  <a:lnTo>
                    <a:pt x="516" y="639"/>
                  </a:lnTo>
                  <a:lnTo>
                    <a:pt x="525" y="601"/>
                  </a:lnTo>
                  <a:lnTo>
                    <a:pt x="535" y="677"/>
                  </a:lnTo>
                  <a:lnTo>
                    <a:pt x="545" y="456"/>
                  </a:lnTo>
                  <a:lnTo>
                    <a:pt x="555" y="307"/>
                  </a:lnTo>
                  <a:lnTo>
                    <a:pt x="564" y="917"/>
                  </a:lnTo>
                  <a:lnTo>
                    <a:pt x="574" y="849"/>
                  </a:lnTo>
                  <a:lnTo>
                    <a:pt x="584" y="229"/>
                  </a:lnTo>
                  <a:lnTo>
                    <a:pt x="593" y="281"/>
                  </a:lnTo>
                  <a:lnTo>
                    <a:pt x="603" y="1069"/>
                  </a:lnTo>
                  <a:lnTo>
                    <a:pt x="613" y="403"/>
                  </a:lnTo>
                  <a:lnTo>
                    <a:pt x="623" y="215"/>
                  </a:lnTo>
                  <a:lnTo>
                    <a:pt x="632" y="733"/>
                  </a:lnTo>
                  <a:lnTo>
                    <a:pt x="642" y="731"/>
                  </a:lnTo>
                  <a:lnTo>
                    <a:pt x="652" y="628"/>
                  </a:lnTo>
                  <a:lnTo>
                    <a:pt x="662" y="975"/>
                  </a:lnTo>
                  <a:lnTo>
                    <a:pt x="671" y="854"/>
                  </a:lnTo>
                  <a:lnTo>
                    <a:pt x="681" y="815"/>
                  </a:lnTo>
                  <a:lnTo>
                    <a:pt x="691" y="566"/>
                  </a:lnTo>
                  <a:lnTo>
                    <a:pt x="700" y="823"/>
                  </a:lnTo>
                  <a:lnTo>
                    <a:pt x="710" y="185"/>
                  </a:lnTo>
                  <a:lnTo>
                    <a:pt x="720" y="879"/>
                  </a:lnTo>
                  <a:lnTo>
                    <a:pt x="730" y="921"/>
                  </a:lnTo>
                  <a:lnTo>
                    <a:pt x="739" y="856"/>
                  </a:lnTo>
                  <a:lnTo>
                    <a:pt x="749" y="856"/>
                  </a:lnTo>
                  <a:lnTo>
                    <a:pt x="759" y="911"/>
                  </a:lnTo>
                  <a:lnTo>
                    <a:pt x="768" y="482"/>
                  </a:lnTo>
                  <a:lnTo>
                    <a:pt x="778" y="749"/>
                  </a:lnTo>
                  <a:lnTo>
                    <a:pt x="788" y="758"/>
                  </a:lnTo>
                  <a:lnTo>
                    <a:pt x="798" y="880"/>
                  </a:lnTo>
                  <a:lnTo>
                    <a:pt x="808" y="847"/>
                  </a:lnTo>
                  <a:lnTo>
                    <a:pt x="817" y="724"/>
                  </a:lnTo>
                  <a:lnTo>
                    <a:pt x="827" y="689"/>
                  </a:lnTo>
                  <a:lnTo>
                    <a:pt x="837" y="615"/>
                  </a:lnTo>
                  <a:lnTo>
                    <a:pt x="846" y="715"/>
                  </a:lnTo>
                  <a:lnTo>
                    <a:pt x="856" y="573"/>
                  </a:lnTo>
                  <a:lnTo>
                    <a:pt x="866" y="823"/>
                  </a:lnTo>
                  <a:lnTo>
                    <a:pt x="875" y="587"/>
                  </a:lnTo>
                  <a:lnTo>
                    <a:pt x="885" y="647"/>
                  </a:lnTo>
                  <a:lnTo>
                    <a:pt x="895" y="846"/>
                  </a:lnTo>
                  <a:lnTo>
                    <a:pt x="905" y="898"/>
                  </a:lnTo>
                  <a:lnTo>
                    <a:pt x="915" y="871"/>
                  </a:lnTo>
                  <a:lnTo>
                    <a:pt x="924" y="309"/>
                  </a:lnTo>
                  <a:lnTo>
                    <a:pt x="934" y="415"/>
                  </a:lnTo>
                  <a:lnTo>
                    <a:pt x="944" y="459"/>
                  </a:lnTo>
                  <a:lnTo>
                    <a:pt x="953" y="767"/>
                  </a:lnTo>
                  <a:lnTo>
                    <a:pt x="963" y="650"/>
                  </a:lnTo>
                  <a:lnTo>
                    <a:pt x="973" y="726"/>
                  </a:lnTo>
                  <a:lnTo>
                    <a:pt x="983" y="698"/>
                  </a:lnTo>
                  <a:lnTo>
                    <a:pt x="992" y="581"/>
                  </a:lnTo>
                  <a:lnTo>
                    <a:pt x="1002" y="587"/>
                  </a:lnTo>
                  <a:lnTo>
                    <a:pt x="1012" y="461"/>
                  </a:lnTo>
                  <a:lnTo>
                    <a:pt x="1021" y="655"/>
                  </a:lnTo>
                  <a:lnTo>
                    <a:pt x="1031" y="682"/>
                  </a:lnTo>
                  <a:lnTo>
                    <a:pt x="1041" y="505"/>
                  </a:lnTo>
                  <a:lnTo>
                    <a:pt x="1051" y="264"/>
                  </a:lnTo>
                  <a:lnTo>
                    <a:pt x="1060" y="253"/>
                  </a:lnTo>
                  <a:lnTo>
                    <a:pt x="1070" y="442"/>
                  </a:lnTo>
                  <a:lnTo>
                    <a:pt x="1080" y="129"/>
                  </a:lnTo>
                  <a:lnTo>
                    <a:pt x="1090" y="778"/>
                  </a:lnTo>
                  <a:lnTo>
                    <a:pt x="1099" y="583"/>
                  </a:lnTo>
                  <a:lnTo>
                    <a:pt x="1109" y="388"/>
                  </a:lnTo>
                  <a:lnTo>
                    <a:pt x="1119" y="478"/>
                  </a:lnTo>
                  <a:lnTo>
                    <a:pt x="1128" y="631"/>
                  </a:lnTo>
                  <a:lnTo>
                    <a:pt x="1138" y="920"/>
                  </a:lnTo>
                  <a:lnTo>
                    <a:pt x="1148" y="62"/>
                  </a:lnTo>
                  <a:lnTo>
                    <a:pt x="1158" y="193"/>
                  </a:lnTo>
                  <a:lnTo>
                    <a:pt x="1167" y="362"/>
                  </a:lnTo>
                  <a:lnTo>
                    <a:pt x="1177" y="700"/>
                  </a:lnTo>
                  <a:lnTo>
                    <a:pt x="1187" y="93"/>
                  </a:lnTo>
                  <a:lnTo>
                    <a:pt x="1196" y="616"/>
                  </a:lnTo>
                  <a:lnTo>
                    <a:pt x="1206" y="616"/>
                  </a:lnTo>
                  <a:lnTo>
                    <a:pt x="1216" y="925"/>
                  </a:lnTo>
                  <a:lnTo>
                    <a:pt x="1226" y="712"/>
                  </a:lnTo>
                  <a:lnTo>
                    <a:pt x="1235" y="888"/>
                  </a:lnTo>
                  <a:lnTo>
                    <a:pt x="1245" y="897"/>
                  </a:lnTo>
                  <a:lnTo>
                    <a:pt x="1255" y="219"/>
                  </a:lnTo>
                  <a:lnTo>
                    <a:pt x="1265" y="615"/>
                  </a:lnTo>
                  <a:lnTo>
                    <a:pt x="1274" y="589"/>
                  </a:lnTo>
                  <a:lnTo>
                    <a:pt x="1284" y="941"/>
                  </a:lnTo>
                  <a:lnTo>
                    <a:pt x="1294" y="598"/>
                  </a:lnTo>
                  <a:lnTo>
                    <a:pt x="1303" y="494"/>
                  </a:lnTo>
                  <a:lnTo>
                    <a:pt x="1313" y="592"/>
                  </a:lnTo>
                  <a:lnTo>
                    <a:pt x="1323" y="544"/>
                  </a:lnTo>
                  <a:lnTo>
                    <a:pt x="1333" y="540"/>
                  </a:lnTo>
                  <a:lnTo>
                    <a:pt x="1343" y="618"/>
                  </a:lnTo>
                  <a:lnTo>
                    <a:pt x="1352" y="722"/>
                  </a:lnTo>
                  <a:lnTo>
                    <a:pt x="1362" y="708"/>
                  </a:lnTo>
                  <a:lnTo>
                    <a:pt x="1372" y="679"/>
                  </a:lnTo>
                  <a:lnTo>
                    <a:pt x="1381" y="557"/>
                  </a:lnTo>
                  <a:lnTo>
                    <a:pt x="1391" y="629"/>
                  </a:lnTo>
                  <a:lnTo>
                    <a:pt x="1401" y="675"/>
                  </a:lnTo>
                  <a:lnTo>
                    <a:pt x="1411" y="511"/>
                  </a:lnTo>
                  <a:lnTo>
                    <a:pt x="1420" y="540"/>
                  </a:lnTo>
                  <a:lnTo>
                    <a:pt x="1430" y="794"/>
                  </a:lnTo>
                  <a:lnTo>
                    <a:pt x="1440" y="724"/>
                  </a:lnTo>
                  <a:lnTo>
                    <a:pt x="1449" y="873"/>
                  </a:lnTo>
                  <a:lnTo>
                    <a:pt x="1459" y="887"/>
                  </a:lnTo>
                  <a:lnTo>
                    <a:pt x="1469" y="502"/>
                  </a:lnTo>
                  <a:lnTo>
                    <a:pt x="1479" y="430"/>
                  </a:lnTo>
                  <a:lnTo>
                    <a:pt x="1488" y="659"/>
                  </a:lnTo>
                  <a:lnTo>
                    <a:pt x="1498" y="728"/>
                  </a:lnTo>
                  <a:lnTo>
                    <a:pt x="1508" y="686"/>
                  </a:lnTo>
                  <a:lnTo>
                    <a:pt x="1518" y="748"/>
                  </a:lnTo>
                  <a:lnTo>
                    <a:pt x="1527" y="828"/>
                  </a:lnTo>
                  <a:lnTo>
                    <a:pt x="1537" y="689"/>
                  </a:lnTo>
                  <a:lnTo>
                    <a:pt x="1547" y="664"/>
                  </a:lnTo>
                  <a:lnTo>
                    <a:pt x="1556" y="679"/>
                  </a:lnTo>
                  <a:lnTo>
                    <a:pt x="1566" y="573"/>
                  </a:lnTo>
                  <a:lnTo>
                    <a:pt x="1576" y="705"/>
                  </a:lnTo>
                  <a:lnTo>
                    <a:pt x="1586" y="635"/>
                  </a:lnTo>
                  <a:lnTo>
                    <a:pt x="1595" y="507"/>
                  </a:lnTo>
                  <a:lnTo>
                    <a:pt x="1605" y="404"/>
                  </a:lnTo>
                  <a:lnTo>
                    <a:pt x="1615" y="659"/>
                  </a:lnTo>
                  <a:lnTo>
                    <a:pt x="1624" y="336"/>
                  </a:lnTo>
                  <a:lnTo>
                    <a:pt x="1634" y="645"/>
                  </a:lnTo>
                  <a:lnTo>
                    <a:pt x="1644" y="654"/>
                  </a:lnTo>
                  <a:lnTo>
                    <a:pt x="1654" y="868"/>
                  </a:lnTo>
                  <a:lnTo>
                    <a:pt x="1663" y="992"/>
                  </a:lnTo>
                  <a:lnTo>
                    <a:pt x="1673" y="502"/>
                  </a:lnTo>
                  <a:lnTo>
                    <a:pt x="1683" y="484"/>
                  </a:lnTo>
                  <a:lnTo>
                    <a:pt x="1693" y="366"/>
                  </a:lnTo>
                  <a:lnTo>
                    <a:pt x="1702" y="476"/>
                  </a:lnTo>
                  <a:lnTo>
                    <a:pt x="1712" y="896"/>
                  </a:lnTo>
                  <a:lnTo>
                    <a:pt x="1722" y="505"/>
                  </a:lnTo>
                  <a:lnTo>
                    <a:pt x="1731" y="306"/>
                  </a:lnTo>
                  <a:lnTo>
                    <a:pt x="1741" y="33"/>
                  </a:lnTo>
                  <a:lnTo>
                    <a:pt x="1751" y="807"/>
                  </a:lnTo>
                  <a:lnTo>
                    <a:pt x="1761" y="712"/>
                  </a:lnTo>
                  <a:lnTo>
                    <a:pt x="1771" y="703"/>
                  </a:lnTo>
                  <a:lnTo>
                    <a:pt x="1780" y="747"/>
                  </a:lnTo>
                  <a:lnTo>
                    <a:pt x="1790" y="778"/>
                  </a:lnTo>
                  <a:lnTo>
                    <a:pt x="1800" y="755"/>
                  </a:lnTo>
                  <a:lnTo>
                    <a:pt x="1809" y="737"/>
                  </a:lnTo>
                  <a:lnTo>
                    <a:pt x="1819" y="698"/>
                  </a:lnTo>
                  <a:lnTo>
                    <a:pt x="1829" y="764"/>
                  </a:lnTo>
                  <a:lnTo>
                    <a:pt x="1839" y="394"/>
                  </a:lnTo>
                  <a:lnTo>
                    <a:pt x="1848" y="535"/>
                  </a:lnTo>
                  <a:lnTo>
                    <a:pt x="1858" y="764"/>
                  </a:lnTo>
                  <a:lnTo>
                    <a:pt x="1868" y="587"/>
                  </a:lnTo>
                  <a:lnTo>
                    <a:pt x="1877" y="654"/>
                  </a:lnTo>
                  <a:lnTo>
                    <a:pt x="1887" y="613"/>
                  </a:lnTo>
                  <a:lnTo>
                    <a:pt x="1897" y="798"/>
                  </a:lnTo>
                  <a:lnTo>
                    <a:pt x="1907" y="1017"/>
                  </a:lnTo>
                  <a:lnTo>
                    <a:pt x="1916" y="876"/>
                  </a:lnTo>
                  <a:lnTo>
                    <a:pt x="1926" y="677"/>
                  </a:lnTo>
                  <a:lnTo>
                    <a:pt x="1936" y="844"/>
                  </a:lnTo>
                  <a:lnTo>
                    <a:pt x="1946" y="751"/>
                  </a:lnTo>
                  <a:lnTo>
                    <a:pt x="1955" y="759"/>
                  </a:lnTo>
                  <a:lnTo>
                    <a:pt x="1965" y="613"/>
                  </a:lnTo>
                  <a:lnTo>
                    <a:pt x="1975" y="741"/>
                  </a:lnTo>
                  <a:lnTo>
                    <a:pt x="1984" y="571"/>
                  </a:lnTo>
                  <a:lnTo>
                    <a:pt x="1994" y="734"/>
                  </a:lnTo>
                  <a:lnTo>
                    <a:pt x="2004" y="726"/>
                  </a:lnTo>
                  <a:lnTo>
                    <a:pt x="2014" y="663"/>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6">
              <a:extLst>
                <a:ext uri="{FF2B5EF4-FFF2-40B4-BE49-F238E27FC236}">
                  <a16:creationId xmlns:a16="http://schemas.microsoft.com/office/drawing/2014/main" id="{14903A5B-CFC0-484C-AE69-85604E919402}"/>
                </a:ext>
              </a:extLst>
            </p:cNvPr>
            <p:cNvSpPr>
              <a:spLocks/>
            </p:cNvSpPr>
            <p:nvPr/>
          </p:nvSpPr>
          <p:spPr bwMode="auto">
            <a:xfrm>
              <a:off x="4355" y="2767"/>
              <a:ext cx="2014" cy="1021"/>
            </a:xfrm>
            <a:custGeom>
              <a:avLst/>
              <a:gdLst>
                <a:gd name="T0" fmla="*/ 29 w 2014"/>
                <a:gd name="T1" fmla="*/ 262 h 1021"/>
                <a:gd name="T2" fmla="*/ 68 w 2014"/>
                <a:gd name="T3" fmla="*/ 593 h 1021"/>
                <a:gd name="T4" fmla="*/ 107 w 2014"/>
                <a:gd name="T5" fmla="*/ 512 h 1021"/>
                <a:gd name="T6" fmla="*/ 146 w 2014"/>
                <a:gd name="T7" fmla="*/ 483 h 1021"/>
                <a:gd name="T8" fmla="*/ 185 w 2014"/>
                <a:gd name="T9" fmla="*/ 622 h 1021"/>
                <a:gd name="T10" fmla="*/ 224 w 2014"/>
                <a:gd name="T11" fmla="*/ 682 h 1021"/>
                <a:gd name="T12" fmla="*/ 263 w 2014"/>
                <a:gd name="T13" fmla="*/ 713 h 1021"/>
                <a:gd name="T14" fmla="*/ 302 w 2014"/>
                <a:gd name="T15" fmla="*/ 534 h 1021"/>
                <a:gd name="T16" fmla="*/ 341 w 2014"/>
                <a:gd name="T17" fmla="*/ 663 h 1021"/>
                <a:gd name="T18" fmla="*/ 380 w 2014"/>
                <a:gd name="T19" fmla="*/ 665 h 1021"/>
                <a:gd name="T20" fmla="*/ 418 w 2014"/>
                <a:gd name="T21" fmla="*/ 721 h 1021"/>
                <a:gd name="T22" fmla="*/ 457 w 2014"/>
                <a:gd name="T23" fmla="*/ 394 h 1021"/>
                <a:gd name="T24" fmla="*/ 496 w 2014"/>
                <a:gd name="T25" fmla="*/ 745 h 1021"/>
                <a:gd name="T26" fmla="*/ 535 w 2014"/>
                <a:gd name="T27" fmla="*/ 712 h 1021"/>
                <a:gd name="T28" fmla="*/ 574 w 2014"/>
                <a:gd name="T29" fmla="*/ 591 h 1021"/>
                <a:gd name="T30" fmla="*/ 613 w 2014"/>
                <a:gd name="T31" fmla="*/ 447 h 1021"/>
                <a:gd name="T32" fmla="*/ 652 w 2014"/>
                <a:gd name="T33" fmla="*/ 652 h 1021"/>
                <a:gd name="T34" fmla="*/ 691 w 2014"/>
                <a:gd name="T35" fmla="*/ 562 h 1021"/>
                <a:gd name="T36" fmla="*/ 730 w 2014"/>
                <a:gd name="T37" fmla="*/ 262 h 1021"/>
                <a:gd name="T38" fmla="*/ 768 w 2014"/>
                <a:gd name="T39" fmla="*/ 728 h 1021"/>
                <a:gd name="T40" fmla="*/ 808 w 2014"/>
                <a:gd name="T41" fmla="*/ 833 h 1021"/>
                <a:gd name="T42" fmla="*/ 846 w 2014"/>
                <a:gd name="T43" fmla="*/ 823 h 1021"/>
                <a:gd name="T44" fmla="*/ 885 w 2014"/>
                <a:gd name="T45" fmla="*/ 829 h 1021"/>
                <a:gd name="T46" fmla="*/ 924 w 2014"/>
                <a:gd name="T47" fmla="*/ 686 h 1021"/>
                <a:gd name="T48" fmla="*/ 963 w 2014"/>
                <a:gd name="T49" fmla="*/ 717 h 1021"/>
                <a:gd name="T50" fmla="*/ 1002 w 2014"/>
                <a:gd name="T51" fmla="*/ 533 h 1021"/>
                <a:gd name="T52" fmla="*/ 1041 w 2014"/>
                <a:gd name="T53" fmla="*/ 402 h 1021"/>
                <a:gd name="T54" fmla="*/ 1080 w 2014"/>
                <a:gd name="T55" fmla="*/ 348 h 1021"/>
                <a:gd name="T56" fmla="*/ 1119 w 2014"/>
                <a:gd name="T57" fmla="*/ 383 h 1021"/>
                <a:gd name="T58" fmla="*/ 1158 w 2014"/>
                <a:gd name="T59" fmla="*/ 704 h 1021"/>
                <a:gd name="T60" fmla="*/ 1196 w 2014"/>
                <a:gd name="T61" fmla="*/ 802 h 1021"/>
                <a:gd name="T62" fmla="*/ 1235 w 2014"/>
                <a:gd name="T63" fmla="*/ 568 h 1021"/>
                <a:gd name="T64" fmla="*/ 1274 w 2014"/>
                <a:gd name="T65" fmla="*/ 453 h 1021"/>
                <a:gd name="T66" fmla="*/ 1313 w 2014"/>
                <a:gd name="T67" fmla="*/ 509 h 1021"/>
                <a:gd name="T68" fmla="*/ 1352 w 2014"/>
                <a:gd name="T69" fmla="*/ 639 h 1021"/>
                <a:gd name="T70" fmla="*/ 1391 w 2014"/>
                <a:gd name="T71" fmla="*/ 453 h 1021"/>
                <a:gd name="T72" fmla="*/ 1430 w 2014"/>
                <a:gd name="T73" fmla="*/ 618 h 1021"/>
                <a:gd name="T74" fmla="*/ 1469 w 2014"/>
                <a:gd name="T75" fmla="*/ 917 h 1021"/>
                <a:gd name="T76" fmla="*/ 1508 w 2014"/>
                <a:gd name="T77" fmla="*/ 587 h 1021"/>
                <a:gd name="T78" fmla="*/ 1547 w 2014"/>
                <a:gd name="T79" fmla="*/ 773 h 1021"/>
                <a:gd name="T80" fmla="*/ 1586 w 2014"/>
                <a:gd name="T81" fmla="*/ 747 h 1021"/>
                <a:gd name="T82" fmla="*/ 1624 w 2014"/>
                <a:gd name="T83" fmla="*/ 199 h 1021"/>
                <a:gd name="T84" fmla="*/ 1663 w 2014"/>
                <a:gd name="T85" fmla="*/ 768 h 1021"/>
                <a:gd name="T86" fmla="*/ 1702 w 2014"/>
                <a:gd name="T87" fmla="*/ 623 h 1021"/>
                <a:gd name="T88" fmla="*/ 1741 w 2014"/>
                <a:gd name="T89" fmla="*/ 210 h 1021"/>
                <a:gd name="T90" fmla="*/ 1780 w 2014"/>
                <a:gd name="T91" fmla="*/ 684 h 1021"/>
                <a:gd name="T92" fmla="*/ 1819 w 2014"/>
                <a:gd name="T93" fmla="*/ 868 h 1021"/>
                <a:gd name="T94" fmla="*/ 1858 w 2014"/>
                <a:gd name="T95" fmla="*/ 797 h 1021"/>
                <a:gd name="T96" fmla="*/ 1897 w 2014"/>
                <a:gd name="T97" fmla="*/ 513 h 1021"/>
                <a:gd name="T98" fmla="*/ 1936 w 2014"/>
                <a:gd name="T99" fmla="*/ 592 h 1021"/>
                <a:gd name="T100" fmla="*/ 1975 w 2014"/>
                <a:gd name="T101" fmla="*/ 679 h 1021"/>
                <a:gd name="T102" fmla="*/ 2014 w 2014"/>
                <a:gd name="T103" fmla="*/ 85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21">
                  <a:moveTo>
                    <a:pt x="0" y="872"/>
                  </a:moveTo>
                  <a:lnTo>
                    <a:pt x="10" y="655"/>
                  </a:lnTo>
                  <a:lnTo>
                    <a:pt x="20" y="791"/>
                  </a:lnTo>
                  <a:lnTo>
                    <a:pt x="29" y="262"/>
                  </a:lnTo>
                  <a:lnTo>
                    <a:pt x="39" y="171"/>
                  </a:lnTo>
                  <a:lnTo>
                    <a:pt x="49" y="296"/>
                  </a:lnTo>
                  <a:lnTo>
                    <a:pt x="59" y="817"/>
                  </a:lnTo>
                  <a:lnTo>
                    <a:pt x="68" y="593"/>
                  </a:lnTo>
                  <a:lnTo>
                    <a:pt x="78" y="777"/>
                  </a:lnTo>
                  <a:lnTo>
                    <a:pt x="88" y="730"/>
                  </a:lnTo>
                  <a:lnTo>
                    <a:pt x="97" y="652"/>
                  </a:lnTo>
                  <a:lnTo>
                    <a:pt x="107" y="512"/>
                  </a:lnTo>
                  <a:lnTo>
                    <a:pt x="117" y="522"/>
                  </a:lnTo>
                  <a:lnTo>
                    <a:pt x="127" y="622"/>
                  </a:lnTo>
                  <a:lnTo>
                    <a:pt x="136" y="102"/>
                  </a:lnTo>
                  <a:lnTo>
                    <a:pt x="146" y="483"/>
                  </a:lnTo>
                  <a:lnTo>
                    <a:pt x="156" y="929"/>
                  </a:lnTo>
                  <a:lnTo>
                    <a:pt x="165" y="681"/>
                  </a:lnTo>
                  <a:lnTo>
                    <a:pt x="175" y="759"/>
                  </a:lnTo>
                  <a:lnTo>
                    <a:pt x="185" y="622"/>
                  </a:lnTo>
                  <a:lnTo>
                    <a:pt x="195" y="627"/>
                  </a:lnTo>
                  <a:lnTo>
                    <a:pt x="204" y="643"/>
                  </a:lnTo>
                  <a:lnTo>
                    <a:pt x="214" y="567"/>
                  </a:lnTo>
                  <a:lnTo>
                    <a:pt x="224" y="682"/>
                  </a:lnTo>
                  <a:lnTo>
                    <a:pt x="234" y="842"/>
                  </a:lnTo>
                  <a:lnTo>
                    <a:pt x="243" y="819"/>
                  </a:lnTo>
                  <a:lnTo>
                    <a:pt x="253" y="845"/>
                  </a:lnTo>
                  <a:lnTo>
                    <a:pt x="263" y="713"/>
                  </a:lnTo>
                  <a:lnTo>
                    <a:pt x="272" y="763"/>
                  </a:lnTo>
                  <a:lnTo>
                    <a:pt x="282" y="795"/>
                  </a:lnTo>
                  <a:lnTo>
                    <a:pt x="292" y="519"/>
                  </a:lnTo>
                  <a:lnTo>
                    <a:pt x="302" y="534"/>
                  </a:lnTo>
                  <a:lnTo>
                    <a:pt x="312" y="533"/>
                  </a:lnTo>
                  <a:lnTo>
                    <a:pt x="321" y="826"/>
                  </a:lnTo>
                  <a:lnTo>
                    <a:pt x="331" y="359"/>
                  </a:lnTo>
                  <a:lnTo>
                    <a:pt x="341" y="663"/>
                  </a:lnTo>
                  <a:lnTo>
                    <a:pt x="350" y="500"/>
                  </a:lnTo>
                  <a:lnTo>
                    <a:pt x="360" y="671"/>
                  </a:lnTo>
                  <a:lnTo>
                    <a:pt x="370" y="730"/>
                  </a:lnTo>
                  <a:lnTo>
                    <a:pt x="380" y="665"/>
                  </a:lnTo>
                  <a:lnTo>
                    <a:pt x="389" y="585"/>
                  </a:lnTo>
                  <a:lnTo>
                    <a:pt x="399" y="716"/>
                  </a:lnTo>
                  <a:lnTo>
                    <a:pt x="409" y="602"/>
                  </a:lnTo>
                  <a:lnTo>
                    <a:pt x="418" y="721"/>
                  </a:lnTo>
                  <a:lnTo>
                    <a:pt x="428" y="596"/>
                  </a:lnTo>
                  <a:lnTo>
                    <a:pt x="438" y="660"/>
                  </a:lnTo>
                  <a:lnTo>
                    <a:pt x="448" y="584"/>
                  </a:lnTo>
                  <a:lnTo>
                    <a:pt x="457" y="394"/>
                  </a:lnTo>
                  <a:lnTo>
                    <a:pt x="467" y="310"/>
                  </a:lnTo>
                  <a:lnTo>
                    <a:pt x="477" y="288"/>
                  </a:lnTo>
                  <a:lnTo>
                    <a:pt x="487" y="593"/>
                  </a:lnTo>
                  <a:lnTo>
                    <a:pt x="496" y="745"/>
                  </a:lnTo>
                  <a:lnTo>
                    <a:pt x="506" y="749"/>
                  </a:lnTo>
                  <a:lnTo>
                    <a:pt x="516" y="657"/>
                  </a:lnTo>
                  <a:lnTo>
                    <a:pt x="525" y="829"/>
                  </a:lnTo>
                  <a:lnTo>
                    <a:pt x="535" y="712"/>
                  </a:lnTo>
                  <a:lnTo>
                    <a:pt x="545" y="422"/>
                  </a:lnTo>
                  <a:lnTo>
                    <a:pt x="555" y="528"/>
                  </a:lnTo>
                  <a:lnTo>
                    <a:pt x="564" y="384"/>
                  </a:lnTo>
                  <a:lnTo>
                    <a:pt x="574" y="591"/>
                  </a:lnTo>
                  <a:lnTo>
                    <a:pt x="584" y="332"/>
                  </a:lnTo>
                  <a:lnTo>
                    <a:pt x="593" y="596"/>
                  </a:lnTo>
                  <a:lnTo>
                    <a:pt x="603" y="136"/>
                  </a:lnTo>
                  <a:lnTo>
                    <a:pt x="613" y="447"/>
                  </a:lnTo>
                  <a:lnTo>
                    <a:pt x="623" y="709"/>
                  </a:lnTo>
                  <a:lnTo>
                    <a:pt x="632" y="399"/>
                  </a:lnTo>
                  <a:lnTo>
                    <a:pt x="642" y="703"/>
                  </a:lnTo>
                  <a:lnTo>
                    <a:pt x="652" y="652"/>
                  </a:lnTo>
                  <a:lnTo>
                    <a:pt x="662" y="758"/>
                  </a:lnTo>
                  <a:lnTo>
                    <a:pt x="671" y="528"/>
                  </a:lnTo>
                  <a:lnTo>
                    <a:pt x="681" y="794"/>
                  </a:lnTo>
                  <a:lnTo>
                    <a:pt x="691" y="562"/>
                  </a:lnTo>
                  <a:lnTo>
                    <a:pt x="700" y="683"/>
                  </a:lnTo>
                  <a:lnTo>
                    <a:pt x="710" y="768"/>
                  </a:lnTo>
                  <a:lnTo>
                    <a:pt x="720" y="670"/>
                  </a:lnTo>
                  <a:lnTo>
                    <a:pt x="730" y="262"/>
                  </a:lnTo>
                  <a:lnTo>
                    <a:pt x="739" y="977"/>
                  </a:lnTo>
                  <a:lnTo>
                    <a:pt x="749" y="640"/>
                  </a:lnTo>
                  <a:lnTo>
                    <a:pt x="759" y="617"/>
                  </a:lnTo>
                  <a:lnTo>
                    <a:pt x="768" y="728"/>
                  </a:lnTo>
                  <a:lnTo>
                    <a:pt x="778" y="679"/>
                  </a:lnTo>
                  <a:lnTo>
                    <a:pt x="788" y="793"/>
                  </a:lnTo>
                  <a:lnTo>
                    <a:pt x="798" y="599"/>
                  </a:lnTo>
                  <a:lnTo>
                    <a:pt x="808" y="833"/>
                  </a:lnTo>
                  <a:lnTo>
                    <a:pt x="817" y="572"/>
                  </a:lnTo>
                  <a:lnTo>
                    <a:pt x="827" y="547"/>
                  </a:lnTo>
                  <a:lnTo>
                    <a:pt x="837" y="666"/>
                  </a:lnTo>
                  <a:lnTo>
                    <a:pt x="846" y="823"/>
                  </a:lnTo>
                  <a:lnTo>
                    <a:pt x="856" y="394"/>
                  </a:lnTo>
                  <a:lnTo>
                    <a:pt x="866" y="608"/>
                  </a:lnTo>
                  <a:lnTo>
                    <a:pt x="875" y="896"/>
                  </a:lnTo>
                  <a:lnTo>
                    <a:pt x="885" y="829"/>
                  </a:lnTo>
                  <a:lnTo>
                    <a:pt x="895" y="721"/>
                  </a:lnTo>
                  <a:lnTo>
                    <a:pt x="905" y="764"/>
                  </a:lnTo>
                  <a:lnTo>
                    <a:pt x="915" y="758"/>
                  </a:lnTo>
                  <a:lnTo>
                    <a:pt x="924" y="686"/>
                  </a:lnTo>
                  <a:lnTo>
                    <a:pt x="934" y="584"/>
                  </a:lnTo>
                  <a:lnTo>
                    <a:pt x="944" y="653"/>
                  </a:lnTo>
                  <a:lnTo>
                    <a:pt x="953" y="855"/>
                  </a:lnTo>
                  <a:lnTo>
                    <a:pt x="963" y="717"/>
                  </a:lnTo>
                  <a:lnTo>
                    <a:pt x="973" y="666"/>
                  </a:lnTo>
                  <a:lnTo>
                    <a:pt x="983" y="591"/>
                  </a:lnTo>
                  <a:lnTo>
                    <a:pt x="992" y="539"/>
                  </a:lnTo>
                  <a:lnTo>
                    <a:pt x="1002" y="533"/>
                  </a:lnTo>
                  <a:lnTo>
                    <a:pt x="1012" y="505"/>
                  </a:lnTo>
                  <a:lnTo>
                    <a:pt x="1021" y="635"/>
                  </a:lnTo>
                  <a:lnTo>
                    <a:pt x="1031" y="615"/>
                  </a:lnTo>
                  <a:lnTo>
                    <a:pt x="1041" y="402"/>
                  </a:lnTo>
                  <a:lnTo>
                    <a:pt x="1051" y="500"/>
                  </a:lnTo>
                  <a:lnTo>
                    <a:pt x="1060" y="290"/>
                  </a:lnTo>
                  <a:lnTo>
                    <a:pt x="1070" y="209"/>
                  </a:lnTo>
                  <a:lnTo>
                    <a:pt x="1080" y="348"/>
                  </a:lnTo>
                  <a:lnTo>
                    <a:pt x="1090" y="731"/>
                  </a:lnTo>
                  <a:lnTo>
                    <a:pt x="1099" y="405"/>
                  </a:lnTo>
                  <a:lnTo>
                    <a:pt x="1109" y="591"/>
                  </a:lnTo>
                  <a:lnTo>
                    <a:pt x="1119" y="383"/>
                  </a:lnTo>
                  <a:lnTo>
                    <a:pt x="1128" y="820"/>
                  </a:lnTo>
                  <a:lnTo>
                    <a:pt x="1138" y="781"/>
                  </a:lnTo>
                  <a:lnTo>
                    <a:pt x="1148" y="884"/>
                  </a:lnTo>
                  <a:lnTo>
                    <a:pt x="1158" y="704"/>
                  </a:lnTo>
                  <a:lnTo>
                    <a:pt x="1167" y="0"/>
                  </a:lnTo>
                  <a:lnTo>
                    <a:pt x="1177" y="287"/>
                  </a:lnTo>
                  <a:lnTo>
                    <a:pt x="1187" y="686"/>
                  </a:lnTo>
                  <a:lnTo>
                    <a:pt x="1196" y="802"/>
                  </a:lnTo>
                  <a:lnTo>
                    <a:pt x="1206" y="779"/>
                  </a:lnTo>
                  <a:lnTo>
                    <a:pt x="1216" y="808"/>
                  </a:lnTo>
                  <a:lnTo>
                    <a:pt x="1226" y="479"/>
                  </a:lnTo>
                  <a:lnTo>
                    <a:pt x="1235" y="568"/>
                  </a:lnTo>
                  <a:lnTo>
                    <a:pt x="1245" y="132"/>
                  </a:lnTo>
                  <a:lnTo>
                    <a:pt x="1255" y="692"/>
                  </a:lnTo>
                  <a:lnTo>
                    <a:pt x="1265" y="555"/>
                  </a:lnTo>
                  <a:lnTo>
                    <a:pt x="1274" y="453"/>
                  </a:lnTo>
                  <a:lnTo>
                    <a:pt x="1284" y="540"/>
                  </a:lnTo>
                  <a:lnTo>
                    <a:pt x="1294" y="749"/>
                  </a:lnTo>
                  <a:lnTo>
                    <a:pt x="1303" y="447"/>
                  </a:lnTo>
                  <a:lnTo>
                    <a:pt x="1313" y="509"/>
                  </a:lnTo>
                  <a:lnTo>
                    <a:pt x="1323" y="497"/>
                  </a:lnTo>
                  <a:lnTo>
                    <a:pt x="1333" y="708"/>
                  </a:lnTo>
                  <a:lnTo>
                    <a:pt x="1343" y="854"/>
                  </a:lnTo>
                  <a:lnTo>
                    <a:pt x="1352" y="639"/>
                  </a:lnTo>
                  <a:lnTo>
                    <a:pt x="1362" y="825"/>
                  </a:lnTo>
                  <a:lnTo>
                    <a:pt x="1372" y="632"/>
                  </a:lnTo>
                  <a:lnTo>
                    <a:pt x="1381" y="717"/>
                  </a:lnTo>
                  <a:lnTo>
                    <a:pt x="1391" y="453"/>
                  </a:lnTo>
                  <a:lnTo>
                    <a:pt x="1401" y="558"/>
                  </a:lnTo>
                  <a:lnTo>
                    <a:pt x="1411" y="578"/>
                  </a:lnTo>
                  <a:lnTo>
                    <a:pt x="1420" y="537"/>
                  </a:lnTo>
                  <a:lnTo>
                    <a:pt x="1430" y="618"/>
                  </a:lnTo>
                  <a:lnTo>
                    <a:pt x="1440" y="905"/>
                  </a:lnTo>
                  <a:lnTo>
                    <a:pt x="1449" y="468"/>
                  </a:lnTo>
                  <a:lnTo>
                    <a:pt x="1459" y="867"/>
                  </a:lnTo>
                  <a:lnTo>
                    <a:pt x="1469" y="917"/>
                  </a:lnTo>
                  <a:lnTo>
                    <a:pt x="1479" y="318"/>
                  </a:lnTo>
                  <a:lnTo>
                    <a:pt x="1488" y="617"/>
                  </a:lnTo>
                  <a:lnTo>
                    <a:pt x="1498" y="588"/>
                  </a:lnTo>
                  <a:lnTo>
                    <a:pt x="1508" y="587"/>
                  </a:lnTo>
                  <a:lnTo>
                    <a:pt x="1518" y="802"/>
                  </a:lnTo>
                  <a:lnTo>
                    <a:pt x="1527" y="675"/>
                  </a:lnTo>
                  <a:lnTo>
                    <a:pt x="1537" y="683"/>
                  </a:lnTo>
                  <a:lnTo>
                    <a:pt x="1547" y="773"/>
                  </a:lnTo>
                  <a:lnTo>
                    <a:pt x="1556" y="710"/>
                  </a:lnTo>
                  <a:lnTo>
                    <a:pt x="1566" y="614"/>
                  </a:lnTo>
                  <a:lnTo>
                    <a:pt x="1576" y="675"/>
                  </a:lnTo>
                  <a:lnTo>
                    <a:pt x="1586" y="747"/>
                  </a:lnTo>
                  <a:lnTo>
                    <a:pt x="1595" y="394"/>
                  </a:lnTo>
                  <a:lnTo>
                    <a:pt x="1605" y="448"/>
                  </a:lnTo>
                  <a:lnTo>
                    <a:pt x="1615" y="235"/>
                  </a:lnTo>
                  <a:lnTo>
                    <a:pt x="1624" y="199"/>
                  </a:lnTo>
                  <a:lnTo>
                    <a:pt x="1634" y="387"/>
                  </a:lnTo>
                  <a:lnTo>
                    <a:pt x="1644" y="410"/>
                  </a:lnTo>
                  <a:lnTo>
                    <a:pt x="1654" y="307"/>
                  </a:lnTo>
                  <a:lnTo>
                    <a:pt x="1663" y="768"/>
                  </a:lnTo>
                  <a:lnTo>
                    <a:pt x="1673" y="476"/>
                  </a:lnTo>
                  <a:lnTo>
                    <a:pt x="1683" y="562"/>
                  </a:lnTo>
                  <a:lnTo>
                    <a:pt x="1693" y="903"/>
                  </a:lnTo>
                  <a:lnTo>
                    <a:pt x="1702" y="623"/>
                  </a:lnTo>
                  <a:lnTo>
                    <a:pt x="1712" y="235"/>
                  </a:lnTo>
                  <a:lnTo>
                    <a:pt x="1722" y="144"/>
                  </a:lnTo>
                  <a:lnTo>
                    <a:pt x="1731" y="110"/>
                  </a:lnTo>
                  <a:lnTo>
                    <a:pt x="1741" y="210"/>
                  </a:lnTo>
                  <a:lnTo>
                    <a:pt x="1751" y="612"/>
                  </a:lnTo>
                  <a:lnTo>
                    <a:pt x="1761" y="759"/>
                  </a:lnTo>
                  <a:lnTo>
                    <a:pt x="1771" y="622"/>
                  </a:lnTo>
                  <a:lnTo>
                    <a:pt x="1780" y="684"/>
                  </a:lnTo>
                  <a:lnTo>
                    <a:pt x="1790" y="562"/>
                  </a:lnTo>
                  <a:lnTo>
                    <a:pt x="1800" y="1021"/>
                  </a:lnTo>
                  <a:lnTo>
                    <a:pt x="1809" y="949"/>
                  </a:lnTo>
                  <a:lnTo>
                    <a:pt x="1819" y="868"/>
                  </a:lnTo>
                  <a:lnTo>
                    <a:pt x="1829" y="452"/>
                  </a:lnTo>
                  <a:lnTo>
                    <a:pt x="1839" y="175"/>
                  </a:lnTo>
                  <a:lnTo>
                    <a:pt x="1848" y="270"/>
                  </a:lnTo>
                  <a:lnTo>
                    <a:pt x="1858" y="797"/>
                  </a:lnTo>
                  <a:lnTo>
                    <a:pt x="1868" y="665"/>
                  </a:lnTo>
                  <a:lnTo>
                    <a:pt x="1877" y="732"/>
                  </a:lnTo>
                  <a:lnTo>
                    <a:pt x="1887" y="358"/>
                  </a:lnTo>
                  <a:lnTo>
                    <a:pt x="1897" y="513"/>
                  </a:lnTo>
                  <a:lnTo>
                    <a:pt x="1907" y="738"/>
                  </a:lnTo>
                  <a:lnTo>
                    <a:pt x="1916" y="853"/>
                  </a:lnTo>
                  <a:lnTo>
                    <a:pt x="1926" y="719"/>
                  </a:lnTo>
                  <a:lnTo>
                    <a:pt x="1936" y="592"/>
                  </a:lnTo>
                  <a:lnTo>
                    <a:pt x="1946" y="740"/>
                  </a:lnTo>
                  <a:lnTo>
                    <a:pt x="1955" y="728"/>
                  </a:lnTo>
                  <a:lnTo>
                    <a:pt x="1965" y="639"/>
                  </a:lnTo>
                  <a:lnTo>
                    <a:pt x="1975" y="679"/>
                  </a:lnTo>
                  <a:lnTo>
                    <a:pt x="1984" y="663"/>
                  </a:lnTo>
                  <a:lnTo>
                    <a:pt x="1994" y="545"/>
                  </a:lnTo>
                  <a:lnTo>
                    <a:pt x="2004" y="721"/>
                  </a:lnTo>
                  <a:lnTo>
                    <a:pt x="2014" y="850"/>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7">
              <a:extLst>
                <a:ext uri="{FF2B5EF4-FFF2-40B4-BE49-F238E27FC236}">
                  <a16:creationId xmlns:a16="http://schemas.microsoft.com/office/drawing/2014/main" id="{6C701C8D-FCDE-4929-A637-D09BE6666E48}"/>
                </a:ext>
              </a:extLst>
            </p:cNvPr>
            <p:cNvSpPr>
              <a:spLocks/>
            </p:cNvSpPr>
            <p:nvPr/>
          </p:nvSpPr>
          <p:spPr bwMode="auto">
            <a:xfrm>
              <a:off x="4355" y="2811"/>
              <a:ext cx="2014" cy="1006"/>
            </a:xfrm>
            <a:custGeom>
              <a:avLst/>
              <a:gdLst>
                <a:gd name="T0" fmla="*/ 29 w 2014"/>
                <a:gd name="T1" fmla="*/ 187 h 1006"/>
                <a:gd name="T2" fmla="*/ 68 w 2014"/>
                <a:gd name="T3" fmla="*/ 818 h 1006"/>
                <a:gd name="T4" fmla="*/ 107 w 2014"/>
                <a:gd name="T5" fmla="*/ 780 h 1006"/>
                <a:gd name="T6" fmla="*/ 146 w 2014"/>
                <a:gd name="T7" fmla="*/ 188 h 1006"/>
                <a:gd name="T8" fmla="*/ 185 w 2014"/>
                <a:gd name="T9" fmla="*/ 491 h 1006"/>
                <a:gd name="T10" fmla="*/ 224 w 2014"/>
                <a:gd name="T11" fmla="*/ 552 h 1006"/>
                <a:gd name="T12" fmla="*/ 263 w 2014"/>
                <a:gd name="T13" fmla="*/ 706 h 1006"/>
                <a:gd name="T14" fmla="*/ 302 w 2014"/>
                <a:gd name="T15" fmla="*/ 408 h 1006"/>
                <a:gd name="T16" fmla="*/ 341 w 2014"/>
                <a:gd name="T17" fmla="*/ 1005 h 1006"/>
                <a:gd name="T18" fmla="*/ 380 w 2014"/>
                <a:gd name="T19" fmla="*/ 321 h 1006"/>
                <a:gd name="T20" fmla="*/ 418 w 2014"/>
                <a:gd name="T21" fmla="*/ 719 h 1006"/>
                <a:gd name="T22" fmla="*/ 457 w 2014"/>
                <a:gd name="T23" fmla="*/ 558 h 1006"/>
                <a:gd name="T24" fmla="*/ 496 w 2014"/>
                <a:gd name="T25" fmla="*/ 128 h 1006"/>
                <a:gd name="T26" fmla="*/ 535 w 2014"/>
                <a:gd name="T27" fmla="*/ 569 h 1006"/>
                <a:gd name="T28" fmla="*/ 574 w 2014"/>
                <a:gd name="T29" fmla="*/ 411 h 1006"/>
                <a:gd name="T30" fmla="*/ 613 w 2014"/>
                <a:gd name="T31" fmla="*/ 379 h 1006"/>
                <a:gd name="T32" fmla="*/ 652 w 2014"/>
                <a:gd name="T33" fmla="*/ 709 h 1006"/>
                <a:gd name="T34" fmla="*/ 691 w 2014"/>
                <a:gd name="T35" fmla="*/ 763 h 1006"/>
                <a:gd name="T36" fmla="*/ 730 w 2014"/>
                <a:gd name="T37" fmla="*/ 119 h 1006"/>
                <a:gd name="T38" fmla="*/ 768 w 2014"/>
                <a:gd name="T39" fmla="*/ 557 h 1006"/>
                <a:gd name="T40" fmla="*/ 808 w 2014"/>
                <a:gd name="T41" fmla="*/ 826 h 1006"/>
                <a:gd name="T42" fmla="*/ 846 w 2014"/>
                <a:gd name="T43" fmla="*/ 707 h 1006"/>
                <a:gd name="T44" fmla="*/ 885 w 2014"/>
                <a:gd name="T45" fmla="*/ 717 h 1006"/>
                <a:gd name="T46" fmla="*/ 924 w 2014"/>
                <a:gd name="T47" fmla="*/ 607 h 1006"/>
                <a:gd name="T48" fmla="*/ 963 w 2014"/>
                <a:gd name="T49" fmla="*/ 576 h 1006"/>
                <a:gd name="T50" fmla="*/ 1002 w 2014"/>
                <a:gd name="T51" fmla="*/ 721 h 1006"/>
                <a:gd name="T52" fmla="*/ 1041 w 2014"/>
                <a:gd name="T53" fmla="*/ 449 h 1006"/>
                <a:gd name="T54" fmla="*/ 1080 w 2014"/>
                <a:gd name="T55" fmla="*/ 493 h 1006"/>
                <a:gd name="T56" fmla="*/ 1119 w 2014"/>
                <a:gd name="T57" fmla="*/ 380 h 1006"/>
                <a:gd name="T58" fmla="*/ 1158 w 2014"/>
                <a:gd name="T59" fmla="*/ 814 h 1006"/>
                <a:gd name="T60" fmla="*/ 1196 w 2014"/>
                <a:gd name="T61" fmla="*/ 555 h 1006"/>
                <a:gd name="T62" fmla="*/ 1235 w 2014"/>
                <a:gd name="T63" fmla="*/ 742 h 1006"/>
                <a:gd name="T64" fmla="*/ 1274 w 2014"/>
                <a:gd name="T65" fmla="*/ 297 h 1006"/>
                <a:gd name="T66" fmla="*/ 1313 w 2014"/>
                <a:gd name="T67" fmla="*/ 399 h 1006"/>
                <a:gd name="T68" fmla="*/ 1352 w 2014"/>
                <a:gd name="T69" fmla="*/ 615 h 1006"/>
                <a:gd name="T70" fmla="*/ 1391 w 2014"/>
                <a:gd name="T71" fmla="*/ 906 h 1006"/>
                <a:gd name="T72" fmla="*/ 1430 w 2014"/>
                <a:gd name="T73" fmla="*/ 627 h 1006"/>
                <a:gd name="T74" fmla="*/ 1469 w 2014"/>
                <a:gd name="T75" fmla="*/ 587 h 1006"/>
                <a:gd name="T76" fmla="*/ 1508 w 2014"/>
                <a:gd name="T77" fmla="*/ 528 h 1006"/>
                <a:gd name="T78" fmla="*/ 1547 w 2014"/>
                <a:gd name="T79" fmla="*/ 692 h 1006"/>
                <a:gd name="T80" fmla="*/ 1586 w 2014"/>
                <a:gd name="T81" fmla="*/ 392 h 1006"/>
                <a:gd name="T82" fmla="*/ 1624 w 2014"/>
                <a:gd name="T83" fmla="*/ 199 h 1006"/>
                <a:gd name="T84" fmla="*/ 1663 w 2014"/>
                <a:gd name="T85" fmla="*/ 670 h 1006"/>
                <a:gd name="T86" fmla="*/ 1702 w 2014"/>
                <a:gd name="T87" fmla="*/ 591 h 1006"/>
                <a:gd name="T88" fmla="*/ 1741 w 2014"/>
                <a:gd name="T89" fmla="*/ 251 h 1006"/>
                <a:gd name="T90" fmla="*/ 1780 w 2014"/>
                <a:gd name="T91" fmla="*/ 428 h 1006"/>
                <a:gd name="T92" fmla="*/ 1819 w 2014"/>
                <a:gd name="T93" fmla="*/ 584 h 1006"/>
                <a:gd name="T94" fmla="*/ 1858 w 2014"/>
                <a:gd name="T95" fmla="*/ 823 h 1006"/>
                <a:gd name="T96" fmla="*/ 1897 w 2014"/>
                <a:gd name="T97" fmla="*/ 529 h 1006"/>
                <a:gd name="T98" fmla="*/ 1936 w 2014"/>
                <a:gd name="T99" fmla="*/ 557 h 1006"/>
                <a:gd name="T100" fmla="*/ 1975 w 2014"/>
                <a:gd name="T101" fmla="*/ 765 h 1006"/>
                <a:gd name="T102" fmla="*/ 2014 w 2014"/>
                <a:gd name="T103" fmla="*/ 171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006">
                  <a:moveTo>
                    <a:pt x="0" y="1006"/>
                  </a:moveTo>
                  <a:lnTo>
                    <a:pt x="10" y="610"/>
                  </a:lnTo>
                  <a:lnTo>
                    <a:pt x="20" y="609"/>
                  </a:lnTo>
                  <a:lnTo>
                    <a:pt x="29" y="187"/>
                  </a:lnTo>
                  <a:lnTo>
                    <a:pt x="39" y="234"/>
                  </a:lnTo>
                  <a:lnTo>
                    <a:pt x="49" y="537"/>
                  </a:lnTo>
                  <a:lnTo>
                    <a:pt x="59" y="677"/>
                  </a:lnTo>
                  <a:lnTo>
                    <a:pt x="68" y="818"/>
                  </a:lnTo>
                  <a:lnTo>
                    <a:pt x="78" y="727"/>
                  </a:lnTo>
                  <a:lnTo>
                    <a:pt x="88" y="757"/>
                  </a:lnTo>
                  <a:lnTo>
                    <a:pt x="97" y="738"/>
                  </a:lnTo>
                  <a:lnTo>
                    <a:pt x="107" y="780"/>
                  </a:lnTo>
                  <a:lnTo>
                    <a:pt x="117" y="787"/>
                  </a:lnTo>
                  <a:lnTo>
                    <a:pt x="127" y="766"/>
                  </a:lnTo>
                  <a:lnTo>
                    <a:pt x="136" y="589"/>
                  </a:lnTo>
                  <a:lnTo>
                    <a:pt x="146" y="188"/>
                  </a:lnTo>
                  <a:lnTo>
                    <a:pt x="156" y="165"/>
                  </a:lnTo>
                  <a:lnTo>
                    <a:pt x="165" y="773"/>
                  </a:lnTo>
                  <a:lnTo>
                    <a:pt x="175" y="789"/>
                  </a:lnTo>
                  <a:lnTo>
                    <a:pt x="185" y="491"/>
                  </a:lnTo>
                  <a:lnTo>
                    <a:pt x="195" y="547"/>
                  </a:lnTo>
                  <a:lnTo>
                    <a:pt x="204" y="490"/>
                  </a:lnTo>
                  <a:lnTo>
                    <a:pt x="214" y="846"/>
                  </a:lnTo>
                  <a:lnTo>
                    <a:pt x="224" y="552"/>
                  </a:lnTo>
                  <a:lnTo>
                    <a:pt x="234" y="558"/>
                  </a:lnTo>
                  <a:lnTo>
                    <a:pt x="243" y="723"/>
                  </a:lnTo>
                  <a:lnTo>
                    <a:pt x="253" y="780"/>
                  </a:lnTo>
                  <a:lnTo>
                    <a:pt x="263" y="706"/>
                  </a:lnTo>
                  <a:lnTo>
                    <a:pt x="272" y="724"/>
                  </a:lnTo>
                  <a:lnTo>
                    <a:pt x="282" y="657"/>
                  </a:lnTo>
                  <a:lnTo>
                    <a:pt x="292" y="906"/>
                  </a:lnTo>
                  <a:lnTo>
                    <a:pt x="302" y="408"/>
                  </a:lnTo>
                  <a:lnTo>
                    <a:pt x="312" y="801"/>
                  </a:lnTo>
                  <a:lnTo>
                    <a:pt x="321" y="796"/>
                  </a:lnTo>
                  <a:lnTo>
                    <a:pt x="331" y="841"/>
                  </a:lnTo>
                  <a:lnTo>
                    <a:pt x="341" y="1005"/>
                  </a:lnTo>
                  <a:lnTo>
                    <a:pt x="350" y="549"/>
                  </a:lnTo>
                  <a:lnTo>
                    <a:pt x="360" y="677"/>
                  </a:lnTo>
                  <a:lnTo>
                    <a:pt x="370" y="595"/>
                  </a:lnTo>
                  <a:lnTo>
                    <a:pt x="380" y="321"/>
                  </a:lnTo>
                  <a:lnTo>
                    <a:pt x="389" y="760"/>
                  </a:lnTo>
                  <a:lnTo>
                    <a:pt x="399" y="584"/>
                  </a:lnTo>
                  <a:lnTo>
                    <a:pt x="409" y="742"/>
                  </a:lnTo>
                  <a:lnTo>
                    <a:pt x="418" y="719"/>
                  </a:lnTo>
                  <a:lnTo>
                    <a:pt x="428" y="712"/>
                  </a:lnTo>
                  <a:lnTo>
                    <a:pt x="438" y="766"/>
                  </a:lnTo>
                  <a:lnTo>
                    <a:pt x="448" y="665"/>
                  </a:lnTo>
                  <a:lnTo>
                    <a:pt x="457" y="558"/>
                  </a:lnTo>
                  <a:lnTo>
                    <a:pt x="467" y="723"/>
                  </a:lnTo>
                  <a:lnTo>
                    <a:pt x="477" y="332"/>
                  </a:lnTo>
                  <a:lnTo>
                    <a:pt x="487" y="403"/>
                  </a:lnTo>
                  <a:lnTo>
                    <a:pt x="496" y="128"/>
                  </a:lnTo>
                  <a:lnTo>
                    <a:pt x="506" y="438"/>
                  </a:lnTo>
                  <a:lnTo>
                    <a:pt x="516" y="655"/>
                  </a:lnTo>
                  <a:lnTo>
                    <a:pt x="525" y="938"/>
                  </a:lnTo>
                  <a:lnTo>
                    <a:pt x="535" y="569"/>
                  </a:lnTo>
                  <a:lnTo>
                    <a:pt x="545" y="694"/>
                  </a:lnTo>
                  <a:lnTo>
                    <a:pt x="555" y="438"/>
                  </a:lnTo>
                  <a:lnTo>
                    <a:pt x="564" y="489"/>
                  </a:lnTo>
                  <a:lnTo>
                    <a:pt x="574" y="411"/>
                  </a:lnTo>
                  <a:lnTo>
                    <a:pt x="584" y="603"/>
                  </a:lnTo>
                  <a:lnTo>
                    <a:pt x="593" y="101"/>
                  </a:lnTo>
                  <a:lnTo>
                    <a:pt x="603" y="0"/>
                  </a:lnTo>
                  <a:lnTo>
                    <a:pt x="613" y="379"/>
                  </a:lnTo>
                  <a:lnTo>
                    <a:pt x="623" y="520"/>
                  </a:lnTo>
                  <a:lnTo>
                    <a:pt x="632" y="865"/>
                  </a:lnTo>
                  <a:lnTo>
                    <a:pt x="642" y="814"/>
                  </a:lnTo>
                  <a:lnTo>
                    <a:pt x="652" y="709"/>
                  </a:lnTo>
                  <a:lnTo>
                    <a:pt x="662" y="631"/>
                  </a:lnTo>
                  <a:lnTo>
                    <a:pt x="671" y="788"/>
                  </a:lnTo>
                  <a:lnTo>
                    <a:pt x="681" y="919"/>
                  </a:lnTo>
                  <a:lnTo>
                    <a:pt x="691" y="763"/>
                  </a:lnTo>
                  <a:lnTo>
                    <a:pt x="700" y="432"/>
                  </a:lnTo>
                  <a:lnTo>
                    <a:pt x="710" y="148"/>
                  </a:lnTo>
                  <a:lnTo>
                    <a:pt x="720" y="218"/>
                  </a:lnTo>
                  <a:lnTo>
                    <a:pt x="730" y="119"/>
                  </a:lnTo>
                  <a:lnTo>
                    <a:pt x="739" y="725"/>
                  </a:lnTo>
                  <a:lnTo>
                    <a:pt x="749" y="462"/>
                  </a:lnTo>
                  <a:lnTo>
                    <a:pt x="759" y="383"/>
                  </a:lnTo>
                  <a:lnTo>
                    <a:pt x="768" y="557"/>
                  </a:lnTo>
                  <a:lnTo>
                    <a:pt x="778" y="589"/>
                  </a:lnTo>
                  <a:lnTo>
                    <a:pt x="788" y="614"/>
                  </a:lnTo>
                  <a:lnTo>
                    <a:pt x="798" y="614"/>
                  </a:lnTo>
                  <a:lnTo>
                    <a:pt x="808" y="826"/>
                  </a:lnTo>
                  <a:lnTo>
                    <a:pt x="817" y="741"/>
                  </a:lnTo>
                  <a:lnTo>
                    <a:pt x="827" y="565"/>
                  </a:lnTo>
                  <a:lnTo>
                    <a:pt x="837" y="881"/>
                  </a:lnTo>
                  <a:lnTo>
                    <a:pt x="846" y="707"/>
                  </a:lnTo>
                  <a:lnTo>
                    <a:pt x="856" y="570"/>
                  </a:lnTo>
                  <a:lnTo>
                    <a:pt x="866" y="526"/>
                  </a:lnTo>
                  <a:lnTo>
                    <a:pt x="875" y="610"/>
                  </a:lnTo>
                  <a:lnTo>
                    <a:pt x="885" y="717"/>
                  </a:lnTo>
                  <a:lnTo>
                    <a:pt x="895" y="882"/>
                  </a:lnTo>
                  <a:lnTo>
                    <a:pt x="905" y="835"/>
                  </a:lnTo>
                  <a:lnTo>
                    <a:pt x="915" y="463"/>
                  </a:lnTo>
                  <a:lnTo>
                    <a:pt x="924" y="607"/>
                  </a:lnTo>
                  <a:lnTo>
                    <a:pt x="934" y="533"/>
                  </a:lnTo>
                  <a:lnTo>
                    <a:pt x="944" y="538"/>
                  </a:lnTo>
                  <a:lnTo>
                    <a:pt x="953" y="685"/>
                  </a:lnTo>
                  <a:lnTo>
                    <a:pt x="963" y="576"/>
                  </a:lnTo>
                  <a:lnTo>
                    <a:pt x="973" y="613"/>
                  </a:lnTo>
                  <a:lnTo>
                    <a:pt x="983" y="709"/>
                  </a:lnTo>
                  <a:lnTo>
                    <a:pt x="992" y="567"/>
                  </a:lnTo>
                  <a:lnTo>
                    <a:pt x="1002" y="721"/>
                  </a:lnTo>
                  <a:lnTo>
                    <a:pt x="1012" y="428"/>
                  </a:lnTo>
                  <a:lnTo>
                    <a:pt x="1021" y="646"/>
                  </a:lnTo>
                  <a:lnTo>
                    <a:pt x="1031" y="461"/>
                  </a:lnTo>
                  <a:lnTo>
                    <a:pt x="1041" y="449"/>
                  </a:lnTo>
                  <a:lnTo>
                    <a:pt x="1051" y="327"/>
                  </a:lnTo>
                  <a:lnTo>
                    <a:pt x="1060" y="229"/>
                  </a:lnTo>
                  <a:lnTo>
                    <a:pt x="1070" y="47"/>
                  </a:lnTo>
                  <a:lnTo>
                    <a:pt x="1080" y="493"/>
                  </a:lnTo>
                  <a:lnTo>
                    <a:pt x="1090" y="856"/>
                  </a:lnTo>
                  <a:lnTo>
                    <a:pt x="1099" y="600"/>
                  </a:lnTo>
                  <a:lnTo>
                    <a:pt x="1109" y="286"/>
                  </a:lnTo>
                  <a:lnTo>
                    <a:pt x="1119" y="380"/>
                  </a:lnTo>
                  <a:lnTo>
                    <a:pt x="1128" y="436"/>
                  </a:lnTo>
                  <a:lnTo>
                    <a:pt x="1138" y="410"/>
                  </a:lnTo>
                  <a:lnTo>
                    <a:pt x="1148" y="475"/>
                  </a:lnTo>
                  <a:lnTo>
                    <a:pt x="1158" y="814"/>
                  </a:lnTo>
                  <a:lnTo>
                    <a:pt x="1167" y="424"/>
                  </a:lnTo>
                  <a:lnTo>
                    <a:pt x="1177" y="263"/>
                  </a:lnTo>
                  <a:lnTo>
                    <a:pt x="1187" y="746"/>
                  </a:lnTo>
                  <a:lnTo>
                    <a:pt x="1196" y="555"/>
                  </a:lnTo>
                  <a:lnTo>
                    <a:pt x="1206" y="800"/>
                  </a:lnTo>
                  <a:lnTo>
                    <a:pt x="1216" y="697"/>
                  </a:lnTo>
                  <a:lnTo>
                    <a:pt x="1226" y="878"/>
                  </a:lnTo>
                  <a:lnTo>
                    <a:pt x="1235" y="742"/>
                  </a:lnTo>
                  <a:lnTo>
                    <a:pt x="1245" y="948"/>
                  </a:lnTo>
                  <a:lnTo>
                    <a:pt x="1255" y="250"/>
                  </a:lnTo>
                  <a:lnTo>
                    <a:pt x="1265" y="265"/>
                  </a:lnTo>
                  <a:lnTo>
                    <a:pt x="1274" y="297"/>
                  </a:lnTo>
                  <a:lnTo>
                    <a:pt x="1284" y="724"/>
                  </a:lnTo>
                  <a:lnTo>
                    <a:pt x="1294" y="750"/>
                  </a:lnTo>
                  <a:lnTo>
                    <a:pt x="1303" y="536"/>
                  </a:lnTo>
                  <a:lnTo>
                    <a:pt x="1313" y="399"/>
                  </a:lnTo>
                  <a:lnTo>
                    <a:pt x="1323" y="472"/>
                  </a:lnTo>
                  <a:lnTo>
                    <a:pt x="1333" y="547"/>
                  </a:lnTo>
                  <a:lnTo>
                    <a:pt x="1343" y="511"/>
                  </a:lnTo>
                  <a:lnTo>
                    <a:pt x="1352" y="615"/>
                  </a:lnTo>
                  <a:lnTo>
                    <a:pt x="1362" y="867"/>
                  </a:lnTo>
                  <a:lnTo>
                    <a:pt x="1372" y="527"/>
                  </a:lnTo>
                  <a:lnTo>
                    <a:pt x="1381" y="730"/>
                  </a:lnTo>
                  <a:lnTo>
                    <a:pt x="1391" y="906"/>
                  </a:lnTo>
                  <a:lnTo>
                    <a:pt x="1401" y="672"/>
                  </a:lnTo>
                  <a:lnTo>
                    <a:pt x="1411" y="435"/>
                  </a:lnTo>
                  <a:lnTo>
                    <a:pt x="1420" y="529"/>
                  </a:lnTo>
                  <a:lnTo>
                    <a:pt x="1430" y="627"/>
                  </a:lnTo>
                  <a:lnTo>
                    <a:pt x="1440" y="517"/>
                  </a:lnTo>
                  <a:lnTo>
                    <a:pt x="1449" y="639"/>
                  </a:lnTo>
                  <a:lnTo>
                    <a:pt x="1459" y="293"/>
                  </a:lnTo>
                  <a:lnTo>
                    <a:pt x="1469" y="587"/>
                  </a:lnTo>
                  <a:lnTo>
                    <a:pt x="1479" y="771"/>
                  </a:lnTo>
                  <a:lnTo>
                    <a:pt x="1488" y="442"/>
                  </a:lnTo>
                  <a:lnTo>
                    <a:pt x="1498" y="541"/>
                  </a:lnTo>
                  <a:lnTo>
                    <a:pt x="1508" y="528"/>
                  </a:lnTo>
                  <a:lnTo>
                    <a:pt x="1518" y="493"/>
                  </a:lnTo>
                  <a:lnTo>
                    <a:pt x="1527" y="873"/>
                  </a:lnTo>
                  <a:lnTo>
                    <a:pt x="1537" y="397"/>
                  </a:lnTo>
                  <a:lnTo>
                    <a:pt x="1547" y="692"/>
                  </a:lnTo>
                  <a:lnTo>
                    <a:pt x="1556" y="658"/>
                  </a:lnTo>
                  <a:lnTo>
                    <a:pt x="1566" y="449"/>
                  </a:lnTo>
                  <a:lnTo>
                    <a:pt x="1576" y="598"/>
                  </a:lnTo>
                  <a:lnTo>
                    <a:pt x="1586" y="392"/>
                  </a:lnTo>
                  <a:lnTo>
                    <a:pt x="1595" y="146"/>
                  </a:lnTo>
                  <a:lnTo>
                    <a:pt x="1605" y="192"/>
                  </a:lnTo>
                  <a:lnTo>
                    <a:pt x="1615" y="382"/>
                  </a:lnTo>
                  <a:lnTo>
                    <a:pt x="1624" y="199"/>
                  </a:lnTo>
                  <a:lnTo>
                    <a:pt x="1634" y="351"/>
                  </a:lnTo>
                  <a:lnTo>
                    <a:pt x="1644" y="745"/>
                  </a:lnTo>
                  <a:lnTo>
                    <a:pt x="1654" y="756"/>
                  </a:lnTo>
                  <a:lnTo>
                    <a:pt x="1663" y="670"/>
                  </a:lnTo>
                  <a:lnTo>
                    <a:pt x="1673" y="365"/>
                  </a:lnTo>
                  <a:lnTo>
                    <a:pt x="1683" y="892"/>
                  </a:lnTo>
                  <a:lnTo>
                    <a:pt x="1693" y="565"/>
                  </a:lnTo>
                  <a:lnTo>
                    <a:pt x="1702" y="591"/>
                  </a:lnTo>
                  <a:lnTo>
                    <a:pt x="1712" y="298"/>
                  </a:lnTo>
                  <a:lnTo>
                    <a:pt x="1722" y="167"/>
                  </a:lnTo>
                  <a:lnTo>
                    <a:pt x="1731" y="526"/>
                  </a:lnTo>
                  <a:lnTo>
                    <a:pt x="1741" y="251"/>
                  </a:lnTo>
                  <a:lnTo>
                    <a:pt x="1751" y="839"/>
                  </a:lnTo>
                  <a:lnTo>
                    <a:pt x="1761" y="627"/>
                  </a:lnTo>
                  <a:lnTo>
                    <a:pt x="1771" y="997"/>
                  </a:lnTo>
                  <a:lnTo>
                    <a:pt x="1780" y="428"/>
                  </a:lnTo>
                  <a:lnTo>
                    <a:pt x="1790" y="543"/>
                  </a:lnTo>
                  <a:lnTo>
                    <a:pt x="1800" y="493"/>
                  </a:lnTo>
                  <a:lnTo>
                    <a:pt x="1809" y="637"/>
                  </a:lnTo>
                  <a:lnTo>
                    <a:pt x="1819" y="584"/>
                  </a:lnTo>
                  <a:lnTo>
                    <a:pt x="1829" y="148"/>
                  </a:lnTo>
                  <a:lnTo>
                    <a:pt x="1839" y="177"/>
                  </a:lnTo>
                  <a:lnTo>
                    <a:pt x="1848" y="558"/>
                  </a:lnTo>
                  <a:lnTo>
                    <a:pt x="1858" y="823"/>
                  </a:lnTo>
                  <a:lnTo>
                    <a:pt x="1868" y="582"/>
                  </a:lnTo>
                  <a:lnTo>
                    <a:pt x="1877" y="644"/>
                  </a:lnTo>
                  <a:lnTo>
                    <a:pt x="1887" y="591"/>
                  </a:lnTo>
                  <a:lnTo>
                    <a:pt x="1897" y="529"/>
                  </a:lnTo>
                  <a:lnTo>
                    <a:pt x="1907" y="878"/>
                  </a:lnTo>
                  <a:lnTo>
                    <a:pt x="1916" y="607"/>
                  </a:lnTo>
                  <a:lnTo>
                    <a:pt x="1926" y="624"/>
                  </a:lnTo>
                  <a:lnTo>
                    <a:pt x="1936" y="557"/>
                  </a:lnTo>
                  <a:lnTo>
                    <a:pt x="1946" y="541"/>
                  </a:lnTo>
                  <a:lnTo>
                    <a:pt x="1955" y="497"/>
                  </a:lnTo>
                  <a:lnTo>
                    <a:pt x="1965" y="497"/>
                  </a:lnTo>
                  <a:lnTo>
                    <a:pt x="1975" y="765"/>
                  </a:lnTo>
                  <a:lnTo>
                    <a:pt x="1984" y="484"/>
                  </a:lnTo>
                  <a:lnTo>
                    <a:pt x="1994" y="429"/>
                  </a:lnTo>
                  <a:lnTo>
                    <a:pt x="2004" y="577"/>
                  </a:lnTo>
                  <a:lnTo>
                    <a:pt x="2014" y="171"/>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8">
              <a:extLst>
                <a:ext uri="{FF2B5EF4-FFF2-40B4-BE49-F238E27FC236}">
                  <a16:creationId xmlns:a16="http://schemas.microsoft.com/office/drawing/2014/main" id="{54D2F488-DB35-4FA4-BD7B-5AAAF806E8F9}"/>
                </a:ext>
              </a:extLst>
            </p:cNvPr>
            <p:cNvSpPr>
              <a:spLocks/>
            </p:cNvSpPr>
            <p:nvPr/>
          </p:nvSpPr>
          <p:spPr bwMode="auto">
            <a:xfrm>
              <a:off x="4355" y="2684"/>
              <a:ext cx="2014" cy="1191"/>
            </a:xfrm>
            <a:custGeom>
              <a:avLst/>
              <a:gdLst>
                <a:gd name="T0" fmla="*/ 29 w 2014"/>
                <a:gd name="T1" fmla="*/ 218 h 1191"/>
                <a:gd name="T2" fmla="*/ 68 w 2014"/>
                <a:gd name="T3" fmla="*/ 623 h 1191"/>
                <a:gd name="T4" fmla="*/ 107 w 2014"/>
                <a:gd name="T5" fmla="*/ 784 h 1191"/>
                <a:gd name="T6" fmla="*/ 146 w 2014"/>
                <a:gd name="T7" fmla="*/ 586 h 1191"/>
                <a:gd name="T8" fmla="*/ 185 w 2014"/>
                <a:gd name="T9" fmla="*/ 743 h 1191"/>
                <a:gd name="T10" fmla="*/ 224 w 2014"/>
                <a:gd name="T11" fmla="*/ 899 h 1191"/>
                <a:gd name="T12" fmla="*/ 263 w 2014"/>
                <a:gd name="T13" fmla="*/ 705 h 1191"/>
                <a:gd name="T14" fmla="*/ 302 w 2014"/>
                <a:gd name="T15" fmla="*/ 625 h 1191"/>
                <a:gd name="T16" fmla="*/ 341 w 2014"/>
                <a:gd name="T17" fmla="*/ 1023 h 1191"/>
                <a:gd name="T18" fmla="*/ 380 w 2014"/>
                <a:gd name="T19" fmla="*/ 691 h 1191"/>
                <a:gd name="T20" fmla="*/ 418 w 2014"/>
                <a:gd name="T21" fmla="*/ 746 h 1191"/>
                <a:gd name="T22" fmla="*/ 457 w 2014"/>
                <a:gd name="T23" fmla="*/ 682 h 1191"/>
                <a:gd name="T24" fmla="*/ 496 w 2014"/>
                <a:gd name="T25" fmla="*/ 466 h 1191"/>
                <a:gd name="T26" fmla="*/ 535 w 2014"/>
                <a:gd name="T27" fmla="*/ 743 h 1191"/>
                <a:gd name="T28" fmla="*/ 574 w 2014"/>
                <a:gd name="T29" fmla="*/ 1150 h 1191"/>
                <a:gd name="T30" fmla="*/ 613 w 2014"/>
                <a:gd name="T31" fmla="*/ 904 h 1191"/>
                <a:gd name="T32" fmla="*/ 652 w 2014"/>
                <a:gd name="T33" fmla="*/ 718 h 1191"/>
                <a:gd name="T34" fmla="*/ 691 w 2014"/>
                <a:gd name="T35" fmla="*/ 294 h 1191"/>
                <a:gd name="T36" fmla="*/ 730 w 2014"/>
                <a:gd name="T37" fmla="*/ 815 h 1191"/>
                <a:gd name="T38" fmla="*/ 768 w 2014"/>
                <a:gd name="T39" fmla="*/ 564 h 1191"/>
                <a:gd name="T40" fmla="*/ 808 w 2014"/>
                <a:gd name="T41" fmla="*/ 1037 h 1191"/>
                <a:gd name="T42" fmla="*/ 846 w 2014"/>
                <a:gd name="T43" fmla="*/ 1036 h 1191"/>
                <a:gd name="T44" fmla="*/ 885 w 2014"/>
                <a:gd name="T45" fmla="*/ 833 h 1191"/>
                <a:gd name="T46" fmla="*/ 924 w 2014"/>
                <a:gd name="T47" fmla="*/ 630 h 1191"/>
                <a:gd name="T48" fmla="*/ 963 w 2014"/>
                <a:gd name="T49" fmla="*/ 801 h 1191"/>
                <a:gd name="T50" fmla="*/ 1002 w 2014"/>
                <a:gd name="T51" fmla="*/ 706 h 1191"/>
                <a:gd name="T52" fmla="*/ 1041 w 2014"/>
                <a:gd name="T53" fmla="*/ 482 h 1191"/>
                <a:gd name="T54" fmla="*/ 1080 w 2014"/>
                <a:gd name="T55" fmla="*/ 732 h 1191"/>
                <a:gd name="T56" fmla="*/ 1119 w 2014"/>
                <a:gd name="T57" fmla="*/ 422 h 1191"/>
                <a:gd name="T58" fmla="*/ 1158 w 2014"/>
                <a:gd name="T59" fmla="*/ 1042 h 1191"/>
                <a:gd name="T60" fmla="*/ 1196 w 2014"/>
                <a:gd name="T61" fmla="*/ 457 h 1191"/>
                <a:gd name="T62" fmla="*/ 1235 w 2014"/>
                <a:gd name="T63" fmla="*/ 830 h 1191"/>
                <a:gd name="T64" fmla="*/ 1274 w 2014"/>
                <a:gd name="T65" fmla="*/ 628 h 1191"/>
                <a:gd name="T66" fmla="*/ 1313 w 2014"/>
                <a:gd name="T67" fmla="*/ 624 h 1191"/>
                <a:gd name="T68" fmla="*/ 1352 w 2014"/>
                <a:gd name="T69" fmla="*/ 736 h 1191"/>
                <a:gd name="T70" fmla="*/ 1391 w 2014"/>
                <a:gd name="T71" fmla="*/ 637 h 1191"/>
                <a:gd name="T72" fmla="*/ 1430 w 2014"/>
                <a:gd name="T73" fmla="*/ 821 h 1191"/>
                <a:gd name="T74" fmla="*/ 1469 w 2014"/>
                <a:gd name="T75" fmla="*/ 1042 h 1191"/>
                <a:gd name="T76" fmla="*/ 1508 w 2014"/>
                <a:gd name="T77" fmla="*/ 764 h 1191"/>
                <a:gd name="T78" fmla="*/ 1547 w 2014"/>
                <a:gd name="T79" fmla="*/ 774 h 1191"/>
                <a:gd name="T80" fmla="*/ 1586 w 2014"/>
                <a:gd name="T81" fmla="*/ 618 h 1191"/>
                <a:gd name="T82" fmla="*/ 1624 w 2014"/>
                <a:gd name="T83" fmla="*/ 482 h 1191"/>
                <a:gd name="T84" fmla="*/ 1663 w 2014"/>
                <a:gd name="T85" fmla="*/ 832 h 1191"/>
                <a:gd name="T86" fmla="*/ 1702 w 2014"/>
                <a:gd name="T87" fmla="*/ 1111 h 1191"/>
                <a:gd name="T88" fmla="*/ 1741 w 2014"/>
                <a:gd name="T89" fmla="*/ 864 h 1191"/>
                <a:gd name="T90" fmla="*/ 1780 w 2014"/>
                <a:gd name="T91" fmla="*/ 724 h 1191"/>
                <a:gd name="T92" fmla="*/ 1819 w 2014"/>
                <a:gd name="T93" fmla="*/ 651 h 1191"/>
                <a:gd name="T94" fmla="*/ 1858 w 2014"/>
                <a:gd name="T95" fmla="*/ 983 h 1191"/>
                <a:gd name="T96" fmla="*/ 1897 w 2014"/>
                <a:gd name="T97" fmla="*/ 667 h 1191"/>
                <a:gd name="T98" fmla="*/ 1936 w 2014"/>
                <a:gd name="T99" fmla="*/ 766 h 1191"/>
                <a:gd name="T100" fmla="*/ 1975 w 2014"/>
                <a:gd name="T101" fmla="*/ 755 h 1191"/>
                <a:gd name="T102" fmla="*/ 2014 w 2014"/>
                <a:gd name="T103" fmla="*/ 545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191">
                  <a:moveTo>
                    <a:pt x="0" y="585"/>
                  </a:moveTo>
                  <a:lnTo>
                    <a:pt x="10" y="979"/>
                  </a:lnTo>
                  <a:lnTo>
                    <a:pt x="20" y="1027"/>
                  </a:lnTo>
                  <a:lnTo>
                    <a:pt x="29" y="218"/>
                  </a:lnTo>
                  <a:lnTo>
                    <a:pt x="39" y="153"/>
                  </a:lnTo>
                  <a:lnTo>
                    <a:pt x="49" y="197"/>
                  </a:lnTo>
                  <a:lnTo>
                    <a:pt x="59" y="0"/>
                  </a:lnTo>
                  <a:lnTo>
                    <a:pt x="68" y="623"/>
                  </a:lnTo>
                  <a:lnTo>
                    <a:pt x="78" y="725"/>
                  </a:lnTo>
                  <a:lnTo>
                    <a:pt x="88" y="674"/>
                  </a:lnTo>
                  <a:lnTo>
                    <a:pt x="97" y="943"/>
                  </a:lnTo>
                  <a:lnTo>
                    <a:pt x="107" y="784"/>
                  </a:lnTo>
                  <a:lnTo>
                    <a:pt x="117" y="911"/>
                  </a:lnTo>
                  <a:lnTo>
                    <a:pt x="127" y="869"/>
                  </a:lnTo>
                  <a:lnTo>
                    <a:pt x="136" y="340"/>
                  </a:lnTo>
                  <a:lnTo>
                    <a:pt x="146" y="586"/>
                  </a:lnTo>
                  <a:lnTo>
                    <a:pt x="156" y="971"/>
                  </a:lnTo>
                  <a:lnTo>
                    <a:pt x="165" y="783"/>
                  </a:lnTo>
                  <a:lnTo>
                    <a:pt x="175" y="968"/>
                  </a:lnTo>
                  <a:lnTo>
                    <a:pt x="185" y="743"/>
                  </a:lnTo>
                  <a:lnTo>
                    <a:pt x="195" y="682"/>
                  </a:lnTo>
                  <a:lnTo>
                    <a:pt x="204" y="520"/>
                  </a:lnTo>
                  <a:lnTo>
                    <a:pt x="214" y="692"/>
                  </a:lnTo>
                  <a:lnTo>
                    <a:pt x="224" y="899"/>
                  </a:lnTo>
                  <a:lnTo>
                    <a:pt x="234" y="681"/>
                  </a:lnTo>
                  <a:lnTo>
                    <a:pt x="243" y="861"/>
                  </a:lnTo>
                  <a:lnTo>
                    <a:pt x="253" y="742"/>
                  </a:lnTo>
                  <a:lnTo>
                    <a:pt x="263" y="705"/>
                  </a:lnTo>
                  <a:lnTo>
                    <a:pt x="272" y="675"/>
                  </a:lnTo>
                  <a:lnTo>
                    <a:pt x="282" y="876"/>
                  </a:lnTo>
                  <a:lnTo>
                    <a:pt x="292" y="711"/>
                  </a:lnTo>
                  <a:lnTo>
                    <a:pt x="302" y="625"/>
                  </a:lnTo>
                  <a:lnTo>
                    <a:pt x="312" y="754"/>
                  </a:lnTo>
                  <a:lnTo>
                    <a:pt x="321" y="773"/>
                  </a:lnTo>
                  <a:lnTo>
                    <a:pt x="331" y="514"/>
                  </a:lnTo>
                  <a:lnTo>
                    <a:pt x="341" y="1023"/>
                  </a:lnTo>
                  <a:lnTo>
                    <a:pt x="350" y="1101"/>
                  </a:lnTo>
                  <a:lnTo>
                    <a:pt x="360" y="422"/>
                  </a:lnTo>
                  <a:lnTo>
                    <a:pt x="370" y="572"/>
                  </a:lnTo>
                  <a:lnTo>
                    <a:pt x="380" y="691"/>
                  </a:lnTo>
                  <a:lnTo>
                    <a:pt x="389" y="815"/>
                  </a:lnTo>
                  <a:lnTo>
                    <a:pt x="399" y="766"/>
                  </a:lnTo>
                  <a:lnTo>
                    <a:pt x="409" y="686"/>
                  </a:lnTo>
                  <a:lnTo>
                    <a:pt x="418" y="746"/>
                  </a:lnTo>
                  <a:lnTo>
                    <a:pt x="428" y="681"/>
                  </a:lnTo>
                  <a:lnTo>
                    <a:pt x="438" y="709"/>
                  </a:lnTo>
                  <a:lnTo>
                    <a:pt x="448" y="741"/>
                  </a:lnTo>
                  <a:lnTo>
                    <a:pt x="457" y="682"/>
                  </a:lnTo>
                  <a:lnTo>
                    <a:pt x="467" y="616"/>
                  </a:lnTo>
                  <a:lnTo>
                    <a:pt x="477" y="515"/>
                  </a:lnTo>
                  <a:lnTo>
                    <a:pt x="487" y="811"/>
                  </a:lnTo>
                  <a:lnTo>
                    <a:pt x="496" y="466"/>
                  </a:lnTo>
                  <a:lnTo>
                    <a:pt x="506" y="686"/>
                  </a:lnTo>
                  <a:lnTo>
                    <a:pt x="516" y="926"/>
                  </a:lnTo>
                  <a:lnTo>
                    <a:pt x="525" y="979"/>
                  </a:lnTo>
                  <a:lnTo>
                    <a:pt x="535" y="743"/>
                  </a:lnTo>
                  <a:lnTo>
                    <a:pt x="545" y="440"/>
                  </a:lnTo>
                  <a:lnTo>
                    <a:pt x="555" y="450"/>
                  </a:lnTo>
                  <a:lnTo>
                    <a:pt x="564" y="762"/>
                  </a:lnTo>
                  <a:lnTo>
                    <a:pt x="574" y="1150"/>
                  </a:lnTo>
                  <a:lnTo>
                    <a:pt x="584" y="322"/>
                  </a:lnTo>
                  <a:lnTo>
                    <a:pt x="593" y="337"/>
                  </a:lnTo>
                  <a:lnTo>
                    <a:pt x="603" y="1089"/>
                  </a:lnTo>
                  <a:lnTo>
                    <a:pt x="613" y="904"/>
                  </a:lnTo>
                  <a:lnTo>
                    <a:pt x="623" y="833"/>
                  </a:lnTo>
                  <a:lnTo>
                    <a:pt x="632" y="753"/>
                  </a:lnTo>
                  <a:lnTo>
                    <a:pt x="642" y="1000"/>
                  </a:lnTo>
                  <a:lnTo>
                    <a:pt x="652" y="718"/>
                  </a:lnTo>
                  <a:lnTo>
                    <a:pt x="662" y="930"/>
                  </a:lnTo>
                  <a:lnTo>
                    <a:pt x="671" y="739"/>
                  </a:lnTo>
                  <a:lnTo>
                    <a:pt x="681" y="507"/>
                  </a:lnTo>
                  <a:lnTo>
                    <a:pt x="691" y="294"/>
                  </a:lnTo>
                  <a:lnTo>
                    <a:pt x="700" y="650"/>
                  </a:lnTo>
                  <a:lnTo>
                    <a:pt x="710" y="306"/>
                  </a:lnTo>
                  <a:lnTo>
                    <a:pt x="720" y="728"/>
                  </a:lnTo>
                  <a:lnTo>
                    <a:pt x="730" y="815"/>
                  </a:lnTo>
                  <a:lnTo>
                    <a:pt x="739" y="885"/>
                  </a:lnTo>
                  <a:lnTo>
                    <a:pt x="749" y="712"/>
                  </a:lnTo>
                  <a:lnTo>
                    <a:pt x="759" y="545"/>
                  </a:lnTo>
                  <a:lnTo>
                    <a:pt x="768" y="564"/>
                  </a:lnTo>
                  <a:lnTo>
                    <a:pt x="778" y="818"/>
                  </a:lnTo>
                  <a:lnTo>
                    <a:pt x="788" y="706"/>
                  </a:lnTo>
                  <a:lnTo>
                    <a:pt x="798" y="776"/>
                  </a:lnTo>
                  <a:lnTo>
                    <a:pt x="808" y="1037"/>
                  </a:lnTo>
                  <a:lnTo>
                    <a:pt x="817" y="923"/>
                  </a:lnTo>
                  <a:lnTo>
                    <a:pt x="827" y="854"/>
                  </a:lnTo>
                  <a:lnTo>
                    <a:pt x="837" y="734"/>
                  </a:lnTo>
                  <a:lnTo>
                    <a:pt x="846" y="1036"/>
                  </a:lnTo>
                  <a:lnTo>
                    <a:pt x="856" y="716"/>
                  </a:lnTo>
                  <a:lnTo>
                    <a:pt x="866" y="775"/>
                  </a:lnTo>
                  <a:lnTo>
                    <a:pt x="875" y="652"/>
                  </a:lnTo>
                  <a:lnTo>
                    <a:pt x="885" y="833"/>
                  </a:lnTo>
                  <a:lnTo>
                    <a:pt x="895" y="737"/>
                  </a:lnTo>
                  <a:lnTo>
                    <a:pt x="905" y="1191"/>
                  </a:lnTo>
                  <a:lnTo>
                    <a:pt x="915" y="778"/>
                  </a:lnTo>
                  <a:lnTo>
                    <a:pt x="924" y="630"/>
                  </a:lnTo>
                  <a:lnTo>
                    <a:pt x="934" y="451"/>
                  </a:lnTo>
                  <a:lnTo>
                    <a:pt x="944" y="835"/>
                  </a:lnTo>
                  <a:lnTo>
                    <a:pt x="953" y="590"/>
                  </a:lnTo>
                  <a:lnTo>
                    <a:pt x="963" y="801"/>
                  </a:lnTo>
                  <a:lnTo>
                    <a:pt x="973" y="675"/>
                  </a:lnTo>
                  <a:lnTo>
                    <a:pt x="983" y="810"/>
                  </a:lnTo>
                  <a:lnTo>
                    <a:pt x="992" y="667"/>
                  </a:lnTo>
                  <a:lnTo>
                    <a:pt x="1002" y="706"/>
                  </a:lnTo>
                  <a:lnTo>
                    <a:pt x="1012" y="617"/>
                  </a:lnTo>
                  <a:lnTo>
                    <a:pt x="1021" y="741"/>
                  </a:lnTo>
                  <a:lnTo>
                    <a:pt x="1031" y="592"/>
                  </a:lnTo>
                  <a:lnTo>
                    <a:pt x="1041" y="482"/>
                  </a:lnTo>
                  <a:lnTo>
                    <a:pt x="1051" y="425"/>
                  </a:lnTo>
                  <a:lnTo>
                    <a:pt x="1060" y="497"/>
                  </a:lnTo>
                  <a:lnTo>
                    <a:pt x="1070" y="470"/>
                  </a:lnTo>
                  <a:lnTo>
                    <a:pt x="1080" y="732"/>
                  </a:lnTo>
                  <a:lnTo>
                    <a:pt x="1090" y="442"/>
                  </a:lnTo>
                  <a:lnTo>
                    <a:pt x="1099" y="753"/>
                  </a:lnTo>
                  <a:lnTo>
                    <a:pt x="1109" y="768"/>
                  </a:lnTo>
                  <a:lnTo>
                    <a:pt x="1119" y="422"/>
                  </a:lnTo>
                  <a:lnTo>
                    <a:pt x="1128" y="932"/>
                  </a:lnTo>
                  <a:lnTo>
                    <a:pt x="1138" y="828"/>
                  </a:lnTo>
                  <a:lnTo>
                    <a:pt x="1148" y="885"/>
                  </a:lnTo>
                  <a:lnTo>
                    <a:pt x="1158" y="1042"/>
                  </a:lnTo>
                  <a:lnTo>
                    <a:pt x="1167" y="808"/>
                  </a:lnTo>
                  <a:lnTo>
                    <a:pt x="1177" y="367"/>
                  </a:lnTo>
                  <a:lnTo>
                    <a:pt x="1187" y="198"/>
                  </a:lnTo>
                  <a:lnTo>
                    <a:pt x="1196" y="457"/>
                  </a:lnTo>
                  <a:lnTo>
                    <a:pt x="1206" y="812"/>
                  </a:lnTo>
                  <a:lnTo>
                    <a:pt x="1216" y="1117"/>
                  </a:lnTo>
                  <a:lnTo>
                    <a:pt x="1226" y="692"/>
                  </a:lnTo>
                  <a:lnTo>
                    <a:pt x="1235" y="830"/>
                  </a:lnTo>
                  <a:lnTo>
                    <a:pt x="1245" y="179"/>
                  </a:lnTo>
                  <a:lnTo>
                    <a:pt x="1255" y="255"/>
                  </a:lnTo>
                  <a:lnTo>
                    <a:pt x="1265" y="363"/>
                  </a:lnTo>
                  <a:lnTo>
                    <a:pt x="1274" y="628"/>
                  </a:lnTo>
                  <a:lnTo>
                    <a:pt x="1284" y="492"/>
                  </a:lnTo>
                  <a:lnTo>
                    <a:pt x="1294" y="836"/>
                  </a:lnTo>
                  <a:lnTo>
                    <a:pt x="1303" y="779"/>
                  </a:lnTo>
                  <a:lnTo>
                    <a:pt x="1313" y="624"/>
                  </a:lnTo>
                  <a:lnTo>
                    <a:pt x="1323" y="858"/>
                  </a:lnTo>
                  <a:lnTo>
                    <a:pt x="1333" y="784"/>
                  </a:lnTo>
                  <a:lnTo>
                    <a:pt x="1343" y="767"/>
                  </a:lnTo>
                  <a:lnTo>
                    <a:pt x="1352" y="736"/>
                  </a:lnTo>
                  <a:lnTo>
                    <a:pt x="1362" y="968"/>
                  </a:lnTo>
                  <a:lnTo>
                    <a:pt x="1372" y="804"/>
                  </a:lnTo>
                  <a:lnTo>
                    <a:pt x="1381" y="779"/>
                  </a:lnTo>
                  <a:lnTo>
                    <a:pt x="1391" y="637"/>
                  </a:lnTo>
                  <a:lnTo>
                    <a:pt x="1401" y="660"/>
                  </a:lnTo>
                  <a:lnTo>
                    <a:pt x="1411" y="586"/>
                  </a:lnTo>
                  <a:lnTo>
                    <a:pt x="1420" y="652"/>
                  </a:lnTo>
                  <a:lnTo>
                    <a:pt x="1430" y="821"/>
                  </a:lnTo>
                  <a:lnTo>
                    <a:pt x="1440" y="938"/>
                  </a:lnTo>
                  <a:lnTo>
                    <a:pt x="1449" y="876"/>
                  </a:lnTo>
                  <a:lnTo>
                    <a:pt x="1459" y="1036"/>
                  </a:lnTo>
                  <a:lnTo>
                    <a:pt x="1469" y="1042"/>
                  </a:lnTo>
                  <a:lnTo>
                    <a:pt x="1479" y="979"/>
                  </a:lnTo>
                  <a:lnTo>
                    <a:pt x="1488" y="911"/>
                  </a:lnTo>
                  <a:lnTo>
                    <a:pt x="1498" y="841"/>
                  </a:lnTo>
                  <a:lnTo>
                    <a:pt x="1508" y="764"/>
                  </a:lnTo>
                  <a:lnTo>
                    <a:pt x="1518" y="855"/>
                  </a:lnTo>
                  <a:lnTo>
                    <a:pt x="1527" y="951"/>
                  </a:lnTo>
                  <a:lnTo>
                    <a:pt x="1537" y="955"/>
                  </a:lnTo>
                  <a:lnTo>
                    <a:pt x="1547" y="774"/>
                  </a:lnTo>
                  <a:lnTo>
                    <a:pt x="1556" y="721"/>
                  </a:lnTo>
                  <a:lnTo>
                    <a:pt x="1566" y="595"/>
                  </a:lnTo>
                  <a:lnTo>
                    <a:pt x="1576" y="576"/>
                  </a:lnTo>
                  <a:lnTo>
                    <a:pt x="1586" y="618"/>
                  </a:lnTo>
                  <a:lnTo>
                    <a:pt x="1595" y="658"/>
                  </a:lnTo>
                  <a:lnTo>
                    <a:pt x="1605" y="888"/>
                  </a:lnTo>
                  <a:lnTo>
                    <a:pt x="1615" y="475"/>
                  </a:lnTo>
                  <a:lnTo>
                    <a:pt x="1624" y="482"/>
                  </a:lnTo>
                  <a:lnTo>
                    <a:pt x="1634" y="616"/>
                  </a:lnTo>
                  <a:lnTo>
                    <a:pt x="1644" y="954"/>
                  </a:lnTo>
                  <a:lnTo>
                    <a:pt x="1654" y="877"/>
                  </a:lnTo>
                  <a:lnTo>
                    <a:pt x="1663" y="832"/>
                  </a:lnTo>
                  <a:lnTo>
                    <a:pt x="1673" y="1136"/>
                  </a:lnTo>
                  <a:lnTo>
                    <a:pt x="1683" y="602"/>
                  </a:lnTo>
                  <a:lnTo>
                    <a:pt x="1693" y="561"/>
                  </a:lnTo>
                  <a:lnTo>
                    <a:pt x="1702" y="1111"/>
                  </a:lnTo>
                  <a:lnTo>
                    <a:pt x="1712" y="658"/>
                  </a:lnTo>
                  <a:lnTo>
                    <a:pt x="1722" y="153"/>
                  </a:lnTo>
                  <a:lnTo>
                    <a:pt x="1731" y="609"/>
                  </a:lnTo>
                  <a:lnTo>
                    <a:pt x="1741" y="864"/>
                  </a:lnTo>
                  <a:lnTo>
                    <a:pt x="1751" y="865"/>
                  </a:lnTo>
                  <a:lnTo>
                    <a:pt x="1761" y="799"/>
                  </a:lnTo>
                  <a:lnTo>
                    <a:pt x="1771" y="932"/>
                  </a:lnTo>
                  <a:lnTo>
                    <a:pt x="1780" y="724"/>
                  </a:lnTo>
                  <a:lnTo>
                    <a:pt x="1790" y="674"/>
                  </a:lnTo>
                  <a:lnTo>
                    <a:pt x="1800" y="1036"/>
                  </a:lnTo>
                  <a:lnTo>
                    <a:pt x="1809" y="967"/>
                  </a:lnTo>
                  <a:lnTo>
                    <a:pt x="1819" y="651"/>
                  </a:lnTo>
                  <a:lnTo>
                    <a:pt x="1829" y="302"/>
                  </a:lnTo>
                  <a:lnTo>
                    <a:pt x="1839" y="304"/>
                  </a:lnTo>
                  <a:lnTo>
                    <a:pt x="1848" y="965"/>
                  </a:lnTo>
                  <a:lnTo>
                    <a:pt x="1858" y="983"/>
                  </a:lnTo>
                  <a:lnTo>
                    <a:pt x="1868" y="750"/>
                  </a:lnTo>
                  <a:lnTo>
                    <a:pt x="1877" y="563"/>
                  </a:lnTo>
                  <a:lnTo>
                    <a:pt x="1887" y="627"/>
                  </a:lnTo>
                  <a:lnTo>
                    <a:pt x="1897" y="667"/>
                  </a:lnTo>
                  <a:lnTo>
                    <a:pt x="1907" y="656"/>
                  </a:lnTo>
                  <a:lnTo>
                    <a:pt x="1916" y="1016"/>
                  </a:lnTo>
                  <a:lnTo>
                    <a:pt x="1926" y="851"/>
                  </a:lnTo>
                  <a:lnTo>
                    <a:pt x="1936" y="766"/>
                  </a:lnTo>
                  <a:lnTo>
                    <a:pt x="1946" y="889"/>
                  </a:lnTo>
                  <a:lnTo>
                    <a:pt x="1955" y="685"/>
                  </a:lnTo>
                  <a:lnTo>
                    <a:pt x="1965" y="877"/>
                  </a:lnTo>
                  <a:lnTo>
                    <a:pt x="1975" y="755"/>
                  </a:lnTo>
                  <a:lnTo>
                    <a:pt x="1984" y="979"/>
                  </a:lnTo>
                  <a:lnTo>
                    <a:pt x="1994" y="916"/>
                  </a:lnTo>
                  <a:lnTo>
                    <a:pt x="2004" y="933"/>
                  </a:lnTo>
                  <a:lnTo>
                    <a:pt x="2014" y="545"/>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9">
              <a:extLst>
                <a:ext uri="{FF2B5EF4-FFF2-40B4-BE49-F238E27FC236}">
                  <a16:creationId xmlns:a16="http://schemas.microsoft.com/office/drawing/2014/main" id="{228EE312-6378-4E5E-BA7C-5F67CAFD7490}"/>
                </a:ext>
              </a:extLst>
            </p:cNvPr>
            <p:cNvSpPr>
              <a:spLocks/>
            </p:cNvSpPr>
            <p:nvPr/>
          </p:nvSpPr>
          <p:spPr bwMode="auto">
            <a:xfrm>
              <a:off x="4355" y="2848"/>
              <a:ext cx="2014" cy="968"/>
            </a:xfrm>
            <a:custGeom>
              <a:avLst/>
              <a:gdLst>
                <a:gd name="T0" fmla="*/ 29 w 2014"/>
                <a:gd name="T1" fmla="*/ 346 h 968"/>
                <a:gd name="T2" fmla="*/ 68 w 2014"/>
                <a:gd name="T3" fmla="*/ 708 h 968"/>
                <a:gd name="T4" fmla="*/ 107 w 2014"/>
                <a:gd name="T5" fmla="*/ 647 h 968"/>
                <a:gd name="T6" fmla="*/ 146 w 2014"/>
                <a:gd name="T7" fmla="*/ 128 h 968"/>
                <a:gd name="T8" fmla="*/ 185 w 2014"/>
                <a:gd name="T9" fmla="*/ 423 h 968"/>
                <a:gd name="T10" fmla="*/ 224 w 2014"/>
                <a:gd name="T11" fmla="*/ 480 h 968"/>
                <a:gd name="T12" fmla="*/ 263 w 2014"/>
                <a:gd name="T13" fmla="*/ 533 h 968"/>
                <a:gd name="T14" fmla="*/ 302 w 2014"/>
                <a:gd name="T15" fmla="*/ 469 h 968"/>
                <a:gd name="T16" fmla="*/ 341 w 2014"/>
                <a:gd name="T17" fmla="*/ 769 h 968"/>
                <a:gd name="T18" fmla="*/ 380 w 2014"/>
                <a:gd name="T19" fmla="*/ 582 h 968"/>
                <a:gd name="T20" fmla="*/ 418 w 2014"/>
                <a:gd name="T21" fmla="*/ 551 h 968"/>
                <a:gd name="T22" fmla="*/ 457 w 2014"/>
                <a:gd name="T23" fmla="*/ 586 h 968"/>
                <a:gd name="T24" fmla="*/ 496 w 2014"/>
                <a:gd name="T25" fmla="*/ 225 h 968"/>
                <a:gd name="T26" fmla="*/ 535 w 2014"/>
                <a:gd name="T27" fmla="*/ 547 h 968"/>
                <a:gd name="T28" fmla="*/ 574 w 2014"/>
                <a:gd name="T29" fmla="*/ 686 h 968"/>
                <a:gd name="T30" fmla="*/ 613 w 2014"/>
                <a:gd name="T31" fmla="*/ 232 h 968"/>
                <a:gd name="T32" fmla="*/ 652 w 2014"/>
                <a:gd name="T33" fmla="*/ 674 h 968"/>
                <a:gd name="T34" fmla="*/ 691 w 2014"/>
                <a:gd name="T35" fmla="*/ 651 h 968"/>
                <a:gd name="T36" fmla="*/ 730 w 2014"/>
                <a:gd name="T37" fmla="*/ 798 h 968"/>
                <a:gd name="T38" fmla="*/ 768 w 2014"/>
                <a:gd name="T39" fmla="*/ 461 h 968"/>
                <a:gd name="T40" fmla="*/ 808 w 2014"/>
                <a:gd name="T41" fmla="*/ 761 h 968"/>
                <a:gd name="T42" fmla="*/ 846 w 2014"/>
                <a:gd name="T43" fmla="*/ 584 h 968"/>
                <a:gd name="T44" fmla="*/ 885 w 2014"/>
                <a:gd name="T45" fmla="*/ 852 h 968"/>
                <a:gd name="T46" fmla="*/ 924 w 2014"/>
                <a:gd name="T47" fmla="*/ 321 h 968"/>
                <a:gd name="T48" fmla="*/ 963 w 2014"/>
                <a:gd name="T49" fmla="*/ 766 h 968"/>
                <a:gd name="T50" fmla="*/ 1002 w 2014"/>
                <a:gd name="T51" fmla="*/ 537 h 968"/>
                <a:gd name="T52" fmla="*/ 1041 w 2014"/>
                <a:gd name="T53" fmla="*/ 379 h 968"/>
                <a:gd name="T54" fmla="*/ 1080 w 2014"/>
                <a:gd name="T55" fmla="*/ 415 h 968"/>
                <a:gd name="T56" fmla="*/ 1119 w 2014"/>
                <a:gd name="T57" fmla="*/ 471 h 968"/>
                <a:gd name="T58" fmla="*/ 1158 w 2014"/>
                <a:gd name="T59" fmla="*/ 329 h 968"/>
                <a:gd name="T60" fmla="*/ 1196 w 2014"/>
                <a:gd name="T61" fmla="*/ 769 h 968"/>
                <a:gd name="T62" fmla="*/ 1235 w 2014"/>
                <a:gd name="T63" fmla="*/ 465 h 968"/>
                <a:gd name="T64" fmla="*/ 1274 w 2014"/>
                <a:gd name="T65" fmla="*/ 569 h 968"/>
                <a:gd name="T66" fmla="*/ 1313 w 2014"/>
                <a:gd name="T67" fmla="*/ 587 h 968"/>
                <a:gd name="T68" fmla="*/ 1352 w 2014"/>
                <a:gd name="T69" fmla="*/ 742 h 968"/>
                <a:gd name="T70" fmla="*/ 1391 w 2014"/>
                <a:gd name="T71" fmla="*/ 668 h 968"/>
                <a:gd name="T72" fmla="*/ 1430 w 2014"/>
                <a:gd name="T73" fmla="*/ 800 h 968"/>
                <a:gd name="T74" fmla="*/ 1469 w 2014"/>
                <a:gd name="T75" fmla="*/ 617 h 968"/>
                <a:gd name="T76" fmla="*/ 1508 w 2014"/>
                <a:gd name="T77" fmla="*/ 701 h 968"/>
                <a:gd name="T78" fmla="*/ 1547 w 2014"/>
                <a:gd name="T79" fmla="*/ 720 h 968"/>
                <a:gd name="T80" fmla="*/ 1586 w 2014"/>
                <a:gd name="T81" fmla="*/ 579 h 968"/>
                <a:gd name="T82" fmla="*/ 1624 w 2014"/>
                <a:gd name="T83" fmla="*/ 869 h 968"/>
                <a:gd name="T84" fmla="*/ 1663 w 2014"/>
                <a:gd name="T85" fmla="*/ 864 h 968"/>
                <a:gd name="T86" fmla="*/ 1702 w 2014"/>
                <a:gd name="T87" fmla="*/ 539 h 968"/>
                <a:gd name="T88" fmla="*/ 1741 w 2014"/>
                <a:gd name="T89" fmla="*/ 578 h 968"/>
                <a:gd name="T90" fmla="*/ 1780 w 2014"/>
                <a:gd name="T91" fmla="*/ 521 h 968"/>
                <a:gd name="T92" fmla="*/ 1819 w 2014"/>
                <a:gd name="T93" fmla="*/ 362 h 968"/>
                <a:gd name="T94" fmla="*/ 1858 w 2014"/>
                <a:gd name="T95" fmla="*/ 798 h 968"/>
                <a:gd name="T96" fmla="*/ 1897 w 2014"/>
                <a:gd name="T97" fmla="*/ 469 h 968"/>
                <a:gd name="T98" fmla="*/ 1936 w 2014"/>
                <a:gd name="T99" fmla="*/ 707 h 968"/>
                <a:gd name="T100" fmla="*/ 1975 w 2014"/>
                <a:gd name="T101" fmla="*/ 540 h 968"/>
                <a:gd name="T102" fmla="*/ 2014 w 2014"/>
                <a:gd name="T103" fmla="*/ 37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968">
                  <a:moveTo>
                    <a:pt x="0" y="815"/>
                  </a:moveTo>
                  <a:lnTo>
                    <a:pt x="10" y="112"/>
                  </a:lnTo>
                  <a:lnTo>
                    <a:pt x="20" y="581"/>
                  </a:lnTo>
                  <a:lnTo>
                    <a:pt x="29" y="346"/>
                  </a:lnTo>
                  <a:lnTo>
                    <a:pt x="39" y="100"/>
                  </a:lnTo>
                  <a:lnTo>
                    <a:pt x="49" y="107"/>
                  </a:lnTo>
                  <a:lnTo>
                    <a:pt x="59" y="446"/>
                  </a:lnTo>
                  <a:lnTo>
                    <a:pt x="68" y="708"/>
                  </a:lnTo>
                  <a:lnTo>
                    <a:pt x="78" y="622"/>
                  </a:lnTo>
                  <a:lnTo>
                    <a:pt x="88" y="414"/>
                  </a:lnTo>
                  <a:lnTo>
                    <a:pt x="97" y="743"/>
                  </a:lnTo>
                  <a:lnTo>
                    <a:pt x="107" y="647"/>
                  </a:lnTo>
                  <a:lnTo>
                    <a:pt x="117" y="183"/>
                  </a:lnTo>
                  <a:lnTo>
                    <a:pt x="127" y="137"/>
                  </a:lnTo>
                  <a:lnTo>
                    <a:pt x="136" y="845"/>
                  </a:lnTo>
                  <a:lnTo>
                    <a:pt x="146" y="128"/>
                  </a:lnTo>
                  <a:lnTo>
                    <a:pt x="156" y="510"/>
                  </a:lnTo>
                  <a:lnTo>
                    <a:pt x="165" y="727"/>
                  </a:lnTo>
                  <a:lnTo>
                    <a:pt x="175" y="680"/>
                  </a:lnTo>
                  <a:lnTo>
                    <a:pt x="185" y="423"/>
                  </a:lnTo>
                  <a:lnTo>
                    <a:pt x="195" y="482"/>
                  </a:lnTo>
                  <a:lnTo>
                    <a:pt x="204" y="665"/>
                  </a:lnTo>
                  <a:lnTo>
                    <a:pt x="214" y="598"/>
                  </a:lnTo>
                  <a:lnTo>
                    <a:pt x="224" y="480"/>
                  </a:lnTo>
                  <a:lnTo>
                    <a:pt x="234" y="734"/>
                  </a:lnTo>
                  <a:lnTo>
                    <a:pt x="243" y="709"/>
                  </a:lnTo>
                  <a:lnTo>
                    <a:pt x="253" y="890"/>
                  </a:lnTo>
                  <a:lnTo>
                    <a:pt x="263" y="533"/>
                  </a:lnTo>
                  <a:lnTo>
                    <a:pt x="272" y="552"/>
                  </a:lnTo>
                  <a:lnTo>
                    <a:pt x="282" y="662"/>
                  </a:lnTo>
                  <a:lnTo>
                    <a:pt x="292" y="320"/>
                  </a:lnTo>
                  <a:lnTo>
                    <a:pt x="302" y="469"/>
                  </a:lnTo>
                  <a:lnTo>
                    <a:pt x="312" y="575"/>
                  </a:lnTo>
                  <a:lnTo>
                    <a:pt x="321" y="865"/>
                  </a:lnTo>
                  <a:lnTo>
                    <a:pt x="331" y="759"/>
                  </a:lnTo>
                  <a:lnTo>
                    <a:pt x="341" y="769"/>
                  </a:lnTo>
                  <a:lnTo>
                    <a:pt x="350" y="466"/>
                  </a:lnTo>
                  <a:lnTo>
                    <a:pt x="360" y="366"/>
                  </a:lnTo>
                  <a:lnTo>
                    <a:pt x="370" y="605"/>
                  </a:lnTo>
                  <a:lnTo>
                    <a:pt x="380" y="582"/>
                  </a:lnTo>
                  <a:lnTo>
                    <a:pt x="389" y="762"/>
                  </a:lnTo>
                  <a:lnTo>
                    <a:pt x="399" y="635"/>
                  </a:lnTo>
                  <a:lnTo>
                    <a:pt x="409" y="775"/>
                  </a:lnTo>
                  <a:lnTo>
                    <a:pt x="418" y="551"/>
                  </a:lnTo>
                  <a:lnTo>
                    <a:pt x="428" y="452"/>
                  </a:lnTo>
                  <a:lnTo>
                    <a:pt x="438" y="547"/>
                  </a:lnTo>
                  <a:lnTo>
                    <a:pt x="448" y="675"/>
                  </a:lnTo>
                  <a:lnTo>
                    <a:pt x="457" y="586"/>
                  </a:lnTo>
                  <a:lnTo>
                    <a:pt x="467" y="366"/>
                  </a:lnTo>
                  <a:lnTo>
                    <a:pt x="477" y="294"/>
                  </a:lnTo>
                  <a:lnTo>
                    <a:pt x="487" y="252"/>
                  </a:lnTo>
                  <a:lnTo>
                    <a:pt x="496" y="225"/>
                  </a:lnTo>
                  <a:lnTo>
                    <a:pt x="506" y="64"/>
                  </a:lnTo>
                  <a:lnTo>
                    <a:pt x="516" y="433"/>
                  </a:lnTo>
                  <a:lnTo>
                    <a:pt x="525" y="273"/>
                  </a:lnTo>
                  <a:lnTo>
                    <a:pt x="535" y="547"/>
                  </a:lnTo>
                  <a:lnTo>
                    <a:pt x="545" y="322"/>
                  </a:lnTo>
                  <a:lnTo>
                    <a:pt x="555" y="481"/>
                  </a:lnTo>
                  <a:lnTo>
                    <a:pt x="564" y="477"/>
                  </a:lnTo>
                  <a:lnTo>
                    <a:pt x="574" y="686"/>
                  </a:lnTo>
                  <a:lnTo>
                    <a:pt x="584" y="495"/>
                  </a:lnTo>
                  <a:lnTo>
                    <a:pt x="593" y="138"/>
                  </a:lnTo>
                  <a:lnTo>
                    <a:pt x="603" y="866"/>
                  </a:lnTo>
                  <a:lnTo>
                    <a:pt x="613" y="232"/>
                  </a:lnTo>
                  <a:lnTo>
                    <a:pt x="623" y="860"/>
                  </a:lnTo>
                  <a:lnTo>
                    <a:pt x="632" y="502"/>
                  </a:lnTo>
                  <a:lnTo>
                    <a:pt x="642" y="545"/>
                  </a:lnTo>
                  <a:lnTo>
                    <a:pt x="652" y="674"/>
                  </a:lnTo>
                  <a:lnTo>
                    <a:pt x="662" y="518"/>
                  </a:lnTo>
                  <a:lnTo>
                    <a:pt x="671" y="968"/>
                  </a:lnTo>
                  <a:lnTo>
                    <a:pt x="681" y="527"/>
                  </a:lnTo>
                  <a:lnTo>
                    <a:pt x="691" y="651"/>
                  </a:lnTo>
                  <a:lnTo>
                    <a:pt x="700" y="674"/>
                  </a:lnTo>
                  <a:lnTo>
                    <a:pt x="710" y="565"/>
                  </a:lnTo>
                  <a:lnTo>
                    <a:pt x="720" y="286"/>
                  </a:lnTo>
                  <a:lnTo>
                    <a:pt x="730" y="798"/>
                  </a:lnTo>
                  <a:lnTo>
                    <a:pt x="739" y="640"/>
                  </a:lnTo>
                  <a:lnTo>
                    <a:pt x="749" y="300"/>
                  </a:lnTo>
                  <a:lnTo>
                    <a:pt x="759" y="539"/>
                  </a:lnTo>
                  <a:lnTo>
                    <a:pt x="768" y="461"/>
                  </a:lnTo>
                  <a:lnTo>
                    <a:pt x="778" y="372"/>
                  </a:lnTo>
                  <a:lnTo>
                    <a:pt x="788" y="708"/>
                  </a:lnTo>
                  <a:lnTo>
                    <a:pt x="798" y="524"/>
                  </a:lnTo>
                  <a:lnTo>
                    <a:pt x="808" y="761"/>
                  </a:lnTo>
                  <a:lnTo>
                    <a:pt x="817" y="864"/>
                  </a:lnTo>
                  <a:lnTo>
                    <a:pt x="827" y="477"/>
                  </a:lnTo>
                  <a:lnTo>
                    <a:pt x="837" y="636"/>
                  </a:lnTo>
                  <a:lnTo>
                    <a:pt x="846" y="584"/>
                  </a:lnTo>
                  <a:lnTo>
                    <a:pt x="856" y="525"/>
                  </a:lnTo>
                  <a:lnTo>
                    <a:pt x="866" y="382"/>
                  </a:lnTo>
                  <a:lnTo>
                    <a:pt x="875" y="490"/>
                  </a:lnTo>
                  <a:lnTo>
                    <a:pt x="885" y="852"/>
                  </a:lnTo>
                  <a:lnTo>
                    <a:pt x="895" y="683"/>
                  </a:lnTo>
                  <a:lnTo>
                    <a:pt x="905" y="906"/>
                  </a:lnTo>
                  <a:lnTo>
                    <a:pt x="915" y="356"/>
                  </a:lnTo>
                  <a:lnTo>
                    <a:pt x="924" y="321"/>
                  </a:lnTo>
                  <a:lnTo>
                    <a:pt x="934" y="425"/>
                  </a:lnTo>
                  <a:lnTo>
                    <a:pt x="944" y="508"/>
                  </a:lnTo>
                  <a:lnTo>
                    <a:pt x="953" y="698"/>
                  </a:lnTo>
                  <a:lnTo>
                    <a:pt x="963" y="766"/>
                  </a:lnTo>
                  <a:lnTo>
                    <a:pt x="973" y="623"/>
                  </a:lnTo>
                  <a:lnTo>
                    <a:pt x="983" y="570"/>
                  </a:lnTo>
                  <a:lnTo>
                    <a:pt x="992" y="620"/>
                  </a:lnTo>
                  <a:lnTo>
                    <a:pt x="1002" y="537"/>
                  </a:lnTo>
                  <a:lnTo>
                    <a:pt x="1012" y="389"/>
                  </a:lnTo>
                  <a:lnTo>
                    <a:pt x="1021" y="458"/>
                  </a:lnTo>
                  <a:lnTo>
                    <a:pt x="1031" y="741"/>
                  </a:lnTo>
                  <a:lnTo>
                    <a:pt x="1041" y="379"/>
                  </a:lnTo>
                  <a:lnTo>
                    <a:pt x="1051" y="276"/>
                  </a:lnTo>
                  <a:lnTo>
                    <a:pt x="1060" y="302"/>
                  </a:lnTo>
                  <a:lnTo>
                    <a:pt x="1070" y="0"/>
                  </a:lnTo>
                  <a:lnTo>
                    <a:pt x="1080" y="415"/>
                  </a:lnTo>
                  <a:lnTo>
                    <a:pt x="1090" y="136"/>
                  </a:lnTo>
                  <a:lnTo>
                    <a:pt x="1099" y="511"/>
                  </a:lnTo>
                  <a:lnTo>
                    <a:pt x="1109" y="659"/>
                  </a:lnTo>
                  <a:lnTo>
                    <a:pt x="1119" y="471"/>
                  </a:lnTo>
                  <a:lnTo>
                    <a:pt x="1128" y="662"/>
                  </a:lnTo>
                  <a:lnTo>
                    <a:pt x="1138" y="728"/>
                  </a:lnTo>
                  <a:lnTo>
                    <a:pt x="1148" y="617"/>
                  </a:lnTo>
                  <a:lnTo>
                    <a:pt x="1158" y="329"/>
                  </a:lnTo>
                  <a:lnTo>
                    <a:pt x="1167" y="296"/>
                  </a:lnTo>
                  <a:lnTo>
                    <a:pt x="1177" y="181"/>
                  </a:lnTo>
                  <a:lnTo>
                    <a:pt x="1187" y="175"/>
                  </a:lnTo>
                  <a:lnTo>
                    <a:pt x="1196" y="769"/>
                  </a:lnTo>
                  <a:lnTo>
                    <a:pt x="1206" y="175"/>
                  </a:lnTo>
                  <a:lnTo>
                    <a:pt x="1216" y="577"/>
                  </a:lnTo>
                  <a:lnTo>
                    <a:pt x="1226" y="569"/>
                  </a:lnTo>
                  <a:lnTo>
                    <a:pt x="1235" y="465"/>
                  </a:lnTo>
                  <a:lnTo>
                    <a:pt x="1245" y="185"/>
                  </a:lnTo>
                  <a:lnTo>
                    <a:pt x="1255" y="472"/>
                  </a:lnTo>
                  <a:lnTo>
                    <a:pt x="1265" y="225"/>
                  </a:lnTo>
                  <a:lnTo>
                    <a:pt x="1274" y="569"/>
                  </a:lnTo>
                  <a:lnTo>
                    <a:pt x="1284" y="454"/>
                  </a:lnTo>
                  <a:lnTo>
                    <a:pt x="1294" y="518"/>
                  </a:lnTo>
                  <a:lnTo>
                    <a:pt x="1303" y="525"/>
                  </a:lnTo>
                  <a:lnTo>
                    <a:pt x="1313" y="587"/>
                  </a:lnTo>
                  <a:lnTo>
                    <a:pt x="1323" y="617"/>
                  </a:lnTo>
                  <a:lnTo>
                    <a:pt x="1333" y="584"/>
                  </a:lnTo>
                  <a:lnTo>
                    <a:pt x="1343" y="636"/>
                  </a:lnTo>
                  <a:lnTo>
                    <a:pt x="1352" y="742"/>
                  </a:lnTo>
                  <a:lnTo>
                    <a:pt x="1362" y="791"/>
                  </a:lnTo>
                  <a:lnTo>
                    <a:pt x="1372" y="731"/>
                  </a:lnTo>
                  <a:lnTo>
                    <a:pt x="1381" y="534"/>
                  </a:lnTo>
                  <a:lnTo>
                    <a:pt x="1391" y="668"/>
                  </a:lnTo>
                  <a:lnTo>
                    <a:pt x="1401" y="721"/>
                  </a:lnTo>
                  <a:lnTo>
                    <a:pt x="1411" y="664"/>
                  </a:lnTo>
                  <a:lnTo>
                    <a:pt x="1420" y="452"/>
                  </a:lnTo>
                  <a:lnTo>
                    <a:pt x="1430" y="800"/>
                  </a:lnTo>
                  <a:lnTo>
                    <a:pt x="1440" y="848"/>
                  </a:lnTo>
                  <a:lnTo>
                    <a:pt x="1449" y="359"/>
                  </a:lnTo>
                  <a:lnTo>
                    <a:pt x="1459" y="772"/>
                  </a:lnTo>
                  <a:lnTo>
                    <a:pt x="1469" y="617"/>
                  </a:lnTo>
                  <a:lnTo>
                    <a:pt x="1479" y="441"/>
                  </a:lnTo>
                  <a:lnTo>
                    <a:pt x="1488" y="433"/>
                  </a:lnTo>
                  <a:lnTo>
                    <a:pt x="1498" y="664"/>
                  </a:lnTo>
                  <a:lnTo>
                    <a:pt x="1508" y="701"/>
                  </a:lnTo>
                  <a:lnTo>
                    <a:pt x="1518" y="683"/>
                  </a:lnTo>
                  <a:lnTo>
                    <a:pt x="1527" y="701"/>
                  </a:lnTo>
                  <a:lnTo>
                    <a:pt x="1537" y="403"/>
                  </a:lnTo>
                  <a:lnTo>
                    <a:pt x="1547" y="720"/>
                  </a:lnTo>
                  <a:lnTo>
                    <a:pt x="1556" y="646"/>
                  </a:lnTo>
                  <a:lnTo>
                    <a:pt x="1566" y="622"/>
                  </a:lnTo>
                  <a:lnTo>
                    <a:pt x="1576" y="597"/>
                  </a:lnTo>
                  <a:lnTo>
                    <a:pt x="1586" y="579"/>
                  </a:lnTo>
                  <a:lnTo>
                    <a:pt x="1595" y="201"/>
                  </a:lnTo>
                  <a:lnTo>
                    <a:pt x="1605" y="256"/>
                  </a:lnTo>
                  <a:lnTo>
                    <a:pt x="1615" y="521"/>
                  </a:lnTo>
                  <a:lnTo>
                    <a:pt x="1624" y="869"/>
                  </a:lnTo>
                  <a:lnTo>
                    <a:pt x="1634" y="135"/>
                  </a:lnTo>
                  <a:lnTo>
                    <a:pt x="1644" y="782"/>
                  </a:lnTo>
                  <a:lnTo>
                    <a:pt x="1654" y="397"/>
                  </a:lnTo>
                  <a:lnTo>
                    <a:pt x="1663" y="864"/>
                  </a:lnTo>
                  <a:lnTo>
                    <a:pt x="1673" y="422"/>
                  </a:lnTo>
                  <a:lnTo>
                    <a:pt x="1683" y="577"/>
                  </a:lnTo>
                  <a:lnTo>
                    <a:pt x="1693" y="520"/>
                  </a:lnTo>
                  <a:lnTo>
                    <a:pt x="1702" y="539"/>
                  </a:lnTo>
                  <a:lnTo>
                    <a:pt x="1712" y="310"/>
                  </a:lnTo>
                  <a:lnTo>
                    <a:pt x="1722" y="237"/>
                  </a:lnTo>
                  <a:lnTo>
                    <a:pt x="1731" y="90"/>
                  </a:lnTo>
                  <a:lnTo>
                    <a:pt x="1741" y="578"/>
                  </a:lnTo>
                  <a:lnTo>
                    <a:pt x="1751" y="682"/>
                  </a:lnTo>
                  <a:lnTo>
                    <a:pt x="1761" y="604"/>
                  </a:lnTo>
                  <a:lnTo>
                    <a:pt x="1771" y="783"/>
                  </a:lnTo>
                  <a:lnTo>
                    <a:pt x="1780" y="521"/>
                  </a:lnTo>
                  <a:lnTo>
                    <a:pt x="1790" y="638"/>
                  </a:lnTo>
                  <a:lnTo>
                    <a:pt x="1800" y="510"/>
                  </a:lnTo>
                  <a:lnTo>
                    <a:pt x="1809" y="771"/>
                  </a:lnTo>
                  <a:lnTo>
                    <a:pt x="1819" y="362"/>
                  </a:lnTo>
                  <a:lnTo>
                    <a:pt x="1829" y="80"/>
                  </a:lnTo>
                  <a:lnTo>
                    <a:pt x="1839" y="203"/>
                  </a:lnTo>
                  <a:lnTo>
                    <a:pt x="1848" y="482"/>
                  </a:lnTo>
                  <a:lnTo>
                    <a:pt x="1858" y="798"/>
                  </a:lnTo>
                  <a:lnTo>
                    <a:pt x="1868" y="419"/>
                  </a:lnTo>
                  <a:lnTo>
                    <a:pt x="1877" y="422"/>
                  </a:lnTo>
                  <a:lnTo>
                    <a:pt x="1887" y="469"/>
                  </a:lnTo>
                  <a:lnTo>
                    <a:pt x="1897" y="469"/>
                  </a:lnTo>
                  <a:lnTo>
                    <a:pt x="1907" y="913"/>
                  </a:lnTo>
                  <a:lnTo>
                    <a:pt x="1916" y="778"/>
                  </a:lnTo>
                  <a:lnTo>
                    <a:pt x="1926" y="561"/>
                  </a:lnTo>
                  <a:lnTo>
                    <a:pt x="1936" y="707"/>
                  </a:lnTo>
                  <a:lnTo>
                    <a:pt x="1946" y="584"/>
                  </a:lnTo>
                  <a:lnTo>
                    <a:pt x="1955" y="783"/>
                  </a:lnTo>
                  <a:lnTo>
                    <a:pt x="1965" y="483"/>
                  </a:lnTo>
                  <a:lnTo>
                    <a:pt x="1975" y="540"/>
                  </a:lnTo>
                  <a:lnTo>
                    <a:pt x="1984" y="350"/>
                  </a:lnTo>
                  <a:lnTo>
                    <a:pt x="1994" y="687"/>
                  </a:lnTo>
                  <a:lnTo>
                    <a:pt x="2004" y="698"/>
                  </a:lnTo>
                  <a:lnTo>
                    <a:pt x="2014" y="379"/>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0">
              <a:extLst>
                <a:ext uri="{FF2B5EF4-FFF2-40B4-BE49-F238E27FC236}">
                  <a16:creationId xmlns:a16="http://schemas.microsoft.com/office/drawing/2014/main" id="{75619F49-78FF-4D74-A911-3C4644C79DE8}"/>
                </a:ext>
              </a:extLst>
            </p:cNvPr>
            <p:cNvSpPr>
              <a:spLocks/>
            </p:cNvSpPr>
            <p:nvPr/>
          </p:nvSpPr>
          <p:spPr bwMode="auto">
            <a:xfrm>
              <a:off x="4355" y="2902"/>
              <a:ext cx="2014" cy="914"/>
            </a:xfrm>
            <a:custGeom>
              <a:avLst/>
              <a:gdLst>
                <a:gd name="T0" fmla="*/ 29 w 2014"/>
                <a:gd name="T1" fmla="*/ 221 h 914"/>
                <a:gd name="T2" fmla="*/ 68 w 2014"/>
                <a:gd name="T3" fmla="*/ 563 h 914"/>
                <a:gd name="T4" fmla="*/ 107 w 2014"/>
                <a:gd name="T5" fmla="*/ 633 h 914"/>
                <a:gd name="T6" fmla="*/ 146 w 2014"/>
                <a:gd name="T7" fmla="*/ 150 h 914"/>
                <a:gd name="T8" fmla="*/ 185 w 2014"/>
                <a:gd name="T9" fmla="*/ 692 h 914"/>
                <a:gd name="T10" fmla="*/ 224 w 2014"/>
                <a:gd name="T11" fmla="*/ 513 h 914"/>
                <a:gd name="T12" fmla="*/ 263 w 2014"/>
                <a:gd name="T13" fmla="*/ 453 h 914"/>
                <a:gd name="T14" fmla="*/ 302 w 2014"/>
                <a:gd name="T15" fmla="*/ 398 h 914"/>
                <a:gd name="T16" fmla="*/ 341 w 2014"/>
                <a:gd name="T17" fmla="*/ 630 h 914"/>
                <a:gd name="T18" fmla="*/ 380 w 2014"/>
                <a:gd name="T19" fmla="*/ 608 h 914"/>
                <a:gd name="T20" fmla="*/ 418 w 2014"/>
                <a:gd name="T21" fmla="*/ 555 h 914"/>
                <a:gd name="T22" fmla="*/ 457 w 2014"/>
                <a:gd name="T23" fmla="*/ 482 h 914"/>
                <a:gd name="T24" fmla="*/ 496 w 2014"/>
                <a:gd name="T25" fmla="*/ 250 h 914"/>
                <a:gd name="T26" fmla="*/ 535 w 2014"/>
                <a:gd name="T27" fmla="*/ 242 h 914"/>
                <a:gd name="T28" fmla="*/ 574 w 2014"/>
                <a:gd name="T29" fmla="*/ 886 h 914"/>
                <a:gd name="T30" fmla="*/ 613 w 2014"/>
                <a:gd name="T31" fmla="*/ 266 h 914"/>
                <a:gd name="T32" fmla="*/ 652 w 2014"/>
                <a:gd name="T33" fmla="*/ 698 h 914"/>
                <a:gd name="T34" fmla="*/ 691 w 2014"/>
                <a:gd name="T35" fmla="*/ 672 h 914"/>
                <a:gd name="T36" fmla="*/ 730 w 2014"/>
                <a:gd name="T37" fmla="*/ 39 h 914"/>
                <a:gd name="T38" fmla="*/ 768 w 2014"/>
                <a:gd name="T39" fmla="*/ 421 h 914"/>
                <a:gd name="T40" fmla="*/ 808 w 2014"/>
                <a:gd name="T41" fmla="*/ 565 h 914"/>
                <a:gd name="T42" fmla="*/ 846 w 2014"/>
                <a:gd name="T43" fmla="*/ 599 h 914"/>
                <a:gd name="T44" fmla="*/ 885 w 2014"/>
                <a:gd name="T45" fmla="*/ 650 h 914"/>
                <a:gd name="T46" fmla="*/ 924 w 2014"/>
                <a:gd name="T47" fmla="*/ 456 h 914"/>
                <a:gd name="T48" fmla="*/ 963 w 2014"/>
                <a:gd name="T49" fmla="*/ 491 h 914"/>
                <a:gd name="T50" fmla="*/ 1002 w 2014"/>
                <a:gd name="T51" fmla="*/ 553 h 914"/>
                <a:gd name="T52" fmla="*/ 1041 w 2014"/>
                <a:gd name="T53" fmla="*/ 581 h 914"/>
                <a:gd name="T54" fmla="*/ 1080 w 2014"/>
                <a:gd name="T55" fmla="*/ 308 h 914"/>
                <a:gd name="T56" fmla="*/ 1119 w 2014"/>
                <a:gd name="T57" fmla="*/ 230 h 914"/>
                <a:gd name="T58" fmla="*/ 1158 w 2014"/>
                <a:gd name="T59" fmla="*/ 196 h 914"/>
                <a:gd name="T60" fmla="*/ 1196 w 2014"/>
                <a:gd name="T61" fmla="*/ 492 h 914"/>
                <a:gd name="T62" fmla="*/ 1235 w 2014"/>
                <a:gd name="T63" fmla="*/ 560 h 914"/>
                <a:gd name="T64" fmla="*/ 1274 w 2014"/>
                <a:gd name="T65" fmla="*/ 602 h 914"/>
                <a:gd name="T66" fmla="*/ 1313 w 2014"/>
                <a:gd name="T67" fmla="*/ 553 h 914"/>
                <a:gd name="T68" fmla="*/ 1352 w 2014"/>
                <a:gd name="T69" fmla="*/ 553 h 914"/>
                <a:gd name="T70" fmla="*/ 1391 w 2014"/>
                <a:gd name="T71" fmla="*/ 374 h 914"/>
                <a:gd name="T72" fmla="*/ 1430 w 2014"/>
                <a:gd name="T73" fmla="*/ 520 h 914"/>
                <a:gd name="T74" fmla="*/ 1469 w 2014"/>
                <a:gd name="T75" fmla="*/ 548 h 914"/>
                <a:gd name="T76" fmla="*/ 1508 w 2014"/>
                <a:gd name="T77" fmla="*/ 650 h 914"/>
                <a:gd name="T78" fmla="*/ 1547 w 2014"/>
                <a:gd name="T79" fmla="*/ 588 h 914"/>
                <a:gd name="T80" fmla="*/ 1586 w 2014"/>
                <a:gd name="T81" fmla="*/ 143 h 914"/>
                <a:gd name="T82" fmla="*/ 1624 w 2014"/>
                <a:gd name="T83" fmla="*/ 108 h 914"/>
                <a:gd name="T84" fmla="*/ 1663 w 2014"/>
                <a:gd name="T85" fmla="*/ 594 h 914"/>
                <a:gd name="T86" fmla="*/ 1702 w 2014"/>
                <a:gd name="T87" fmla="*/ 522 h 914"/>
                <a:gd name="T88" fmla="*/ 1741 w 2014"/>
                <a:gd name="T89" fmla="*/ 296 h 914"/>
                <a:gd name="T90" fmla="*/ 1780 w 2014"/>
                <a:gd name="T91" fmla="*/ 723 h 914"/>
                <a:gd name="T92" fmla="*/ 1819 w 2014"/>
                <a:gd name="T93" fmla="*/ 673 h 914"/>
                <a:gd name="T94" fmla="*/ 1858 w 2014"/>
                <a:gd name="T95" fmla="*/ 53 h 914"/>
                <a:gd name="T96" fmla="*/ 1897 w 2014"/>
                <a:gd name="T97" fmla="*/ 518 h 914"/>
                <a:gd name="T98" fmla="*/ 1936 w 2014"/>
                <a:gd name="T99" fmla="*/ 548 h 914"/>
                <a:gd name="T100" fmla="*/ 1975 w 2014"/>
                <a:gd name="T101" fmla="*/ 727 h 914"/>
                <a:gd name="T102" fmla="*/ 2014 w 2014"/>
                <a:gd name="T103" fmla="*/ 161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914">
                  <a:moveTo>
                    <a:pt x="0" y="779"/>
                  </a:moveTo>
                  <a:lnTo>
                    <a:pt x="10" y="484"/>
                  </a:lnTo>
                  <a:lnTo>
                    <a:pt x="20" y="886"/>
                  </a:lnTo>
                  <a:lnTo>
                    <a:pt x="29" y="221"/>
                  </a:lnTo>
                  <a:lnTo>
                    <a:pt x="39" y="698"/>
                  </a:lnTo>
                  <a:lnTo>
                    <a:pt x="49" y="635"/>
                  </a:lnTo>
                  <a:lnTo>
                    <a:pt x="59" y="433"/>
                  </a:lnTo>
                  <a:lnTo>
                    <a:pt x="68" y="563"/>
                  </a:lnTo>
                  <a:lnTo>
                    <a:pt x="78" y="385"/>
                  </a:lnTo>
                  <a:lnTo>
                    <a:pt x="88" y="716"/>
                  </a:lnTo>
                  <a:lnTo>
                    <a:pt x="97" y="460"/>
                  </a:lnTo>
                  <a:lnTo>
                    <a:pt x="107" y="633"/>
                  </a:lnTo>
                  <a:lnTo>
                    <a:pt x="117" y="20"/>
                  </a:lnTo>
                  <a:lnTo>
                    <a:pt x="127" y="663"/>
                  </a:lnTo>
                  <a:lnTo>
                    <a:pt x="136" y="232"/>
                  </a:lnTo>
                  <a:lnTo>
                    <a:pt x="146" y="150"/>
                  </a:lnTo>
                  <a:lnTo>
                    <a:pt x="156" y="169"/>
                  </a:lnTo>
                  <a:lnTo>
                    <a:pt x="165" y="793"/>
                  </a:lnTo>
                  <a:lnTo>
                    <a:pt x="175" y="586"/>
                  </a:lnTo>
                  <a:lnTo>
                    <a:pt x="185" y="692"/>
                  </a:lnTo>
                  <a:lnTo>
                    <a:pt x="195" y="432"/>
                  </a:lnTo>
                  <a:lnTo>
                    <a:pt x="204" y="588"/>
                  </a:lnTo>
                  <a:lnTo>
                    <a:pt x="214" y="264"/>
                  </a:lnTo>
                  <a:lnTo>
                    <a:pt x="224" y="513"/>
                  </a:lnTo>
                  <a:lnTo>
                    <a:pt x="234" y="594"/>
                  </a:lnTo>
                  <a:lnTo>
                    <a:pt x="243" y="528"/>
                  </a:lnTo>
                  <a:lnTo>
                    <a:pt x="253" y="836"/>
                  </a:lnTo>
                  <a:lnTo>
                    <a:pt x="263" y="453"/>
                  </a:lnTo>
                  <a:lnTo>
                    <a:pt x="272" y="584"/>
                  </a:lnTo>
                  <a:lnTo>
                    <a:pt x="282" y="427"/>
                  </a:lnTo>
                  <a:lnTo>
                    <a:pt x="292" y="421"/>
                  </a:lnTo>
                  <a:lnTo>
                    <a:pt x="302" y="398"/>
                  </a:lnTo>
                  <a:lnTo>
                    <a:pt x="312" y="409"/>
                  </a:lnTo>
                  <a:lnTo>
                    <a:pt x="321" y="606"/>
                  </a:lnTo>
                  <a:lnTo>
                    <a:pt x="331" y="597"/>
                  </a:lnTo>
                  <a:lnTo>
                    <a:pt x="341" y="630"/>
                  </a:lnTo>
                  <a:lnTo>
                    <a:pt x="350" y="331"/>
                  </a:lnTo>
                  <a:lnTo>
                    <a:pt x="360" y="296"/>
                  </a:lnTo>
                  <a:lnTo>
                    <a:pt x="370" y="392"/>
                  </a:lnTo>
                  <a:lnTo>
                    <a:pt x="380" y="608"/>
                  </a:lnTo>
                  <a:lnTo>
                    <a:pt x="389" y="583"/>
                  </a:lnTo>
                  <a:lnTo>
                    <a:pt x="399" y="595"/>
                  </a:lnTo>
                  <a:lnTo>
                    <a:pt x="409" y="775"/>
                  </a:lnTo>
                  <a:lnTo>
                    <a:pt x="418" y="555"/>
                  </a:lnTo>
                  <a:lnTo>
                    <a:pt x="428" y="485"/>
                  </a:lnTo>
                  <a:lnTo>
                    <a:pt x="438" y="460"/>
                  </a:lnTo>
                  <a:lnTo>
                    <a:pt x="448" y="240"/>
                  </a:lnTo>
                  <a:lnTo>
                    <a:pt x="457" y="482"/>
                  </a:lnTo>
                  <a:lnTo>
                    <a:pt x="467" y="457"/>
                  </a:lnTo>
                  <a:lnTo>
                    <a:pt x="477" y="176"/>
                  </a:lnTo>
                  <a:lnTo>
                    <a:pt x="487" y="473"/>
                  </a:lnTo>
                  <a:lnTo>
                    <a:pt x="496" y="250"/>
                  </a:lnTo>
                  <a:lnTo>
                    <a:pt x="506" y="415"/>
                  </a:lnTo>
                  <a:lnTo>
                    <a:pt x="516" y="399"/>
                  </a:lnTo>
                  <a:lnTo>
                    <a:pt x="525" y="732"/>
                  </a:lnTo>
                  <a:lnTo>
                    <a:pt x="535" y="242"/>
                  </a:lnTo>
                  <a:lnTo>
                    <a:pt x="545" y="394"/>
                  </a:lnTo>
                  <a:lnTo>
                    <a:pt x="555" y="330"/>
                  </a:lnTo>
                  <a:lnTo>
                    <a:pt x="564" y="375"/>
                  </a:lnTo>
                  <a:lnTo>
                    <a:pt x="574" y="886"/>
                  </a:lnTo>
                  <a:lnTo>
                    <a:pt x="584" y="133"/>
                  </a:lnTo>
                  <a:lnTo>
                    <a:pt x="593" y="463"/>
                  </a:lnTo>
                  <a:lnTo>
                    <a:pt x="603" y="169"/>
                  </a:lnTo>
                  <a:lnTo>
                    <a:pt x="613" y="266"/>
                  </a:lnTo>
                  <a:lnTo>
                    <a:pt x="623" y="312"/>
                  </a:lnTo>
                  <a:lnTo>
                    <a:pt x="632" y="388"/>
                  </a:lnTo>
                  <a:lnTo>
                    <a:pt x="642" y="619"/>
                  </a:lnTo>
                  <a:lnTo>
                    <a:pt x="652" y="698"/>
                  </a:lnTo>
                  <a:lnTo>
                    <a:pt x="662" y="651"/>
                  </a:lnTo>
                  <a:lnTo>
                    <a:pt x="671" y="794"/>
                  </a:lnTo>
                  <a:lnTo>
                    <a:pt x="681" y="893"/>
                  </a:lnTo>
                  <a:lnTo>
                    <a:pt x="691" y="672"/>
                  </a:lnTo>
                  <a:lnTo>
                    <a:pt x="700" y="128"/>
                  </a:lnTo>
                  <a:lnTo>
                    <a:pt x="710" y="473"/>
                  </a:lnTo>
                  <a:lnTo>
                    <a:pt x="720" y="136"/>
                  </a:lnTo>
                  <a:lnTo>
                    <a:pt x="730" y="39"/>
                  </a:lnTo>
                  <a:lnTo>
                    <a:pt x="739" y="586"/>
                  </a:lnTo>
                  <a:lnTo>
                    <a:pt x="749" y="406"/>
                  </a:lnTo>
                  <a:lnTo>
                    <a:pt x="759" y="466"/>
                  </a:lnTo>
                  <a:lnTo>
                    <a:pt x="768" y="421"/>
                  </a:lnTo>
                  <a:lnTo>
                    <a:pt x="778" y="516"/>
                  </a:lnTo>
                  <a:lnTo>
                    <a:pt x="788" y="560"/>
                  </a:lnTo>
                  <a:lnTo>
                    <a:pt x="798" y="528"/>
                  </a:lnTo>
                  <a:lnTo>
                    <a:pt x="808" y="565"/>
                  </a:lnTo>
                  <a:lnTo>
                    <a:pt x="817" y="389"/>
                  </a:lnTo>
                  <a:lnTo>
                    <a:pt x="827" y="704"/>
                  </a:lnTo>
                  <a:lnTo>
                    <a:pt x="837" y="491"/>
                  </a:lnTo>
                  <a:lnTo>
                    <a:pt x="846" y="599"/>
                  </a:lnTo>
                  <a:lnTo>
                    <a:pt x="856" y="516"/>
                  </a:lnTo>
                  <a:lnTo>
                    <a:pt x="866" y="381"/>
                  </a:lnTo>
                  <a:lnTo>
                    <a:pt x="875" y="476"/>
                  </a:lnTo>
                  <a:lnTo>
                    <a:pt x="885" y="650"/>
                  </a:lnTo>
                  <a:lnTo>
                    <a:pt x="895" y="529"/>
                  </a:lnTo>
                  <a:lnTo>
                    <a:pt x="905" y="733"/>
                  </a:lnTo>
                  <a:lnTo>
                    <a:pt x="915" y="657"/>
                  </a:lnTo>
                  <a:lnTo>
                    <a:pt x="924" y="456"/>
                  </a:lnTo>
                  <a:lnTo>
                    <a:pt x="934" y="435"/>
                  </a:lnTo>
                  <a:lnTo>
                    <a:pt x="944" y="532"/>
                  </a:lnTo>
                  <a:lnTo>
                    <a:pt x="953" y="463"/>
                  </a:lnTo>
                  <a:lnTo>
                    <a:pt x="963" y="491"/>
                  </a:lnTo>
                  <a:lnTo>
                    <a:pt x="973" y="747"/>
                  </a:lnTo>
                  <a:lnTo>
                    <a:pt x="983" y="523"/>
                  </a:lnTo>
                  <a:lnTo>
                    <a:pt x="992" y="464"/>
                  </a:lnTo>
                  <a:lnTo>
                    <a:pt x="1002" y="553"/>
                  </a:lnTo>
                  <a:lnTo>
                    <a:pt x="1012" y="473"/>
                  </a:lnTo>
                  <a:lnTo>
                    <a:pt x="1021" y="275"/>
                  </a:lnTo>
                  <a:lnTo>
                    <a:pt x="1031" y="458"/>
                  </a:lnTo>
                  <a:lnTo>
                    <a:pt x="1041" y="581"/>
                  </a:lnTo>
                  <a:lnTo>
                    <a:pt x="1051" y="395"/>
                  </a:lnTo>
                  <a:lnTo>
                    <a:pt x="1060" y="442"/>
                  </a:lnTo>
                  <a:lnTo>
                    <a:pt x="1070" y="568"/>
                  </a:lnTo>
                  <a:lnTo>
                    <a:pt x="1080" y="308"/>
                  </a:lnTo>
                  <a:lnTo>
                    <a:pt x="1090" y="836"/>
                  </a:lnTo>
                  <a:lnTo>
                    <a:pt x="1099" y="561"/>
                  </a:lnTo>
                  <a:lnTo>
                    <a:pt x="1109" y="247"/>
                  </a:lnTo>
                  <a:lnTo>
                    <a:pt x="1119" y="230"/>
                  </a:lnTo>
                  <a:lnTo>
                    <a:pt x="1128" y="492"/>
                  </a:lnTo>
                  <a:lnTo>
                    <a:pt x="1138" y="747"/>
                  </a:lnTo>
                  <a:lnTo>
                    <a:pt x="1148" y="494"/>
                  </a:lnTo>
                  <a:lnTo>
                    <a:pt x="1158" y="196"/>
                  </a:lnTo>
                  <a:lnTo>
                    <a:pt x="1167" y="679"/>
                  </a:lnTo>
                  <a:lnTo>
                    <a:pt x="1177" y="63"/>
                  </a:lnTo>
                  <a:lnTo>
                    <a:pt x="1187" y="662"/>
                  </a:lnTo>
                  <a:lnTo>
                    <a:pt x="1196" y="492"/>
                  </a:lnTo>
                  <a:lnTo>
                    <a:pt x="1206" y="452"/>
                  </a:lnTo>
                  <a:lnTo>
                    <a:pt x="1216" y="535"/>
                  </a:lnTo>
                  <a:lnTo>
                    <a:pt x="1226" y="369"/>
                  </a:lnTo>
                  <a:lnTo>
                    <a:pt x="1235" y="560"/>
                  </a:lnTo>
                  <a:lnTo>
                    <a:pt x="1245" y="824"/>
                  </a:lnTo>
                  <a:lnTo>
                    <a:pt x="1255" y="613"/>
                  </a:lnTo>
                  <a:lnTo>
                    <a:pt x="1265" y="241"/>
                  </a:lnTo>
                  <a:lnTo>
                    <a:pt x="1274" y="602"/>
                  </a:lnTo>
                  <a:lnTo>
                    <a:pt x="1284" y="0"/>
                  </a:lnTo>
                  <a:lnTo>
                    <a:pt x="1294" y="515"/>
                  </a:lnTo>
                  <a:lnTo>
                    <a:pt x="1303" y="497"/>
                  </a:lnTo>
                  <a:lnTo>
                    <a:pt x="1313" y="553"/>
                  </a:lnTo>
                  <a:lnTo>
                    <a:pt x="1323" y="503"/>
                  </a:lnTo>
                  <a:lnTo>
                    <a:pt x="1333" y="553"/>
                  </a:lnTo>
                  <a:lnTo>
                    <a:pt x="1343" y="398"/>
                  </a:lnTo>
                  <a:lnTo>
                    <a:pt x="1352" y="553"/>
                  </a:lnTo>
                  <a:lnTo>
                    <a:pt x="1362" y="748"/>
                  </a:lnTo>
                  <a:lnTo>
                    <a:pt x="1372" y="525"/>
                  </a:lnTo>
                  <a:lnTo>
                    <a:pt x="1381" y="442"/>
                  </a:lnTo>
                  <a:lnTo>
                    <a:pt x="1391" y="374"/>
                  </a:lnTo>
                  <a:lnTo>
                    <a:pt x="1401" y="493"/>
                  </a:lnTo>
                  <a:lnTo>
                    <a:pt x="1411" y="596"/>
                  </a:lnTo>
                  <a:lnTo>
                    <a:pt x="1420" y="651"/>
                  </a:lnTo>
                  <a:lnTo>
                    <a:pt x="1430" y="520"/>
                  </a:lnTo>
                  <a:lnTo>
                    <a:pt x="1440" y="719"/>
                  </a:lnTo>
                  <a:lnTo>
                    <a:pt x="1449" y="684"/>
                  </a:lnTo>
                  <a:lnTo>
                    <a:pt x="1459" y="689"/>
                  </a:lnTo>
                  <a:lnTo>
                    <a:pt x="1469" y="548"/>
                  </a:lnTo>
                  <a:lnTo>
                    <a:pt x="1479" y="528"/>
                  </a:lnTo>
                  <a:lnTo>
                    <a:pt x="1488" y="269"/>
                  </a:lnTo>
                  <a:lnTo>
                    <a:pt x="1498" y="175"/>
                  </a:lnTo>
                  <a:lnTo>
                    <a:pt x="1508" y="650"/>
                  </a:lnTo>
                  <a:lnTo>
                    <a:pt x="1518" y="523"/>
                  </a:lnTo>
                  <a:lnTo>
                    <a:pt x="1527" y="512"/>
                  </a:lnTo>
                  <a:lnTo>
                    <a:pt x="1537" y="635"/>
                  </a:lnTo>
                  <a:lnTo>
                    <a:pt x="1547" y="588"/>
                  </a:lnTo>
                  <a:lnTo>
                    <a:pt x="1556" y="430"/>
                  </a:lnTo>
                  <a:lnTo>
                    <a:pt x="1566" y="282"/>
                  </a:lnTo>
                  <a:lnTo>
                    <a:pt x="1576" y="241"/>
                  </a:lnTo>
                  <a:lnTo>
                    <a:pt x="1586" y="143"/>
                  </a:lnTo>
                  <a:lnTo>
                    <a:pt x="1595" y="313"/>
                  </a:lnTo>
                  <a:lnTo>
                    <a:pt x="1605" y="594"/>
                  </a:lnTo>
                  <a:lnTo>
                    <a:pt x="1615" y="72"/>
                  </a:lnTo>
                  <a:lnTo>
                    <a:pt x="1624" y="108"/>
                  </a:lnTo>
                  <a:lnTo>
                    <a:pt x="1634" y="386"/>
                  </a:lnTo>
                  <a:lnTo>
                    <a:pt x="1644" y="332"/>
                  </a:lnTo>
                  <a:lnTo>
                    <a:pt x="1654" y="689"/>
                  </a:lnTo>
                  <a:lnTo>
                    <a:pt x="1663" y="594"/>
                  </a:lnTo>
                  <a:lnTo>
                    <a:pt x="1673" y="548"/>
                  </a:lnTo>
                  <a:lnTo>
                    <a:pt x="1683" y="433"/>
                  </a:lnTo>
                  <a:lnTo>
                    <a:pt x="1693" y="581"/>
                  </a:lnTo>
                  <a:lnTo>
                    <a:pt x="1702" y="522"/>
                  </a:lnTo>
                  <a:lnTo>
                    <a:pt x="1712" y="491"/>
                  </a:lnTo>
                  <a:lnTo>
                    <a:pt x="1722" y="219"/>
                  </a:lnTo>
                  <a:lnTo>
                    <a:pt x="1731" y="144"/>
                  </a:lnTo>
                  <a:lnTo>
                    <a:pt x="1741" y="296"/>
                  </a:lnTo>
                  <a:lnTo>
                    <a:pt x="1751" y="620"/>
                  </a:lnTo>
                  <a:lnTo>
                    <a:pt x="1761" y="488"/>
                  </a:lnTo>
                  <a:lnTo>
                    <a:pt x="1771" y="584"/>
                  </a:lnTo>
                  <a:lnTo>
                    <a:pt x="1780" y="723"/>
                  </a:lnTo>
                  <a:lnTo>
                    <a:pt x="1790" y="523"/>
                  </a:lnTo>
                  <a:lnTo>
                    <a:pt x="1800" y="914"/>
                  </a:lnTo>
                  <a:lnTo>
                    <a:pt x="1809" y="829"/>
                  </a:lnTo>
                  <a:lnTo>
                    <a:pt x="1819" y="673"/>
                  </a:lnTo>
                  <a:lnTo>
                    <a:pt x="1829" y="701"/>
                  </a:lnTo>
                  <a:lnTo>
                    <a:pt x="1839" y="9"/>
                  </a:lnTo>
                  <a:lnTo>
                    <a:pt x="1848" y="179"/>
                  </a:lnTo>
                  <a:lnTo>
                    <a:pt x="1858" y="53"/>
                  </a:lnTo>
                  <a:lnTo>
                    <a:pt x="1868" y="492"/>
                  </a:lnTo>
                  <a:lnTo>
                    <a:pt x="1877" y="545"/>
                  </a:lnTo>
                  <a:lnTo>
                    <a:pt x="1887" y="527"/>
                  </a:lnTo>
                  <a:lnTo>
                    <a:pt x="1897" y="518"/>
                  </a:lnTo>
                  <a:lnTo>
                    <a:pt x="1907" y="557"/>
                  </a:lnTo>
                  <a:lnTo>
                    <a:pt x="1916" y="824"/>
                  </a:lnTo>
                  <a:lnTo>
                    <a:pt x="1926" y="728"/>
                  </a:lnTo>
                  <a:lnTo>
                    <a:pt x="1936" y="548"/>
                  </a:lnTo>
                  <a:lnTo>
                    <a:pt x="1946" y="482"/>
                  </a:lnTo>
                  <a:lnTo>
                    <a:pt x="1955" y="650"/>
                  </a:lnTo>
                  <a:lnTo>
                    <a:pt x="1965" y="498"/>
                  </a:lnTo>
                  <a:lnTo>
                    <a:pt x="1975" y="727"/>
                  </a:lnTo>
                  <a:lnTo>
                    <a:pt x="1984" y="464"/>
                  </a:lnTo>
                  <a:lnTo>
                    <a:pt x="1994" y="720"/>
                  </a:lnTo>
                  <a:lnTo>
                    <a:pt x="2004" y="578"/>
                  </a:lnTo>
                  <a:lnTo>
                    <a:pt x="2014" y="161"/>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1">
              <a:extLst>
                <a:ext uri="{FF2B5EF4-FFF2-40B4-BE49-F238E27FC236}">
                  <a16:creationId xmlns:a16="http://schemas.microsoft.com/office/drawing/2014/main" id="{0EC6D74B-2621-46D2-AAE7-55255B1AA11E}"/>
                </a:ext>
              </a:extLst>
            </p:cNvPr>
            <p:cNvSpPr>
              <a:spLocks/>
            </p:cNvSpPr>
            <p:nvPr/>
          </p:nvSpPr>
          <p:spPr bwMode="auto">
            <a:xfrm>
              <a:off x="4355" y="2593"/>
              <a:ext cx="2014" cy="1241"/>
            </a:xfrm>
            <a:custGeom>
              <a:avLst/>
              <a:gdLst>
                <a:gd name="T0" fmla="*/ 29 w 2014"/>
                <a:gd name="T1" fmla="*/ 286 h 1241"/>
                <a:gd name="T2" fmla="*/ 68 w 2014"/>
                <a:gd name="T3" fmla="*/ 1053 h 1241"/>
                <a:gd name="T4" fmla="*/ 107 w 2014"/>
                <a:gd name="T5" fmla="*/ 826 h 1241"/>
                <a:gd name="T6" fmla="*/ 146 w 2014"/>
                <a:gd name="T7" fmla="*/ 978 h 1241"/>
                <a:gd name="T8" fmla="*/ 185 w 2014"/>
                <a:gd name="T9" fmla="*/ 781 h 1241"/>
                <a:gd name="T10" fmla="*/ 224 w 2014"/>
                <a:gd name="T11" fmla="*/ 800 h 1241"/>
                <a:gd name="T12" fmla="*/ 263 w 2014"/>
                <a:gd name="T13" fmla="*/ 834 h 1241"/>
                <a:gd name="T14" fmla="*/ 302 w 2014"/>
                <a:gd name="T15" fmla="*/ 998 h 1241"/>
                <a:gd name="T16" fmla="*/ 341 w 2014"/>
                <a:gd name="T17" fmla="*/ 1046 h 1241"/>
                <a:gd name="T18" fmla="*/ 380 w 2014"/>
                <a:gd name="T19" fmla="*/ 589 h 1241"/>
                <a:gd name="T20" fmla="*/ 418 w 2014"/>
                <a:gd name="T21" fmla="*/ 915 h 1241"/>
                <a:gd name="T22" fmla="*/ 457 w 2014"/>
                <a:gd name="T23" fmla="*/ 782 h 1241"/>
                <a:gd name="T24" fmla="*/ 496 w 2014"/>
                <a:gd name="T25" fmla="*/ 527 h 1241"/>
                <a:gd name="T26" fmla="*/ 535 w 2014"/>
                <a:gd name="T27" fmla="*/ 953 h 1241"/>
                <a:gd name="T28" fmla="*/ 574 w 2014"/>
                <a:gd name="T29" fmla="*/ 1042 h 1241"/>
                <a:gd name="T30" fmla="*/ 613 w 2014"/>
                <a:gd name="T31" fmla="*/ 956 h 1241"/>
                <a:gd name="T32" fmla="*/ 652 w 2014"/>
                <a:gd name="T33" fmla="*/ 1075 h 1241"/>
                <a:gd name="T34" fmla="*/ 691 w 2014"/>
                <a:gd name="T35" fmla="*/ 1005 h 1241"/>
                <a:gd name="T36" fmla="*/ 730 w 2014"/>
                <a:gd name="T37" fmla="*/ 372 h 1241"/>
                <a:gd name="T38" fmla="*/ 768 w 2014"/>
                <a:gd name="T39" fmla="*/ 854 h 1241"/>
                <a:gd name="T40" fmla="*/ 808 w 2014"/>
                <a:gd name="T41" fmla="*/ 1079 h 1241"/>
                <a:gd name="T42" fmla="*/ 846 w 2014"/>
                <a:gd name="T43" fmla="*/ 948 h 1241"/>
                <a:gd name="T44" fmla="*/ 885 w 2014"/>
                <a:gd name="T45" fmla="*/ 1043 h 1241"/>
                <a:gd name="T46" fmla="*/ 924 w 2014"/>
                <a:gd name="T47" fmla="*/ 598 h 1241"/>
                <a:gd name="T48" fmla="*/ 963 w 2014"/>
                <a:gd name="T49" fmla="*/ 932 h 1241"/>
                <a:gd name="T50" fmla="*/ 1002 w 2014"/>
                <a:gd name="T51" fmla="*/ 766 h 1241"/>
                <a:gd name="T52" fmla="*/ 1041 w 2014"/>
                <a:gd name="T53" fmla="*/ 935 h 1241"/>
                <a:gd name="T54" fmla="*/ 1080 w 2014"/>
                <a:gd name="T55" fmla="*/ 442 h 1241"/>
                <a:gd name="T56" fmla="*/ 1119 w 2014"/>
                <a:gd name="T57" fmla="*/ 662 h 1241"/>
                <a:gd name="T58" fmla="*/ 1158 w 2014"/>
                <a:gd name="T59" fmla="*/ 930 h 1241"/>
                <a:gd name="T60" fmla="*/ 1196 w 2014"/>
                <a:gd name="T61" fmla="*/ 335 h 1241"/>
                <a:gd name="T62" fmla="*/ 1235 w 2014"/>
                <a:gd name="T63" fmla="*/ 985 h 1241"/>
                <a:gd name="T64" fmla="*/ 1274 w 2014"/>
                <a:gd name="T65" fmla="*/ 383 h 1241"/>
                <a:gd name="T66" fmla="*/ 1313 w 2014"/>
                <a:gd name="T67" fmla="*/ 726 h 1241"/>
                <a:gd name="T68" fmla="*/ 1352 w 2014"/>
                <a:gd name="T69" fmla="*/ 782 h 1241"/>
                <a:gd name="T70" fmla="*/ 1391 w 2014"/>
                <a:gd name="T71" fmla="*/ 891 h 1241"/>
                <a:gd name="T72" fmla="*/ 1430 w 2014"/>
                <a:gd name="T73" fmla="*/ 1003 h 1241"/>
                <a:gd name="T74" fmla="*/ 1469 w 2014"/>
                <a:gd name="T75" fmla="*/ 765 h 1241"/>
                <a:gd name="T76" fmla="*/ 1508 w 2014"/>
                <a:gd name="T77" fmla="*/ 871 h 1241"/>
                <a:gd name="T78" fmla="*/ 1547 w 2014"/>
                <a:gd name="T79" fmla="*/ 837 h 1241"/>
                <a:gd name="T80" fmla="*/ 1586 w 2014"/>
                <a:gd name="T81" fmla="*/ 853 h 1241"/>
                <a:gd name="T82" fmla="*/ 1624 w 2014"/>
                <a:gd name="T83" fmla="*/ 342 h 1241"/>
                <a:gd name="T84" fmla="*/ 1663 w 2014"/>
                <a:gd name="T85" fmla="*/ 713 h 1241"/>
                <a:gd name="T86" fmla="*/ 1702 w 2014"/>
                <a:gd name="T87" fmla="*/ 759 h 1241"/>
                <a:gd name="T88" fmla="*/ 1741 w 2014"/>
                <a:gd name="T89" fmla="*/ 501 h 1241"/>
                <a:gd name="T90" fmla="*/ 1780 w 2014"/>
                <a:gd name="T91" fmla="*/ 893 h 1241"/>
                <a:gd name="T92" fmla="*/ 1819 w 2014"/>
                <a:gd name="T93" fmla="*/ 898 h 1241"/>
                <a:gd name="T94" fmla="*/ 1858 w 2014"/>
                <a:gd name="T95" fmla="*/ 1092 h 1241"/>
                <a:gd name="T96" fmla="*/ 1897 w 2014"/>
                <a:gd name="T97" fmla="*/ 625 h 1241"/>
                <a:gd name="T98" fmla="*/ 1936 w 2014"/>
                <a:gd name="T99" fmla="*/ 962 h 1241"/>
                <a:gd name="T100" fmla="*/ 1975 w 2014"/>
                <a:gd name="T101" fmla="*/ 837 h 1241"/>
                <a:gd name="T102" fmla="*/ 2014 w 2014"/>
                <a:gd name="T103" fmla="*/ 969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4" h="1241">
                  <a:moveTo>
                    <a:pt x="0" y="598"/>
                  </a:moveTo>
                  <a:lnTo>
                    <a:pt x="10" y="802"/>
                  </a:lnTo>
                  <a:lnTo>
                    <a:pt x="20" y="580"/>
                  </a:lnTo>
                  <a:lnTo>
                    <a:pt x="29" y="286"/>
                  </a:lnTo>
                  <a:lnTo>
                    <a:pt x="39" y="375"/>
                  </a:lnTo>
                  <a:lnTo>
                    <a:pt x="49" y="752"/>
                  </a:lnTo>
                  <a:lnTo>
                    <a:pt x="59" y="929"/>
                  </a:lnTo>
                  <a:lnTo>
                    <a:pt x="68" y="1053"/>
                  </a:lnTo>
                  <a:lnTo>
                    <a:pt x="78" y="902"/>
                  </a:lnTo>
                  <a:lnTo>
                    <a:pt x="88" y="956"/>
                  </a:lnTo>
                  <a:lnTo>
                    <a:pt x="97" y="972"/>
                  </a:lnTo>
                  <a:lnTo>
                    <a:pt x="107" y="826"/>
                  </a:lnTo>
                  <a:lnTo>
                    <a:pt x="117" y="862"/>
                  </a:lnTo>
                  <a:lnTo>
                    <a:pt x="127" y="397"/>
                  </a:lnTo>
                  <a:lnTo>
                    <a:pt x="136" y="1146"/>
                  </a:lnTo>
                  <a:lnTo>
                    <a:pt x="146" y="978"/>
                  </a:lnTo>
                  <a:lnTo>
                    <a:pt x="156" y="912"/>
                  </a:lnTo>
                  <a:lnTo>
                    <a:pt x="165" y="782"/>
                  </a:lnTo>
                  <a:lnTo>
                    <a:pt x="175" y="794"/>
                  </a:lnTo>
                  <a:lnTo>
                    <a:pt x="185" y="781"/>
                  </a:lnTo>
                  <a:lnTo>
                    <a:pt x="195" y="817"/>
                  </a:lnTo>
                  <a:lnTo>
                    <a:pt x="204" y="1241"/>
                  </a:lnTo>
                  <a:lnTo>
                    <a:pt x="214" y="809"/>
                  </a:lnTo>
                  <a:lnTo>
                    <a:pt x="224" y="800"/>
                  </a:lnTo>
                  <a:lnTo>
                    <a:pt x="234" y="1092"/>
                  </a:lnTo>
                  <a:lnTo>
                    <a:pt x="243" y="888"/>
                  </a:lnTo>
                  <a:lnTo>
                    <a:pt x="253" y="965"/>
                  </a:lnTo>
                  <a:lnTo>
                    <a:pt x="263" y="834"/>
                  </a:lnTo>
                  <a:lnTo>
                    <a:pt x="272" y="571"/>
                  </a:lnTo>
                  <a:lnTo>
                    <a:pt x="282" y="866"/>
                  </a:lnTo>
                  <a:lnTo>
                    <a:pt x="292" y="770"/>
                  </a:lnTo>
                  <a:lnTo>
                    <a:pt x="302" y="998"/>
                  </a:lnTo>
                  <a:lnTo>
                    <a:pt x="312" y="912"/>
                  </a:lnTo>
                  <a:lnTo>
                    <a:pt x="321" y="998"/>
                  </a:lnTo>
                  <a:lnTo>
                    <a:pt x="331" y="963"/>
                  </a:lnTo>
                  <a:lnTo>
                    <a:pt x="341" y="1046"/>
                  </a:lnTo>
                  <a:lnTo>
                    <a:pt x="350" y="710"/>
                  </a:lnTo>
                  <a:lnTo>
                    <a:pt x="360" y="732"/>
                  </a:lnTo>
                  <a:lnTo>
                    <a:pt x="370" y="554"/>
                  </a:lnTo>
                  <a:lnTo>
                    <a:pt x="380" y="589"/>
                  </a:lnTo>
                  <a:lnTo>
                    <a:pt x="389" y="849"/>
                  </a:lnTo>
                  <a:lnTo>
                    <a:pt x="399" y="981"/>
                  </a:lnTo>
                  <a:lnTo>
                    <a:pt x="409" y="1114"/>
                  </a:lnTo>
                  <a:lnTo>
                    <a:pt x="418" y="915"/>
                  </a:lnTo>
                  <a:lnTo>
                    <a:pt x="428" y="865"/>
                  </a:lnTo>
                  <a:lnTo>
                    <a:pt x="438" y="680"/>
                  </a:lnTo>
                  <a:lnTo>
                    <a:pt x="448" y="590"/>
                  </a:lnTo>
                  <a:lnTo>
                    <a:pt x="457" y="782"/>
                  </a:lnTo>
                  <a:lnTo>
                    <a:pt x="467" y="646"/>
                  </a:lnTo>
                  <a:lnTo>
                    <a:pt x="477" y="647"/>
                  </a:lnTo>
                  <a:lnTo>
                    <a:pt x="487" y="807"/>
                  </a:lnTo>
                  <a:lnTo>
                    <a:pt x="496" y="527"/>
                  </a:lnTo>
                  <a:lnTo>
                    <a:pt x="506" y="396"/>
                  </a:lnTo>
                  <a:lnTo>
                    <a:pt x="516" y="902"/>
                  </a:lnTo>
                  <a:lnTo>
                    <a:pt x="525" y="652"/>
                  </a:lnTo>
                  <a:lnTo>
                    <a:pt x="535" y="953"/>
                  </a:lnTo>
                  <a:lnTo>
                    <a:pt x="545" y="631"/>
                  </a:lnTo>
                  <a:lnTo>
                    <a:pt x="555" y="707"/>
                  </a:lnTo>
                  <a:lnTo>
                    <a:pt x="564" y="481"/>
                  </a:lnTo>
                  <a:lnTo>
                    <a:pt x="574" y="1042"/>
                  </a:lnTo>
                  <a:lnTo>
                    <a:pt x="584" y="1066"/>
                  </a:lnTo>
                  <a:lnTo>
                    <a:pt x="593" y="432"/>
                  </a:lnTo>
                  <a:lnTo>
                    <a:pt x="603" y="204"/>
                  </a:lnTo>
                  <a:lnTo>
                    <a:pt x="613" y="956"/>
                  </a:lnTo>
                  <a:lnTo>
                    <a:pt x="623" y="830"/>
                  </a:lnTo>
                  <a:lnTo>
                    <a:pt x="632" y="907"/>
                  </a:lnTo>
                  <a:lnTo>
                    <a:pt x="642" y="740"/>
                  </a:lnTo>
                  <a:lnTo>
                    <a:pt x="652" y="1075"/>
                  </a:lnTo>
                  <a:lnTo>
                    <a:pt x="662" y="795"/>
                  </a:lnTo>
                  <a:lnTo>
                    <a:pt x="671" y="1012"/>
                  </a:lnTo>
                  <a:lnTo>
                    <a:pt x="681" y="997"/>
                  </a:lnTo>
                  <a:lnTo>
                    <a:pt x="691" y="1005"/>
                  </a:lnTo>
                  <a:lnTo>
                    <a:pt x="700" y="581"/>
                  </a:lnTo>
                  <a:lnTo>
                    <a:pt x="710" y="750"/>
                  </a:lnTo>
                  <a:lnTo>
                    <a:pt x="720" y="811"/>
                  </a:lnTo>
                  <a:lnTo>
                    <a:pt x="730" y="372"/>
                  </a:lnTo>
                  <a:lnTo>
                    <a:pt x="739" y="727"/>
                  </a:lnTo>
                  <a:lnTo>
                    <a:pt x="749" y="851"/>
                  </a:lnTo>
                  <a:lnTo>
                    <a:pt x="759" y="738"/>
                  </a:lnTo>
                  <a:lnTo>
                    <a:pt x="768" y="854"/>
                  </a:lnTo>
                  <a:lnTo>
                    <a:pt x="778" y="1138"/>
                  </a:lnTo>
                  <a:lnTo>
                    <a:pt x="788" y="867"/>
                  </a:lnTo>
                  <a:lnTo>
                    <a:pt x="798" y="917"/>
                  </a:lnTo>
                  <a:lnTo>
                    <a:pt x="808" y="1079"/>
                  </a:lnTo>
                  <a:lnTo>
                    <a:pt x="817" y="1133"/>
                  </a:lnTo>
                  <a:lnTo>
                    <a:pt x="827" y="862"/>
                  </a:lnTo>
                  <a:lnTo>
                    <a:pt x="837" y="773"/>
                  </a:lnTo>
                  <a:lnTo>
                    <a:pt x="846" y="948"/>
                  </a:lnTo>
                  <a:lnTo>
                    <a:pt x="856" y="796"/>
                  </a:lnTo>
                  <a:lnTo>
                    <a:pt x="866" y="852"/>
                  </a:lnTo>
                  <a:lnTo>
                    <a:pt x="875" y="897"/>
                  </a:lnTo>
                  <a:lnTo>
                    <a:pt x="885" y="1043"/>
                  </a:lnTo>
                  <a:lnTo>
                    <a:pt x="895" y="1033"/>
                  </a:lnTo>
                  <a:lnTo>
                    <a:pt x="905" y="1220"/>
                  </a:lnTo>
                  <a:lnTo>
                    <a:pt x="915" y="1126"/>
                  </a:lnTo>
                  <a:lnTo>
                    <a:pt x="924" y="598"/>
                  </a:lnTo>
                  <a:lnTo>
                    <a:pt x="934" y="658"/>
                  </a:lnTo>
                  <a:lnTo>
                    <a:pt x="944" y="920"/>
                  </a:lnTo>
                  <a:lnTo>
                    <a:pt x="953" y="893"/>
                  </a:lnTo>
                  <a:lnTo>
                    <a:pt x="963" y="932"/>
                  </a:lnTo>
                  <a:lnTo>
                    <a:pt x="973" y="912"/>
                  </a:lnTo>
                  <a:lnTo>
                    <a:pt x="983" y="889"/>
                  </a:lnTo>
                  <a:lnTo>
                    <a:pt x="992" y="885"/>
                  </a:lnTo>
                  <a:lnTo>
                    <a:pt x="1002" y="766"/>
                  </a:lnTo>
                  <a:lnTo>
                    <a:pt x="1012" y="557"/>
                  </a:lnTo>
                  <a:lnTo>
                    <a:pt x="1021" y="543"/>
                  </a:lnTo>
                  <a:lnTo>
                    <a:pt x="1031" y="339"/>
                  </a:lnTo>
                  <a:lnTo>
                    <a:pt x="1041" y="935"/>
                  </a:lnTo>
                  <a:lnTo>
                    <a:pt x="1051" y="379"/>
                  </a:lnTo>
                  <a:lnTo>
                    <a:pt x="1060" y="487"/>
                  </a:lnTo>
                  <a:lnTo>
                    <a:pt x="1070" y="321"/>
                  </a:lnTo>
                  <a:lnTo>
                    <a:pt x="1080" y="442"/>
                  </a:lnTo>
                  <a:lnTo>
                    <a:pt x="1090" y="1123"/>
                  </a:lnTo>
                  <a:lnTo>
                    <a:pt x="1099" y="713"/>
                  </a:lnTo>
                  <a:lnTo>
                    <a:pt x="1109" y="633"/>
                  </a:lnTo>
                  <a:lnTo>
                    <a:pt x="1119" y="662"/>
                  </a:lnTo>
                  <a:lnTo>
                    <a:pt x="1128" y="893"/>
                  </a:lnTo>
                  <a:lnTo>
                    <a:pt x="1138" y="1002"/>
                  </a:lnTo>
                  <a:lnTo>
                    <a:pt x="1148" y="1037"/>
                  </a:lnTo>
                  <a:lnTo>
                    <a:pt x="1158" y="930"/>
                  </a:lnTo>
                  <a:lnTo>
                    <a:pt x="1167" y="673"/>
                  </a:lnTo>
                  <a:lnTo>
                    <a:pt x="1177" y="0"/>
                  </a:lnTo>
                  <a:lnTo>
                    <a:pt x="1187" y="526"/>
                  </a:lnTo>
                  <a:lnTo>
                    <a:pt x="1196" y="335"/>
                  </a:lnTo>
                  <a:lnTo>
                    <a:pt x="1206" y="605"/>
                  </a:lnTo>
                  <a:lnTo>
                    <a:pt x="1216" y="944"/>
                  </a:lnTo>
                  <a:lnTo>
                    <a:pt x="1226" y="937"/>
                  </a:lnTo>
                  <a:lnTo>
                    <a:pt x="1235" y="985"/>
                  </a:lnTo>
                  <a:lnTo>
                    <a:pt x="1245" y="997"/>
                  </a:lnTo>
                  <a:lnTo>
                    <a:pt x="1255" y="915"/>
                  </a:lnTo>
                  <a:lnTo>
                    <a:pt x="1265" y="1026"/>
                  </a:lnTo>
                  <a:lnTo>
                    <a:pt x="1274" y="383"/>
                  </a:lnTo>
                  <a:lnTo>
                    <a:pt x="1284" y="932"/>
                  </a:lnTo>
                  <a:lnTo>
                    <a:pt x="1294" y="898"/>
                  </a:lnTo>
                  <a:lnTo>
                    <a:pt x="1303" y="794"/>
                  </a:lnTo>
                  <a:lnTo>
                    <a:pt x="1313" y="726"/>
                  </a:lnTo>
                  <a:lnTo>
                    <a:pt x="1323" y="758"/>
                  </a:lnTo>
                  <a:lnTo>
                    <a:pt x="1333" y="773"/>
                  </a:lnTo>
                  <a:lnTo>
                    <a:pt x="1343" y="713"/>
                  </a:lnTo>
                  <a:lnTo>
                    <a:pt x="1352" y="782"/>
                  </a:lnTo>
                  <a:lnTo>
                    <a:pt x="1362" y="878"/>
                  </a:lnTo>
                  <a:lnTo>
                    <a:pt x="1372" y="837"/>
                  </a:lnTo>
                  <a:lnTo>
                    <a:pt x="1381" y="1016"/>
                  </a:lnTo>
                  <a:lnTo>
                    <a:pt x="1391" y="891"/>
                  </a:lnTo>
                  <a:lnTo>
                    <a:pt x="1401" y="688"/>
                  </a:lnTo>
                  <a:lnTo>
                    <a:pt x="1411" y="742"/>
                  </a:lnTo>
                  <a:lnTo>
                    <a:pt x="1420" y="828"/>
                  </a:lnTo>
                  <a:lnTo>
                    <a:pt x="1430" y="1003"/>
                  </a:lnTo>
                  <a:lnTo>
                    <a:pt x="1440" y="963"/>
                  </a:lnTo>
                  <a:lnTo>
                    <a:pt x="1449" y="1003"/>
                  </a:lnTo>
                  <a:lnTo>
                    <a:pt x="1459" y="613"/>
                  </a:lnTo>
                  <a:lnTo>
                    <a:pt x="1469" y="765"/>
                  </a:lnTo>
                  <a:lnTo>
                    <a:pt x="1479" y="576"/>
                  </a:lnTo>
                  <a:lnTo>
                    <a:pt x="1488" y="528"/>
                  </a:lnTo>
                  <a:lnTo>
                    <a:pt x="1498" y="890"/>
                  </a:lnTo>
                  <a:lnTo>
                    <a:pt x="1508" y="871"/>
                  </a:lnTo>
                  <a:lnTo>
                    <a:pt x="1518" y="930"/>
                  </a:lnTo>
                  <a:lnTo>
                    <a:pt x="1527" y="939"/>
                  </a:lnTo>
                  <a:lnTo>
                    <a:pt x="1537" y="983"/>
                  </a:lnTo>
                  <a:lnTo>
                    <a:pt x="1547" y="837"/>
                  </a:lnTo>
                  <a:lnTo>
                    <a:pt x="1556" y="853"/>
                  </a:lnTo>
                  <a:lnTo>
                    <a:pt x="1566" y="844"/>
                  </a:lnTo>
                  <a:lnTo>
                    <a:pt x="1576" y="726"/>
                  </a:lnTo>
                  <a:lnTo>
                    <a:pt x="1586" y="853"/>
                  </a:lnTo>
                  <a:lnTo>
                    <a:pt x="1595" y="505"/>
                  </a:lnTo>
                  <a:lnTo>
                    <a:pt x="1605" y="740"/>
                  </a:lnTo>
                  <a:lnTo>
                    <a:pt x="1615" y="688"/>
                  </a:lnTo>
                  <a:lnTo>
                    <a:pt x="1624" y="342"/>
                  </a:lnTo>
                  <a:lnTo>
                    <a:pt x="1634" y="770"/>
                  </a:lnTo>
                  <a:lnTo>
                    <a:pt x="1644" y="910"/>
                  </a:lnTo>
                  <a:lnTo>
                    <a:pt x="1654" y="714"/>
                  </a:lnTo>
                  <a:lnTo>
                    <a:pt x="1663" y="713"/>
                  </a:lnTo>
                  <a:lnTo>
                    <a:pt x="1673" y="583"/>
                  </a:lnTo>
                  <a:lnTo>
                    <a:pt x="1683" y="608"/>
                  </a:lnTo>
                  <a:lnTo>
                    <a:pt x="1693" y="688"/>
                  </a:lnTo>
                  <a:lnTo>
                    <a:pt x="1702" y="759"/>
                  </a:lnTo>
                  <a:lnTo>
                    <a:pt x="1712" y="866"/>
                  </a:lnTo>
                  <a:lnTo>
                    <a:pt x="1722" y="576"/>
                  </a:lnTo>
                  <a:lnTo>
                    <a:pt x="1731" y="478"/>
                  </a:lnTo>
                  <a:lnTo>
                    <a:pt x="1741" y="501"/>
                  </a:lnTo>
                  <a:lnTo>
                    <a:pt x="1751" y="732"/>
                  </a:lnTo>
                  <a:lnTo>
                    <a:pt x="1761" y="618"/>
                  </a:lnTo>
                  <a:lnTo>
                    <a:pt x="1771" y="832"/>
                  </a:lnTo>
                  <a:lnTo>
                    <a:pt x="1780" y="893"/>
                  </a:lnTo>
                  <a:lnTo>
                    <a:pt x="1790" y="827"/>
                  </a:lnTo>
                  <a:lnTo>
                    <a:pt x="1800" y="1041"/>
                  </a:lnTo>
                  <a:lnTo>
                    <a:pt x="1809" y="865"/>
                  </a:lnTo>
                  <a:lnTo>
                    <a:pt x="1819" y="898"/>
                  </a:lnTo>
                  <a:lnTo>
                    <a:pt x="1829" y="775"/>
                  </a:lnTo>
                  <a:lnTo>
                    <a:pt x="1839" y="499"/>
                  </a:lnTo>
                  <a:lnTo>
                    <a:pt x="1848" y="573"/>
                  </a:lnTo>
                  <a:lnTo>
                    <a:pt x="1858" y="1092"/>
                  </a:lnTo>
                  <a:lnTo>
                    <a:pt x="1868" y="791"/>
                  </a:lnTo>
                  <a:lnTo>
                    <a:pt x="1877" y="794"/>
                  </a:lnTo>
                  <a:lnTo>
                    <a:pt x="1887" y="740"/>
                  </a:lnTo>
                  <a:lnTo>
                    <a:pt x="1897" y="625"/>
                  </a:lnTo>
                  <a:lnTo>
                    <a:pt x="1907" y="786"/>
                  </a:lnTo>
                  <a:lnTo>
                    <a:pt x="1916" y="801"/>
                  </a:lnTo>
                  <a:lnTo>
                    <a:pt x="1926" y="955"/>
                  </a:lnTo>
                  <a:lnTo>
                    <a:pt x="1936" y="962"/>
                  </a:lnTo>
                  <a:lnTo>
                    <a:pt x="1946" y="1084"/>
                  </a:lnTo>
                  <a:lnTo>
                    <a:pt x="1955" y="809"/>
                  </a:lnTo>
                  <a:lnTo>
                    <a:pt x="1965" y="979"/>
                  </a:lnTo>
                  <a:lnTo>
                    <a:pt x="1975" y="837"/>
                  </a:lnTo>
                  <a:lnTo>
                    <a:pt x="1984" y="640"/>
                  </a:lnTo>
                  <a:lnTo>
                    <a:pt x="1994" y="902"/>
                  </a:lnTo>
                  <a:lnTo>
                    <a:pt x="2004" y="1088"/>
                  </a:lnTo>
                  <a:lnTo>
                    <a:pt x="2014" y="969"/>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5" name="Group 85">
            <a:extLst>
              <a:ext uri="{FF2B5EF4-FFF2-40B4-BE49-F238E27FC236}">
                <a16:creationId xmlns:a16="http://schemas.microsoft.com/office/drawing/2014/main" id="{BDCF8589-CFE3-473B-86BC-C80DAB185667}"/>
              </a:ext>
            </a:extLst>
          </p:cNvPr>
          <p:cNvGrpSpPr>
            <a:grpSpLocks noChangeAspect="1"/>
          </p:cNvGrpSpPr>
          <p:nvPr/>
        </p:nvGrpSpPr>
        <p:grpSpPr bwMode="auto">
          <a:xfrm>
            <a:off x="1798372" y="3227914"/>
            <a:ext cx="3854450" cy="3192463"/>
            <a:chOff x="1314" y="2182"/>
            <a:chExt cx="2428" cy="2011"/>
          </a:xfrm>
        </p:grpSpPr>
        <p:sp>
          <p:nvSpPr>
            <p:cNvPr id="86" name="AutoShape 84">
              <a:extLst>
                <a:ext uri="{FF2B5EF4-FFF2-40B4-BE49-F238E27FC236}">
                  <a16:creationId xmlns:a16="http://schemas.microsoft.com/office/drawing/2014/main" id="{FB988E52-D46E-491E-BE4C-DFB293FD117A}"/>
                </a:ext>
              </a:extLst>
            </p:cNvPr>
            <p:cNvSpPr>
              <a:spLocks noChangeAspect="1" noChangeArrowheads="1" noTextEdit="1"/>
            </p:cNvSpPr>
            <p:nvPr/>
          </p:nvSpPr>
          <p:spPr bwMode="auto">
            <a:xfrm>
              <a:off x="1314" y="2182"/>
              <a:ext cx="2424" cy="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86">
              <a:extLst>
                <a:ext uri="{FF2B5EF4-FFF2-40B4-BE49-F238E27FC236}">
                  <a16:creationId xmlns:a16="http://schemas.microsoft.com/office/drawing/2014/main" id="{C3D019D8-FD30-47F6-9B34-F5E3FB978973}"/>
                </a:ext>
              </a:extLst>
            </p:cNvPr>
            <p:cNvSpPr>
              <a:spLocks noChangeArrowheads="1"/>
            </p:cNvSpPr>
            <p:nvPr/>
          </p:nvSpPr>
          <p:spPr bwMode="auto">
            <a:xfrm>
              <a:off x="1314" y="2182"/>
              <a:ext cx="2428" cy="20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87">
              <a:extLst>
                <a:ext uri="{FF2B5EF4-FFF2-40B4-BE49-F238E27FC236}">
                  <a16:creationId xmlns:a16="http://schemas.microsoft.com/office/drawing/2014/main" id="{8014FD3B-F870-4764-87B3-34D697D7ED54}"/>
                </a:ext>
              </a:extLst>
            </p:cNvPr>
            <p:cNvSpPr>
              <a:spLocks noChangeArrowheads="1"/>
            </p:cNvSpPr>
            <p:nvPr/>
          </p:nvSpPr>
          <p:spPr bwMode="auto">
            <a:xfrm>
              <a:off x="1314" y="2182"/>
              <a:ext cx="2428" cy="20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8">
              <a:extLst>
                <a:ext uri="{FF2B5EF4-FFF2-40B4-BE49-F238E27FC236}">
                  <a16:creationId xmlns:a16="http://schemas.microsoft.com/office/drawing/2014/main" id="{738E8999-5289-4CF4-AEA5-D580E0770043}"/>
                </a:ext>
              </a:extLst>
            </p:cNvPr>
            <p:cNvSpPr>
              <a:spLocks noChangeArrowheads="1"/>
            </p:cNvSpPr>
            <p:nvPr/>
          </p:nvSpPr>
          <p:spPr bwMode="auto">
            <a:xfrm>
              <a:off x="1629" y="2333"/>
              <a:ext cx="1966" cy="1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Line 89">
              <a:extLst>
                <a:ext uri="{FF2B5EF4-FFF2-40B4-BE49-F238E27FC236}">
                  <a16:creationId xmlns:a16="http://schemas.microsoft.com/office/drawing/2014/main" id="{3F6EA3C6-644F-4DA6-A345-F734E0D0B9C0}"/>
                </a:ext>
              </a:extLst>
            </p:cNvPr>
            <p:cNvSpPr>
              <a:spLocks noChangeShapeType="1"/>
            </p:cNvSpPr>
            <p:nvPr/>
          </p:nvSpPr>
          <p:spPr bwMode="auto">
            <a:xfrm>
              <a:off x="1629" y="3891"/>
              <a:ext cx="196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Line 90">
              <a:extLst>
                <a:ext uri="{FF2B5EF4-FFF2-40B4-BE49-F238E27FC236}">
                  <a16:creationId xmlns:a16="http://schemas.microsoft.com/office/drawing/2014/main" id="{9772C6FD-EB78-4250-BCEF-1A24FDCA188F}"/>
                </a:ext>
              </a:extLst>
            </p:cNvPr>
            <p:cNvSpPr>
              <a:spLocks noChangeShapeType="1"/>
            </p:cNvSpPr>
            <p:nvPr/>
          </p:nvSpPr>
          <p:spPr bwMode="auto">
            <a:xfrm>
              <a:off x="1629" y="2333"/>
              <a:ext cx="196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Line 91">
              <a:extLst>
                <a:ext uri="{FF2B5EF4-FFF2-40B4-BE49-F238E27FC236}">
                  <a16:creationId xmlns:a16="http://schemas.microsoft.com/office/drawing/2014/main" id="{8628735D-439A-4D2E-A871-66EA419F0CAF}"/>
                </a:ext>
              </a:extLst>
            </p:cNvPr>
            <p:cNvSpPr>
              <a:spLocks noChangeShapeType="1"/>
            </p:cNvSpPr>
            <p:nvPr/>
          </p:nvSpPr>
          <p:spPr bwMode="auto">
            <a:xfrm flipV="1">
              <a:off x="1629" y="3871"/>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Line 92">
              <a:extLst>
                <a:ext uri="{FF2B5EF4-FFF2-40B4-BE49-F238E27FC236}">
                  <a16:creationId xmlns:a16="http://schemas.microsoft.com/office/drawing/2014/main" id="{8A11A622-A8C7-4CCC-9F6F-9A15B1C14358}"/>
                </a:ext>
              </a:extLst>
            </p:cNvPr>
            <p:cNvSpPr>
              <a:spLocks noChangeShapeType="1"/>
            </p:cNvSpPr>
            <p:nvPr/>
          </p:nvSpPr>
          <p:spPr bwMode="auto">
            <a:xfrm flipV="1">
              <a:off x="2057" y="3871"/>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Line 93">
              <a:extLst>
                <a:ext uri="{FF2B5EF4-FFF2-40B4-BE49-F238E27FC236}">
                  <a16:creationId xmlns:a16="http://schemas.microsoft.com/office/drawing/2014/main" id="{F5B7D7AE-E603-499A-9EF7-3CF24C0F10BA}"/>
                </a:ext>
              </a:extLst>
            </p:cNvPr>
            <p:cNvSpPr>
              <a:spLocks noChangeShapeType="1"/>
            </p:cNvSpPr>
            <p:nvPr/>
          </p:nvSpPr>
          <p:spPr bwMode="auto">
            <a:xfrm flipV="1">
              <a:off x="2484" y="3871"/>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Line 94">
              <a:extLst>
                <a:ext uri="{FF2B5EF4-FFF2-40B4-BE49-F238E27FC236}">
                  <a16:creationId xmlns:a16="http://schemas.microsoft.com/office/drawing/2014/main" id="{DEA09767-6E16-4307-9BA2-315001710A06}"/>
                </a:ext>
              </a:extLst>
            </p:cNvPr>
            <p:cNvSpPr>
              <a:spLocks noChangeShapeType="1"/>
            </p:cNvSpPr>
            <p:nvPr/>
          </p:nvSpPr>
          <p:spPr bwMode="auto">
            <a:xfrm flipV="1">
              <a:off x="2912" y="3871"/>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Line 95">
              <a:extLst>
                <a:ext uri="{FF2B5EF4-FFF2-40B4-BE49-F238E27FC236}">
                  <a16:creationId xmlns:a16="http://schemas.microsoft.com/office/drawing/2014/main" id="{4AA0F85B-A5DB-4734-9440-B67CD735A298}"/>
                </a:ext>
              </a:extLst>
            </p:cNvPr>
            <p:cNvSpPr>
              <a:spLocks noChangeShapeType="1"/>
            </p:cNvSpPr>
            <p:nvPr/>
          </p:nvSpPr>
          <p:spPr bwMode="auto">
            <a:xfrm flipV="1">
              <a:off x="3339" y="3871"/>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Line 96">
              <a:extLst>
                <a:ext uri="{FF2B5EF4-FFF2-40B4-BE49-F238E27FC236}">
                  <a16:creationId xmlns:a16="http://schemas.microsoft.com/office/drawing/2014/main" id="{04181134-C933-4D76-B833-D25556AE834B}"/>
                </a:ext>
              </a:extLst>
            </p:cNvPr>
            <p:cNvSpPr>
              <a:spLocks noChangeShapeType="1"/>
            </p:cNvSpPr>
            <p:nvPr/>
          </p:nvSpPr>
          <p:spPr bwMode="auto">
            <a:xfrm>
              <a:off x="1629" y="2333"/>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Line 97">
              <a:extLst>
                <a:ext uri="{FF2B5EF4-FFF2-40B4-BE49-F238E27FC236}">
                  <a16:creationId xmlns:a16="http://schemas.microsoft.com/office/drawing/2014/main" id="{78AA7846-5207-4AFB-AEC4-35F46E2C4B90}"/>
                </a:ext>
              </a:extLst>
            </p:cNvPr>
            <p:cNvSpPr>
              <a:spLocks noChangeShapeType="1"/>
            </p:cNvSpPr>
            <p:nvPr/>
          </p:nvSpPr>
          <p:spPr bwMode="auto">
            <a:xfrm>
              <a:off x="2057" y="2333"/>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Line 98">
              <a:extLst>
                <a:ext uri="{FF2B5EF4-FFF2-40B4-BE49-F238E27FC236}">
                  <a16:creationId xmlns:a16="http://schemas.microsoft.com/office/drawing/2014/main" id="{71661616-88B5-4DD7-99C1-1601B8C691C9}"/>
                </a:ext>
              </a:extLst>
            </p:cNvPr>
            <p:cNvSpPr>
              <a:spLocks noChangeShapeType="1"/>
            </p:cNvSpPr>
            <p:nvPr/>
          </p:nvSpPr>
          <p:spPr bwMode="auto">
            <a:xfrm>
              <a:off x="2484" y="2333"/>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Line 99">
              <a:extLst>
                <a:ext uri="{FF2B5EF4-FFF2-40B4-BE49-F238E27FC236}">
                  <a16:creationId xmlns:a16="http://schemas.microsoft.com/office/drawing/2014/main" id="{69D983B3-8A09-419D-80C6-568A3306DECD}"/>
                </a:ext>
              </a:extLst>
            </p:cNvPr>
            <p:cNvSpPr>
              <a:spLocks noChangeShapeType="1"/>
            </p:cNvSpPr>
            <p:nvPr/>
          </p:nvSpPr>
          <p:spPr bwMode="auto">
            <a:xfrm>
              <a:off x="2912" y="2333"/>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Line 100">
              <a:extLst>
                <a:ext uri="{FF2B5EF4-FFF2-40B4-BE49-F238E27FC236}">
                  <a16:creationId xmlns:a16="http://schemas.microsoft.com/office/drawing/2014/main" id="{1116470B-A9DF-4A5F-843F-BC0316165CE4}"/>
                </a:ext>
              </a:extLst>
            </p:cNvPr>
            <p:cNvSpPr>
              <a:spLocks noChangeShapeType="1"/>
            </p:cNvSpPr>
            <p:nvPr/>
          </p:nvSpPr>
          <p:spPr bwMode="auto">
            <a:xfrm>
              <a:off x="3339" y="2333"/>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101">
              <a:extLst>
                <a:ext uri="{FF2B5EF4-FFF2-40B4-BE49-F238E27FC236}">
                  <a16:creationId xmlns:a16="http://schemas.microsoft.com/office/drawing/2014/main" id="{89F0C181-C42C-4F91-B2BB-4213ACD228F5}"/>
                </a:ext>
              </a:extLst>
            </p:cNvPr>
            <p:cNvSpPr>
              <a:spLocks noChangeArrowheads="1"/>
            </p:cNvSpPr>
            <p:nvPr/>
          </p:nvSpPr>
          <p:spPr bwMode="auto">
            <a:xfrm>
              <a:off x="1604" y="3934"/>
              <a:ext cx="8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3" name="Rectangle 102">
              <a:extLst>
                <a:ext uri="{FF2B5EF4-FFF2-40B4-BE49-F238E27FC236}">
                  <a16:creationId xmlns:a16="http://schemas.microsoft.com/office/drawing/2014/main" id="{F3D94601-A713-4B00-B9A3-B44B1E89E38E}"/>
                </a:ext>
              </a:extLst>
            </p:cNvPr>
            <p:cNvSpPr>
              <a:spLocks noChangeArrowheads="1"/>
            </p:cNvSpPr>
            <p:nvPr/>
          </p:nvSpPr>
          <p:spPr bwMode="auto">
            <a:xfrm>
              <a:off x="1984" y="3934"/>
              <a:ext cx="1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500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4" name="Rectangle 103">
              <a:extLst>
                <a:ext uri="{FF2B5EF4-FFF2-40B4-BE49-F238E27FC236}">
                  <a16:creationId xmlns:a16="http://schemas.microsoft.com/office/drawing/2014/main" id="{B5BBE22C-B9B1-4EEA-9DE0-DEADEA433B40}"/>
                </a:ext>
              </a:extLst>
            </p:cNvPr>
            <p:cNvSpPr>
              <a:spLocks noChangeArrowheads="1"/>
            </p:cNvSpPr>
            <p:nvPr/>
          </p:nvSpPr>
          <p:spPr bwMode="auto">
            <a:xfrm>
              <a:off x="2390" y="3934"/>
              <a:ext cx="22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1000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5" name="Rectangle 104">
              <a:extLst>
                <a:ext uri="{FF2B5EF4-FFF2-40B4-BE49-F238E27FC236}">
                  <a16:creationId xmlns:a16="http://schemas.microsoft.com/office/drawing/2014/main" id="{8740BB96-260A-4C7A-B21A-7010A0DF65FC}"/>
                </a:ext>
              </a:extLst>
            </p:cNvPr>
            <p:cNvSpPr>
              <a:spLocks noChangeArrowheads="1"/>
            </p:cNvSpPr>
            <p:nvPr/>
          </p:nvSpPr>
          <p:spPr bwMode="auto">
            <a:xfrm>
              <a:off x="2818" y="3934"/>
              <a:ext cx="22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1500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6" name="Rectangle 105">
              <a:extLst>
                <a:ext uri="{FF2B5EF4-FFF2-40B4-BE49-F238E27FC236}">
                  <a16:creationId xmlns:a16="http://schemas.microsoft.com/office/drawing/2014/main" id="{EE7752D7-E6E8-4AC2-AA6B-C9225ED5224E}"/>
                </a:ext>
              </a:extLst>
            </p:cNvPr>
            <p:cNvSpPr>
              <a:spLocks noChangeArrowheads="1"/>
            </p:cNvSpPr>
            <p:nvPr/>
          </p:nvSpPr>
          <p:spPr bwMode="auto">
            <a:xfrm>
              <a:off x="3245" y="3934"/>
              <a:ext cx="22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2000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7" name="Rectangle 106">
              <a:extLst>
                <a:ext uri="{FF2B5EF4-FFF2-40B4-BE49-F238E27FC236}">
                  <a16:creationId xmlns:a16="http://schemas.microsoft.com/office/drawing/2014/main" id="{36217758-5B63-46AF-8B89-2C8CB4886199}"/>
                </a:ext>
              </a:extLst>
            </p:cNvPr>
            <p:cNvSpPr>
              <a:spLocks noChangeArrowheads="1"/>
            </p:cNvSpPr>
            <p:nvPr/>
          </p:nvSpPr>
          <p:spPr bwMode="auto">
            <a:xfrm>
              <a:off x="2334" y="4007"/>
              <a:ext cx="47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Delay (ps)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8" name="Line 107">
              <a:extLst>
                <a:ext uri="{FF2B5EF4-FFF2-40B4-BE49-F238E27FC236}">
                  <a16:creationId xmlns:a16="http://schemas.microsoft.com/office/drawing/2014/main" id="{032326EB-EF78-48EA-AE4E-3B61BB608252}"/>
                </a:ext>
              </a:extLst>
            </p:cNvPr>
            <p:cNvSpPr>
              <a:spLocks noChangeShapeType="1"/>
            </p:cNvSpPr>
            <p:nvPr/>
          </p:nvSpPr>
          <p:spPr bwMode="auto">
            <a:xfrm flipV="1">
              <a:off x="1629" y="2333"/>
              <a:ext cx="0" cy="155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Line 108">
              <a:extLst>
                <a:ext uri="{FF2B5EF4-FFF2-40B4-BE49-F238E27FC236}">
                  <a16:creationId xmlns:a16="http://schemas.microsoft.com/office/drawing/2014/main" id="{125ABEB3-BD37-410B-A0E6-9F970860E3BD}"/>
                </a:ext>
              </a:extLst>
            </p:cNvPr>
            <p:cNvSpPr>
              <a:spLocks noChangeShapeType="1"/>
            </p:cNvSpPr>
            <p:nvPr/>
          </p:nvSpPr>
          <p:spPr bwMode="auto">
            <a:xfrm flipV="1">
              <a:off x="3595" y="2333"/>
              <a:ext cx="0" cy="155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Line 109">
              <a:extLst>
                <a:ext uri="{FF2B5EF4-FFF2-40B4-BE49-F238E27FC236}">
                  <a16:creationId xmlns:a16="http://schemas.microsoft.com/office/drawing/2014/main" id="{A19767F2-8CCC-47EE-A035-7AB155923398}"/>
                </a:ext>
              </a:extLst>
            </p:cNvPr>
            <p:cNvSpPr>
              <a:spLocks noChangeShapeType="1"/>
            </p:cNvSpPr>
            <p:nvPr/>
          </p:nvSpPr>
          <p:spPr bwMode="auto">
            <a:xfrm>
              <a:off x="1629" y="3891"/>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Line 110">
              <a:extLst>
                <a:ext uri="{FF2B5EF4-FFF2-40B4-BE49-F238E27FC236}">
                  <a16:creationId xmlns:a16="http://schemas.microsoft.com/office/drawing/2014/main" id="{DA427A7B-93CE-4E28-A119-762F4FDAF71E}"/>
                </a:ext>
              </a:extLst>
            </p:cNvPr>
            <p:cNvSpPr>
              <a:spLocks noChangeShapeType="1"/>
            </p:cNvSpPr>
            <p:nvPr/>
          </p:nvSpPr>
          <p:spPr bwMode="auto">
            <a:xfrm>
              <a:off x="1629" y="3668"/>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Line 111">
              <a:extLst>
                <a:ext uri="{FF2B5EF4-FFF2-40B4-BE49-F238E27FC236}">
                  <a16:creationId xmlns:a16="http://schemas.microsoft.com/office/drawing/2014/main" id="{56DB5ECF-27B5-48C5-B462-724F62FB6F79}"/>
                </a:ext>
              </a:extLst>
            </p:cNvPr>
            <p:cNvSpPr>
              <a:spLocks noChangeShapeType="1"/>
            </p:cNvSpPr>
            <p:nvPr/>
          </p:nvSpPr>
          <p:spPr bwMode="auto">
            <a:xfrm>
              <a:off x="1629" y="3446"/>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Line 112">
              <a:extLst>
                <a:ext uri="{FF2B5EF4-FFF2-40B4-BE49-F238E27FC236}">
                  <a16:creationId xmlns:a16="http://schemas.microsoft.com/office/drawing/2014/main" id="{4E36F849-F6F2-4F20-9F07-ABC0CFE6F609}"/>
                </a:ext>
              </a:extLst>
            </p:cNvPr>
            <p:cNvSpPr>
              <a:spLocks noChangeShapeType="1"/>
            </p:cNvSpPr>
            <p:nvPr/>
          </p:nvSpPr>
          <p:spPr bwMode="auto">
            <a:xfrm>
              <a:off x="1629" y="3223"/>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Line 113">
              <a:extLst>
                <a:ext uri="{FF2B5EF4-FFF2-40B4-BE49-F238E27FC236}">
                  <a16:creationId xmlns:a16="http://schemas.microsoft.com/office/drawing/2014/main" id="{71912D84-A417-46C9-B41C-7F9AD431EADC}"/>
                </a:ext>
              </a:extLst>
            </p:cNvPr>
            <p:cNvSpPr>
              <a:spLocks noChangeShapeType="1"/>
            </p:cNvSpPr>
            <p:nvPr/>
          </p:nvSpPr>
          <p:spPr bwMode="auto">
            <a:xfrm>
              <a:off x="1629" y="3001"/>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Line 114">
              <a:extLst>
                <a:ext uri="{FF2B5EF4-FFF2-40B4-BE49-F238E27FC236}">
                  <a16:creationId xmlns:a16="http://schemas.microsoft.com/office/drawing/2014/main" id="{04111868-70E9-4B7F-957D-EE0D6F78A81F}"/>
                </a:ext>
              </a:extLst>
            </p:cNvPr>
            <p:cNvSpPr>
              <a:spLocks noChangeShapeType="1"/>
            </p:cNvSpPr>
            <p:nvPr/>
          </p:nvSpPr>
          <p:spPr bwMode="auto">
            <a:xfrm>
              <a:off x="1629" y="2778"/>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Line 115">
              <a:extLst>
                <a:ext uri="{FF2B5EF4-FFF2-40B4-BE49-F238E27FC236}">
                  <a16:creationId xmlns:a16="http://schemas.microsoft.com/office/drawing/2014/main" id="{6D3432CD-A646-40CA-8701-35CD2B241A17}"/>
                </a:ext>
              </a:extLst>
            </p:cNvPr>
            <p:cNvSpPr>
              <a:spLocks noChangeShapeType="1"/>
            </p:cNvSpPr>
            <p:nvPr/>
          </p:nvSpPr>
          <p:spPr bwMode="auto">
            <a:xfrm>
              <a:off x="1629" y="2556"/>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Line 116">
              <a:extLst>
                <a:ext uri="{FF2B5EF4-FFF2-40B4-BE49-F238E27FC236}">
                  <a16:creationId xmlns:a16="http://schemas.microsoft.com/office/drawing/2014/main" id="{15A4ED68-E328-408F-9784-2B5A086C0A59}"/>
                </a:ext>
              </a:extLst>
            </p:cNvPr>
            <p:cNvSpPr>
              <a:spLocks noChangeShapeType="1"/>
            </p:cNvSpPr>
            <p:nvPr/>
          </p:nvSpPr>
          <p:spPr bwMode="auto">
            <a:xfrm>
              <a:off x="1629" y="2333"/>
              <a:ext cx="2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Line 117">
              <a:extLst>
                <a:ext uri="{FF2B5EF4-FFF2-40B4-BE49-F238E27FC236}">
                  <a16:creationId xmlns:a16="http://schemas.microsoft.com/office/drawing/2014/main" id="{4207C7B5-DDE0-46D0-AF64-E09C8001AA76}"/>
                </a:ext>
              </a:extLst>
            </p:cNvPr>
            <p:cNvSpPr>
              <a:spLocks noChangeShapeType="1"/>
            </p:cNvSpPr>
            <p:nvPr/>
          </p:nvSpPr>
          <p:spPr bwMode="auto">
            <a:xfrm flipH="1">
              <a:off x="3576" y="3891"/>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Line 118">
              <a:extLst>
                <a:ext uri="{FF2B5EF4-FFF2-40B4-BE49-F238E27FC236}">
                  <a16:creationId xmlns:a16="http://schemas.microsoft.com/office/drawing/2014/main" id="{B8A1B9BF-A4CD-476A-84AE-1EEC5C5AB8FC}"/>
                </a:ext>
              </a:extLst>
            </p:cNvPr>
            <p:cNvSpPr>
              <a:spLocks noChangeShapeType="1"/>
            </p:cNvSpPr>
            <p:nvPr/>
          </p:nvSpPr>
          <p:spPr bwMode="auto">
            <a:xfrm flipH="1">
              <a:off x="3576" y="3668"/>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Line 119">
              <a:extLst>
                <a:ext uri="{FF2B5EF4-FFF2-40B4-BE49-F238E27FC236}">
                  <a16:creationId xmlns:a16="http://schemas.microsoft.com/office/drawing/2014/main" id="{5ABF4BB6-49AD-4D87-997C-51AF591A2E7A}"/>
                </a:ext>
              </a:extLst>
            </p:cNvPr>
            <p:cNvSpPr>
              <a:spLocks noChangeShapeType="1"/>
            </p:cNvSpPr>
            <p:nvPr/>
          </p:nvSpPr>
          <p:spPr bwMode="auto">
            <a:xfrm flipH="1">
              <a:off x="3576" y="3446"/>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Line 120">
              <a:extLst>
                <a:ext uri="{FF2B5EF4-FFF2-40B4-BE49-F238E27FC236}">
                  <a16:creationId xmlns:a16="http://schemas.microsoft.com/office/drawing/2014/main" id="{E0DA97EF-31F7-4022-A648-7507EAB9E8D7}"/>
                </a:ext>
              </a:extLst>
            </p:cNvPr>
            <p:cNvSpPr>
              <a:spLocks noChangeShapeType="1"/>
            </p:cNvSpPr>
            <p:nvPr/>
          </p:nvSpPr>
          <p:spPr bwMode="auto">
            <a:xfrm flipH="1">
              <a:off x="3576" y="322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Line 121">
              <a:extLst>
                <a:ext uri="{FF2B5EF4-FFF2-40B4-BE49-F238E27FC236}">
                  <a16:creationId xmlns:a16="http://schemas.microsoft.com/office/drawing/2014/main" id="{DCFFD7A1-65DB-4D32-BFF4-50A00AD5F9C7}"/>
                </a:ext>
              </a:extLst>
            </p:cNvPr>
            <p:cNvSpPr>
              <a:spLocks noChangeShapeType="1"/>
            </p:cNvSpPr>
            <p:nvPr/>
          </p:nvSpPr>
          <p:spPr bwMode="auto">
            <a:xfrm flipH="1">
              <a:off x="3576" y="3001"/>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Line 122">
              <a:extLst>
                <a:ext uri="{FF2B5EF4-FFF2-40B4-BE49-F238E27FC236}">
                  <a16:creationId xmlns:a16="http://schemas.microsoft.com/office/drawing/2014/main" id="{1F48F69C-93DF-41D5-9A08-40CEFF0D7824}"/>
                </a:ext>
              </a:extLst>
            </p:cNvPr>
            <p:cNvSpPr>
              <a:spLocks noChangeShapeType="1"/>
            </p:cNvSpPr>
            <p:nvPr/>
          </p:nvSpPr>
          <p:spPr bwMode="auto">
            <a:xfrm flipH="1">
              <a:off x="3576" y="2778"/>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Line 123">
              <a:extLst>
                <a:ext uri="{FF2B5EF4-FFF2-40B4-BE49-F238E27FC236}">
                  <a16:creationId xmlns:a16="http://schemas.microsoft.com/office/drawing/2014/main" id="{5B4073F0-D368-44BD-A587-9C627E8D73FC}"/>
                </a:ext>
              </a:extLst>
            </p:cNvPr>
            <p:cNvSpPr>
              <a:spLocks noChangeShapeType="1"/>
            </p:cNvSpPr>
            <p:nvPr/>
          </p:nvSpPr>
          <p:spPr bwMode="auto">
            <a:xfrm flipH="1">
              <a:off x="3576" y="2556"/>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Line 124">
              <a:extLst>
                <a:ext uri="{FF2B5EF4-FFF2-40B4-BE49-F238E27FC236}">
                  <a16:creationId xmlns:a16="http://schemas.microsoft.com/office/drawing/2014/main" id="{A9DC9C42-B8B5-41BB-B2FD-52309786C907}"/>
                </a:ext>
              </a:extLst>
            </p:cNvPr>
            <p:cNvSpPr>
              <a:spLocks noChangeShapeType="1"/>
            </p:cNvSpPr>
            <p:nvPr/>
          </p:nvSpPr>
          <p:spPr bwMode="auto">
            <a:xfrm flipH="1">
              <a:off x="3576" y="2333"/>
              <a:ext cx="1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25">
              <a:extLst>
                <a:ext uri="{FF2B5EF4-FFF2-40B4-BE49-F238E27FC236}">
                  <a16:creationId xmlns:a16="http://schemas.microsoft.com/office/drawing/2014/main" id="{C8D5D081-83D1-400D-A998-7AF6AEA2B03B}"/>
                </a:ext>
              </a:extLst>
            </p:cNvPr>
            <p:cNvSpPr>
              <a:spLocks noChangeArrowheads="1"/>
            </p:cNvSpPr>
            <p:nvPr/>
          </p:nvSpPr>
          <p:spPr bwMode="auto">
            <a:xfrm>
              <a:off x="1547" y="3847"/>
              <a:ext cx="8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7" name="Rectangle 126">
              <a:extLst>
                <a:ext uri="{FF2B5EF4-FFF2-40B4-BE49-F238E27FC236}">
                  <a16:creationId xmlns:a16="http://schemas.microsoft.com/office/drawing/2014/main" id="{CCA2ECA3-BDC2-43CB-B51E-BDFD51A5383F}"/>
                </a:ext>
              </a:extLst>
            </p:cNvPr>
            <p:cNvSpPr>
              <a:spLocks noChangeArrowheads="1"/>
            </p:cNvSpPr>
            <p:nvPr/>
          </p:nvSpPr>
          <p:spPr bwMode="auto">
            <a:xfrm>
              <a:off x="1500" y="3627"/>
              <a:ext cx="13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20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8" name="Rectangle 127">
              <a:extLst>
                <a:ext uri="{FF2B5EF4-FFF2-40B4-BE49-F238E27FC236}">
                  <a16:creationId xmlns:a16="http://schemas.microsoft.com/office/drawing/2014/main" id="{89998DB7-07A1-49F0-A108-667CF1836A2D}"/>
                </a:ext>
              </a:extLst>
            </p:cNvPr>
            <p:cNvSpPr>
              <a:spLocks noChangeArrowheads="1"/>
            </p:cNvSpPr>
            <p:nvPr/>
          </p:nvSpPr>
          <p:spPr bwMode="auto">
            <a:xfrm>
              <a:off x="1500" y="3402"/>
              <a:ext cx="13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40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9" name="Rectangle 128">
              <a:extLst>
                <a:ext uri="{FF2B5EF4-FFF2-40B4-BE49-F238E27FC236}">
                  <a16:creationId xmlns:a16="http://schemas.microsoft.com/office/drawing/2014/main" id="{F89EDFE9-93FF-465C-A92B-BE3627DC7D61}"/>
                </a:ext>
              </a:extLst>
            </p:cNvPr>
            <p:cNvSpPr>
              <a:spLocks noChangeArrowheads="1"/>
            </p:cNvSpPr>
            <p:nvPr/>
          </p:nvSpPr>
          <p:spPr bwMode="auto">
            <a:xfrm>
              <a:off x="1500" y="3181"/>
              <a:ext cx="13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60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0" name="Rectangle 129">
              <a:extLst>
                <a:ext uri="{FF2B5EF4-FFF2-40B4-BE49-F238E27FC236}">
                  <a16:creationId xmlns:a16="http://schemas.microsoft.com/office/drawing/2014/main" id="{1B409520-0797-4728-82BD-4B3E69A7CFA0}"/>
                </a:ext>
              </a:extLst>
            </p:cNvPr>
            <p:cNvSpPr>
              <a:spLocks noChangeArrowheads="1"/>
            </p:cNvSpPr>
            <p:nvPr/>
          </p:nvSpPr>
          <p:spPr bwMode="auto">
            <a:xfrm>
              <a:off x="1500" y="2956"/>
              <a:ext cx="13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80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1" name="Rectangle 130">
              <a:extLst>
                <a:ext uri="{FF2B5EF4-FFF2-40B4-BE49-F238E27FC236}">
                  <a16:creationId xmlns:a16="http://schemas.microsoft.com/office/drawing/2014/main" id="{32EBD33C-00D6-45AE-BD0C-04E5E1DA4D89}"/>
                </a:ext>
              </a:extLst>
            </p:cNvPr>
            <p:cNvSpPr>
              <a:spLocks noChangeArrowheads="1"/>
            </p:cNvSpPr>
            <p:nvPr/>
          </p:nvSpPr>
          <p:spPr bwMode="auto">
            <a:xfrm>
              <a:off x="1452" y="2736"/>
              <a:ext cx="1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100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2" name="Rectangle 131">
              <a:extLst>
                <a:ext uri="{FF2B5EF4-FFF2-40B4-BE49-F238E27FC236}">
                  <a16:creationId xmlns:a16="http://schemas.microsoft.com/office/drawing/2014/main" id="{76051FB6-8DDE-4B22-934B-65A19C1F645E}"/>
                </a:ext>
              </a:extLst>
            </p:cNvPr>
            <p:cNvSpPr>
              <a:spLocks noChangeArrowheads="1"/>
            </p:cNvSpPr>
            <p:nvPr/>
          </p:nvSpPr>
          <p:spPr bwMode="auto">
            <a:xfrm>
              <a:off x="1452" y="2511"/>
              <a:ext cx="1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120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3" name="Rectangle 132">
              <a:extLst>
                <a:ext uri="{FF2B5EF4-FFF2-40B4-BE49-F238E27FC236}">
                  <a16:creationId xmlns:a16="http://schemas.microsoft.com/office/drawing/2014/main" id="{120BDE8F-75B0-4755-97AA-215D21F84881}"/>
                </a:ext>
              </a:extLst>
            </p:cNvPr>
            <p:cNvSpPr>
              <a:spLocks noChangeArrowheads="1"/>
            </p:cNvSpPr>
            <p:nvPr/>
          </p:nvSpPr>
          <p:spPr bwMode="auto">
            <a:xfrm>
              <a:off x="1452" y="2290"/>
              <a:ext cx="18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262626"/>
                  </a:solidFill>
                  <a:effectLst/>
                  <a:latin typeface="Arial" panose="020B0604020202020204" pitchFamily="34" charset="0"/>
                </a:rPr>
                <a:t>140</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4" name="Rectangle 133">
              <a:extLst>
                <a:ext uri="{FF2B5EF4-FFF2-40B4-BE49-F238E27FC236}">
                  <a16:creationId xmlns:a16="http://schemas.microsoft.com/office/drawing/2014/main" id="{9B1D8377-D6AD-4BC1-9C58-F1567006301C}"/>
                </a:ext>
              </a:extLst>
            </p:cNvPr>
            <p:cNvSpPr>
              <a:spLocks noChangeArrowheads="1"/>
            </p:cNvSpPr>
            <p:nvPr/>
          </p:nvSpPr>
          <p:spPr bwMode="auto">
            <a:xfrm rot="16200000">
              <a:off x="1383" y="3432"/>
              <a:ext cx="10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5" name="Rectangle 134">
              <a:extLst>
                <a:ext uri="{FF2B5EF4-FFF2-40B4-BE49-F238E27FC236}">
                  <a16:creationId xmlns:a16="http://schemas.microsoft.com/office/drawing/2014/main" id="{728002E3-1B88-4F04-AA8E-DD68449BF034}"/>
                </a:ext>
              </a:extLst>
            </p:cNvPr>
            <p:cNvSpPr>
              <a:spLocks noChangeArrowheads="1"/>
            </p:cNvSpPr>
            <p:nvPr/>
          </p:nvSpPr>
          <p:spPr bwMode="auto">
            <a:xfrm rot="16200000">
              <a:off x="1376" y="3364"/>
              <a:ext cx="1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O</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133EE44F-213F-4596-9605-AD7C564F7013}"/>
                </a:ext>
              </a:extLst>
            </p:cNvPr>
            <p:cNvSpPr>
              <a:spLocks noChangeArrowheads="1"/>
            </p:cNvSpPr>
            <p:nvPr/>
          </p:nvSpPr>
          <p:spPr bwMode="auto">
            <a:xfrm rot="16200000">
              <a:off x="1381" y="3296"/>
              <a:ext cx="10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A</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7" name="Rectangle 136">
              <a:extLst>
                <a:ext uri="{FF2B5EF4-FFF2-40B4-BE49-F238E27FC236}">
                  <a16:creationId xmlns:a16="http://schemas.microsoft.com/office/drawing/2014/main" id="{6FD3EFDD-B1C5-415E-8C2F-1FCD70D31023}"/>
                </a:ext>
              </a:extLst>
            </p:cNvPr>
            <p:cNvSpPr>
              <a:spLocks noChangeArrowheads="1"/>
            </p:cNvSpPr>
            <p:nvPr/>
          </p:nvSpPr>
          <p:spPr bwMode="auto">
            <a:xfrm rot="16200000">
              <a:off x="1400" y="3254"/>
              <a:ext cx="6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8" name="Rectangle 137">
              <a:extLst>
                <a:ext uri="{FF2B5EF4-FFF2-40B4-BE49-F238E27FC236}">
                  <a16:creationId xmlns:a16="http://schemas.microsoft.com/office/drawing/2014/main" id="{8688AF3E-E69D-4A55-9ACE-EC54DE43ED5D}"/>
                </a:ext>
              </a:extLst>
            </p:cNvPr>
            <p:cNvSpPr>
              <a:spLocks noChangeArrowheads="1"/>
            </p:cNvSpPr>
            <p:nvPr/>
          </p:nvSpPr>
          <p:spPr bwMode="auto">
            <a:xfrm rot="16200000">
              <a:off x="1374" y="3202"/>
              <a:ext cx="12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m</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9" name="Rectangle 138">
              <a:extLst>
                <a:ext uri="{FF2B5EF4-FFF2-40B4-BE49-F238E27FC236}">
                  <a16:creationId xmlns:a16="http://schemas.microsoft.com/office/drawing/2014/main" id="{2C5A13CD-C43D-4441-A915-C954299EBC84}"/>
                </a:ext>
              </a:extLst>
            </p:cNvPr>
            <p:cNvSpPr>
              <a:spLocks noChangeArrowheads="1"/>
            </p:cNvSpPr>
            <p:nvPr/>
          </p:nvSpPr>
          <p:spPr bwMode="auto">
            <a:xfrm rot="16200000">
              <a:off x="1387" y="3137"/>
              <a:ext cx="9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0" name="Rectangle 139">
              <a:extLst>
                <a:ext uri="{FF2B5EF4-FFF2-40B4-BE49-F238E27FC236}">
                  <a16:creationId xmlns:a16="http://schemas.microsoft.com/office/drawing/2014/main" id="{BDF6E191-5C51-4B2C-9460-67D1FA313015}"/>
                </a:ext>
              </a:extLst>
            </p:cNvPr>
            <p:cNvSpPr>
              <a:spLocks noChangeArrowheads="1"/>
            </p:cNvSpPr>
            <p:nvPr/>
          </p:nvSpPr>
          <p:spPr bwMode="auto">
            <a:xfrm rot="16200000">
              <a:off x="1387" y="3086"/>
              <a:ext cx="9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a</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1" name="Rectangle 140">
              <a:extLst>
                <a:ext uri="{FF2B5EF4-FFF2-40B4-BE49-F238E27FC236}">
                  <a16:creationId xmlns:a16="http://schemas.microsoft.com/office/drawing/2014/main" id="{7EACDCAC-3430-4E3F-8051-E44CB607216B}"/>
                </a:ext>
              </a:extLst>
            </p:cNvPr>
            <p:cNvSpPr>
              <a:spLocks noChangeArrowheads="1"/>
            </p:cNvSpPr>
            <p:nvPr/>
          </p:nvSpPr>
          <p:spPr bwMode="auto">
            <a:xfrm rot="16200000">
              <a:off x="1387" y="3034"/>
              <a:ext cx="9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2" name="Rectangle 141">
              <a:extLst>
                <a:ext uri="{FF2B5EF4-FFF2-40B4-BE49-F238E27FC236}">
                  <a16:creationId xmlns:a16="http://schemas.microsoft.com/office/drawing/2014/main" id="{9555A993-DDCD-4788-9740-B6E6E0E04B68}"/>
                </a:ext>
              </a:extLst>
            </p:cNvPr>
            <p:cNvSpPr>
              <a:spLocks noChangeArrowheads="1"/>
            </p:cNvSpPr>
            <p:nvPr/>
          </p:nvSpPr>
          <p:spPr bwMode="auto">
            <a:xfrm rot="16200000">
              <a:off x="1400" y="2995"/>
              <a:ext cx="6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3" name="Rectangle 142">
              <a:extLst>
                <a:ext uri="{FF2B5EF4-FFF2-40B4-BE49-F238E27FC236}">
                  <a16:creationId xmlns:a16="http://schemas.microsoft.com/office/drawing/2014/main" id="{447185F2-1133-43A0-A539-B0E8C3D54A8A}"/>
                </a:ext>
              </a:extLst>
            </p:cNvPr>
            <p:cNvSpPr>
              <a:spLocks noChangeArrowheads="1"/>
            </p:cNvSpPr>
            <p:nvPr/>
          </p:nvSpPr>
          <p:spPr bwMode="auto">
            <a:xfrm rot="16200000">
              <a:off x="1398" y="2966"/>
              <a:ext cx="7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4" name="Rectangle 143">
              <a:extLst>
                <a:ext uri="{FF2B5EF4-FFF2-40B4-BE49-F238E27FC236}">
                  <a16:creationId xmlns:a16="http://schemas.microsoft.com/office/drawing/2014/main" id="{7215EA44-F608-4295-A37E-8C97936268DB}"/>
                </a:ext>
              </a:extLst>
            </p:cNvPr>
            <p:cNvSpPr>
              <a:spLocks noChangeArrowheads="1"/>
            </p:cNvSpPr>
            <p:nvPr/>
          </p:nvSpPr>
          <p:spPr bwMode="auto">
            <a:xfrm rot="16200000">
              <a:off x="1383" y="2920"/>
              <a:ext cx="10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5" name="Rectangle 144">
              <a:extLst>
                <a:ext uri="{FF2B5EF4-FFF2-40B4-BE49-F238E27FC236}">
                  <a16:creationId xmlns:a16="http://schemas.microsoft.com/office/drawing/2014/main" id="{39939F9C-DDD3-494D-86C1-00F3D7F708D6}"/>
                </a:ext>
              </a:extLst>
            </p:cNvPr>
            <p:cNvSpPr>
              <a:spLocks noChangeArrowheads="1"/>
            </p:cNvSpPr>
            <p:nvPr/>
          </p:nvSpPr>
          <p:spPr bwMode="auto">
            <a:xfrm rot="16200000">
              <a:off x="1379" y="2856"/>
              <a:ext cx="1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D</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6" name="Rectangle 145">
              <a:extLst>
                <a:ext uri="{FF2B5EF4-FFF2-40B4-BE49-F238E27FC236}">
                  <a16:creationId xmlns:a16="http://schemas.microsoft.com/office/drawing/2014/main" id="{257693FA-05C9-4FAE-9668-301AE7B5FADA}"/>
                </a:ext>
              </a:extLst>
            </p:cNvPr>
            <p:cNvSpPr>
              <a:spLocks noChangeArrowheads="1"/>
            </p:cNvSpPr>
            <p:nvPr/>
          </p:nvSpPr>
          <p:spPr bwMode="auto">
            <a:xfrm rot="16200000">
              <a:off x="1379" y="2787"/>
              <a:ext cx="1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C</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7" name="Rectangle 146">
              <a:extLst>
                <a:ext uri="{FF2B5EF4-FFF2-40B4-BE49-F238E27FC236}">
                  <a16:creationId xmlns:a16="http://schemas.microsoft.com/office/drawing/2014/main" id="{D67A3BD0-F89C-4CB6-8CD7-FF8B90973E57}"/>
                </a:ext>
              </a:extLst>
            </p:cNvPr>
            <p:cNvSpPr>
              <a:spLocks noChangeArrowheads="1"/>
            </p:cNvSpPr>
            <p:nvPr/>
          </p:nvSpPr>
          <p:spPr bwMode="auto">
            <a:xfrm rot="16200000">
              <a:off x="1400" y="2739"/>
              <a:ext cx="6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8" name="Rectangle 147">
              <a:extLst>
                <a:ext uri="{FF2B5EF4-FFF2-40B4-BE49-F238E27FC236}">
                  <a16:creationId xmlns:a16="http://schemas.microsoft.com/office/drawing/2014/main" id="{1C446917-F9F7-4A2E-AF1C-A8665DEC06A7}"/>
                </a:ext>
              </a:extLst>
            </p:cNvPr>
            <p:cNvSpPr>
              <a:spLocks noChangeArrowheads="1"/>
            </p:cNvSpPr>
            <p:nvPr/>
          </p:nvSpPr>
          <p:spPr bwMode="auto">
            <a:xfrm rot="16200000">
              <a:off x="1387" y="2700"/>
              <a:ext cx="9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b</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9" name="Rectangle 148">
              <a:extLst>
                <a:ext uri="{FF2B5EF4-FFF2-40B4-BE49-F238E27FC236}">
                  <a16:creationId xmlns:a16="http://schemas.microsoft.com/office/drawing/2014/main" id="{B79C0563-7BEC-4CB8-A832-EBBD1BD344F8}"/>
                </a:ext>
              </a:extLst>
            </p:cNvPr>
            <p:cNvSpPr>
              <a:spLocks noChangeArrowheads="1"/>
            </p:cNvSpPr>
            <p:nvPr/>
          </p:nvSpPr>
          <p:spPr bwMode="auto">
            <a:xfrm rot="16200000">
              <a:off x="1402" y="2663"/>
              <a:ext cx="6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i</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0" name="Rectangle 149">
              <a:extLst>
                <a:ext uri="{FF2B5EF4-FFF2-40B4-BE49-F238E27FC236}">
                  <a16:creationId xmlns:a16="http://schemas.microsoft.com/office/drawing/2014/main" id="{F5E1A227-573B-437F-AF9D-161C6CA9C7A6}"/>
                </a:ext>
              </a:extLst>
            </p:cNvPr>
            <p:cNvSpPr>
              <a:spLocks noChangeArrowheads="1"/>
            </p:cNvSpPr>
            <p:nvPr/>
          </p:nvSpPr>
          <p:spPr bwMode="auto">
            <a:xfrm rot="16200000">
              <a:off x="1387" y="2626"/>
              <a:ext cx="9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1" name="Rectangle 150">
              <a:extLst>
                <a:ext uri="{FF2B5EF4-FFF2-40B4-BE49-F238E27FC236}">
                  <a16:creationId xmlns:a16="http://schemas.microsoft.com/office/drawing/2014/main" id="{DDD7B3DC-0350-4B5B-8449-5969EB586134}"/>
                </a:ext>
              </a:extLst>
            </p:cNvPr>
            <p:cNvSpPr>
              <a:spLocks noChangeArrowheads="1"/>
            </p:cNvSpPr>
            <p:nvPr/>
          </p:nvSpPr>
          <p:spPr bwMode="auto">
            <a:xfrm rot="16200000">
              <a:off x="1398" y="2585"/>
              <a:ext cx="7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262626"/>
                  </a:solidFill>
                  <a:effectLst/>
                  <a:latin typeface="Arial" panose="020B0604020202020204" pitchFamily="34"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2" name="Rectangle 151">
              <a:extLst>
                <a:ext uri="{FF2B5EF4-FFF2-40B4-BE49-F238E27FC236}">
                  <a16:creationId xmlns:a16="http://schemas.microsoft.com/office/drawing/2014/main" id="{D0827F13-642D-4337-A08E-0E4C9A5ABF54}"/>
                </a:ext>
              </a:extLst>
            </p:cNvPr>
            <p:cNvSpPr>
              <a:spLocks noChangeArrowheads="1"/>
            </p:cNvSpPr>
            <p:nvPr/>
          </p:nvSpPr>
          <p:spPr bwMode="auto">
            <a:xfrm>
              <a:off x="2321" y="2216"/>
              <a:ext cx="6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Arial" panose="020B0604020202020204" pitchFamily="34" charset="0"/>
                </a:rPr>
                <a:t>TOA vs. Delay</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3" name="Freeform 152">
              <a:extLst>
                <a:ext uri="{FF2B5EF4-FFF2-40B4-BE49-F238E27FC236}">
                  <a16:creationId xmlns:a16="http://schemas.microsoft.com/office/drawing/2014/main" id="{C619B3F2-BB1B-44E7-96F7-019B6FED1F54}"/>
                </a:ext>
              </a:extLst>
            </p:cNvPr>
            <p:cNvSpPr>
              <a:spLocks/>
            </p:cNvSpPr>
            <p:nvPr/>
          </p:nvSpPr>
          <p:spPr bwMode="auto">
            <a:xfrm>
              <a:off x="1639" y="2524"/>
              <a:ext cx="1946" cy="1278"/>
            </a:xfrm>
            <a:custGeom>
              <a:avLst/>
              <a:gdLst>
                <a:gd name="T0" fmla="*/ 28 w 1946"/>
                <a:gd name="T1" fmla="*/ 23 h 1278"/>
                <a:gd name="T2" fmla="*/ 66 w 1946"/>
                <a:gd name="T3" fmla="*/ 54 h 1278"/>
                <a:gd name="T4" fmla="*/ 103 w 1946"/>
                <a:gd name="T5" fmla="*/ 89 h 1278"/>
                <a:gd name="T6" fmla="*/ 141 w 1946"/>
                <a:gd name="T7" fmla="*/ 111 h 1278"/>
                <a:gd name="T8" fmla="*/ 179 w 1946"/>
                <a:gd name="T9" fmla="*/ 140 h 1278"/>
                <a:gd name="T10" fmla="*/ 216 w 1946"/>
                <a:gd name="T11" fmla="*/ 161 h 1278"/>
                <a:gd name="T12" fmla="*/ 254 w 1946"/>
                <a:gd name="T13" fmla="*/ 170 h 1278"/>
                <a:gd name="T14" fmla="*/ 292 w 1946"/>
                <a:gd name="T15" fmla="*/ 204 h 1278"/>
                <a:gd name="T16" fmla="*/ 329 w 1946"/>
                <a:gd name="T17" fmla="*/ 212 h 1278"/>
                <a:gd name="T18" fmla="*/ 367 w 1946"/>
                <a:gd name="T19" fmla="*/ 233 h 1278"/>
                <a:gd name="T20" fmla="*/ 404 w 1946"/>
                <a:gd name="T21" fmla="*/ 250 h 1278"/>
                <a:gd name="T22" fmla="*/ 442 w 1946"/>
                <a:gd name="T23" fmla="*/ 284 h 1278"/>
                <a:gd name="T24" fmla="*/ 480 w 1946"/>
                <a:gd name="T25" fmla="*/ 327 h 1278"/>
                <a:gd name="T26" fmla="*/ 517 w 1946"/>
                <a:gd name="T27" fmla="*/ 336 h 1278"/>
                <a:gd name="T28" fmla="*/ 555 w 1946"/>
                <a:gd name="T29" fmla="*/ 368 h 1278"/>
                <a:gd name="T30" fmla="*/ 592 w 1946"/>
                <a:gd name="T31" fmla="*/ 408 h 1278"/>
                <a:gd name="T32" fmla="*/ 630 w 1946"/>
                <a:gd name="T33" fmla="*/ 410 h 1278"/>
                <a:gd name="T34" fmla="*/ 667 w 1946"/>
                <a:gd name="T35" fmla="*/ 441 h 1278"/>
                <a:gd name="T36" fmla="*/ 705 w 1946"/>
                <a:gd name="T37" fmla="*/ 454 h 1278"/>
                <a:gd name="T38" fmla="*/ 743 w 1946"/>
                <a:gd name="T39" fmla="*/ 477 h 1278"/>
                <a:gd name="T40" fmla="*/ 780 w 1946"/>
                <a:gd name="T41" fmla="*/ 513 h 1278"/>
                <a:gd name="T42" fmla="*/ 818 w 1946"/>
                <a:gd name="T43" fmla="*/ 533 h 1278"/>
                <a:gd name="T44" fmla="*/ 856 w 1946"/>
                <a:gd name="T45" fmla="*/ 564 h 1278"/>
                <a:gd name="T46" fmla="*/ 893 w 1946"/>
                <a:gd name="T47" fmla="*/ 573 h 1278"/>
                <a:gd name="T48" fmla="*/ 931 w 1946"/>
                <a:gd name="T49" fmla="*/ 600 h 1278"/>
                <a:gd name="T50" fmla="*/ 968 w 1946"/>
                <a:gd name="T51" fmla="*/ 625 h 1278"/>
                <a:gd name="T52" fmla="*/ 1006 w 1946"/>
                <a:gd name="T53" fmla="*/ 646 h 1278"/>
                <a:gd name="T54" fmla="*/ 1044 w 1946"/>
                <a:gd name="T55" fmla="*/ 670 h 1278"/>
                <a:gd name="T56" fmla="*/ 1081 w 1946"/>
                <a:gd name="T57" fmla="*/ 713 h 1278"/>
                <a:gd name="T58" fmla="*/ 1119 w 1946"/>
                <a:gd name="T59" fmla="*/ 724 h 1278"/>
                <a:gd name="T60" fmla="*/ 1157 w 1946"/>
                <a:gd name="T61" fmla="*/ 748 h 1278"/>
                <a:gd name="T62" fmla="*/ 1194 w 1946"/>
                <a:gd name="T63" fmla="*/ 785 h 1278"/>
                <a:gd name="T64" fmla="*/ 1232 w 1946"/>
                <a:gd name="T65" fmla="*/ 813 h 1278"/>
                <a:gd name="T66" fmla="*/ 1269 w 1946"/>
                <a:gd name="T67" fmla="*/ 831 h 1278"/>
                <a:gd name="T68" fmla="*/ 1307 w 1946"/>
                <a:gd name="T69" fmla="*/ 853 h 1278"/>
                <a:gd name="T70" fmla="*/ 1345 w 1946"/>
                <a:gd name="T71" fmla="*/ 883 h 1278"/>
                <a:gd name="T72" fmla="*/ 1382 w 1946"/>
                <a:gd name="T73" fmla="*/ 917 h 1278"/>
                <a:gd name="T74" fmla="*/ 1420 w 1946"/>
                <a:gd name="T75" fmla="*/ 939 h 1278"/>
                <a:gd name="T76" fmla="*/ 1457 w 1946"/>
                <a:gd name="T77" fmla="*/ 953 h 1278"/>
                <a:gd name="T78" fmla="*/ 1495 w 1946"/>
                <a:gd name="T79" fmla="*/ 960 h 1278"/>
                <a:gd name="T80" fmla="*/ 1533 w 1946"/>
                <a:gd name="T81" fmla="*/ 1001 h 1278"/>
                <a:gd name="T82" fmla="*/ 1570 w 1946"/>
                <a:gd name="T83" fmla="*/ 1030 h 1278"/>
                <a:gd name="T84" fmla="*/ 1608 w 1946"/>
                <a:gd name="T85" fmla="*/ 1054 h 1278"/>
                <a:gd name="T86" fmla="*/ 1645 w 1946"/>
                <a:gd name="T87" fmla="*/ 1069 h 1278"/>
                <a:gd name="T88" fmla="*/ 1683 w 1946"/>
                <a:gd name="T89" fmla="*/ 1091 h 1278"/>
                <a:gd name="T90" fmla="*/ 1721 w 1946"/>
                <a:gd name="T91" fmla="*/ 1135 h 1278"/>
                <a:gd name="T92" fmla="*/ 1758 w 1946"/>
                <a:gd name="T93" fmla="*/ 1154 h 1278"/>
                <a:gd name="T94" fmla="*/ 1796 w 1946"/>
                <a:gd name="T95" fmla="*/ 1179 h 1278"/>
                <a:gd name="T96" fmla="*/ 1834 w 1946"/>
                <a:gd name="T97" fmla="*/ 1206 h 1278"/>
                <a:gd name="T98" fmla="*/ 1871 w 1946"/>
                <a:gd name="T99" fmla="*/ 1227 h 1278"/>
                <a:gd name="T100" fmla="*/ 1909 w 1946"/>
                <a:gd name="T101" fmla="*/ 1249 h 1278"/>
                <a:gd name="T102" fmla="*/ 1946 w 1946"/>
                <a:gd name="T103" fmla="*/ 126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8">
                  <a:moveTo>
                    <a:pt x="0" y="0"/>
                  </a:moveTo>
                  <a:lnTo>
                    <a:pt x="9" y="13"/>
                  </a:lnTo>
                  <a:lnTo>
                    <a:pt x="19" y="17"/>
                  </a:lnTo>
                  <a:lnTo>
                    <a:pt x="28" y="23"/>
                  </a:lnTo>
                  <a:lnTo>
                    <a:pt x="38" y="41"/>
                  </a:lnTo>
                  <a:lnTo>
                    <a:pt x="47" y="47"/>
                  </a:lnTo>
                  <a:lnTo>
                    <a:pt x="56" y="51"/>
                  </a:lnTo>
                  <a:lnTo>
                    <a:pt x="66" y="54"/>
                  </a:lnTo>
                  <a:lnTo>
                    <a:pt x="75" y="74"/>
                  </a:lnTo>
                  <a:lnTo>
                    <a:pt x="85" y="79"/>
                  </a:lnTo>
                  <a:lnTo>
                    <a:pt x="94" y="73"/>
                  </a:lnTo>
                  <a:lnTo>
                    <a:pt x="103" y="89"/>
                  </a:lnTo>
                  <a:lnTo>
                    <a:pt x="113" y="83"/>
                  </a:lnTo>
                  <a:lnTo>
                    <a:pt x="122" y="91"/>
                  </a:lnTo>
                  <a:lnTo>
                    <a:pt x="132" y="110"/>
                  </a:lnTo>
                  <a:lnTo>
                    <a:pt x="141" y="111"/>
                  </a:lnTo>
                  <a:lnTo>
                    <a:pt x="150" y="109"/>
                  </a:lnTo>
                  <a:lnTo>
                    <a:pt x="160" y="118"/>
                  </a:lnTo>
                  <a:lnTo>
                    <a:pt x="169" y="116"/>
                  </a:lnTo>
                  <a:lnTo>
                    <a:pt x="179" y="140"/>
                  </a:lnTo>
                  <a:lnTo>
                    <a:pt x="188" y="136"/>
                  </a:lnTo>
                  <a:lnTo>
                    <a:pt x="197" y="155"/>
                  </a:lnTo>
                  <a:lnTo>
                    <a:pt x="207" y="140"/>
                  </a:lnTo>
                  <a:lnTo>
                    <a:pt x="216" y="161"/>
                  </a:lnTo>
                  <a:lnTo>
                    <a:pt x="226" y="151"/>
                  </a:lnTo>
                  <a:lnTo>
                    <a:pt x="235" y="158"/>
                  </a:lnTo>
                  <a:lnTo>
                    <a:pt x="245" y="154"/>
                  </a:lnTo>
                  <a:lnTo>
                    <a:pt x="254" y="170"/>
                  </a:lnTo>
                  <a:lnTo>
                    <a:pt x="263" y="191"/>
                  </a:lnTo>
                  <a:lnTo>
                    <a:pt x="273" y="180"/>
                  </a:lnTo>
                  <a:lnTo>
                    <a:pt x="282" y="185"/>
                  </a:lnTo>
                  <a:lnTo>
                    <a:pt x="292" y="204"/>
                  </a:lnTo>
                  <a:lnTo>
                    <a:pt x="301" y="195"/>
                  </a:lnTo>
                  <a:lnTo>
                    <a:pt x="310" y="204"/>
                  </a:lnTo>
                  <a:lnTo>
                    <a:pt x="320" y="205"/>
                  </a:lnTo>
                  <a:lnTo>
                    <a:pt x="329" y="212"/>
                  </a:lnTo>
                  <a:lnTo>
                    <a:pt x="339" y="216"/>
                  </a:lnTo>
                  <a:lnTo>
                    <a:pt x="348" y="217"/>
                  </a:lnTo>
                  <a:lnTo>
                    <a:pt x="357" y="221"/>
                  </a:lnTo>
                  <a:lnTo>
                    <a:pt x="367" y="233"/>
                  </a:lnTo>
                  <a:lnTo>
                    <a:pt x="376" y="257"/>
                  </a:lnTo>
                  <a:lnTo>
                    <a:pt x="386" y="248"/>
                  </a:lnTo>
                  <a:lnTo>
                    <a:pt x="395" y="256"/>
                  </a:lnTo>
                  <a:lnTo>
                    <a:pt x="404" y="250"/>
                  </a:lnTo>
                  <a:lnTo>
                    <a:pt x="414" y="267"/>
                  </a:lnTo>
                  <a:lnTo>
                    <a:pt x="423" y="291"/>
                  </a:lnTo>
                  <a:lnTo>
                    <a:pt x="433" y="279"/>
                  </a:lnTo>
                  <a:lnTo>
                    <a:pt x="442" y="284"/>
                  </a:lnTo>
                  <a:lnTo>
                    <a:pt x="451" y="292"/>
                  </a:lnTo>
                  <a:lnTo>
                    <a:pt x="461" y="296"/>
                  </a:lnTo>
                  <a:lnTo>
                    <a:pt x="470" y="285"/>
                  </a:lnTo>
                  <a:lnTo>
                    <a:pt x="480" y="327"/>
                  </a:lnTo>
                  <a:lnTo>
                    <a:pt x="489" y="323"/>
                  </a:lnTo>
                  <a:lnTo>
                    <a:pt x="498" y="330"/>
                  </a:lnTo>
                  <a:lnTo>
                    <a:pt x="508" y="346"/>
                  </a:lnTo>
                  <a:lnTo>
                    <a:pt x="517" y="336"/>
                  </a:lnTo>
                  <a:lnTo>
                    <a:pt x="527" y="348"/>
                  </a:lnTo>
                  <a:lnTo>
                    <a:pt x="536" y="356"/>
                  </a:lnTo>
                  <a:lnTo>
                    <a:pt x="545" y="348"/>
                  </a:lnTo>
                  <a:lnTo>
                    <a:pt x="555" y="368"/>
                  </a:lnTo>
                  <a:lnTo>
                    <a:pt x="564" y="367"/>
                  </a:lnTo>
                  <a:lnTo>
                    <a:pt x="574" y="379"/>
                  </a:lnTo>
                  <a:lnTo>
                    <a:pt x="583" y="382"/>
                  </a:lnTo>
                  <a:lnTo>
                    <a:pt x="592" y="408"/>
                  </a:lnTo>
                  <a:lnTo>
                    <a:pt x="602" y="405"/>
                  </a:lnTo>
                  <a:lnTo>
                    <a:pt x="611" y="406"/>
                  </a:lnTo>
                  <a:lnTo>
                    <a:pt x="620" y="426"/>
                  </a:lnTo>
                  <a:lnTo>
                    <a:pt x="630" y="410"/>
                  </a:lnTo>
                  <a:lnTo>
                    <a:pt x="639" y="427"/>
                  </a:lnTo>
                  <a:lnTo>
                    <a:pt x="649" y="433"/>
                  </a:lnTo>
                  <a:lnTo>
                    <a:pt x="658" y="436"/>
                  </a:lnTo>
                  <a:lnTo>
                    <a:pt x="667" y="441"/>
                  </a:lnTo>
                  <a:lnTo>
                    <a:pt x="677" y="446"/>
                  </a:lnTo>
                  <a:lnTo>
                    <a:pt x="686" y="444"/>
                  </a:lnTo>
                  <a:lnTo>
                    <a:pt x="696" y="462"/>
                  </a:lnTo>
                  <a:lnTo>
                    <a:pt x="705" y="454"/>
                  </a:lnTo>
                  <a:lnTo>
                    <a:pt x="714" y="484"/>
                  </a:lnTo>
                  <a:lnTo>
                    <a:pt x="724" y="477"/>
                  </a:lnTo>
                  <a:lnTo>
                    <a:pt x="733" y="494"/>
                  </a:lnTo>
                  <a:lnTo>
                    <a:pt x="743" y="477"/>
                  </a:lnTo>
                  <a:lnTo>
                    <a:pt x="752" y="509"/>
                  </a:lnTo>
                  <a:lnTo>
                    <a:pt x="761" y="506"/>
                  </a:lnTo>
                  <a:lnTo>
                    <a:pt x="771" y="506"/>
                  </a:lnTo>
                  <a:lnTo>
                    <a:pt x="780" y="513"/>
                  </a:lnTo>
                  <a:lnTo>
                    <a:pt x="790" y="511"/>
                  </a:lnTo>
                  <a:lnTo>
                    <a:pt x="799" y="525"/>
                  </a:lnTo>
                  <a:lnTo>
                    <a:pt x="809" y="541"/>
                  </a:lnTo>
                  <a:lnTo>
                    <a:pt x="818" y="533"/>
                  </a:lnTo>
                  <a:lnTo>
                    <a:pt x="827" y="541"/>
                  </a:lnTo>
                  <a:lnTo>
                    <a:pt x="837" y="551"/>
                  </a:lnTo>
                  <a:lnTo>
                    <a:pt x="846" y="551"/>
                  </a:lnTo>
                  <a:lnTo>
                    <a:pt x="856" y="564"/>
                  </a:lnTo>
                  <a:lnTo>
                    <a:pt x="865" y="554"/>
                  </a:lnTo>
                  <a:lnTo>
                    <a:pt x="874" y="566"/>
                  </a:lnTo>
                  <a:lnTo>
                    <a:pt x="884" y="566"/>
                  </a:lnTo>
                  <a:lnTo>
                    <a:pt x="893" y="573"/>
                  </a:lnTo>
                  <a:lnTo>
                    <a:pt x="903" y="578"/>
                  </a:lnTo>
                  <a:lnTo>
                    <a:pt x="912" y="591"/>
                  </a:lnTo>
                  <a:lnTo>
                    <a:pt x="921" y="600"/>
                  </a:lnTo>
                  <a:lnTo>
                    <a:pt x="931" y="600"/>
                  </a:lnTo>
                  <a:lnTo>
                    <a:pt x="940" y="622"/>
                  </a:lnTo>
                  <a:lnTo>
                    <a:pt x="950" y="616"/>
                  </a:lnTo>
                  <a:lnTo>
                    <a:pt x="959" y="614"/>
                  </a:lnTo>
                  <a:lnTo>
                    <a:pt x="968" y="625"/>
                  </a:lnTo>
                  <a:lnTo>
                    <a:pt x="978" y="653"/>
                  </a:lnTo>
                  <a:lnTo>
                    <a:pt x="987" y="631"/>
                  </a:lnTo>
                  <a:lnTo>
                    <a:pt x="997" y="666"/>
                  </a:lnTo>
                  <a:lnTo>
                    <a:pt x="1006" y="646"/>
                  </a:lnTo>
                  <a:lnTo>
                    <a:pt x="1016" y="673"/>
                  </a:lnTo>
                  <a:lnTo>
                    <a:pt x="1025" y="656"/>
                  </a:lnTo>
                  <a:lnTo>
                    <a:pt x="1034" y="659"/>
                  </a:lnTo>
                  <a:lnTo>
                    <a:pt x="1044" y="670"/>
                  </a:lnTo>
                  <a:lnTo>
                    <a:pt x="1053" y="689"/>
                  </a:lnTo>
                  <a:lnTo>
                    <a:pt x="1063" y="714"/>
                  </a:lnTo>
                  <a:lnTo>
                    <a:pt x="1072" y="699"/>
                  </a:lnTo>
                  <a:lnTo>
                    <a:pt x="1081" y="713"/>
                  </a:lnTo>
                  <a:lnTo>
                    <a:pt x="1091" y="718"/>
                  </a:lnTo>
                  <a:lnTo>
                    <a:pt x="1100" y="723"/>
                  </a:lnTo>
                  <a:lnTo>
                    <a:pt x="1110" y="725"/>
                  </a:lnTo>
                  <a:lnTo>
                    <a:pt x="1119" y="724"/>
                  </a:lnTo>
                  <a:lnTo>
                    <a:pt x="1128" y="729"/>
                  </a:lnTo>
                  <a:lnTo>
                    <a:pt x="1138" y="738"/>
                  </a:lnTo>
                  <a:lnTo>
                    <a:pt x="1147" y="753"/>
                  </a:lnTo>
                  <a:lnTo>
                    <a:pt x="1157" y="748"/>
                  </a:lnTo>
                  <a:lnTo>
                    <a:pt x="1166" y="757"/>
                  </a:lnTo>
                  <a:lnTo>
                    <a:pt x="1175" y="766"/>
                  </a:lnTo>
                  <a:lnTo>
                    <a:pt x="1185" y="769"/>
                  </a:lnTo>
                  <a:lnTo>
                    <a:pt x="1194" y="785"/>
                  </a:lnTo>
                  <a:lnTo>
                    <a:pt x="1204" y="794"/>
                  </a:lnTo>
                  <a:lnTo>
                    <a:pt x="1213" y="792"/>
                  </a:lnTo>
                  <a:lnTo>
                    <a:pt x="1222" y="825"/>
                  </a:lnTo>
                  <a:lnTo>
                    <a:pt x="1232" y="813"/>
                  </a:lnTo>
                  <a:lnTo>
                    <a:pt x="1241" y="823"/>
                  </a:lnTo>
                  <a:lnTo>
                    <a:pt x="1251" y="823"/>
                  </a:lnTo>
                  <a:lnTo>
                    <a:pt x="1260" y="821"/>
                  </a:lnTo>
                  <a:lnTo>
                    <a:pt x="1269" y="831"/>
                  </a:lnTo>
                  <a:lnTo>
                    <a:pt x="1279" y="834"/>
                  </a:lnTo>
                  <a:lnTo>
                    <a:pt x="1288" y="841"/>
                  </a:lnTo>
                  <a:lnTo>
                    <a:pt x="1298" y="856"/>
                  </a:lnTo>
                  <a:lnTo>
                    <a:pt x="1307" y="853"/>
                  </a:lnTo>
                  <a:lnTo>
                    <a:pt x="1316" y="859"/>
                  </a:lnTo>
                  <a:lnTo>
                    <a:pt x="1326" y="884"/>
                  </a:lnTo>
                  <a:lnTo>
                    <a:pt x="1335" y="869"/>
                  </a:lnTo>
                  <a:lnTo>
                    <a:pt x="1345" y="883"/>
                  </a:lnTo>
                  <a:lnTo>
                    <a:pt x="1354" y="890"/>
                  </a:lnTo>
                  <a:lnTo>
                    <a:pt x="1363" y="893"/>
                  </a:lnTo>
                  <a:lnTo>
                    <a:pt x="1373" y="889"/>
                  </a:lnTo>
                  <a:lnTo>
                    <a:pt x="1382" y="917"/>
                  </a:lnTo>
                  <a:lnTo>
                    <a:pt x="1392" y="912"/>
                  </a:lnTo>
                  <a:lnTo>
                    <a:pt x="1401" y="917"/>
                  </a:lnTo>
                  <a:lnTo>
                    <a:pt x="1410" y="933"/>
                  </a:lnTo>
                  <a:lnTo>
                    <a:pt x="1420" y="939"/>
                  </a:lnTo>
                  <a:lnTo>
                    <a:pt x="1429" y="934"/>
                  </a:lnTo>
                  <a:lnTo>
                    <a:pt x="1438" y="940"/>
                  </a:lnTo>
                  <a:lnTo>
                    <a:pt x="1448" y="948"/>
                  </a:lnTo>
                  <a:lnTo>
                    <a:pt x="1457" y="953"/>
                  </a:lnTo>
                  <a:lnTo>
                    <a:pt x="1467" y="958"/>
                  </a:lnTo>
                  <a:lnTo>
                    <a:pt x="1476" y="965"/>
                  </a:lnTo>
                  <a:lnTo>
                    <a:pt x="1485" y="965"/>
                  </a:lnTo>
                  <a:lnTo>
                    <a:pt x="1495" y="960"/>
                  </a:lnTo>
                  <a:lnTo>
                    <a:pt x="1504" y="981"/>
                  </a:lnTo>
                  <a:lnTo>
                    <a:pt x="1514" y="973"/>
                  </a:lnTo>
                  <a:lnTo>
                    <a:pt x="1523" y="991"/>
                  </a:lnTo>
                  <a:lnTo>
                    <a:pt x="1533" y="1001"/>
                  </a:lnTo>
                  <a:lnTo>
                    <a:pt x="1542" y="1006"/>
                  </a:lnTo>
                  <a:lnTo>
                    <a:pt x="1551" y="1017"/>
                  </a:lnTo>
                  <a:lnTo>
                    <a:pt x="1561" y="1020"/>
                  </a:lnTo>
                  <a:lnTo>
                    <a:pt x="1570" y="1030"/>
                  </a:lnTo>
                  <a:lnTo>
                    <a:pt x="1580" y="1041"/>
                  </a:lnTo>
                  <a:lnTo>
                    <a:pt x="1589" y="1041"/>
                  </a:lnTo>
                  <a:lnTo>
                    <a:pt x="1598" y="1057"/>
                  </a:lnTo>
                  <a:lnTo>
                    <a:pt x="1608" y="1054"/>
                  </a:lnTo>
                  <a:lnTo>
                    <a:pt x="1617" y="1062"/>
                  </a:lnTo>
                  <a:lnTo>
                    <a:pt x="1627" y="1066"/>
                  </a:lnTo>
                  <a:lnTo>
                    <a:pt x="1636" y="1071"/>
                  </a:lnTo>
                  <a:lnTo>
                    <a:pt x="1645" y="1069"/>
                  </a:lnTo>
                  <a:lnTo>
                    <a:pt x="1655" y="1080"/>
                  </a:lnTo>
                  <a:lnTo>
                    <a:pt x="1664" y="1084"/>
                  </a:lnTo>
                  <a:lnTo>
                    <a:pt x="1674" y="1087"/>
                  </a:lnTo>
                  <a:lnTo>
                    <a:pt x="1683" y="1091"/>
                  </a:lnTo>
                  <a:lnTo>
                    <a:pt x="1692" y="1131"/>
                  </a:lnTo>
                  <a:lnTo>
                    <a:pt x="1702" y="1115"/>
                  </a:lnTo>
                  <a:lnTo>
                    <a:pt x="1711" y="1138"/>
                  </a:lnTo>
                  <a:lnTo>
                    <a:pt x="1721" y="1135"/>
                  </a:lnTo>
                  <a:lnTo>
                    <a:pt x="1730" y="1127"/>
                  </a:lnTo>
                  <a:lnTo>
                    <a:pt x="1740" y="1145"/>
                  </a:lnTo>
                  <a:lnTo>
                    <a:pt x="1749" y="1154"/>
                  </a:lnTo>
                  <a:lnTo>
                    <a:pt x="1758" y="1154"/>
                  </a:lnTo>
                  <a:lnTo>
                    <a:pt x="1768" y="1152"/>
                  </a:lnTo>
                  <a:lnTo>
                    <a:pt x="1777" y="1172"/>
                  </a:lnTo>
                  <a:lnTo>
                    <a:pt x="1787" y="1172"/>
                  </a:lnTo>
                  <a:lnTo>
                    <a:pt x="1796" y="1179"/>
                  </a:lnTo>
                  <a:lnTo>
                    <a:pt x="1805" y="1188"/>
                  </a:lnTo>
                  <a:lnTo>
                    <a:pt x="1815" y="1210"/>
                  </a:lnTo>
                  <a:lnTo>
                    <a:pt x="1824" y="1190"/>
                  </a:lnTo>
                  <a:lnTo>
                    <a:pt x="1834" y="1206"/>
                  </a:lnTo>
                  <a:lnTo>
                    <a:pt x="1843" y="1215"/>
                  </a:lnTo>
                  <a:lnTo>
                    <a:pt x="1852" y="1231"/>
                  </a:lnTo>
                  <a:lnTo>
                    <a:pt x="1862" y="1211"/>
                  </a:lnTo>
                  <a:lnTo>
                    <a:pt x="1871" y="1227"/>
                  </a:lnTo>
                  <a:lnTo>
                    <a:pt x="1881" y="1223"/>
                  </a:lnTo>
                  <a:lnTo>
                    <a:pt x="1890" y="1229"/>
                  </a:lnTo>
                  <a:lnTo>
                    <a:pt x="1899" y="1241"/>
                  </a:lnTo>
                  <a:lnTo>
                    <a:pt x="1909" y="1249"/>
                  </a:lnTo>
                  <a:lnTo>
                    <a:pt x="1918" y="1258"/>
                  </a:lnTo>
                  <a:lnTo>
                    <a:pt x="1928" y="1270"/>
                  </a:lnTo>
                  <a:lnTo>
                    <a:pt x="1937" y="1278"/>
                  </a:lnTo>
                  <a:lnTo>
                    <a:pt x="1946" y="1268"/>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3">
              <a:extLst>
                <a:ext uri="{FF2B5EF4-FFF2-40B4-BE49-F238E27FC236}">
                  <a16:creationId xmlns:a16="http://schemas.microsoft.com/office/drawing/2014/main" id="{B8086303-B960-4645-A8A7-5EA6FC427A37}"/>
                </a:ext>
              </a:extLst>
            </p:cNvPr>
            <p:cNvSpPr>
              <a:spLocks/>
            </p:cNvSpPr>
            <p:nvPr/>
          </p:nvSpPr>
          <p:spPr bwMode="auto">
            <a:xfrm>
              <a:off x="1639" y="2528"/>
              <a:ext cx="1946" cy="1283"/>
            </a:xfrm>
            <a:custGeom>
              <a:avLst/>
              <a:gdLst>
                <a:gd name="T0" fmla="*/ 28 w 1946"/>
                <a:gd name="T1" fmla="*/ 16 h 1283"/>
                <a:gd name="T2" fmla="*/ 66 w 1946"/>
                <a:gd name="T3" fmla="*/ 52 h 1283"/>
                <a:gd name="T4" fmla="*/ 103 w 1946"/>
                <a:gd name="T5" fmla="*/ 70 h 1283"/>
                <a:gd name="T6" fmla="*/ 141 w 1946"/>
                <a:gd name="T7" fmla="*/ 98 h 1283"/>
                <a:gd name="T8" fmla="*/ 179 w 1946"/>
                <a:gd name="T9" fmla="*/ 107 h 1283"/>
                <a:gd name="T10" fmla="*/ 216 w 1946"/>
                <a:gd name="T11" fmla="*/ 143 h 1283"/>
                <a:gd name="T12" fmla="*/ 254 w 1946"/>
                <a:gd name="T13" fmla="*/ 178 h 1283"/>
                <a:gd name="T14" fmla="*/ 292 w 1946"/>
                <a:gd name="T15" fmla="*/ 187 h 1283"/>
                <a:gd name="T16" fmla="*/ 329 w 1946"/>
                <a:gd name="T17" fmla="*/ 199 h 1283"/>
                <a:gd name="T18" fmla="*/ 367 w 1946"/>
                <a:gd name="T19" fmla="*/ 235 h 1283"/>
                <a:gd name="T20" fmla="*/ 404 w 1946"/>
                <a:gd name="T21" fmla="*/ 244 h 1283"/>
                <a:gd name="T22" fmla="*/ 442 w 1946"/>
                <a:gd name="T23" fmla="*/ 262 h 1283"/>
                <a:gd name="T24" fmla="*/ 480 w 1946"/>
                <a:gd name="T25" fmla="*/ 296 h 1283"/>
                <a:gd name="T26" fmla="*/ 517 w 1946"/>
                <a:gd name="T27" fmla="*/ 350 h 1283"/>
                <a:gd name="T28" fmla="*/ 555 w 1946"/>
                <a:gd name="T29" fmla="*/ 361 h 1283"/>
                <a:gd name="T30" fmla="*/ 592 w 1946"/>
                <a:gd name="T31" fmla="*/ 387 h 1283"/>
                <a:gd name="T32" fmla="*/ 630 w 1946"/>
                <a:gd name="T33" fmla="*/ 409 h 1283"/>
                <a:gd name="T34" fmla="*/ 667 w 1946"/>
                <a:gd name="T35" fmla="*/ 433 h 1283"/>
                <a:gd name="T36" fmla="*/ 705 w 1946"/>
                <a:gd name="T37" fmla="*/ 446 h 1283"/>
                <a:gd name="T38" fmla="*/ 743 w 1946"/>
                <a:gd name="T39" fmla="*/ 482 h 1283"/>
                <a:gd name="T40" fmla="*/ 780 w 1946"/>
                <a:gd name="T41" fmla="*/ 499 h 1283"/>
                <a:gd name="T42" fmla="*/ 818 w 1946"/>
                <a:gd name="T43" fmla="*/ 546 h 1283"/>
                <a:gd name="T44" fmla="*/ 856 w 1946"/>
                <a:gd name="T45" fmla="*/ 555 h 1283"/>
                <a:gd name="T46" fmla="*/ 893 w 1946"/>
                <a:gd name="T47" fmla="*/ 584 h 1283"/>
                <a:gd name="T48" fmla="*/ 931 w 1946"/>
                <a:gd name="T49" fmla="*/ 596 h 1283"/>
                <a:gd name="T50" fmla="*/ 968 w 1946"/>
                <a:gd name="T51" fmla="*/ 609 h 1283"/>
                <a:gd name="T52" fmla="*/ 1006 w 1946"/>
                <a:gd name="T53" fmla="*/ 643 h 1283"/>
                <a:gd name="T54" fmla="*/ 1044 w 1946"/>
                <a:gd name="T55" fmla="*/ 697 h 1283"/>
                <a:gd name="T56" fmla="*/ 1081 w 1946"/>
                <a:gd name="T57" fmla="*/ 706 h 1283"/>
                <a:gd name="T58" fmla="*/ 1119 w 1946"/>
                <a:gd name="T59" fmla="*/ 728 h 1283"/>
                <a:gd name="T60" fmla="*/ 1157 w 1946"/>
                <a:gd name="T61" fmla="*/ 760 h 1283"/>
                <a:gd name="T62" fmla="*/ 1194 w 1946"/>
                <a:gd name="T63" fmla="*/ 782 h 1283"/>
                <a:gd name="T64" fmla="*/ 1232 w 1946"/>
                <a:gd name="T65" fmla="*/ 825 h 1283"/>
                <a:gd name="T66" fmla="*/ 1269 w 1946"/>
                <a:gd name="T67" fmla="*/ 822 h 1283"/>
                <a:gd name="T68" fmla="*/ 1307 w 1946"/>
                <a:gd name="T69" fmla="*/ 871 h 1283"/>
                <a:gd name="T70" fmla="*/ 1345 w 1946"/>
                <a:gd name="T71" fmla="*/ 891 h 1283"/>
                <a:gd name="T72" fmla="*/ 1382 w 1946"/>
                <a:gd name="T73" fmla="*/ 904 h 1283"/>
                <a:gd name="T74" fmla="*/ 1420 w 1946"/>
                <a:gd name="T75" fmla="*/ 941 h 1283"/>
                <a:gd name="T76" fmla="*/ 1457 w 1946"/>
                <a:gd name="T77" fmla="*/ 957 h 1283"/>
                <a:gd name="T78" fmla="*/ 1495 w 1946"/>
                <a:gd name="T79" fmla="*/ 977 h 1283"/>
                <a:gd name="T80" fmla="*/ 1533 w 1946"/>
                <a:gd name="T81" fmla="*/ 1012 h 1283"/>
                <a:gd name="T82" fmla="*/ 1570 w 1946"/>
                <a:gd name="T83" fmla="*/ 1012 h 1283"/>
                <a:gd name="T84" fmla="*/ 1608 w 1946"/>
                <a:gd name="T85" fmla="*/ 1045 h 1283"/>
                <a:gd name="T86" fmla="*/ 1645 w 1946"/>
                <a:gd name="T87" fmla="*/ 1069 h 1283"/>
                <a:gd name="T88" fmla="*/ 1683 w 1946"/>
                <a:gd name="T89" fmla="*/ 1110 h 1283"/>
                <a:gd name="T90" fmla="*/ 1721 w 1946"/>
                <a:gd name="T91" fmla="*/ 1118 h 1283"/>
                <a:gd name="T92" fmla="*/ 1758 w 1946"/>
                <a:gd name="T93" fmla="*/ 1148 h 1283"/>
                <a:gd name="T94" fmla="*/ 1796 w 1946"/>
                <a:gd name="T95" fmla="*/ 1163 h 1283"/>
                <a:gd name="T96" fmla="*/ 1834 w 1946"/>
                <a:gd name="T97" fmla="*/ 1201 h 1283"/>
                <a:gd name="T98" fmla="*/ 1871 w 1946"/>
                <a:gd name="T99" fmla="*/ 1235 h 1283"/>
                <a:gd name="T100" fmla="*/ 1909 w 1946"/>
                <a:gd name="T101" fmla="*/ 1263 h 1283"/>
                <a:gd name="T102" fmla="*/ 1946 w 1946"/>
                <a:gd name="T103" fmla="*/ 128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83">
                  <a:moveTo>
                    <a:pt x="0" y="5"/>
                  </a:moveTo>
                  <a:lnTo>
                    <a:pt x="9" y="0"/>
                  </a:lnTo>
                  <a:lnTo>
                    <a:pt x="19" y="6"/>
                  </a:lnTo>
                  <a:lnTo>
                    <a:pt x="28" y="16"/>
                  </a:lnTo>
                  <a:lnTo>
                    <a:pt x="38" y="52"/>
                  </a:lnTo>
                  <a:lnTo>
                    <a:pt x="47" y="52"/>
                  </a:lnTo>
                  <a:lnTo>
                    <a:pt x="56" y="44"/>
                  </a:lnTo>
                  <a:lnTo>
                    <a:pt x="66" y="52"/>
                  </a:lnTo>
                  <a:lnTo>
                    <a:pt x="75" y="48"/>
                  </a:lnTo>
                  <a:lnTo>
                    <a:pt x="85" y="77"/>
                  </a:lnTo>
                  <a:lnTo>
                    <a:pt x="94" y="66"/>
                  </a:lnTo>
                  <a:lnTo>
                    <a:pt x="103" y="70"/>
                  </a:lnTo>
                  <a:lnTo>
                    <a:pt x="113" y="96"/>
                  </a:lnTo>
                  <a:lnTo>
                    <a:pt x="122" y="77"/>
                  </a:lnTo>
                  <a:lnTo>
                    <a:pt x="132" y="87"/>
                  </a:lnTo>
                  <a:lnTo>
                    <a:pt x="141" y="98"/>
                  </a:lnTo>
                  <a:lnTo>
                    <a:pt x="150" y="87"/>
                  </a:lnTo>
                  <a:lnTo>
                    <a:pt x="160" y="107"/>
                  </a:lnTo>
                  <a:lnTo>
                    <a:pt x="169" y="112"/>
                  </a:lnTo>
                  <a:lnTo>
                    <a:pt x="179" y="107"/>
                  </a:lnTo>
                  <a:lnTo>
                    <a:pt x="188" y="120"/>
                  </a:lnTo>
                  <a:lnTo>
                    <a:pt x="197" y="136"/>
                  </a:lnTo>
                  <a:lnTo>
                    <a:pt x="207" y="126"/>
                  </a:lnTo>
                  <a:lnTo>
                    <a:pt x="216" y="143"/>
                  </a:lnTo>
                  <a:lnTo>
                    <a:pt x="226" y="155"/>
                  </a:lnTo>
                  <a:lnTo>
                    <a:pt x="235" y="157"/>
                  </a:lnTo>
                  <a:lnTo>
                    <a:pt x="245" y="150"/>
                  </a:lnTo>
                  <a:lnTo>
                    <a:pt x="254" y="178"/>
                  </a:lnTo>
                  <a:lnTo>
                    <a:pt x="263" y="168"/>
                  </a:lnTo>
                  <a:lnTo>
                    <a:pt x="273" y="185"/>
                  </a:lnTo>
                  <a:lnTo>
                    <a:pt x="282" y="176"/>
                  </a:lnTo>
                  <a:lnTo>
                    <a:pt x="292" y="187"/>
                  </a:lnTo>
                  <a:lnTo>
                    <a:pt x="301" y="186"/>
                  </a:lnTo>
                  <a:lnTo>
                    <a:pt x="310" y="193"/>
                  </a:lnTo>
                  <a:lnTo>
                    <a:pt x="320" y="193"/>
                  </a:lnTo>
                  <a:lnTo>
                    <a:pt x="329" y="199"/>
                  </a:lnTo>
                  <a:lnTo>
                    <a:pt x="339" y="214"/>
                  </a:lnTo>
                  <a:lnTo>
                    <a:pt x="348" y="221"/>
                  </a:lnTo>
                  <a:lnTo>
                    <a:pt x="357" y="226"/>
                  </a:lnTo>
                  <a:lnTo>
                    <a:pt x="367" y="235"/>
                  </a:lnTo>
                  <a:lnTo>
                    <a:pt x="376" y="240"/>
                  </a:lnTo>
                  <a:lnTo>
                    <a:pt x="386" y="246"/>
                  </a:lnTo>
                  <a:lnTo>
                    <a:pt x="395" y="249"/>
                  </a:lnTo>
                  <a:lnTo>
                    <a:pt x="404" y="244"/>
                  </a:lnTo>
                  <a:lnTo>
                    <a:pt x="414" y="261"/>
                  </a:lnTo>
                  <a:lnTo>
                    <a:pt x="423" y="257"/>
                  </a:lnTo>
                  <a:lnTo>
                    <a:pt x="433" y="271"/>
                  </a:lnTo>
                  <a:lnTo>
                    <a:pt x="442" y="262"/>
                  </a:lnTo>
                  <a:lnTo>
                    <a:pt x="451" y="287"/>
                  </a:lnTo>
                  <a:lnTo>
                    <a:pt x="461" y="297"/>
                  </a:lnTo>
                  <a:lnTo>
                    <a:pt x="470" y="288"/>
                  </a:lnTo>
                  <a:lnTo>
                    <a:pt x="480" y="296"/>
                  </a:lnTo>
                  <a:lnTo>
                    <a:pt x="489" y="305"/>
                  </a:lnTo>
                  <a:lnTo>
                    <a:pt x="498" y="325"/>
                  </a:lnTo>
                  <a:lnTo>
                    <a:pt x="508" y="328"/>
                  </a:lnTo>
                  <a:lnTo>
                    <a:pt x="517" y="350"/>
                  </a:lnTo>
                  <a:lnTo>
                    <a:pt x="527" y="340"/>
                  </a:lnTo>
                  <a:lnTo>
                    <a:pt x="536" y="351"/>
                  </a:lnTo>
                  <a:lnTo>
                    <a:pt x="545" y="356"/>
                  </a:lnTo>
                  <a:lnTo>
                    <a:pt x="555" y="361"/>
                  </a:lnTo>
                  <a:lnTo>
                    <a:pt x="564" y="388"/>
                  </a:lnTo>
                  <a:lnTo>
                    <a:pt x="574" y="400"/>
                  </a:lnTo>
                  <a:lnTo>
                    <a:pt x="583" y="388"/>
                  </a:lnTo>
                  <a:lnTo>
                    <a:pt x="592" y="387"/>
                  </a:lnTo>
                  <a:lnTo>
                    <a:pt x="602" y="387"/>
                  </a:lnTo>
                  <a:lnTo>
                    <a:pt x="611" y="396"/>
                  </a:lnTo>
                  <a:lnTo>
                    <a:pt x="620" y="425"/>
                  </a:lnTo>
                  <a:lnTo>
                    <a:pt x="630" y="409"/>
                  </a:lnTo>
                  <a:lnTo>
                    <a:pt x="639" y="423"/>
                  </a:lnTo>
                  <a:lnTo>
                    <a:pt x="649" y="427"/>
                  </a:lnTo>
                  <a:lnTo>
                    <a:pt x="658" y="429"/>
                  </a:lnTo>
                  <a:lnTo>
                    <a:pt x="667" y="433"/>
                  </a:lnTo>
                  <a:lnTo>
                    <a:pt x="677" y="443"/>
                  </a:lnTo>
                  <a:lnTo>
                    <a:pt x="686" y="472"/>
                  </a:lnTo>
                  <a:lnTo>
                    <a:pt x="696" y="447"/>
                  </a:lnTo>
                  <a:lnTo>
                    <a:pt x="705" y="446"/>
                  </a:lnTo>
                  <a:lnTo>
                    <a:pt x="714" y="460"/>
                  </a:lnTo>
                  <a:lnTo>
                    <a:pt x="724" y="487"/>
                  </a:lnTo>
                  <a:lnTo>
                    <a:pt x="733" y="477"/>
                  </a:lnTo>
                  <a:lnTo>
                    <a:pt x="743" y="482"/>
                  </a:lnTo>
                  <a:lnTo>
                    <a:pt x="752" y="490"/>
                  </a:lnTo>
                  <a:lnTo>
                    <a:pt x="761" y="493"/>
                  </a:lnTo>
                  <a:lnTo>
                    <a:pt x="771" y="510"/>
                  </a:lnTo>
                  <a:lnTo>
                    <a:pt x="780" y="499"/>
                  </a:lnTo>
                  <a:lnTo>
                    <a:pt x="790" y="515"/>
                  </a:lnTo>
                  <a:lnTo>
                    <a:pt x="799" y="509"/>
                  </a:lnTo>
                  <a:lnTo>
                    <a:pt x="809" y="513"/>
                  </a:lnTo>
                  <a:lnTo>
                    <a:pt x="818" y="546"/>
                  </a:lnTo>
                  <a:lnTo>
                    <a:pt x="827" y="534"/>
                  </a:lnTo>
                  <a:lnTo>
                    <a:pt x="837" y="543"/>
                  </a:lnTo>
                  <a:lnTo>
                    <a:pt x="846" y="539"/>
                  </a:lnTo>
                  <a:lnTo>
                    <a:pt x="856" y="555"/>
                  </a:lnTo>
                  <a:lnTo>
                    <a:pt x="865" y="549"/>
                  </a:lnTo>
                  <a:lnTo>
                    <a:pt x="874" y="553"/>
                  </a:lnTo>
                  <a:lnTo>
                    <a:pt x="884" y="557"/>
                  </a:lnTo>
                  <a:lnTo>
                    <a:pt x="893" y="584"/>
                  </a:lnTo>
                  <a:lnTo>
                    <a:pt x="903" y="581"/>
                  </a:lnTo>
                  <a:lnTo>
                    <a:pt x="912" y="591"/>
                  </a:lnTo>
                  <a:lnTo>
                    <a:pt x="921" y="591"/>
                  </a:lnTo>
                  <a:lnTo>
                    <a:pt x="931" y="596"/>
                  </a:lnTo>
                  <a:lnTo>
                    <a:pt x="940" y="608"/>
                  </a:lnTo>
                  <a:lnTo>
                    <a:pt x="950" y="611"/>
                  </a:lnTo>
                  <a:lnTo>
                    <a:pt x="959" y="617"/>
                  </a:lnTo>
                  <a:lnTo>
                    <a:pt x="968" y="609"/>
                  </a:lnTo>
                  <a:lnTo>
                    <a:pt x="978" y="628"/>
                  </a:lnTo>
                  <a:lnTo>
                    <a:pt x="987" y="627"/>
                  </a:lnTo>
                  <a:lnTo>
                    <a:pt x="997" y="639"/>
                  </a:lnTo>
                  <a:lnTo>
                    <a:pt x="1006" y="643"/>
                  </a:lnTo>
                  <a:lnTo>
                    <a:pt x="1016" y="657"/>
                  </a:lnTo>
                  <a:lnTo>
                    <a:pt x="1025" y="682"/>
                  </a:lnTo>
                  <a:lnTo>
                    <a:pt x="1034" y="686"/>
                  </a:lnTo>
                  <a:lnTo>
                    <a:pt x="1044" y="697"/>
                  </a:lnTo>
                  <a:lnTo>
                    <a:pt x="1053" y="685"/>
                  </a:lnTo>
                  <a:lnTo>
                    <a:pt x="1063" y="689"/>
                  </a:lnTo>
                  <a:lnTo>
                    <a:pt x="1072" y="698"/>
                  </a:lnTo>
                  <a:lnTo>
                    <a:pt x="1081" y="706"/>
                  </a:lnTo>
                  <a:lnTo>
                    <a:pt x="1091" y="711"/>
                  </a:lnTo>
                  <a:lnTo>
                    <a:pt x="1100" y="716"/>
                  </a:lnTo>
                  <a:lnTo>
                    <a:pt x="1110" y="713"/>
                  </a:lnTo>
                  <a:lnTo>
                    <a:pt x="1119" y="728"/>
                  </a:lnTo>
                  <a:lnTo>
                    <a:pt x="1128" y="720"/>
                  </a:lnTo>
                  <a:lnTo>
                    <a:pt x="1138" y="746"/>
                  </a:lnTo>
                  <a:lnTo>
                    <a:pt x="1147" y="758"/>
                  </a:lnTo>
                  <a:lnTo>
                    <a:pt x="1157" y="760"/>
                  </a:lnTo>
                  <a:lnTo>
                    <a:pt x="1166" y="769"/>
                  </a:lnTo>
                  <a:lnTo>
                    <a:pt x="1175" y="770"/>
                  </a:lnTo>
                  <a:lnTo>
                    <a:pt x="1185" y="774"/>
                  </a:lnTo>
                  <a:lnTo>
                    <a:pt x="1194" y="782"/>
                  </a:lnTo>
                  <a:lnTo>
                    <a:pt x="1204" y="782"/>
                  </a:lnTo>
                  <a:lnTo>
                    <a:pt x="1213" y="785"/>
                  </a:lnTo>
                  <a:lnTo>
                    <a:pt x="1222" y="799"/>
                  </a:lnTo>
                  <a:lnTo>
                    <a:pt x="1232" y="825"/>
                  </a:lnTo>
                  <a:lnTo>
                    <a:pt x="1241" y="806"/>
                  </a:lnTo>
                  <a:lnTo>
                    <a:pt x="1251" y="823"/>
                  </a:lnTo>
                  <a:lnTo>
                    <a:pt x="1260" y="844"/>
                  </a:lnTo>
                  <a:lnTo>
                    <a:pt x="1269" y="822"/>
                  </a:lnTo>
                  <a:lnTo>
                    <a:pt x="1279" y="843"/>
                  </a:lnTo>
                  <a:lnTo>
                    <a:pt x="1288" y="854"/>
                  </a:lnTo>
                  <a:lnTo>
                    <a:pt x="1298" y="846"/>
                  </a:lnTo>
                  <a:lnTo>
                    <a:pt x="1307" y="871"/>
                  </a:lnTo>
                  <a:lnTo>
                    <a:pt x="1316" y="859"/>
                  </a:lnTo>
                  <a:lnTo>
                    <a:pt x="1326" y="880"/>
                  </a:lnTo>
                  <a:lnTo>
                    <a:pt x="1335" y="874"/>
                  </a:lnTo>
                  <a:lnTo>
                    <a:pt x="1345" y="891"/>
                  </a:lnTo>
                  <a:lnTo>
                    <a:pt x="1354" y="881"/>
                  </a:lnTo>
                  <a:lnTo>
                    <a:pt x="1363" y="882"/>
                  </a:lnTo>
                  <a:lnTo>
                    <a:pt x="1373" y="912"/>
                  </a:lnTo>
                  <a:lnTo>
                    <a:pt x="1382" y="904"/>
                  </a:lnTo>
                  <a:lnTo>
                    <a:pt x="1392" y="908"/>
                  </a:lnTo>
                  <a:lnTo>
                    <a:pt x="1401" y="914"/>
                  </a:lnTo>
                  <a:lnTo>
                    <a:pt x="1410" y="915"/>
                  </a:lnTo>
                  <a:lnTo>
                    <a:pt x="1420" y="941"/>
                  </a:lnTo>
                  <a:lnTo>
                    <a:pt x="1429" y="947"/>
                  </a:lnTo>
                  <a:lnTo>
                    <a:pt x="1438" y="934"/>
                  </a:lnTo>
                  <a:lnTo>
                    <a:pt x="1448" y="929"/>
                  </a:lnTo>
                  <a:lnTo>
                    <a:pt x="1457" y="957"/>
                  </a:lnTo>
                  <a:lnTo>
                    <a:pt x="1467" y="952"/>
                  </a:lnTo>
                  <a:lnTo>
                    <a:pt x="1476" y="958"/>
                  </a:lnTo>
                  <a:lnTo>
                    <a:pt x="1485" y="951"/>
                  </a:lnTo>
                  <a:lnTo>
                    <a:pt x="1495" y="977"/>
                  </a:lnTo>
                  <a:lnTo>
                    <a:pt x="1504" y="990"/>
                  </a:lnTo>
                  <a:lnTo>
                    <a:pt x="1514" y="1002"/>
                  </a:lnTo>
                  <a:lnTo>
                    <a:pt x="1523" y="986"/>
                  </a:lnTo>
                  <a:lnTo>
                    <a:pt x="1533" y="1012"/>
                  </a:lnTo>
                  <a:lnTo>
                    <a:pt x="1542" y="1001"/>
                  </a:lnTo>
                  <a:lnTo>
                    <a:pt x="1551" y="996"/>
                  </a:lnTo>
                  <a:lnTo>
                    <a:pt x="1561" y="1018"/>
                  </a:lnTo>
                  <a:lnTo>
                    <a:pt x="1570" y="1012"/>
                  </a:lnTo>
                  <a:lnTo>
                    <a:pt x="1580" y="1014"/>
                  </a:lnTo>
                  <a:lnTo>
                    <a:pt x="1589" y="1036"/>
                  </a:lnTo>
                  <a:lnTo>
                    <a:pt x="1598" y="1043"/>
                  </a:lnTo>
                  <a:lnTo>
                    <a:pt x="1608" y="1045"/>
                  </a:lnTo>
                  <a:lnTo>
                    <a:pt x="1617" y="1045"/>
                  </a:lnTo>
                  <a:lnTo>
                    <a:pt x="1627" y="1064"/>
                  </a:lnTo>
                  <a:lnTo>
                    <a:pt x="1636" y="1071"/>
                  </a:lnTo>
                  <a:lnTo>
                    <a:pt x="1645" y="1069"/>
                  </a:lnTo>
                  <a:lnTo>
                    <a:pt x="1655" y="1078"/>
                  </a:lnTo>
                  <a:lnTo>
                    <a:pt x="1664" y="1089"/>
                  </a:lnTo>
                  <a:lnTo>
                    <a:pt x="1674" y="1090"/>
                  </a:lnTo>
                  <a:lnTo>
                    <a:pt x="1683" y="1110"/>
                  </a:lnTo>
                  <a:lnTo>
                    <a:pt x="1692" y="1115"/>
                  </a:lnTo>
                  <a:lnTo>
                    <a:pt x="1702" y="1123"/>
                  </a:lnTo>
                  <a:lnTo>
                    <a:pt x="1711" y="1123"/>
                  </a:lnTo>
                  <a:lnTo>
                    <a:pt x="1721" y="1118"/>
                  </a:lnTo>
                  <a:lnTo>
                    <a:pt x="1730" y="1134"/>
                  </a:lnTo>
                  <a:lnTo>
                    <a:pt x="1740" y="1140"/>
                  </a:lnTo>
                  <a:lnTo>
                    <a:pt x="1749" y="1142"/>
                  </a:lnTo>
                  <a:lnTo>
                    <a:pt x="1758" y="1148"/>
                  </a:lnTo>
                  <a:lnTo>
                    <a:pt x="1768" y="1144"/>
                  </a:lnTo>
                  <a:lnTo>
                    <a:pt x="1777" y="1164"/>
                  </a:lnTo>
                  <a:lnTo>
                    <a:pt x="1787" y="1156"/>
                  </a:lnTo>
                  <a:lnTo>
                    <a:pt x="1796" y="1163"/>
                  </a:lnTo>
                  <a:lnTo>
                    <a:pt x="1805" y="1180"/>
                  </a:lnTo>
                  <a:lnTo>
                    <a:pt x="1815" y="1205"/>
                  </a:lnTo>
                  <a:lnTo>
                    <a:pt x="1824" y="1181"/>
                  </a:lnTo>
                  <a:lnTo>
                    <a:pt x="1834" y="1201"/>
                  </a:lnTo>
                  <a:lnTo>
                    <a:pt x="1843" y="1210"/>
                  </a:lnTo>
                  <a:lnTo>
                    <a:pt x="1852" y="1217"/>
                  </a:lnTo>
                  <a:lnTo>
                    <a:pt x="1862" y="1214"/>
                  </a:lnTo>
                  <a:lnTo>
                    <a:pt x="1871" y="1235"/>
                  </a:lnTo>
                  <a:lnTo>
                    <a:pt x="1881" y="1231"/>
                  </a:lnTo>
                  <a:lnTo>
                    <a:pt x="1890" y="1235"/>
                  </a:lnTo>
                  <a:lnTo>
                    <a:pt x="1899" y="1239"/>
                  </a:lnTo>
                  <a:lnTo>
                    <a:pt x="1909" y="1263"/>
                  </a:lnTo>
                  <a:lnTo>
                    <a:pt x="1918" y="1251"/>
                  </a:lnTo>
                  <a:lnTo>
                    <a:pt x="1928" y="1262"/>
                  </a:lnTo>
                  <a:lnTo>
                    <a:pt x="1937" y="1263"/>
                  </a:lnTo>
                  <a:lnTo>
                    <a:pt x="1946" y="1283"/>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4">
              <a:extLst>
                <a:ext uri="{FF2B5EF4-FFF2-40B4-BE49-F238E27FC236}">
                  <a16:creationId xmlns:a16="http://schemas.microsoft.com/office/drawing/2014/main" id="{A94C9277-B65A-4F9C-ACB6-E1DFBAA1B1E5}"/>
                </a:ext>
              </a:extLst>
            </p:cNvPr>
            <p:cNvSpPr>
              <a:spLocks/>
            </p:cNvSpPr>
            <p:nvPr/>
          </p:nvSpPr>
          <p:spPr bwMode="auto">
            <a:xfrm>
              <a:off x="1639" y="2532"/>
              <a:ext cx="1946" cy="1276"/>
            </a:xfrm>
            <a:custGeom>
              <a:avLst/>
              <a:gdLst>
                <a:gd name="T0" fmla="*/ 28 w 1946"/>
                <a:gd name="T1" fmla="*/ 37 h 1276"/>
                <a:gd name="T2" fmla="*/ 66 w 1946"/>
                <a:gd name="T3" fmla="*/ 46 h 1276"/>
                <a:gd name="T4" fmla="*/ 103 w 1946"/>
                <a:gd name="T5" fmla="*/ 66 h 1276"/>
                <a:gd name="T6" fmla="*/ 141 w 1946"/>
                <a:gd name="T7" fmla="*/ 92 h 1276"/>
                <a:gd name="T8" fmla="*/ 179 w 1946"/>
                <a:gd name="T9" fmla="*/ 129 h 1276"/>
                <a:gd name="T10" fmla="*/ 216 w 1946"/>
                <a:gd name="T11" fmla="*/ 130 h 1276"/>
                <a:gd name="T12" fmla="*/ 254 w 1946"/>
                <a:gd name="T13" fmla="*/ 157 h 1276"/>
                <a:gd name="T14" fmla="*/ 292 w 1946"/>
                <a:gd name="T15" fmla="*/ 182 h 1276"/>
                <a:gd name="T16" fmla="*/ 329 w 1946"/>
                <a:gd name="T17" fmla="*/ 203 h 1276"/>
                <a:gd name="T18" fmla="*/ 367 w 1946"/>
                <a:gd name="T19" fmla="*/ 229 h 1276"/>
                <a:gd name="T20" fmla="*/ 404 w 1946"/>
                <a:gd name="T21" fmla="*/ 253 h 1276"/>
                <a:gd name="T22" fmla="*/ 442 w 1946"/>
                <a:gd name="T23" fmla="*/ 276 h 1276"/>
                <a:gd name="T24" fmla="*/ 480 w 1946"/>
                <a:gd name="T25" fmla="*/ 303 h 1276"/>
                <a:gd name="T26" fmla="*/ 517 w 1946"/>
                <a:gd name="T27" fmla="*/ 327 h 1276"/>
                <a:gd name="T28" fmla="*/ 555 w 1946"/>
                <a:gd name="T29" fmla="*/ 355 h 1276"/>
                <a:gd name="T30" fmla="*/ 592 w 1946"/>
                <a:gd name="T31" fmla="*/ 385 h 1276"/>
                <a:gd name="T32" fmla="*/ 630 w 1946"/>
                <a:gd name="T33" fmla="*/ 407 h 1276"/>
                <a:gd name="T34" fmla="*/ 667 w 1946"/>
                <a:gd name="T35" fmla="*/ 434 h 1276"/>
                <a:gd name="T36" fmla="*/ 705 w 1946"/>
                <a:gd name="T37" fmla="*/ 461 h 1276"/>
                <a:gd name="T38" fmla="*/ 743 w 1946"/>
                <a:gd name="T39" fmla="*/ 482 h 1276"/>
                <a:gd name="T40" fmla="*/ 780 w 1946"/>
                <a:gd name="T41" fmla="*/ 505 h 1276"/>
                <a:gd name="T42" fmla="*/ 818 w 1946"/>
                <a:gd name="T43" fmla="*/ 527 h 1276"/>
                <a:gd name="T44" fmla="*/ 856 w 1946"/>
                <a:gd name="T45" fmla="*/ 546 h 1276"/>
                <a:gd name="T46" fmla="*/ 893 w 1946"/>
                <a:gd name="T47" fmla="*/ 572 h 1276"/>
                <a:gd name="T48" fmla="*/ 931 w 1946"/>
                <a:gd name="T49" fmla="*/ 605 h 1276"/>
                <a:gd name="T50" fmla="*/ 968 w 1946"/>
                <a:gd name="T51" fmla="*/ 619 h 1276"/>
                <a:gd name="T52" fmla="*/ 1006 w 1946"/>
                <a:gd name="T53" fmla="*/ 642 h 1276"/>
                <a:gd name="T54" fmla="*/ 1044 w 1946"/>
                <a:gd name="T55" fmla="*/ 693 h 1276"/>
                <a:gd name="T56" fmla="*/ 1081 w 1946"/>
                <a:gd name="T57" fmla="*/ 701 h 1276"/>
                <a:gd name="T58" fmla="*/ 1119 w 1946"/>
                <a:gd name="T59" fmla="*/ 722 h 1276"/>
                <a:gd name="T60" fmla="*/ 1157 w 1946"/>
                <a:gd name="T61" fmla="*/ 757 h 1276"/>
                <a:gd name="T62" fmla="*/ 1194 w 1946"/>
                <a:gd name="T63" fmla="*/ 770 h 1276"/>
                <a:gd name="T64" fmla="*/ 1232 w 1946"/>
                <a:gd name="T65" fmla="*/ 819 h 1276"/>
                <a:gd name="T66" fmla="*/ 1269 w 1946"/>
                <a:gd name="T67" fmla="*/ 823 h 1276"/>
                <a:gd name="T68" fmla="*/ 1307 w 1946"/>
                <a:gd name="T69" fmla="*/ 854 h 1276"/>
                <a:gd name="T70" fmla="*/ 1345 w 1946"/>
                <a:gd name="T71" fmla="*/ 875 h 1276"/>
                <a:gd name="T72" fmla="*/ 1382 w 1946"/>
                <a:gd name="T73" fmla="*/ 903 h 1276"/>
                <a:gd name="T74" fmla="*/ 1420 w 1946"/>
                <a:gd name="T75" fmla="*/ 917 h 1276"/>
                <a:gd name="T76" fmla="*/ 1457 w 1946"/>
                <a:gd name="T77" fmla="*/ 945 h 1276"/>
                <a:gd name="T78" fmla="*/ 1495 w 1946"/>
                <a:gd name="T79" fmla="*/ 962 h 1276"/>
                <a:gd name="T80" fmla="*/ 1533 w 1946"/>
                <a:gd name="T81" fmla="*/ 987 h 1276"/>
                <a:gd name="T82" fmla="*/ 1570 w 1946"/>
                <a:gd name="T83" fmla="*/ 1036 h 1276"/>
                <a:gd name="T84" fmla="*/ 1608 w 1946"/>
                <a:gd name="T85" fmla="*/ 1037 h 1276"/>
                <a:gd name="T86" fmla="*/ 1645 w 1946"/>
                <a:gd name="T87" fmla="*/ 1061 h 1276"/>
                <a:gd name="T88" fmla="*/ 1683 w 1946"/>
                <a:gd name="T89" fmla="*/ 1116 h 1276"/>
                <a:gd name="T90" fmla="*/ 1721 w 1946"/>
                <a:gd name="T91" fmla="*/ 1127 h 1276"/>
                <a:gd name="T92" fmla="*/ 1758 w 1946"/>
                <a:gd name="T93" fmla="*/ 1147 h 1276"/>
                <a:gd name="T94" fmla="*/ 1796 w 1946"/>
                <a:gd name="T95" fmla="*/ 1171 h 1276"/>
                <a:gd name="T96" fmla="*/ 1834 w 1946"/>
                <a:gd name="T97" fmla="*/ 1200 h 1276"/>
                <a:gd name="T98" fmla="*/ 1871 w 1946"/>
                <a:gd name="T99" fmla="*/ 1219 h 1276"/>
                <a:gd name="T100" fmla="*/ 1909 w 1946"/>
                <a:gd name="T101" fmla="*/ 1242 h 1276"/>
                <a:gd name="T102" fmla="*/ 1946 w 1946"/>
                <a:gd name="T10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6">
                  <a:moveTo>
                    <a:pt x="0" y="0"/>
                  </a:moveTo>
                  <a:lnTo>
                    <a:pt x="9" y="17"/>
                  </a:lnTo>
                  <a:lnTo>
                    <a:pt x="19" y="4"/>
                  </a:lnTo>
                  <a:lnTo>
                    <a:pt x="28" y="37"/>
                  </a:lnTo>
                  <a:lnTo>
                    <a:pt x="38" y="28"/>
                  </a:lnTo>
                  <a:lnTo>
                    <a:pt x="47" y="20"/>
                  </a:lnTo>
                  <a:lnTo>
                    <a:pt x="56" y="42"/>
                  </a:lnTo>
                  <a:lnTo>
                    <a:pt x="66" y="46"/>
                  </a:lnTo>
                  <a:lnTo>
                    <a:pt x="75" y="50"/>
                  </a:lnTo>
                  <a:lnTo>
                    <a:pt x="85" y="59"/>
                  </a:lnTo>
                  <a:lnTo>
                    <a:pt x="94" y="74"/>
                  </a:lnTo>
                  <a:lnTo>
                    <a:pt x="103" y="66"/>
                  </a:lnTo>
                  <a:lnTo>
                    <a:pt x="113" y="84"/>
                  </a:lnTo>
                  <a:lnTo>
                    <a:pt x="122" y="93"/>
                  </a:lnTo>
                  <a:lnTo>
                    <a:pt x="132" y="68"/>
                  </a:lnTo>
                  <a:lnTo>
                    <a:pt x="141" y="92"/>
                  </a:lnTo>
                  <a:lnTo>
                    <a:pt x="150" y="116"/>
                  </a:lnTo>
                  <a:lnTo>
                    <a:pt x="160" y="105"/>
                  </a:lnTo>
                  <a:lnTo>
                    <a:pt x="169" y="105"/>
                  </a:lnTo>
                  <a:lnTo>
                    <a:pt x="179" y="129"/>
                  </a:lnTo>
                  <a:lnTo>
                    <a:pt x="188" y="121"/>
                  </a:lnTo>
                  <a:lnTo>
                    <a:pt x="197" y="134"/>
                  </a:lnTo>
                  <a:lnTo>
                    <a:pt x="207" y="120"/>
                  </a:lnTo>
                  <a:lnTo>
                    <a:pt x="216" y="130"/>
                  </a:lnTo>
                  <a:lnTo>
                    <a:pt x="226" y="145"/>
                  </a:lnTo>
                  <a:lnTo>
                    <a:pt x="235" y="142"/>
                  </a:lnTo>
                  <a:lnTo>
                    <a:pt x="245" y="147"/>
                  </a:lnTo>
                  <a:lnTo>
                    <a:pt x="254" y="157"/>
                  </a:lnTo>
                  <a:lnTo>
                    <a:pt x="263" y="160"/>
                  </a:lnTo>
                  <a:lnTo>
                    <a:pt x="273" y="173"/>
                  </a:lnTo>
                  <a:lnTo>
                    <a:pt x="282" y="174"/>
                  </a:lnTo>
                  <a:lnTo>
                    <a:pt x="292" y="182"/>
                  </a:lnTo>
                  <a:lnTo>
                    <a:pt x="301" y="188"/>
                  </a:lnTo>
                  <a:lnTo>
                    <a:pt x="310" y="190"/>
                  </a:lnTo>
                  <a:lnTo>
                    <a:pt x="320" y="190"/>
                  </a:lnTo>
                  <a:lnTo>
                    <a:pt x="329" y="203"/>
                  </a:lnTo>
                  <a:lnTo>
                    <a:pt x="339" y="209"/>
                  </a:lnTo>
                  <a:lnTo>
                    <a:pt x="348" y="216"/>
                  </a:lnTo>
                  <a:lnTo>
                    <a:pt x="357" y="235"/>
                  </a:lnTo>
                  <a:lnTo>
                    <a:pt x="367" y="229"/>
                  </a:lnTo>
                  <a:lnTo>
                    <a:pt x="376" y="247"/>
                  </a:lnTo>
                  <a:lnTo>
                    <a:pt x="386" y="241"/>
                  </a:lnTo>
                  <a:lnTo>
                    <a:pt x="395" y="243"/>
                  </a:lnTo>
                  <a:lnTo>
                    <a:pt x="404" y="253"/>
                  </a:lnTo>
                  <a:lnTo>
                    <a:pt x="414" y="272"/>
                  </a:lnTo>
                  <a:lnTo>
                    <a:pt x="423" y="261"/>
                  </a:lnTo>
                  <a:lnTo>
                    <a:pt x="433" y="251"/>
                  </a:lnTo>
                  <a:lnTo>
                    <a:pt x="442" y="276"/>
                  </a:lnTo>
                  <a:lnTo>
                    <a:pt x="451" y="283"/>
                  </a:lnTo>
                  <a:lnTo>
                    <a:pt x="461" y="293"/>
                  </a:lnTo>
                  <a:lnTo>
                    <a:pt x="470" y="295"/>
                  </a:lnTo>
                  <a:lnTo>
                    <a:pt x="480" y="303"/>
                  </a:lnTo>
                  <a:lnTo>
                    <a:pt x="489" y="309"/>
                  </a:lnTo>
                  <a:lnTo>
                    <a:pt x="498" y="334"/>
                  </a:lnTo>
                  <a:lnTo>
                    <a:pt x="508" y="335"/>
                  </a:lnTo>
                  <a:lnTo>
                    <a:pt x="517" y="327"/>
                  </a:lnTo>
                  <a:lnTo>
                    <a:pt x="527" y="343"/>
                  </a:lnTo>
                  <a:lnTo>
                    <a:pt x="536" y="334"/>
                  </a:lnTo>
                  <a:lnTo>
                    <a:pt x="545" y="350"/>
                  </a:lnTo>
                  <a:lnTo>
                    <a:pt x="555" y="355"/>
                  </a:lnTo>
                  <a:lnTo>
                    <a:pt x="564" y="362"/>
                  </a:lnTo>
                  <a:lnTo>
                    <a:pt x="574" y="383"/>
                  </a:lnTo>
                  <a:lnTo>
                    <a:pt x="583" y="360"/>
                  </a:lnTo>
                  <a:lnTo>
                    <a:pt x="592" y="385"/>
                  </a:lnTo>
                  <a:lnTo>
                    <a:pt x="602" y="404"/>
                  </a:lnTo>
                  <a:lnTo>
                    <a:pt x="611" y="394"/>
                  </a:lnTo>
                  <a:lnTo>
                    <a:pt x="620" y="420"/>
                  </a:lnTo>
                  <a:lnTo>
                    <a:pt x="630" y="407"/>
                  </a:lnTo>
                  <a:lnTo>
                    <a:pt x="639" y="411"/>
                  </a:lnTo>
                  <a:lnTo>
                    <a:pt x="649" y="425"/>
                  </a:lnTo>
                  <a:lnTo>
                    <a:pt x="658" y="420"/>
                  </a:lnTo>
                  <a:lnTo>
                    <a:pt x="667" y="434"/>
                  </a:lnTo>
                  <a:lnTo>
                    <a:pt x="677" y="429"/>
                  </a:lnTo>
                  <a:lnTo>
                    <a:pt x="686" y="455"/>
                  </a:lnTo>
                  <a:lnTo>
                    <a:pt x="696" y="439"/>
                  </a:lnTo>
                  <a:lnTo>
                    <a:pt x="705" y="461"/>
                  </a:lnTo>
                  <a:lnTo>
                    <a:pt x="714" y="464"/>
                  </a:lnTo>
                  <a:lnTo>
                    <a:pt x="724" y="473"/>
                  </a:lnTo>
                  <a:lnTo>
                    <a:pt x="733" y="492"/>
                  </a:lnTo>
                  <a:lnTo>
                    <a:pt x="743" y="482"/>
                  </a:lnTo>
                  <a:lnTo>
                    <a:pt x="752" y="478"/>
                  </a:lnTo>
                  <a:lnTo>
                    <a:pt x="761" y="497"/>
                  </a:lnTo>
                  <a:lnTo>
                    <a:pt x="771" y="514"/>
                  </a:lnTo>
                  <a:lnTo>
                    <a:pt x="780" y="505"/>
                  </a:lnTo>
                  <a:lnTo>
                    <a:pt x="790" y="501"/>
                  </a:lnTo>
                  <a:lnTo>
                    <a:pt x="799" y="508"/>
                  </a:lnTo>
                  <a:lnTo>
                    <a:pt x="809" y="508"/>
                  </a:lnTo>
                  <a:lnTo>
                    <a:pt x="818" y="527"/>
                  </a:lnTo>
                  <a:lnTo>
                    <a:pt x="827" y="535"/>
                  </a:lnTo>
                  <a:lnTo>
                    <a:pt x="837" y="539"/>
                  </a:lnTo>
                  <a:lnTo>
                    <a:pt x="846" y="531"/>
                  </a:lnTo>
                  <a:lnTo>
                    <a:pt x="856" y="546"/>
                  </a:lnTo>
                  <a:lnTo>
                    <a:pt x="865" y="544"/>
                  </a:lnTo>
                  <a:lnTo>
                    <a:pt x="874" y="557"/>
                  </a:lnTo>
                  <a:lnTo>
                    <a:pt x="884" y="565"/>
                  </a:lnTo>
                  <a:lnTo>
                    <a:pt x="893" y="572"/>
                  </a:lnTo>
                  <a:lnTo>
                    <a:pt x="903" y="577"/>
                  </a:lnTo>
                  <a:lnTo>
                    <a:pt x="912" y="575"/>
                  </a:lnTo>
                  <a:lnTo>
                    <a:pt x="921" y="588"/>
                  </a:lnTo>
                  <a:lnTo>
                    <a:pt x="931" y="605"/>
                  </a:lnTo>
                  <a:lnTo>
                    <a:pt x="940" y="613"/>
                  </a:lnTo>
                  <a:lnTo>
                    <a:pt x="950" y="608"/>
                  </a:lnTo>
                  <a:lnTo>
                    <a:pt x="959" y="612"/>
                  </a:lnTo>
                  <a:lnTo>
                    <a:pt x="968" y="619"/>
                  </a:lnTo>
                  <a:lnTo>
                    <a:pt x="978" y="626"/>
                  </a:lnTo>
                  <a:lnTo>
                    <a:pt x="987" y="628"/>
                  </a:lnTo>
                  <a:lnTo>
                    <a:pt x="997" y="636"/>
                  </a:lnTo>
                  <a:lnTo>
                    <a:pt x="1006" y="642"/>
                  </a:lnTo>
                  <a:lnTo>
                    <a:pt x="1016" y="653"/>
                  </a:lnTo>
                  <a:lnTo>
                    <a:pt x="1025" y="645"/>
                  </a:lnTo>
                  <a:lnTo>
                    <a:pt x="1034" y="667"/>
                  </a:lnTo>
                  <a:lnTo>
                    <a:pt x="1044" y="693"/>
                  </a:lnTo>
                  <a:lnTo>
                    <a:pt x="1053" y="669"/>
                  </a:lnTo>
                  <a:lnTo>
                    <a:pt x="1063" y="688"/>
                  </a:lnTo>
                  <a:lnTo>
                    <a:pt x="1072" y="710"/>
                  </a:lnTo>
                  <a:lnTo>
                    <a:pt x="1081" y="701"/>
                  </a:lnTo>
                  <a:lnTo>
                    <a:pt x="1091" y="710"/>
                  </a:lnTo>
                  <a:lnTo>
                    <a:pt x="1100" y="712"/>
                  </a:lnTo>
                  <a:lnTo>
                    <a:pt x="1110" y="717"/>
                  </a:lnTo>
                  <a:lnTo>
                    <a:pt x="1119" y="722"/>
                  </a:lnTo>
                  <a:lnTo>
                    <a:pt x="1128" y="735"/>
                  </a:lnTo>
                  <a:lnTo>
                    <a:pt x="1138" y="746"/>
                  </a:lnTo>
                  <a:lnTo>
                    <a:pt x="1147" y="741"/>
                  </a:lnTo>
                  <a:lnTo>
                    <a:pt x="1157" y="757"/>
                  </a:lnTo>
                  <a:lnTo>
                    <a:pt x="1166" y="797"/>
                  </a:lnTo>
                  <a:lnTo>
                    <a:pt x="1175" y="768"/>
                  </a:lnTo>
                  <a:lnTo>
                    <a:pt x="1185" y="774"/>
                  </a:lnTo>
                  <a:lnTo>
                    <a:pt x="1194" y="770"/>
                  </a:lnTo>
                  <a:lnTo>
                    <a:pt x="1204" y="799"/>
                  </a:lnTo>
                  <a:lnTo>
                    <a:pt x="1213" y="788"/>
                  </a:lnTo>
                  <a:lnTo>
                    <a:pt x="1222" y="794"/>
                  </a:lnTo>
                  <a:lnTo>
                    <a:pt x="1232" y="819"/>
                  </a:lnTo>
                  <a:lnTo>
                    <a:pt x="1241" y="825"/>
                  </a:lnTo>
                  <a:lnTo>
                    <a:pt x="1251" y="822"/>
                  </a:lnTo>
                  <a:lnTo>
                    <a:pt x="1260" y="823"/>
                  </a:lnTo>
                  <a:lnTo>
                    <a:pt x="1269" y="823"/>
                  </a:lnTo>
                  <a:lnTo>
                    <a:pt x="1279" y="839"/>
                  </a:lnTo>
                  <a:lnTo>
                    <a:pt x="1288" y="844"/>
                  </a:lnTo>
                  <a:lnTo>
                    <a:pt x="1298" y="862"/>
                  </a:lnTo>
                  <a:lnTo>
                    <a:pt x="1307" y="854"/>
                  </a:lnTo>
                  <a:lnTo>
                    <a:pt x="1316" y="859"/>
                  </a:lnTo>
                  <a:lnTo>
                    <a:pt x="1326" y="855"/>
                  </a:lnTo>
                  <a:lnTo>
                    <a:pt x="1335" y="867"/>
                  </a:lnTo>
                  <a:lnTo>
                    <a:pt x="1345" y="875"/>
                  </a:lnTo>
                  <a:lnTo>
                    <a:pt x="1354" y="882"/>
                  </a:lnTo>
                  <a:lnTo>
                    <a:pt x="1363" y="879"/>
                  </a:lnTo>
                  <a:lnTo>
                    <a:pt x="1373" y="893"/>
                  </a:lnTo>
                  <a:lnTo>
                    <a:pt x="1382" y="903"/>
                  </a:lnTo>
                  <a:lnTo>
                    <a:pt x="1392" y="914"/>
                  </a:lnTo>
                  <a:lnTo>
                    <a:pt x="1401" y="921"/>
                  </a:lnTo>
                  <a:lnTo>
                    <a:pt x="1410" y="910"/>
                  </a:lnTo>
                  <a:lnTo>
                    <a:pt x="1420" y="917"/>
                  </a:lnTo>
                  <a:lnTo>
                    <a:pt x="1429" y="922"/>
                  </a:lnTo>
                  <a:lnTo>
                    <a:pt x="1438" y="921"/>
                  </a:lnTo>
                  <a:lnTo>
                    <a:pt x="1448" y="943"/>
                  </a:lnTo>
                  <a:lnTo>
                    <a:pt x="1457" y="945"/>
                  </a:lnTo>
                  <a:lnTo>
                    <a:pt x="1467" y="948"/>
                  </a:lnTo>
                  <a:lnTo>
                    <a:pt x="1476" y="956"/>
                  </a:lnTo>
                  <a:lnTo>
                    <a:pt x="1485" y="974"/>
                  </a:lnTo>
                  <a:lnTo>
                    <a:pt x="1495" y="962"/>
                  </a:lnTo>
                  <a:lnTo>
                    <a:pt x="1504" y="966"/>
                  </a:lnTo>
                  <a:lnTo>
                    <a:pt x="1514" y="967"/>
                  </a:lnTo>
                  <a:lnTo>
                    <a:pt x="1523" y="983"/>
                  </a:lnTo>
                  <a:lnTo>
                    <a:pt x="1533" y="987"/>
                  </a:lnTo>
                  <a:lnTo>
                    <a:pt x="1542" y="998"/>
                  </a:lnTo>
                  <a:lnTo>
                    <a:pt x="1551" y="1006"/>
                  </a:lnTo>
                  <a:lnTo>
                    <a:pt x="1561" y="1010"/>
                  </a:lnTo>
                  <a:lnTo>
                    <a:pt x="1570" y="1036"/>
                  </a:lnTo>
                  <a:lnTo>
                    <a:pt x="1580" y="1023"/>
                  </a:lnTo>
                  <a:lnTo>
                    <a:pt x="1589" y="1036"/>
                  </a:lnTo>
                  <a:lnTo>
                    <a:pt x="1598" y="1031"/>
                  </a:lnTo>
                  <a:lnTo>
                    <a:pt x="1608" y="1037"/>
                  </a:lnTo>
                  <a:lnTo>
                    <a:pt x="1617" y="1042"/>
                  </a:lnTo>
                  <a:lnTo>
                    <a:pt x="1627" y="1033"/>
                  </a:lnTo>
                  <a:lnTo>
                    <a:pt x="1636" y="1054"/>
                  </a:lnTo>
                  <a:lnTo>
                    <a:pt x="1645" y="1061"/>
                  </a:lnTo>
                  <a:lnTo>
                    <a:pt x="1655" y="1080"/>
                  </a:lnTo>
                  <a:lnTo>
                    <a:pt x="1664" y="1087"/>
                  </a:lnTo>
                  <a:lnTo>
                    <a:pt x="1674" y="1093"/>
                  </a:lnTo>
                  <a:lnTo>
                    <a:pt x="1683" y="1116"/>
                  </a:lnTo>
                  <a:lnTo>
                    <a:pt x="1692" y="1111"/>
                  </a:lnTo>
                  <a:lnTo>
                    <a:pt x="1702" y="1130"/>
                  </a:lnTo>
                  <a:lnTo>
                    <a:pt x="1711" y="1117"/>
                  </a:lnTo>
                  <a:lnTo>
                    <a:pt x="1721" y="1127"/>
                  </a:lnTo>
                  <a:lnTo>
                    <a:pt x="1730" y="1131"/>
                  </a:lnTo>
                  <a:lnTo>
                    <a:pt x="1740" y="1129"/>
                  </a:lnTo>
                  <a:lnTo>
                    <a:pt x="1749" y="1140"/>
                  </a:lnTo>
                  <a:lnTo>
                    <a:pt x="1758" y="1147"/>
                  </a:lnTo>
                  <a:lnTo>
                    <a:pt x="1768" y="1161"/>
                  </a:lnTo>
                  <a:lnTo>
                    <a:pt x="1777" y="1163"/>
                  </a:lnTo>
                  <a:lnTo>
                    <a:pt x="1787" y="1167"/>
                  </a:lnTo>
                  <a:lnTo>
                    <a:pt x="1796" y="1171"/>
                  </a:lnTo>
                  <a:lnTo>
                    <a:pt x="1805" y="1182"/>
                  </a:lnTo>
                  <a:lnTo>
                    <a:pt x="1815" y="1175"/>
                  </a:lnTo>
                  <a:lnTo>
                    <a:pt x="1824" y="1190"/>
                  </a:lnTo>
                  <a:lnTo>
                    <a:pt x="1834" y="1200"/>
                  </a:lnTo>
                  <a:lnTo>
                    <a:pt x="1843" y="1214"/>
                  </a:lnTo>
                  <a:lnTo>
                    <a:pt x="1852" y="1216"/>
                  </a:lnTo>
                  <a:lnTo>
                    <a:pt x="1862" y="1205"/>
                  </a:lnTo>
                  <a:lnTo>
                    <a:pt x="1871" y="1219"/>
                  </a:lnTo>
                  <a:lnTo>
                    <a:pt x="1881" y="1227"/>
                  </a:lnTo>
                  <a:lnTo>
                    <a:pt x="1890" y="1237"/>
                  </a:lnTo>
                  <a:lnTo>
                    <a:pt x="1899" y="1236"/>
                  </a:lnTo>
                  <a:lnTo>
                    <a:pt x="1909" y="1242"/>
                  </a:lnTo>
                  <a:lnTo>
                    <a:pt x="1918" y="1243"/>
                  </a:lnTo>
                  <a:lnTo>
                    <a:pt x="1928" y="1261"/>
                  </a:lnTo>
                  <a:lnTo>
                    <a:pt x="1937" y="1258"/>
                  </a:lnTo>
                  <a:lnTo>
                    <a:pt x="1946" y="1276"/>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5">
              <a:extLst>
                <a:ext uri="{FF2B5EF4-FFF2-40B4-BE49-F238E27FC236}">
                  <a16:creationId xmlns:a16="http://schemas.microsoft.com/office/drawing/2014/main" id="{E0619D05-B852-4C24-A75B-AEBD57AF7EC4}"/>
                </a:ext>
              </a:extLst>
            </p:cNvPr>
            <p:cNvSpPr>
              <a:spLocks/>
            </p:cNvSpPr>
            <p:nvPr/>
          </p:nvSpPr>
          <p:spPr bwMode="auto">
            <a:xfrm>
              <a:off x="1639" y="2532"/>
              <a:ext cx="1946" cy="1277"/>
            </a:xfrm>
            <a:custGeom>
              <a:avLst/>
              <a:gdLst>
                <a:gd name="T0" fmla="*/ 28 w 1946"/>
                <a:gd name="T1" fmla="*/ 17 h 1277"/>
                <a:gd name="T2" fmla="*/ 66 w 1946"/>
                <a:gd name="T3" fmla="*/ 59 h 1277"/>
                <a:gd name="T4" fmla="*/ 103 w 1946"/>
                <a:gd name="T5" fmla="*/ 68 h 1277"/>
                <a:gd name="T6" fmla="*/ 141 w 1946"/>
                <a:gd name="T7" fmla="*/ 108 h 1277"/>
                <a:gd name="T8" fmla="*/ 179 w 1946"/>
                <a:gd name="T9" fmla="*/ 115 h 1277"/>
                <a:gd name="T10" fmla="*/ 216 w 1946"/>
                <a:gd name="T11" fmla="*/ 139 h 1277"/>
                <a:gd name="T12" fmla="*/ 254 w 1946"/>
                <a:gd name="T13" fmla="*/ 159 h 1277"/>
                <a:gd name="T14" fmla="*/ 292 w 1946"/>
                <a:gd name="T15" fmla="*/ 182 h 1277"/>
                <a:gd name="T16" fmla="*/ 329 w 1946"/>
                <a:gd name="T17" fmla="*/ 203 h 1277"/>
                <a:gd name="T18" fmla="*/ 367 w 1946"/>
                <a:gd name="T19" fmla="*/ 227 h 1277"/>
                <a:gd name="T20" fmla="*/ 404 w 1946"/>
                <a:gd name="T21" fmla="*/ 251 h 1277"/>
                <a:gd name="T22" fmla="*/ 442 w 1946"/>
                <a:gd name="T23" fmla="*/ 273 h 1277"/>
                <a:gd name="T24" fmla="*/ 480 w 1946"/>
                <a:gd name="T25" fmla="*/ 300 h 1277"/>
                <a:gd name="T26" fmla="*/ 517 w 1946"/>
                <a:gd name="T27" fmla="*/ 329 h 1277"/>
                <a:gd name="T28" fmla="*/ 555 w 1946"/>
                <a:gd name="T29" fmla="*/ 356 h 1277"/>
                <a:gd name="T30" fmla="*/ 592 w 1946"/>
                <a:gd name="T31" fmla="*/ 401 h 1277"/>
                <a:gd name="T32" fmla="*/ 630 w 1946"/>
                <a:gd name="T33" fmla="*/ 409 h 1277"/>
                <a:gd name="T34" fmla="*/ 667 w 1946"/>
                <a:gd name="T35" fmla="*/ 447 h 1277"/>
                <a:gd name="T36" fmla="*/ 705 w 1946"/>
                <a:gd name="T37" fmla="*/ 456 h 1277"/>
                <a:gd name="T38" fmla="*/ 743 w 1946"/>
                <a:gd name="T39" fmla="*/ 468 h 1277"/>
                <a:gd name="T40" fmla="*/ 780 w 1946"/>
                <a:gd name="T41" fmla="*/ 502 h 1277"/>
                <a:gd name="T42" fmla="*/ 818 w 1946"/>
                <a:gd name="T43" fmla="*/ 525 h 1277"/>
                <a:gd name="T44" fmla="*/ 856 w 1946"/>
                <a:gd name="T45" fmla="*/ 547 h 1277"/>
                <a:gd name="T46" fmla="*/ 893 w 1946"/>
                <a:gd name="T47" fmla="*/ 565 h 1277"/>
                <a:gd name="T48" fmla="*/ 931 w 1946"/>
                <a:gd name="T49" fmla="*/ 593 h 1277"/>
                <a:gd name="T50" fmla="*/ 968 w 1946"/>
                <a:gd name="T51" fmla="*/ 613 h 1277"/>
                <a:gd name="T52" fmla="*/ 1006 w 1946"/>
                <a:gd name="T53" fmla="*/ 643 h 1277"/>
                <a:gd name="T54" fmla="*/ 1044 w 1946"/>
                <a:gd name="T55" fmla="*/ 686 h 1277"/>
                <a:gd name="T56" fmla="*/ 1081 w 1946"/>
                <a:gd name="T57" fmla="*/ 695 h 1277"/>
                <a:gd name="T58" fmla="*/ 1119 w 1946"/>
                <a:gd name="T59" fmla="*/ 712 h 1277"/>
                <a:gd name="T60" fmla="*/ 1157 w 1946"/>
                <a:gd name="T61" fmla="*/ 749 h 1277"/>
                <a:gd name="T62" fmla="*/ 1194 w 1946"/>
                <a:gd name="T63" fmla="*/ 777 h 1277"/>
                <a:gd name="T64" fmla="*/ 1232 w 1946"/>
                <a:gd name="T65" fmla="*/ 791 h 1277"/>
                <a:gd name="T66" fmla="*/ 1269 w 1946"/>
                <a:gd name="T67" fmla="*/ 835 h 1277"/>
                <a:gd name="T68" fmla="*/ 1307 w 1946"/>
                <a:gd name="T69" fmla="*/ 852 h 1277"/>
                <a:gd name="T70" fmla="*/ 1345 w 1946"/>
                <a:gd name="T71" fmla="*/ 868 h 1277"/>
                <a:gd name="T72" fmla="*/ 1382 w 1946"/>
                <a:gd name="T73" fmla="*/ 899 h 1277"/>
                <a:gd name="T74" fmla="*/ 1420 w 1946"/>
                <a:gd name="T75" fmla="*/ 912 h 1277"/>
                <a:gd name="T76" fmla="*/ 1457 w 1946"/>
                <a:gd name="T77" fmla="*/ 941 h 1277"/>
                <a:gd name="T78" fmla="*/ 1495 w 1946"/>
                <a:gd name="T79" fmla="*/ 972 h 1277"/>
                <a:gd name="T80" fmla="*/ 1533 w 1946"/>
                <a:gd name="T81" fmla="*/ 987 h 1277"/>
                <a:gd name="T82" fmla="*/ 1570 w 1946"/>
                <a:gd name="T83" fmla="*/ 1001 h 1277"/>
                <a:gd name="T84" fmla="*/ 1608 w 1946"/>
                <a:gd name="T85" fmla="*/ 1040 h 1277"/>
                <a:gd name="T86" fmla="*/ 1645 w 1946"/>
                <a:gd name="T87" fmla="*/ 1037 h 1277"/>
                <a:gd name="T88" fmla="*/ 1683 w 1946"/>
                <a:gd name="T89" fmla="*/ 1114 h 1277"/>
                <a:gd name="T90" fmla="*/ 1721 w 1946"/>
                <a:gd name="T91" fmla="*/ 1125 h 1277"/>
                <a:gd name="T92" fmla="*/ 1758 w 1946"/>
                <a:gd name="T93" fmla="*/ 1143 h 1277"/>
                <a:gd name="T94" fmla="*/ 1796 w 1946"/>
                <a:gd name="T95" fmla="*/ 1171 h 1277"/>
                <a:gd name="T96" fmla="*/ 1834 w 1946"/>
                <a:gd name="T97" fmla="*/ 1195 h 1277"/>
                <a:gd name="T98" fmla="*/ 1871 w 1946"/>
                <a:gd name="T99" fmla="*/ 1220 h 1277"/>
                <a:gd name="T100" fmla="*/ 1909 w 1946"/>
                <a:gd name="T101" fmla="*/ 1233 h 1277"/>
                <a:gd name="T102" fmla="*/ 1946 w 1946"/>
                <a:gd name="T103"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7">
                  <a:moveTo>
                    <a:pt x="0" y="9"/>
                  </a:moveTo>
                  <a:lnTo>
                    <a:pt x="9" y="4"/>
                  </a:lnTo>
                  <a:lnTo>
                    <a:pt x="19" y="0"/>
                  </a:lnTo>
                  <a:lnTo>
                    <a:pt x="28" y="17"/>
                  </a:lnTo>
                  <a:lnTo>
                    <a:pt x="38" y="26"/>
                  </a:lnTo>
                  <a:lnTo>
                    <a:pt x="47" y="24"/>
                  </a:lnTo>
                  <a:lnTo>
                    <a:pt x="56" y="27"/>
                  </a:lnTo>
                  <a:lnTo>
                    <a:pt x="66" y="59"/>
                  </a:lnTo>
                  <a:lnTo>
                    <a:pt x="75" y="44"/>
                  </a:lnTo>
                  <a:lnTo>
                    <a:pt x="85" y="63"/>
                  </a:lnTo>
                  <a:lnTo>
                    <a:pt x="94" y="71"/>
                  </a:lnTo>
                  <a:lnTo>
                    <a:pt x="103" y="68"/>
                  </a:lnTo>
                  <a:lnTo>
                    <a:pt x="113" y="75"/>
                  </a:lnTo>
                  <a:lnTo>
                    <a:pt x="122" y="77"/>
                  </a:lnTo>
                  <a:lnTo>
                    <a:pt x="132" y="83"/>
                  </a:lnTo>
                  <a:lnTo>
                    <a:pt x="141" y="108"/>
                  </a:lnTo>
                  <a:lnTo>
                    <a:pt x="150" y="100"/>
                  </a:lnTo>
                  <a:lnTo>
                    <a:pt x="160" y="106"/>
                  </a:lnTo>
                  <a:lnTo>
                    <a:pt x="169" y="101"/>
                  </a:lnTo>
                  <a:lnTo>
                    <a:pt x="179" y="115"/>
                  </a:lnTo>
                  <a:lnTo>
                    <a:pt x="188" y="122"/>
                  </a:lnTo>
                  <a:lnTo>
                    <a:pt x="197" y="127"/>
                  </a:lnTo>
                  <a:lnTo>
                    <a:pt x="207" y="132"/>
                  </a:lnTo>
                  <a:lnTo>
                    <a:pt x="216" y="139"/>
                  </a:lnTo>
                  <a:lnTo>
                    <a:pt x="226" y="134"/>
                  </a:lnTo>
                  <a:lnTo>
                    <a:pt x="235" y="166"/>
                  </a:lnTo>
                  <a:lnTo>
                    <a:pt x="245" y="165"/>
                  </a:lnTo>
                  <a:lnTo>
                    <a:pt x="254" y="159"/>
                  </a:lnTo>
                  <a:lnTo>
                    <a:pt x="263" y="165"/>
                  </a:lnTo>
                  <a:lnTo>
                    <a:pt x="273" y="171"/>
                  </a:lnTo>
                  <a:lnTo>
                    <a:pt x="282" y="166"/>
                  </a:lnTo>
                  <a:lnTo>
                    <a:pt x="292" y="182"/>
                  </a:lnTo>
                  <a:lnTo>
                    <a:pt x="301" y="188"/>
                  </a:lnTo>
                  <a:lnTo>
                    <a:pt x="310" y="187"/>
                  </a:lnTo>
                  <a:lnTo>
                    <a:pt x="320" y="209"/>
                  </a:lnTo>
                  <a:lnTo>
                    <a:pt x="329" y="203"/>
                  </a:lnTo>
                  <a:lnTo>
                    <a:pt x="339" y="202"/>
                  </a:lnTo>
                  <a:lnTo>
                    <a:pt x="348" y="214"/>
                  </a:lnTo>
                  <a:lnTo>
                    <a:pt x="357" y="221"/>
                  </a:lnTo>
                  <a:lnTo>
                    <a:pt x="367" y="227"/>
                  </a:lnTo>
                  <a:lnTo>
                    <a:pt x="376" y="238"/>
                  </a:lnTo>
                  <a:lnTo>
                    <a:pt x="386" y="241"/>
                  </a:lnTo>
                  <a:lnTo>
                    <a:pt x="395" y="258"/>
                  </a:lnTo>
                  <a:lnTo>
                    <a:pt x="404" y="251"/>
                  </a:lnTo>
                  <a:lnTo>
                    <a:pt x="414" y="255"/>
                  </a:lnTo>
                  <a:lnTo>
                    <a:pt x="423" y="259"/>
                  </a:lnTo>
                  <a:lnTo>
                    <a:pt x="433" y="257"/>
                  </a:lnTo>
                  <a:lnTo>
                    <a:pt x="442" y="273"/>
                  </a:lnTo>
                  <a:lnTo>
                    <a:pt x="451" y="286"/>
                  </a:lnTo>
                  <a:lnTo>
                    <a:pt x="461" y="291"/>
                  </a:lnTo>
                  <a:lnTo>
                    <a:pt x="470" y="282"/>
                  </a:lnTo>
                  <a:lnTo>
                    <a:pt x="480" y="300"/>
                  </a:lnTo>
                  <a:lnTo>
                    <a:pt x="489" y="303"/>
                  </a:lnTo>
                  <a:lnTo>
                    <a:pt x="498" y="325"/>
                  </a:lnTo>
                  <a:lnTo>
                    <a:pt x="508" y="326"/>
                  </a:lnTo>
                  <a:lnTo>
                    <a:pt x="517" y="329"/>
                  </a:lnTo>
                  <a:lnTo>
                    <a:pt x="527" y="297"/>
                  </a:lnTo>
                  <a:lnTo>
                    <a:pt x="536" y="345"/>
                  </a:lnTo>
                  <a:lnTo>
                    <a:pt x="545" y="350"/>
                  </a:lnTo>
                  <a:lnTo>
                    <a:pt x="555" y="356"/>
                  </a:lnTo>
                  <a:lnTo>
                    <a:pt x="564" y="379"/>
                  </a:lnTo>
                  <a:lnTo>
                    <a:pt x="574" y="371"/>
                  </a:lnTo>
                  <a:lnTo>
                    <a:pt x="583" y="359"/>
                  </a:lnTo>
                  <a:lnTo>
                    <a:pt x="592" y="401"/>
                  </a:lnTo>
                  <a:lnTo>
                    <a:pt x="602" y="397"/>
                  </a:lnTo>
                  <a:lnTo>
                    <a:pt x="611" y="401"/>
                  </a:lnTo>
                  <a:lnTo>
                    <a:pt x="620" y="405"/>
                  </a:lnTo>
                  <a:lnTo>
                    <a:pt x="630" y="409"/>
                  </a:lnTo>
                  <a:lnTo>
                    <a:pt x="639" y="427"/>
                  </a:lnTo>
                  <a:lnTo>
                    <a:pt x="649" y="408"/>
                  </a:lnTo>
                  <a:lnTo>
                    <a:pt x="658" y="438"/>
                  </a:lnTo>
                  <a:lnTo>
                    <a:pt x="667" y="447"/>
                  </a:lnTo>
                  <a:lnTo>
                    <a:pt x="677" y="454"/>
                  </a:lnTo>
                  <a:lnTo>
                    <a:pt x="686" y="446"/>
                  </a:lnTo>
                  <a:lnTo>
                    <a:pt x="696" y="436"/>
                  </a:lnTo>
                  <a:lnTo>
                    <a:pt x="705" y="456"/>
                  </a:lnTo>
                  <a:lnTo>
                    <a:pt x="714" y="462"/>
                  </a:lnTo>
                  <a:lnTo>
                    <a:pt x="724" y="462"/>
                  </a:lnTo>
                  <a:lnTo>
                    <a:pt x="733" y="477"/>
                  </a:lnTo>
                  <a:lnTo>
                    <a:pt x="743" y="468"/>
                  </a:lnTo>
                  <a:lnTo>
                    <a:pt x="752" y="491"/>
                  </a:lnTo>
                  <a:lnTo>
                    <a:pt x="761" y="496"/>
                  </a:lnTo>
                  <a:lnTo>
                    <a:pt x="771" y="485"/>
                  </a:lnTo>
                  <a:lnTo>
                    <a:pt x="780" y="502"/>
                  </a:lnTo>
                  <a:lnTo>
                    <a:pt x="790" y="502"/>
                  </a:lnTo>
                  <a:lnTo>
                    <a:pt x="799" y="506"/>
                  </a:lnTo>
                  <a:lnTo>
                    <a:pt x="809" y="508"/>
                  </a:lnTo>
                  <a:lnTo>
                    <a:pt x="818" y="525"/>
                  </a:lnTo>
                  <a:lnTo>
                    <a:pt x="827" y="534"/>
                  </a:lnTo>
                  <a:lnTo>
                    <a:pt x="837" y="528"/>
                  </a:lnTo>
                  <a:lnTo>
                    <a:pt x="846" y="529"/>
                  </a:lnTo>
                  <a:lnTo>
                    <a:pt x="856" y="547"/>
                  </a:lnTo>
                  <a:lnTo>
                    <a:pt x="865" y="544"/>
                  </a:lnTo>
                  <a:lnTo>
                    <a:pt x="874" y="557"/>
                  </a:lnTo>
                  <a:lnTo>
                    <a:pt x="884" y="560"/>
                  </a:lnTo>
                  <a:lnTo>
                    <a:pt x="893" y="565"/>
                  </a:lnTo>
                  <a:lnTo>
                    <a:pt x="903" y="576"/>
                  </a:lnTo>
                  <a:lnTo>
                    <a:pt x="912" y="599"/>
                  </a:lnTo>
                  <a:lnTo>
                    <a:pt x="921" y="574"/>
                  </a:lnTo>
                  <a:lnTo>
                    <a:pt x="931" y="593"/>
                  </a:lnTo>
                  <a:lnTo>
                    <a:pt x="940" y="599"/>
                  </a:lnTo>
                  <a:lnTo>
                    <a:pt x="950" y="602"/>
                  </a:lnTo>
                  <a:lnTo>
                    <a:pt x="959" y="599"/>
                  </a:lnTo>
                  <a:lnTo>
                    <a:pt x="968" y="613"/>
                  </a:lnTo>
                  <a:lnTo>
                    <a:pt x="978" y="621"/>
                  </a:lnTo>
                  <a:lnTo>
                    <a:pt x="987" y="631"/>
                  </a:lnTo>
                  <a:lnTo>
                    <a:pt x="997" y="622"/>
                  </a:lnTo>
                  <a:lnTo>
                    <a:pt x="1006" y="643"/>
                  </a:lnTo>
                  <a:lnTo>
                    <a:pt x="1016" y="645"/>
                  </a:lnTo>
                  <a:lnTo>
                    <a:pt x="1025" y="644"/>
                  </a:lnTo>
                  <a:lnTo>
                    <a:pt x="1034" y="646"/>
                  </a:lnTo>
                  <a:lnTo>
                    <a:pt x="1044" y="686"/>
                  </a:lnTo>
                  <a:lnTo>
                    <a:pt x="1053" y="674"/>
                  </a:lnTo>
                  <a:lnTo>
                    <a:pt x="1063" y="678"/>
                  </a:lnTo>
                  <a:lnTo>
                    <a:pt x="1072" y="689"/>
                  </a:lnTo>
                  <a:lnTo>
                    <a:pt x="1081" y="695"/>
                  </a:lnTo>
                  <a:lnTo>
                    <a:pt x="1091" y="711"/>
                  </a:lnTo>
                  <a:lnTo>
                    <a:pt x="1100" y="715"/>
                  </a:lnTo>
                  <a:lnTo>
                    <a:pt x="1110" y="715"/>
                  </a:lnTo>
                  <a:lnTo>
                    <a:pt x="1119" y="712"/>
                  </a:lnTo>
                  <a:lnTo>
                    <a:pt x="1128" y="717"/>
                  </a:lnTo>
                  <a:lnTo>
                    <a:pt x="1138" y="747"/>
                  </a:lnTo>
                  <a:lnTo>
                    <a:pt x="1147" y="741"/>
                  </a:lnTo>
                  <a:lnTo>
                    <a:pt x="1157" y="749"/>
                  </a:lnTo>
                  <a:lnTo>
                    <a:pt x="1166" y="759"/>
                  </a:lnTo>
                  <a:lnTo>
                    <a:pt x="1175" y="759"/>
                  </a:lnTo>
                  <a:lnTo>
                    <a:pt x="1185" y="772"/>
                  </a:lnTo>
                  <a:lnTo>
                    <a:pt x="1194" y="777"/>
                  </a:lnTo>
                  <a:lnTo>
                    <a:pt x="1204" y="804"/>
                  </a:lnTo>
                  <a:lnTo>
                    <a:pt x="1213" y="799"/>
                  </a:lnTo>
                  <a:lnTo>
                    <a:pt x="1222" y="797"/>
                  </a:lnTo>
                  <a:lnTo>
                    <a:pt x="1232" y="791"/>
                  </a:lnTo>
                  <a:lnTo>
                    <a:pt x="1241" y="796"/>
                  </a:lnTo>
                  <a:lnTo>
                    <a:pt x="1251" y="819"/>
                  </a:lnTo>
                  <a:lnTo>
                    <a:pt x="1260" y="820"/>
                  </a:lnTo>
                  <a:lnTo>
                    <a:pt x="1269" y="835"/>
                  </a:lnTo>
                  <a:lnTo>
                    <a:pt x="1279" y="850"/>
                  </a:lnTo>
                  <a:lnTo>
                    <a:pt x="1288" y="848"/>
                  </a:lnTo>
                  <a:lnTo>
                    <a:pt x="1298" y="851"/>
                  </a:lnTo>
                  <a:lnTo>
                    <a:pt x="1307" y="852"/>
                  </a:lnTo>
                  <a:lnTo>
                    <a:pt x="1316" y="859"/>
                  </a:lnTo>
                  <a:lnTo>
                    <a:pt x="1326" y="863"/>
                  </a:lnTo>
                  <a:lnTo>
                    <a:pt x="1335" y="868"/>
                  </a:lnTo>
                  <a:lnTo>
                    <a:pt x="1345" y="868"/>
                  </a:lnTo>
                  <a:lnTo>
                    <a:pt x="1354" y="880"/>
                  </a:lnTo>
                  <a:lnTo>
                    <a:pt x="1363" y="890"/>
                  </a:lnTo>
                  <a:lnTo>
                    <a:pt x="1373" y="891"/>
                  </a:lnTo>
                  <a:lnTo>
                    <a:pt x="1382" y="899"/>
                  </a:lnTo>
                  <a:lnTo>
                    <a:pt x="1392" y="915"/>
                  </a:lnTo>
                  <a:lnTo>
                    <a:pt x="1401" y="907"/>
                  </a:lnTo>
                  <a:lnTo>
                    <a:pt x="1410" y="902"/>
                  </a:lnTo>
                  <a:lnTo>
                    <a:pt x="1420" y="912"/>
                  </a:lnTo>
                  <a:lnTo>
                    <a:pt x="1429" y="913"/>
                  </a:lnTo>
                  <a:lnTo>
                    <a:pt x="1438" y="916"/>
                  </a:lnTo>
                  <a:lnTo>
                    <a:pt x="1448" y="935"/>
                  </a:lnTo>
                  <a:lnTo>
                    <a:pt x="1457" y="941"/>
                  </a:lnTo>
                  <a:lnTo>
                    <a:pt x="1467" y="960"/>
                  </a:lnTo>
                  <a:lnTo>
                    <a:pt x="1476" y="958"/>
                  </a:lnTo>
                  <a:lnTo>
                    <a:pt x="1485" y="956"/>
                  </a:lnTo>
                  <a:lnTo>
                    <a:pt x="1495" y="972"/>
                  </a:lnTo>
                  <a:lnTo>
                    <a:pt x="1504" y="972"/>
                  </a:lnTo>
                  <a:lnTo>
                    <a:pt x="1514" y="980"/>
                  </a:lnTo>
                  <a:lnTo>
                    <a:pt x="1523" y="981"/>
                  </a:lnTo>
                  <a:lnTo>
                    <a:pt x="1533" y="987"/>
                  </a:lnTo>
                  <a:lnTo>
                    <a:pt x="1542" y="1010"/>
                  </a:lnTo>
                  <a:lnTo>
                    <a:pt x="1551" y="993"/>
                  </a:lnTo>
                  <a:lnTo>
                    <a:pt x="1561" y="1001"/>
                  </a:lnTo>
                  <a:lnTo>
                    <a:pt x="1570" y="1001"/>
                  </a:lnTo>
                  <a:lnTo>
                    <a:pt x="1580" y="1013"/>
                  </a:lnTo>
                  <a:lnTo>
                    <a:pt x="1589" y="1036"/>
                  </a:lnTo>
                  <a:lnTo>
                    <a:pt x="1598" y="1038"/>
                  </a:lnTo>
                  <a:lnTo>
                    <a:pt x="1608" y="1040"/>
                  </a:lnTo>
                  <a:lnTo>
                    <a:pt x="1617" y="1070"/>
                  </a:lnTo>
                  <a:lnTo>
                    <a:pt x="1627" y="1058"/>
                  </a:lnTo>
                  <a:lnTo>
                    <a:pt x="1636" y="1047"/>
                  </a:lnTo>
                  <a:lnTo>
                    <a:pt x="1645" y="1037"/>
                  </a:lnTo>
                  <a:lnTo>
                    <a:pt x="1655" y="1067"/>
                  </a:lnTo>
                  <a:lnTo>
                    <a:pt x="1664" y="1088"/>
                  </a:lnTo>
                  <a:lnTo>
                    <a:pt x="1674" y="1107"/>
                  </a:lnTo>
                  <a:lnTo>
                    <a:pt x="1683" y="1114"/>
                  </a:lnTo>
                  <a:lnTo>
                    <a:pt x="1692" y="1112"/>
                  </a:lnTo>
                  <a:lnTo>
                    <a:pt x="1702" y="1109"/>
                  </a:lnTo>
                  <a:lnTo>
                    <a:pt x="1711" y="1117"/>
                  </a:lnTo>
                  <a:lnTo>
                    <a:pt x="1721" y="1125"/>
                  </a:lnTo>
                  <a:lnTo>
                    <a:pt x="1730" y="1125"/>
                  </a:lnTo>
                  <a:lnTo>
                    <a:pt x="1740" y="1137"/>
                  </a:lnTo>
                  <a:lnTo>
                    <a:pt x="1749" y="1138"/>
                  </a:lnTo>
                  <a:lnTo>
                    <a:pt x="1758" y="1143"/>
                  </a:lnTo>
                  <a:lnTo>
                    <a:pt x="1768" y="1154"/>
                  </a:lnTo>
                  <a:lnTo>
                    <a:pt x="1777" y="1160"/>
                  </a:lnTo>
                  <a:lnTo>
                    <a:pt x="1787" y="1172"/>
                  </a:lnTo>
                  <a:lnTo>
                    <a:pt x="1796" y="1171"/>
                  </a:lnTo>
                  <a:lnTo>
                    <a:pt x="1805" y="1176"/>
                  </a:lnTo>
                  <a:lnTo>
                    <a:pt x="1815" y="1186"/>
                  </a:lnTo>
                  <a:lnTo>
                    <a:pt x="1824" y="1184"/>
                  </a:lnTo>
                  <a:lnTo>
                    <a:pt x="1834" y="1195"/>
                  </a:lnTo>
                  <a:lnTo>
                    <a:pt x="1843" y="1204"/>
                  </a:lnTo>
                  <a:lnTo>
                    <a:pt x="1852" y="1213"/>
                  </a:lnTo>
                  <a:lnTo>
                    <a:pt x="1862" y="1210"/>
                  </a:lnTo>
                  <a:lnTo>
                    <a:pt x="1871" y="1220"/>
                  </a:lnTo>
                  <a:lnTo>
                    <a:pt x="1881" y="1225"/>
                  </a:lnTo>
                  <a:lnTo>
                    <a:pt x="1890" y="1246"/>
                  </a:lnTo>
                  <a:lnTo>
                    <a:pt x="1899" y="1235"/>
                  </a:lnTo>
                  <a:lnTo>
                    <a:pt x="1909" y="1233"/>
                  </a:lnTo>
                  <a:lnTo>
                    <a:pt x="1918" y="1262"/>
                  </a:lnTo>
                  <a:lnTo>
                    <a:pt x="1928" y="1257"/>
                  </a:lnTo>
                  <a:lnTo>
                    <a:pt x="1937" y="1258"/>
                  </a:lnTo>
                  <a:lnTo>
                    <a:pt x="1946" y="1277"/>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6">
              <a:extLst>
                <a:ext uri="{FF2B5EF4-FFF2-40B4-BE49-F238E27FC236}">
                  <a16:creationId xmlns:a16="http://schemas.microsoft.com/office/drawing/2014/main" id="{FF17F020-8012-4D78-BE69-F60F7EE7176A}"/>
                </a:ext>
              </a:extLst>
            </p:cNvPr>
            <p:cNvSpPr>
              <a:spLocks/>
            </p:cNvSpPr>
            <p:nvPr/>
          </p:nvSpPr>
          <p:spPr bwMode="auto">
            <a:xfrm>
              <a:off x="1639" y="2529"/>
              <a:ext cx="1946" cy="1287"/>
            </a:xfrm>
            <a:custGeom>
              <a:avLst/>
              <a:gdLst>
                <a:gd name="T0" fmla="*/ 28 w 1946"/>
                <a:gd name="T1" fmla="*/ 36 h 1287"/>
                <a:gd name="T2" fmla="*/ 66 w 1946"/>
                <a:gd name="T3" fmla="*/ 49 h 1287"/>
                <a:gd name="T4" fmla="*/ 103 w 1946"/>
                <a:gd name="T5" fmla="*/ 77 h 1287"/>
                <a:gd name="T6" fmla="*/ 141 w 1946"/>
                <a:gd name="T7" fmla="*/ 91 h 1287"/>
                <a:gd name="T8" fmla="*/ 179 w 1946"/>
                <a:gd name="T9" fmla="*/ 111 h 1287"/>
                <a:gd name="T10" fmla="*/ 216 w 1946"/>
                <a:gd name="T11" fmla="*/ 140 h 1287"/>
                <a:gd name="T12" fmla="*/ 254 w 1946"/>
                <a:gd name="T13" fmla="*/ 160 h 1287"/>
                <a:gd name="T14" fmla="*/ 292 w 1946"/>
                <a:gd name="T15" fmla="*/ 186 h 1287"/>
                <a:gd name="T16" fmla="*/ 329 w 1946"/>
                <a:gd name="T17" fmla="*/ 205 h 1287"/>
                <a:gd name="T18" fmla="*/ 367 w 1946"/>
                <a:gd name="T19" fmla="*/ 219 h 1287"/>
                <a:gd name="T20" fmla="*/ 404 w 1946"/>
                <a:gd name="T21" fmla="*/ 254 h 1287"/>
                <a:gd name="T22" fmla="*/ 442 w 1946"/>
                <a:gd name="T23" fmla="*/ 278 h 1287"/>
                <a:gd name="T24" fmla="*/ 480 w 1946"/>
                <a:gd name="T25" fmla="*/ 315 h 1287"/>
                <a:gd name="T26" fmla="*/ 517 w 1946"/>
                <a:gd name="T27" fmla="*/ 334 h 1287"/>
                <a:gd name="T28" fmla="*/ 555 w 1946"/>
                <a:gd name="T29" fmla="*/ 367 h 1287"/>
                <a:gd name="T30" fmla="*/ 592 w 1946"/>
                <a:gd name="T31" fmla="*/ 370 h 1287"/>
                <a:gd name="T32" fmla="*/ 630 w 1946"/>
                <a:gd name="T33" fmla="*/ 405 h 1287"/>
                <a:gd name="T34" fmla="*/ 667 w 1946"/>
                <a:gd name="T35" fmla="*/ 434 h 1287"/>
                <a:gd name="T36" fmla="*/ 705 w 1946"/>
                <a:gd name="T37" fmla="*/ 449 h 1287"/>
                <a:gd name="T38" fmla="*/ 743 w 1946"/>
                <a:gd name="T39" fmla="*/ 481 h 1287"/>
                <a:gd name="T40" fmla="*/ 780 w 1946"/>
                <a:gd name="T41" fmla="*/ 508 h 1287"/>
                <a:gd name="T42" fmla="*/ 818 w 1946"/>
                <a:gd name="T43" fmla="*/ 531 h 1287"/>
                <a:gd name="T44" fmla="*/ 856 w 1946"/>
                <a:gd name="T45" fmla="*/ 552 h 1287"/>
                <a:gd name="T46" fmla="*/ 893 w 1946"/>
                <a:gd name="T47" fmla="*/ 588 h 1287"/>
                <a:gd name="T48" fmla="*/ 931 w 1946"/>
                <a:gd name="T49" fmla="*/ 595 h 1287"/>
                <a:gd name="T50" fmla="*/ 968 w 1946"/>
                <a:gd name="T51" fmla="*/ 610 h 1287"/>
                <a:gd name="T52" fmla="*/ 1006 w 1946"/>
                <a:gd name="T53" fmla="*/ 646 h 1287"/>
                <a:gd name="T54" fmla="*/ 1044 w 1946"/>
                <a:gd name="T55" fmla="*/ 690 h 1287"/>
                <a:gd name="T56" fmla="*/ 1081 w 1946"/>
                <a:gd name="T57" fmla="*/ 689 h 1287"/>
                <a:gd name="T58" fmla="*/ 1119 w 1946"/>
                <a:gd name="T59" fmla="*/ 717 h 1287"/>
                <a:gd name="T60" fmla="*/ 1157 w 1946"/>
                <a:gd name="T61" fmla="*/ 775 h 1287"/>
                <a:gd name="T62" fmla="*/ 1194 w 1946"/>
                <a:gd name="T63" fmla="*/ 781 h 1287"/>
                <a:gd name="T64" fmla="*/ 1232 w 1946"/>
                <a:gd name="T65" fmla="*/ 810 h 1287"/>
                <a:gd name="T66" fmla="*/ 1269 w 1946"/>
                <a:gd name="T67" fmla="*/ 832 h 1287"/>
                <a:gd name="T68" fmla="*/ 1307 w 1946"/>
                <a:gd name="T69" fmla="*/ 853 h 1287"/>
                <a:gd name="T70" fmla="*/ 1345 w 1946"/>
                <a:gd name="T71" fmla="*/ 883 h 1287"/>
                <a:gd name="T72" fmla="*/ 1382 w 1946"/>
                <a:gd name="T73" fmla="*/ 902 h 1287"/>
                <a:gd name="T74" fmla="*/ 1420 w 1946"/>
                <a:gd name="T75" fmla="*/ 937 h 1287"/>
                <a:gd name="T76" fmla="*/ 1457 w 1946"/>
                <a:gd name="T77" fmla="*/ 938 h 1287"/>
                <a:gd name="T78" fmla="*/ 1495 w 1946"/>
                <a:gd name="T79" fmla="*/ 964 h 1287"/>
                <a:gd name="T80" fmla="*/ 1533 w 1946"/>
                <a:gd name="T81" fmla="*/ 1007 h 1287"/>
                <a:gd name="T82" fmla="*/ 1570 w 1946"/>
                <a:gd name="T83" fmla="*/ 1030 h 1287"/>
                <a:gd name="T84" fmla="*/ 1608 w 1946"/>
                <a:gd name="T85" fmla="*/ 1043 h 1287"/>
                <a:gd name="T86" fmla="*/ 1645 w 1946"/>
                <a:gd name="T87" fmla="*/ 1077 h 1287"/>
                <a:gd name="T88" fmla="*/ 1683 w 1946"/>
                <a:gd name="T89" fmla="*/ 1106 h 1287"/>
                <a:gd name="T90" fmla="*/ 1721 w 1946"/>
                <a:gd name="T91" fmla="*/ 1129 h 1287"/>
                <a:gd name="T92" fmla="*/ 1758 w 1946"/>
                <a:gd name="T93" fmla="*/ 1147 h 1287"/>
                <a:gd name="T94" fmla="*/ 1796 w 1946"/>
                <a:gd name="T95" fmla="*/ 1173 h 1287"/>
                <a:gd name="T96" fmla="*/ 1834 w 1946"/>
                <a:gd name="T97" fmla="*/ 1196 h 1287"/>
                <a:gd name="T98" fmla="*/ 1871 w 1946"/>
                <a:gd name="T99" fmla="*/ 1224 h 1287"/>
                <a:gd name="T100" fmla="*/ 1909 w 1946"/>
                <a:gd name="T101" fmla="*/ 1238 h 1287"/>
                <a:gd name="T102" fmla="*/ 1946 w 1946"/>
                <a:gd name="T10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87">
                  <a:moveTo>
                    <a:pt x="0" y="4"/>
                  </a:moveTo>
                  <a:lnTo>
                    <a:pt x="9" y="9"/>
                  </a:lnTo>
                  <a:lnTo>
                    <a:pt x="19" y="0"/>
                  </a:lnTo>
                  <a:lnTo>
                    <a:pt x="28" y="36"/>
                  </a:lnTo>
                  <a:lnTo>
                    <a:pt x="38" y="33"/>
                  </a:lnTo>
                  <a:lnTo>
                    <a:pt x="47" y="40"/>
                  </a:lnTo>
                  <a:lnTo>
                    <a:pt x="56" y="47"/>
                  </a:lnTo>
                  <a:lnTo>
                    <a:pt x="66" y="49"/>
                  </a:lnTo>
                  <a:lnTo>
                    <a:pt x="75" y="53"/>
                  </a:lnTo>
                  <a:lnTo>
                    <a:pt x="85" y="50"/>
                  </a:lnTo>
                  <a:lnTo>
                    <a:pt x="94" y="52"/>
                  </a:lnTo>
                  <a:lnTo>
                    <a:pt x="103" y="77"/>
                  </a:lnTo>
                  <a:lnTo>
                    <a:pt x="113" y="69"/>
                  </a:lnTo>
                  <a:lnTo>
                    <a:pt x="122" y="74"/>
                  </a:lnTo>
                  <a:lnTo>
                    <a:pt x="132" y="84"/>
                  </a:lnTo>
                  <a:lnTo>
                    <a:pt x="141" y="91"/>
                  </a:lnTo>
                  <a:lnTo>
                    <a:pt x="150" y="94"/>
                  </a:lnTo>
                  <a:lnTo>
                    <a:pt x="160" y="109"/>
                  </a:lnTo>
                  <a:lnTo>
                    <a:pt x="169" y="103"/>
                  </a:lnTo>
                  <a:lnTo>
                    <a:pt x="179" y="111"/>
                  </a:lnTo>
                  <a:lnTo>
                    <a:pt x="188" y="127"/>
                  </a:lnTo>
                  <a:lnTo>
                    <a:pt x="197" y="123"/>
                  </a:lnTo>
                  <a:lnTo>
                    <a:pt x="207" y="150"/>
                  </a:lnTo>
                  <a:lnTo>
                    <a:pt x="216" y="140"/>
                  </a:lnTo>
                  <a:lnTo>
                    <a:pt x="226" y="159"/>
                  </a:lnTo>
                  <a:lnTo>
                    <a:pt x="235" y="147"/>
                  </a:lnTo>
                  <a:lnTo>
                    <a:pt x="245" y="147"/>
                  </a:lnTo>
                  <a:lnTo>
                    <a:pt x="254" y="160"/>
                  </a:lnTo>
                  <a:lnTo>
                    <a:pt x="263" y="171"/>
                  </a:lnTo>
                  <a:lnTo>
                    <a:pt x="273" y="173"/>
                  </a:lnTo>
                  <a:lnTo>
                    <a:pt x="282" y="194"/>
                  </a:lnTo>
                  <a:lnTo>
                    <a:pt x="292" y="186"/>
                  </a:lnTo>
                  <a:lnTo>
                    <a:pt x="301" y="196"/>
                  </a:lnTo>
                  <a:lnTo>
                    <a:pt x="310" y="192"/>
                  </a:lnTo>
                  <a:lnTo>
                    <a:pt x="320" y="194"/>
                  </a:lnTo>
                  <a:lnTo>
                    <a:pt x="329" y="205"/>
                  </a:lnTo>
                  <a:lnTo>
                    <a:pt x="339" y="210"/>
                  </a:lnTo>
                  <a:lnTo>
                    <a:pt x="348" y="230"/>
                  </a:lnTo>
                  <a:lnTo>
                    <a:pt x="357" y="231"/>
                  </a:lnTo>
                  <a:lnTo>
                    <a:pt x="367" y="219"/>
                  </a:lnTo>
                  <a:lnTo>
                    <a:pt x="376" y="240"/>
                  </a:lnTo>
                  <a:lnTo>
                    <a:pt x="386" y="234"/>
                  </a:lnTo>
                  <a:lnTo>
                    <a:pt x="395" y="238"/>
                  </a:lnTo>
                  <a:lnTo>
                    <a:pt x="404" y="254"/>
                  </a:lnTo>
                  <a:lnTo>
                    <a:pt x="414" y="252"/>
                  </a:lnTo>
                  <a:lnTo>
                    <a:pt x="423" y="282"/>
                  </a:lnTo>
                  <a:lnTo>
                    <a:pt x="433" y="284"/>
                  </a:lnTo>
                  <a:lnTo>
                    <a:pt x="442" y="278"/>
                  </a:lnTo>
                  <a:lnTo>
                    <a:pt x="451" y="280"/>
                  </a:lnTo>
                  <a:lnTo>
                    <a:pt x="461" y="292"/>
                  </a:lnTo>
                  <a:lnTo>
                    <a:pt x="470" y="297"/>
                  </a:lnTo>
                  <a:lnTo>
                    <a:pt x="480" y="315"/>
                  </a:lnTo>
                  <a:lnTo>
                    <a:pt x="489" y="323"/>
                  </a:lnTo>
                  <a:lnTo>
                    <a:pt x="498" y="328"/>
                  </a:lnTo>
                  <a:lnTo>
                    <a:pt x="508" y="329"/>
                  </a:lnTo>
                  <a:lnTo>
                    <a:pt x="517" y="334"/>
                  </a:lnTo>
                  <a:lnTo>
                    <a:pt x="527" y="331"/>
                  </a:lnTo>
                  <a:lnTo>
                    <a:pt x="536" y="351"/>
                  </a:lnTo>
                  <a:lnTo>
                    <a:pt x="545" y="351"/>
                  </a:lnTo>
                  <a:lnTo>
                    <a:pt x="555" y="367"/>
                  </a:lnTo>
                  <a:lnTo>
                    <a:pt x="564" y="365"/>
                  </a:lnTo>
                  <a:lnTo>
                    <a:pt x="574" y="370"/>
                  </a:lnTo>
                  <a:lnTo>
                    <a:pt x="583" y="379"/>
                  </a:lnTo>
                  <a:lnTo>
                    <a:pt x="592" y="370"/>
                  </a:lnTo>
                  <a:lnTo>
                    <a:pt x="602" y="400"/>
                  </a:lnTo>
                  <a:lnTo>
                    <a:pt x="611" y="405"/>
                  </a:lnTo>
                  <a:lnTo>
                    <a:pt x="620" y="404"/>
                  </a:lnTo>
                  <a:lnTo>
                    <a:pt x="630" y="405"/>
                  </a:lnTo>
                  <a:lnTo>
                    <a:pt x="639" y="424"/>
                  </a:lnTo>
                  <a:lnTo>
                    <a:pt x="649" y="425"/>
                  </a:lnTo>
                  <a:lnTo>
                    <a:pt x="658" y="430"/>
                  </a:lnTo>
                  <a:lnTo>
                    <a:pt x="667" y="434"/>
                  </a:lnTo>
                  <a:lnTo>
                    <a:pt x="677" y="442"/>
                  </a:lnTo>
                  <a:lnTo>
                    <a:pt x="686" y="451"/>
                  </a:lnTo>
                  <a:lnTo>
                    <a:pt x="696" y="453"/>
                  </a:lnTo>
                  <a:lnTo>
                    <a:pt x="705" y="449"/>
                  </a:lnTo>
                  <a:lnTo>
                    <a:pt x="714" y="465"/>
                  </a:lnTo>
                  <a:lnTo>
                    <a:pt x="724" y="475"/>
                  </a:lnTo>
                  <a:lnTo>
                    <a:pt x="733" y="484"/>
                  </a:lnTo>
                  <a:lnTo>
                    <a:pt x="743" y="481"/>
                  </a:lnTo>
                  <a:lnTo>
                    <a:pt x="752" y="496"/>
                  </a:lnTo>
                  <a:lnTo>
                    <a:pt x="761" y="498"/>
                  </a:lnTo>
                  <a:lnTo>
                    <a:pt x="771" y="493"/>
                  </a:lnTo>
                  <a:lnTo>
                    <a:pt x="780" y="508"/>
                  </a:lnTo>
                  <a:lnTo>
                    <a:pt x="790" y="509"/>
                  </a:lnTo>
                  <a:lnTo>
                    <a:pt x="799" y="520"/>
                  </a:lnTo>
                  <a:lnTo>
                    <a:pt x="809" y="526"/>
                  </a:lnTo>
                  <a:lnTo>
                    <a:pt x="818" y="531"/>
                  </a:lnTo>
                  <a:lnTo>
                    <a:pt x="827" y="535"/>
                  </a:lnTo>
                  <a:lnTo>
                    <a:pt x="837" y="541"/>
                  </a:lnTo>
                  <a:lnTo>
                    <a:pt x="846" y="544"/>
                  </a:lnTo>
                  <a:lnTo>
                    <a:pt x="856" y="552"/>
                  </a:lnTo>
                  <a:lnTo>
                    <a:pt x="865" y="550"/>
                  </a:lnTo>
                  <a:lnTo>
                    <a:pt x="874" y="557"/>
                  </a:lnTo>
                  <a:lnTo>
                    <a:pt x="884" y="565"/>
                  </a:lnTo>
                  <a:lnTo>
                    <a:pt x="893" y="588"/>
                  </a:lnTo>
                  <a:lnTo>
                    <a:pt x="903" y="581"/>
                  </a:lnTo>
                  <a:lnTo>
                    <a:pt x="912" y="590"/>
                  </a:lnTo>
                  <a:lnTo>
                    <a:pt x="921" y="595"/>
                  </a:lnTo>
                  <a:lnTo>
                    <a:pt x="931" y="595"/>
                  </a:lnTo>
                  <a:lnTo>
                    <a:pt x="940" y="605"/>
                  </a:lnTo>
                  <a:lnTo>
                    <a:pt x="950" y="611"/>
                  </a:lnTo>
                  <a:lnTo>
                    <a:pt x="959" y="614"/>
                  </a:lnTo>
                  <a:lnTo>
                    <a:pt x="968" y="610"/>
                  </a:lnTo>
                  <a:lnTo>
                    <a:pt x="978" y="616"/>
                  </a:lnTo>
                  <a:lnTo>
                    <a:pt x="987" y="635"/>
                  </a:lnTo>
                  <a:lnTo>
                    <a:pt x="997" y="630"/>
                  </a:lnTo>
                  <a:lnTo>
                    <a:pt x="1006" y="646"/>
                  </a:lnTo>
                  <a:lnTo>
                    <a:pt x="1016" y="658"/>
                  </a:lnTo>
                  <a:lnTo>
                    <a:pt x="1025" y="663"/>
                  </a:lnTo>
                  <a:lnTo>
                    <a:pt x="1034" y="670"/>
                  </a:lnTo>
                  <a:lnTo>
                    <a:pt x="1044" y="690"/>
                  </a:lnTo>
                  <a:lnTo>
                    <a:pt x="1053" y="685"/>
                  </a:lnTo>
                  <a:lnTo>
                    <a:pt x="1063" y="682"/>
                  </a:lnTo>
                  <a:lnTo>
                    <a:pt x="1072" y="697"/>
                  </a:lnTo>
                  <a:lnTo>
                    <a:pt x="1081" y="689"/>
                  </a:lnTo>
                  <a:lnTo>
                    <a:pt x="1091" y="708"/>
                  </a:lnTo>
                  <a:lnTo>
                    <a:pt x="1100" y="704"/>
                  </a:lnTo>
                  <a:lnTo>
                    <a:pt x="1110" y="723"/>
                  </a:lnTo>
                  <a:lnTo>
                    <a:pt x="1119" y="717"/>
                  </a:lnTo>
                  <a:lnTo>
                    <a:pt x="1128" y="752"/>
                  </a:lnTo>
                  <a:lnTo>
                    <a:pt x="1138" y="747"/>
                  </a:lnTo>
                  <a:lnTo>
                    <a:pt x="1147" y="763"/>
                  </a:lnTo>
                  <a:lnTo>
                    <a:pt x="1157" y="775"/>
                  </a:lnTo>
                  <a:lnTo>
                    <a:pt x="1166" y="764"/>
                  </a:lnTo>
                  <a:lnTo>
                    <a:pt x="1175" y="768"/>
                  </a:lnTo>
                  <a:lnTo>
                    <a:pt x="1185" y="762"/>
                  </a:lnTo>
                  <a:lnTo>
                    <a:pt x="1194" y="781"/>
                  </a:lnTo>
                  <a:lnTo>
                    <a:pt x="1204" y="781"/>
                  </a:lnTo>
                  <a:lnTo>
                    <a:pt x="1213" y="798"/>
                  </a:lnTo>
                  <a:lnTo>
                    <a:pt x="1222" y="795"/>
                  </a:lnTo>
                  <a:lnTo>
                    <a:pt x="1232" y="810"/>
                  </a:lnTo>
                  <a:lnTo>
                    <a:pt x="1241" y="817"/>
                  </a:lnTo>
                  <a:lnTo>
                    <a:pt x="1251" y="816"/>
                  </a:lnTo>
                  <a:lnTo>
                    <a:pt x="1260" y="827"/>
                  </a:lnTo>
                  <a:lnTo>
                    <a:pt x="1269" y="832"/>
                  </a:lnTo>
                  <a:lnTo>
                    <a:pt x="1279" y="840"/>
                  </a:lnTo>
                  <a:lnTo>
                    <a:pt x="1288" y="834"/>
                  </a:lnTo>
                  <a:lnTo>
                    <a:pt x="1298" y="849"/>
                  </a:lnTo>
                  <a:lnTo>
                    <a:pt x="1307" y="853"/>
                  </a:lnTo>
                  <a:lnTo>
                    <a:pt x="1316" y="863"/>
                  </a:lnTo>
                  <a:lnTo>
                    <a:pt x="1326" y="835"/>
                  </a:lnTo>
                  <a:lnTo>
                    <a:pt x="1335" y="868"/>
                  </a:lnTo>
                  <a:lnTo>
                    <a:pt x="1345" y="883"/>
                  </a:lnTo>
                  <a:lnTo>
                    <a:pt x="1354" y="885"/>
                  </a:lnTo>
                  <a:lnTo>
                    <a:pt x="1363" y="889"/>
                  </a:lnTo>
                  <a:lnTo>
                    <a:pt x="1373" y="895"/>
                  </a:lnTo>
                  <a:lnTo>
                    <a:pt x="1382" y="902"/>
                  </a:lnTo>
                  <a:lnTo>
                    <a:pt x="1392" y="900"/>
                  </a:lnTo>
                  <a:lnTo>
                    <a:pt x="1401" y="922"/>
                  </a:lnTo>
                  <a:lnTo>
                    <a:pt x="1410" y="929"/>
                  </a:lnTo>
                  <a:lnTo>
                    <a:pt x="1420" y="937"/>
                  </a:lnTo>
                  <a:lnTo>
                    <a:pt x="1429" y="919"/>
                  </a:lnTo>
                  <a:lnTo>
                    <a:pt x="1438" y="937"/>
                  </a:lnTo>
                  <a:lnTo>
                    <a:pt x="1448" y="936"/>
                  </a:lnTo>
                  <a:lnTo>
                    <a:pt x="1457" y="938"/>
                  </a:lnTo>
                  <a:lnTo>
                    <a:pt x="1467" y="967"/>
                  </a:lnTo>
                  <a:lnTo>
                    <a:pt x="1476" y="959"/>
                  </a:lnTo>
                  <a:lnTo>
                    <a:pt x="1485" y="973"/>
                  </a:lnTo>
                  <a:lnTo>
                    <a:pt x="1495" y="964"/>
                  </a:lnTo>
                  <a:lnTo>
                    <a:pt x="1504" y="969"/>
                  </a:lnTo>
                  <a:lnTo>
                    <a:pt x="1514" y="973"/>
                  </a:lnTo>
                  <a:lnTo>
                    <a:pt x="1523" y="985"/>
                  </a:lnTo>
                  <a:lnTo>
                    <a:pt x="1533" y="1007"/>
                  </a:lnTo>
                  <a:lnTo>
                    <a:pt x="1542" y="1022"/>
                  </a:lnTo>
                  <a:lnTo>
                    <a:pt x="1551" y="1030"/>
                  </a:lnTo>
                  <a:lnTo>
                    <a:pt x="1561" y="1034"/>
                  </a:lnTo>
                  <a:lnTo>
                    <a:pt x="1570" y="1030"/>
                  </a:lnTo>
                  <a:lnTo>
                    <a:pt x="1580" y="1050"/>
                  </a:lnTo>
                  <a:lnTo>
                    <a:pt x="1589" y="1040"/>
                  </a:lnTo>
                  <a:lnTo>
                    <a:pt x="1598" y="1040"/>
                  </a:lnTo>
                  <a:lnTo>
                    <a:pt x="1608" y="1043"/>
                  </a:lnTo>
                  <a:lnTo>
                    <a:pt x="1617" y="1059"/>
                  </a:lnTo>
                  <a:lnTo>
                    <a:pt x="1627" y="1073"/>
                  </a:lnTo>
                  <a:lnTo>
                    <a:pt x="1636" y="1065"/>
                  </a:lnTo>
                  <a:lnTo>
                    <a:pt x="1645" y="1077"/>
                  </a:lnTo>
                  <a:lnTo>
                    <a:pt x="1655" y="1082"/>
                  </a:lnTo>
                  <a:lnTo>
                    <a:pt x="1664" y="1091"/>
                  </a:lnTo>
                  <a:lnTo>
                    <a:pt x="1674" y="1114"/>
                  </a:lnTo>
                  <a:lnTo>
                    <a:pt x="1683" y="1106"/>
                  </a:lnTo>
                  <a:lnTo>
                    <a:pt x="1692" y="1117"/>
                  </a:lnTo>
                  <a:lnTo>
                    <a:pt x="1702" y="1132"/>
                  </a:lnTo>
                  <a:lnTo>
                    <a:pt x="1711" y="1138"/>
                  </a:lnTo>
                  <a:lnTo>
                    <a:pt x="1721" y="1129"/>
                  </a:lnTo>
                  <a:lnTo>
                    <a:pt x="1730" y="1130"/>
                  </a:lnTo>
                  <a:lnTo>
                    <a:pt x="1740" y="1127"/>
                  </a:lnTo>
                  <a:lnTo>
                    <a:pt x="1749" y="1134"/>
                  </a:lnTo>
                  <a:lnTo>
                    <a:pt x="1758" y="1147"/>
                  </a:lnTo>
                  <a:lnTo>
                    <a:pt x="1768" y="1161"/>
                  </a:lnTo>
                  <a:lnTo>
                    <a:pt x="1777" y="1166"/>
                  </a:lnTo>
                  <a:lnTo>
                    <a:pt x="1787" y="1183"/>
                  </a:lnTo>
                  <a:lnTo>
                    <a:pt x="1796" y="1173"/>
                  </a:lnTo>
                  <a:lnTo>
                    <a:pt x="1805" y="1183"/>
                  </a:lnTo>
                  <a:lnTo>
                    <a:pt x="1815" y="1181"/>
                  </a:lnTo>
                  <a:lnTo>
                    <a:pt x="1824" y="1192"/>
                  </a:lnTo>
                  <a:lnTo>
                    <a:pt x="1834" y="1196"/>
                  </a:lnTo>
                  <a:lnTo>
                    <a:pt x="1843" y="1217"/>
                  </a:lnTo>
                  <a:lnTo>
                    <a:pt x="1852" y="1225"/>
                  </a:lnTo>
                  <a:lnTo>
                    <a:pt x="1862" y="1214"/>
                  </a:lnTo>
                  <a:lnTo>
                    <a:pt x="1871" y="1224"/>
                  </a:lnTo>
                  <a:lnTo>
                    <a:pt x="1881" y="1231"/>
                  </a:lnTo>
                  <a:lnTo>
                    <a:pt x="1890" y="1228"/>
                  </a:lnTo>
                  <a:lnTo>
                    <a:pt x="1899" y="1248"/>
                  </a:lnTo>
                  <a:lnTo>
                    <a:pt x="1909" y="1238"/>
                  </a:lnTo>
                  <a:lnTo>
                    <a:pt x="1918" y="1253"/>
                  </a:lnTo>
                  <a:lnTo>
                    <a:pt x="1928" y="1253"/>
                  </a:lnTo>
                  <a:lnTo>
                    <a:pt x="1937" y="1276"/>
                  </a:lnTo>
                  <a:lnTo>
                    <a:pt x="1946" y="1287"/>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7">
              <a:extLst>
                <a:ext uri="{FF2B5EF4-FFF2-40B4-BE49-F238E27FC236}">
                  <a16:creationId xmlns:a16="http://schemas.microsoft.com/office/drawing/2014/main" id="{3558E045-3CC8-4B60-8E9A-129778695AB1}"/>
                </a:ext>
              </a:extLst>
            </p:cNvPr>
            <p:cNvSpPr>
              <a:spLocks/>
            </p:cNvSpPr>
            <p:nvPr/>
          </p:nvSpPr>
          <p:spPr bwMode="auto">
            <a:xfrm>
              <a:off x="1639" y="2532"/>
              <a:ext cx="1946" cy="1261"/>
            </a:xfrm>
            <a:custGeom>
              <a:avLst/>
              <a:gdLst>
                <a:gd name="T0" fmla="*/ 28 w 1946"/>
                <a:gd name="T1" fmla="*/ 19 h 1261"/>
                <a:gd name="T2" fmla="*/ 66 w 1946"/>
                <a:gd name="T3" fmla="*/ 40 h 1261"/>
                <a:gd name="T4" fmla="*/ 103 w 1946"/>
                <a:gd name="T5" fmla="*/ 57 h 1261"/>
                <a:gd name="T6" fmla="*/ 141 w 1946"/>
                <a:gd name="T7" fmla="*/ 98 h 1261"/>
                <a:gd name="T8" fmla="*/ 179 w 1946"/>
                <a:gd name="T9" fmla="*/ 116 h 1261"/>
                <a:gd name="T10" fmla="*/ 216 w 1946"/>
                <a:gd name="T11" fmla="*/ 152 h 1261"/>
                <a:gd name="T12" fmla="*/ 254 w 1946"/>
                <a:gd name="T13" fmla="*/ 161 h 1261"/>
                <a:gd name="T14" fmla="*/ 292 w 1946"/>
                <a:gd name="T15" fmla="*/ 176 h 1261"/>
                <a:gd name="T16" fmla="*/ 329 w 1946"/>
                <a:gd name="T17" fmla="*/ 205 h 1261"/>
                <a:gd name="T18" fmla="*/ 367 w 1946"/>
                <a:gd name="T19" fmla="*/ 226 h 1261"/>
                <a:gd name="T20" fmla="*/ 404 w 1946"/>
                <a:gd name="T21" fmla="*/ 251 h 1261"/>
                <a:gd name="T22" fmla="*/ 442 w 1946"/>
                <a:gd name="T23" fmla="*/ 290 h 1261"/>
                <a:gd name="T24" fmla="*/ 480 w 1946"/>
                <a:gd name="T25" fmla="*/ 323 h 1261"/>
                <a:gd name="T26" fmla="*/ 517 w 1946"/>
                <a:gd name="T27" fmla="*/ 328 h 1261"/>
                <a:gd name="T28" fmla="*/ 555 w 1946"/>
                <a:gd name="T29" fmla="*/ 352 h 1261"/>
                <a:gd name="T30" fmla="*/ 592 w 1946"/>
                <a:gd name="T31" fmla="*/ 372 h 1261"/>
                <a:gd name="T32" fmla="*/ 630 w 1946"/>
                <a:gd name="T33" fmla="*/ 411 h 1261"/>
                <a:gd name="T34" fmla="*/ 667 w 1946"/>
                <a:gd name="T35" fmla="*/ 434 h 1261"/>
                <a:gd name="T36" fmla="*/ 705 w 1946"/>
                <a:gd name="T37" fmla="*/ 450 h 1261"/>
                <a:gd name="T38" fmla="*/ 743 w 1946"/>
                <a:gd name="T39" fmla="*/ 483 h 1261"/>
                <a:gd name="T40" fmla="*/ 780 w 1946"/>
                <a:gd name="T41" fmla="*/ 504 h 1261"/>
                <a:gd name="T42" fmla="*/ 818 w 1946"/>
                <a:gd name="T43" fmla="*/ 525 h 1261"/>
                <a:gd name="T44" fmla="*/ 856 w 1946"/>
                <a:gd name="T45" fmla="*/ 551 h 1261"/>
                <a:gd name="T46" fmla="*/ 893 w 1946"/>
                <a:gd name="T47" fmla="*/ 588 h 1261"/>
                <a:gd name="T48" fmla="*/ 931 w 1946"/>
                <a:gd name="T49" fmla="*/ 608 h 1261"/>
                <a:gd name="T50" fmla="*/ 968 w 1946"/>
                <a:gd name="T51" fmla="*/ 619 h 1261"/>
                <a:gd name="T52" fmla="*/ 1006 w 1946"/>
                <a:gd name="T53" fmla="*/ 647 h 1261"/>
                <a:gd name="T54" fmla="*/ 1044 w 1946"/>
                <a:gd name="T55" fmla="*/ 663 h 1261"/>
                <a:gd name="T56" fmla="*/ 1081 w 1946"/>
                <a:gd name="T57" fmla="*/ 692 h 1261"/>
                <a:gd name="T58" fmla="*/ 1119 w 1946"/>
                <a:gd name="T59" fmla="*/ 718 h 1261"/>
                <a:gd name="T60" fmla="*/ 1157 w 1946"/>
                <a:gd name="T61" fmla="*/ 756 h 1261"/>
                <a:gd name="T62" fmla="*/ 1194 w 1946"/>
                <a:gd name="T63" fmla="*/ 766 h 1261"/>
                <a:gd name="T64" fmla="*/ 1232 w 1946"/>
                <a:gd name="T65" fmla="*/ 809 h 1261"/>
                <a:gd name="T66" fmla="*/ 1269 w 1946"/>
                <a:gd name="T67" fmla="*/ 831 h 1261"/>
                <a:gd name="T68" fmla="*/ 1307 w 1946"/>
                <a:gd name="T69" fmla="*/ 851 h 1261"/>
                <a:gd name="T70" fmla="*/ 1345 w 1946"/>
                <a:gd name="T71" fmla="*/ 872 h 1261"/>
                <a:gd name="T72" fmla="*/ 1382 w 1946"/>
                <a:gd name="T73" fmla="*/ 897 h 1261"/>
                <a:gd name="T74" fmla="*/ 1420 w 1946"/>
                <a:gd name="T75" fmla="*/ 916 h 1261"/>
                <a:gd name="T76" fmla="*/ 1457 w 1946"/>
                <a:gd name="T77" fmla="*/ 940 h 1261"/>
                <a:gd name="T78" fmla="*/ 1495 w 1946"/>
                <a:gd name="T79" fmla="*/ 956 h 1261"/>
                <a:gd name="T80" fmla="*/ 1533 w 1946"/>
                <a:gd name="T81" fmla="*/ 994 h 1261"/>
                <a:gd name="T82" fmla="*/ 1570 w 1946"/>
                <a:gd name="T83" fmla="*/ 1022 h 1261"/>
                <a:gd name="T84" fmla="*/ 1608 w 1946"/>
                <a:gd name="T85" fmla="*/ 1037 h 1261"/>
                <a:gd name="T86" fmla="*/ 1645 w 1946"/>
                <a:gd name="T87" fmla="*/ 1070 h 1261"/>
                <a:gd name="T88" fmla="*/ 1683 w 1946"/>
                <a:gd name="T89" fmla="*/ 1093 h 1261"/>
                <a:gd name="T90" fmla="*/ 1721 w 1946"/>
                <a:gd name="T91" fmla="*/ 1131 h 1261"/>
                <a:gd name="T92" fmla="*/ 1758 w 1946"/>
                <a:gd name="T93" fmla="*/ 1134 h 1261"/>
                <a:gd name="T94" fmla="*/ 1796 w 1946"/>
                <a:gd name="T95" fmla="*/ 1174 h 1261"/>
                <a:gd name="T96" fmla="*/ 1834 w 1946"/>
                <a:gd name="T97" fmla="*/ 1192 h 1261"/>
                <a:gd name="T98" fmla="*/ 1871 w 1946"/>
                <a:gd name="T99" fmla="*/ 1222 h 1261"/>
                <a:gd name="T100" fmla="*/ 1909 w 1946"/>
                <a:gd name="T101" fmla="*/ 1233 h 1261"/>
                <a:gd name="T102" fmla="*/ 1946 w 1946"/>
                <a:gd name="T103" fmla="*/ 125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61">
                  <a:moveTo>
                    <a:pt x="0" y="0"/>
                  </a:moveTo>
                  <a:lnTo>
                    <a:pt x="9" y="4"/>
                  </a:lnTo>
                  <a:lnTo>
                    <a:pt x="19" y="0"/>
                  </a:lnTo>
                  <a:lnTo>
                    <a:pt x="28" y="19"/>
                  </a:lnTo>
                  <a:lnTo>
                    <a:pt x="38" y="27"/>
                  </a:lnTo>
                  <a:lnTo>
                    <a:pt x="47" y="37"/>
                  </a:lnTo>
                  <a:lnTo>
                    <a:pt x="56" y="42"/>
                  </a:lnTo>
                  <a:lnTo>
                    <a:pt x="66" y="40"/>
                  </a:lnTo>
                  <a:lnTo>
                    <a:pt x="75" y="42"/>
                  </a:lnTo>
                  <a:lnTo>
                    <a:pt x="85" y="64"/>
                  </a:lnTo>
                  <a:lnTo>
                    <a:pt x="94" y="52"/>
                  </a:lnTo>
                  <a:lnTo>
                    <a:pt x="103" y="57"/>
                  </a:lnTo>
                  <a:lnTo>
                    <a:pt x="113" y="77"/>
                  </a:lnTo>
                  <a:lnTo>
                    <a:pt x="122" y="78"/>
                  </a:lnTo>
                  <a:lnTo>
                    <a:pt x="132" y="92"/>
                  </a:lnTo>
                  <a:lnTo>
                    <a:pt x="141" y="98"/>
                  </a:lnTo>
                  <a:lnTo>
                    <a:pt x="150" y="101"/>
                  </a:lnTo>
                  <a:lnTo>
                    <a:pt x="160" y="108"/>
                  </a:lnTo>
                  <a:lnTo>
                    <a:pt x="169" y="105"/>
                  </a:lnTo>
                  <a:lnTo>
                    <a:pt x="179" y="116"/>
                  </a:lnTo>
                  <a:lnTo>
                    <a:pt x="188" y="114"/>
                  </a:lnTo>
                  <a:lnTo>
                    <a:pt x="197" y="131"/>
                  </a:lnTo>
                  <a:lnTo>
                    <a:pt x="207" y="129"/>
                  </a:lnTo>
                  <a:lnTo>
                    <a:pt x="216" y="152"/>
                  </a:lnTo>
                  <a:lnTo>
                    <a:pt x="226" y="144"/>
                  </a:lnTo>
                  <a:lnTo>
                    <a:pt x="235" y="147"/>
                  </a:lnTo>
                  <a:lnTo>
                    <a:pt x="245" y="167"/>
                  </a:lnTo>
                  <a:lnTo>
                    <a:pt x="254" y="161"/>
                  </a:lnTo>
                  <a:lnTo>
                    <a:pt x="263" y="169"/>
                  </a:lnTo>
                  <a:lnTo>
                    <a:pt x="273" y="189"/>
                  </a:lnTo>
                  <a:lnTo>
                    <a:pt x="282" y="177"/>
                  </a:lnTo>
                  <a:lnTo>
                    <a:pt x="292" y="176"/>
                  </a:lnTo>
                  <a:lnTo>
                    <a:pt x="301" y="185"/>
                  </a:lnTo>
                  <a:lnTo>
                    <a:pt x="310" y="196"/>
                  </a:lnTo>
                  <a:lnTo>
                    <a:pt x="320" y="210"/>
                  </a:lnTo>
                  <a:lnTo>
                    <a:pt x="329" y="205"/>
                  </a:lnTo>
                  <a:lnTo>
                    <a:pt x="339" y="223"/>
                  </a:lnTo>
                  <a:lnTo>
                    <a:pt x="348" y="236"/>
                  </a:lnTo>
                  <a:lnTo>
                    <a:pt x="357" y="227"/>
                  </a:lnTo>
                  <a:lnTo>
                    <a:pt x="367" y="226"/>
                  </a:lnTo>
                  <a:lnTo>
                    <a:pt x="376" y="238"/>
                  </a:lnTo>
                  <a:lnTo>
                    <a:pt x="386" y="232"/>
                  </a:lnTo>
                  <a:lnTo>
                    <a:pt x="395" y="237"/>
                  </a:lnTo>
                  <a:lnTo>
                    <a:pt x="404" y="251"/>
                  </a:lnTo>
                  <a:lnTo>
                    <a:pt x="414" y="279"/>
                  </a:lnTo>
                  <a:lnTo>
                    <a:pt x="423" y="255"/>
                  </a:lnTo>
                  <a:lnTo>
                    <a:pt x="433" y="270"/>
                  </a:lnTo>
                  <a:lnTo>
                    <a:pt x="442" y="290"/>
                  </a:lnTo>
                  <a:lnTo>
                    <a:pt x="451" y="288"/>
                  </a:lnTo>
                  <a:lnTo>
                    <a:pt x="461" y="296"/>
                  </a:lnTo>
                  <a:lnTo>
                    <a:pt x="470" y="282"/>
                  </a:lnTo>
                  <a:lnTo>
                    <a:pt x="480" y="323"/>
                  </a:lnTo>
                  <a:lnTo>
                    <a:pt x="489" y="330"/>
                  </a:lnTo>
                  <a:lnTo>
                    <a:pt x="498" y="322"/>
                  </a:lnTo>
                  <a:lnTo>
                    <a:pt x="508" y="326"/>
                  </a:lnTo>
                  <a:lnTo>
                    <a:pt x="517" y="328"/>
                  </a:lnTo>
                  <a:lnTo>
                    <a:pt x="527" y="335"/>
                  </a:lnTo>
                  <a:lnTo>
                    <a:pt x="536" y="339"/>
                  </a:lnTo>
                  <a:lnTo>
                    <a:pt x="545" y="338"/>
                  </a:lnTo>
                  <a:lnTo>
                    <a:pt x="555" y="352"/>
                  </a:lnTo>
                  <a:lnTo>
                    <a:pt x="564" y="385"/>
                  </a:lnTo>
                  <a:lnTo>
                    <a:pt x="574" y="398"/>
                  </a:lnTo>
                  <a:lnTo>
                    <a:pt x="583" y="380"/>
                  </a:lnTo>
                  <a:lnTo>
                    <a:pt x="592" y="372"/>
                  </a:lnTo>
                  <a:lnTo>
                    <a:pt x="602" y="398"/>
                  </a:lnTo>
                  <a:lnTo>
                    <a:pt x="611" y="393"/>
                  </a:lnTo>
                  <a:lnTo>
                    <a:pt x="620" y="406"/>
                  </a:lnTo>
                  <a:lnTo>
                    <a:pt x="630" y="411"/>
                  </a:lnTo>
                  <a:lnTo>
                    <a:pt x="639" y="420"/>
                  </a:lnTo>
                  <a:lnTo>
                    <a:pt x="649" y="416"/>
                  </a:lnTo>
                  <a:lnTo>
                    <a:pt x="658" y="428"/>
                  </a:lnTo>
                  <a:lnTo>
                    <a:pt x="667" y="434"/>
                  </a:lnTo>
                  <a:lnTo>
                    <a:pt x="677" y="430"/>
                  </a:lnTo>
                  <a:lnTo>
                    <a:pt x="686" y="432"/>
                  </a:lnTo>
                  <a:lnTo>
                    <a:pt x="696" y="468"/>
                  </a:lnTo>
                  <a:lnTo>
                    <a:pt x="705" y="450"/>
                  </a:lnTo>
                  <a:lnTo>
                    <a:pt x="714" y="460"/>
                  </a:lnTo>
                  <a:lnTo>
                    <a:pt x="724" y="488"/>
                  </a:lnTo>
                  <a:lnTo>
                    <a:pt x="733" y="473"/>
                  </a:lnTo>
                  <a:lnTo>
                    <a:pt x="743" y="483"/>
                  </a:lnTo>
                  <a:lnTo>
                    <a:pt x="752" y="493"/>
                  </a:lnTo>
                  <a:lnTo>
                    <a:pt x="761" y="500"/>
                  </a:lnTo>
                  <a:lnTo>
                    <a:pt x="771" y="511"/>
                  </a:lnTo>
                  <a:lnTo>
                    <a:pt x="780" y="504"/>
                  </a:lnTo>
                  <a:lnTo>
                    <a:pt x="790" y="512"/>
                  </a:lnTo>
                  <a:lnTo>
                    <a:pt x="799" y="516"/>
                  </a:lnTo>
                  <a:lnTo>
                    <a:pt x="809" y="524"/>
                  </a:lnTo>
                  <a:lnTo>
                    <a:pt x="818" y="525"/>
                  </a:lnTo>
                  <a:lnTo>
                    <a:pt x="827" y="534"/>
                  </a:lnTo>
                  <a:lnTo>
                    <a:pt x="837" y="528"/>
                  </a:lnTo>
                  <a:lnTo>
                    <a:pt x="846" y="555"/>
                  </a:lnTo>
                  <a:lnTo>
                    <a:pt x="856" y="551"/>
                  </a:lnTo>
                  <a:lnTo>
                    <a:pt x="865" y="550"/>
                  </a:lnTo>
                  <a:lnTo>
                    <a:pt x="874" y="562"/>
                  </a:lnTo>
                  <a:lnTo>
                    <a:pt x="884" y="563"/>
                  </a:lnTo>
                  <a:lnTo>
                    <a:pt x="893" y="588"/>
                  </a:lnTo>
                  <a:lnTo>
                    <a:pt x="903" y="581"/>
                  </a:lnTo>
                  <a:lnTo>
                    <a:pt x="912" y="585"/>
                  </a:lnTo>
                  <a:lnTo>
                    <a:pt x="921" y="589"/>
                  </a:lnTo>
                  <a:lnTo>
                    <a:pt x="931" y="608"/>
                  </a:lnTo>
                  <a:lnTo>
                    <a:pt x="940" y="613"/>
                  </a:lnTo>
                  <a:lnTo>
                    <a:pt x="950" y="608"/>
                  </a:lnTo>
                  <a:lnTo>
                    <a:pt x="959" y="629"/>
                  </a:lnTo>
                  <a:lnTo>
                    <a:pt x="968" y="619"/>
                  </a:lnTo>
                  <a:lnTo>
                    <a:pt x="978" y="614"/>
                  </a:lnTo>
                  <a:lnTo>
                    <a:pt x="987" y="636"/>
                  </a:lnTo>
                  <a:lnTo>
                    <a:pt x="997" y="633"/>
                  </a:lnTo>
                  <a:lnTo>
                    <a:pt x="1006" y="647"/>
                  </a:lnTo>
                  <a:lnTo>
                    <a:pt x="1016" y="677"/>
                  </a:lnTo>
                  <a:lnTo>
                    <a:pt x="1025" y="674"/>
                  </a:lnTo>
                  <a:lnTo>
                    <a:pt x="1034" y="666"/>
                  </a:lnTo>
                  <a:lnTo>
                    <a:pt x="1044" y="663"/>
                  </a:lnTo>
                  <a:lnTo>
                    <a:pt x="1053" y="678"/>
                  </a:lnTo>
                  <a:lnTo>
                    <a:pt x="1063" y="706"/>
                  </a:lnTo>
                  <a:lnTo>
                    <a:pt x="1072" y="708"/>
                  </a:lnTo>
                  <a:lnTo>
                    <a:pt x="1081" y="692"/>
                  </a:lnTo>
                  <a:lnTo>
                    <a:pt x="1091" y="711"/>
                  </a:lnTo>
                  <a:lnTo>
                    <a:pt x="1100" y="715"/>
                  </a:lnTo>
                  <a:lnTo>
                    <a:pt x="1110" y="716"/>
                  </a:lnTo>
                  <a:lnTo>
                    <a:pt x="1119" y="718"/>
                  </a:lnTo>
                  <a:lnTo>
                    <a:pt x="1128" y="731"/>
                  </a:lnTo>
                  <a:lnTo>
                    <a:pt x="1138" y="744"/>
                  </a:lnTo>
                  <a:lnTo>
                    <a:pt x="1147" y="766"/>
                  </a:lnTo>
                  <a:lnTo>
                    <a:pt x="1157" y="756"/>
                  </a:lnTo>
                  <a:lnTo>
                    <a:pt x="1166" y="754"/>
                  </a:lnTo>
                  <a:lnTo>
                    <a:pt x="1175" y="783"/>
                  </a:lnTo>
                  <a:lnTo>
                    <a:pt x="1185" y="772"/>
                  </a:lnTo>
                  <a:lnTo>
                    <a:pt x="1194" y="766"/>
                  </a:lnTo>
                  <a:lnTo>
                    <a:pt x="1204" y="804"/>
                  </a:lnTo>
                  <a:lnTo>
                    <a:pt x="1213" y="811"/>
                  </a:lnTo>
                  <a:lnTo>
                    <a:pt x="1222" y="791"/>
                  </a:lnTo>
                  <a:lnTo>
                    <a:pt x="1232" y="809"/>
                  </a:lnTo>
                  <a:lnTo>
                    <a:pt x="1241" y="826"/>
                  </a:lnTo>
                  <a:lnTo>
                    <a:pt x="1251" y="819"/>
                  </a:lnTo>
                  <a:lnTo>
                    <a:pt x="1260" y="822"/>
                  </a:lnTo>
                  <a:lnTo>
                    <a:pt x="1269" y="831"/>
                  </a:lnTo>
                  <a:lnTo>
                    <a:pt x="1279" y="832"/>
                  </a:lnTo>
                  <a:lnTo>
                    <a:pt x="1288" y="846"/>
                  </a:lnTo>
                  <a:lnTo>
                    <a:pt x="1298" y="860"/>
                  </a:lnTo>
                  <a:lnTo>
                    <a:pt x="1307" y="851"/>
                  </a:lnTo>
                  <a:lnTo>
                    <a:pt x="1316" y="853"/>
                  </a:lnTo>
                  <a:lnTo>
                    <a:pt x="1326" y="865"/>
                  </a:lnTo>
                  <a:lnTo>
                    <a:pt x="1335" y="863"/>
                  </a:lnTo>
                  <a:lnTo>
                    <a:pt x="1345" y="872"/>
                  </a:lnTo>
                  <a:lnTo>
                    <a:pt x="1354" y="873"/>
                  </a:lnTo>
                  <a:lnTo>
                    <a:pt x="1363" y="891"/>
                  </a:lnTo>
                  <a:lnTo>
                    <a:pt x="1373" y="890"/>
                  </a:lnTo>
                  <a:lnTo>
                    <a:pt x="1382" y="897"/>
                  </a:lnTo>
                  <a:lnTo>
                    <a:pt x="1392" y="904"/>
                  </a:lnTo>
                  <a:lnTo>
                    <a:pt x="1401" y="921"/>
                  </a:lnTo>
                  <a:lnTo>
                    <a:pt x="1410" y="914"/>
                  </a:lnTo>
                  <a:lnTo>
                    <a:pt x="1420" y="916"/>
                  </a:lnTo>
                  <a:lnTo>
                    <a:pt x="1429" y="925"/>
                  </a:lnTo>
                  <a:lnTo>
                    <a:pt x="1438" y="934"/>
                  </a:lnTo>
                  <a:lnTo>
                    <a:pt x="1448" y="920"/>
                  </a:lnTo>
                  <a:lnTo>
                    <a:pt x="1457" y="940"/>
                  </a:lnTo>
                  <a:lnTo>
                    <a:pt x="1467" y="943"/>
                  </a:lnTo>
                  <a:lnTo>
                    <a:pt x="1476" y="954"/>
                  </a:lnTo>
                  <a:lnTo>
                    <a:pt x="1485" y="970"/>
                  </a:lnTo>
                  <a:lnTo>
                    <a:pt x="1495" y="956"/>
                  </a:lnTo>
                  <a:lnTo>
                    <a:pt x="1504" y="968"/>
                  </a:lnTo>
                  <a:lnTo>
                    <a:pt x="1514" y="977"/>
                  </a:lnTo>
                  <a:lnTo>
                    <a:pt x="1523" y="972"/>
                  </a:lnTo>
                  <a:lnTo>
                    <a:pt x="1533" y="994"/>
                  </a:lnTo>
                  <a:lnTo>
                    <a:pt x="1542" y="1001"/>
                  </a:lnTo>
                  <a:lnTo>
                    <a:pt x="1551" y="1008"/>
                  </a:lnTo>
                  <a:lnTo>
                    <a:pt x="1561" y="1009"/>
                  </a:lnTo>
                  <a:lnTo>
                    <a:pt x="1570" y="1022"/>
                  </a:lnTo>
                  <a:lnTo>
                    <a:pt x="1580" y="1032"/>
                  </a:lnTo>
                  <a:lnTo>
                    <a:pt x="1589" y="1050"/>
                  </a:lnTo>
                  <a:lnTo>
                    <a:pt x="1598" y="1055"/>
                  </a:lnTo>
                  <a:lnTo>
                    <a:pt x="1608" y="1037"/>
                  </a:lnTo>
                  <a:lnTo>
                    <a:pt x="1617" y="1045"/>
                  </a:lnTo>
                  <a:lnTo>
                    <a:pt x="1627" y="1064"/>
                  </a:lnTo>
                  <a:lnTo>
                    <a:pt x="1636" y="1066"/>
                  </a:lnTo>
                  <a:lnTo>
                    <a:pt x="1645" y="1070"/>
                  </a:lnTo>
                  <a:lnTo>
                    <a:pt x="1655" y="1080"/>
                  </a:lnTo>
                  <a:lnTo>
                    <a:pt x="1664" y="1089"/>
                  </a:lnTo>
                  <a:lnTo>
                    <a:pt x="1674" y="1094"/>
                  </a:lnTo>
                  <a:lnTo>
                    <a:pt x="1683" y="1093"/>
                  </a:lnTo>
                  <a:lnTo>
                    <a:pt x="1692" y="1110"/>
                  </a:lnTo>
                  <a:lnTo>
                    <a:pt x="1702" y="1115"/>
                  </a:lnTo>
                  <a:lnTo>
                    <a:pt x="1711" y="1111"/>
                  </a:lnTo>
                  <a:lnTo>
                    <a:pt x="1721" y="1131"/>
                  </a:lnTo>
                  <a:lnTo>
                    <a:pt x="1730" y="1124"/>
                  </a:lnTo>
                  <a:lnTo>
                    <a:pt x="1740" y="1137"/>
                  </a:lnTo>
                  <a:lnTo>
                    <a:pt x="1749" y="1137"/>
                  </a:lnTo>
                  <a:lnTo>
                    <a:pt x="1758" y="1134"/>
                  </a:lnTo>
                  <a:lnTo>
                    <a:pt x="1768" y="1149"/>
                  </a:lnTo>
                  <a:lnTo>
                    <a:pt x="1777" y="1161"/>
                  </a:lnTo>
                  <a:lnTo>
                    <a:pt x="1787" y="1152"/>
                  </a:lnTo>
                  <a:lnTo>
                    <a:pt x="1796" y="1174"/>
                  </a:lnTo>
                  <a:lnTo>
                    <a:pt x="1805" y="1179"/>
                  </a:lnTo>
                  <a:lnTo>
                    <a:pt x="1815" y="1189"/>
                  </a:lnTo>
                  <a:lnTo>
                    <a:pt x="1824" y="1194"/>
                  </a:lnTo>
                  <a:lnTo>
                    <a:pt x="1834" y="1192"/>
                  </a:lnTo>
                  <a:lnTo>
                    <a:pt x="1843" y="1202"/>
                  </a:lnTo>
                  <a:lnTo>
                    <a:pt x="1852" y="1212"/>
                  </a:lnTo>
                  <a:lnTo>
                    <a:pt x="1862" y="1220"/>
                  </a:lnTo>
                  <a:lnTo>
                    <a:pt x="1871" y="1222"/>
                  </a:lnTo>
                  <a:lnTo>
                    <a:pt x="1881" y="1229"/>
                  </a:lnTo>
                  <a:lnTo>
                    <a:pt x="1890" y="1233"/>
                  </a:lnTo>
                  <a:lnTo>
                    <a:pt x="1899" y="1235"/>
                  </a:lnTo>
                  <a:lnTo>
                    <a:pt x="1909" y="1233"/>
                  </a:lnTo>
                  <a:lnTo>
                    <a:pt x="1918" y="1241"/>
                  </a:lnTo>
                  <a:lnTo>
                    <a:pt x="1928" y="1247"/>
                  </a:lnTo>
                  <a:lnTo>
                    <a:pt x="1937" y="1261"/>
                  </a:lnTo>
                  <a:lnTo>
                    <a:pt x="1946" y="1258"/>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8">
              <a:extLst>
                <a:ext uri="{FF2B5EF4-FFF2-40B4-BE49-F238E27FC236}">
                  <a16:creationId xmlns:a16="http://schemas.microsoft.com/office/drawing/2014/main" id="{A620AAB1-8A86-4EF5-9059-59072A84B09D}"/>
                </a:ext>
              </a:extLst>
            </p:cNvPr>
            <p:cNvSpPr>
              <a:spLocks/>
            </p:cNvSpPr>
            <p:nvPr/>
          </p:nvSpPr>
          <p:spPr bwMode="auto">
            <a:xfrm>
              <a:off x="1639" y="2525"/>
              <a:ext cx="1946" cy="1270"/>
            </a:xfrm>
            <a:custGeom>
              <a:avLst/>
              <a:gdLst>
                <a:gd name="T0" fmla="*/ 28 w 1946"/>
                <a:gd name="T1" fmla="*/ 14 h 1270"/>
                <a:gd name="T2" fmla="*/ 66 w 1946"/>
                <a:gd name="T3" fmla="*/ 48 h 1270"/>
                <a:gd name="T4" fmla="*/ 103 w 1946"/>
                <a:gd name="T5" fmla="*/ 73 h 1270"/>
                <a:gd name="T6" fmla="*/ 141 w 1946"/>
                <a:gd name="T7" fmla="*/ 86 h 1270"/>
                <a:gd name="T8" fmla="*/ 179 w 1946"/>
                <a:gd name="T9" fmla="*/ 125 h 1270"/>
                <a:gd name="T10" fmla="*/ 216 w 1946"/>
                <a:gd name="T11" fmla="*/ 160 h 1270"/>
                <a:gd name="T12" fmla="*/ 254 w 1946"/>
                <a:gd name="T13" fmla="*/ 166 h 1270"/>
                <a:gd name="T14" fmla="*/ 292 w 1946"/>
                <a:gd name="T15" fmla="*/ 188 h 1270"/>
                <a:gd name="T16" fmla="*/ 329 w 1946"/>
                <a:gd name="T17" fmla="*/ 209 h 1270"/>
                <a:gd name="T18" fmla="*/ 367 w 1946"/>
                <a:gd name="T19" fmla="*/ 229 h 1270"/>
                <a:gd name="T20" fmla="*/ 404 w 1946"/>
                <a:gd name="T21" fmla="*/ 257 h 1270"/>
                <a:gd name="T22" fmla="*/ 442 w 1946"/>
                <a:gd name="T23" fmla="*/ 284 h 1270"/>
                <a:gd name="T24" fmla="*/ 480 w 1946"/>
                <a:gd name="T25" fmla="*/ 313 h 1270"/>
                <a:gd name="T26" fmla="*/ 517 w 1946"/>
                <a:gd name="T27" fmla="*/ 337 h 1270"/>
                <a:gd name="T28" fmla="*/ 555 w 1946"/>
                <a:gd name="T29" fmla="*/ 362 h 1270"/>
                <a:gd name="T30" fmla="*/ 592 w 1946"/>
                <a:gd name="T31" fmla="*/ 399 h 1270"/>
                <a:gd name="T32" fmla="*/ 630 w 1946"/>
                <a:gd name="T33" fmla="*/ 416 h 1270"/>
                <a:gd name="T34" fmla="*/ 667 w 1946"/>
                <a:gd name="T35" fmla="*/ 440 h 1270"/>
                <a:gd name="T36" fmla="*/ 705 w 1946"/>
                <a:gd name="T37" fmla="*/ 467 h 1270"/>
                <a:gd name="T38" fmla="*/ 743 w 1946"/>
                <a:gd name="T39" fmla="*/ 488 h 1270"/>
                <a:gd name="T40" fmla="*/ 780 w 1946"/>
                <a:gd name="T41" fmla="*/ 505 h 1270"/>
                <a:gd name="T42" fmla="*/ 818 w 1946"/>
                <a:gd name="T43" fmla="*/ 532 h 1270"/>
                <a:gd name="T44" fmla="*/ 856 w 1946"/>
                <a:gd name="T45" fmla="*/ 548 h 1270"/>
                <a:gd name="T46" fmla="*/ 893 w 1946"/>
                <a:gd name="T47" fmla="*/ 575 h 1270"/>
                <a:gd name="T48" fmla="*/ 931 w 1946"/>
                <a:gd name="T49" fmla="*/ 613 h 1270"/>
                <a:gd name="T50" fmla="*/ 968 w 1946"/>
                <a:gd name="T51" fmla="*/ 615 h 1270"/>
                <a:gd name="T52" fmla="*/ 1006 w 1946"/>
                <a:gd name="T53" fmla="*/ 649 h 1270"/>
                <a:gd name="T54" fmla="*/ 1044 w 1946"/>
                <a:gd name="T55" fmla="*/ 675 h 1270"/>
                <a:gd name="T56" fmla="*/ 1081 w 1946"/>
                <a:gd name="T57" fmla="*/ 697 h 1270"/>
                <a:gd name="T58" fmla="*/ 1119 w 1946"/>
                <a:gd name="T59" fmla="*/ 731 h 1270"/>
                <a:gd name="T60" fmla="*/ 1157 w 1946"/>
                <a:gd name="T61" fmla="*/ 776 h 1270"/>
                <a:gd name="T62" fmla="*/ 1194 w 1946"/>
                <a:gd name="T63" fmla="*/ 786 h 1270"/>
                <a:gd name="T64" fmla="*/ 1232 w 1946"/>
                <a:gd name="T65" fmla="*/ 827 h 1270"/>
                <a:gd name="T66" fmla="*/ 1269 w 1946"/>
                <a:gd name="T67" fmla="*/ 833 h 1270"/>
                <a:gd name="T68" fmla="*/ 1307 w 1946"/>
                <a:gd name="T69" fmla="*/ 861 h 1270"/>
                <a:gd name="T70" fmla="*/ 1345 w 1946"/>
                <a:gd name="T71" fmla="*/ 885 h 1270"/>
                <a:gd name="T72" fmla="*/ 1382 w 1946"/>
                <a:gd name="T73" fmla="*/ 905 h 1270"/>
                <a:gd name="T74" fmla="*/ 1420 w 1946"/>
                <a:gd name="T75" fmla="*/ 930 h 1270"/>
                <a:gd name="T76" fmla="*/ 1457 w 1946"/>
                <a:gd name="T77" fmla="*/ 953 h 1270"/>
                <a:gd name="T78" fmla="*/ 1495 w 1946"/>
                <a:gd name="T79" fmla="*/ 984 h 1270"/>
                <a:gd name="T80" fmla="*/ 1533 w 1946"/>
                <a:gd name="T81" fmla="*/ 1000 h 1270"/>
                <a:gd name="T82" fmla="*/ 1570 w 1946"/>
                <a:gd name="T83" fmla="*/ 1035 h 1270"/>
                <a:gd name="T84" fmla="*/ 1608 w 1946"/>
                <a:gd name="T85" fmla="*/ 1043 h 1270"/>
                <a:gd name="T86" fmla="*/ 1645 w 1946"/>
                <a:gd name="T87" fmla="*/ 1071 h 1270"/>
                <a:gd name="T88" fmla="*/ 1683 w 1946"/>
                <a:gd name="T89" fmla="*/ 1096 h 1270"/>
                <a:gd name="T90" fmla="*/ 1721 w 1946"/>
                <a:gd name="T91" fmla="*/ 1126 h 1270"/>
                <a:gd name="T92" fmla="*/ 1758 w 1946"/>
                <a:gd name="T93" fmla="*/ 1152 h 1270"/>
                <a:gd name="T94" fmla="*/ 1796 w 1946"/>
                <a:gd name="T95" fmla="*/ 1180 h 1270"/>
                <a:gd name="T96" fmla="*/ 1834 w 1946"/>
                <a:gd name="T97" fmla="*/ 1219 h 1270"/>
                <a:gd name="T98" fmla="*/ 1871 w 1946"/>
                <a:gd name="T99" fmla="*/ 1220 h 1270"/>
                <a:gd name="T100" fmla="*/ 1909 w 1946"/>
                <a:gd name="T101" fmla="*/ 1242 h 1270"/>
                <a:gd name="T102" fmla="*/ 1946 w 1946"/>
                <a:gd name="T103"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0">
                  <a:moveTo>
                    <a:pt x="0" y="19"/>
                  </a:moveTo>
                  <a:lnTo>
                    <a:pt x="9" y="0"/>
                  </a:lnTo>
                  <a:lnTo>
                    <a:pt x="19" y="15"/>
                  </a:lnTo>
                  <a:lnTo>
                    <a:pt x="28" y="14"/>
                  </a:lnTo>
                  <a:lnTo>
                    <a:pt x="38" y="38"/>
                  </a:lnTo>
                  <a:lnTo>
                    <a:pt x="47" y="45"/>
                  </a:lnTo>
                  <a:lnTo>
                    <a:pt x="56" y="32"/>
                  </a:lnTo>
                  <a:lnTo>
                    <a:pt x="66" y="48"/>
                  </a:lnTo>
                  <a:lnTo>
                    <a:pt x="75" y="60"/>
                  </a:lnTo>
                  <a:lnTo>
                    <a:pt x="85" y="53"/>
                  </a:lnTo>
                  <a:lnTo>
                    <a:pt x="94" y="58"/>
                  </a:lnTo>
                  <a:lnTo>
                    <a:pt x="103" y="73"/>
                  </a:lnTo>
                  <a:lnTo>
                    <a:pt x="113" y="74"/>
                  </a:lnTo>
                  <a:lnTo>
                    <a:pt x="122" y="84"/>
                  </a:lnTo>
                  <a:lnTo>
                    <a:pt x="132" y="93"/>
                  </a:lnTo>
                  <a:lnTo>
                    <a:pt x="141" y="86"/>
                  </a:lnTo>
                  <a:lnTo>
                    <a:pt x="150" y="111"/>
                  </a:lnTo>
                  <a:lnTo>
                    <a:pt x="160" y="127"/>
                  </a:lnTo>
                  <a:lnTo>
                    <a:pt x="169" y="116"/>
                  </a:lnTo>
                  <a:lnTo>
                    <a:pt x="179" y="125"/>
                  </a:lnTo>
                  <a:lnTo>
                    <a:pt x="188" y="134"/>
                  </a:lnTo>
                  <a:lnTo>
                    <a:pt x="197" y="152"/>
                  </a:lnTo>
                  <a:lnTo>
                    <a:pt x="207" y="158"/>
                  </a:lnTo>
                  <a:lnTo>
                    <a:pt x="216" y="160"/>
                  </a:lnTo>
                  <a:lnTo>
                    <a:pt x="226" y="151"/>
                  </a:lnTo>
                  <a:lnTo>
                    <a:pt x="235" y="156"/>
                  </a:lnTo>
                  <a:lnTo>
                    <a:pt x="245" y="172"/>
                  </a:lnTo>
                  <a:lnTo>
                    <a:pt x="254" y="166"/>
                  </a:lnTo>
                  <a:lnTo>
                    <a:pt x="263" y="165"/>
                  </a:lnTo>
                  <a:lnTo>
                    <a:pt x="273" y="184"/>
                  </a:lnTo>
                  <a:lnTo>
                    <a:pt x="282" y="184"/>
                  </a:lnTo>
                  <a:lnTo>
                    <a:pt x="292" y="188"/>
                  </a:lnTo>
                  <a:lnTo>
                    <a:pt x="301" y="214"/>
                  </a:lnTo>
                  <a:lnTo>
                    <a:pt x="310" y="215"/>
                  </a:lnTo>
                  <a:lnTo>
                    <a:pt x="320" y="207"/>
                  </a:lnTo>
                  <a:lnTo>
                    <a:pt x="329" y="209"/>
                  </a:lnTo>
                  <a:lnTo>
                    <a:pt x="339" y="219"/>
                  </a:lnTo>
                  <a:lnTo>
                    <a:pt x="348" y="247"/>
                  </a:lnTo>
                  <a:lnTo>
                    <a:pt x="357" y="234"/>
                  </a:lnTo>
                  <a:lnTo>
                    <a:pt x="367" y="229"/>
                  </a:lnTo>
                  <a:lnTo>
                    <a:pt x="376" y="257"/>
                  </a:lnTo>
                  <a:lnTo>
                    <a:pt x="386" y="246"/>
                  </a:lnTo>
                  <a:lnTo>
                    <a:pt x="395" y="252"/>
                  </a:lnTo>
                  <a:lnTo>
                    <a:pt x="404" y="257"/>
                  </a:lnTo>
                  <a:lnTo>
                    <a:pt x="414" y="259"/>
                  </a:lnTo>
                  <a:lnTo>
                    <a:pt x="423" y="273"/>
                  </a:lnTo>
                  <a:lnTo>
                    <a:pt x="433" y="279"/>
                  </a:lnTo>
                  <a:lnTo>
                    <a:pt x="442" y="284"/>
                  </a:lnTo>
                  <a:lnTo>
                    <a:pt x="451" y="291"/>
                  </a:lnTo>
                  <a:lnTo>
                    <a:pt x="461" y="303"/>
                  </a:lnTo>
                  <a:lnTo>
                    <a:pt x="470" y="324"/>
                  </a:lnTo>
                  <a:lnTo>
                    <a:pt x="480" y="313"/>
                  </a:lnTo>
                  <a:lnTo>
                    <a:pt x="489" y="303"/>
                  </a:lnTo>
                  <a:lnTo>
                    <a:pt x="498" y="338"/>
                  </a:lnTo>
                  <a:lnTo>
                    <a:pt x="508" y="342"/>
                  </a:lnTo>
                  <a:lnTo>
                    <a:pt x="517" y="337"/>
                  </a:lnTo>
                  <a:lnTo>
                    <a:pt x="527" y="349"/>
                  </a:lnTo>
                  <a:lnTo>
                    <a:pt x="536" y="346"/>
                  </a:lnTo>
                  <a:lnTo>
                    <a:pt x="545" y="367"/>
                  </a:lnTo>
                  <a:lnTo>
                    <a:pt x="555" y="362"/>
                  </a:lnTo>
                  <a:lnTo>
                    <a:pt x="564" y="392"/>
                  </a:lnTo>
                  <a:lnTo>
                    <a:pt x="574" y="395"/>
                  </a:lnTo>
                  <a:lnTo>
                    <a:pt x="583" y="365"/>
                  </a:lnTo>
                  <a:lnTo>
                    <a:pt x="592" y="399"/>
                  </a:lnTo>
                  <a:lnTo>
                    <a:pt x="602" y="392"/>
                  </a:lnTo>
                  <a:lnTo>
                    <a:pt x="611" y="406"/>
                  </a:lnTo>
                  <a:lnTo>
                    <a:pt x="620" y="411"/>
                  </a:lnTo>
                  <a:lnTo>
                    <a:pt x="630" y="416"/>
                  </a:lnTo>
                  <a:lnTo>
                    <a:pt x="639" y="432"/>
                  </a:lnTo>
                  <a:lnTo>
                    <a:pt x="649" y="431"/>
                  </a:lnTo>
                  <a:lnTo>
                    <a:pt x="658" y="435"/>
                  </a:lnTo>
                  <a:lnTo>
                    <a:pt x="667" y="440"/>
                  </a:lnTo>
                  <a:lnTo>
                    <a:pt x="677" y="466"/>
                  </a:lnTo>
                  <a:lnTo>
                    <a:pt x="686" y="454"/>
                  </a:lnTo>
                  <a:lnTo>
                    <a:pt x="696" y="468"/>
                  </a:lnTo>
                  <a:lnTo>
                    <a:pt x="705" y="467"/>
                  </a:lnTo>
                  <a:lnTo>
                    <a:pt x="714" y="467"/>
                  </a:lnTo>
                  <a:lnTo>
                    <a:pt x="724" y="468"/>
                  </a:lnTo>
                  <a:lnTo>
                    <a:pt x="733" y="468"/>
                  </a:lnTo>
                  <a:lnTo>
                    <a:pt x="743" y="488"/>
                  </a:lnTo>
                  <a:lnTo>
                    <a:pt x="752" y="503"/>
                  </a:lnTo>
                  <a:lnTo>
                    <a:pt x="761" y="505"/>
                  </a:lnTo>
                  <a:lnTo>
                    <a:pt x="771" y="507"/>
                  </a:lnTo>
                  <a:lnTo>
                    <a:pt x="780" y="505"/>
                  </a:lnTo>
                  <a:lnTo>
                    <a:pt x="790" y="518"/>
                  </a:lnTo>
                  <a:lnTo>
                    <a:pt x="799" y="520"/>
                  </a:lnTo>
                  <a:lnTo>
                    <a:pt x="809" y="523"/>
                  </a:lnTo>
                  <a:lnTo>
                    <a:pt x="818" y="532"/>
                  </a:lnTo>
                  <a:lnTo>
                    <a:pt x="827" y="531"/>
                  </a:lnTo>
                  <a:lnTo>
                    <a:pt x="837" y="559"/>
                  </a:lnTo>
                  <a:lnTo>
                    <a:pt x="846" y="540"/>
                  </a:lnTo>
                  <a:lnTo>
                    <a:pt x="856" y="548"/>
                  </a:lnTo>
                  <a:lnTo>
                    <a:pt x="865" y="557"/>
                  </a:lnTo>
                  <a:lnTo>
                    <a:pt x="874" y="562"/>
                  </a:lnTo>
                  <a:lnTo>
                    <a:pt x="884" y="566"/>
                  </a:lnTo>
                  <a:lnTo>
                    <a:pt x="893" y="575"/>
                  </a:lnTo>
                  <a:lnTo>
                    <a:pt x="903" y="575"/>
                  </a:lnTo>
                  <a:lnTo>
                    <a:pt x="912" y="580"/>
                  </a:lnTo>
                  <a:lnTo>
                    <a:pt x="921" y="596"/>
                  </a:lnTo>
                  <a:lnTo>
                    <a:pt x="931" y="613"/>
                  </a:lnTo>
                  <a:lnTo>
                    <a:pt x="940" y="607"/>
                  </a:lnTo>
                  <a:lnTo>
                    <a:pt x="950" y="616"/>
                  </a:lnTo>
                  <a:lnTo>
                    <a:pt x="959" y="618"/>
                  </a:lnTo>
                  <a:lnTo>
                    <a:pt x="968" y="615"/>
                  </a:lnTo>
                  <a:lnTo>
                    <a:pt x="978" y="632"/>
                  </a:lnTo>
                  <a:lnTo>
                    <a:pt x="987" y="639"/>
                  </a:lnTo>
                  <a:lnTo>
                    <a:pt x="997" y="640"/>
                  </a:lnTo>
                  <a:lnTo>
                    <a:pt x="1006" y="649"/>
                  </a:lnTo>
                  <a:lnTo>
                    <a:pt x="1016" y="663"/>
                  </a:lnTo>
                  <a:lnTo>
                    <a:pt x="1025" y="655"/>
                  </a:lnTo>
                  <a:lnTo>
                    <a:pt x="1034" y="656"/>
                  </a:lnTo>
                  <a:lnTo>
                    <a:pt x="1044" y="675"/>
                  </a:lnTo>
                  <a:lnTo>
                    <a:pt x="1053" y="689"/>
                  </a:lnTo>
                  <a:lnTo>
                    <a:pt x="1063" y="701"/>
                  </a:lnTo>
                  <a:lnTo>
                    <a:pt x="1072" y="701"/>
                  </a:lnTo>
                  <a:lnTo>
                    <a:pt x="1081" y="697"/>
                  </a:lnTo>
                  <a:lnTo>
                    <a:pt x="1091" y="692"/>
                  </a:lnTo>
                  <a:lnTo>
                    <a:pt x="1100" y="720"/>
                  </a:lnTo>
                  <a:lnTo>
                    <a:pt x="1110" y="745"/>
                  </a:lnTo>
                  <a:lnTo>
                    <a:pt x="1119" y="731"/>
                  </a:lnTo>
                  <a:lnTo>
                    <a:pt x="1128" y="745"/>
                  </a:lnTo>
                  <a:lnTo>
                    <a:pt x="1138" y="769"/>
                  </a:lnTo>
                  <a:lnTo>
                    <a:pt x="1147" y="737"/>
                  </a:lnTo>
                  <a:lnTo>
                    <a:pt x="1157" y="776"/>
                  </a:lnTo>
                  <a:lnTo>
                    <a:pt x="1166" y="770"/>
                  </a:lnTo>
                  <a:lnTo>
                    <a:pt x="1175" y="788"/>
                  </a:lnTo>
                  <a:lnTo>
                    <a:pt x="1185" y="781"/>
                  </a:lnTo>
                  <a:lnTo>
                    <a:pt x="1194" y="786"/>
                  </a:lnTo>
                  <a:lnTo>
                    <a:pt x="1204" y="788"/>
                  </a:lnTo>
                  <a:lnTo>
                    <a:pt x="1213" y="801"/>
                  </a:lnTo>
                  <a:lnTo>
                    <a:pt x="1222" y="826"/>
                  </a:lnTo>
                  <a:lnTo>
                    <a:pt x="1232" y="827"/>
                  </a:lnTo>
                  <a:lnTo>
                    <a:pt x="1241" y="822"/>
                  </a:lnTo>
                  <a:lnTo>
                    <a:pt x="1251" y="833"/>
                  </a:lnTo>
                  <a:lnTo>
                    <a:pt x="1260" y="832"/>
                  </a:lnTo>
                  <a:lnTo>
                    <a:pt x="1269" y="833"/>
                  </a:lnTo>
                  <a:lnTo>
                    <a:pt x="1279" y="847"/>
                  </a:lnTo>
                  <a:lnTo>
                    <a:pt x="1288" y="841"/>
                  </a:lnTo>
                  <a:lnTo>
                    <a:pt x="1298" y="856"/>
                  </a:lnTo>
                  <a:lnTo>
                    <a:pt x="1307" y="861"/>
                  </a:lnTo>
                  <a:lnTo>
                    <a:pt x="1316" y="868"/>
                  </a:lnTo>
                  <a:lnTo>
                    <a:pt x="1326" y="871"/>
                  </a:lnTo>
                  <a:lnTo>
                    <a:pt x="1335" y="878"/>
                  </a:lnTo>
                  <a:lnTo>
                    <a:pt x="1345" y="885"/>
                  </a:lnTo>
                  <a:lnTo>
                    <a:pt x="1354" y="891"/>
                  </a:lnTo>
                  <a:lnTo>
                    <a:pt x="1363" y="896"/>
                  </a:lnTo>
                  <a:lnTo>
                    <a:pt x="1373" y="901"/>
                  </a:lnTo>
                  <a:lnTo>
                    <a:pt x="1382" y="905"/>
                  </a:lnTo>
                  <a:lnTo>
                    <a:pt x="1392" y="914"/>
                  </a:lnTo>
                  <a:lnTo>
                    <a:pt x="1401" y="917"/>
                  </a:lnTo>
                  <a:lnTo>
                    <a:pt x="1410" y="912"/>
                  </a:lnTo>
                  <a:lnTo>
                    <a:pt x="1420" y="930"/>
                  </a:lnTo>
                  <a:lnTo>
                    <a:pt x="1429" y="934"/>
                  </a:lnTo>
                  <a:lnTo>
                    <a:pt x="1438" y="940"/>
                  </a:lnTo>
                  <a:lnTo>
                    <a:pt x="1448" y="955"/>
                  </a:lnTo>
                  <a:lnTo>
                    <a:pt x="1457" y="953"/>
                  </a:lnTo>
                  <a:lnTo>
                    <a:pt x="1467" y="949"/>
                  </a:lnTo>
                  <a:lnTo>
                    <a:pt x="1476" y="963"/>
                  </a:lnTo>
                  <a:lnTo>
                    <a:pt x="1485" y="977"/>
                  </a:lnTo>
                  <a:lnTo>
                    <a:pt x="1495" y="984"/>
                  </a:lnTo>
                  <a:lnTo>
                    <a:pt x="1504" y="971"/>
                  </a:lnTo>
                  <a:lnTo>
                    <a:pt x="1514" y="987"/>
                  </a:lnTo>
                  <a:lnTo>
                    <a:pt x="1523" y="995"/>
                  </a:lnTo>
                  <a:lnTo>
                    <a:pt x="1533" y="1000"/>
                  </a:lnTo>
                  <a:lnTo>
                    <a:pt x="1542" y="1005"/>
                  </a:lnTo>
                  <a:lnTo>
                    <a:pt x="1551" y="1015"/>
                  </a:lnTo>
                  <a:lnTo>
                    <a:pt x="1561" y="1005"/>
                  </a:lnTo>
                  <a:lnTo>
                    <a:pt x="1570" y="1035"/>
                  </a:lnTo>
                  <a:lnTo>
                    <a:pt x="1580" y="1002"/>
                  </a:lnTo>
                  <a:lnTo>
                    <a:pt x="1589" y="1044"/>
                  </a:lnTo>
                  <a:lnTo>
                    <a:pt x="1598" y="1046"/>
                  </a:lnTo>
                  <a:lnTo>
                    <a:pt x="1608" y="1043"/>
                  </a:lnTo>
                  <a:lnTo>
                    <a:pt x="1617" y="1065"/>
                  </a:lnTo>
                  <a:lnTo>
                    <a:pt x="1627" y="1067"/>
                  </a:lnTo>
                  <a:lnTo>
                    <a:pt x="1636" y="1063"/>
                  </a:lnTo>
                  <a:lnTo>
                    <a:pt x="1645" y="1071"/>
                  </a:lnTo>
                  <a:lnTo>
                    <a:pt x="1655" y="1078"/>
                  </a:lnTo>
                  <a:lnTo>
                    <a:pt x="1664" y="1094"/>
                  </a:lnTo>
                  <a:lnTo>
                    <a:pt x="1674" y="1107"/>
                  </a:lnTo>
                  <a:lnTo>
                    <a:pt x="1683" y="1096"/>
                  </a:lnTo>
                  <a:lnTo>
                    <a:pt x="1692" y="1120"/>
                  </a:lnTo>
                  <a:lnTo>
                    <a:pt x="1702" y="1126"/>
                  </a:lnTo>
                  <a:lnTo>
                    <a:pt x="1711" y="1125"/>
                  </a:lnTo>
                  <a:lnTo>
                    <a:pt x="1721" y="1126"/>
                  </a:lnTo>
                  <a:lnTo>
                    <a:pt x="1730" y="1141"/>
                  </a:lnTo>
                  <a:lnTo>
                    <a:pt x="1740" y="1146"/>
                  </a:lnTo>
                  <a:lnTo>
                    <a:pt x="1749" y="1146"/>
                  </a:lnTo>
                  <a:lnTo>
                    <a:pt x="1758" y="1152"/>
                  </a:lnTo>
                  <a:lnTo>
                    <a:pt x="1768" y="1177"/>
                  </a:lnTo>
                  <a:lnTo>
                    <a:pt x="1777" y="1171"/>
                  </a:lnTo>
                  <a:lnTo>
                    <a:pt x="1787" y="1187"/>
                  </a:lnTo>
                  <a:lnTo>
                    <a:pt x="1796" y="1180"/>
                  </a:lnTo>
                  <a:lnTo>
                    <a:pt x="1805" y="1190"/>
                  </a:lnTo>
                  <a:lnTo>
                    <a:pt x="1815" y="1193"/>
                  </a:lnTo>
                  <a:lnTo>
                    <a:pt x="1824" y="1190"/>
                  </a:lnTo>
                  <a:lnTo>
                    <a:pt x="1834" y="1219"/>
                  </a:lnTo>
                  <a:lnTo>
                    <a:pt x="1843" y="1221"/>
                  </a:lnTo>
                  <a:lnTo>
                    <a:pt x="1852" y="1218"/>
                  </a:lnTo>
                  <a:lnTo>
                    <a:pt x="1862" y="1217"/>
                  </a:lnTo>
                  <a:lnTo>
                    <a:pt x="1871" y="1220"/>
                  </a:lnTo>
                  <a:lnTo>
                    <a:pt x="1881" y="1237"/>
                  </a:lnTo>
                  <a:lnTo>
                    <a:pt x="1890" y="1243"/>
                  </a:lnTo>
                  <a:lnTo>
                    <a:pt x="1899" y="1241"/>
                  </a:lnTo>
                  <a:lnTo>
                    <a:pt x="1909" y="1242"/>
                  </a:lnTo>
                  <a:lnTo>
                    <a:pt x="1918" y="1252"/>
                  </a:lnTo>
                  <a:lnTo>
                    <a:pt x="1928" y="1270"/>
                  </a:lnTo>
                  <a:lnTo>
                    <a:pt x="1937" y="1270"/>
                  </a:lnTo>
                  <a:lnTo>
                    <a:pt x="1946" y="1270"/>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9">
              <a:extLst>
                <a:ext uri="{FF2B5EF4-FFF2-40B4-BE49-F238E27FC236}">
                  <a16:creationId xmlns:a16="http://schemas.microsoft.com/office/drawing/2014/main" id="{F56601B5-E535-4BBF-A661-92F4C4070165}"/>
                </a:ext>
              </a:extLst>
            </p:cNvPr>
            <p:cNvSpPr>
              <a:spLocks/>
            </p:cNvSpPr>
            <p:nvPr/>
          </p:nvSpPr>
          <p:spPr bwMode="auto">
            <a:xfrm>
              <a:off x="1639" y="2525"/>
              <a:ext cx="1946" cy="1284"/>
            </a:xfrm>
            <a:custGeom>
              <a:avLst/>
              <a:gdLst>
                <a:gd name="T0" fmla="*/ 28 w 1946"/>
                <a:gd name="T1" fmla="*/ 22 h 1284"/>
                <a:gd name="T2" fmla="*/ 66 w 1946"/>
                <a:gd name="T3" fmla="*/ 54 h 1284"/>
                <a:gd name="T4" fmla="*/ 103 w 1946"/>
                <a:gd name="T5" fmla="*/ 71 h 1284"/>
                <a:gd name="T6" fmla="*/ 141 w 1946"/>
                <a:gd name="T7" fmla="*/ 100 h 1284"/>
                <a:gd name="T8" fmla="*/ 179 w 1946"/>
                <a:gd name="T9" fmla="*/ 121 h 1284"/>
                <a:gd name="T10" fmla="*/ 216 w 1946"/>
                <a:gd name="T11" fmla="*/ 141 h 1284"/>
                <a:gd name="T12" fmla="*/ 254 w 1946"/>
                <a:gd name="T13" fmla="*/ 167 h 1284"/>
                <a:gd name="T14" fmla="*/ 292 w 1946"/>
                <a:gd name="T15" fmla="*/ 191 h 1284"/>
                <a:gd name="T16" fmla="*/ 329 w 1946"/>
                <a:gd name="T17" fmla="*/ 211 h 1284"/>
                <a:gd name="T18" fmla="*/ 367 w 1946"/>
                <a:gd name="T19" fmla="*/ 232 h 1284"/>
                <a:gd name="T20" fmla="*/ 404 w 1946"/>
                <a:gd name="T21" fmla="*/ 257 h 1284"/>
                <a:gd name="T22" fmla="*/ 442 w 1946"/>
                <a:gd name="T23" fmla="*/ 276 h 1284"/>
                <a:gd name="T24" fmla="*/ 480 w 1946"/>
                <a:gd name="T25" fmla="*/ 328 h 1284"/>
                <a:gd name="T26" fmla="*/ 517 w 1946"/>
                <a:gd name="T27" fmla="*/ 346 h 1284"/>
                <a:gd name="T28" fmla="*/ 555 w 1946"/>
                <a:gd name="T29" fmla="*/ 352 h 1284"/>
                <a:gd name="T30" fmla="*/ 592 w 1946"/>
                <a:gd name="T31" fmla="*/ 383 h 1284"/>
                <a:gd name="T32" fmla="*/ 630 w 1946"/>
                <a:gd name="T33" fmla="*/ 411 h 1284"/>
                <a:gd name="T34" fmla="*/ 667 w 1946"/>
                <a:gd name="T35" fmla="*/ 441 h 1284"/>
                <a:gd name="T36" fmla="*/ 705 w 1946"/>
                <a:gd name="T37" fmla="*/ 467 h 1284"/>
                <a:gd name="T38" fmla="*/ 743 w 1946"/>
                <a:gd name="T39" fmla="*/ 483 h 1284"/>
                <a:gd name="T40" fmla="*/ 780 w 1946"/>
                <a:gd name="T41" fmla="*/ 509 h 1284"/>
                <a:gd name="T42" fmla="*/ 818 w 1946"/>
                <a:gd name="T43" fmla="*/ 524 h 1284"/>
                <a:gd name="T44" fmla="*/ 856 w 1946"/>
                <a:gd name="T45" fmla="*/ 548 h 1284"/>
                <a:gd name="T46" fmla="*/ 893 w 1946"/>
                <a:gd name="T47" fmla="*/ 576 h 1284"/>
                <a:gd name="T48" fmla="*/ 931 w 1946"/>
                <a:gd name="T49" fmla="*/ 603 h 1284"/>
                <a:gd name="T50" fmla="*/ 968 w 1946"/>
                <a:gd name="T51" fmla="*/ 623 h 1284"/>
                <a:gd name="T52" fmla="*/ 1006 w 1946"/>
                <a:gd name="T53" fmla="*/ 637 h 1284"/>
                <a:gd name="T54" fmla="*/ 1044 w 1946"/>
                <a:gd name="T55" fmla="*/ 682 h 1284"/>
                <a:gd name="T56" fmla="*/ 1081 w 1946"/>
                <a:gd name="T57" fmla="*/ 694 h 1284"/>
                <a:gd name="T58" fmla="*/ 1119 w 1946"/>
                <a:gd name="T59" fmla="*/ 731 h 1284"/>
                <a:gd name="T60" fmla="*/ 1157 w 1946"/>
                <a:gd name="T61" fmla="*/ 780 h 1284"/>
                <a:gd name="T62" fmla="*/ 1194 w 1946"/>
                <a:gd name="T63" fmla="*/ 785 h 1284"/>
                <a:gd name="T64" fmla="*/ 1232 w 1946"/>
                <a:gd name="T65" fmla="*/ 817 h 1284"/>
                <a:gd name="T66" fmla="*/ 1269 w 1946"/>
                <a:gd name="T67" fmla="*/ 841 h 1284"/>
                <a:gd name="T68" fmla="*/ 1307 w 1946"/>
                <a:gd name="T69" fmla="*/ 852 h 1284"/>
                <a:gd name="T70" fmla="*/ 1345 w 1946"/>
                <a:gd name="T71" fmla="*/ 885 h 1284"/>
                <a:gd name="T72" fmla="*/ 1382 w 1946"/>
                <a:gd name="T73" fmla="*/ 907 h 1284"/>
                <a:gd name="T74" fmla="*/ 1420 w 1946"/>
                <a:gd name="T75" fmla="*/ 918 h 1284"/>
                <a:gd name="T76" fmla="*/ 1457 w 1946"/>
                <a:gd name="T77" fmla="*/ 961 h 1284"/>
                <a:gd name="T78" fmla="*/ 1495 w 1946"/>
                <a:gd name="T79" fmla="*/ 980 h 1284"/>
                <a:gd name="T80" fmla="*/ 1533 w 1946"/>
                <a:gd name="T81" fmla="*/ 1001 h 1284"/>
                <a:gd name="T82" fmla="*/ 1570 w 1946"/>
                <a:gd name="T83" fmla="*/ 1018 h 1284"/>
                <a:gd name="T84" fmla="*/ 1608 w 1946"/>
                <a:gd name="T85" fmla="*/ 1053 h 1284"/>
                <a:gd name="T86" fmla="*/ 1645 w 1946"/>
                <a:gd name="T87" fmla="*/ 1077 h 1284"/>
                <a:gd name="T88" fmla="*/ 1683 w 1946"/>
                <a:gd name="T89" fmla="*/ 1098 h 1284"/>
                <a:gd name="T90" fmla="*/ 1721 w 1946"/>
                <a:gd name="T91" fmla="*/ 1125 h 1284"/>
                <a:gd name="T92" fmla="*/ 1758 w 1946"/>
                <a:gd name="T93" fmla="*/ 1162 h 1284"/>
                <a:gd name="T94" fmla="*/ 1796 w 1946"/>
                <a:gd name="T95" fmla="*/ 1193 h 1284"/>
                <a:gd name="T96" fmla="*/ 1834 w 1946"/>
                <a:gd name="T97" fmla="*/ 1215 h 1284"/>
                <a:gd name="T98" fmla="*/ 1871 w 1946"/>
                <a:gd name="T99" fmla="*/ 1224 h 1284"/>
                <a:gd name="T100" fmla="*/ 1909 w 1946"/>
                <a:gd name="T101" fmla="*/ 1253 h 1284"/>
                <a:gd name="T102" fmla="*/ 1946 w 1946"/>
                <a:gd name="T103" fmla="*/ 128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84">
                  <a:moveTo>
                    <a:pt x="0" y="0"/>
                  </a:moveTo>
                  <a:lnTo>
                    <a:pt x="9" y="11"/>
                  </a:lnTo>
                  <a:lnTo>
                    <a:pt x="19" y="17"/>
                  </a:lnTo>
                  <a:lnTo>
                    <a:pt x="28" y="22"/>
                  </a:lnTo>
                  <a:lnTo>
                    <a:pt x="38" y="27"/>
                  </a:lnTo>
                  <a:lnTo>
                    <a:pt x="47" y="64"/>
                  </a:lnTo>
                  <a:lnTo>
                    <a:pt x="56" y="35"/>
                  </a:lnTo>
                  <a:lnTo>
                    <a:pt x="66" y="54"/>
                  </a:lnTo>
                  <a:lnTo>
                    <a:pt x="75" y="61"/>
                  </a:lnTo>
                  <a:lnTo>
                    <a:pt x="85" y="77"/>
                  </a:lnTo>
                  <a:lnTo>
                    <a:pt x="94" y="84"/>
                  </a:lnTo>
                  <a:lnTo>
                    <a:pt x="103" y="71"/>
                  </a:lnTo>
                  <a:lnTo>
                    <a:pt x="113" y="80"/>
                  </a:lnTo>
                  <a:lnTo>
                    <a:pt x="122" y="104"/>
                  </a:lnTo>
                  <a:lnTo>
                    <a:pt x="132" y="83"/>
                  </a:lnTo>
                  <a:lnTo>
                    <a:pt x="141" y="100"/>
                  </a:lnTo>
                  <a:lnTo>
                    <a:pt x="150" y="109"/>
                  </a:lnTo>
                  <a:lnTo>
                    <a:pt x="160" y="126"/>
                  </a:lnTo>
                  <a:lnTo>
                    <a:pt x="169" y="108"/>
                  </a:lnTo>
                  <a:lnTo>
                    <a:pt x="179" y="121"/>
                  </a:lnTo>
                  <a:lnTo>
                    <a:pt x="188" y="137"/>
                  </a:lnTo>
                  <a:lnTo>
                    <a:pt x="197" y="139"/>
                  </a:lnTo>
                  <a:lnTo>
                    <a:pt x="207" y="146"/>
                  </a:lnTo>
                  <a:lnTo>
                    <a:pt x="216" y="141"/>
                  </a:lnTo>
                  <a:lnTo>
                    <a:pt x="226" y="155"/>
                  </a:lnTo>
                  <a:lnTo>
                    <a:pt x="235" y="149"/>
                  </a:lnTo>
                  <a:lnTo>
                    <a:pt x="245" y="172"/>
                  </a:lnTo>
                  <a:lnTo>
                    <a:pt x="254" y="167"/>
                  </a:lnTo>
                  <a:lnTo>
                    <a:pt x="263" y="175"/>
                  </a:lnTo>
                  <a:lnTo>
                    <a:pt x="273" y="193"/>
                  </a:lnTo>
                  <a:lnTo>
                    <a:pt x="282" y="189"/>
                  </a:lnTo>
                  <a:lnTo>
                    <a:pt x="292" y="191"/>
                  </a:lnTo>
                  <a:lnTo>
                    <a:pt x="301" y="212"/>
                  </a:lnTo>
                  <a:lnTo>
                    <a:pt x="310" y="205"/>
                  </a:lnTo>
                  <a:lnTo>
                    <a:pt x="320" y="199"/>
                  </a:lnTo>
                  <a:lnTo>
                    <a:pt x="329" y="211"/>
                  </a:lnTo>
                  <a:lnTo>
                    <a:pt x="339" y="222"/>
                  </a:lnTo>
                  <a:lnTo>
                    <a:pt x="348" y="224"/>
                  </a:lnTo>
                  <a:lnTo>
                    <a:pt x="357" y="222"/>
                  </a:lnTo>
                  <a:lnTo>
                    <a:pt x="367" y="232"/>
                  </a:lnTo>
                  <a:lnTo>
                    <a:pt x="376" y="244"/>
                  </a:lnTo>
                  <a:lnTo>
                    <a:pt x="386" y="247"/>
                  </a:lnTo>
                  <a:lnTo>
                    <a:pt x="395" y="255"/>
                  </a:lnTo>
                  <a:lnTo>
                    <a:pt x="404" y="257"/>
                  </a:lnTo>
                  <a:lnTo>
                    <a:pt x="414" y="264"/>
                  </a:lnTo>
                  <a:lnTo>
                    <a:pt x="423" y="289"/>
                  </a:lnTo>
                  <a:lnTo>
                    <a:pt x="433" y="274"/>
                  </a:lnTo>
                  <a:lnTo>
                    <a:pt x="442" y="276"/>
                  </a:lnTo>
                  <a:lnTo>
                    <a:pt x="451" y="292"/>
                  </a:lnTo>
                  <a:lnTo>
                    <a:pt x="461" y="302"/>
                  </a:lnTo>
                  <a:lnTo>
                    <a:pt x="470" y="329"/>
                  </a:lnTo>
                  <a:lnTo>
                    <a:pt x="480" y="328"/>
                  </a:lnTo>
                  <a:lnTo>
                    <a:pt x="489" y="309"/>
                  </a:lnTo>
                  <a:lnTo>
                    <a:pt x="498" y="350"/>
                  </a:lnTo>
                  <a:lnTo>
                    <a:pt x="508" y="333"/>
                  </a:lnTo>
                  <a:lnTo>
                    <a:pt x="517" y="346"/>
                  </a:lnTo>
                  <a:lnTo>
                    <a:pt x="527" y="343"/>
                  </a:lnTo>
                  <a:lnTo>
                    <a:pt x="536" y="351"/>
                  </a:lnTo>
                  <a:lnTo>
                    <a:pt x="545" y="366"/>
                  </a:lnTo>
                  <a:lnTo>
                    <a:pt x="555" y="352"/>
                  </a:lnTo>
                  <a:lnTo>
                    <a:pt x="564" y="367"/>
                  </a:lnTo>
                  <a:lnTo>
                    <a:pt x="574" y="401"/>
                  </a:lnTo>
                  <a:lnTo>
                    <a:pt x="583" y="400"/>
                  </a:lnTo>
                  <a:lnTo>
                    <a:pt x="592" y="383"/>
                  </a:lnTo>
                  <a:lnTo>
                    <a:pt x="602" y="418"/>
                  </a:lnTo>
                  <a:lnTo>
                    <a:pt x="611" y="407"/>
                  </a:lnTo>
                  <a:lnTo>
                    <a:pt x="620" y="413"/>
                  </a:lnTo>
                  <a:lnTo>
                    <a:pt x="630" y="411"/>
                  </a:lnTo>
                  <a:lnTo>
                    <a:pt x="639" y="425"/>
                  </a:lnTo>
                  <a:lnTo>
                    <a:pt x="649" y="424"/>
                  </a:lnTo>
                  <a:lnTo>
                    <a:pt x="658" y="426"/>
                  </a:lnTo>
                  <a:lnTo>
                    <a:pt x="667" y="441"/>
                  </a:lnTo>
                  <a:lnTo>
                    <a:pt x="677" y="466"/>
                  </a:lnTo>
                  <a:lnTo>
                    <a:pt x="686" y="470"/>
                  </a:lnTo>
                  <a:lnTo>
                    <a:pt x="696" y="460"/>
                  </a:lnTo>
                  <a:lnTo>
                    <a:pt x="705" y="467"/>
                  </a:lnTo>
                  <a:lnTo>
                    <a:pt x="714" y="465"/>
                  </a:lnTo>
                  <a:lnTo>
                    <a:pt x="724" y="470"/>
                  </a:lnTo>
                  <a:lnTo>
                    <a:pt x="733" y="483"/>
                  </a:lnTo>
                  <a:lnTo>
                    <a:pt x="743" y="483"/>
                  </a:lnTo>
                  <a:lnTo>
                    <a:pt x="752" y="499"/>
                  </a:lnTo>
                  <a:lnTo>
                    <a:pt x="761" y="504"/>
                  </a:lnTo>
                  <a:lnTo>
                    <a:pt x="771" y="498"/>
                  </a:lnTo>
                  <a:lnTo>
                    <a:pt x="780" y="509"/>
                  </a:lnTo>
                  <a:lnTo>
                    <a:pt x="790" y="519"/>
                  </a:lnTo>
                  <a:lnTo>
                    <a:pt x="799" y="542"/>
                  </a:lnTo>
                  <a:lnTo>
                    <a:pt x="809" y="532"/>
                  </a:lnTo>
                  <a:lnTo>
                    <a:pt x="818" y="524"/>
                  </a:lnTo>
                  <a:lnTo>
                    <a:pt x="827" y="541"/>
                  </a:lnTo>
                  <a:lnTo>
                    <a:pt x="837" y="560"/>
                  </a:lnTo>
                  <a:lnTo>
                    <a:pt x="846" y="561"/>
                  </a:lnTo>
                  <a:lnTo>
                    <a:pt x="856" y="548"/>
                  </a:lnTo>
                  <a:lnTo>
                    <a:pt x="865" y="561"/>
                  </a:lnTo>
                  <a:lnTo>
                    <a:pt x="874" y="559"/>
                  </a:lnTo>
                  <a:lnTo>
                    <a:pt x="884" y="567"/>
                  </a:lnTo>
                  <a:lnTo>
                    <a:pt x="893" y="576"/>
                  </a:lnTo>
                  <a:lnTo>
                    <a:pt x="903" y="582"/>
                  </a:lnTo>
                  <a:lnTo>
                    <a:pt x="912" y="582"/>
                  </a:lnTo>
                  <a:lnTo>
                    <a:pt x="921" y="596"/>
                  </a:lnTo>
                  <a:lnTo>
                    <a:pt x="931" y="603"/>
                  </a:lnTo>
                  <a:lnTo>
                    <a:pt x="940" y="605"/>
                  </a:lnTo>
                  <a:lnTo>
                    <a:pt x="950" y="608"/>
                  </a:lnTo>
                  <a:lnTo>
                    <a:pt x="959" y="620"/>
                  </a:lnTo>
                  <a:lnTo>
                    <a:pt x="968" y="623"/>
                  </a:lnTo>
                  <a:lnTo>
                    <a:pt x="978" y="627"/>
                  </a:lnTo>
                  <a:lnTo>
                    <a:pt x="987" y="639"/>
                  </a:lnTo>
                  <a:lnTo>
                    <a:pt x="997" y="631"/>
                  </a:lnTo>
                  <a:lnTo>
                    <a:pt x="1006" y="637"/>
                  </a:lnTo>
                  <a:lnTo>
                    <a:pt x="1016" y="665"/>
                  </a:lnTo>
                  <a:lnTo>
                    <a:pt x="1025" y="664"/>
                  </a:lnTo>
                  <a:lnTo>
                    <a:pt x="1034" y="686"/>
                  </a:lnTo>
                  <a:lnTo>
                    <a:pt x="1044" y="682"/>
                  </a:lnTo>
                  <a:lnTo>
                    <a:pt x="1053" y="689"/>
                  </a:lnTo>
                  <a:lnTo>
                    <a:pt x="1063" y="712"/>
                  </a:lnTo>
                  <a:lnTo>
                    <a:pt x="1072" y="703"/>
                  </a:lnTo>
                  <a:lnTo>
                    <a:pt x="1081" y="694"/>
                  </a:lnTo>
                  <a:lnTo>
                    <a:pt x="1091" y="727"/>
                  </a:lnTo>
                  <a:lnTo>
                    <a:pt x="1100" y="713"/>
                  </a:lnTo>
                  <a:lnTo>
                    <a:pt x="1110" y="723"/>
                  </a:lnTo>
                  <a:lnTo>
                    <a:pt x="1119" y="731"/>
                  </a:lnTo>
                  <a:lnTo>
                    <a:pt x="1128" y="745"/>
                  </a:lnTo>
                  <a:lnTo>
                    <a:pt x="1138" y="769"/>
                  </a:lnTo>
                  <a:lnTo>
                    <a:pt x="1147" y="754"/>
                  </a:lnTo>
                  <a:lnTo>
                    <a:pt x="1157" y="780"/>
                  </a:lnTo>
                  <a:lnTo>
                    <a:pt x="1166" y="759"/>
                  </a:lnTo>
                  <a:lnTo>
                    <a:pt x="1175" y="777"/>
                  </a:lnTo>
                  <a:lnTo>
                    <a:pt x="1185" y="791"/>
                  </a:lnTo>
                  <a:lnTo>
                    <a:pt x="1194" y="785"/>
                  </a:lnTo>
                  <a:lnTo>
                    <a:pt x="1204" y="788"/>
                  </a:lnTo>
                  <a:lnTo>
                    <a:pt x="1213" y="803"/>
                  </a:lnTo>
                  <a:lnTo>
                    <a:pt x="1222" y="803"/>
                  </a:lnTo>
                  <a:lnTo>
                    <a:pt x="1232" y="817"/>
                  </a:lnTo>
                  <a:lnTo>
                    <a:pt x="1241" y="822"/>
                  </a:lnTo>
                  <a:lnTo>
                    <a:pt x="1251" y="828"/>
                  </a:lnTo>
                  <a:lnTo>
                    <a:pt x="1260" y="832"/>
                  </a:lnTo>
                  <a:lnTo>
                    <a:pt x="1269" y="841"/>
                  </a:lnTo>
                  <a:lnTo>
                    <a:pt x="1279" y="864"/>
                  </a:lnTo>
                  <a:lnTo>
                    <a:pt x="1288" y="853"/>
                  </a:lnTo>
                  <a:lnTo>
                    <a:pt x="1298" y="845"/>
                  </a:lnTo>
                  <a:lnTo>
                    <a:pt x="1307" y="852"/>
                  </a:lnTo>
                  <a:lnTo>
                    <a:pt x="1316" y="866"/>
                  </a:lnTo>
                  <a:lnTo>
                    <a:pt x="1326" y="873"/>
                  </a:lnTo>
                  <a:lnTo>
                    <a:pt x="1335" y="877"/>
                  </a:lnTo>
                  <a:lnTo>
                    <a:pt x="1345" y="885"/>
                  </a:lnTo>
                  <a:lnTo>
                    <a:pt x="1354" y="905"/>
                  </a:lnTo>
                  <a:lnTo>
                    <a:pt x="1363" y="895"/>
                  </a:lnTo>
                  <a:lnTo>
                    <a:pt x="1373" y="902"/>
                  </a:lnTo>
                  <a:lnTo>
                    <a:pt x="1382" y="907"/>
                  </a:lnTo>
                  <a:lnTo>
                    <a:pt x="1392" y="905"/>
                  </a:lnTo>
                  <a:lnTo>
                    <a:pt x="1401" y="934"/>
                  </a:lnTo>
                  <a:lnTo>
                    <a:pt x="1410" y="935"/>
                  </a:lnTo>
                  <a:lnTo>
                    <a:pt x="1420" y="918"/>
                  </a:lnTo>
                  <a:lnTo>
                    <a:pt x="1429" y="930"/>
                  </a:lnTo>
                  <a:lnTo>
                    <a:pt x="1438" y="930"/>
                  </a:lnTo>
                  <a:lnTo>
                    <a:pt x="1448" y="950"/>
                  </a:lnTo>
                  <a:lnTo>
                    <a:pt x="1457" y="961"/>
                  </a:lnTo>
                  <a:lnTo>
                    <a:pt x="1467" y="962"/>
                  </a:lnTo>
                  <a:lnTo>
                    <a:pt x="1476" y="963"/>
                  </a:lnTo>
                  <a:lnTo>
                    <a:pt x="1485" y="983"/>
                  </a:lnTo>
                  <a:lnTo>
                    <a:pt x="1495" y="980"/>
                  </a:lnTo>
                  <a:lnTo>
                    <a:pt x="1504" y="983"/>
                  </a:lnTo>
                  <a:lnTo>
                    <a:pt x="1514" y="1001"/>
                  </a:lnTo>
                  <a:lnTo>
                    <a:pt x="1523" y="982"/>
                  </a:lnTo>
                  <a:lnTo>
                    <a:pt x="1533" y="1001"/>
                  </a:lnTo>
                  <a:lnTo>
                    <a:pt x="1542" y="1008"/>
                  </a:lnTo>
                  <a:lnTo>
                    <a:pt x="1551" y="1018"/>
                  </a:lnTo>
                  <a:lnTo>
                    <a:pt x="1561" y="1040"/>
                  </a:lnTo>
                  <a:lnTo>
                    <a:pt x="1570" y="1018"/>
                  </a:lnTo>
                  <a:lnTo>
                    <a:pt x="1580" y="1041"/>
                  </a:lnTo>
                  <a:lnTo>
                    <a:pt x="1589" y="1054"/>
                  </a:lnTo>
                  <a:lnTo>
                    <a:pt x="1598" y="1056"/>
                  </a:lnTo>
                  <a:lnTo>
                    <a:pt x="1608" y="1053"/>
                  </a:lnTo>
                  <a:lnTo>
                    <a:pt x="1617" y="1068"/>
                  </a:lnTo>
                  <a:lnTo>
                    <a:pt x="1627" y="1072"/>
                  </a:lnTo>
                  <a:lnTo>
                    <a:pt x="1636" y="1075"/>
                  </a:lnTo>
                  <a:lnTo>
                    <a:pt x="1645" y="1077"/>
                  </a:lnTo>
                  <a:lnTo>
                    <a:pt x="1655" y="1090"/>
                  </a:lnTo>
                  <a:lnTo>
                    <a:pt x="1664" y="1081"/>
                  </a:lnTo>
                  <a:lnTo>
                    <a:pt x="1674" y="1102"/>
                  </a:lnTo>
                  <a:lnTo>
                    <a:pt x="1683" y="1098"/>
                  </a:lnTo>
                  <a:lnTo>
                    <a:pt x="1692" y="1119"/>
                  </a:lnTo>
                  <a:lnTo>
                    <a:pt x="1702" y="1141"/>
                  </a:lnTo>
                  <a:lnTo>
                    <a:pt x="1711" y="1128"/>
                  </a:lnTo>
                  <a:lnTo>
                    <a:pt x="1721" y="1125"/>
                  </a:lnTo>
                  <a:lnTo>
                    <a:pt x="1730" y="1141"/>
                  </a:lnTo>
                  <a:lnTo>
                    <a:pt x="1740" y="1155"/>
                  </a:lnTo>
                  <a:lnTo>
                    <a:pt x="1749" y="1161"/>
                  </a:lnTo>
                  <a:lnTo>
                    <a:pt x="1758" y="1162"/>
                  </a:lnTo>
                  <a:lnTo>
                    <a:pt x="1768" y="1151"/>
                  </a:lnTo>
                  <a:lnTo>
                    <a:pt x="1777" y="1175"/>
                  </a:lnTo>
                  <a:lnTo>
                    <a:pt x="1787" y="1176"/>
                  </a:lnTo>
                  <a:lnTo>
                    <a:pt x="1796" y="1193"/>
                  </a:lnTo>
                  <a:lnTo>
                    <a:pt x="1805" y="1197"/>
                  </a:lnTo>
                  <a:lnTo>
                    <a:pt x="1815" y="1194"/>
                  </a:lnTo>
                  <a:lnTo>
                    <a:pt x="1824" y="1203"/>
                  </a:lnTo>
                  <a:lnTo>
                    <a:pt x="1834" y="1215"/>
                  </a:lnTo>
                  <a:lnTo>
                    <a:pt x="1843" y="1215"/>
                  </a:lnTo>
                  <a:lnTo>
                    <a:pt x="1852" y="1221"/>
                  </a:lnTo>
                  <a:lnTo>
                    <a:pt x="1862" y="1216"/>
                  </a:lnTo>
                  <a:lnTo>
                    <a:pt x="1871" y="1224"/>
                  </a:lnTo>
                  <a:lnTo>
                    <a:pt x="1881" y="1226"/>
                  </a:lnTo>
                  <a:lnTo>
                    <a:pt x="1890" y="1240"/>
                  </a:lnTo>
                  <a:lnTo>
                    <a:pt x="1899" y="1245"/>
                  </a:lnTo>
                  <a:lnTo>
                    <a:pt x="1909" y="1253"/>
                  </a:lnTo>
                  <a:lnTo>
                    <a:pt x="1918" y="1252"/>
                  </a:lnTo>
                  <a:lnTo>
                    <a:pt x="1928" y="1265"/>
                  </a:lnTo>
                  <a:lnTo>
                    <a:pt x="1937" y="1270"/>
                  </a:lnTo>
                  <a:lnTo>
                    <a:pt x="1946" y="1284"/>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60">
              <a:extLst>
                <a:ext uri="{FF2B5EF4-FFF2-40B4-BE49-F238E27FC236}">
                  <a16:creationId xmlns:a16="http://schemas.microsoft.com/office/drawing/2014/main" id="{1E6590A1-5EB4-485A-A5B2-7B7AB78F9B81}"/>
                </a:ext>
              </a:extLst>
            </p:cNvPr>
            <p:cNvSpPr>
              <a:spLocks/>
            </p:cNvSpPr>
            <p:nvPr/>
          </p:nvSpPr>
          <p:spPr bwMode="auto">
            <a:xfrm>
              <a:off x="1639" y="2534"/>
              <a:ext cx="1946" cy="1267"/>
            </a:xfrm>
            <a:custGeom>
              <a:avLst/>
              <a:gdLst>
                <a:gd name="T0" fmla="*/ 28 w 1946"/>
                <a:gd name="T1" fmla="*/ 18 h 1267"/>
                <a:gd name="T2" fmla="*/ 66 w 1946"/>
                <a:gd name="T3" fmla="*/ 47 h 1267"/>
                <a:gd name="T4" fmla="*/ 103 w 1946"/>
                <a:gd name="T5" fmla="*/ 67 h 1267"/>
                <a:gd name="T6" fmla="*/ 141 w 1946"/>
                <a:gd name="T7" fmla="*/ 93 h 1267"/>
                <a:gd name="T8" fmla="*/ 179 w 1946"/>
                <a:gd name="T9" fmla="*/ 118 h 1267"/>
                <a:gd name="T10" fmla="*/ 216 w 1946"/>
                <a:gd name="T11" fmla="*/ 144 h 1267"/>
                <a:gd name="T12" fmla="*/ 254 w 1946"/>
                <a:gd name="T13" fmla="*/ 158 h 1267"/>
                <a:gd name="T14" fmla="*/ 292 w 1946"/>
                <a:gd name="T15" fmla="*/ 181 h 1267"/>
                <a:gd name="T16" fmla="*/ 329 w 1946"/>
                <a:gd name="T17" fmla="*/ 203 h 1267"/>
                <a:gd name="T18" fmla="*/ 367 w 1946"/>
                <a:gd name="T19" fmla="*/ 230 h 1267"/>
                <a:gd name="T20" fmla="*/ 404 w 1946"/>
                <a:gd name="T21" fmla="*/ 252 h 1267"/>
                <a:gd name="T22" fmla="*/ 442 w 1946"/>
                <a:gd name="T23" fmla="*/ 276 h 1267"/>
                <a:gd name="T24" fmla="*/ 480 w 1946"/>
                <a:gd name="T25" fmla="*/ 313 h 1267"/>
                <a:gd name="T26" fmla="*/ 517 w 1946"/>
                <a:gd name="T27" fmla="*/ 333 h 1267"/>
                <a:gd name="T28" fmla="*/ 555 w 1946"/>
                <a:gd name="T29" fmla="*/ 376 h 1267"/>
                <a:gd name="T30" fmla="*/ 592 w 1946"/>
                <a:gd name="T31" fmla="*/ 402 h 1267"/>
                <a:gd name="T32" fmla="*/ 630 w 1946"/>
                <a:gd name="T33" fmla="*/ 413 h 1267"/>
                <a:gd name="T34" fmla="*/ 667 w 1946"/>
                <a:gd name="T35" fmla="*/ 430 h 1267"/>
                <a:gd name="T36" fmla="*/ 705 w 1946"/>
                <a:gd name="T37" fmla="*/ 457 h 1267"/>
                <a:gd name="T38" fmla="*/ 743 w 1946"/>
                <a:gd name="T39" fmla="*/ 481 h 1267"/>
                <a:gd name="T40" fmla="*/ 780 w 1946"/>
                <a:gd name="T41" fmla="*/ 516 h 1267"/>
                <a:gd name="T42" fmla="*/ 818 w 1946"/>
                <a:gd name="T43" fmla="*/ 517 h 1267"/>
                <a:gd name="T44" fmla="*/ 856 w 1946"/>
                <a:gd name="T45" fmla="*/ 550 h 1267"/>
                <a:gd name="T46" fmla="*/ 893 w 1946"/>
                <a:gd name="T47" fmla="*/ 557 h 1267"/>
                <a:gd name="T48" fmla="*/ 931 w 1946"/>
                <a:gd name="T49" fmla="*/ 595 h 1267"/>
                <a:gd name="T50" fmla="*/ 968 w 1946"/>
                <a:gd name="T51" fmla="*/ 609 h 1267"/>
                <a:gd name="T52" fmla="*/ 1006 w 1946"/>
                <a:gd name="T53" fmla="*/ 637 h 1267"/>
                <a:gd name="T54" fmla="*/ 1044 w 1946"/>
                <a:gd name="T55" fmla="*/ 657 h 1267"/>
                <a:gd name="T56" fmla="*/ 1081 w 1946"/>
                <a:gd name="T57" fmla="*/ 696 h 1267"/>
                <a:gd name="T58" fmla="*/ 1119 w 1946"/>
                <a:gd name="T59" fmla="*/ 712 h 1267"/>
                <a:gd name="T60" fmla="*/ 1157 w 1946"/>
                <a:gd name="T61" fmla="*/ 752 h 1267"/>
                <a:gd name="T62" fmla="*/ 1194 w 1946"/>
                <a:gd name="T63" fmla="*/ 789 h 1267"/>
                <a:gd name="T64" fmla="*/ 1232 w 1946"/>
                <a:gd name="T65" fmla="*/ 806 h 1267"/>
                <a:gd name="T66" fmla="*/ 1269 w 1946"/>
                <a:gd name="T67" fmla="*/ 828 h 1267"/>
                <a:gd name="T68" fmla="*/ 1307 w 1946"/>
                <a:gd name="T69" fmla="*/ 854 h 1267"/>
                <a:gd name="T70" fmla="*/ 1345 w 1946"/>
                <a:gd name="T71" fmla="*/ 888 h 1267"/>
                <a:gd name="T72" fmla="*/ 1382 w 1946"/>
                <a:gd name="T73" fmla="*/ 909 h 1267"/>
                <a:gd name="T74" fmla="*/ 1420 w 1946"/>
                <a:gd name="T75" fmla="*/ 919 h 1267"/>
                <a:gd name="T76" fmla="*/ 1457 w 1946"/>
                <a:gd name="T77" fmla="*/ 939 h 1267"/>
                <a:gd name="T78" fmla="*/ 1495 w 1946"/>
                <a:gd name="T79" fmla="*/ 962 h 1267"/>
                <a:gd name="T80" fmla="*/ 1533 w 1946"/>
                <a:gd name="T81" fmla="*/ 1012 h 1267"/>
                <a:gd name="T82" fmla="*/ 1570 w 1946"/>
                <a:gd name="T83" fmla="*/ 1021 h 1267"/>
                <a:gd name="T84" fmla="*/ 1608 w 1946"/>
                <a:gd name="T85" fmla="*/ 1034 h 1267"/>
                <a:gd name="T86" fmla="*/ 1645 w 1946"/>
                <a:gd name="T87" fmla="*/ 1064 h 1267"/>
                <a:gd name="T88" fmla="*/ 1683 w 1946"/>
                <a:gd name="T89" fmla="*/ 1104 h 1267"/>
                <a:gd name="T90" fmla="*/ 1721 w 1946"/>
                <a:gd name="T91" fmla="*/ 1138 h 1267"/>
                <a:gd name="T92" fmla="*/ 1758 w 1946"/>
                <a:gd name="T93" fmla="*/ 1147 h 1267"/>
                <a:gd name="T94" fmla="*/ 1796 w 1946"/>
                <a:gd name="T95" fmla="*/ 1175 h 1267"/>
                <a:gd name="T96" fmla="*/ 1834 w 1946"/>
                <a:gd name="T97" fmla="*/ 1202 h 1267"/>
                <a:gd name="T98" fmla="*/ 1871 w 1946"/>
                <a:gd name="T99" fmla="*/ 1220 h 1267"/>
                <a:gd name="T100" fmla="*/ 1909 w 1946"/>
                <a:gd name="T101" fmla="*/ 1245 h 1267"/>
                <a:gd name="T102" fmla="*/ 1946 w 1946"/>
                <a:gd name="T103"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67">
                  <a:moveTo>
                    <a:pt x="0" y="0"/>
                  </a:moveTo>
                  <a:lnTo>
                    <a:pt x="9" y="25"/>
                  </a:lnTo>
                  <a:lnTo>
                    <a:pt x="19" y="12"/>
                  </a:lnTo>
                  <a:lnTo>
                    <a:pt x="28" y="18"/>
                  </a:lnTo>
                  <a:lnTo>
                    <a:pt x="38" y="30"/>
                  </a:lnTo>
                  <a:lnTo>
                    <a:pt x="47" y="50"/>
                  </a:lnTo>
                  <a:lnTo>
                    <a:pt x="56" y="41"/>
                  </a:lnTo>
                  <a:lnTo>
                    <a:pt x="66" y="47"/>
                  </a:lnTo>
                  <a:lnTo>
                    <a:pt x="75" y="54"/>
                  </a:lnTo>
                  <a:lnTo>
                    <a:pt x="85" y="62"/>
                  </a:lnTo>
                  <a:lnTo>
                    <a:pt x="94" y="61"/>
                  </a:lnTo>
                  <a:lnTo>
                    <a:pt x="103" y="67"/>
                  </a:lnTo>
                  <a:lnTo>
                    <a:pt x="113" y="78"/>
                  </a:lnTo>
                  <a:lnTo>
                    <a:pt x="122" y="81"/>
                  </a:lnTo>
                  <a:lnTo>
                    <a:pt x="132" y="100"/>
                  </a:lnTo>
                  <a:lnTo>
                    <a:pt x="141" y="93"/>
                  </a:lnTo>
                  <a:lnTo>
                    <a:pt x="150" y="99"/>
                  </a:lnTo>
                  <a:lnTo>
                    <a:pt x="160" y="100"/>
                  </a:lnTo>
                  <a:lnTo>
                    <a:pt x="169" y="111"/>
                  </a:lnTo>
                  <a:lnTo>
                    <a:pt x="179" y="118"/>
                  </a:lnTo>
                  <a:lnTo>
                    <a:pt x="188" y="119"/>
                  </a:lnTo>
                  <a:lnTo>
                    <a:pt x="197" y="133"/>
                  </a:lnTo>
                  <a:lnTo>
                    <a:pt x="207" y="125"/>
                  </a:lnTo>
                  <a:lnTo>
                    <a:pt x="216" y="144"/>
                  </a:lnTo>
                  <a:lnTo>
                    <a:pt x="226" y="146"/>
                  </a:lnTo>
                  <a:lnTo>
                    <a:pt x="235" y="164"/>
                  </a:lnTo>
                  <a:lnTo>
                    <a:pt x="245" y="151"/>
                  </a:lnTo>
                  <a:lnTo>
                    <a:pt x="254" y="158"/>
                  </a:lnTo>
                  <a:lnTo>
                    <a:pt x="263" y="182"/>
                  </a:lnTo>
                  <a:lnTo>
                    <a:pt x="273" y="166"/>
                  </a:lnTo>
                  <a:lnTo>
                    <a:pt x="282" y="179"/>
                  </a:lnTo>
                  <a:lnTo>
                    <a:pt x="292" y="181"/>
                  </a:lnTo>
                  <a:lnTo>
                    <a:pt x="301" y="201"/>
                  </a:lnTo>
                  <a:lnTo>
                    <a:pt x="310" y="194"/>
                  </a:lnTo>
                  <a:lnTo>
                    <a:pt x="320" y="214"/>
                  </a:lnTo>
                  <a:lnTo>
                    <a:pt x="329" y="203"/>
                  </a:lnTo>
                  <a:lnTo>
                    <a:pt x="339" y="217"/>
                  </a:lnTo>
                  <a:lnTo>
                    <a:pt x="348" y="217"/>
                  </a:lnTo>
                  <a:lnTo>
                    <a:pt x="357" y="231"/>
                  </a:lnTo>
                  <a:lnTo>
                    <a:pt x="367" y="230"/>
                  </a:lnTo>
                  <a:lnTo>
                    <a:pt x="376" y="237"/>
                  </a:lnTo>
                  <a:lnTo>
                    <a:pt x="386" y="258"/>
                  </a:lnTo>
                  <a:lnTo>
                    <a:pt x="395" y="247"/>
                  </a:lnTo>
                  <a:lnTo>
                    <a:pt x="404" y="252"/>
                  </a:lnTo>
                  <a:lnTo>
                    <a:pt x="414" y="260"/>
                  </a:lnTo>
                  <a:lnTo>
                    <a:pt x="423" y="265"/>
                  </a:lnTo>
                  <a:lnTo>
                    <a:pt x="433" y="272"/>
                  </a:lnTo>
                  <a:lnTo>
                    <a:pt x="442" y="276"/>
                  </a:lnTo>
                  <a:lnTo>
                    <a:pt x="451" y="303"/>
                  </a:lnTo>
                  <a:lnTo>
                    <a:pt x="461" y="300"/>
                  </a:lnTo>
                  <a:lnTo>
                    <a:pt x="470" y="296"/>
                  </a:lnTo>
                  <a:lnTo>
                    <a:pt x="480" y="313"/>
                  </a:lnTo>
                  <a:lnTo>
                    <a:pt x="489" y="322"/>
                  </a:lnTo>
                  <a:lnTo>
                    <a:pt x="498" y="343"/>
                  </a:lnTo>
                  <a:lnTo>
                    <a:pt x="508" y="325"/>
                  </a:lnTo>
                  <a:lnTo>
                    <a:pt x="517" y="333"/>
                  </a:lnTo>
                  <a:lnTo>
                    <a:pt x="527" y="339"/>
                  </a:lnTo>
                  <a:lnTo>
                    <a:pt x="536" y="347"/>
                  </a:lnTo>
                  <a:lnTo>
                    <a:pt x="545" y="345"/>
                  </a:lnTo>
                  <a:lnTo>
                    <a:pt x="555" y="376"/>
                  </a:lnTo>
                  <a:lnTo>
                    <a:pt x="564" y="362"/>
                  </a:lnTo>
                  <a:lnTo>
                    <a:pt x="574" y="393"/>
                  </a:lnTo>
                  <a:lnTo>
                    <a:pt x="583" y="385"/>
                  </a:lnTo>
                  <a:lnTo>
                    <a:pt x="592" y="402"/>
                  </a:lnTo>
                  <a:lnTo>
                    <a:pt x="602" y="399"/>
                  </a:lnTo>
                  <a:lnTo>
                    <a:pt x="611" y="396"/>
                  </a:lnTo>
                  <a:lnTo>
                    <a:pt x="620" y="398"/>
                  </a:lnTo>
                  <a:lnTo>
                    <a:pt x="630" y="413"/>
                  </a:lnTo>
                  <a:lnTo>
                    <a:pt x="639" y="431"/>
                  </a:lnTo>
                  <a:lnTo>
                    <a:pt x="649" y="424"/>
                  </a:lnTo>
                  <a:lnTo>
                    <a:pt x="658" y="426"/>
                  </a:lnTo>
                  <a:lnTo>
                    <a:pt x="667" y="430"/>
                  </a:lnTo>
                  <a:lnTo>
                    <a:pt x="677" y="448"/>
                  </a:lnTo>
                  <a:lnTo>
                    <a:pt x="686" y="437"/>
                  </a:lnTo>
                  <a:lnTo>
                    <a:pt x="696" y="439"/>
                  </a:lnTo>
                  <a:lnTo>
                    <a:pt x="705" y="457"/>
                  </a:lnTo>
                  <a:lnTo>
                    <a:pt x="714" y="461"/>
                  </a:lnTo>
                  <a:lnTo>
                    <a:pt x="724" y="461"/>
                  </a:lnTo>
                  <a:lnTo>
                    <a:pt x="733" y="472"/>
                  </a:lnTo>
                  <a:lnTo>
                    <a:pt x="743" y="481"/>
                  </a:lnTo>
                  <a:lnTo>
                    <a:pt x="752" y="494"/>
                  </a:lnTo>
                  <a:lnTo>
                    <a:pt x="761" y="495"/>
                  </a:lnTo>
                  <a:lnTo>
                    <a:pt x="771" y="493"/>
                  </a:lnTo>
                  <a:lnTo>
                    <a:pt x="780" y="516"/>
                  </a:lnTo>
                  <a:lnTo>
                    <a:pt x="790" y="526"/>
                  </a:lnTo>
                  <a:lnTo>
                    <a:pt x="799" y="519"/>
                  </a:lnTo>
                  <a:lnTo>
                    <a:pt x="809" y="522"/>
                  </a:lnTo>
                  <a:lnTo>
                    <a:pt x="818" y="517"/>
                  </a:lnTo>
                  <a:lnTo>
                    <a:pt x="827" y="536"/>
                  </a:lnTo>
                  <a:lnTo>
                    <a:pt x="837" y="539"/>
                  </a:lnTo>
                  <a:lnTo>
                    <a:pt x="846" y="531"/>
                  </a:lnTo>
                  <a:lnTo>
                    <a:pt x="856" y="550"/>
                  </a:lnTo>
                  <a:lnTo>
                    <a:pt x="865" y="546"/>
                  </a:lnTo>
                  <a:lnTo>
                    <a:pt x="874" y="557"/>
                  </a:lnTo>
                  <a:lnTo>
                    <a:pt x="884" y="561"/>
                  </a:lnTo>
                  <a:lnTo>
                    <a:pt x="893" y="557"/>
                  </a:lnTo>
                  <a:lnTo>
                    <a:pt x="903" y="578"/>
                  </a:lnTo>
                  <a:lnTo>
                    <a:pt x="912" y="586"/>
                  </a:lnTo>
                  <a:lnTo>
                    <a:pt x="921" y="577"/>
                  </a:lnTo>
                  <a:lnTo>
                    <a:pt x="931" y="595"/>
                  </a:lnTo>
                  <a:lnTo>
                    <a:pt x="940" y="601"/>
                  </a:lnTo>
                  <a:lnTo>
                    <a:pt x="950" y="600"/>
                  </a:lnTo>
                  <a:lnTo>
                    <a:pt x="959" y="610"/>
                  </a:lnTo>
                  <a:lnTo>
                    <a:pt x="968" y="609"/>
                  </a:lnTo>
                  <a:lnTo>
                    <a:pt x="978" y="641"/>
                  </a:lnTo>
                  <a:lnTo>
                    <a:pt x="987" y="652"/>
                  </a:lnTo>
                  <a:lnTo>
                    <a:pt x="997" y="637"/>
                  </a:lnTo>
                  <a:lnTo>
                    <a:pt x="1006" y="637"/>
                  </a:lnTo>
                  <a:lnTo>
                    <a:pt x="1016" y="640"/>
                  </a:lnTo>
                  <a:lnTo>
                    <a:pt x="1025" y="662"/>
                  </a:lnTo>
                  <a:lnTo>
                    <a:pt x="1034" y="666"/>
                  </a:lnTo>
                  <a:lnTo>
                    <a:pt x="1044" y="657"/>
                  </a:lnTo>
                  <a:lnTo>
                    <a:pt x="1053" y="671"/>
                  </a:lnTo>
                  <a:lnTo>
                    <a:pt x="1063" y="687"/>
                  </a:lnTo>
                  <a:lnTo>
                    <a:pt x="1072" y="707"/>
                  </a:lnTo>
                  <a:lnTo>
                    <a:pt x="1081" y="696"/>
                  </a:lnTo>
                  <a:lnTo>
                    <a:pt x="1091" y="709"/>
                  </a:lnTo>
                  <a:lnTo>
                    <a:pt x="1100" y="715"/>
                  </a:lnTo>
                  <a:lnTo>
                    <a:pt x="1110" y="737"/>
                  </a:lnTo>
                  <a:lnTo>
                    <a:pt x="1119" y="712"/>
                  </a:lnTo>
                  <a:lnTo>
                    <a:pt x="1128" y="737"/>
                  </a:lnTo>
                  <a:lnTo>
                    <a:pt x="1138" y="724"/>
                  </a:lnTo>
                  <a:lnTo>
                    <a:pt x="1147" y="753"/>
                  </a:lnTo>
                  <a:lnTo>
                    <a:pt x="1157" y="752"/>
                  </a:lnTo>
                  <a:lnTo>
                    <a:pt x="1166" y="763"/>
                  </a:lnTo>
                  <a:lnTo>
                    <a:pt x="1175" y="762"/>
                  </a:lnTo>
                  <a:lnTo>
                    <a:pt x="1185" y="781"/>
                  </a:lnTo>
                  <a:lnTo>
                    <a:pt x="1194" y="789"/>
                  </a:lnTo>
                  <a:lnTo>
                    <a:pt x="1204" y="788"/>
                  </a:lnTo>
                  <a:lnTo>
                    <a:pt x="1213" y="809"/>
                  </a:lnTo>
                  <a:lnTo>
                    <a:pt x="1222" y="815"/>
                  </a:lnTo>
                  <a:lnTo>
                    <a:pt x="1232" y="806"/>
                  </a:lnTo>
                  <a:lnTo>
                    <a:pt x="1241" y="818"/>
                  </a:lnTo>
                  <a:lnTo>
                    <a:pt x="1251" y="821"/>
                  </a:lnTo>
                  <a:lnTo>
                    <a:pt x="1260" y="813"/>
                  </a:lnTo>
                  <a:lnTo>
                    <a:pt x="1269" y="828"/>
                  </a:lnTo>
                  <a:lnTo>
                    <a:pt x="1279" y="835"/>
                  </a:lnTo>
                  <a:lnTo>
                    <a:pt x="1288" y="846"/>
                  </a:lnTo>
                  <a:lnTo>
                    <a:pt x="1298" y="836"/>
                  </a:lnTo>
                  <a:lnTo>
                    <a:pt x="1307" y="854"/>
                  </a:lnTo>
                  <a:lnTo>
                    <a:pt x="1316" y="872"/>
                  </a:lnTo>
                  <a:lnTo>
                    <a:pt x="1326" y="865"/>
                  </a:lnTo>
                  <a:lnTo>
                    <a:pt x="1335" y="869"/>
                  </a:lnTo>
                  <a:lnTo>
                    <a:pt x="1345" y="888"/>
                  </a:lnTo>
                  <a:lnTo>
                    <a:pt x="1354" y="896"/>
                  </a:lnTo>
                  <a:lnTo>
                    <a:pt x="1363" y="906"/>
                  </a:lnTo>
                  <a:lnTo>
                    <a:pt x="1373" y="904"/>
                  </a:lnTo>
                  <a:lnTo>
                    <a:pt x="1382" y="909"/>
                  </a:lnTo>
                  <a:lnTo>
                    <a:pt x="1392" y="907"/>
                  </a:lnTo>
                  <a:lnTo>
                    <a:pt x="1401" y="911"/>
                  </a:lnTo>
                  <a:lnTo>
                    <a:pt x="1410" y="926"/>
                  </a:lnTo>
                  <a:lnTo>
                    <a:pt x="1420" y="919"/>
                  </a:lnTo>
                  <a:lnTo>
                    <a:pt x="1429" y="922"/>
                  </a:lnTo>
                  <a:lnTo>
                    <a:pt x="1438" y="932"/>
                  </a:lnTo>
                  <a:lnTo>
                    <a:pt x="1448" y="938"/>
                  </a:lnTo>
                  <a:lnTo>
                    <a:pt x="1457" y="939"/>
                  </a:lnTo>
                  <a:lnTo>
                    <a:pt x="1467" y="961"/>
                  </a:lnTo>
                  <a:lnTo>
                    <a:pt x="1476" y="966"/>
                  </a:lnTo>
                  <a:lnTo>
                    <a:pt x="1485" y="958"/>
                  </a:lnTo>
                  <a:lnTo>
                    <a:pt x="1495" y="962"/>
                  </a:lnTo>
                  <a:lnTo>
                    <a:pt x="1504" y="988"/>
                  </a:lnTo>
                  <a:lnTo>
                    <a:pt x="1514" y="984"/>
                  </a:lnTo>
                  <a:lnTo>
                    <a:pt x="1523" y="971"/>
                  </a:lnTo>
                  <a:lnTo>
                    <a:pt x="1533" y="1012"/>
                  </a:lnTo>
                  <a:lnTo>
                    <a:pt x="1542" y="1025"/>
                  </a:lnTo>
                  <a:lnTo>
                    <a:pt x="1551" y="1031"/>
                  </a:lnTo>
                  <a:lnTo>
                    <a:pt x="1561" y="1014"/>
                  </a:lnTo>
                  <a:lnTo>
                    <a:pt x="1570" y="1021"/>
                  </a:lnTo>
                  <a:lnTo>
                    <a:pt x="1580" y="1032"/>
                  </a:lnTo>
                  <a:lnTo>
                    <a:pt x="1589" y="1036"/>
                  </a:lnTo>
                  <a:lnTo>
                    <a:pt x="1598" y="1031"/>
                  </a:lnTo>
                  <a:lnTo>
                    <a:pt x="1608" y="1034"/>
                  </a:lnTo>
                  <a:lnTo>
                    <a:pt x="1617" y="1053"/>
                  </a:lnTo>
                  <a:lnTo>
                    <a:pt x="1627" y="1066"/>
                  </a:lnTo>
                  <a:lnTo>
                    <a:pt x="1636" y="1067"/>
                  </a:lnTo>
                  <a:lnTo>
                    <a:pt x="1645" y="1064"/>
                  </a:lnTo>
                  <a:lnTo>
                    <a:pt x="1655" y="1078"/>
                  </a:lnTo>
                  <a:lnTo>
                    <a:pt x="1664" y="1087"/>
                  </a:lnTo>
                  <a:lnTo>
                    <a:pt x="1674" y="1097"/>
                  </a:lnTo>
                  <a:lnTo>
                    <a:pt x="1683" y="1104"/>
                  </a:lnTo>
                  <a:lnTo>
                    <a:pt x="1692" y="1124"/>
                  </a:lnTo>
                  <a:lnTo>
                    <a:pt x="1702" y="1115"/>
                  </a:lnTo>
                  <a:lnTo>
                    <a:pt x="1711" y="1121"/>
                  </a:lnTo>
                  <a:lnTo>
                    <a:pt x="1721" y="1138"/>
                  </a:lnTo>
                  <a:lnTo>
                    <a:pt x="1730" y="1145"/>
                  </a:lnTo>
                  <a:lnTo>
                    <a:pt x="1740" y="1128"/>
                  </a:lnTo>
                  <a:lnTo>
                    <a:pt x="1749" y="1142"/>
                  </a:lnTo>
                  <a:lnTo>
                    <a:pt x="1758" y="1147"/>
                  </a:lnTo>
                  <a:lnTo>
                    <a:pt x="1768" y="1158"/>
                  </a:lnTo>
                  <a:lnTo>
                    <a:pt x="1777" y="1163"/>
                  </a:lnTo>
                  <a:lnTo>
                    <a:pt x="1787" y="1169"/>
                  </a:lnTo>
                  <a:lnTo>
                    <a:pt x="1796" y="1175"/>
                  </a:lnTo>
                  <a:lnTo>
                    <a:pt x="1805" y="1181"/>
                  </a:lnTo>
                  <a:lnTo>
                    <a:pt x="1815" y="1188"/>
                  </a:lnTo>
                  <a:lnTo>
                    <a:pt x="1824" y="1194"/>
                  </a:lnTo>
                  <a:lnTo>
                    <a:pt x="1834" y="1202"/>
                  </a:lnTo>
                  <a:lnTo>
                    <a:pt x="1843" y="1218"/>
                  </a:lnTo>
                  <a:lnTo>
                    <a:pt x="1852" y="1213"/>
                  </a:lnTo>
                  <a:lnTo>
                    <a:pt x="1862" y="1214"/>
                  </a:lnTo>
                  <a:lnTo>
                    <a:pt x="1871" y="1220"/>
                  </a:lnTo>
                  <a:lnTo>
                    <a:pt x="1881" y="1233"/>
                  </a:lnTo>
                  <a:lnTo>
                    <a:pt x="1890" y="1232"/>
                  </a:lnTo>
                  <a:lnTo>
                    <a:pt x="1899" y="1249"/>
                  </a:lnTo>
                  <a:lnTo>
                    <a:pt x="1909" y="1245"/>
                  </a:lnTo>
                  <a:lnTo>
                    <a:pt x="1918" y="1257"/>
                  </a:lnTo>
                  <a:lnTo>
                    <a:pt x="1928" y="1266"/>
                  </a:lnTo>
                  <a:lnTo>
                    <a:pt x="1937" y="1263"/>
                  </a:lnTo>
                  <a:lnTo>
                    <a:pt x="1946" y="1267"/>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61">
              <a:extLst>
                <a:ext uri="{FF2B5EF4-FFF2-40B4-BE49-F238E27FC236}">
                  <a16:creationId xmlns:a16="http://schemas.microsoft.com/office/drawing/2014/main" id="{C5E64FE6-3EDC-41AC-A6B4-46025A9B29AD}"/>
                </a:ext>
              </a:extLst>
            </p:cNvPr>
            <p:cNvSpPr>
              <a:spLocks/>
            </p:cNvSpPr>
            <p:nvPr/>
          </p:nvSpPr>
          <p:spPr bwMode="auto">
            <a:xfrm>
              <a:off x="1639" y="2533"/>
              <a:ext cx="1946" cy="1261"/>
            </a:xfrm>
            <a:custGeom>
              <a:avLst/>
              <a:gdLst>
                <a:gd name="T0" fmla="*/ 28 w 1946"/>
                <a:gd name="T1" fmla="*/ 13 h 1261"/>
                <a:gd name="T2" fmla="*/ 66 w 1946"/>
                <a:gd name="T3" fmla="*/ 46 h 1261"/>
                <a:gd name="T4" fmla="*/ 103 w 1946"/>
                <a:gd name="T5" fmla="*/ 70 h 1261"/>
                <a:gd name="T6" fmla="*/ 141 w 1946"/>
                <a:gd name="T7" fmla="*/ 96 h 1261"/>
                <a:gd name="T8" fmla="*/ 179 w 1946"/>
                <a:gd name="T9" fmla="*/ 108 h 1261"/>
                <a:gd name="T10" fmla="*/ 216 w 1946"/>
                <a:gd name="T11" fmla="*/ 139 h 1261"/>
                <a:gd name="T12" fmla="*/ 254 w 1946"/>
                <a:gd name="T13" fmla="*/ 154 h 1261"/>
                <a:gd name="T14" fmla="*/ 292 w 1946"/>
                <a:gd name="T15" fmla="*/ 177 h 1261"/>
                <a:gd name="T16" fmla="*/ 329 w 1946"/>
                <a:gd name="T17" fmla="*/ 201 h 1261"/>
                <a:gd name="T18" fmla="*/ 367 w 1946"/>
                <a:gd name="T19" fmla="*/ 231 h 1261"/>
                <a:gd name="T20" fmla="*/ 404 w 1946"/>
                <a:gd name="T21" fmla="*/ 251 h 1261"/>
                <a:gd name="T22" fmla="*/ 442 w 1946"/>
                <a:gd name="T23" fmla="*/ 293 h 1261"/>
                <a:gd name="T24" fmla="*/ 480 w 1946"/>
                <a:gd name="T25" fmla="*/ 309 h 1261"/>
                <a:gd name="T26" fmla="*/ 517 w 1946"/>
                <a:gd name="T27" fmla="*/ 343 h 1261"/>
                <a:gd name="T28" fmla="*/ 555 w 1946"/>
                <a:gd name="T29" fmla="*/ 358 h 1261"/>
                <a:gd name="T30" fmla="*/ 592 w 1946"/>
                <a:gd name="T31" fmla="*/ 388 h 1261"/>
                <a:gd name="T32" fmla="*/ 630 w 1946"/>
                <a:gd name="T33" fmla="*/ 403 h 1261"/>
                <a:gd name="T34" fmla="*/ 667 w 1946"/>
                <a:gd name="T35" fmla="*/ 432 h 1261"/>
                <a:gd name="T36" fmla="*/ 705 w 1946"/>
                <a:gd name="T37" fmla="*/ 459 h 1261"/>
                <a:gd name="T38" fmla="*/ 743 w 1946"/>
                <a:gd name="T39" fmla="*/ 499 h 1261"/>
                <a:gd name="T40" fmla="*/ 780 w 1946"/>
                <a:gd name="T41" fmla="*/ 497 h 1261"/>
                <a:gd name="T42" fmla="*/ 818 w 1946"/>
                <a:gd name="T43" fmla="*/ 520 h 1261"/>
                <a:gd name="T44" fmla="*/ 856 w 1946"/>
                <a:gd name="T45" fmla="*/ 549 h 1261"/>
                <a:gd name="T46" fmla="*/ 893 w 1946"/>
                <a:gd name="T47" fmla="*/ 571 h 1261"/>
                <a:gd name="T48" fmla="*/ 931 w 1946"/>
                <a:gd name="T49" fmla="*/ 587 h 1261"/>
                <a:gd name="T50" fmla="*/ 968 w 1946"/>
                <a:gd name="T51" fmla="*/ 617 h 1261"/>
                <a:gd name="T52" fmla="*/ 1006 w 1946"/>
                <a:gd name="T53" fmla="*/ 645 h 1261"/>
                <a:gd name="T54" fmla="*/ 1044 w 1946"/>
                <a:gd name="T55" fmla="*/ 673 h 1261"/>
                <a:gd name="T56" fmla="*/ 1081 w 1946"/>
                <a:gd name="T57" fmla="*/ 695 h 1261"/>
                <a:gd name="T58" fmla="*/ 1119 w 1946"/>
                <a:gd name="T59" fmla="*/ 728 h 1261"/>
                <a:gd name="T60" fmla="*/ 1157 w 1946"/>
                <a:gd name="T61" fmla="*/ 756 h 1261"/>
                <a:gd name="T62" fmla="*/ 1194 w 1946"/>
                <a:gd name="T63" fmla="*/ 777 h 1261"/>
                <a:gd name="T64" fmla="*/ 1232 w 1946"/>
                <a:gd name="T65" fmla="*/ 797 h 1261"/>
                <a:gd name="T66" fmla="*/ 1269 w 1946"/>
                <a:gd name="T67" fmla="*/ 831 h 1261"/>
                <a:gd name="T68" fmla="*/ 1307 w 1946"/>
                <a:gd name="T69" fmla="*/ 865 h 1261"/>
                <a:gd name="T70" fmla="*/ 1345 w 1946"/>
                <a:gd name="T71" fmla="*/ 891 h 1261"/>
                <a:gd name="T72" fmla="*/ 1382 w 1946"/>
                <a:gd name="T73" fmla="*/ 899 h 1261"/>
                <a:gd name="T74" fmla="*/ 1420 w 1946"/>
                <a:gd name="T75" fmla="*/ 921 h 1261"/>
                <a:gd name="T76" fmla="*/ 1457 w 1946"/>
                <a:gd name="T77" fmla="*/ 937 h 1261"/>
                <a:gd name="T78" fmla="*/ 1495 w 1946"/>
                <a:gd name="T79" fmla="*/ 965 h 1261"/>
                <a:gd name="T80" fmla="*/ 1533 w 1946"/>
                <a:gd name="T81" fmla="*/ 991 h 1261"/>
                <a:gd name="T82" fmla="*/ 1570 w 1946"/>
                <a:gd name="T83" fmla="*/ 1023 h 1261"/>
                <a:gd name="T84" fmla="*/ 1608 w 1946"/>
                <a:gd name="T85" fmla="*/ 1044 h 1261"/>
                <a:gd name="T86" fmla="*/ 1645 w 1946"/>
                <a:gd name="T87" fmla="*/ 1090 h 1261"/>
                <a:gd name="T88" fmla="*/ 1683 w 1946"/>
                <a:gd name="T89" fmla="*/ 1103 h 1261"/>
                <a:gd name="T90" fmla="*/ 1721 w 1946"/>
                <a:gd name="T91" fmla="*/ 1125 h 1261"/>
                <a:gd name="T92" fmla="*/ 1758 w 1946"/>
                <a:gd name="T93" fmla="*/ 1162 h 1261"/>
                <a:gd name="T94" fmla="*/ 1796 w 1946"/>
                <a:gd name="T95" fmla="*/ 1181 h 1261"/>
                <a:gd name="T96" fmla="*/ 1834 w 1946"/>
                <a:gd name="T97" fmla="*/ 1184 h 1261"/>
                <a:gd name="T98" fmla="*/ 1871 w 1946"/>
                <a:gd name="T99" fmla="*/ 1220 h 1261"/>
                <a:gd name="T100" fmla="*/ 1909 w 1946"/>
                <a:gd name="T101" fmla="*/ 1242 h 1261"/>
                <a:gd name="T102" fmla="*/ 1946 w 1946"/>
                <a:gd name="T103" fmla="*/ 1256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61">
                  <a:moveTo>
                    <a:pt x="0" y="0"/>
                  </a:moveTo>
                  <a:lnTo>
                    <a:pt x="9" y="1"/>
                  </a:lnTo>
                  <a:lnTo>
                    <a:pt x="19" y="9"/>
                  </a:lnTo>
                  <a:lnTo>
                    <a:pt x="28" y="13"/>
                  </a:lnTo>
                  <a:lnTo>
                    <a:pt x="38" y="33"/>
                  </a:lnTo>
                  <a:lnTo>
                    <a:pt x="47" y="32"/>
                  </a:lnTo>
                  <a:lnTo>
                    <a:pt x="56" y="45"/>
                  </a:lnTo>
                  <a:lnTo>
                    <a:pt x="66" y="46"/>
                  </a:lnTo>
                  <a:lnTo>
                    <a:pt x="75" y="56"/>
                  </a:lnTo>
                  <a:lnTo>
                    <a:pt x="85" y="51"/>
                  </a:lnTo>
                  <a:lnTo>
                    <a:pt x="94" y="62"/>
                  </a:lnTo>
                  <a:lnTo>
                    <a:pt x="103" y="70"/>
                  </a:lnTo>
                  <a:lnTo>
                    <a:pt x="113" y="91"/>
                  </a:lnTo>
                  <a:lnTo>
                    <a:pt x="122" y="98"/>
                  </a:lnTo>
                  <a:lnTo>
                    <a:pt x="132" y="102"/>
                  </a:lnTo>
                  <a:lnTo>
                    <a:pt x="141" y="96"/>
                  </a:lnTo>
                  <a:lnTo>
                    <a:pt x="150" y="103"/>
                  </a:lnTo>
                  <a:lnTo>
                    <a:pt x="160" y="111"/>
                  </a:lnTo>
                  <a:lnTo>
                    <a:pt x="169" y="112"/>
                  </a:lnTo>
                  <a:lnTo>
                    <a:pt x="179" y="108"/>
                  </a:lnTo>
                  <a:lnTo>
                    <a:pt x="188" y="115"/>
                  </a:lnTo>
                  <a:lnTo>
                    <a:pt x="197" y="145"/>
                  </a:lnTo>
                  <a:lnTo>
                    <a:pt x="207" y="147"/>
                  </a:lnTo>
                  <a:lnTo>
                    <a:pt x="216" y="139"/>
                  </a:lnTo>
                  <a:lnTo>
                    <a:pt x="226" y="148"/>
                  </a:lnTo>
                  <a:lnTo>
                    <a:pt x="235" y="171"/>
                  </a:lnTo>
                  <a:lnTo>
                    <a:pt x="245" y="168"/>
                  </a:lnTo>
                  <a:lnTo>
                    <a:pt x="254" y="154"/>
                  </a:lnTo>
                  <a:lnTo>
                    <a:pt x="263" y="188"/>
                  </a:lnTo>
                  <a:lnTo>
                    <a:pt x="273" y="171"/>
                  </a:lnTo>
                  <a:lnTo>
                    <a:pt x="282" y="183"/>
                  </a:lnTo>
                  <a:lnTo>
                    <a:pt x="292" y="177"/>
                  </a:lnTo>
                  <a:lnTo>
                    <a:pt x="301" y="196"/>
                  </a:lnTo>
                  <a:lnTo>
                    <a:pt x="310" y="197"/>
                  </a:lnTo>
                  <a:lnTo>
                    <a:pt x="320" y="196"/>
                  </a:lnTo>
                  <a:lnTo>
                    <a:pt x="329" y="201"/>
                  </a:lnTo>
                  <a:lnTo>
                    <a:pt x="339" y="218"/>
                  </a:lnTo>
                  <a:lnTo>
                    <a:pt x="348" y="211"/>
                  </a:lnTo>
                  <a:lnTo>
                    <a:pt x="357" y="237"/>
                  </a:lnTo>
                  <a:lnTo>
                    <a:pt x="367" y="231"/>
                  </a:lnTo>
                  <a:lnTo>
                    <a:pt x="376" y="238"/>
                  </a:lnTo>
                  <a:lnTo>
                    <a:pt x="386" y="231"/>
                  </a:lnTo>
                  <a:lnTo>
                    <a:pt x="395" y="244"/>
                  </a:lnTo>
                  <a:lnTo>
                    <a:pt x="404" y="251"/>
                  </a:lnTo>
                  <a:lnTo>
                    <a:pt x="414" y="258"/>
                  </a:lnTo>
                  <a:lnTo>
                    <a:pt x="423" y="269"/>
                  </a:lnTo>
                  <a:lnTo>
                    <a:pt x="433" y="266"/>
                  </a:lnTo>
                  <a:lnTo>
                    <a:pt x="442" y="293"/>
                  </a:lnTo>
                  <a:lnTo>
                    <a:pt x="451" y="287"/>
                  </a:lnTo>
                  <a:lnTo>
                    <a:pt x="461" y="302"/>
                  </a:lnTo>
                  <a:lnTo>
                    <a:pt x="470" y="315"/>
                  </a:lnTo>
                  <a:lnTo>
                    <a:pt x="480" y="309"/>
                  </a:lnTo>
                  <a:lnTo>
                    <a:pt x="489" y="321"/>
                  </a:lnTo>
                  <a:lnTo>
                    <a:pt x="498" y="324"/>
                  </a:lnTo>
                  <a:lnTo>
                    <a:pt x="508" y="318"/>
                  </a:lnTo>
                  <a:lnTo>
                    <a:pt x="517" y="343"/>
                  </a:lnTo>
                  <a:lnTo>
                    <a:pt x="527" y="342"/>
                  </a:lnTo>
                  <a:lnTo>
                    <a:pt x="536" y="350"/>
                  </a:lnTo>
                  <a:lnTo>
                    <a:pt x="545" y="354"/>
                  </a:lnTo>
                  <a:lnTo>
                    <a:pt x="555" y="358"/>
                  </a:lnTo>
                  <a:lnTo>
                    <a:pt x="564" y="362"/>
                  </a:lnTo>
                  <a:lnTo>
                    <a:pt x="574" y="372"/>
                  </a:lnTo>
                  <a:lnTo>
                    <a:pt x="583" y="386"/>
                  </a:lnTo>
                  <a:lnTo>
                    <a:pt x="592" y="388"/>
                  </a:lnTo>
                  <a:lnTo>
                    <a:pt x="602" y="389"/>
                  </a:lnTo>
                  <a:lnTo>
                    <a:pt x="611" y="408"/>
                  </a:lnTo>
                  <a:lnTo>
                    <a:pt x="620" y="407"/>
                  </a:lnTo>
                  <a:lnTo>
                    <a:pt x="630" y="403"/>
                  </a:lnTo>
                  <a:lnTo>
                    <a:pt x="639" y="434"/>
                  </a:lnTo>
                  <a:lnTo>
                    <a:pt x="649" y="426"/>
                  </a:lnTo>
                  <a:lnTo>
                    <a:pt x="658" y="418"/>
                  </a:lnTo>
                  <a:lnTo>
                    <a:pt x="667" y="432"/>
                  </a:lnTo>
                  <a:lnTo>
                    <a:pt x="677" y="437"/>
                  </a:lnTo>
                  <a:lnTo>
                    <a:pt x="686" y="443"/>
                  </a:lnTo>
                  <a:lnTo>
                    <a:pt x="696" y="455"/>
                  </a:lnTo>
                  <a:lnTo>
                    <a:pt x="705" y="459"/>
                  </a:lnTo>
                  <a:lnTo>
                    <a:pt x="714" y="455"/>
                  </a:lnTo>
                  <a:lnTo>
                    <a:pt x="724" y="463"/>
                  </a:lnTo>
                  <a:lnTo>
                    <a:pt x="733" y="475"/>
                  </a:lnTo>
                  <a:lnTo>
                    <a:pt x="743" y="499"/>
                  </a:lnTo>
                  <a:lnTo>
                    <a:pt x="752" y="493"/>
                  </a:lnTo>
                  <a:lnTo>
                    <a:pt x="761" y="499"/>
                  </a:lnTo>
                  <a:lnTo>
                    <a:pt x="771" y="500"/>
                  </a:lnTo>
                  <a:lnTo>
                    <a:pt x="780" y="497"/>
                  </a:lnTo>
                  <a:lnTo>
                    <a:pt x="790" y="500"/>
                  </a:lnTo>
                  <a:lnTo>
                    <a:pt x="799" y="514"/>
                  </a:lnTo>
                  <a:lnTo>
                    <a:pt x="809" y="511"/>
                  </a:lnTo>
                  <a:lnTo>
                    <a:pt x="818" y="520"/>
                  </a:lnTo>
                  <a:lnTo>
                    <a:pt x="827" y="538"/>
                  </a:lnTo>
                  <a:lnTo>
                    <a:pt x="837" y="541"/>
                  </a:lnTo>
                  <a:lnTo>
                    <a:pt x="846" y="533"/>
                  </a:lnTo>
                  <a:lnTo>
                    <a:pt x="856" y="549"/>
                  </a:lnTo>
                  <a:lnTo>
                    <a:pt x="865" y="549"/>
                  </a:lnTo>
                  <a:lnTo>
                    <a:pt x="874" y="560"/>
                  </a:lnTo>
                  <a:lnTo>
                    <a:pt x="884" y="562"/>
                  </a:lnTo>
                  <a:lnTo>
                    <a:pt x="893" y="571"/>
                  </a:lnTo>
                  <a:lnTo>
                    <a:pt x="903" y="580"/>
                  </a:lnTo>
                  <a:lnTo>
                    <a:pt x="912" y="582"/>
                  </a:lnTo>
                  <a:lnTo>
                    <a:pt x="921" y="591"/>
                  </a:lnTo>
                  <a:lnTo>
                    <a:pt x="931" y="587"/>
                  </a:lnTo>
                  <a:lnTo>
                    <a:pt x="940" y="602"/>
                  </a:lnTo>
                  <a:lnTo>
                    <a:pt x="950" y="612"/>
                  </a:lnTo>
                  <a:lnTo>
                    <a:pt x="959" y="615"/>
                  </a:lnTo>
                  <a:lnTo>
                    <a:pt x="968" y="617"/>
                  </a:lnTo>
                  <a:lnTo>
                    <a:pt x="978" y="624"/>
                  </a:lnTo>
                  <a:lnTo>
                    <a:pt x="987" y="622"/>
                  </a:lnTo>
                  <a:lnTo>
                    <a:pt x="997" y="653"/>
                  </a:lnTo>
                  <a:lnTo>
                    <a:pt x="1006" y="645"/>
                  </a:lnTo>
                  <a:lnTo>
                    <a:pt x="1016" y="640"/>
                  </a:lnTo>
                  <a:lnTo>
                    <a:pt x="1025" y="672"/>
                  </a:lnTo>
                  <a:lnTo>
                    <a:pt x="1034" y="657"/>
                  </a:lnTo>
                  <a:lnTo>
                    <a:pt x="1044" y="673"/>
                  </a:lnTo>
                  <a:lnTo>
                    <a:pt x="1053" y="683"/>
                  </a:lnTo>
                  <a:lnTo>
                    <a:pt x="1063" y="688"/>
                  </a:lnTo>
                  <a:lnTo>
                    <a:pt x="1072" y="682"/>
                  </a:lnTo>
                  <a:lnTo>
                    <a:pt x="1081" y="695"/>
                  </a:lnTo>
                  <a:lnTo>
                    <a:pt x="1091" y="699"/>
                  </a:lnTo>
                  <a:lnTo>
                    <a:pt x="1100" y="741"/>
                  </a:lnTo>
                  <a:lnTo>
                    <a:pt x="1110" y="716"/>
                  </a:lnTo>
                  <a:lnTo>
                    <a:pt x="1119" y="728"/>
                  </a:lnTo>
                  <a:lnTo>
                    <a:pt x="1128" y="723"/>
                  </a:lnTo>
                  <a:lnTo>
                    <a:pt x="1138" y="752"/>
                  </a:lnTo>
                  <a:lnTo>
                    <a:pt x="1147" y="754"/>
                  </a:lnTo>
                  <a:lnTo>
                    <a:pt x="1157" y="756"/>
                  </a:lnTo>
                  <a:lnTo>
                    <a:pt x="1166" y="763"/>
                  </a:lnTo>
                  <a:lnTo>
                    <a:pt x="1175" y="780"/>
                  </a:lnTo>
                  <a:lnTo>
                    <a:pt x="1185" y="776"/>
                  </a:lnTo>
                  <a:lnTo>
                    <a:pt x="1194" y="777"/>
                  </a:lnTo>
                  <a:lnTo>
                    <a:pt x="1204" y="791"/>
                  </a:lnTo>
                  <a:lnTo>
                    <a:pt x="1213" y="792"/>
                  </a:lnTo>
                  <a:lnTo>
                    <a:pt x="1222" y="815"/>
                  </a:lnTo>
                  <a:lnTo>
                    <a:pt x="1232" y="797"/>
                  </a:lnTo>
                  <a:lnTo>
                    <a:pt x="1241" y="813"/>
                  </a:lnTo>
                  <a:lnTo>
                    <a:pt x="1251" y="821"/>
                  </a:lnTo>
                  <a:lnTo>
                    <a:pt x="1260" y="823"/>
                  </a:lnTo>
                  <a:lnTo>
                    <a:pt x="1269" y="831"/>
                  </a:lnTo>
                  <a:lnTo>
                    <a:pt x="1279" y="837"/>
                  </a:lnTo>
                  <a:lnTo>
                    <a:pt x="1288" y="849"/>
                  </a:lnTo>
                  <a:lnTo>
                    <a:pt x="1298" y="860"/>
                  </a:lnTo>
                  <a:lnTo>
                    <a:pt x="1307" y="865"/>
                  </a:lnTo>
                  <a:lnTo>
                    <a:pt x="1316" y="858"/>
                  </a:lnTo>
                  <a:lnTo>
                    <a:pt x="1326" y="863"/>
                  </a:lnTo>
                  <a:lnTo>
                    <a:pt x="1335" y="882"/>
                  </a:lnTo>
                  <a:lnTo>
                    <a:pt x="1345" y="891"/>
                  </a:lnTo>
                  <a:lnTo>
                    <a:pt x="1354" y="902"/>
                  </a:lnTo>
                  <a:lnTo>
                    <a:pt x="1363" y="878"/>
                  </a:lnTo>
                  <a:lnTo>
                    <a:pt x="1373" y="884"/>
                  </a:lnTo>
                  <a:lnTo>
                    <a:pt x="1382" y="899"/>
                  </a:lnTo>
                  <a:lnTo>
                    <a:pt x="1392" y="907"/>
                  </a:lnTo>
                  <a:lnTo>
                    <a:pt x="1401" y="927"/>
                  </a:lnTo>
                  <a:lnTo>
                    <a:pt x="1410" y="913"/>
                  </a:lnTo>
                  <a:lnTo>
                    <a:pt x="1420" y="921"/>
                  </a:lnTo>
                  <a:lnTo>
                    <a:pt x="1429" y="933"/>
                  </a:lnTo>
                  <a:lnTo>
                    <a:pt x="1438" y="935"/>
                  </a:lnTo>
                  <a:lnTo>
                    <a:pt x="1448" y="927"/>
                  </a:lnTo>
                  <a:lnTo>
                    <a:pt x="1457" y="937"/>
                  </a:lnTo>
                  <a:lnTo>
                    <a:pt x="1467" y="950"/>
                  </a:lnTo>
                  <a:lnTo>
                    <a:pt x="1476" y="956"/>
                  </a:lnTo>
                  <a:lnTo>
                    <a:pt x="1485" y="973"/>
                  </a:lnTo>
                  <a:lnTo>
                    <a:pt x="1495" y="965"/>
                  </a:lnTo>
                  <a:lnTo>
                    <a:pt x="1504" y="973"/>
                  </a:lnTo>
                  <a:lnTo>
                    <a:pt x="1514" y="980"/>
                  </a:lnTo>
                  <a:lnTo>
                    <a:pt x="1523" y="973"/>
                  </a:lnTo>
                  <a:lnTo>
                    <a:pt x="1533" y="991"/>
                  </a:lnTo>
                  <a:lnTo>
                    <a:pt x="1542" y="987"/>
                  </a:lnTo>
                  <a:lnTo>
                    <a:pt x="1551" y="995"/>
                  </a:lnTo>
                  <a:lnTo>
                    <a:pt x="1561" y="1001"/>
                  </a:lnTo>
                  <a:lnTo>
                    <a:pt x="1570" y="1023"/>
                  </a:lnTo>
                  <a:lnTo>
                    <a:pt x="1580" y="1012"/>
                  </a:lnTo>
                  <a:lnTo>
                    <a:pt x="1589" y="1038"/>
                  </a:lnTo>
                  <a:lnTo>
                    <a:pt x="1598" y="1038"/>
                  </a:lnTo>
                  <a:lnTo>
                    <a:pt x="1608" y="1044"/>
                  </a:lnTo>
                  <a:lnTo>
                    <a:pt x="1617" y="1053"/>
                  </a:lnTo>
                  <a:lnTo>
                    <a:pt x="1627" y="1072"/>
                  </a:lnTo>
                  <a:lnTo>
                    <a:pt x="1636" y="1058"/>
                  </a:lnTo>
                  <a:lnTo>
                    <a:pt x="1645" y="1090"/>
                  </a:lnTo>
                  <a:lnTo>
                    <a:pt x="1655" y="1078"/>
                  </a:lnTo>
                  <a:lnTo>
                    <a:pt x="1664" y="1073"/>
                  </a:lnTo>
                  <a:lnTo>
                    <a:pt x="1674" y="1090"/>
                  </a:lnTo>
                  <a:lnTo>
                    <a:pt x="1683" y="1103"/>
                  </a:lnTo>
                  <a:lnTo>
                    <a:pt x="1692" y="1141"/>
                  </a:lnTo>
                  <a:lnTo>
                    <a:pt x="1702" y="1114"/>
                  </a:lnTo>
                  <a:lnTo>
                    <a:pt x="1711" y="1110"/>
                  </a:lnTo>
                  <a:lnTo>
                    <a:pt x="1721" y="1125"/>
                  </a:lnTo>
                  <a:lnTo>
                    <a:pt x="1730" y="1131"/>
                  </a:lnTo>
                  <a:lnTo>
                    <a:pt x="1740" y="1129"/>
                  </a:lnTo>
                  <a:lnTo>
                    <a:pt x="1749" y="1139"/>
                  </a:lnTo>
                  <a:lnTo>
                    <a:pt x="1758" y="1162"/>
                  </a:lnTo>
                  <a:lnTo>
                    <a:pt x="1768" y="1169"/>
                  </a:lnTo>
                  <a:lnTo>
                    <a:pt x="1777" y="1163"/>
                  </a:lnTo>
                  <a:lnTo>
                    <a:pt x="1787" y="1167"/>
                  </a:lnTo>
                  <a:lnTo>
                    <a:pt x="1796" y="1181"/>
                  </a:lnTo>
                  <a:lnTo>
                    <a:pt x="1805" y="1174"/>
                  </a:lnTo>
                  <a:lnTo>
                    <a:pt x="1815" y="1189"/>
                  </a:lnTo>
                  <a:lnTo>
                    <a:pt x="1824" y="1192"/>
                  </a:lnTo>
                  <a:lnTo>
                    <a:pt x="1834" y="1184"/>
                  </a:lnTo>
                  <a:lnTo>
                    <a:pt x="1843" y="1214"/>
                  </a:lnTo>
                  <a:lnTo>
                    <a:pt x="1852" y="1207"/>
                  </a:lnTo>
                  <a:lnTo>
                    <a:pt x="1862" y="1205"/>
                  </a:lnTo>
                  <a:lnTo>
                    <a:pt x="1871" y="1220"/>
                  </a:lnTo>
                  <a:lnTo>
                    <a:pt x="1881" y="1227"/>
                  </a:lnTo>
                  <a:lnTo>
                    <a:pt x="1890" y="1246"/>
                  </a:lnTo>
                  <a:lnTo>
                    <a:pt x="1899" y="1235"/>
                  </a:lnTo>
                  <a:lnTo>
                    <a:pt x="1909" y="1242"/>
                  </a:lnTo>
                  <a:lnTo>
                    <a:pt x="1918" y="1242"/>
                  </a:lnTo>
                  <a:lnTo>
                    <a:pt x="1928" y="1261"/>
                  </a:lnTo>
                  <a:lnTo>
                    <a:pt x="1937" y="1258"/>
                  </a:lnTo>
                  <a:lnTo>
                    <a:pt x="1946" y="1256"/>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2">
              <a:extLst>
                <a:ext uri="{FF2B5EF4-FFF2-40B4-BE49-F238E27FC236}">
                  <a16:creationId xmlns:a16="http://schemas.microsoft.com/office/drawing/2014/main" id="{E8C58E9F-94FD-40BE-BFFC-3A913D679952}"/>
                </a:ext>
              </a:extLst>
            </p:cNvPr>
            <p:cNvSpPr>
              <a:spLocks/>
            </p:cNvSpPr>
            <p:nvPr/>
          </p:nvSpPr>
          <p:spPr bwMode="auto">
            <a:xfrm>
              <a:off x="1639" y="2522"/>
              <a:ext cx="1946" cy="1276"/>
            </a:xfrm>
            <a:custGeom>
              <a:avLst/>
              <a:gdLst>
                <a:gd name="T0" fmla="*/ 28 w 1946"/>
                <a:gd name="T1" fmla="*/ 46 h 1276"/>
                <a:gd name="T2" fmla="*/ 66 w 1946"/>
                <a:gd name="T3" fmla="*/ 57 h 1276"/>
                <a:gd name="T4" fmla="*/ 103 w 1946"/>
                <a:gd name="T5" fmla="*/ 78 h 1276"/>
                <a:gd name="T6" fmla="*/ 141 w 1946"/>
                <a:gd name="T7" fmla="*/ 99 h 1276"/>
                <a:gd name="T8" fmla="*/ 179 w 1946"/>
                <a:gd name="T9" fmla="*/ 124 h 1276"/>
                <a:gd name="T10" fmla="*/ 216 w 1946"/>
                <a:gd name="T11" fmla="*/ 147 h 1276"/>
                <a:gd name="T12" fmla="*/ 254 w 1946"/>
                <a:gd name="T13" fmla="*/ 172 h 1276"/>
                <a:gd name="T14" fmla="*/ 292 w 1946"/>
                <a:gd name="T15" fmla="*/ 196 h 1276"/>
                <a:gd name="T16" fmla="*/ 329 w 1946"/>
                <a:gd name="T17" fmla="*/ 214 h 1276"/>
                <a:gd name="T18" fmla="*/ 367 w 1946"/>
                <a:gd name="T19" fmla="*/ 257 h 1276"/>
                <a:gd name="T20" fmla="*/ 404 w 1946"/>
                <a:gd name="T21" fmla="*/ 260 h 1276"/>
                <a:gd name="T22" fmla="*/ 442 w 1946"/>
                <a:gd name="T23" fmla="*/ 288 h 1276"/>
                <a:gd name="T24" fmla="*/ 480 w 1946"/>
                <a:gd name="T25" fmla="*/ 319 h 1276"/>
                <a:gd name="T26" fmla="*/ 517 w 1946"/>
                <a:gd name="T27" fmla="*/ 343 h 1276"/>
                <a:gd name="T28" fmla="*/ 555 w 1946"/>
                <a:gd name="T29" fmla="*/ 384 h 1276"/>
                <a:gd name="T30" fmla="*/ 592 w 1946"/>
                <a:gd name="T31" fmla="*/ 381 h 1276"/>
                <a:gd name="T32" fmla="*/ 630 w 1946"/>
                <a:gd name="T33" fmla="*/ 421 h 1276"/>
                <a:gd name="T34" fmla="*/ 667 w 1946"/>
                <a:gd name="T35" fmla="*/ 460 h 1276"/>
                <a:gd name="T36" fmla="*/ 705 w 1946"/>
                <a:gd name="T37" fmla="*/ 461 h 1276"/>
                <a:gd name="T38" fmla="*/ 743 w 1946"/>
                <a:gd name="T39" fmla="*/ 479 h 1276"/>
                <a:gd name="T40" fmla="*/ 780 w 1946"/>
                <a:gd name="T41" fmla="*/ 511 h 1276"/>
                <a:gd name="T42" fmla="*/ 818 w 1946"/>
                <a:gd name="T43" fmla="*/ 531 h 1276"/>
                <a:gd name="T44" fmla="*/ 856 w 1946"/>
                <a:gd name="T45" fmla="*/ 558 h 1276"/>
                <a:gd name="T46" fmla="*/ 893 w 1946"/>
                <a:gd name="T47" fmla="*/ 578 h 1276"/>
                <a:gd name="T48" fmla="*/ 931 w 1946"/>
                <a:gd name="T49" fmla="*/ 618 h 1276"/>
                <a:gd name="T50" fmla="*/ 968 w 1946"/>
                <a:gd name="T51" fmla="*/ 631 h 1276"/>
                <a:gd name="T52" fmla="*/ 1006 w 1946"/>
                <a:gd name="T53" fmla="*/ 655 h 1276"/>
                <a:gd name="T54" fmla="*/ 1044 w 1946"/>
                <a:gd name="T55" fmla="*/ 687 h 1276"/>
                <a:gd name="T56" fmla="*/ 1081 w 1946"/>
                <a:gd name="T57" fmla="*/ 710 h 1276"/>
                <a:gd name="T58" fmla="*/ 1119 w 1946"/>
                <a:gd name="T59" fmla="*/ 732 h 1276"/>
                <a:gd name="T60" fmla="*/ 1157 w 1946"/>
                <a:gd name="T61" fmla="*/ 768 h 1276"/>
                <a:gd name="T62" fmla="*/ 1194 w 1946"/>
                <a:gd name="T63" fmla="*/ 802 h 1276"/>
                <a:gd name="T64" fmla="*/ 1232 w 1946"/>
                <a:gd name="T65" fmla="*/ 818 h 1276"/>
                <a:gd name="T66" fmla="*/ 1269 w 1946"/>
                <a:gd name="T67" fmla="*/ 843 h 1276"/>
                <a:gd name="T68" fmla="*/ 1307 w 1946"/>
                <a:gd name="T69" fmla="*/ 867 h 1276"/>
                <a:gd name="T70" fmla="*/ 1345 w 1946"/>
                <a:gd name="T71" fmla="*/ 883 h 1276"/>
                <a:gd name="T72" fmla="*/ 1382 w 1946"/>
                <a:gd name="T73" fmla="*/ 901 h 1276"/>
                <a:gd name="T74" fmla="*/ 1420 w 1946"/>
                <a:gd name="T75" fmla="*/ 930 h 1276"/>
                <a:gd name="T76" fmla="*/ 1457 w 1946"/>
                <a:gd name="T77" fmla="*/ 957 h 1276"/>
                <a:gd name="T78" fmla="*/ 1495 w 1946"/>
                <a:gd name="T79" fmla="*/ 966 h 1276"/>
                <a:gd name="T80" fmla="*/ 1533 w 1946"/>
                <a:gd name="T81" fmla="*/ 1000 h 1276"/>
                <a:gd name="T82" fmla="*/ 1570 w 1946"/>
                <a:gd name="T83" fmla="*/ 1047 h 1276"/>
                <a:gd name="T84" fmla="*/ 1608 w 1946"/>
                <a:gd name="T85" fmla="*/ 1066 h 1276"/>
                <a:gd name="T86" fmla="*/ 1645 w 1946"/>
                <a:gd name="T87" fmla="*/ 1083 h 1276"/>
                <a:gd name="T88" fmla="*/ 1683 w 1946"/>
                <a:gd name="T89" fmla="*/ 1114 h 1276"/>
                <a:gd name="T90" fmla="*/ 1721 w 1946"/>
                <a:gd name="T91" fmla="*/ 1139 h 1276"/>
                <a:gd name="T92" fmla="*/ 1758 w 1946"/>
                <a:gd name="T93" fmla="*/ 1158 h 1276"/>
                <a:gd name="T94" fmla="*/ 1796 w 1946"/>
                <a:gd name="T95" fmla="*/ 1200 h 1276"/>
                <a:gd name="T96" fmla="*/ 1834 w 1946"/>
                <a:gd name="T97" fmla="*/ 1212 h 1276"/>
                <a:gd name="T98" fmla="*/ 1871 w 1946"/>
                <a:gd name="T99" fmla="*/ 1224 h 1276"/>
                <a:gd name="T100" fmla="*/ 1909 w 1946"/>
                <a:gd name="T101" fmla="*/ 1267 h 1276"/>
                <a:gd name="T102" fmla="*/ 1946 w 1946"/>
                <a:gd name="T103"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6">
                  <a:moveTo>
                    <a:pt x="0" y="0"/>
                  </a:moveTo>
                  <a:lnTo>
                    <a:pt x="9" y="11"/>
                  </a:lnTo>
                  <a:lnTo>
                    <a:pt x="19" y="47"/>
                  </a:lnTo>
                  <a:lnTo>
                    <a:pt x="28" y="46"/>
                  </a:lnTo>
                  <a:lnTo>
                    <a:pt x="38" y="43"/>
                  </a:lnTo>
                  <a:lnTo>
                    <a:pt x="47" y="53"/>
                  </a:lnTo>
                  <a:lnTo>
                    <a:pt x="56" y="48"/>
                  </a:lnTo>
                  <a:lnTo>
                    <a:pt x="66" y="57"/>
                  </a:lnTo>
                  <a:lnTo>
                    <a:pt x="75" y="75"/>
                  </a:lnTo>
                  <a:lnTo>
                    <a:pt x="85" y="57"/>
                  </a:lnTo>
                  <a:lnTo>
                    <a:pt x="94" y="71"/>
                  </a:lnTo>
                  <a:lnTo>
                    <a:pt x="103" y="78"/>
                  </a:lnTo>
                  <a:lnTo>
                    <a:pt x="113" y="84"/>
                  </a:lnTo>
                  <a:lnTo>
                    <a:pt x="122" y="88"/>
                  </a:lnTo>
                  <a:lnTo>
                    <a:pt x="132" y="112"/>
                  </a:lnTo>
                  <a:lnTo>
                    <a:pt x="141" y="99"/>
                  </a:lnTo>
                  <a:lnTo>
                    <a:pt x="150" y="125"/>
                  </a:lnTo>
                  <a:lnTo>
                    <a:pt x="160" y="111"/>
                  </a:lnTo>
                  <a:lnTo>
                    <a:pt x="169" y="118"/>
                  </a:lnTo>
                  <a:lnTo>
                    <a:pt x="179" y="124"/>
                  </a:lnTo>
                  <a:lnTo>
                    <a:pt x="188" y="123"/>
                  </a:lnTo>
                  <a:lnTo>
                    <a:pt x="197" y="158"/>
                  </a:lnTo>
                  <a:lnTo>
                    <a:pt x="207" y="146"/>
                  </a:lnTo>
                  <a:lnTo>
                    <a:pt x="216" y="147"/>
                  </a:lnTo>
                  <a:lnTo>
                    <a:pt x="226" y="156"/>
                  </a:lnTo>
                  <a:lnTo>
                    <a:pt x="235" y="162"/>
                  </a:lnTo>
                  <a:lnTo>
                    <a:pt x="245" y="162"/>
                  </a:lnTo>
                  <a:lnTo>
                    <a:pt x="254" y="172"/>
                  </a:lnTo>
                  <a:lnTo>
                    <a:pt x="263" y="176"/>
                  </a:lnTo>
                  <a:lnTo>
                    <a:pt x="273" y="175"/>
                  </a:lnTo>
                  <a:lnTo>
                    <a:pt x="282" y="189"/>
                  </a:lnTo>
                  <a:lnTo>
                    <a:pt x="292" y="196"/>
                  </a:lnTo>
                  <a:lnTo>
                    <a:pt x="301" y="211"/>
                  </a:lnTo>
                  <a:lnTo>
                    <a:pt x="310" y="206"/>
                  </a:lnTo>
                  <a:lnTo>
                    <a:pt x="320" y="211"/>
                  </a:lnTo>
                  <a:lnTo>
                    <a:pt x="329" y="214"/>
                  </a:lnTo>
                  <a:lnTo>
                    <a:pt x="339" y="211"/>
                  </a:lnTo>
                  <a:lnTo>
                    <a:pt x="348" y="232"/>
                  </a:lnTo>
                  <a:lnTo>
                    <a:pt x="357" y="220"/>
                  </a:lnTo>
                  <a:lnTo>
                    <a:pt x="367" y="257"/>
                  </a:lnTo>
                  <a:lnTo>
                    <a:pt x="376" y="250"/>
                  </a:lnTo>
                  <a:lnTo>
                    <a:pt x="386" y="250"/>
                  </a:lnTo>
                  <a:lnTo>
                    <a:pt x="395" y="254"/>
                  </a:lnTo>
                  <a:lnTo>
                    <a:pt x="404" y="260"/>
                  </a:lnTo>
                  <a:lnTo>
                    <a:pt x="414" y="268"/>
                  </a:lnTo>
                  <a:lnTo>
                    <a:pt x="423" y="276"/>
                  </a:lnTo>
                  <a:lnTo>
                    <a:pt x="433" y="281"/>
                  </a:lnTo>
                  <a:lnTo>
                    <a:pt x="442" y="288"/>
                  </a:lnTo>
                  <a:lnTo>
                    <a:pt x="451" y="301"/>
                  </a:lnTo>
                  <a:lnTo>
                    <a:pt x="461" y="306"/>
                  </a:lnTo>
                  <a:lnTo>
                    <a:pt x="470" y="329"/>
                  </a:lnTo>
                  <a:lnTo>
                    <a:pt x="480" y="319"/>
                  </a:lnTo>
                  <a:lnTo>
                    <a:pt x="489" y="330"/>
                  </a:lnTo>
                  <a:lnTo>
                    <a:pt x="498" y="335"/>
                  </a:lnTo>
                  <a:lnTo>
                    <a:pt x="508" y="335"/>
                  </a:lnTo>
                  <a:lnTo>
                    <a:pt x="517" y="343"/>
                  </a:lnTo>
                  <a:lnTo>
                    <a:pt x="527" y="353"/>
                  </a:lnTo>
                  <a:lnTo>
                    <a:pt x="536" y="359"/>
                  </a:lnTo>
                  <a:lnTo>
                    <a:pt x="545" y="365"/>
                  </a:lnTo>
                  <a:lnTo>
                    <a:pt x="555" y="384"/>
                  </a:lnTo>
                  <a:lnTo>
                    <a:pt x="564" y="369"/>
                  </a:lnTo>
                  <a:lnTo>
                    <a:pt x="574" y="377"/>
                  </a:lnTo>
                  <a:lnTo>
                    <a:pt x="583" y="387"/>
                  </a:lnTo>
                  <a:lnTo>
                    <a:pt x="592" y="381"/>
                  </a:lnTo>
                  <a:lnTo>
                    <a:pt x="602" y="398"/>
                  </a:lnTo>
                  <a:lnTo>
                    <a:pt x="611" y="412"/>
                  </a:lnTo>
                  <a:lnTo>
                    <a:pt x="620" y="409"/>
                  </a:lnTo>
                  <a:lnTo>
                    <a:pt x="630" y="421"/>
                  </a:lnTo>
                  <a:lnTo>
                    <a:pt x="639" y="434"/>
                  </a:lnTo>
                  <a:lnTo>
                    <a:pt x="649" y="443"/>
                  </a:lnTo>
                  <a:lnTo>
                    <a:pt x="658" y="432"/>
                  </a:lnTo>
                  <a:lnTo>
                    <a:pt x="667" y="460"/>
                  </a:lnTo>
                  <a:lnTo>
                    <a:pt x="677" y="438"/>
                  </a:lnTo>
                  <a:lnTo>
                    <a:pt x="686" y="466"/>
                  </a:lnTo>
                  <a:lnTo>
                    <a:pt x="696" y="469"/>
                  </a:lnTo>
                  <a:lnTo>
                    <a:pt x="705" y="461"/>
                  </a:lnTo>
                  <a:lnTo>
                    <a:pt x="714" y="488"/>
                  </a:lnTo>
                  <a:lnTo>
                    <a:pt x="724" y="488"/>
                  </a:lnTo>
                  <a:lnTo>
                    <a:pt x="733" y="486"/>
                  </a:lnTo>
                  <a:lnTo>
                    <a:pt x="743" y="479"/>
                  </a:lnTo>
                  <a:lnTo>
                    <a:pt x="752" y="518"/>
                  </a:lnTo>
                  <a:lnTo>
                    <a:pt x="761" y="485"/>
                  </a:lnTo>
                  <a:lnTo>
                    <a:pt x="771" y="508"/>
                  </a:lnTo>
                  <a:lnTo>
                    <a:pt x="780" y="511"/>
                  </a:lnTo>
                  <a:lnTo>
                    <a:pt x="790" y="521"/>
                  </a:lnTo>
                  <a:lnTo>
                    <a:pt x="799" y="528"/>
                  </a:lnTo>
                  <a:lnTo>
                    <a:pt x="809" y="550"/>
                  </a:lnTo>
                  <a:lnTo>
                    <a:pt x="818" y="531"/>
                  </a:lnTo>
                  <a:lnTo>
                    <a:pt x="827" y="533"/>
                  </a:lnTo>
                  <a:lnTo>
                    <a:pt x="837" y="550"/>
                  </a:lnTo>
                  <a:lnTo>
                    <a:pt x="846" y="551"/>
                  </a:lnTo>
                  <a:lnTo>
                    <a:pt x="856" y="558"/>
                  </a:lnTo>
                  <a:lnTo>
                    <a:pt x="865" y="564"/>
                  </a:lnTo>
                  <a:lnTo>
                    <a:pt x="874" y="566"/>
                  </a:lnTo>
                  <a:lnTo>
                    <a:pt x="884" y="562"/>
                  </a:lnTo>
                  <a:lnTo>
                    <a:pt x="893" y="578"/>
                  </a:lnTo>
                  <a:lnTo>
                    <a:pt x="903" y="591"/>
                  </a:lnTo>
                  <a:lnTo>
                    <a:pt x="912" y="584"/>
                  </a:lnTo>
                  <a:lnTo>
                    <a:pt x="921" y="599"/>
                  </a:lnTo>
                  <a:lnTo>
                    <a:pt x="931" y="618"/>
                  </a:lnTo>
                  <a:lnTo>
                    <a:pt x="940" y="613"/>
                  </a:lnTo>
                  <a:lnTo>
                    <a:pt x="950" y="634"/>
                  </a:lnTo>
                  <a:lnTo>
                    <a:pt x="959" y="614"/>
                  </a:lnTo>
                  <a:lnTo>
                    <a:pt x="968" y="631"/>
                  </a:lnTo>
                  <a:lnTo>
                    <a:pt x="978" y="630"/>
                  </a:lnTo>
                  <a:lnTo>
                    <a:pt x="987" y="644"/>
                  </a:lnTo>
                  <a:lnTo>
                    <a:pt x="997" y="642"/>
                  </a:lnTo>
                  <a:lnTo>
                    <a:pt x="1006" y="655"/>
                  </a:lnTo>
                  <a:lnTo>
                    <a:pt x="1016" y="671"/>
                  </a:lnTo>
                  <a:lnTo>
                    <a:pt x="1025" y="680"/>
                  </a:lnTo>
                  <a:lnTo>
                    <a:pt x="1034" y="681"/>
                  </a:lnTo>
                  <a:lnTo>
                    <a:pt x="1044" y="687"/>
                  </a:lnTo>
                  <a:lnTo>
                    <a:pt x="1053" y="681"/>
                  </a:lnTo>
                  <a:lnTo>
                    <a:pt x="1063" y="690"/>
                  </a:lnTo>
                  <a:lnTo>
                    <a:pt x="1072" y="706"/>
                  </a:lnTo>
                  <a:lnTo>
                    <a:pt x="1081" y="710"/>
                  </a:lnTo>
                  <a:lnTo>
                    <a:pt x="1091" y="732"/>
                  </a:lnTo>
                  <a:lnTo>
                    <a:pt x="1100" y="726"/>
                  </a:lnTo>
                  <a:lnTo>
                    <a:pt x="1110" y="721"/>
                  </a:lnTo>
                  <a:lnTo>
                    <a:pt x="1119" y="732"/>
                  </a:lnTo>
                  <a:lnTo>
                    <a:pt x="1128" y="742"/>
                  </a:lnTo>
                  <a:lnTo>
                    <a:pt x="1138" y="755"/>
                  </a:lnTo>
                  <a:lnTo>
                    <a:pt x="1147" y="745"/>
                  </a:lnTo>
                  <a:lnTo>
                    <a:pt x="1157" y="768"/>
                  </a:lnTo>
                  <a:lnTo>
                    <a:pt x="1166" y="774"/>
                  </a:lnTo>
                  <a:lnTo>
                    <a:pt x="1175" y="791"/>
                  </a:lnTo>
                  <a:lnTo>
                    <a:pt x="1185" y="782"/>
                  </a:lnTo>
                  <a:lnTo>
                    <a:pt x="1194" y="802"/>
                  </a:lnTo>
                  <a:lnTo>
                    <a:pt x="1204" y="800"/>
                  </a:lnTo>
                  <a:lnTo>
                    <a:pt x="1213" y="805"/>
                  </a:lnTo>
                  <a:lnTo>
                    <a:pt x="1222" y="816"/>
                  </a:lnTo>
                  <a:lnTo>
                    <a:pt x="1232" y="818"/>
                  </a:lnTo>
                  <a:lnTo>
                    <a:pt x="1241" y="825"/>
                  </a:lnTo>
                  <a:lnTo>
                    <a:pt x="1251" y="831"/>
                  </a:lnTo>
                  <a:lnTo>
                    <a:pt x="1260" y="835"/>
                  </a:lnTo>
                  <a:lnTo>
                    <a:pt x="1269" y="843"/>
                  </a:lnTo>
                  <a:lnTo>
                    <a:pt x="1279" y="850"/>
                  </a:lnTo>
                  <a:lnTo>
                    <a:pt x="1288" y="857"/>
                  </a:lnTo>
                  <a:lnTo>
                    <a:pt x="1298" y="871"/>
                  </a:lnTo>
                  <a:lnTo>
                    <a:pt x="1307" y="867"/>
                  </a:lnTo>
                  <a:lnTo>
                    <a:pt x="1316" y="873"/>
                  </a:lnTo>
                  <a:lnTo>
                    <a:pt x="1326" y="892"/>
                  </a:lnTo>
                  <a:lnTo>
                    <a:pt x="1335" y="890"/>
                  </a:lnTo>
                  <a:lnTo>
                    <a:pt x="1345" y="883"/>
                  </a:lnTo>
                  <a:lnTo>
                    <a:pt x="1354" y="884"/>
                  </a:lnTo>
                  <a:lnTo>
                    <a:pt x="1363" y="905"/>
                  </a:lnTo>
                  <a:lnTo>
                    <a:pt x="1373" y="894"/>
                  </a:lnTo>
                  <a:lnTo>
                    <a:pt x="1382" y="901"/>
                  </a:lnTo>
                  <a:lnTo>
                    <a:pt x="1392" y="908"/>
                  </a:lnTo>
                  <a:lnTo>
                    <a:pt x="1401" y="913"/>
                  </a:lnTo>
                  <a:lnTo>
                    <a:pt x="1410" y="923"/>
                  </a:lnTo>
                  <a:lnTo>
                    <a:pt x="1420" y="930"/>
                  </a:lnTo>
                  <a:lnTo>
                    <a:pt x="1429" y="938"/>
                  </a:lnTo>
                  <a:lnTo>
                    <a:pt x="1438" y="957"/>
                  </a:lnTo>
                  <a:lnTo>
                    <a:pt x="1448" y="936"/>
                  </a:lnTo>
                  <a:lnTo>
                    <a:pt x="1457" y="957"/>
                  </a:lnTo>
                  <a:lnTo>
                    <a:pt x="1467" y="949"/>
                  </a:lnTo>
                  <a:lnTo>
                    <a:pt x="1476" y="967"/>
                  </a:lnTo>
                  <a:lnTo>
                    <a:pt x="1485" y="958"/>
                  </a:lnTo>
                  <a:lnTo>
                    <a:pt x="1495" y="966"/>
                  </a:lnTo>
                  <a:lnTo>
                    <a:pt x="1504" y="974"/>
                  </a:lnTo>
                  <a:lnTo>
                    <a:pt x="1514" y="996"/>
                  </a:lnTo>
                  <a:lnTo>
                    <a:pt x="1523" y="994"/>
                  </a:lnTo>
                  <a:lnTo>
                    <a:pt x="1533" y="1000"/>
                  </a:lnTo>
                  <a:lnTo>
                    <a:pt x="1542" y="1010"/>
                  </a:lnTo>
                  <a:lnTo>
                    <a:pt x="1551" y="1018"/>
                  </a:lnTo>
                  <a:lnTo>
                    <a:pt x="1561" y="1024"/>
                  </a:lnTo>
                  <a:lnTo>
                    <a:pt x="1570" y="1047"/>
                  </a:lnTo>
                  <a:lnTo>
                    <a:pt x="1580" y="1044"/>
                  </a:lnTo>
                  <a:lnTo>
                    <a:pt x="1589" y="1036"/>
                  </a:lnTo>
                  <a:lnTo>
                    <a:pt x="1598" y="1040"/>
                  </a:lnTo>
                  <a:lnTo>
                    <a:pt x="1608" y="1066"/>
                  </a:lnTo>
                  <a:lnTo>
                    <a:pt x="1617" y="1067"/>
                  </a:lnTo>
                  <a:lnTo>
                    <a:pt x="1627" y="1066"/>
                  </a:lnTo>
                  <a:lnTo>
                    <a:pt x="1636" y="1077"/>
                  </a:lnTo>
                  <a:lnTo>
                    <a:pt x="1645" y="1083"/>
                  </a:lnTo>
                  <a:lnTo>
                    <a:pt x="1655" y="1091"/>
                  </a:lnTo>
                  <a:lnTo>
                    <a:pt x="1664" y="1090"/>
                  </a:lnTo>
                  <a:lnTo>
                    <a:pt x="1674" y="1106"/>
                  </a:lnTo>
                  <a:lnTo>
                    <a:pt x="1683" y="1114"/>
                  </a:lnTo>
                  <a:lnTo>
                    <a:pt x="1692" y="1124"/>
                  </a:lnTo>
                  <a:lnTo>
                    <a:pt x="1702" y="1142"/>
                  </a:lnTo>
                  <a:lnTo>
                    <a:pt x="1711" y="1121"/>
                  </a:lnTo>
                  <a:lnTo>
                    <a:pt x="1721" y="1139"/>
                  </a:lnTo>
                  <a:lnTo>
                    <a:pt x="1730" y="1160"/>
                  </a:lnTo>
                  <a:lnTo>
                    <a:pt x="1740" y="1151"/>
                  </a:lnTo>
                  <a:lnTo>
                    <a:pt x="1749" y="1163"/>
                  </a:lnTo>
                  <a:lnTo>
                    <a:pt x="1758" y="1158"/>
                  </a:lnTo>
                  <a:lnTo>
                    <a:pt x="1768" y="1178"/>
                  </a:lnTo>
                  <a:lnTo>
                    <a:pt x="1777" y="1174"/>
                  </a:lnTo>
                  <a:lnTo>
                    <a:pt x="1787" y="1220"/>
                  </a:lnTo>
                  <a:lnTo>
                    <a:pt x="1796" y="1200"/>
                  </a:lnTo>
                  <a:lnTo>
                    <a:pt x="1805" y="1197"/>
                  </a:lnTo>
                  <a:lnTo>
                    <a:pt x="1815" y="1201"/>
                  </a:lnTo>
                  <a:lnTo>
                    <a:pt x="1824" y="1191"/>
                  </a:lnTo>
                  <a:lnTo>
                    <a:pt x="1834" y="1212"/>
                  </a:lnTo>
                  <a:lnTo>
                    <a:pt x="1843" y="1217"/>
                  </a:lnTo>
                  <a:lnTo>
                    <a:pt x="1852" y="1222"/>
                  </a:lnTo>
                  <a:lnTo>
                    <a:pt x="1862" y="1197"/>
                  </a:lnTo>
                  <a:lnTo>
                    <a:pt x="1871" y="1224"/>
                  </a:lnTo>
                  <a:lnTo>
                    <a:pt x="1881" y="1252"/>
                  </a:lnTo>
                  <a:lnTo>
                    <a:pt x="1890" y="1246"/>
                  </a:lnTo>
                  <a:lnTo>
                    <a:pt x="1899" y="1250"/>
                  </a:lnTo>
                  <a:lnTo>
                    <a:pt x="1909" y="1267"/>
                  </a:lnTo>
                  <a:lnTo>
                    <a:pt x="1918" y="1263"/>
                  </a:lnTo>
                  <a:lnTo>
                    <a:pt x="1928" y="1270"/>
                  </a:lnTo>
                  <a:lnTo>
                    <a:pt x="1937" y="1273"/>
                  </a:lnTo>
                  <a:lnTo>
                    <a:pt x="1946" y="1276"/>
                  </a:lnTo>
                </a:path>
              </a:pathLst>
            </a:custGeom>
            <a:noFill/>
            <a:ln w="4763"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3">
              <a:extLst>
                <a:ext uri="{FF2B5EF4-FFF2-40B4-BE49-F238E27FC236}">
                  <a16:creationId xmlns:a16="http://schemas.microsoft.com/office/drawing/2014/main" id="{4FCE0FB5-A532-437B-A3CF-DD6CA38D098A}"/>
                </a:ext>
              </a:extLst>
            </p:cNvPr>
            <p:cNvSpPr>
              <a:spLocks/>
            </p:cNvSpPr>
            <p:nvPr/>
          </p:nvSpPr>
          <p:spPr bwMode="auto">
            <a:xfrm>
              <a:off x="1639" y="2525"/>
              <a:ext cx="1946" cy="1271"/>
            </a:xfrm>
            <a:custGeom>
              <a:avLst/>
              <a:gdLst>
                <a:gd name="T0" fmla="*/ 28 w 1946"/>
                <a:gd name="T1" fmla="*/ 25 h 1271"/>
                <a:gd name="T2" fmla="*/ 66 w 1946"/>
                <a:gd name="T3" fmla="*/ 55 h 1271"/>
                <a:gd name="T4" fmla="*/ 103 w 1946"/>
                <a:gd name="T5" fmla="*/ 84 h 1271"/>
                <a:gd name="T6" fmla="*/ 141 w 1946"/>
                <a:gd name="T7" fmla="*/ 88 h 1271"/>
                <a:gd name="T8" fmla="*/ 179 w 1946"/>
                <a:gd name="T9" fmla="*/ 121 h 1271"/>
                <a:gd name="T10" fmla="*/ 216 w 1946"/>
                <a:gd name="T11" fmla="*/ 137 h 1271"/>
                <a:gd name="T12" fmla="*/ 254 w 1946"/>
                <a:gd name="T13" fmla="*/ 157 h 1271"/>
                <a:gd name="T14" fmla="*/ 292 w 1946"/>
                <a:gd name="T15" fmla="*/ 195 h 1271"/>
                <a:gd name="T16" fmla="*/ 329 w 1946"/>
                <a:gd name="T17" fmla="*/ 207 h 1271"/>
                <a:gd name="T18" fmla="*/ 367 w 1946"/>
                <a:gd name="T19" fmla="*/ 255 h 1271"/>
                <a:gd name="T20" fmla="*/ 404 w 1946"/>
                <a:gd name="T21" fmla="*/ 273 h 1271"/>
                <a:gd name="T22" fmla="*/ 442 w 1946"/>
                <a:gd name="T23" fmla="*/ 283 h 1271"/>
                <a:gd name="T24" fmla="*/ 480 w 1946"/>
                <a:gd name="T25" fmla="*/ 301 h 1271"/>
                <a:gd name="T26" fmla="*/ 517 w 1946"/>
                <a:gd name="T27" fmla="*/ 335 h 1271"/>
                <a:gd name="T28" fmla="*/ 555 w 1946"/>
                <a:gd name="T29" fmla="*/ 365 h 1271"/>
                <a:gd name="T30" fmla="*/ 592 w 1946"/>
                <a:gd name="T31" fmla="*/ 378 h 1271"/>
                <a:gd name="T32" fmla="*/ 630 w 1946"/>
                <a:gd name="T33" fmla="*/ 420 h 1271"/>
                <a:gd name="T34" fmla="*/ 667 w 1946"/>
                <a:gd name="T35" fmla="*/ 430 h 1271"/>
                <a:gd name="T36" fmla="*/ 705 w 1946"/>
                <a:gd name="T37" fmla="*/ 459 h 1271"/>
                <a:gd name="T38" fmla="*/ 743 w 1946"/>
                <a:gd name="T39" fmla="*/ 503 h 1271"/>
                <a:gd name="T40" fmla="*/ 780 w 1946"/>
                <a:gd name="T41" fmla="*/ 508 h 1271"/>
                <a:gd name="T42" fmla="*/ 818 w 1946"/>
                <a:gd name="T43" fmla="*/ 524 h 1271"/>
                <a:gd name="T44" fmla="*/ 856 w 1946"/>
                <a:gd name="T45" fmla="*/ 557 h 1271"/>
                <a:gd name="T46" fmla="*/ 893 w 1946"/>
                <a:gd name="T47" fmla="*/ 565 h 1271"/>
                <a:gd name="T48" fmla="*/ 931 w 1946"/>
                <a:gd name="T49" fmla="*/ 604 h 1271"/>
                <a:gd name="T50" fmla="*/ 968 w 1946"/>
                <a:gd name="T51" fmla="*/ 643 h 1271"/>
                <a:gd name="T52" fmla="*/ 1006 w 1946"/>
                <a:gd name="T53" fmla="*/ 640 h 1271"/>
                <a:gd name="T54" fmla="*/ 1044 w 1946"/>
                <a:gd name="T55" fmla="*/ 667 h 1271"/>
                <a:gd name="T56" fmla="*/ 1081 w 1946"/>
                <a:gd name="T57" fmla="*/ 711 h 1271"/>
                <a:gd name="T58" fmla="*/ 1119 w 1946"/>
                <a:gd name="T59" fmla="*/ 758 h 1271"/>
                <a:gd name="T60" fmla="*/ 1157 w 1946"/>
                <a:gd name="T61" fmla="*/ 762 h 1271"/>
                <a:gd name="T62" fmla="*/ 1194 w 1946"/>
                <a:gd name="T63" fmla="*/ 777 h 1271"/>
                <a:gd name="T64" fmla="*/ 1232 w 1946"/>
                <a:gd name="T65" fmla="*/ 815 h 1271"/>
                <a:gd name="T66" fmla="*/ 1269 w 1946"/>
                <a:gd name="T67" fmla="*/ 826 h 1271"/>
                <a:gd name="T68" fmla="*/ 1307 w 1946"/>
                <a:gd name="T69" fmla="*/ 860 h 1271"/>
                <a:gd name="T70" fmla="*/ 1345 w 1946"/>
                <a:gd name="T71" fmla="*/ 878 h 1271"/>
                <a:gd name="T72" fmla="*/ 1382 w 1946"/>
                <a:gd name="T73" fmla="*/ 917 h 1271"/>
                <a:gd name="T74" fmla="*/ 1420 w 1946"/>
                <a:gd name="T75" fmla="*/ 924 h 1271"/>
                <a:gd name="T76" fmla="*/ 1457 w 1946"/>
                <a:gd name="T77" fmla="*/ 952 h 1271"/>
                <a:gd name="T78" fmla="*/ 1495 w 1946"/>
                <a:gd name="T79" fmla="*/ 998 h 1271"/>
                <a:gd name="T80" fmla="*/ 1533 w 1946"/>
                <a:gd name="T81" fmla="*/ 1009 h 1271"/>
                <a:gd name="T82" fmla="*/ 1570 w 1946"/>
                <a:gd name="T83" fmla="*/ 1025 h 1271"/>
                <a:gd name="T84" fmla="*/ 1608 w 1946"/>
                <a:gd name="T85" fmla="*/ 1049 h 1271"/>
                <a:gd name="T86" fmla="*/ 1645 w 1946"/>
                <a:gd name="T87" fmla="*/ 1099 h 1271"/>
                <a:gd name="T88" fmla="*/ 1683 w 1946"/>
                <a:gd name="T89" fmla="*/ 1097 h 1271"/>
                <a:gd name="T90" fmla="*/ 1721 w 1946"/>
                <a:gd name="T91" fmla="*/ 1131 h 1271"/>
                <a:gd name="T92" fmla="*/ 1758 w 1946"/>
                <a:gd name="T93" fmla="*/ 1160 h 1271"/>
                <a:gd name="T94" fmla="*/ 1796 w 1946"/>
                <a:gd name="T95" fmla="*/ 1169 h 1271"/>
                <a:gd name="T96" fmla="*/ 1834 w 1946"/>
                <a:gd name="T97" fmla="*/ 1185 h 1271"/>
                <a:gd name="T98" fmla="*/ 1871 w 1946"/>
                <a:gd name="T99" fmla="*/ 1227 h 1271"/>
                <a:gd name="T100" fmla="*/ 1909 w 1946"/>
                <a:gd name="T101" fmla="*/ 1250 h 1271"/>
                <a:gd name="T102" fmla="*/ 1946 w 1946"/>
                <a:gd name="T103" fmla="*/ 1267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1">
                  <a:moveTo>
                    <a:pt x="0" y="0"/>
                  </a:moveTo>
                  <a:lnTo>
                    <a:pt x="9" y="29"/>
                  </a:lnTo>
                  <a:lnTo>
                    <a:pt x="19" y="20"/>
                  </a:lnTo>
                  <a:lnTo>
                    <a:pt x="28" y="25"/>
                  </a:lnTo>
                  <a:lnTo>
                    <a:pt x="38" y="19"/>
                  </a:lnTo>
                  <a:lnTo>
                    <a:pt x="47" y="50"/>
                  </a:lnTo>
                  <a:lnTo>
                    <a:pt x="56" y="49"/>
                  </a:lnTo>
                  <a:lnTo>
                    <a:pt x="66" y="55"/>
                  </a:lnTo>
                  <a:lnTo>
                    <a:pt x="75" y="54"/>
                  </a:lnTo>
                  <a:lnTo>
                    <a:pt x="85" y="59"/>
                  </a:lnTo>
                  <a:lnTo>
                    <a:pt x="94" y="61"/>
                  </a:lnTo>
                  <a:lnTo>
                    <a:pt x="103" y="84"/>
                  </a:lnTo>
                  <a:lnTo>
                    <a:pt x="113" y="72"/>
                  </a:lnTo>
                  <a:lnTo>
                    <a:pt x="122" y="86"/>
                  </a:lnTo>
                  <a:lnTo>
                    <a:pt x="132" y="90"/>
                  </a:lnTo>
                  <a:lnTo>
                    <a:pt x="141" y="88"/>
                  </a:lnTo>
                  <a:lnTo>
                    <a:pt x="150" y="98"/>
                  </a:lnTo>
                  <a:lnTo>
                    <a:pt x="160" y="116"/>
                  </a:lnTo>
                  <a:lnTo>
                    <a:pt x="169" y="120"/>
                  </a:lnTo>
                  <a:lnTo>
                    <a:pt x="179" y="121"/>
                  </a:lnTo>
                  <a:lnTo>
                    <a:pt x="188" y="128"/>
                  </a:lnTo>
                  <a:lnTo>
                    <a:pt x="197" y="130"/>
                  </a:lnTo>
                  <a:lnTo>
                    <a:pt x="207" y="143"/>
                  </a:lnTo>
                  <a:lnTo>
                    <a:pt x="216" y="137"/>
                  </a:lnTo>
                  <a:lnTo>
                    <a:pt x="226" y="144"/>
                  </a:lnTo>
                  <a:lnTo>
                    <a:pt x="235" y="161"/>
                  </a:lnTo>
                  <a:lnTo>
                    <a:pt x="245" y="163"/>
                  </a:lnTo>
                  <a:lnTo>
                    <a:pt x="254" y="157"/>
                  </a:lnTo>
                  <a:lnTo>
                    <a:pt x="263" y="190"/>
                  </a:lnTo>
                  <a:lnTo>
                    <a:pt x="273" y="173"/>
                  </a:lnTo>
                  <a:lnTo>
                    <a:pt x="282" y="201"/>
                  </a:lnTo>
                  <a:lnTo>
                    <a:pt x="292" y="195"/>
                  </a:lnTo>
                  <a:lnTo>
                    <a:pt x="301" y="200"/>
                  </a:lnTo>
                  <a:lnTo>
                    <a:pt x="310" y="216"/>
                  </a:lnTo>
                  <a:lnTo>
                    <a:pt x="320" y="209"/>
                  </a:lnTo>
                  <a:lnTo>
                    <a:pt x="329" y="207"/>
                  </a:lnTo>
                  <a:lnTo>
                    <a:pt x="339" y="236"/>
                  </a:lnTo>
                  <a:lnTo>
                    <a:pt x="348" y="212"/>
                  </a:lnTo>
                  <a:lnTo>
                    <a:pt x="357" y="235"/>
                  </a:lnTo>
                  <a:lnTo>
                    <a:pt x="367" y="255"/>
                  </a:lnTo>
                  <a:lnTo>
                    <a:pt x="376" y="260"/>
                  </a:lnTo>
                  <a:lnTo>
                    <a:pt x="386" y="242"/>
                  </a:lnTo>
                  <a:lnTo>
                    <a:pt x="395" y="254"/>
                  </a:lnTo>
                  <a:lnTo>
                    <a:pt x="404" y="273"/>
                  </a:lnTo>
                  <a:lnTo>
                    <a:pt x="414" y="257"/>
                  </a:lnTo>
                  <a:lnTo>
                    <a:pt x="423" y="278"/>
                  </a:lnTo>
                  <a:lnTo>
                    <a:pt x="433" y="266"/>
                  </a:lnTo>
                  <a:lnTo>
                    <a:pt x="442" y="283"/>
                  </a:lnTo>
                  <a:lnTo>
                    <a:pt x="451" y="293"/>
                  </a:lnTo>
                  <a:lnTo>
                    <a:pt x="461" y="300"/>
                  </a:lnTo>
                  <a:lnTo>
                    <a:pt x="470" y="305"/>
                  </a:lnTo>
                  <a:lnTo>
                    <a:pt x="480" y="301"/>
                  </a:lnTo>
                  <a:lnTo>
                    <a:pt x="489" y="326"/>
                  </a:lnTo>
                  <a:lnTo>
                    <a:pt x="498" y="344"/>
                  </a:lnTo>
                  <a:lnTo>
                    <a:pt x="508" y="340"/>
                  </a:lnTo>
                  <a:lnTo>
                    <a:pt x="517" y="335"/>
                  </a:lnTo>
                  <a:lnTo>
                    <a:pt x="527" y="335"/>
                  </a:lnTo>
                  <a:lnTo>
                    <a:pt x="536" y="357"/>
                  </a:lnTo>
                  <a:lnTo>
                    <a:pt x="545" y="332"/>
                  </a:lnTo>
                  <a:lnTo>
                    <a:pt x="555" y="365"/>
                  </a:lnTo>
                  <a:lnTo>
                    <a:pt x="564" y="362"/>
                  </a:lnTo>
                  <a:lnTo>
                    <a:pt x="574" y="399"/>
                  </a:lnTo>
                  <a:lnTo>
                    <a:pt x="583" y="384"/>
                  </a:lnTo>
                  <a:lnTo>
                    <a:pt x="592" y="378"/>
                  </a:lnTo>
                  <a:lnTo>
                    <a:pt x="602" y="418"/>
                  </a:lnTo>
                  <a:lnTo>
                    <a:pt x="611" y="412"/>
                  </a:lnTo>
                  <a:lnTo>
                    <a:pt x="620" y="413"/>
                  </a:lnTo>
                  <a:lnTo>
                    <a:pt x="630" y="420"/>
                  </a:lnTo>
                  <a:lnTo>
                    <a:pt x="639" y="429"/>
                  </a:lnTo>
                  <a:lnTo>
                    <a:pt x="649" y="431"/>
                  </a:lnTo>
                  <a:lnTo>
                    <a:pt x="658" y="437"/>
                  </a:lnTo>
                  <a:lnTo>
                    <a:pt x="667" y="430"/>
                  </a:lnTo>
                  <a:lnTo>
                    <a:pt x="677" y="448"/>
                  </a:lnTo>
                  <a:lnTo>
                    <a:pt x="686" y="459"/>
                  </a:lnTo>
                  <a:lnTo>
                    <a:pt x="696" y="453"/>
                  </a:lnTo>
                  <a:lnTo>
                    <a:pt x="705" y="459"/>
                  </a:lnTo>
                  <a:lnTo>
                    <a:pt x="714" y="475"/>
                  </a:lnTo>
                  <a:lnTo>
                    <a:pt x="724" y="480"/>
                  </a:lnTo>
                  <a:lnTo>
                    <a:pt x="733" y="481"/>
                  </a:lnTo>
                  <a:lnTo>
                    <a:pt x="743" y="503"/>
                  </a:lnTo>
                  <a:lnTo>
                    <a:pt x="752" y="491"/>
                  </a:lnTo>
                  <a:lnTo>
                    <a:pt x="761" y="493"/>
                  </a:lnTo>
                  <a:lnTo>
                    <a:pt x="771" y="509"/>
                  </a:lnTo>
                  <a:lnTo>
                    <a:pt x="780" y="508"/>
                  </a:lnTo>
                  <a:lnTo>
                    <a:pt x="790" y="520"/>
                  </a:lnTo>
                  <a:lnTo>
                    <a:pt x="799" y="537"/>
                  </a:lnTo>
                  <a:lnTo>
                    <a:pt x="809" y="528"/>
                  </a:lnTo>
                  <a:lnTo>
                    <a:pt x="818" y="524"/>
                  </a:lnTo>
                  <a:lnTo>
                    <a:pt x="827" y="541"/>
                  </a:lnTo>
                  <a:lnTo>
                    <a:pt x="837" y="549"/>
                  </a:lnTo>
                  <a:lnTo>
                    <a:pt x="846" y="539"/>
                  </a:lnTo>
                  <a:lnTo>
                    <a:pt x="856" y="557"/>
                  </a:lnTo>
                  <a:lnTo>
                    <a:pt x="865" y="562"/>
                  </a:lnTo>
                  <a:lnTo>
                    <a:pt x="874" y="565"/>
                  </a:lnTo>
                  <a:lnTo>
                    <a:pt x="884" y="568"/>
                  </a:lnTo>
                  <a:lnTo>
                    <a:pt x="893" y="565"/>
                  </a:lnTo>
                  <a:lnTo>
                    <a:pt x="903" y="588"/>
                  </a:lnTo>
                  <a:lnTo>
                    <a:pt x="912" y="593"/>
                  </a:lnTo>
                  <a:lnTo>
                    <a:pt x="921" y="596"/>
                  </a:lnTo>
                  <a:lnTo>
                    <a:pt x="931" y="604"/>
                  </a:lnTo>
                  <a:lnTo>
                    <a:pt x="940" y="610"/>
                  </a:lnTo>
                  <a:lnTo>
                    <a:pt x="950" y="615"/>
                  </a:lnTo>
                  <a:lnTo>
                    <a:pt x="959" y="632"/>
                  </a:lnTo>
                  <a:lnTo>
                    <a:pt x="968" y="643"/>
                  </a:lnTo>
                  <a:lnTo>
                    <a:pt x="978" y="633"/>
                  </a:lnTo>
                  <a:lnTo>
                    <a:pt x="987" y="636"/>
                  </a:lnTo>
                  <a:lnTo>
                    <a:pt x="997" y="644"/>
                  </a:lnTo>
                  <a:lnTo>
                    <a:pt x="1006" y="640"/>
                  </a:lnTo>
                  <a:lnTo>
                    <a:pt x="1016" y="658"/>
                  </a:lnTo>
                  <a:lnTo>
                    <a:pt x="1025" y="665"/>
                  </a:lnTo>
                  <a:lnTo>
                    <a:pt x="1034" y="682"/>
                  </a:lnTo>
                  <a:lnTo>
                    <a:pt x="1044" y="667"/>
                  </a:lnTo>
                  <a:lnTo>
                    <a:pt x="1053" y="689"/>
                  </a:lnTo>
                  <a:lnTo>
                    <a:pt x="1063" y="698"/>
                  </a:lnTo>
                  <a:lnTo>
                    <a:pt x="1072" y="701"/>
                  </a:lnTo>
                  <a:lnTo>
                    <a:pt x="1081" y="711"/>
                  </a:lnTo>
                  <a:lnTo>
                    <a:pt x="1091" y="702"/>
                  </a:lnTo>
                  <a:lnTo>
                    <a:pt x="1100" y="722"/>
                  </a:lnTo>
                  <a:lnTo>
                    <a:pt x="1110" y="726"/>
                  </a:lnTo>
                  <a:lnTo>
                    <a:pt x="1119" y="758"/>
                  </a:lnTo>
                  <a:lnTo>
                    <a:pt x="1128" y="740"/>
                  </a:lnTo>
                  <a:lnTo>
                    <a:pt x="1138" y="748"/>
                  </a:lnTo>
                  <a:lnTo>
                    <a:pt x="1147" y="754"/>
                  </a:lnTo>
                  <a:lnTo>
                    <a:pt x="1157" y="762"/>
                  </a:lnTo>
                  <a:lnTo>
                    <a:pt x="1166" y="771"/>
                  </a:lnTo>
                  <a:lnTo>
                    <a:pt x="1175" y="771"/>
                  </a:lnTo>
                  <a:lnTo>
                    <a:pt x="1185" y="766"/>
                  </a:lnTo>
                  <a:lnTo>
                    <a:pt x="1194" y="777"/>
                  </a:lnTo>
                  <a:lnTo>
                    <a:pt x="1204" y="792"/>
                  </a:lnTo>
                  <a:lnTo>
                    <a:pt x="1213" y="795"/>
                  </a:lnTo>
                  <a:lnTo>
                    <a:pt x="1222" y="808"/>
                  </a:lnTo>
                  <a:lnTo>
                    <a:pt x="1232" y="815"/>
                  </a:lnTo>
                  <a:lnTo>
                    <a:pt x="1241" y="815"/>
                  </a:lnTo>
                  <a:lnTo>
                    <a:pt x="1251" y="827"/>
                  </a:lnTo>
                  <a:lnTo>
                    <a:pt x="1260" y="847"/>
                  </a:lnTo>
                  <a:lnTo>
                    <a:pt x="1269" y="826"/>
                  </a:lnTo>
                  <a:lnTo>
                    <a:pt x="1279" y="858"/>
                  </a:lnTo>
                  <a:lnTo>
                    <a:pt x="1288" y="868"/>
                  </a:lnTo>
                  <a:lnTo>
                    <a:pt x="1298" y="845"/>
                  </a:lnTo>
                  <a:lnTo>
                    <a:pt x="1307" y="860"/>
                  </a:lnTo>
                  <a:lnTo>
                    <a:pt x="1316" y="867"/>
                  </a:lnTo>
                  <a:lnTo>
                    <a:pt x="1326" y="885"/>
                  </a:lnTo>
                  <a:lnTo>
                    <a:pt x="1335" y="881"/>
                  </a:lnTo>
                  <a:lnTo>
                    <a:pt x="1345" y="878"/>
                  </a:lnTo>
                  <a:lnTo>
                    <a:pt x="1354" y="894"/>
                  </a:lnTo>
                  <a:lnTo>
                    <a:pt x="1363" y="898"/>
                  </a:lnTo>
                  <a:lnTo>
                    <a:pt x="1373" y="890"/>
                  </a:lnTo>
                  <a:lnTo>
                    <a:pt x="1382" y="917"/>
                  </a:lnTo>
                  <a:lnTo>
                    <a:pt x="1392" y="923"/>
                  </a:lnTo>
                  <a:lnTo>
                    <a:pt x="1401" y="919"/>
                  </a:lnTo>
                  <a:lnTo>
                    <a:pt x="1410" y="921"/>
                  </a:lnTo>
                  <a:lnTo>
                    <a:pt x="1420" y="924"/>
                  </a:lnTo>
                  <a:lnTo>
                    <a:pt x="1429" y="929"/>
                  </a:lnTo>
                  <a:lnTo>
                    <a:pt x="1438" y="941"/>
                  </a:lnTo>
                  <a:lnTo>
                    <a:pt x="1448" y="945"/>
                  </a:lnTo>
                  <a:lnTo>
                    <a:pt x="1457" y="952"/>
                  </a:lnTo>
                  <a:lnTo>
                    <a:pt x="1467" y="967"/>
                  </a:lnTo>
                  <a:lnTo>
                    <a:pt x="1476" y="973"/>
                  </a:lnTo>
                  <a:lnTo>
                    <a:pt x="1485" y="965"/>
                  </a:lnTo>
                  <a:lnTo>
                    <a:pt x="1495" y="998"/>
                  </a:lnTo>
                  <a:lnTo>
                    <a:pt x="1504" y="975"/>
                  </a:lnTo>
                  <a:lnTo>
                    <a:pt x="1514" y="981"/>
                  </a:lnTo>
                  <a:lnTo>
                    <a:pt x="1523" y="995"/>
                  </a:lnTo>
                  <a:lnTo>
                    <a:pt x="1533" y="1009"/>
                  </a:lnTo>
                  <a:lnTo>
                    <a:pt x="1542" y="1001"/>
                  </a:lnTo>
                  <a:lnTo>
                    <a:pt x="1551" y="1039"/>
                  </a:lnTo>
                  <a:lnTo>
                    <a:pt x="1561" y="1021"/>
                  </a:lnTo>
                  <a:lnTo>
                    <a:pt x="1570" y="1025"/>
                  </a:lnTo>
                  <a:lnTo>
                    <a:pt x="1580" y="1037"/>
                  </a:lnTo>
                  <a:lnTo>
                    <a:pt x="1589" y="1051"/>
                  </a:lnTo>
                  <a:lnTo>
                    <a:pt x="1598" y="1046"/>
                  </a:lnTo>
                  <a:lnTo>
                    <a:pt x="1608" y="1049"/>
                  </a:lnTo>
                  <a:lnTo>
                    <a:pt x="1617" y="1063"/>
                  </a:lnTo>
                  <a:lnTo>
                    <a:pt x="1627" y="1078"/>
                  </a:lnTo>
                  <a:lnTo>
                    <a:pt x="1636" y="1073"/>
                  </a:lnTo>
                  <a:lnTo>
                    <a:pt x="1645" y="1099"/>
                  </a:lnTo>
                  <a:lnTo>
                    <a:pt x="1655" y="1088"/>
                  </a:lnTo>
                  <a:lnTo>
                    <a:pt x="1664" y="1115"/>
                  </a:lnTo>
                  <a:lnTo>
                    <a:pt x="1674" y="1084"/>
                  </a:lnTo>
                  <a:lnTo>
                    <a:pt x="1683" y="1097"/>
                  </a:lnTo>
                  <a:lnTo>
                    <a:pt x="1692" y="1110"/>
                  </a:lnTo>
                  <a:lnTo>
                    <a:pt x="1702" y="1126"/>
                  </a:lnTo>
                  <a:lnTo>
                    <a:pt x="1711" y="1125"/>
                  </a:lnTo>
                  <a:lnTo>
                    <a:pt x="1721" y="1131"/>
                  </a:lnTo>
                  <a:lnTo>
                    <a:pt x="1730" y="1132"/>
                  </a:lnTo>
                  <a:lnTo>
                    <a:pt x="1740" y="1138"/>
                  </a:lnTo>
                  <a:lnTo>
                    <a:pt x="1749" y="1145"/>
                  </a:lnTo>
                  <a:lnTo>
                    <a:pt x="1758" y="1160"/>
                  </a:lnTo>
                  <a:lnTo>
                    <a:pt x="1768" y="1163"/>
                  </a:lnTo>
                  <a:lnTo>
                    <a:pt x="1777" y="1169"/>
                  </a:lnTo>
                  <a:lnTo>
                    <a:pt x="1787" y="1175"/>
                  </a:lnTo>
                  <a:lnTo>
                    <a:pt x="1796" y="1169"/>
                  </a:lnTo>
                  <a:lnTo>
                    <a:pt x="1805" y="1204"/>
                  </a:lnTo>
                  <a:lnTo>
                    <a:pt x="1815" y="1185"/>
                  </a:lnTo>
                  <a:lnTo>
                    <a:pt x="1824" y="1198"/>
                  </a:lnTo>
                  <a:lnTo>
                    <a:pt x="1834" y="1185"/>
                  </a:lnTo>
                  <a:lnTo>
                    <a:pt x="1843" y="1215"/>
                  </a:lnTo>
                  <a:lnTo>
                    <a:pt x="1852" y="1220"/>
                  </a:lnTo>
                  <a:lnTo>
                    <a:pt x="1862" y="1234"/>
                  </a:lnTo>
                  <a:lnTo>
                    <a:pt x="1871" y="1227"/>
                  </a:lnTo>
                  <a:lnTo>
                    <a:pt x="1881" y="1241"/>
                  </a:lnTo>
                  <a:lnTo>
                    <a:pt x="1890" y="1241"/>
                  </a:lnTo>
                  <a:lnTo>
                    <a:pt x="1899" y="1235"/>
                  </a:lnTo>
                  <a:lnTo>
                    <a:pt x="1909" y="1250"/>
                  </a:lnTo>
                  <a:lnTo>
                    <a:pt x="1918" y="1254"/>
                  </a:lnTo>
                  <a:lnTo>
                    <a:pt x="1928" y="1264"/>
                  </a:lnTo>
                  <a:lnTo>
                    <a:pt x="1937" y="1271"/>
                  </a:lnTo>
                  <a:lnTo>
                    <a:pt x="1946" y="1267"/>
                  </a:lnTo>
                </a:path>
              </a:pathLst>
            </a:custGeom>
            <a:noFill/>
            <a:ln w="4763"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4">
              <a:extLst>
                <a:ext uri="{FF2B5EF4-FFF2-40B4-BE49-F238E27FC236}">
                  <a16:creationId xmlns:a16="http://schemas.microsoft.com/office/drawing/2014/main" id="{D1E972A6-837C-4DD7-8AE8-A60E988AF120}"/>
                </a:ext>
              </a:extLst>
            </p:cNvPr>
            <p:cNvSpPr>
              <a:spLocks/>
            </p:cNvSpPr>
            <p:nvPr/>
          </p:nvSpPr>
          <p:spPr bwMode="auto">
            <a:xfrm>
              <a:off x="1639" y="2533"/>
              <a:ext cx="1946" cy="1275"/>
            </a:xfrm>
            <a:custGeom>
              <a:avLst/>
              <a:gdLst>
                <a:gd name="T0" fmla="*/ 28 w 1946"/>
                <a:gd name="T1" fmla="*/ 15 h 1275"/>
                <a:gd name="T2" fmla="*/ 66 w 1946"/>
                <a:gd name="T3" fmla="*/ 47 h 1275"/>
                <a:gd name="T4" fmla="*/ 103 w 1946"/>
                <a:gd name="T5" fmla="*/ 68 h 1275"/>
                <a:gd name="T6" fmla="*/ 141 w 1946"/>
                <a:gd name="T7" fmla="*/ 90 h 1275"/>
                <a:gd name="T8" fmla="*/ 179 w 1946"/>
                <a:gd name="T9" fmla="*/ 112 h 1275"/>
                <a:gd name="T10" fmla="*/ 216 w 1946"/>
                <a:gd name="T11" fmla="*/ 139 h 1275"/>
                <a:gd name="T12" fmla="*/ 254 w 1946"/>
                <a:gd name="T13" fmla="*/ 149 h 1275"/>
                <a:gd name="T14" fmla="*/ 292 w 1946"/>
                <a:gd name="T15" fmla="*/ 198 h 1275"/>
                <a:gd name="T16" fmla="*/ 329 w 1946"/>
                <a:gd name="T17" fmla="*/ 203 h 1275"/>
                <a:gd name="T18" fmla="*/ 367 w 1946"/>
                <a:gd name="T19" fmla="*/ 220 h 1275"/>
                <a:gd name="T20" fmla="*/ 404 w 1946"/>
                <a:gd name="T21" fmla="*/ 254 h 1275"/>
                <a:gd name="T22" fmla="*/ 442 w 1946"/>
                <a:gd name="T23" fmla="*/ 266 h 1275"/>
                <a:gd name="T24" fmla="*/ 480 w 1946"/>
                <a:gd name="T25" fmla="*/ 290 h 1275"/>
                <a:gd name="T26" fmla="*/ 517 w 1946"/>
                <a:gd name="T27" fmla="*/ 324 h 1275"/>
                <a:gd name="T28" fmla="*/ 555 w 1946"/>
                <a:gd name="T29" fmla="*/ 345 h 1275"/>
                <a:gd name="T30" fmla="*/ 592 w 1946"/>
                <a:gd name="T31" fmla="*/ 380 h 1275"/>
                <a:gd name="T32" fmla="*/ 630 w 1946"/>
                <a:gd name="T33" fmla="*/ 416 h 1275"/>
                <a:gd name="T34" fmla="*/ 667 w 1946"/>
                <a:gd name="T35" fmla="*/ 424 h 1275"/>
                <a:gd name="T36" fmla="*/ 705 w 1946"/>
                <a:gd name="T37" fmla="*/ 450 h 1275"/>
                <a:gd name="T38" fmla="*/ 743 w 1946"/>
                <a:gd name="T39" fmla="*/ 482 h 1275"/>
                <a:gd name="T40" fmla="*/ 780 w 1946"/>
                <a:gd name="T41" fmla="*/ 497 h 1275"/>
                <a:gd name="T42" fmla="*/ 818 w 1946"/>
                <a:gd name="T43" fmla="*/ 544 h 1275"/>
                <a:gd name="T44" fmla="*/ 856 w 1946"/>
                <a:gd name="T45" fmla="*/ 537 h 1275"/>
                <a:gd name="T46" fmla="*/ 893 w 1946"/>
                <a:gd name="T47" fmla="*/ 560 h 1275"/>
                <a:gd name="T48" fmla="*/ 931 w 1946"/>
                <a:gd name="T49" fmla="*/ 590 h 1275"/>
                <a:gd name="T50" fmla="*/ 968 w 1946"/>
                <a:gd name="T51" fmla="*/ 615 h 1275"/>
                <a:gd name="T52" fmla="*/ 1006 w 1946"/>
                <a:gd name="T53" fmla="*/ 653 h 1275"/>
                <a:gd name="T54" fmla="*/ 1044 w 1946"/>
                <a:gd name="T55" fmla="*/ 677 h 1275"/>
                <a:gd name="T56" fmla="*/ 1081 w 1946"/>
                <a:gd name="T57" fmla="*/ 701 h 1275"/>
                <a:gd name="T58" fmla="*/ 1119 w 1946"/>
                <a:gd name="T59" fmla="*/ 724 h 1275"/>
                <a:gd name="T60" fmla="*/ 1157 w 1946"/>
                <a:gd name="T61" fmla="*/ 756 h 1275"/>
                <a:gd name="T62" fmla="*/ 1194 w 1946"/>
                <a:gd name="T63" fmla="*/ 778 h 1275"/>
                <a:gd name="T64" fmla="*/ 1232 w 1946"/>
                <a:gd name="T65" fmla="*/ 812 h 1275"/>
                <a:gd name="T66" fmla="*/ 1269 w 1946"/>
                <a:gd name="T67" fmla="*/ 831 h 1275"/>
                <a:gd name="T68" fmla="*/ 1307 w 1946"/>
                <a:gd name="T69" fmla="*/ 846 h 1275"/>
                <a:gd name="T70" fmla="*/ 1345 w 1946"/>
                <a:gd name="T71" fmla="*/ 877 h 1275"/>
                <a:gd name="T72" fmla="*/ 1382 w 1946"/>
                <a:gd name="T73" fmla="*/ 909 h 1275"/>
                <a:gd name="T74" fmla="*/ 1420 w 1946"/>
                <a:gd name="T75" fmla="*/ 912 h 1275"/>
                <a:gd name="T76" fmla="*/ 1457 w 1946"/>
                <a:gd name="T77" fmla="*/ 945 h 1275"/>
                <a:gd name="T78" fmla="*/ 1495 w 1946"/>
                <a:gd name="T79" fmla="*/ 962 h 1275"/>
                <a:gd name="T80" fmla="*/ 1533 w 1946"/>
                <a:gd name="T81" fmla="*/ 991 h 1275"/>
                <a:gd name="T82" fmla="*/ 1570 w 1946"/>
                <a:gd name="T83" fmla="*/ 1023 h 1275"/>
                <a:gd name="T84" fmla="*/ 1608 w 1946"/>
                <a:gd name="T85" fmla="*/ 1046 h 1275"/>
                <a:gd name="T86" fmla="*/ 1645 w 1946"/>
                <a:gd name="T87" fmla="*/ 1070 h 1275"/>
                <a:gd name="T88" fmla="*/ 1683 w 1946"/>
                <a:gd name="T89" fmla="*/ 1089 h 1275"/>
                <a:gd name="T90" fmla="*/ 1721 w 1946"/>
                <a:gd name="T91" fmla="*/ 1124 h 1275"/>
                <a:gd name="T92" fmla="*/ 1758 w 1946"/>
                <a:gd name="T93" fmla="*/ 1143 h 1275"/>
                <a:gd name="T94" fmla="*/ 1796 w 1946"/>
                <a:gd name="T95" fmla="*/ 1184 h 1275"/>
                <a:gd name="T96" fmla="*/ 1834 w 1946"/>
                <a:gd name="T97" fmla="*/ 1202 h 1275"/>
                <a:gd name="T98" fmla="*/ 1871 w 1946"/>
                <a:gd name="T99" fmla="*/ 1221 h 1275"/>
                <a:gd name="T100" fmla="*/ 1909 w 1946"/>
                <a:gd name="T101" fmla="*/ 1245 h 1275"/>
                <a:gd name="T102" fmla="*/ 1946 w 1946"/>
                <a:gd name="T103" fmla="*/ 1264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5">
                  <a:moveTo>
                    <a:pt x="0" y="0"/>
                  </a:moveTo>
                  <a:lnTo>
                    <a:pt x="9" y="4"/>
                  </a:lnTo>
                  <a:lnTo>
                    <a:pt x="19" y="8"/>
                  </a:lnTo>
                  <a:lnTo>
                    <a:pt x="28" y="15"/>
                  </a:lnTo>
                  <a:lnTo>
                    <a:pt x="38" y="33"/>
                  </a:lnTo>
                  <a:lnTo>
                    <a:pt x="47" y="22"/>
                  </a:lnTo>
                  <a:lnTo>
                    <a:pt x="56" y="53"/>
                  </a:lnTo>
                  <a:lnTo>
                    <a:pt x="66" y="47"/>
                  </a:lnTo>
                  <a:lnTo>
                    <a:pt x="75" y="58"/>
                  </a:lnTo>
                  <a:lnTo>
                    <a:pt x="85" y="59"/>
                  </a:lnTo>
                  <a:lnTo>
                    <a:pt x="94" y="64"/>
                  </a:lnTo>
                  <a:lnTo>
                    <a:pt x="103" y="68"/>
                  </a:lnTo>
                  <a:lnTo>
                    <a:pt x="113" y="72"/>
                  </a:lnTo>
                  <a:lnTo>
                    <a:pt x="122" y="69"/>
                  </a:lnTo>
                  <a:lnTo>
                    <a:pt x="132" y="90"/>
                  </a:lnTo>
                  <a:lnTo>
                    <a:pt x="141" y="90"/>
                  </a:lnTo>
                  <a:lnTo>
                    <a:pt x="150" y="100"/>
                  </a:lnTo>
                  <a:lnTo>
                    <a:pt x="160" y="96"/>
                  </a:lnTo>
                  <a:lnTo>
                    <a:pt x="169" y="109"/>
                  </a:lnTo>
                  <a:lnTo>
                    <a:pt x="179" y="112"/>
                  </a:lnTo>
                  <a:lnTo>
                    <a:pt x="188" y="124"/>
                  </a:lnTo>
                  <a:lnTo>
                    <a:pt x="197" y="135"/>
                  </a:lnTo>
                  <a:lnTo>
                    <a:pt x="207" y="130"/>
                  </a:lnTo>
                  <a:lnTo>
                    <a:pt x="216" y="139"/>
                  </a:lnTo>
                  <a:lnTo>
                    <a:pt x="226" y="136"/>
                  </a:lnTo>
                  <a:lnTo>
                    <a:pt x="235" y="151"/>
                  </a:lnTo>
                  <a:lnTo>
                    <a:pt x="245" y="144"/>
                  </a:lnTo>
                  <a:lnTo>
                    <a:pt x="254" y="149"/>
                  </a:lnTo>
                  <a:lnTo>
                    <a:pt x="263" y="184"/>
                  </a:lnTo>
                  <a:lnTo>
                    <a:pt x="273" y="165"/>
                  </a:lnTo>
                  <a:lnTo>
                    <a:pt x="282" y="190"/>
                  </a:lnTo>
                  <a:lnTo>
                    <a:pt x="292" y="198"/>
                  </a:lnTo>
                  <a:lnTo>
                    <a:pt x="301" y="193"/>
                  </a:lnTo>
                  <a:lnTo>
                    <a:pt x="310" y="186"/>
                  </a:lnTo>
                  <a:lnTo>
                    <a:pt x="320" y="204"/>
                  </a:lnTo>
                  <a:lnTo>
                    <a:pt x="329" y="203"/>
                  </a:lnTo>
                  <a:lnTo>
                    <a:pt x="339" y="201"/>
                  </a:lnTo>
                  <a:lnTo>
                    <a:pt x="348" y="219"/>
                  </a:lnTo>
                  <a:lnTo>
                    <a:pt x="357" y="212"/>
                  </a:lnTo>
                  <a:lnTo>
                    <a:pt x="367" y="220"/>
                  </a:lnTo>
                  <a:lnTo>
                    <a:pt x="376" y="239"/>
                  </a:lnTo>
                  <a:lnTo>
                    <a:pt x="386" y="243"/>
                  </a:lnTo>
                  <a:lnTo>
                    <a:pt x="395" y="249"/>
                  </a:lnTo>
                  <a:lnTo>
                    <a:pt x="404" y="254"/>
                  </a:lnTo>
                  <a:lnTo>
                    <a:pt x="414" y="273"/>
                  </a:lnTo>
                  <a:lnTo>
                    <a:pt x="423" y="264"/>
                  </a:lnTo>
                  <a:lnTo>
                    <a:pt x="433" y="270"/>
                  </a:lnTo>
                  <a:lnTo>
                    <a:pt x="442" y="266"/>
                  </a:lnTo>
                  <a:lnTo>
                    <a:pt x="451" y="309"/>
                  </a:lnTo>
                  <a:lnTo>
                    <a:pt x="461" y="295"/>
                  </a:lnTo>
                  <a:lnTo>
                    <a:pt x="470" y="302"/>
                  </a:lnTo>
                  <a:lnTo>
                    <a:pt x="480" y="290"/>
                  </a:lnTo>
                  <a:lnTo>
                    <a:pt x="489" y="317"/>
                  </a:lnTo>
                  <a:lnTo>
                    <a:pt x="498" y="325"/>
                  </a:lnTo>
                  <a:lnTo>
                    <a:pt x="508" y="327"/>
                  </a:lnTo>
                  <a:lnTo>
                    <a:pt x="517" y="324"/>
                  </a:lnTo>
                  <a:lnTo>
                    <a:pt x="527" y="337"/>
                  </a:lnTo>
                  <a:lnTo>
                    <a:pt x="536" y="348"/>
                  </a:lnTo>
                  <a:lnTo>
                    <a:pt x="545" y="344"/>
                  </a:lnTo>
                  <a:lnTo>
                    <a:pt x="555" y="345"/>
                  </a:lnTo>
                  <a:lnTo>
                    <a:pt x="564" y="355"/>
                  </a:lnTo>
                  <a:lnTo>
                    <a:pt x="574" y="372"/>
                  </a:lnTo>
                  <a:lnTo>
                    <a:pt x="583" y="400"/>
                  </a:lnTo>
                  <a:lnTo>
                    <a:pt x="592" y="380"/>
                  </a:lnTo>
                  <a:lnTo>
                    <a:pt x="602" y="397"/>
                  </a:lnTo>
                  <a:lnTo>
                    <a:pt x="611" y="401"/>
                  </a:lnTo>
                  <a:lnTo>
                    <a:pt x="620" y="409"/>
                  </a:lnTo>
                  <a:lnTo>
                    <a:pt x="630" y="416"/>
                  </a:lnTo>
                  <a:lnTo>
                    <a:pt x="639" y="421"/>
                  </a:lnTo>
                  <a:lnTo>
                    <a:pt x="649" y="424"/>
                  </a:lnTo>
                  <a:lnTo>
                    <a:pt x="658" y="427"/>
                  </a:lnTo>
                  <a:lnTo>
                    <a:pt x="667" y="424"/>
                  </a:lnTo>
                  <a:lnTo>
                    <a:pt x="677" y="441"/>
                  </a:lnTo>
                  <a:lnTo>
                    <a:pt x="686" y="448"/>
                  </a:lnTo>
                  <a:lnTo>
                    <a:pt x="696" y="455"/>
                  </a:lnTo>
                  <a:lnTo>
                    <a:pt x="705" y="450"/>
                  </a:lnTo>
                  <a:lnTo>
                    <a:pt x="714" y="462"/>
                  </a:lnTo>
                  <a:lnTo>
                    <a:pt x="724" y="480"/>
                  </a:lnTo>
                  <a:lnTo>
                    <a:pt x="733" y="488"/>
                  </a:lnTo>
                  <a:lnTo>
                    <a:pt x="743" y="482"/>
                  </a:lnTo>
                  <a:lnTo>
                    <a:pt x="752" y="488"/>
                  </a:lnTo>
                  <a:lnTo>
                    <a:pt x="761" y="485"/>
                  </a:lnTo>
                  <a:lnTo>
                    <a:pt x="771" y="498"/>
                  </a:lnTo>
                  <a:lnTo>
                    <a:pt x="780" y="497"/>
                  </a:lnTo>
                  <a:lnTo>
                    <a:pt x="790" y="503"/>
                  </a:lnTo>
                  <a:lnTo>
                    <a:pt x="799" y="520"/>
                  </a:lnTo>
                  <a:lnTo>
                    <a:pt x="809" y="511"/>
                  </a:lnTo>
                  <a:lnTo>
                    <a:pt x="818" y="544"/>
                  </a:lnTo>
                  <a:lnTo>
                    <a:pt x="827" y="547"/>
                  </a:lnTo>
                  <a:lnTo>
                    <a:pt x="837" y="541"/>
                  </a:lnTo>
                  <a:lnTo>
                    <a:pt x="846" y="530"/>
                  </a:lnTo>
                  <a:lnTo>
                    <a:pt x="856" y="537"/>
                  </a:lnTo>
                  <a:lnTo>
                    <a:pt x="865" y="554"/>
                  </a:lnTo>
                  <a:lnTo>
                    <a:pt x="874" y="560"/>
                  </a:lnTo>
                  <a:lnTo>
                    <a:pt x="884" y="561"/>
                  </a:lnTo>
                  <a:lnTo>
                    <a:pt x="893" y="560"/>
                  </a:lnTo>
                  <a:lnTo>
                    <a:pt x="903" y="557"/>
                  </a:lnTo>
                  <a:lnTo>
                    <a:pt x="912" y="590"/>
                  </a:lnTo>
                  <a:lnTo>
                    <a:pt x="921" y="578"/>
                  </a:lnTo>
                  <a:lnTo>
                    <a:pt x="931" y="590"/>
                  </a:lnTo>
                  <a:lnTo>
                    <a:pt x="940" y="605"/>
                  </a:lnTo>
                  <a:lnTo>
                    <a:pt x="950" y="605"/>
                  </a:lnTo>
                  <a:lnTo>
                    <a:pt x="959" y="602"/>
                  </a:lnTo>
                  <a:lnTo>
                    <a:pt x="968" y="615"/>
                  </a:lnTo>
                  <a:lnTo>
                    <a:pt x="978" y="626"/>
                  </a:lnTo>
                  <a:lnTo>
                    <a:pt x="987" y="632"/>
                  </a:lnTo>
                  <a:lnTo>
                    <a:pt x="997" y="637"/>
                  </a:lnTo>
                  <a:lnTo>
                    <a:pt x="1006" y="653"/>
                  </a:lnTo>
                  <a:lnTo>
                    <a:pt x="1016" y="641"/>
                  </a:lnTo>
                  <a:lnTo>
                    <a:pt x="1025" y="656"/>
                  </a:lnTo>
                  <a:lnTo>
                    <a:pt x="1034" y="651"/>
                  </a:lnTo>
                  <a:lnTo>
                    <a:pt x="1044" y="677"/>
                  </a:lnTo>
                  <a:lnTo>
                    <a:pt x="1053" y="693"/>
                  </a:lnTo>
                  <a:lnTo>
                    <a:pt x="1063" y="691"/>
                  </a:lnTo>
                  <a:lnTo>
                    <a:pt x="1072" y="708"/>
                  </a:lnTo>
                  <a:lnTo>
                    <a:pt x="1081" y="701"/>
                  </a:lnTo>
                  <a:lnTo>
                    <a:pt x="1091" y="698"/>
                  </a:lnTo>
                  <a:lnTo>
                    <a:pt x="1100" y="707"/>
                  </a:lnTo>
                  <a:lnTo>
                    <a:pt x="1110" y="714"/>
                  </a:lnTo>
                  <a:lnTo>
                    <a:pt x="1119" y="724"/>
                  </a:lnTo>
                  <a:lnTo>
                    <a:pt x="1128" y="737"/>
                  </a:lnTo>
                  <a:lnTo>
                    <a:pt x="1138" y="744"/>
                  </a:lnTo>
                  <a:lnTo>
                    <a:pt x="1147" y="749"/>
                  </a:lnTo>
                  <a:lnTo>
                    <a:pt x="1157" y="756"/>
                  </a:lnTo>
                  <a:lnTo>
                    <a:pt x="1166" y="763"/>
                  </a:lnTo>
                  <a:lnTo>
                    <a:pt x="1175" y="768"/>
                  </a:lnTo>
                  <a:lnTo>
                    <a:pt x="1185" y="773"/>
                  </a:lnTo>
                  <a:lnTo>
                    <a:pt x="1194" y="778"/>
                  </a:lnTo>
                  <a:lnTo>
                    <a:pt x="1204" y="777"/>
                  </a:lnTo>
                  <a:lnTo>
                    <a:pt x="1213" y="790"/>
                  </a:lnTo>
                  <a:lnTo>
                    <a:pt x="1222" y="798"/>
                  </a:lnTo>
                  <a:lnTo>
                    <a:pt x="1232" y="812"/>
                  </a:lnTo>
                  <a:lnTo>
                    <a:pt x="1241" y="800"/>
                  </a:lnTo>
                  <a:lnTo>
                    <a:pt x="1251" y="811"/>
                  </a:lnTo>
                  <a:lnTo>
                    <a:pt x="1260" y="826"/>
                  </a:lnTo>
                  <a:lnTo>
                    <a:pt x="1269" y="831"/>
                  </a:lnTo>
                  <a:lnTo>
                    <a:pt x="1279" y="839"/>
                  </a:lnTo>
                  <a:lnTo>
                    <a:pt x="1288" y="846"/>
                  </a:lnTo>
                  <a:lnTo>
                    <a:pt x="1298" y="840"/>
                  </a:lnTo>
                  <a:lnTo>
                    <a:pt x="1307" y="846"/>
                  </a:lnTo>
                  <a:lnTo>
                    <a:pt x="1316" y="873"/>
                  </a:lnTo>
                  <a:lnTo>
                    <a:pt x="1326" y="860"/>
                  </a:lnTo>
                  <a:lnTo>
                    <a:pt x="1335" y="883"/>
                  </a:lnTo>
                  <a:lnTo>
                    <a:pt x="1345" y="877"/>
                  </a:lnTo>
                  <a:lnTo>
                    <a:pt x="1354" y="883"/>
                  </a:lnTo>
                  <a:lnTo>
                    <a:pt x="1363" y="886"/>
                  </a:lnTo>
                  <a:lnTo>
                    <a:pt x="1373" y="886"/>
                  </a:lnTo>
                  <a:lnTo>
                    <a:pt x="1382" y="909"/>
                  </a:lnTo>
                  <a:lnTo>
                    <a:pt x="1392" y="907"/>
                  </a:lnTo>
                  <a:lnTo>
                    <a:pt x="1401" y="906"/>
                  </a:lnTo>
                  <a:lnTo>
                    <a:pt x="1410" y="924"/>
                  </a:lnTo>
                  <a:lnTo>
                    <a:pt x="1420" y="912"/>
                  </a:lnTo>
                  <a:lnTo>
                    <a:pt x="1429" y="923"/>
                  </a:lnTo>
                  <a:lnTo>
                    <a:pt x="1438" y="931"/>
                  </a:lnTo>
                  <a:lnTo>
                    <a:pt x="1448" y="937"/>
                  </a:lnTo>
                  <a:lnTo>
                    <a:pt x="1457" y="945"/>
                  </a:lnTo>
                  <a:lnTo>
                    <a:pt x="1467" y="952"/>
                  </a:lnTo>
                  <a:lnTo>
                    <a:pt x="1476" y="967"/>
                  </a:lnTo>
                  <a:lnTo>
                    <a:pt x="1485" y="957"/>
                  </a:lnTo>
                  <a:lnTo>
                    <a:pt x="1495" y="962"/>
                  </a:lnTo>
                  <a:lnTo>
                    <a:pt x="1504" y="963"/>
                  </a:lnTo>
                  <a:lnTo>
                    <a:pt x="1514" y="1000"/>
                  </a:lnTo>
                  <a:lnTo>
                    <a:pt x="1523" y="985"/>
                  </a:lnTo>
                  <a:lnTo>
                    <a:pt x="1533" y="991"/>
                  </a:lnTo>
                  <a:lnTo>
                    <a:pt x="1542" y="990"/>
                  </a:lnTo>
                  <a:lnTo>
                    <a:pt x="1551" y="1003"/>
                  </a:lnTo>
                  <a:lnTo>
                    <a:pt x="1561" y="1014"/>
                  </a:lnTo>
                  <a:lnTo>
                    <a:pt x="1570" y="1023"/>
                  </a:lnTo>
                  <a:lnTo>
                    <a:pt x="1580" y="1019"/>
                  </a:lnTo>
                  <a:lnTo>
                    <a:pt x="1589" y="1054"/>
                  </a:lnTo>
                  <a:lnTo>
                    <a:pt x="1598" y="1042"/>
                  </a:lnTo>
                  <a:lnTo>
                    <a:pt x="1608" y="1046"/>
                  </a:lnTo>
                  <a:lnTo>
                    <a:pt x="1617" y="1068"/>
                  </a:lnTo>
                  <a:lnTo>
                    <a:pt x="1627" y="1067"/>
                  </a:lnTo>
                  <a:lnTo>
                    <a:pt x="1636" y="1067"/>
                  </a:lnTo>
                  <a:lnTo>
                    <a:pt x="1645" y="1070"/>
                  </a:lnTo>
                  <a:lnTo>
                    <a:pt x="1655" y="1098"/>
                  </a:lnTo>
                  <a:lnTo>
                    <a:pt x="1664" y="1089"/>
                  </a:lnTo>
                  <a:lnTo>
                    <a:pt x="1674" y="1096"/>
                  </a:lnTo>
                  <a:lnTo>
                    <a:pt x="1683" y="1089"/>
                  </a:lnTo>
                  <a:lnTo>
                    <a:pt x="1692" y="1107"/>
                  </a:lnTo>
                  <a:lnTo>
                    <a:pt x="1702" y="1131"/>
                  </a:lnTo>
                  <a:lnTo>
                    <a:pt x="1711" y="1120"/>
                  </a:lnTo>
                  <a:lnTo>
                    <a:pt x="1721" y="1124"/>
                  </a:lnTo>
                  <a:lnTo>
                    <a:pt x="1730" y="1118"/>
                  </a:lnTo>
                  <a:lnTo>
                    <a:pt x="1740" y="1111"/>
                  </a:lnTo>
                  <a:lnTo>
                    <a:pt x="1749" y="1132"/>
                  </a:lnTo>
                  <a:lnTo>
                    <a:pt x="1758" y="1143"/>
                  </a:lnTo>
                  <a:lnTo>
                    <a:pt x="1768" y="1156"/>
                  </a:lnTo>
                  <a:lnTo>
                    <a:pt x="1777" y="1164"/>
                  </a:lnTo>
                  <a:lnTo>
                    <a:pt x="1787" y="1167"/>
                  </a:lnTo>
                  <a:lnTo>
                    <a:pt x="1796" y="1184"/>
                  </a:lnTo>
                  <a:lnTo>
                    <a:pt x="1805" y="1180"/>
                  </a:lnTo>
                  <a:lnTo>
                    <a:pt x="1815" y="1185"/>
                  </a:lnTo>
                  <a:lnTo>
                    <a:pt x="1824" y="1208"/>
                  </a:lnTo>
                  <a:lnTo>
                    <a:pt x="1834" y="1202"/>
                  </a:lnTo>
                  <a:lnTo>
                    <a:pt x="1843" y="1216"/>
                  </a:lnTo>
                  <a:lnTo>
                    <a:pt x="1852" y="1214"/>
                  </a:lnTo>
                  <a:lnTo>
                    <a:pt x="1862" y="1216"/>
                  </a:lnTo>
                  <a:lnTo>
                    <a:pt x="1871" y="1221"/>
                  </a:lnTo>
                  <a:lnTo>
                    <a:pt x="1881" y="1216"/>
                  </a:lnTo>
                  <a:lnTo>
                    <a:pt x="1890" y="1243"/>
                  </a:lnTo>
                  <a:lnTo>
                    <a:pt x="1899" y="1247"/>
                  </a:lnTo>
                  <a:lnTo>
                    <a:pt x="1909" y="1245"/>
                  </a:lnTo>
                  <a:lnTo>
                    <a:pt x="1918" y="1240"/>
                  </a:lnTo>
                  <a:lnTo>
                    <a:pt x="1928" y="1261"/>
                  </a:lnTo>
                  <a:lnTo>
                    <a:pt x="1937" y="1275"/>
                  </a:lnTo>
                  <a:lnTo>
                    <a:pt x="1946" y="1264"/>
                  </a:lnTo>
                </a:path>
              </a:pathLst>
            </a:custGeom>
            <a:noFill/>
            <a:ln w="4763"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5">
              <a:extLst>
                <a:ext uri="{FF2B5EF4-FFF2-40B4-BE49-F238E27FC236}">
                  <a16:creationId xmlns:a16="http://schemas.microsoft.com/office/drawing/2014/main" id="{93ADB3A0-B4BE-4112-828A-8802E044A68A}"/>
                </a:ext>
              </a:extLst>
            </p:cNvPr>
            <p:cNvSpPr>
              <a:spLocks/>
            </p:cNvSpPr>
            <p:nvPr/>
          </p:nvSpPr>
          <p:spPr bwMode="auto">
            <a:xfrm>
              <a:off x="1639" y="2533"/>
              <a:ext cx="1946" cy="1268"/>
            </a:xfrm>
            <a:custGeom>
              <a:avLst/>
              <a:gdLst>
                <a:gd name="T0" fmla="*/ 28 w 1946"/>
                <a:gd name="T1" fmla="*/ 8 h 1268"/>
                <a:gd name="T2" fmla="*/ 66 w 1946"/>
                <a:gd name="T3" fmla="*/ 46 h 1268"/>
                <a:gd name="T4" fmla="*/ 103 w 1946"/>
                <a:gd name="T5" fmla="*/ 70 h 1268"/>
                <a:gd name="T6" fmla="*/ 141 w 1946"/>
                <a:gd name="T7" fmla="*/ 106 h 1268"/>
                <a:gd name="T8" fmla="*/ 179 w 1946"/>
                <a:gd name="T9" fmla="*/ 106 h 1268"/>
                <a:gd name="T10" fmla="*/ 216 w 1946"/>
                <a:gd name="T11" fmla="*/ 142 h 1268"/>
                <a:gd name="T12" fmla="*/ 254 w 1946"/>
                <a:gd name="T13" fmla="*/ 175 h 1268"/>
                <a:gd name="T14" fmla="*/ 292 w 1946"/>
                <a:gd name="T15" fmla="*/ 191 h 1268"/>
                <a:gd name="T16" fmla="*/ 329 w 1946"/>
                <a:gd name="T17" fmla="*/ 211 h 1268"/>
                <a:gd name="T18" fmla="*/ 367 w 1946"/>
                <a:gd name="T19" fmla="*/ 242 h 1268"/>
                <a:gd name="T20" fmla="*/ 404 w 1946"/>
                <a:gd name="T21" fmla="*/ 241 h 1268"/>
                <a:gd name="T22" fmla="*/ 442 w 1946"/>
                <a:gd name="T23" fmla="*/ 279 h 1268"/>
                <a:gd name="T24" fmla="*/ 480 w 1946"/>
                <a:gd name="T25" fmla="*/ 327 h 1268"/>
                <a:gd name="T26" fmla="*/ 517 w 1946"/>
                <a:gd name="T27" fmla="*/ 336 h 1268"/>
                <a:gd name="T28" fmla="*/ 555 w 1946"/>
                <a:gd name="T29" fmla="*/ 359 h 1268"/>
                <a:gd name="T30" fmla="*/ 592 w 1946"/>
                <a:gd name="T31" fmla="*/ 389 h 1268"/>
                <a:gd name="T32" fmla="*/ 630 w 1946"/>
                <a:gd name="T33" fmla="*/ 416 h 1268"/>
                <a:gd name="T34" fmla="*/ 667 w 1946"/>
                <a:gd name="T35" fmla="*/ 424 h 1268"/>
                <a:gd name="T36" fmla="*/ 705 w 1946"/>
                <a:gd name="T37" fmla="*/ 455 h 1268"/>
                <a:gd name="T38" fmla="*/ 743 w 1946"/>
                <a:gd name="T39" fmla="*/ 489 h 1268"/>
                <a:gd name="T40" fmla="*/ 780 w 1946"/>
                <a:gd name="T41" fmla="*/ 505 h 1268"/>
                <a:gd name="T42" fmla="*/ 818 w 1946"/>
                <a:gd name="T43" fmla="*/ 521 h 1268"/>
                <a:gd name="T44" fmla="*/ 856 w 1946"/>
                <a:gd name="T45" fmla="*/ 542 h 1268"/>
                <a:gd name="T46" fmla="*/ 893 w 1946"/>
                <a:gd name="T47" fmla="*/ 571 h 1268"/>
                <a:gd name="T48" fmla="*/ 931 w 1946"/>
                <a:gd name="T49" fmla="*/ 599 h 1268"/>
                <a:gd name="T50" fmla="*/ 968 w 1946"/>
                <a:gd name="T51" fmla="*/ 633 h 1268"/>
                <a:gd name="T52" fmla="*/ 1006 w 1946"/>
                <a:gd name="T53" fmla="*/ 647 h 1268"/>
                <a:gd name="T54" fmla="*/ 1044 w 1946"/>
                <a:gd name="T55" fmla="*/ 678 h 1268"/>
                <a:gd name="T56" fmla="*/ 1081 w 1946"/>
                <a:gd name="T57" fmla="*/ 714 h 1268"/>
                <a:gd name="T58" fmla="*/ 1119 w 1946"/>
                <a:gd name="T59" fmla="*/ 729 h 1268"/>
                <a:gd name="T60" fmla="*/ 1157 w 1946"/>
                <a:gd name="T61" fmla="*/ 760 h 1268"/>
                <a:gd name="T62" fmla="*/ 1194 w 1946"/>
                <a:gd name="T63" fmla="*/ 770 h 1268"/>
                <a:gd name="T64" fmla="*/ 1232 w 1946"/>
                <a:gd name="T65" fmla="*/ 801 h 1268"/>
                <a:gd name="T66" fmla="*/ 1269 w 1946"/>
                <a:gd name="T67" fmla="*/ 832 h 1268"/>
                <a:gd name="T68" fmla="*/ 1307 w 1946"/>
                <a:gd name="T69" fmla="*/ 845 h 1268"/>
                <a:gd name="T70" fmla="*/ 1345 w 1946"/>
                <a:gd name="T71" fmla="*/ 877 h 1268"/>
                <a:gd name="T72" fmla="*/ 1382 w 1946"/>
                <a:gd name="T73" fmla="*/ 900 h 1268"/>
                <a:gd name="T74" fmla="*/ 1420 w 1946"/>
                <a:gd name="T75" fmla="*/ 911 h 1268"/>
                <a:gd name="T76" fmla="*/ 1457 w 1946"/>
                <a:gd name="T77" fmla="*/ 944 h 1268"/>
                <a:gd name="T78" fmla="*/ 1495 w 1946"/>
                <a:gd name="T79" fmla="*/ 968 h 1268"/>
                <a:gd name="T80" fmla="*/ 1533 w 1946"/>
                <a:gd name="T81" fmla="*/ 991 h 1268"/>
                <a:gd name="T82" fmla="*/ 1570 w 1946"/>
                <a:gd name="T83" fmla="*/ 1030 h 1268"/>
                <a:gd name="T84" fmla="*/ 1608 w 1946"/>
                <a:gd name="T85" fmla="*/ 1049 h 1268"/>
                <a:gd name="T86" fmla="*/ 1645 w 1946"/>
                <a:gd name="T87" fmla="*/ 1086 h 1268"/>
                <a:gd name="T88" fmla="*/ 1683 w 1946"/>
                <a:gd name="T89" fmla="*/ 1108 h 1268"/>
                <a:gd name="T90" fmla="*/ 1721 w 1946"/>
                <a:gd name="T91" fmla="*/ 1125 h 1268"/>
                <a:gd name="T92" fmla="*/ 1758 w 1946"/>
                <a:gd name="T93" fmla="*/ 1146 h 1268"/>
                <a:gd name="T94" fmla="*/ 1796 w 1946"/>
                <a:gd name="T95" fmla="*/ 1173 h 1268"/>
                <a:gd name="T96" fmla="*/ 1834 w 1946"/>
                <a:gd name="T97" fmla="*/ 1198 h 1268"/>
                <a:gd name="T98" fmla="*/ 1871 w 1946"/>
                <a:gd name="T99" fmla="*/ 1220 h 1268"/>
                <a:gd name="T100" fmla="*/ 1909 w 1946"/>
                <a:gd name="T101" fmla="*/ 1257 h 1268"/>
                <a:gd name="T102" fmla="*/ 1946 w 1946"/>
                <a:gd name="T103"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68">
                  <a:moveTo>
                    <a:pt x="0" y="19"/>
                  </a:moveTo>
                  <a:lnTo>
                    <a:pt x="9" y="0"/>
                  </a:lnTo>
                  <a:lnTo>
                    <a:pt x="19" y="10"/>
                  </a:lnTo>
                  <a:lnTo>
                    <a:pt x="28" y="8"/>
                  </a:lnTo>
                  <a:lnTo>
                    <a:pt x="38" y="31"/>
                  </a:lnTo>
                  <a:lnTo>
                    <a:pt x="47" y="55"/>
                  </a:lnTo>
                  <a:lnTo>
                    <a:pt x="56" y="39"/>
                  </a:lnTo>
                  <a:lnTo>
                    <a:pt x="66" y="46"/>
                  </a:lnTo>
                  <a:lnTo>
                    <a:pt x="75" y="52"/>
                  </a:lnTo>
                  <a:lnTo>
                    <a:pt x="85" y="52"/>
                  </a:lnTo>
                  <a:lnTo>
                    <a:pt x="94" y="56"/>
                  </a:lnTo>
                  <a:lnTo>
                    <a:pt x="103" y="70"/>
                  </a:lnTo>
                  <a:lnTo>
                    <a:pt x="113" y="78"/>
                  </a:lnTo>
                  <a:lnTo>
                    <a:pt x="122" y="83"/>
                  </a:lnTo>
                  <a:lnTo>
                    <a:pt x="132" y="84"/>
                  </a:lnTo>
                  <a:lnTo>
                    <a:pt x="141" y="106"/>
                  </a:lnTo>
                  <a:lnTo>
                    <a:pt x="150" y="102"/>
                  </a:lnTo>
                  <a:lnTo>
                    <a:pt x="160" y="100"/>
                  </a:lnTo>
                  <a:lnTo>
                    <a:pt x="169" y="122"/>
                  </a:lnTo>
                  <a:lnTo>
                    <a:pt x="179" y="106"/>
                  </a:lnTo>
                  <a:lnTo>
                    <a:pt x="188" y="143"/>
                  </a:lnTo>
                  <a:lnTo>
                    <a:pt x="197" y="143"/>
                  </a:lnTo>
                  <a:lnTo>
                    <a:pt x="207" y="139"/>
                  </a:lnTo>
                  <a:lnTo>
                    <a:pt x="216" y="142"/>
                  </a:lnTo>
                  <a:lnTo>
                    <a:pt x="226" y="140"/>
                  </a:lnTo>
                  <a:lnTo>
                    <a:pt x="235" y="162"/>
                  </a:lnTo>
                  <a:lnTo>
                    <a:pt x="245" y="153"/>
                  </a:lnTo>
                  <a:lnTo>
                    <a:pt x="254" y="175"/>
                  </a:lnTo>
                  <a:lnTo>
                    <a:pt x="263" y="161"/>
                  </a:lnTo>
                  <a:lnTo>
                    <a:pt x="273" y="166"/>
                  </a:lnTo>
                  <a:lnTo>
                    <a:pt x="282" y="180"/>
                  </a:lnTo>
                  <a:lnTo>
                    <a:pt x="292" y="191"/>
                  </a:lnTo>
                  <a:lnTo>
                    <a:pt x="301" y="207"/>
                  </a:lnTo>
                  <a:lnTo>
                    <a:pt x="310" y="190"/>
                  </a:lnTo>
                  <a:lnTo>
                    <a:pt x="320" y="202"/>
                  </a:lnTo>
                  <a:lnTo>
                    <a:pt x="329" y="211"/>
                  </a:lnTo>
                  <a:lnTo>
                    <a:pt x="339" y="216"/>
                  </a:lnTo>
                  <a:lnTo>
                    <a:pt x="348" y="223"/>
                  </a:lnTo>
                  <a:lnTo>
                    <a:pt x="357" y="228"/>
                  </a:lnTo>
                  <a:lnTo>
                    <a:pt x="367" y="242"/>
                  </a:lnTo>
                  <a:lnTo>
                    <a:pt x="376" y="237"/>
                  </a:lnTo>
                  <a:lnTo>
                    <a:pt x="386" y="245"/>
                  </a:lnTo>
                  <a:lnTo>
                    <a:pt x="395" y="246"/>
                  </a:lnTo>
                  <a:lnTo>
                    <a:pt x="404" y="241"/>
                  </a:lnTo>
                  <a:lnTo>
                    <a:pt x="414" y="276"/>
                  </a:lnTo>
                  <a:lnTo>
                    <a:pt x="423" y="267"/>
                  </a:lnTo>
                  <a:lnTo>
                    <a:pt x="433" y="273"/>
                  </a:lnTo>
                  <a:lnTo>
                    <a:pt x="442" y="279"/>
                  </a:lnTo>
                  <a:lnTo>
                    <a:pt x="451" y="292"/>
                  </a:lnTo>
                  <a:lnTo>
                    <a:pt x="461" y="294"/>
                  </a:lnTo>
                  <a:lnTo>
                    <a:pt x="470" y="320"/>
                  </a:lnTo>
                  <a:lnTo>
                    <a:pt x="480" y="327"/>
                  </a:lnTo>
                  <a:lnTo>
                    <a:pt x="489" y="310"/>
                  </a:lnTo>
                  <a:lnTo>
                    <a:pt x="498" y="328"/>
                  </a:lnTo>
                  <a:lnTo>
                    <a:pt x="508" y="334"/>
                  </a:lnTo>
                  <a:lnTo>
                    <a:pt x="517" y="336"/>
                  </a:lnTo>
                  <a:lnTo>
                    <a:pt x="527" y="347"/>
                  </a:lnTo>
                  <a:lnTo>
                    <a:pt x="536" y="355"/>
                  </a:lnTo>
                  <a:lnTo>
                    <a:pt x="545" y="355"/>
                  </a:lnTo>
                  <a:lnTo>
                    <a:pt x="555" y="359"/>
                  </a:lnTo>
                  <a:lnTo>
                    <a:pt x="564" y="367"/>
                  </a:lnTo>
                  <a:lnTo>
                    <a:pt x="574" y="361"/>
                  </a:lnTo>
                  <a:lnTo>
                    <a:pt x="583" y="381"/>
                  </a:lnTo>
                  <a:lnTo>
                    <a:pt x="592" y="389"/>
                  </a:lnTo>
                  <a:lnTo>
                    <a:pt x="602" y="393"/>
                  </a:lnTo>
                  <a:lnTo>
                    <a:pt x="611" y="401"/>
                  </a:lnTo>
                  <a:lnTo>
                    <a:pt x="620" y="410"/>
                  </a:lnTo>
                  <a:lnTo>
                    <a:pt x="630" y="416"/>
                  </a:lnTo>
                  <a:lnTo>
                    <a:pt x="639" y="432"/>
                  </a:lnTo>
                  <a:lnTo>
                    <a:pt x="649" y="425"/>
                  </a:lnTo>
                  <a:lnTo>
                    <a:pt x="658" y="448"/>
                  </a:lnTo>
                  <a:lnTo>
                    <a:pt x="667" y="424"/>
                  </a:lnTo>
                  <a:lnTo>
                    <a:pt x="677" y="445"/>
                  </a:lnTo>
                  <a:lnTo>
                    <a:pt x="686" y="457"/>
                  </a:lnTo>
                  <a:lnTo>
                    <a:pt x="696" y="456"/>
                  </a:lnTo>
                  <a:lnTo>
                    <a:pt x="705" y="455"/>
                  </a:lnTo>
                  <a:lnTo>
                    <a:pt x="714" y="487"/>
                  </a:lnTo>
                  <a:lnTo>
                    <a:pt x="724" y="482"/>
                  </a:lnTo>
                  <a:lnTo>
                    <a:pt x="733" y="474"/>
                  </a:lnTo>
                  <a:lnTo>
                    <a:pt x="743" y="489"/>
                  </a:lnTo>
                  <a:lnTo>
                    <a:pt x="752" y="502"/>
                  </a:lnTo>
                  <a:lnTo>
                    <a:pt x="761" y="501"/>
                  </a:lnTo>
                  <a:lnTo>
                    <a:pt x="771" y="501"/>
                  </a:lnTo>
                  <a:lnTo>
                    <a:pt x="780" y="505"/>
                  </a:lnTo>
                  <a:lnTo>
                    <a:pt x="790" y="512"/>
                  </a:lnTo>
                  <a:lnTo>
                    <a:pt x="799" y="520"/>
                  </a:lnTo>
                  <a:lnTo>
                    <a:pt x="809" y="522"/>
                  </a:lnTo>
                  <a:lnTo>
                    <a:pt x="818" y="521"/>
                  </a:lnTo>
                  <a:lnTo>
                    <a:pt x="827" y="533"/>
                  </a:lnTo>
                  <a:lnTo>
                    <a:pt x="837" y="508"/>
                  </a:lnTo>
                  <a:lnTo>
                    <a:pt x="846" y="544"/>
                  </a:lnTo>
                  <a:lnTo>
                    <a:pt x="856" y="542"/>
                  </a:lnTo>
                  <a:lnTo>
                    <a:pt x="865" y="549"/>
                  </a:lnTo>
                  <a:lnTo>
                    <a:pt x="874" y="551"/>
                  </a:lnTo>
                  <a:lnTo>
                    <a:pt x="884" y="555"/>
                  </a:lnTo>
                  <a:lnTo>
                    <a:pt x="893" y="571"/>
                  </a:lnTo>
                  <a:lnTo>
                    <a:pt x="903" y="583"/>
                  </a:lnTo>
                  <a:lnTo>
                    <a:pt x="912" y="600"/>
                  </a:lnTo>
                  <a:lnTo>
                    <a:pt x="921" y="592"/>
                  </a:lnTo>
                  <a:lnTo>
                    <a:pt x="931" y="599"/>
                  </a:lnTo>
                  <a:lnTo>
                    <a:pt x="940" y="589"/>
                  </a:lnTo>
                  <a:lnTo>
                    <a:pt x="950" y="608"/>
                  </a:lnTo>
                  <a:lnTo>
                    <a:pt x="959" y="613"/>
                  </a:lnTo>
                  <a:lnTo>
                    <a:pt x="968" y="633"/>
                  </a:lnTo>
                  <a:lnTo>
                    <a:pt x="978" y="641"/>
                  </a:lnTo>
                  <a:lnTo>
                    <a:pt x="987" y="635"/>
                  </a:lnTo>
                  <a:lnTo>
                    <a:pt x="997" y="630"/>
                  </a:lnTo>
                  <a:lnTo>
                    <a:pt x="1006" y="647"/>
                  </a:lnTo>
                  <a:lnTo>
                    <a:pt x="1016" y="674"/>
                  </a:lnTo>
                  <a:lnTo>
                    <a:pt x="1025" y="662"/>
                  </a:lnTo>
                  <a:lnTo>
                    <a:pt x="1034" y="683"/>
                  </a:lnTo>
                  <a:lnTo>
                    <a:pt x="1044" y="678"/>
                  </a:lnTo>
                  <a:lnTo>
                    <a:pt x="1053" y="682"/>
                  </a:lnTo>
                  <a:lnTo>
                    <a:pt x="1063" y="684"/>
                  </a:lnTo>
                  <a:lnTo>
                    <a:pt x="1072" y="696"/>
                  </a:lnTo>
                  <a:lnTo>
                    <a:pt x="1081" y="714"/>
                  </a:lnTo>
                  <a:lnTo>
                    <a:pt x="1091" y="712"/>
                  </a:lnTo>
                  <a:lnTo>
                    <a:pt x="1100" y="713"/>
                  </a:lnTo>
                  <a:lnTo>
                    <a:pt x="1110" y="710"/>
                  </a:lnTo>
                  <a:lnTo>
                    <a:pt x="1119" y="729"/>
                  </a:lnTo>
                  <a:lnTo>
                    <a:pt x="1128" y="716"/>
                  </a:lnTo>
                  <a:lnTo>
                    <a:pt x="1138" y="733"/>
                  </a:lnTo>
                  <a:lnTo>
                    <a:pt x="1147" y="761"/>
                  </a:lnTo>
                  <a:lnTo>
                    <a:pt x="1157" y="760"/>
                  </a:lnTo>
                  <a:lnTo>
                    <a:pt x="1166" y="778"/>
                  </a:lnTo>
                  <a:lnTo>
                    <a:pt x="1175" y="759"/>
                  </a:lnTo>
                  <a:lnTo>
                    <a:pt x="1185" y="773"/>
                  </a:lnTo>
                  <a:lnTo>
                    <a:pt x="1194" y="770"/>
                  </a:lnTo>
                  <a:lnTo>
                    <a:pt x="1204" y="804"/>
                  </a:lnTo>
                  <a:lnTo>
                    <a:pt x="1213" y="793"/>
                  </a:lnTo>
                  <a:lnTo>
                    <a:pt x="1222" y="798"/>
                  </a:lnTo>
                  <a:lnTo>
                    <a:pt x="1232" y="801"/>
                  </a:lnTo>
                  <a:lnTo>
                    <a:pt x="1241" y="812"/>
                  </a:lnTo>
                  <a:lnTo>
                    <a:pt x="1251" y="819"/>
                  </a:lnTo>
                  <a:lnTo>
                    <a:pt x="1260" y="826"/>
                  </a:lnTo>
                  <a:lnTo>
                    <a:pt x="1269" y="832"/>
                  </a:lnTo>
                  <a:lnTo>
                    <a:pt x="1279" y="827"/>
                  </a:lnTo>
                  <a:lnTo>
                    <a:pt x="1288" y="853"/>
                  </a:lnTo>
                  <a:lnTo>
                    <a:pt x="1298" y="853"/>
                  </a:lnTo>
                  <a:lnTo>
                    <a:pt x="1307" y="845"/>
                  </a:lnTo>
                  <a:lnTo>
                    <a:pt x="1316" y="859"/>
                  </a:lnTo>
                  <a:lnTo>
                    <a:pt x="1326" y="863"/>
                  </a:lnTo>
                  <a:lnTo>
                    <a:pt x="1335" y="870"/>
                  </a:lnTo>
                  <a:lnTo>
                    <a:pt x="1345" y="877"/>
                  </a:lnTo>
                  <a:lnTo>
                    <a:pt x="1354" y="883"/>
                  </a:lnTo>
                  <a:lnTo>
                    <a:pt x="1363" y="900"/>
                  </a:lnTo>
                  <a:lnTo>
                    <a:pt x="1373" y="890"/>
                  </a:lnTo>
                  <a:lnTo>
                    <a:pt x="1382" y="900"/>
                  </a:lnTo>
                  <a:lnTo>
                    <a:pt x="1392" y="903"/>
                  </a:lnTo>
                  <a:lnTo>
                    <a:pt x="1401" y="929"/>
                  </a:lnTo>
                  <a:lnTo>
                    <a:pt x="1410" y="915"/>
                  </a:lnTo>
                  <a:lnTo>
                    <a:pt x="1420" y="911"/>
                  </a:lnTo>
                  <a:lnTo>
                    <a:pt x="1429" y="929"/>
                  </a:lnTo>
                  <a:lnTo>
                    <a:pt x="1438" y="946"/>
                  </a:lnTo>
                  <a:lnTo>
                    <a:pt x="1448" y="937"/>
                  </a:lnTo>
                  <a:lnTo>
                    <a:pt x="1457" y="944"/>
                  </a:lnTo>
                  <a:lnTo>
                    <a:pt x="1467" y="949"/>
                  </a:lnTo>
                  <a:lnTo>
                    <a:pt x="1476" y="956"/>
                  </a:lnTo>
                  <a:lnTo>
                    <a:pt x="1485" y="961"/>
                  </a:lnTo>
                  <a:lnTo>
                    <a:pt x="1495" y="968"/>
                  </a:lnTo>
                  <a:lnTo>
                    <a:pt x="1504" y="963"/>
                  </a:lnTo>
                  <a:lnTo>
                    <a:pt x="1514" y="969"/>
                  </a:lnTo>
                  <a:lnTo>
                    <a:pt x="1523" y="972"/>
                  </a:lnTo>
                  <a:lnTo>
                    <a:pt x="1533" y="991"/>
                  </a:lnTo>
                  <a:lnTo>
                    <a:pt x="1542" y="1001"/>
                  </a:lnTo>
                  <a:lnTo>
                    <a:pt x="1551" y="980"/>
                  </a:lnTo>
                  <a:lnTo>
                    <a:pt x="1561" y="1000"/>
                  </a:lnTo>
                  <a:lnTo>
                    <a:pt x="1570" y="1030"/>
                  </a:lnTo>
                  <a:lnTo>
                    <a:pt x="1580" y="1015"/>
                  </a:lnTo>
                  <a:lnTo>
                    <a:pt x="1589" y="1028"/>
                  </a:lnTo>
                  <a:lnTo>
                    <a:pt x="1598" y="1035"/>
                  </a:lnTo>
                  <a:lnTo>
                    <a:pt x="1608" y="1049"/>
                  </a:lnTo>
                  <a:lnTo>
                    <a:pt x="1617" y="1058"/>
                  </a:lnTo>
                  <a:lnTo>
                    <a:pt x="1627" y="1065"/>
                  </a:lnTo>
                  <a:lnTo>
                    <a:pt x="1636" y="1067"/>
                  </a:lnTo>
                  <a:lnTo>
                    <a:pt x="1645" y="1086"/>
                  </a:lnTo>
                  <a:lnTo>
                    <a:pt x="1655" y="1090"/>
                  </a:lnTo>
                  <a:lnTo>
                    <a:pt x="1664" y="1079"/>
                  </a:lnTo>
                  <a:lnTo>
                    <a:pt x="1674" y="1110"/>
                  </a:lnTo>
                  <a:lnTo>
                    <a:pt x="1683" y="1108"/>
                  </a:lnTo>
                  <a:lnTo>
                    <a:pt x="1692" y="1103"/>
                  </a:lnTo>
                  <a:lnTo>
                    <a:pt x="1702" y="1129"/>
                  </a:lnTo>
                  <a:lnTo>
                    <a:pt x="1711" y="1120"/>
                  </a:lnTo>
                  <a:lnTo>
                    <a:pt x="1721" y="1125"/>
                  </a:lnTo>
                  <a:lnTo>
                    <a:pt x="1730" y="1133"/>
                  </a:lnTo>
                  <a:lnTo>
                    <a:pt x="1740" y="1157"/>
                  </a:lnTo>
                  <a:lnTo>
                    <a:pt x="1749" y="1130"/>
                  </a:lnTo>
                  <a:lnTo>
                    <a:pt x="1758" y="1146"/>
                  </a:lnTo>
                  <a:lnTo>
                    <a:pt x="1768" y="1142"/>
                  </a:lnTo>
                  <a:lnTo>
                    <a:pt x="1777" y="1164"/>
                  </a:lnTo>
                  <a:lnTo>
                    <a:pt x="1787" y="1172"/>
                  </a:lnTo>
                  <a:lnTo>
                    <a:pt x="1796" y="1173"/>
                  </a:lnTo>
                  <a:lnTo>
                    <a:pt x="1805" y="1181"/>
                  </a:lnTo>
                  <a:lnTo>
                    <a:pt x="1815" y="1193"/>
                  </a:lnTo>
                  <a:lnTo>
                    <a:pt x="1824" y="1195"/>
                  </a:lnTo>
                  <a:lnTo>
                    <a:pt x="1834" y="1198"/>
                  </a:lnTo>
                  <a:lnTo>
                    <a:pt x="1843" y="1200"/>
                  </a:lnTo>
                  <a:lnTo>
                    <a:pt x="1852" y="1221"/>
                  </a:lnTo>
                  <a:lnTo>
                    <a:pt x="1862" y="1208"/>
                  </a:lnTo>
                  <a:lnTo>
                    <a:pt x="1871" y="1220"/>
                  </a:lnTo>
                  <a:lnTo>
                    <a:pt x="1881" y="1226"/>
                  </a:lnTo>
                  <a:lnTo>
                    <a:pt x="1890" y="1237"/>
                  </a:lnTo>
                  <a:lnTo>
                    <a:pt x="1899" y="1237"/>
                  </a:lnTo>
                  <a:lnTo>
                    <a:pt x="1909" y="1257"/>
                  </a:lnTo>
                  <a:lnTo>
                    <a:pt x="1918" y="1248"/>
                  </a:lnTo>
                  <a:lnTo>
                    <a:pt x="1928" y="1256"/>
                  </a:lnTo>
                  <a:lnTo>
                    <a:pt x="1937" y="1258"/>
                  </a:lnTo>
                  <a:lnTo>
                    <a:pt x="1946" y="1268"/>
                  </a:lnTo>
                </a:path>
              </a:pathLst>
            </a:custGeom>
            <a:noFill/>
            <a:ln w="4763"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6">
              <a:extLst>
                <a:ext uri="{FF2B5EF4-FFF2-40B4-BE49-F238E27FC236}">
                  <a16:creationId xmlns:a16="http://schemas.microsoft.com/office/drawing/2014/main" id="{4FE86023-B8F7-46CC-B208-42DC267ADF50}"/>
                </a:ext>
              </a:extLst>
            </p:cNvPr>
            <p:cNvSpPr>
              <a:spLocks/>
            </p:cNvSpPr>
            <p:nvPr/>
          </p:nvSpPr>
          <p:spPr bwMode="auto">
            <a:xfrm>
              <a:off x="1639" y="2526"/>
              <a:ext cx="1946" cy="1271"/>
            </a:xfrm>
            <a:custGeom>
              <a:avLst/>
              <a:gdLst>
                <a:gd name="T0" fmla="*/ 28 w 1946"/>
                <a:gd name="T1" fmla="*/ 9 h 1271"/>
                <a:gd name="T2" fmla="*/ 66 w 1946"/>
                <a:gd name="T3" fmla="*/ 44 h 1271"/>
                <a:gd name="T4" fmla="*/ 103 w 1946"/>
                <a:gd name="T5" fmla="*/ 76 h 1271"/>
                <a:gd name="T6" fmla="*/ 141 w 1946"/>
                <a:gd name="T7" fmla="*/ 91 h 1271"/>
                <a:gd name="T8" fmla="*/ 179 w 1946"/>
                <a:gd name="T9" fmla="*/ 110 h 1271"/>
                <a:gd name="T10" fmla="*/ 216 w 1946"/>
                <a:gd name="T11" fmla="*/ 147 h 1271"/>
                <a:gd name="T12" fmla="*/ 254 w 1946"/>
                <a:gd name="T13" fmla="*/ 160 h 1271"/>
                <a:gd name="T14" fmla="*/ 292 w 1946"/>
                <a:gd name="T15" fmla="*/ 201 h 1271"/>
                <a:gd name="T16" fmla="*/ 329 w 1946"/>
                <a:gd name="T17" fmla="*/ 221 h 1271"/>
                <a:gd name="T18" fmla="*/ 367 w 1946"/>
                <a:gd name="T19" fmla="*/ 238 h 1271"/>
                <a:gd name="T20" fmla="*/ 404 w 1946"/>
                <a:gd name="T21" fmla="*/ 263 h 1271"/>
                <a:gd name="T22" fmla="*/ 442 w 1946"/>
                <a:gd name="T23" fmla="*/ 272 h 1271"/>
                <a:gd name="T24" fmla="*/ 480 w 1946"/>
                <a:gd name="T25" fmla="*/ 310 h 1271"/>
                <a:gd name="T26" fmla="*/ 517 w 1946"/>
                <a:gd name="T27" fmla="*/ 338 h 1271"/>
                <a:gd name="T28" fmla="*/ 555 w 1946"/>
                <a:gd name="T29" fmla="*/ 364 h 1271"/>
                <a:gd name="T30" fmla="*/ 592 w 1946"/>
                <a:gd name="T31" fmla="*/ 360 h 1271"/>
                <a:gd name="T32" fmla="*/ 630 w 1946"/>
                <a:gd name="T33" fmla="*/ 434 h 1271"/>
                <a:gd name="T34" fmla="*/ 667 w 1946"/>
                <a:gd name="T35" fmla="*/ 438 h 1271"/>
                <a:gd name="T36" fmla="*/ 705 w 1946"/>
                <a:gd name="T37" fmla="*/ 464 h 1271"/>
                <a:gd name="T38" fmla="*/ 743 w 1946"/>
                <a:gd name="T39" fmla="*/ 507 h 1271"/>
                <a:gd name="T40" fmla="*/ 780 w 1946"/>
                <a:gd name="T41" fmla="*/ 524 h 1271"/>
                <a:gd name="T42" fmla="*/ 818 w 1946"/>
                <a:gd name="T43" fmla="*/ 532 h 1271"/>
                <a:gd name="T44" fmla="*/ 856 w 1946"/>
                <a:gd name="T45" fmla="*/ 547 h 1271"/>
                <a:gd name="T46" fmla="*/ 893 w 1946"/>
                <a:gd name="T47" fmla="*/ 576 h 1271"/>
                <a:gd name="T48" fmla="*/ 931 w 1946"/>
                <a:gd name="T49" fmla="*/ 613 h 1271"/>
                <a:gd name="T50" fmla="*/ 968 w 1946"/>
                <a:gd name="T51" fmla="*/ 623 h 1271"/>
                <a:gd name="T52" fmla="*/ 1006 w 1946"/>
                <a:gd name="T53" fmla="*/ 644 h 1271"/>
                <a:gd name="T54" fmla="*/ 1044 w 1946"/>
                <a:gd name="T55" fmla="*/ 670 h 1271"/>
                <a:gd name="T56" fmla="*/ 1081 w 1946"/>
                <a:gd name="T57" fmla="*/ 710 h 1271"/>
                <a:gd name="T58" fmla="*/ 1119 w 1946"/>
                <a:gd name="T59" fmla="*/ 723 h 1271"/>
                <a:gd name="T60" fmla="*/ 1157 w 1946"/>
                <a:gd name="T61" fmla="*/ 763 h 1271"/>
                <a:gd name="T62" fmla="*/ 1194 w 1946"/>
                <a:gd name="T63" fmla="*/ 783 h 1271"/>
                <a:gd name="T64" fmla="*/ 1232 w 1946"/>
                <a:gd name="T65" fmla="*/ 816 h 1271"/>
                <a:gd name="T66" fmla="*/ 1269 w 1946"/>
                <a:gd name="T67" fmla="*/ 826 h 1271"/>
                <a:gd name="T68" fmla="*/ 1307 w 1946"/>
                <a:gd name="T69" fmla="*/ 851 h 1271"/>
                <a:gd name="T70" fmla="*/ 1345 w 1946"/>
                <a:gd name="T71" fmla="*/ 882 h 1271"/>
                <a:gd name="T72" fmla="*/ 1382 w 1946"/>
                <a:gd name="T73" fmla="*/ 905 h 1271"/>
                <a:gd name="T74" fmla="*/ 1420 w 1946"/>
                <a:gd name="T75" fmla="*/ 966 h 1271"/>
                <a:gd name="T76" fmla="*/ 1457 w 1946"/>
                <a:gd name="T77" fmla="*/ 938 h 1271"/>
                <a:gd name="T78" fmla="*/ 1495 w 1946"/>
                <a:gd name="T79" fmla="*/ 985 h 1271"/>
                <a:gd name="T80" fmla="*/ 1533 w 1946"/>
                <a:gd name="T81" fmla="*/ 1013 h 1271"/>
                <a:gd name="T82" fmla="*/ 1570 w 1946"/>
                <a:gd name="T83" fmla="*/ 1025 h 1271"/>
                <a:gd name="T84" fmla="*/ 1608 w 1946"/>
                <a:gd name="T85" fmla="*/ 1051 h 1271"/>
                <a:gd name="T86" fmla="*/ 1645 w 1946"/>
                <a:gd name="T87" fmla="*/ 1075 h 1271"/>
                <a:gd name="T88" fmla="*/ 1683 w 1946"/>
                <a:gd name="T89" fmla="*/ 1092 h 1271"/>
                <a:gd name="T90" fmla="*/ 1721 w 1946"/>
                <a:gd name="T91" fmla="*/ 1119 h 1271"/>
                <a:gd name="T92" fmla="*/ 1758 w 1946"/>
                <a:gd name="T93" fmla="*/ 1142 h 1271"/>
                <a:gd name="T94" fmla="*/ 1796 w 1946"/>
                <a:gd name="T95" fmla="*/ 1168 h 1271"/>
                <a:gd name="T96" fmla="*/ 1834 w 1946"/>
                <a:gd name="T97" fmla="*/ 1194 h 1271"/>
                <a:gd name="T98" fmla="*/ 1871 w 1946"/>
                <a:gd name="T99" fmla="*/ 1219 h 1271"/>
                <a:gd name="T100" fmla="*/ 1909 w 1946"/>
                <a:gd name="T101" fmla="*/ 1238 h 1271"/>
                <a:gd name="T102" fmla="*/ 1946 w 1946"/>
                <a:gd name="T103" fmla="*/ 1271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6" h="1271">
                  <a:moveTo>
                    <a:pt x="0" y="0"/>
                  </a:moveTo>
                  <a:lnTo>
                    <a:pt x="9" y="13"/>
                  </a:lnTo>
                  <a:lnTo>
                    <a:pt x="19" y="12"/>
                  </a:lnTo>
                  <a:lnTo>
                    <a:pt x="28" y="9"/>
                  </a:lnTo>
                  <a:lnTo>
                    <a:pt x="38" y="52"/>
                  </a:lnTo>
                  <a:lnTo>
                    <a:pt x="47" y="43"/>
                  </a:lnTo>
                  <a:lnTo>
                    <a:pt x="56" y="50"/>
                  </a:lnTo>
                  <a:lnTo>
                    <a:pt x="66" y="44"/>
                  </a:lnTo>
                  <a:lnTo>
                    <a:pt x="75" y="59"/>
                  </a:lnTo>
                  <a:lnTo>
                    <a:pt x="85" y="80"/>
                  </a:lnTo>
                  <a:lnTo>
                    <a:pt x="94" y="78"/>
                  </a:lnTo>
                  <a:lnTo>
                    <a:pt x="103" y="76"/>
                  </a:lnTo>
                  <a:lnTo>
                    <a:pt x="113" y="85"/>
                  </a:lnTo>
                  <a:lnTo>
                    <a:pt x="122" y="86"/>
                  </a:lnTo>
                  <a:lnTo>
                    <a:pt x="132" y="96"/>
                  </a:lnTo>
                  <a:lnTo>
                    <a:pt x="141" y="91"/>
                  </a:lnTo>
                  <a:lnTo>
                    <a:pt x="150" y="96"/>
                  </a:lnTo>
                  <a:lnTo>
                    <a:pt x="160" y="112"/>
                  </a:lnTo>
                  <a:lnTo>
                    <a:pt x="169" y="137"/>
                  </a:lnTo>
                  <a:lnTo>
                    <a:pt x="179" y="110"/>
                  </a:lnTo>
                  <a:lnTo>
                    <a:pt x="188" y="128"/>
                  </a:lnTo>
                  <a:lnTo>
                    <a:pt x="197" y="138"/>
                  </a:lnTo>
                  <a:lnTo>
                    <a:pt x="207" y="153"/>
                  </a:lnTo>
                  <a:lnTo>
                    <a:pt x="216" y="147"/>
                  </a:lnTo>
                  <a:lnTo>
                    <a:pt x="226" y="154"/>
                  </a:lnTo>
                  <a:lnTo>
                    <a:pt x="235" y="151"/>
                  </a:lnTo>
                  <a:lnTo>
                    <a:pt x="245" y="175"/>
                  </a:lnTo>
                  <a:lnTo>
                    <a:pt x="254" y="160"/>
                  </a:lnTo>
                  <a:lnTo>
                    <a:pt x="263" y="174"/>
                  </a:lnTo>
                  <a:lnTo>
                    <a:pt x="273" y="181"/>
                  </a:lnTo>
                  <a:lnTo>
                    <a:pt x="282" y="177"/>
                  </a:lnTo>
                  <a:lnTo>
                    <a:pt x="292" y="201"/>
                  </a:lnTo>
                  <a:lnTo>
                    <a:pt x="301" y="200"/>
                  </a:lnTo>
                  <a:lnTo>
                    <a:pt x="310" y="206"/>
                  </a:lnTo>
                  <a:lnTo>
                    <a:pt x="320" y="200"/>
                  </a:lnTo>
                  <a:lnTo>
                    <a:pt x="329" y="221"/>
                  </a:lnTo>
                  <a:lnTo>
                    <a:pt x="339" y="219"/>
                  </a:lnTo>
                  <a:lnTo>
                    <a:pt x="348" y="214"/>
                  </a:lnTo>
                  <a:lnTo>
                    <a:pt x="357" y="229"/>
                  </a:lnTo>
                  <a:lnTo>
                    <a:pt x="367" y="238"/>
                  </a:lnTo>
                  <a:lnTo>
                    <a:pt x="376" y="244"/>
                  </a:lnTo>
                  <a:lnTo>
                    <a:pt x="386" y="251"/>
                  </a:lnTo>
                  <a:lnTo>
                    <a:pt x="395" y="240"/>
                  </a:lnTo>
                  <a:lnTo>
                    <a:pt x="404" y="263"/>
                  </a:lnTo>
                  <a:lnTo>
                    <a:pt x="414" y="264"/>
                  </a:lnTo>
                  <a:lnTo>
                    <a:pt x="423" y="271"/>
                  </a:lnTo>
                  <a:lnTo>
                    <a:pt x="433" y="275"/>
                  </a:lnTo>
                  <a:lnTo>
                    <a:pt x="442" y="272"/>
                  </a:lnTo>
                  <a:lnTo>
                    <a:pt x="451" y="290"/>
                  </a:lnTo>
                  <a:lnTo>
                    <a:pt x="461" y="287"/>
                  </a:lnTo>
                  <a:lnTo>
                    <a:pt x="470" y="288"/>
                  </a:lnTo>
                  <a:lnTo>
                    <a:pt x="480" y="310"/>
                  </a:lnTo>
                  <a:lnTo>
                    <a:pt x="489" y="325"/>
                  </a:lnTo>
                  <a:lnTo>
                    <a:pt x="498" y="351"/>
                  </a:lnTo>
                  <a:lnTo>
                    <a:pt x="508" y="331"/>
                  </a:lnTo>
                  <a:lnTo>
                    <a:pt x="517" y="338"/>
                  </a:lnTo>
                  <a:lnTo>
                    <a:pt x="527" y="364"/>
                  </a:lnTo>
                  <a:lnTo>
                    <a:pt x="536" y="339"/>
                  </a:lnTo>
                  <a:lnTo>
                    <a:pt x="545" y="370"/>
                  </a:lnTo>
                  <a:lnTo>
                    <a:pt x="555" y="364"/>
                  </a:lnTo>
                  <a:lnTo>
                    <a:pt x="564" y="371"/>
                  </a:lnTo>
                  <a:lnTo>
                    <a:pt x="574" y="381"/>
                  </a:lnTo>
                  <a:lnTo>
                    <a:pt x="583" y="388"/>
                  </a:lnTo>
                  <a:lnTo>
                    <a:pt x="592" y="360"/>
                  </a:lnTo>
                  <a:lnTo>
                    <a:pt x="602" y="388"/>
                  </a:lnTo>
                  <a:lnTo>
                    <a:pt x="611" y="411"/>
                  </a:lnTo>
                  <a:lnTo>
                    <a:pt x="620" y="411"/>
                  </a:lnTo>
                  <a:lnTo>
                    <a:pt x="630" y="434"/>
                  </a:lnTo>
                  <a:lnTo>
                    <a:pt x="639" y="415"/>
                  </a:lnTo>
                  <a:lnTo>
                    <a:pt x="649" y="432"/>
                  </a:lnTo>
                  <a:lnTo>
                    <a:pt x="658" y="433"/>
                  </a:lnTo>
                  <a:lnTo>
                    <a:pt x="667" y="438"/>
                  </a:lnTo>
                  <a:lnTo>
                    <a:pt x="677" y="434"/>
                  </a:lnTo>
                  <a:lnTo>
                    <a:pt x="686" y="455"/>
                  </a:lnTo>
                  <a:lnTo>
                    <a:pt x="696" y="462"/>
                  </a:lnTo>
                  <a:lnTo>
                    <a:pt x="705" y="464"/>
                  </a:lnTo>
                  <a:lnTo>
                    <a:pt x="714" y="463"/>
                  </a:lnTo>
                  <a:lnTo>
                    <a:pt x="724" y="472"/>
                  </a:lnTo>
                  <a:lnTo>
                    <a:pt x="733" y="479"/>
                  </a:lnTo>
                  <a:lnTo>
                    <a:pt x="743" y="507"/>
                  </a:lnTo>
                  <a:lnTo>
                    <a:pt x="752" y="507"/>
                  </a:lnTo>
                  <a:lnTo>
                    <a:pt x="761" y="496"/>
                  </a:lnTo>
                  <a:lnTo>
                    <a:pt x="771" y="497"/>
                  </a:lnTo>
                  <a:lnTo>
                    <a:pt x="780" y="524"/>
                  </a:lnTo>
                  <a:lnTo>
                    <a:pt x="790" y="531"/>
                  </a:lnTo>
                  <a:lnTo>
                    <a:pt x="799" y="520"/>
                  </a:lnTo>
                  <a:lnTo>
                    <a:pt x="809" y="524"/>
                  </a:lnTo>
                  <a:lnTo>
                    <a:pt x="818" y="532"/>
                  </a:lnTo>
                  <a:lnTo>
                    <a:pt x="827" y="532"/>
                  </a:lnTo>
                  <a:lnTo>
                    <a:pt x="837" y="557"/>
                  </a:lnTo>
                  <a:lnTo>
                    <a:pt x="846" y="541"/>
                  </a:lnTo>
                  <a:lnTo>
                    <a:pt x="856" y="547"/>
                  </a:lnTo>
                  <a:lnTo>
                    <a:pt x="865" y="571"/>
                  </a:lnTo>
                  <a:lnTo>
                    <a:pt x="874" y="563"/>
                  </a:lnTo>
                  <a:lnTo>
                    <a:pt x="884" y="562"/>
                  </a:lnTo>
                  <a:lnTo>
                    <a:pt x="893" y="576"/>
                  </a:lnTo>
                  <a:lnTo>
                    <a:pt x="903" y="588"/>
                  </a:lnTo>
                  <a:lnTo>
                    <a:pt x="912" y="593"/>
                  </a:lnTo>
                  <a:lnTo>
                    <a:pt x="921" y="597"/>
                  </a:lnTo>
                  <a:lnTo>
                    <a:pt x="931" y="613"/>
                  </a:lnTo>
                  <a:lnTo>
                    <a:pt x="940" y="621"/>
                  </a:lnTo>
                  <a:lnTo>
                    <a:pt x="950" y="617"/>
                  </a:lnTo>
                  <a:lnTo>
                    <a:pt x="959" y="618"/>
                  </a:lnTo>
                  <a:lnTo>
                    <a:pt x="968" y="623"/>
                  </a:lnTo>
                  <a:lnTo>
                    <a:pt x="978" y="635"/>
                  </a:lnTo>
                  <a:lnTo>
                    <a:pt x="987" y="643"/>
                  </a:lnTo>
                  <a:lnTo>
                    <a:pt x="997" y="634"/>
                  </a:lnTo>
                  <a:lnTo>
                    <a:pt x="1006" y="644"/>
                  </a:lnTo>
                  <a:lnTo>
                    <a:pt x="1016" y="656"/>
                  </a:lnTo>
                  <a:lnTo>
                    <a:pt x="1025" y="666"/>
                  </a:lnTo>
                  <a:lnTo>
                    <a:pt x="1034" y="670"/>
                  </a:lnTo>
                  <a:lnTo>
                    <a:pt x="1044" y="670"/>
                  </a:lnTo>
                  <a:lnTo>
                    <a:pt x="1053" y="680"/>
                  </a:lnTo>
                  <a:lnTo>
                    <a:pt x="1063" y="688"/>
                  </a:lnTo>
                  <a:lnTo>
                    <a:pt x="1072" y="704"/>
                  </a:lnTo>
                  <a:lnTo>
                    <a:pt x="1081" y="710"/>
                  </a:lnTo>
                  <a:lnTo>
                    <a:pt x="1091" y="705"/>
                  </a:lnTo>
                  <a:lnTo>
                    <a:pt x="1100" y="743"/>
                  </a:lnTo>
                  <a:lnTo>
                    <a:pt x="1110" y="720"/>
                  </a:lnTo>
                  <a:lnTo>
                    <a:pt x="1119" y="723"/>
                  </a:lnTo>
                  <a:lnTo>
                    <a:pt x="1128" y="762"/>
                  </a:lnTo>
                  <a:lnTo>
                    <a:pt x="1138" y="751"/>
                  </a:lnTo>
                  <a:lnTo>
                    <a:pt x="1147" y="757"/>
                  </a:lnTo>
                  <a:lnTo>
                    <a:pt x="1157" y="763"/>
                  </a:lnTo>
                  <a:lnTo>
                    <a:pt x="1166" y="761"/>
                  </a:lnTo>
                  <a:lnTo>
                    <a:pt x="1175" y="764"/>
                  </a:lnTo>
                  <a:lnTo>
                    <a:pt x="1185" y="774"/>
                  </a:lnTo>
                  <a:lnTo>
                    <a:pt x="1194" y="783"/>
                  </a:lnTo>
                  <a:lnTo>
                    <a:pt x="1204" y="791"/>
                  </a:lnTo>
                  <a:lnTo>
                    <a:pt x="1213" y="801"/>
                  </a:lnTo>
                  <a:lnTo>
                    <a:pt x="1222" y="794"/>
                  </a:lnTo>
                  <a:lnTo>
                    <a:pt x="1232" y="816"/>
                  </a:lnTo>
                  <a:lnTo>
                    <a:pt x="1241" y="813"/>
                  </a:lnTo>
                  <a:lnTo>
                    <a:pt x="1251" y="818"/>
                  </a:lnTo>
                  <a:lnTo>
                    <a:pt x="1260" y="823"/>
                  </a:lnTo>
                  <a:lnTo>
                    <a:pt x="1269" y="826"/>
                  </a:lnTo>
                  <a:lnTo>
                    <a:pt x="1279" y="830"/>
                  </a:lnTo>
                  <a:lnTo>
                    <a:pt x="1288" y="839"/>
                  </a:lnTo>
                  <a:lnTo>
                    <a:pt x="1298" y="854"/>
                  </a:lnTo>
                  <a:lnTo>
                    <a:pt x="1307" y="851"/>
                  </a:lnTo>
                  <a:lnTo>
                    <a:pt x="1316" y="853"/>
                  </a:lnTo>
                  <a:lnTo>
                    <a:pt x="1326" y="861"/>
                  </a:lnTo>
                  <a:lnTo>
                    <a:pt x="1335" y="866"/>
                  </a:lnTo>
                  <a:lnTo>
                    <a:pt x="1345" y="882"/>
                  </a:lnTo>
                  <a:lnTo>
                    <a:pt x="1354" y="889"/>
                  </a:lnTo>
                  <a:lnTo>
                    <a:pt x="1363" y="897"/>
                  </a:lnTo>
                  <a:lnTo>
                    <a:pt x="1373" y="896"/>
                  </a:lnTo>
                  <a:lnTo>
                    <a:pt x="1382" y="905"/>
                  </a:lnTo>
                  <a:lnTo>
                    <a:pt x="1392" y="912"/>
                  </a:lnTo>
                  <a:lnTo>
                    <a:pt x="1401" y="928"/>
                  </a:lnTo>
                  <a:lnTo>
                    <a:pt x="1410" y="921"/>
                  </a:lnTo>
                  <a:lnTo>
                    <a:pt x="1420" y="966"/>
                  </a:lnTo>
                  <a:lnTo>
                    <a:pt x="1429" y="921"/>
                  </a:lnTo>
                  <a:lnTo>
                    <a:pt x="1438" y="938"/>
                  </a:lnTo>
                  <a:lnTo>
                    <a:pt x="1448" y="945"/>
                  </a:lnTo>
                  <a:lnTo>
                    <a:pt x="1457" y="938"/>
                  </a:lnTo>
                  <a:lnTo>
                    <a:pt x="1467" y="944"/>
                  </a:lnTo>
                  <a:lnTo>
                    <a:pt x="1476" y="960"/>
                  </a:lnTo>
                  <a:lnTo>
                    <a:pt x="1485" y="981"/>
                  </a:lnTo>
                  <a:lnTo>
                    <a:pt x="1495" y="985"/>
                  </a:lnTo>
                  <a:lnTo>
                    <a:pt x="1504" y="969"/>
                  </a:lnTo>
                  <a:lnTo>
                    <a:pt x="1514" y="998"/>
                  </a:lnTo>
                  <a:lnTo>
                    <a:pt x="1523" y="992"/>
                  </a:lnTo>
                  <a:lnTo>
                    <a:pt x="1533" y="1013"/>
                  </a:lnTo>
                  <a:lnTo>
                    <a:pt x="1542" y="1003"/>
                  </a:lnTo>
                  <a:lnTo>
                    <a:pt x="1551" y="1013"/>
                  </a:lnTo>
                  <a:lnTo>
                    <a:pt x="1561" y="1018"/>
                  </a:lnTo>
                  <a:lnTo>
                    <a:pt x="1570" y="1025"/>
                  </a:lnTo>
                  <a:lnTo>
                    <a:pt x="1580" y="1040"/>
                  </a:lnTo>
                  <a:lnTo>
                    <a:pt x="1589" y="1041"/>
                  </a:lnTo>
                  <a:lnTo>
                    <a:pt x="1598" y="1044"/>
                  </a:lnTo>
                  <a:lnTo>
                    <a:pt x="1608" y="1051"/>
                  </a:lnTo>
                  <a:lnTo>
                    <a:pt x="1617" y="1061"/>
                  </a:lnTo>
                  <a:lnTo>
                    <a:pt x="1627" y="1067"/>
                  </a:lnTo>
                  <a:lnTo>
                    <a:pt x="1636" y="1075"/>
                  </a:lnTo>
                  <a:lnTo>
                    <a:pt x="1645" y="1075"/>
                  </a:lnTo>
                  <a:lnTo>
                    <a:pt x="1655" y="1076"/>
                  </a:lnTo>
                  <a:lnTo>
                    <a:pt x="1664" y="1078"/>
                  </a:lnTo>
                  <a:lnTo>
                    <a:pt x="1674" y="1119"/>
                  </a:lnTo>
                  <a:lnTo>
                    <a:pt x="1683" y="1092"/>
                  </a:lnTo>
                  <a:lnTo>
                    <a:pt x="1692" y="1128"/>
                  </a:lnTo>
                  <a:lnTo>
                    <a:pt x="1702" y="1135"/>
                  </a:lnTo>
                  <a:lnTo>
                    <a:pt x="1711" y="1121"/>
                  </a:lnTo>
                  <a:lnTo>
                    <a:pt x="1721" y="1119"/>
                  </a:lnTo>
                  <a:lnTo>
                    <a:pt x="1730" y="1139"/>
                  </a:lnTo>
                  <a:lnTo>
                    <a:pt x="1740" y="1152"/>
                  </a:lnTo>
                  <a:lnTo>
                    <a:pt x="1749" y="1158"/>
                  </a:lnTo>
                  <a:lnTo>
                    <a:pt x="1758" y="1142"/>
                  </a:lnTo>
                  <a:lnTo>
                    <a:pt x="1768" y="1153"/>
                  </a:lnTo>
                  <a:lnTo>
                    <a:pt x="1777" y="1168"/>
                  </a:lnTo>
                  <a:lnTo>
                    <a:pt x="1787" y="1168"/>
                  </a:lnTo>
                  <a:lnTo>
                    <a:pt x="1796" y="1168"/>
                  </a:lnTo>
                  <a:lnTo>
                    <a:pt x="1805" y="1185"/>
                  </a:lnTo>
                  <a:lnTo>
                    <a:pt x="1815" y="1195"/>
                  </a:lnTo>
                  <a:lnTo>
                    <a:pt x="1824" y="1201"/>
                  </a:lnTo>
                  <a:lnTo>
                    <a:pt x="1834" y="1194"/>
                  </a:lnTo>
                  <a:lnTo>
                    <a:pt x="1843" y="1213"/>
                  </a:lnTo>
                  <a:lnTo>
                    <a:pt x="1852" y="1218"/>
                  </a:lnTo>
                  <a:lnTo>
                    <a:pt x="1862" y="1221"/>
                  </a:lnTo>
                  <a:lnTo>
                    <a:pt x="1871" y="1219"/>
                  </a:lnTo>
                  <a:lnTo>
                    <a:pt x="1881" y="1231"/>
                  </a:lnTo>
                  <a:lnTo>
                    <a:pt x="1890" y="1236"/>
                  </a:lnTo>
                  <a:lnTo>
                    <a:pt x="1899" y="1242"/>
                  </a:lnTo>
                  <a:lnTo>
                    <a:pt x="1909" y="1238"/>
                  </a:lnTo>
                  <a:lnTo>
                    <a:pt x="1918" y="1261"/>
                  </a:lnTo>
                  <a:lnTo>
                    <a:pt x="1928" y="1265"/>
                  </a:lnTo>
                  <a:lnTo>
                    <a:pt x="1937" y="1266"/>
                  </a:lnTo>
                  <a:lnTo>
                    <a:pt x="1946" y="1271"/>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Rectangle 168">
              <a:extLst>
                <a:ext uri="{FF2B5EF4-FFF2-40B4-BE49-F238E27FC236}">
                  <a16:creationId xmlns:a16="http://schemas.microsoft.com/office/drawing/2014/main" id="{575A8595-BC12-4C22-BB5F-EABD3AC49466}"/>
                </a:ext>
              </a:extLst>
            </p:cNvPr>
            <p:cNvSpPr>
              <a:spLocks noChangeArrowheads="1"/>
            </p:cNvSpPr>
            <p:nvPr/>
          </p:nvSpPr>
          <p:spPr bwMode="auto">
            <a:xfrm>
              <a:off x="1850" y="3467"/>
              <a:ext cx="4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Arial" panose="020B0604020202020204" pitchFamily="34" charset="0"/>
                </a:rPr>
                <a:t>Bin size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0" name="Rectangle 169">
              <a:extLst>
                <a:ext uri="{FF2B5EF4-FFF2-40B4-BE49-F238E27FC236}">
                  <a16:creationId xmlns:a16="http://schemas.microsoft.com/office/drawing/2014/main" id="{ED45D702-B7EF-44E7-A7A6-6C0D2BEB0A25}"/>
                </a:ext>
              </a:extLst>
            </p:cNvPr>
            <p:cNvSpPr>
              <a:spLocks noChangeArrowheads="1"/>
            </p:cNvSpPr>
            <p:nvPr/>
          </p:nvSpPr>
          <p:spPr bwMode="auto">
            <a:xfrm>
              <a:off x="2195" y="3471"/>
              <a:ext cx="9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1" name="Rectangle 170">
              <a:extLst>
                <a:ext uri="{FF2B5EF4-FFF2-40B4-BE49-F238E27FC236}">
                  <a16:creationId xmlns:a16="http://schemas.microsoft.com/office/drawing/2014/main" id="{6E57BB48-AE48-4B36-A06E-838A15E0DED8}"/>
                </a:ext>
              </a:extLst>
            </p:cNvPr>
            <p:cNvSpPr>
              <a:spLocks noChangeArrowheads="1"/>
            </p:cNvSpPr>
            <p:nvPr/>
          </p:nvSpPr>
          <p:spPr bwMode="auto">
            <a:xfrm>
              <a:off x="2286" y="3467"/>
              <a:ext cx="3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Arial" panose="020B0604020202020204" pitchFamily="34" charset="0"/>
                </a:rPr>
                <a:t> 20 ps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6132664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4BE8018-ECF4-4F44-938D-E6CB77995528}"/>
              </a:ext>
            </a:extLst>
          </p:cNvPr>
          <p:cNvSpPr>
            <a:spLocks noGrp="1"/>
          </p:cNvSpPr>
          <p:nvPr>
            <p:ph type="title"/>
          </p:nvPr>
        </p:nvSpPr>
        <p:spPr/>
        <p:txBody>
          <a:bodyPr/>
          <a:lstStyle/>
          <a:p>
            <a:r>
              <a:rPr lang="zh-CN" altLang="en-US" dirty="0"/>
              <a:t>前端</a:t>
            </a:r>
            <a:r>
              <a:rPr lang="en-US" altLang="zh-CN" dirty="0"/>
              <a:t>ASIC</a:t>
            </a:r>
            <a:r>
              <a:rPr lang="zh-CN" altLang="en-US" dirty="0"/>
              <a:t>读出验证：</a:t>
            </a:r>
            <a:r>
              <a:rPr lang="en-US" altLang="zh-CN" dirty="0"/>
              <a:t>TDC</a:t>
            </a:r>
            <a:endParaRPr lang="zh-CN" altLang="en-US" dirty="0"/>
          </a:p>
        </p:txBody>
      </p:sp>
      <p:sp>
        <p:nvSpPr>
          <p:cNvPr id="4" name="日期占位符 3">
            <a:extLst>
              <a:ext uri="{FF2B5EF4-FFF2-40B4-BE49-F238E27FC236}">
                <a16:creationId xmlns:a16="http://schemas.microsoft.com/office/drawing/2014/main" id="{7C94EAFA-440F-4804-BBC1-F216C72753F6}"/>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3FFEBCD-61BC-44A6-8D53-F3A3D6B23310}"/>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19</a:t>
            </a:fld>
            <a:endParaRPr lang="en-US" altLang="zh-CN">
              <a:solidFill>
                <a:prstClr val="black"/>
              </a:solidFill>
              <a:latin typeface="Arial" panose="020B0604020202020204" pitchFamily="34" charset="0"/>
              <a:ea typeface="宋体" panose="02010600030101010101" pitchFamily="2" charset="-122"/>
            </a:endParaRPr>
          </a:p>
        </p:txBody>
      </p:sp>
      <p:pic>
        <p:nvPicPr>
          <p:cNvPr id="6" name="内容占位符 6">
            <a:extLst>
              <a:ext uri="{FF2B5EF4-FFF2-40B4-BE49-F238E27FC236}">
                <a16:creationId xmlns:a16="http://schemas.microsoft.com/office/drawing/2014/main" id="{5C44446E-52A3-49AB-97FD-606405072F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256" r="6987"/>
          <a:stretch/>
        </p:blipFill>
        <p:spPr>
          <a:xfrm>
            <a:off x="388057" y="3069333"/>
            <a:ext cx="4984968" cy="2829470"/>
          </a:xfrm>
          <a:prstGeom prst="rect">
            <a:avLst/>
          </a:prstGeom>
          <a:noFill/>
          <a:ln w="9525">
            <a:noFill/>
          </a:ln>
        </p:spPr>
      </p:pic>
      <p:pic>
        <p:nvPicPr>
          <p:cNvPr id="10" name="内容占位符 6">
            <a:extLst>
              <a:ext uri="{FF2B5EF4-FFF2-40B4-BE49-F238E27FC236}">
                <a16:creationId xmlns:a16="http://schemas.microsoft.com/office/drawing/2014/main" id="{1323917B-D946-4C9A-A4A5-0161765882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2743" t="6753" r="7994" b="10301"/>
          <a:stretch/>
        </p:blipFill>
        <p:spPr>
          <a:xfrm>
            <a:off x="7054156" y="1550266"/>
            <a:ext cx="4964282" cy="1124297"/>
          </a:xfrm>
          <a:prstGeom prst="rect">
            <a:avLst/>
          </a:prstGeom>
          <a:noFill/>
          <a:ln w="9525">
            <a:noFill/>
          </a:ln>
        </p:spPr>
      </p:pic>
      <p:pic>
        <p:nvPicPr>
          <p:cNvPr id="11" name="图片 10">
            <a:extLst>
              <a:ext uri="{FF2B5EF4-FFF2-40B4-BE49-F238E27FC236}">
                <a16:creationId xmlns:a16="http://schemas.microsoft.com/office/drawing/2014/main" id="{A2FBB01C-324E-44C2-BB0B-26DEBDB0DE4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956" t="6258" r="8752" b="10303"/>
          <a:stretch/>
        </p:blipFill>
        <p:spPr>
          <a:xfrm>
            <a:off x="7054156" y="3101244"/>
            <a:ext cx="4964282" cy="1133362"/>
          </a:xfrm>
          <a:prstGeom prst="rect">
            <a:avLst/>
          </a:prstGeom>
        </p:spPr>
      </p:pic>
      <p:pic>
        <p:nvPicPr>
          <p:cNvPr id="12" name="内容占位符 11">
            <a:extLst>
              <a:ext uri="{FF2B5EF4-FFF2-40B4-BE49-F238E27FC236}">
                <a16:creationId xmlns:a16="http://schemas.microsoft.com/office/drawing/2014/main" id="{84A9108B-E34E-42C6-B536-1153582EA0F9}"/>
              </a:ext>
            </a:extLst>
          </p:cNvPr>
          <p:cNvPicPr>
            <a:picLocks noGrp="1" noChangeAspect="1"/>
          </p:cNvPicPr>
          <p:nvPr>
            <p:ph idx="1"/>
          </p:nvPr>
        </p:nvPicPr>
        <p:blipFill rotWithShape="1">
          <a:blip r:embed="rId6" cstate="print">
            <a:extLst>
              <a:ext uri="{28A0092B-C50C-407E-A947-70E740481C1C}">
                <a14:useLocalDpi xmlns:a14="http://schemas.microsoft.com/office/drawing/2010/main"/>
              </a:ext>
            </a:extLst>
          </a:blip>
          <a:srcRect l="12702" t="6449" r="8931" b="10318"/>
          <a:stretch/>
        </p:blipFill>
        <p:spPr>
          <a:xfrm>
            <a:off x="7154727" y="4670904"/>
            <a:ext cx="4964282" cy="1411094"/>
          </a:xfrm>
          <a:prstGeom prst="rect">
            <a:avLst/>
          </a:prstGeom>
        </p:spPr>
      </p:pic>
      <p:sp>
        <p:nvSpPr>
          <p:cNvPr id="13" name="文本框 12">
            <a:extLst>
              <a:ext uri="{FF2B5EF4-FFF2-40B4-BE49-F238E27FC236}">
                <a16:creationId xmlns:a16="http://schemas.microsoft.com/office/drawing/2014/main" id="{686C1764-69E5-4243-8AA9-8DB8A3B68A03}"/>
              </a:ext>
            </a:extLst>
          </p:cNvPr>
          <p:cNvSpPr txBox="1"/>
          <p:nvPr/>
        </p:nvSpPr>
        <p:spPr>
          <a:xfrm>
            <a:off x="5462778" y="1213281"/>
            <a:ext cx="2172850" cy="1569660"/>
          </a:xfrm>
          <a:prstGeom prst="rect">
            <a:avLst/>
          </a:prstGeom>
          <a:noFill/>
        </p:spPr>
        <p:txBody>
          <a:bodyPr wrap="square" rtlCol="0">
            <a:spAutoFit/>
          </a:bodyPr>
          <a:lstStyle/>
          <a:p>
            <a:r>
              <a:rPr lang="zh-CN" altLang="en-US" sz="1600" dirty="0"/>
              <a:t>丢失</a:t>
            </a:r>
            <a:r>
              <a:rPr lang="en-US" altLang="zh-CN" sz="1600" dirty="0"/>
              <a:t>40</a:t>
            </a:r>
          </a:p>
          <a:p>
            <a:r>
              <a:rPr lang="en-US" altLang="zh-CN" sz="1600" dirty="0"/>
              <a:t>47</a:t>
            </a:r>
            <a:r>
              <a:rPr lang="zh-CN" altLang="en-US" sz="1600" dirty="0"/>
              <a:t>：</a:t>
            </a:r>
            <a:r>
              <a:rPr lang="en-US" altLang="zh-CN" sz="1600" dirty="0"/>
              <a:t>10</a:t>
            </a:r>
            <a:r>
              <a:rPr lang="en-US" altLang="zh-CN" sz="1600" dirty="0">
                <a:solidFill>
                  <a:srgbClr val="FF0000"/>
                </a:solidFill>
              </a:rPr>
              <a:t>1111</a:t>
            </a:r>
          </a:p>
          <a:p>
            <a:r>
              <a:rPr lang="en-US" altLang="zh-CN" sz="1600" dirty="0"/>
              <a:t>42</a:t>
            </a:r>
            <a:r>
              <a:rPr lang="zh-CN" altLang="en-US" sz="1600" dirty="0"/>
              <a:t>：</a:t>
            </a:r>
            <a:r>
              <a:rPr lang="en-US" altLang="zh-CN" sz="1600" dirty="0"/>
              <a:t>101010</a:t>
            </a:r>
          </a:p>
          <a:p>
            <a:r>
              <a:rPr lang="en-US" altLang="zh-CN" sz="1600" dirty="0"/>
              <a:t>41</a:t>
            </a:r>
            <a:r>
              <a:rPr lang="zh-CN" altLang="en-US" sz="1600" dirty="0"/>
              <a:t>：</a:t>
            </a:r>
            <a:r>
              <a:rPr lang="en-US" altLang="zh-CN" sz="1600" dirty="0"/>
              <a:t>101001</a:t>
            </a:r>
            <a:br>
              <a:rPr lang="en-US" altLang="zh-CN" sz="1600" dirty="0"/>
            </a:br>
            <a:r>
              <a:rPr lang="en-US" altLang="zh-CN" sz="1600" dirty="0"/>
              <a:t>40</a:t>
            </a:r>
            <a:r>
              <a:rPr lang="zh-CN" altLang="en-US" sz="1600" dirty="0"/>
              <a:t>：</a:t>
            </a:r>
            <a:r>
              <a:rPr lang="en-US" altLang="zh-CN" sz="1600" dirty="0"/>
              <a:t>101</a:t>
            </a:r>
            <a:r>
              <a:rPr lang="en-US" altLang="zh-CN" sz="1600" dirty="0">
                <a:solidFill>
                  <a:srgbClr val="FF0000"/>
                </a:solidFill>
              </a:rPr>
              <a:t>000</a:t>
            </a:r>
            <a:br>
              <a:rPr lang="en-US" altLang="zh-CN" sz="1600" dirty="0"/>
            </a:br>
            <a:r>
              <a:rPr lang="en-US" altLang="zh-CN" sz="1600" dirty="0"/>
              <a:t>39</a:t>
            </a:r>
            <a:r>
              <a:rPr lang="zh-CN" altLang="en-US" sz="1600" dirty="0"/>
              <a:t>：</a:t>
            </a:r>
            <a:r>
              <a:rPr lang="en-US" altLang="zh-CN" sz="1600" dirty="0"/>
              <a:t>100111</a:t>
            </a:r>
            <a:endParaRPr lang="zh-CN" altLang="en-US" sz="1600" dirty="0"/>
          </a:p>
        </p:txBody>
      </p:sp>
      <p:sp>
        <p:nvSpPr>
          <p:cNvPr id="14" name="文本框 13">
            <a:extLst>
              <a:ext uri="{FF2B5EF4-FFF2-40B4-BE49-F238E27FC236}">
                <a16:creationId xmlns:a16="http://schemas.microsoft.com/office/drawing/2014/main" id="{1BFCA5B8-FD17-483E-ACC7-8DB7B4C6950F}"/>
              </a:ext>
            </a:extLst>
          </p:cNvPr>
          <p:cNvSpPr txBox="1"/>
          <p:nvPr/>
        </p:nvSpPr>
        <p:spPr>
          <a:xfrm>
            <a:off x="5462778" y="2773324"/>
            <a:ext cx="2172850" cy="1569660"/>
          </a:xfrm>
          <a:prstGeom prst="rect">
            <a:avLst/>
          </a:prstGeom>
          <a:noFill/>
        </p:spPr>
        <p:txBody>
          <a:bodyPr wrap="square" rtlCol="0">
            <a:spAutoFit/>
          </a:bodyPr>
          <a:lstStyle/>
          <a:p>
            <a:r>
              <a:rPr lang="zh-CN" altLang="en-US" sz="1600" dirty="0"/>
              <a:t>丢失</a:t>
            </a:r>
            <a:r>
              <a:rPr lang="en-US" altLang="zh-CN" sz="1600" dirty="0"/>
              <a:t>72</a:t>
            </a:r>
          </a:p>
          <a:p>
            <a:r>
              <a:rPr lang="en-US" altLang="zh-CN" sz="1600" dirty="0"/>
              <a:t>79</a:t>
            </a:r>
            <a:r>
              <a:rPr lang="zh-CN" altLang="en-US" sz="1600" dirty="0"/>
              <a:t>：</a:t>
            </a:r>
            <a:r>
              <a:rPr lang="en-US" altLang="zh-CN" sz="1600" dirty="0"/>
              <a:t> 100</a:t>
            </a:r>
            <a:r>
              <a:rPr lang="en-US" altLang="zh-CN" sz="1600" dirty="0">
                <a:solidFill>
                  <a:srgbClr val="FF0000"/>
                </a:solidFill>
              </a:rPr>
              <a:t>1111</a:t>
            </a:r>
          </a:p>
          <a:p>
            <a:r>
              <a:rPr lang="en-US" altLang="zh-CN" sz="1600" dirty="0"/>
              <a:t>74</a:t>
            </a:r>
            <a:r>
              <a:rPr lang="zh-CN" altLang="en-US" sz="1600" dirty="0"/>
              <a:t>：</a:t>
            </a:r>
            <a:r>
              <a:rPr lang="en-US" altLang="zh-CN" sz="1600" dirty="0"/>
              <a:t> 1001010</a:t>
            </a:r>
          </a:p>
          <a:p>
            <a:r>
              <a:rPr lang="en-US" altLang="zh-CN" sz="1600" dirty="0"/>
              <a:t>73</a:t>
            </a:r>
            <a:r>
              <a:rPr lang="zh-CN" altLang="en-US" sz="1600" dirty="0"/>
              <a:t>：</a:t>
            </a:r>
            <a:r>
              <a:rPr lang="en-US" altLang="zh-CN" sz="1600" dirty="0"/>
              <a:t> 1001001</a:t>
            </a:r>
            <a:br>
              <a:rPr lang="en-US" altLang="zh-CN" sz="1600" dirty="0"/>
            </a:br>
            <a:r>
              <a:rPr lang="en-US" altLang="zh-CN" sz="1600" dirty="0"/>
              <a:t>72</a:t>
            </a:r>
            <a:r>
              <a:rPr lang="zh-CN" altLang="en-US" sz="1600" dirty="0"/>
              <a:t>：</a:t>
            </a:r>
            <a:r>
              <a:rPr lang="en-US" altLang="zh-CN" sz="1600" dirty="0"/>
              <a:t> 1001</a:t>
            </a:r>
            <a:r>
              <a:rPr lang="en-US" altLang="zh-CN" sz="1600" dirty="0">
                <a:solidFill>
                  <a:srgbClr val="FF0000"/>
                </a:solidFill>
              </a:rPr>
              <a:t>000</a:t>
            </a:r>
            <a:br>
              <a:rPr lang="en-US" altLang="zh-CN" sz="1600" dirty="0"/>
            </a:br>
            <a:r>
              <a:rPr lang="en-US" altLang="zh-CN" sz="1600" dirty="0"/>
              <a:t>71</a:t>
            </a:r>
            <a:r>
              <a:rPr lang="zh-CN" altLang="en-US" sz="1600" dirty="0"/>
              <a:t>：</a:t>
            </a:r>
            <a:r>
              <a:rPr lang="en-US" altLang="zh-CN" sz="1600" dirty="0"/>
              <a:t> 1000111</a:t>
            </a:r>
            <a:endParaRPr lang="zh-CN" altLang="en-US" sz="1600" dirty="0"/>
          </a:p>
        </p:txBody>
      </p:sp>
      <p:sp>
        <p:nvSpPr>
          <p:cNvPr id="15" name="文本框 14">
            <a:extLst>
              <a:ext uri="{FF2B5EF4-FFF2-40B4-BE49-F238E27FC236}">
                <a16:creationId xmlns:a16="http://schemas.microsoft.com/office/drawing/2014/main" id="{BD7F7494-5A64-402C-A31C-F48167ADCCE3}"/>
              </a:ext>
            </a:extLst>
          </p:cNvPr>
          <p:cNvSpPr txBox="1"/>
          <p:nvPr/>
        </p:nvSpPr>
        <p:spPr>
          <a:xfrm>
            <a:off x="5462778" y="4413733"/>
            <a:ext cx="2172850" cy="1815882"/>
          </a:xfrm>
          <a:prstGeom prst="rect">
            <a:avLst/>
          </a:prstGeom>
          <a:noFill/>
        </p:spPr>
        <p:txBody>
          <a:bodyPr wrap="square" rtlCol="0">
            <a:spAutoFit/>
          </a:bodyPr>
          <a:lstStyle/>
          <a:p>
            <a:r>
              <a:rPr lang="zh-CN" altLang="en-US" sz="1600" dirty="0"/>
              <a:t>丢失</a:t>
            </a:r>
            <a:r>
              <a:rPr lang="en-US" altLang="zh-CN" sz="1600" dirty="0"/>
              <a:t>104</a:t>
            </a:r>
          </a:p>
          <a:p>
            <a:r>
              <a:rPr lang="en-US" altLang="zh-CN" sz="1600" dirty="0"/>
              <a:t>111</a:t>
            </a:r>
            <a:r>
              <a:rPr lang="zh-CN" altLang="en-US" sz="1600" dirty="0"/>
              <a:t>：</a:t>
            </a:r>
            <a:r>
              <a:rPr lang="en-US" altLang="zh-CN" sz="1600" dirty="0"/>
              <a:t>110</a:t>
            </a:r>
            <a:r>
              <a:rPr lang="en-US" altLang="zh-CN" sz="1600" dirty="0">
                <a:solidFill>
                  <a:srgbClr val="FF0000"/>
                </a:solidFill>
              </a:rPr>
              <a:t>1111</a:t>
            </a:r>
          </a:p>
          <a:p>
            <a:endParaRPr lang="en-US" altLang="zh-CN" sz="1600" dirty="0"/>
          </a:p>
          <a:p>
            <a:r>
              <a:rPr lang="en-US" altLang="zh-CN" sz="1600" dirty="0"/>
              <a:t>106</a:t>
            </a:r>
            <a:r>
              <a:rPr lang="zh-CN" altLang="en-US" sz="1600" dirty="0"/>
              <a:t>：</a:t>
            </a:r>
            <a:r>
              <a:rPr lang="en-US" altLang="zh-CN" sz="1600" dirty="0"/>
              <a:t>1101010</a:t>
            </a:r>
          </a:p>
          <a:p>
            <a:r>
              <a:rPr lang="en-US" altLang="zh-CN" sz="1600" dirty="0"/>
              <a:t>105</a:t>
            </a:r>
            <a:r>
              <a:rPr lang="zh-CN" altLang="en-US" sz="1600" dirty="0"/>
              <a:t>：</a:t>
            </a:r>
            <a:r>
              <a:rPr lang="en-US" altLang="zh-CN" sz="1600" dirty="0"/>
              <a:t>1101001</a:t>
            </a:r>
            <a:br>
              <a:rPr lang="en-US" altLang="zh-CN" sz="1600" dirty="0"/>
            </a:br>
            <a:r>
              <a:rPr lang="en-US" altLang="zh-CN" sz="1600" dirty="0"/>
              <a:t>104</a:t>
            </a:r>
            <a:r>
              <a:rPr lang="zh-CN" altLang="en-US" sz="1600" dirty="0"/>
              <a:t>：</a:t>
            </a:r>
            <a:r>
              <a:rPr lang="en-US" altLang="zh-CN" sz="1600" dirty="0"/>
              <a:t>1101</a:t>
            </a:r>
            <a:r>
              <a:rPr lang="en-US" altLang="zh-CN" sz="1600" dirty="0">
                <a:solidFill>
                  <a:srgbClr val="FF0000"/>
                </a:solidFill>
              </a:rPr>
              <a:t>000</a:t>
            </a:r>
            <a:br>
              <a:rPr lang="en-US" altLang="zh-CN" sz="1600" dirty="0"/>
            </a:br>
            <a:r>
              <a:rPr lang="en-US" altLang="zh-CN" sz="1600" dirty="0"/>
              <a:t>103</a:t>
            </a:r>
            <a:r>
              <a:rPr lang="zh-CN" altLang="en-US" sz="1600" dirty="0"/>
              <a:t>：</a:t>
            </a:r>
            <a:r>
              <a:rPr lang="en-US" altLang="zh-CN" sz="1600" dirty="0"/>
              <a:t>1100111</a:t>
            </a:r>
            <a:endParaRPr lang="zh-CN" altLang="en-US" sz="1600" dirty="0"/>
          </a:p>
        </p:txBody>
      </p:sp>
      <p:cxnSp>
        <p:nvCxnSpPr>
          <p:cNvPr id="16" name="直接连接符 15">
            <a:extLst>
              <a:ext uri="{FF2B5EF4-FFF2-40B4-BE49-F238E27FC236}">
                <a16:creationId xmlns:a16="http://schemas.microsoft.com/office/drawing/2014/main" id="{369C88FF-80CC-47C9-8B31-84E845FA10D1}"/>
              </a:ext>
            </a:extLst>
          </p:cNvPr>
          <p:cNvCxnSpPr>
            <a:cxnSpLocks/>
          </p:cNvCxnSpPr>
          <p:nvPr/>
        </p:nvCxnSpPr>
        <p:spPr>
          <a:xfrm>
            <a:off x="7054156" y="2515523"/>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705324A-0B81-49F4-A4D1-5D8C0A55646D}"/>
              </a:ext>
            </a:extLst>
          </p:cNvPr>
          <p:cNvCxnSpPr>
            <a:cxnSpLocks/>
          </p:cNvCxnSpPr>
          <p:nvPr/>
        </p:nvCxnSpPr>
        <p:spPr>
          <a:xfrm>
            <a:off x="7054156" y="1550266"/>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2ABBD213-400C-46F7-B666-7AE6FA603D4E}"/>
              </a:ext>
            </a:extLst>
          </p:cNvPr>
          <p:cNvCxnSpPr>
            <a:cxnSpLocks/>
          </p:cNvCxnSpPr>
          <p:nvPr/>
        </p:nvCxnSpPr>
        <p:spPr>
          <a:xfrm>
            <a:off x="7103900" y="4092863"/>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E85E0FB-0B8C-4C9C-A07B-DCBEBC4AED04}"/>
              </a:ext>
            </a:extLst>
          </p:cNvPr>
          <p:cNvCxnSpPr>
            <a:cxnSpLocks/>
          </p:cNvCxnSpPr>
          <p:nvPr/>
        </p:nvCxnSpPr>
        <p:spPr>
          <a:xfrm>
            <a:off x="7103900" y="3127606"/>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FA8F29D5-9C1E-44BC-804E-837557FBE7F8}"/>
              </a:ext>
            </a:extLst>
          </p:cNvPr>
          <p:cNvCxnSpPr>
            <a:cxnSpLocks/>
          </p:cNvCxnSpPr>
          <p:nvPr/>
        </p:nvCxnSpPr>
        <p:spPr>
          <a:xfrm>
            <a:off x="7204471" y="5898803"/>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2345489-82E6-4F8B-B978-B0833A30C685}"/>
              </a:ext>
            </a:extLst>
          </p:cNvPr>
          <p:cNvCxnSpPr>
            <a:cxnSpLocks/>
          </p:cNvCxnSpPr>
          <p:nvPr/>
        </p:nvCxnSpPr>
        <p:spPr>
          <a:xfrm>
            <a:off x="7204471" y="4689550"/>
            <a:ext cx="4864794" cy="0"/>
          </a:xfrm>
          <a:prstGeom prst="line">
            <a:avLst/>
          </a:prstGeom>
          <a:ln w="28575">
            <a:solidFill>
              <a:srgbClr val="FF2525"/>
            </a:solidFill>
            <a:prstDash val="sysDot"/>
          </a:ln>
        </p:spPr>
        <p:style>
          <a:lnRef idx="1">
            <a:schemeClr val="accent1"/>
          </a:lnRef>
          <a:fillRef idx="0">
            <a:schemeClr val="accent1"/>
          </a:fillRef>
          <a:effectRef idx="0">
            <a:schemeClr val="accent1"/>
          </a:effectRef>
          <a:fontRef idx="minor">
            <a:schemeClr val="tx1"/>
          </a:fontRef>
        </p:style>
      </p:cxnSp>
      <p:sp>
        <p:nvSpPr>
          <p:cNvPr id="28" name="内容占位符 1">
            <a:extLst>
              <a:ext uri="{FF2B5EF4-FFF2-40B4-BE49-F238E27FC236}">
                <a16:creationId xmlns:a16="http://schemas.microsoft.com/office/drawing/2014/main" id="{9B4ECD8F-C9D8-4E8A-93EF-106D985C31B1}"/>
              </a:ext>
            </a:extLst>
          </p:cNvPr>
          <p:cNvSpPr txBox="1">
            <a:spLocks/>
          </p:cNvSpPr>
          <p:nvPr/>
        </p:nvSpPr>
        <p:spPr>
          <a:xfrm>
            <a:off x="273050" y="1262979"/>
            <a:ext cx="5010222" cy="2170708"/>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r>
              <a:rPr lang="zh-CN" altLang="en-US" dirty="0"/>
              <a:t>在针对</a:t>
            </a:r>
            <a:r>
              <a:rPr lang="en-US" altLang="zh-CN" dirty="0"/>
              <a:t>ALTIROC1v3</a:t>
            </a:r>
            <a:r>
              <a:rPr lang="zh-CN" altLang="en-US" dirty="0"/>
              <a:t>测试中，发现这一版芯片的</a:t>
            </a:r>
            <a:r>
              <a:rPr lang="en-US" altLang="zh-CN" dirty="0"/>
              <a:t>TDC</a:t>
            </a:r>
            <a:r>
              <a:rPr lang="zh-CN" altLang="en-US" dirty="0"/>
              <a:t>输出结果存在进位问题</a:t>
            </a:r>
          </a:p>
        </p:txBody>
      </p:sp>
    </p:spTree>
    <p:extLst>
      <p:ext uri="{BB962C8B-B14F-4D97-AF65-F5344CB8AC3E}">
        <p14:creationId xmlns:p14="http://schemas.microsoft.com/office/powerpoint/2010/main" val="93800203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5DE94D3-AD18-48DD-B7C8-AB3150F2585C}"/>
              </a:ext>
            </a:extLst>
          </p:cNvPr>
          <p:cNvSpPr>
            <a:spLocks noGrp="1"/>
          </p:cNvSpPr>
          <p:nvPr>
            <p:ph idx="1"/>
          </p:nvPr>
        </p:nvSpPr>
        <p:spPr/>
        <p:txBody>
          <a:bodyPr/>
          <a:lstStyle/>
          <a:p>
            <a:pPr>
              <a:lnSpc>
                <a:spcPct val="200000"/>
              </a:lnSpc>
            </a:pPr>
            <a:r>
              <a:rPr lang="en-US" altLang="zh-CN" dirty="0"/>
              <a:t>LGAD</a:t>
            </a:r>
            <a:r>
              <a:rPr lang="zh-CN" altLang="en-US" dirty="0"/>
              <a:t>读出电子学研究背景</a:t>
            </a:r>
            <a:endParaRPr lang="en-US" altLang="zh-CN" dirty="0"/>
          </a:p>
          <a:p>
            <a:pPr>
              <a:lnSpc>
                <a:spcPct val="200000"/>
              </a:lnSpc>
            </a:pPr>
            <a:r>
              <a:rPr lang="zh-CN" altLang="en-US" dirty="0"/>
              <a:t>基于分立器件的</a:t>
            </a:r>
            <a:r>
              <a:rPr lang="en-US" altLang="zh-CN" dirty="0"/>
              <a:t>LGAD</a:t>
            </a:r>
            <a:r>
              <a:rPr lang="zh-CN" altLang="en-US" dirty="0"/>
              <a:t>读出系统</a:t>
            </a:r>
            <a:endParaRPr lang="en-US" altLang="zh-CN" dirty="0"/>
          </a:p>
          <a:p>
            <a:pPr>
              <a:lnSpc>
                <a:spcPct val="200000"/>
              </a:lnSpc>
            </a:pPr>
            <a:r>
              <a:rPr lang="zh-CN" altLang="en-US" dirty="0"/>
              <a:t>基于</a:t>
            </a:r>
            <a:r>
              <a:rPr lang="en-US" altLang="zh-CN" dirty="0"/>
              <a:t>ASIC</a:t>
            </a:r>
            <a:r>
              <a:rPr lang="zh-CN" altLang="en-US" dirty="0"/>
              <a:t>的</a:t>
            </a:r>
            <a:r>
              <a:rPr lang="en-US" altLang="zh-CN" dirty="0"/>
              <a:t>LGAD</a:t>
            </a:r>
            <a:r>
              <a:rPr lang="zh-CN" altLang="en-US" dirty="0"/>
              <a:t>读出系统</a:t>
            </a:r>
            <a:endParaRPr lang="en-US" altLang="zh-CN" dirty="0"/>
          </a:p>
          <a:p>
            <a:pPr>
              <a:lnSpc>
                <a:spcPct val="200000"/>
              </a:lnSpc>
            </a:pPr>
            <a:r>
              <a:rPr lang="zh-CN" altLang="en-US" dirty="0"/>
              <a:t>自研</a:t>
            </a:r>
            <a:r>
              <a:rPr lang="en-US" altLang="zh-CN" dirty="0"/>
              <a:t>LGAD</a:t>
            </a:r>
            <a:r>
              <a:rPr lang="zh-CN" altLang="en-US" dirty="0"/>
              <a:t>读出芯片</a:t>
            </a:r>
          </a:p>
        </p:txBody>
      </p:sp>
      <p:sp>
        <p:nvSpPr>
          <p:cNvPr id="3" name="标题 2">
            <a:extLst>
              <a:ext uri="{FF2B5EF4-FFF2-40B4-BE49-F238E27FC236}">
                <a16:creationId xmlns:a16="http://schemas.microsoft.com/office/drawing/2014/main" id="{3743508D-66E6-452C-B9D9-A6381088455D}"/>
              </a:ext>
            </a:extLst>
          </p:cNvPr>
          <p:cNvSpPr>
            <a:spLocks noGrp="1"/>
          </p:cNvSpPr>
          <p:nvPr>
            <p:ph type="title"/>
          </p:nvPr>
        </p:nvSpPr>
        <p:spPr/>
        <p:txBody>
          <a:bodyPr/>
          <a:lstStyle/>
          <a:p>
            <a:r>
              <a:rPr lang="en-US" altLang="zh-CN" dirty="0"/>
              <a:t>Overview</a:t>
            </a:r>
            <a:endParaRPr lang="zh-CN" altLang="en-US" dirty="0"/>
          </a:p>
        </p:txBody>
      </p:sp>
      <p:sp>
        <p:nvSpPr>
          <p:cNvPr id="4" name="日期占位符 3">
            <a:extLst>
              <a:ext uri="{FF2B5EF4-FFF2-40B4-BE49-F238E27FC236}">
                <a16:creationId xmlns:a16="http://schemas.microsoft.com/office/drawing/2014/main" id="{3C551857-ED3A-42DC-BBDB-FAFE286FC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21EF795-F612-4E7C-8A6B-90EEB214FA5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452445684"/>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961E9229-4747-46A9-87FD-1A3B22B286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25" r="8001"/>
          <a:stretch/>
        </p:blipFill>
        <p:spPr>
          <a:xfrm>
            <a:off x="6299914" y="3749044"/>
            <a:ext cx="5229572" cy="2900140"/>
          </a:xfrm>
          <a:prstGeom prst="rect">
            <a:avLst/>
          </a:prstGeom>
          <a:noFill/>
          <a:ln w="9525">
            <a:noFill/>
          </a:ln>
        </p:spPr>
      </p:pic>
      <p:sp>
        <p:nvSpPr>
          <p:cNvPr id="3" name="标题 2">
            <a:extLst>
              <a:ext uri="{FF2B5EF4-FFF2-40B4-BE49-F238E27FC236}">
                <a16:creationId xmlns:a16="http://schemas.microsoft.com/office/drawing/2014/main" id="{74E13E73-23A7-4F17-B083-E50B302306FC}"/>
              </a:ext>
            </a:extLst>
          </p:cNvPr>
          <p:cNvSpPr>
            <a:spLocks noGrp="1"/>
          </p:cNvSpPr>
          <p:nvPr>
            <p:ph type="title"/>
          </p:nvPr>
        </p:nvSpPr>
        <p:spPr/>
        <p:txBody>
          <a:bodyPr/>
          <a:lstStyle/>
          <a:p>
            <a:r>
              <a:rPr lang="zh-CN" altLang="en-US" dirty="0"/>
              <a:t>前端</a:t>
            </a:r>
            <a:r>
              <a:rPr lang="en-US" altLang="zh-CN" dirty="0"/>
              <a:t>ASIC</a:t>
            </a:r>
            <a:r>
              <a:rPr lang="zh-CN" altLang="en-US" dirty="0"/>
              <a:t>读出验证：模拟前端</a:t>
            </a:r>
            <a:r>
              <a:rPr lang="en-US" altLang="zh-CN" dirty="0"/>
              <a:t>+TDC</a:t>
            </a:r>
            <a:endParaRPr lang="zh-CN" altLang="en-US" dirty="0"/>
          </a:p>
        </p:txBody>
      </p:sp>
      <p:sp>
        <p:nvSpPr>
          <p:cNvPr id="4" name="日期占位符 3">
            <a:extLst>
              <a:ext uri="{FF2B5EF4-FFF2-40B4-BE49-F238E27FC236}">
                <a16:creationId xmlns:a16="http://schemas.microsoft.com/office/drawing/2014/main" id="{1CE4E7FF-CF0A-4330-A5CC-E47D59CD690B}"/>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834C92E-981C-4F6F-8D8D-E749093701A5}"/>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20</a:t>
            </a:fld>
            <a:endParaRPr lang="en-US" altLang="zh-CN">
              <a:solidFill>
                <a:prstClr val="black"/>
              </a:solidFill>
              <a:latin typeface="Arial" panose="020B0604020202020204" pitchFamily="34" charset="0"/>
              <a:ea typeface="宋体" panose="02010600030101010101" pitchFamily="2" charset="-122"/>
            </a:endParaRPr>
          </a:p>
        </p:txBody>
      </p:sp>
      <p:pic>
        <p:nvPicPr>
          <p:cNvPr id="7" name="图片 6">
            <a:extLst>
              <a:ext uri="{FF2B5EF4-FFF2-40B4-BE49-F238E27FC236}">
                <a16:creationId xmlns:a16="http://schemas.microsoft.com/office/drawing/2014/main" id="{1209C4E1-23B6-4891-B20D-DFC3ADE3AD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288" r="7960"/>
          <a:stretch/>
        </p:blipFill>
        <p:spPr>
          <a:xfrm>
            <a:off x="7364508" y="1142692"/>
            <a:ext cx="3100384" cy="2463790"/>
          </a:xfrm>
          <a:prstGeom prst="rect">
            <a:avLst/>
          </a:prstGeom>
        </p:spPr>
      </p:pic>
      <p:sp>
        <p:nvSpPr>
          <p:cNvPr id="8" name="内容占位符 1">
            <a:extLst>
              <a:ext uri="{FF2B5EF4-FFF2-40B4-BE49-F238E27FC236}">
                <a16:creationId xmlns:a16="http://schemas.microsoft.com/office/drawing/2014/main" id="{D4046682-CBA8-4109-A664-400D9242D06A}"/>
              </a:ext>
            </a:extLst>
          </p:cNvPr>
          <p:cNvSpPr txBox="1">
            <a:spLocks/>
          </p:cNvSpPr>
          <p:nvPr/>
        </p:nvSpPr>
        <p:spPr>
          <a:xfrm>
            <a:off x="346272" y="1334211"/>
            <a:ext cx="7104730" cy="2187587"/>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lvl="0">
              <a:buClr>
                <a:srgbClr val="2DA2BF"/>
              </a:buClr>
            </a:pPr>
            <a:r>
              <a:rPr lang="en-US" altLang="zh-CN" sz="2400" dirty="0">
                <a:solidFill>
                  <a:prstClr val="black"/>
                </a:solidFill>
              </a:rPr>
              <a:t>ALTIROC1</a:t>
            </a:r>
            <a:r>
              <a:rPr lang="zh-CN" altLang="en-US" sz="2400" dirty="0">
                <a:solidFill>
                  <a:prstClr val="black"/>
                </a:solidFill>
              </a:rPr>
              <a:t>： </a:t>
            </a:r>
            <a:endParaRPr lang="en-US" altLang="zh-CN" sz="2400" dirty="0">
              <a:solidFill>
                <a:prstClr val="black"/>
              </a:solidFill>
            </a:endParaRPr>
          </a:p>
          <a:p>
            <a:pPr lvl="1">
              <a:buClr>
                <a:srgbClr val="2DA2BF"/>
              </a:buClr>
            </a:pPr>
            <a:r>
              <a:rPr lang="zh-CN" altLang="en-US" sz="2000" dirty="0">
                <a:solidFill>
                  <a:prstClr val="black"/>
                </a:solidFill>
              </a:rPr>
              <a:t>大部分通道时间精度在</a:t>
            </a:r>
            <a:r>
              <a:rPr lang="en-US" altLang="zh-CN" sz="2000" dirty="0">
                <a:solidFill>
                  <a:prstClr val="black"/>
                </a:solidFill>
              </a:rPr>
              <a:t>23 ps</a:t>
            </a:r>
            <a:r>
              <a:rPr lang="zh-CN" altLang="en-US" sz="2000" dirty="0">
                <a:solidFill>
                  <a:prstClr val="black"/>
                </a:solidFill>
              </a:rPr>
              <a:t>至</a:t>
            </a:r>
            <a:r>
              <a:rPr lang="en-US" altLang="zh-CN" sz="2000" dirty="0">
                <a:solidFill>
                  <a:prstClr val="black"/>
                </a:solidFill>
              </a:rPr>
              <a:t>30 ps</a:t>
            </a:r>
          </a:p>
          <a:p>
            <a:pPr lvl="0">
              <a:buClr>
                <a:srgbClr val="2DA2BF"/>
              </a:buClr>
            </a:pPr>
            <a:r>
              <a:rPr lang="en-US" altLang="zh-CN" sz="2400" dirty="0">
                <a:solidFill>
                  <a:prstClr val="black"/>
                </a:solidFill>
              </a:rPr>
              <a:t>ALTIROC2</a:t>
            </a:r>
            <a:r>
              <a:rPr lang="zh-CN" altLang="en-US" sz="2400" dirty="0">
                <a:solidFill>
                  <a:prstClr val="black"/>
                </a:solidFill>
              </a:rPr>
              <a:t>：</a:t>
            </a:r>
          </a:p>
          <a:p>
            <a:pPr lvl="1">
              <a:buClr>
                <a:srgbClr val="2DA2BF"/>
              </a:buClr>
            </a:pPr>
            <a:r>
              <a:rPr lang="zh-CN" altLang="en-US" sz="2000" dirty="0">
                <a:solidFill>
                  <a:prstClr val="black"/>
                </a:solidFill>
              </a:rPr>
              <a:t>大多数通道好于</a:t>
            </a:r>
            <a:r>
              <a:rPr lang="en-US" altLang="zh-CN" sz="2000" dirty="0">
                <a:solidFill>
                  <a:prstClr val="black"/>
                </a:solidFill>
              </a:rPr>
              <a:t>25ps</a:t>
            </a:r>
          </a:p>
          <a:p>
            <a:pPr lvl="1">
              <a:buClr>
                <a:srgbClr val="2DA2BF"/>
              </a:buClr>
            </a:pPr>
            <a:r>
              <a:rPr lang="zh-CN" altLang="en-US" sz="2000" dirty="0">
                <a:solidFill>
                  <a:prstClr val="black"/>
                </a:solidFill>
              </a:rPr>
              <a:t>全通道电子学时间精度均值为</a:t>
            </a:r>
            <a:r>
              <a:rPr lang="en-US" altLang="zh-CN" sz="2000" dirty="0">
                <a:solidFill>
                  <a:prstClr val="black"/>
                </a:solidFill>
              </a:rPr>
              <a:t>22.4 ps</a:t>
            </a:r>
          </a:p>
        </p:txBody>
      </p:sp>
      <p:grpSp>
        <p:nvGrpSpPr>
          <p:cNvPr id="11" name="组合 10">
            <a:extLst>
              <a:ext uri="{FF2B5EF4-FFF2-40B4-BE49-F238E27FC236}">
                <a16:creationId xmlns:a16="http://schemas.microsoft.com/office/drawing/2014/main" id="{AF42922C-F2E5-46F9-9CA6-FF61A302FC2B}"/>
              </a:ext>
            </a:extLst>
          </p:cNvPr>
          <p:cNvGrpSpPr/>
          <p:nvPr/>
        </p:nvGrpSpPr>
        <p:grpSpPr>
          <a:xfrm>
            <a:off x="555080" y="3321709"/>
            <a:ext cx="4759870" cy="3002891"/>
            <a:chOff x="8874" y="3289"/>
            <a:chExt cx="9614" cy="6466"/>
          </a:xfrm>
        </p:grpSpPr>
        <p:pic>
          <p:nvPicPr>
            <p:cNvPr id="12" name="内容占位符 6">
              <a:extLst>
                <a:ext uri="{FF2B5EF4-FFF2-40B4-BE49-F238E27FC236}">
                  <a16:creationId xmlns:a16="http://schemas.microsoft.com/office/drawing/2014/main" id="{63F8AE54-2EE2-4E3A-9801-5F90B258921E}"/>
                </a:ext>
              </a:extLst>
            </p:cNvPr>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9199" y="3289"/>
              <a:ext cx="9289" cy="6466"/>
            </a:xfrm>
            <a:prstGeom prst="rect">
              <a:avLst/>
            </a:prstGeom>
          </p:spPr>
        </p:pic>
        <p:cxnSp>
          <p:nvCxnSpPr>
            <p:cNvPr id="13" name="直接箭头连接符 12">
              <a:extLst>
                <a:ext uri="{FF2B5EF4-FFF2-40B4-BE49-F238E27FC236}">
                  <a16:creationId xmlns:a16="http://schemas.microsoft.com/office/drawing/2014/main" id="{F8A2DC0E-3EA0-4248-80D8-A4C5CD16DA42}"/>
                </a:ext>
              </a:extLst>
            </p:cNvPr>
            <p:cNvCxnSpPr/>
            <p:nvPr/>
          </p:nvCxnSpPr>
          <p:spPr>
            <a:xfrm>
              <a:off x="9778" y="4769"/>
              <a:ext cx="825" cy="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B90DC9C-192D-42E3-BE99-B5A5C42CBFFB}"/>
                </a:ext>
              </a:extLst>
            </p:cNvPr>
            <p:cNvSpPr txBox="1"/>
            <p:nvPr/>
          </p:nvSpPr>
          <p:spPr>
            <a:xfrm>
              <a:off x="8874" y="3520"/>
              <a:ext cx="1807" cy="1186"/>
            </a:xfrm>
            <a:prstGeom prst="rect">
              <a:avLst/>
            </a:prstGeom>
            <a:noFill/>
          </p:spPr>
          <p:txBody>
            <a:bodyPr wrap="square" rtlCol="0">
              <a:spAutoFit/>
            </a:bodyPr>
            <a:lstStyle/>
            <a:p>
              <a:r>
                <a:rPr lang="zh-CN" altLang="en-US" dirty="0"/>
                <a:t>外部阶跃信号</a:t>
              </a:r>
            </a:p>
          </p:txBody>
        </p:sp>
        <p:cxnSp>
          <p:nvCxnSpPr>
            <p:cNvPr id="15" name="肘形连接符 9">
              <a:extLst>
                <a:ext uri="{FF2B5EF4-FFF2-40B4-BE49-F238E27FC236}">
                  <a16:creationId xmlns:a16="http://schemas.microsoft.com/office/drawing/2014/main" id="{2CF6E003-91F0-4B71-94FC-3347ECD9543F}"/>
                </a:ext>
              </a:extLst>
            </p:cNvPr>
            <p:cNvCxnSpPr/>
            <p:nvPr/>
          </p:nvCxnSpPr>
          <p:spPr>
            <a:xfrm>
              <a:off x="9199" y="4859"/>
              <a:ext cx="794" cy="685"/>
            </a:xfrm>
            <a:prstGeom prst="bentConnector3">
              <a:avLst>
                <a:gd name="adj1" fmla="val 5012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61AF7719-5DC4-4BCB-B526-C594FF1E03A2}"/>
              </a:ext>
            </a:extLst>
          </p:cNvPr>
          <p:cNvSpPr txBox="1"/>
          <p:nvPr/>
        </p:nvSpPr>
        <p:spPr>
          <a:xfrm>
            <a:off x="147303" y="4087060"/>
            <a:ext cx="929640" cy="369332"/>
          </a:xfrm>
          <a:prstGeom prst="rect">
            <a:avLst/>
          </a:prstGeom>
          <a:noFill/>
        </p:spPr>
        <p:txBody>
          <a:bodyPr wrap="square" rtlCol="0">
            <a:spAutoFit/>
          </a:bodyPr>
          <a:lstStyle/>
          <a:p>
            <a:r>
              <a:rPr lang="en-US" altLang="zh-CN" b="1" dirty="0">
                <a:solidFill>
                  <a:srgbClr val="FF0000"/>
                </a:solidFill>
              </a:rPr>
              <a:t>50mV</a:t>
            </a:r>
            <a:endParaRPr lang="zh-CN" altLang="en-US" b="1" dirty="0">
              <a:solidFill>
                <a:srgbClr val="FF0000"/>
              </a:solidFill>
            </a:endParaRPr>
          </a:p>
        </p:txBody>
      </p:sp>
      <p:sp>
        <p:nvSpPr>
          <p:cNvPr id="16" name="文本框 15">
            <a:extLst>
              <a:ext uri="{FF2B5EF4-FFF2-40B4-BE49-F238E27FC236}">
                <a16:creationId xmlns:a16="http://schemas.microsoft.com/office/drawing/2014/main" id="{F743AF8C-B29E-469B-8CEA-CBD342DF9EEB}"/>
              </a:ext>
            </a:extLst>
          </p:cNvPr>
          <p:cNvSpPr txBox="1"/>
          <p:nvPr/>
        </p:nvSpPr>
        <p:spPr>
          <a:xfrm>
            <a:off x="3647177" y="4456392"/>
            <a:ext cx="929640" cy="369332"/>
          </a:xfrm>
          <a:prstGeom prst="rect">
            <a:avLst/>
          </a:prstGeom>
          <a:noFill/>
        </p:spPr>
        <p:txBody>
          <a:bodyPr wrap="square" rtlCol="0">
            <a:spAutoFit/>
          </a:bodyPr>
          <a:lstStyle/>
          <a:p>
            <a:r>
              <a:rPr lang="en-US" altLang="zh-CN" b="1" dirty="0">
                <a:solidFill>
                  <a:srgbClr val="FF0000"/>
                </a:solidFill>
              </a:rPr>
              <a:t>10fC</a:t>
            </a:r>
            <a:endParaRPr lang="zh-CN" altLang="en-US" b="1" dirty="0">
              <a:solidFill>
                <a:srgbClr val="FF0000"/>
              </a:solidFill>
            </a:endParaRPr>
          </a:p>
        </p:txBody>
      </p:sp>
    </p:spTree>
    <p:extLst>
      <p:ext uri="{BB962C8B-B14F-4D97-AF65-F5344CB8AC3E}">
        <p14:creationId xmlns:p14="http://schemas.microsoft.com/office/powerpoint/2010/main" val="197358017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A85E722-AB27-4F96-B830-9F4F20097BB5}"/>
              </a:ext>
            </a:extLst>
          </p:cNvPr>
          <p:cNvSpPr>
            <a:spLocks noGrp="1"/>
          </p:cNvSpPr>
          <p:nvPr>
            <p:ph idx="1"/>
          </p:nvPr>
        </p:nvSpPr>
        <p:spPr/>
        <p:txBody>
          <a:bodyPr/>
          <a:lstStyle/>
          <a:p>
            <a:r>
              <a:rPr lang="zh-CN" altLang="en-US" dirty="0"/>
              <a:t>与苏州纳米所合作，通过铟柱工艺进行倒装焊</a:t>
            </a:r>
            <a:endParaRPr lang="en-US" altLang="zh-CN" dirty="0"/>
          </a:p>
          <a:p>
            <a:r>
              <a:rPr lang="zh-CN" altLang="en-US" dirty="0"/>
              <a:t>经过多次工艺迭代，最终实现所有通道全部连通</a:t>
            </a:r>
            <a:endParaRPr lang="en-US" altLang="zh-CN" dirty="0"/>
          </a:p>
          <a:p>
            <a:r>
              <a:rPr lang="zh-CN" altLang="en-US" dirty="0"/>
              <a:t>时间性能测试正在进行中</a:t>
            </a:r>
          </a:p>
        </p:txBody>
      </p:sp>
      <p:sp>
        <p:nvSpPr>
          <p:cNvPr id="3" name="标题 2">
            <a:extLst>
              <a:ext uri="{FF2B5EF4-FFF2-40B4-BE49-F238E27FC236}">
                <a16:creationId xmlns:a16="http://schemas.microsoft.com/office/drawing/2014/main" id="{7B765453-2F02-4833-B994-726F656B36FD}"/>
              </a:ext>
            </a:extLst>
          </p:cNvPr>
          <p:cNvSpPr>
            <a:spLocks noGrp="1"/>
          </p:cNvSpPr>
          <p:nvPr>
            <p:ph type="title"/>
          </p:nvPr>
        </p:nvSpPr>
        <p:spPr/>
        <p:txBody>
          <a:bodyPr/>
          <a:lstStyle/>
          <a:p>
            <a:r>
              <a:rPr lang="zh-CN" altLang="en-US" dirty="0"/>
              <a:t>电子学与探测器的联合测试</a:t>
            </a:r>
          </a:p>
        </p:txBody>
      </p:sp>
      <p:sp>
        <p:nvSpPr>
          <p:cNvPr id="4" name="日期占位符 3">
            <a:extLst>
              <a:ext uri="{FF2B5EF4-FFF2-40B4-BE49-F238E27FC236}">
                <a16:creationId xmlns:a16="http://schemas.microsoft.com/office/drawing/2014/main" id="{52B9BAC5-D900-44FE-A244-B90F5E9408E8}"/>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56614481-765F-4902-9576-06630E5BCE98}"/>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21</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5">
            <a:extLst>
              <a:ext uri="{FF2B5EF4-FFF2-40B4-BE49-F238E27FC236}">
                <a16:creationId xmlns:a16="http://schemas.microsoft.com/office/drawing/2014/main" id="{6D1F435C-31D3-4771-B54C-593FC2ED87DC}"/>
              </a:ext>
            </a:extLst>
          </p:cNvPr>
          <p:cNvPicPr>
            <a:picLocks noChangeAspect="1"/>
          </p:cNvPicPr>
          <p:nvPr/>
        </p:nvPicPr>
        <p:blipFill>
          <a:blip r:embed="rId3"/>
          <a:stretch>
            <a:fillRect/>
          </a:stretch>
        </p:blipFill>
        <p:spPr>
          <a:xfrm>
            <a:off x="895350" y="3161963"/>
            <a:ext cx="2914650" cy="2919557"/>
          </a:xfrm>
          <a:prstGeom prst="rect">
            <a:avLst/>
          </a:prstGeom>
        </p:spPr>
      </p:pic>
      <p:pic>
        <p:nvPicPr>
          <p:cNvPr id="7" name="图片 6">
            <a:extLst>
              <a:ext uri="{FF2B5EF4-FFF2-40B4-BE49-F238E27FC236}">
                <a16:creationId xmlns:a16="http://schemas.microsoft.com/office/drawing/2014/main" id="{2CB0E473-6EAC-4761-8345-965F16156D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46807" y="3161963"/>
            <a:ext cx="3168418" cy="2921444"/>
          </a:xfrm>
          <a:prstGeom prst="rect">
            <a:avLst/>
          </a:prstGeom>
        </p:spPr>
      </p:pic>
      <p:pic>
        <p:nvPicPr>
          <p:cNvPr id="10" name="图片 9">
            <a:extLst>
              <a:ext uri="{FF2B5EF4-FFF2-40B4-BE49-F238E27FC236}">
                <a16:creationId xmlns:a16="http://schemas.microsoft.com/office/drawing/2014/main" id="{815B95E6-D1A3-4889-9C35-3240696F9EDF}"/>
              </a:ext>
            </a:extLst>
          </p:cNvPr>
          <p:cNvPicPr>
            <a:picLocks noChangeAspect="1"/>
          </p:cNvPicPr>
          <p:nvPr/>
        </p:nvPicPr>
        <p:blipFill>
          <a:blip r:embed="rId5"/>
          <a:stretch>
            <a:fillRect/>
          </a:stretch>
        </p:blipFill>
        <p:spPr>
          <a:xfrm>
            <a:off x="8350807" y="3948086"/>
            <a:ext cx="3479749" cy="2522569"/>
          </a:xfrm>
          <a:prstGeom prst="rect">
            <a:avLst/>
          </a:prstGeom>
        </p:spPr>
      </p:pic>
      <p:pic>
        <p:nvPicPr>
          <p:cNvPr id="11" name="图片 10">
            <a:extLst>
              <a:ext uri="{FF2B5EF4-FFF2-40B4-BE49-F238E27FC236}">
                <a16:creationId xmlns:a16="http://schemas.microsoft.com/office/drawing/2014/main" id="{E63A2C37-0A52-44A6-AF70-87089F62AE2E}"/>
              </a:ext>
            </a:extLst>
          </p:cNvPr>
          <p:cNvPicPr>
            <a:picLocks noChangeAspect="1"/>
          </p:cNvPicPr>
          <p:nvPr/>
        </p:nvPicPr>
        <p:blipFill>
          <a:blip r:embed="rId6"/>
          <a:stretch>
            <a:fillRect/>
          </a:stretch>
        </p:blipFill>
        <p:spPr>
          <a:xfrm>
            <a:off x="8162925" y="1008842"/>
            <a:ext cx="3855514" cy="2891636"/>
          </a:xfrm>
          <a:prstGeom prst="rect">
            <a:avLst/>
          </a:prstGeom>
        </p:spPr>
      </p:pic>
    </p:spTree>
    <p:extLst>
      <p:ext uri="{BB962C8B-B14F-4D97-AF65-F5344CB8AC3E}">
        <p14:creationId xmlns:p14="http://schemas.microsoft.com/office/powerpoint/2010/main" val="24598426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5DE94D3-AD18-48DD-B7C8-AB3150F2585C}"/>
              </a:ext>
            </a:extLst>
          </p:cNvPr>
          <p:cNvSpPr>
            <a:spLocks noGrp="1"/>
          </p:cNvSpPr>
          <p:nvPr>
            <p:ph idx="1"/>
          </p:nvPr>
        </p:nvSpPr>
        <p:spPr/>
        <p:txBody>
          <a:bodyPr/>
          <a:lstStyle/>
          <a:p>
            <a:pPr>
              <a:lnSpc>
                <a:spcPct val="200000"/>
              </a:lnSpc>
            </a:pPr>
            <a:r>
              <a:rPr lang="en-US" altLang="zh-CN" dirty="0">
                <a:solidFill>
                  <a:schemeClr val="bg1">
                    <a:lumMod val="85000"/>
                  </a:schemeClr>
                </a:solidFill>
              </a:rPr>
              <a:t>LGAD</a:t>
            </a:r>
            <a:r>
              <a:rPr lang="zh-CN" altLang="en-US" dirty="0">
                <a:solidFill>
                  <a:schemeClr val="bg1">
                    <a:lumMod val="85000"/>
                  </a:schemeClr>
                </a:solidFill>
              </a:rPr>
              <a:t>读出电子学研究背景</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基于分立器件的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基于</a:t>
            </a:r>
            <a:r>
              <a:rPr lang="en-US" altLang="zh-CN" dirty="0">
                <a:solidFill>
                  <a:schemeClr val="bg1">
                    <a:lumMod val="85000"/>
                  </a:schemeClr>
                </a:solidFill>
              </a:rPr>
              <a:t>ASIC</a:t>
            </a:r>
            <a:r>
              <a:rPr lang="zh-CN" altLang="en-US" dirty="0">
                <a:solidFill>
                  <a:schemeClr val="bg1">
                    <a:lumMod val="85000"/>
                  </a:schemeClr>
                </a:solidFill>
              </a:rPr>
              <a:t>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t>自研</a:t>
            </a:r>
            <a:r>
              <a:rPr lang="en-US" altLang="zh-CN" dirty="0"/>
              <a:t>LGAD</a:t>
            </a:r>
            <a:r>
              <a:rPr lang="zh-CN" altLang="en-US" dirty="0"/>
              <a:t>读出芯片</a:t>
            </a:r>
          </a:p>
        </p:txBody>
      </p:sp>
      <p:sp>
        <p:nvSpPr>
          <p:cNvPr id="3" name="标题 2">
            <a:extLst>
              <a:ext uri="{FF2B5EF4-FFF2-40B4-BE49-F238E27FC236}">
                <a16:creationId xmlns:a16="http://schemas.microsoft.com/office/drawing/2014/main" id="{3743508D-66E6-452C-B9D9-A6381088455D}"/>
              </a:ext>
            </a:extLst>
          </p:cNvPr>
          <p:cNvSpPr>
            <a:spLocks noGrp="1"/>
          </p:cNvSpPr>
          <p:nvPr>
            <p:ph type="title"/>
          </p:nvPr>
        </p:nvSpPr>
        <p:spPr/>
        <p:txBody>
          <a:bodyPr/>
          <a:lstStyle/>
          <a:p>
            <a:r>
              <a:rPr lang="en-US" altLang="zh-CN" dirty="0"/>
              <a:t>Overview</a:t>
            </a:r>
            <a:endParaRPr lang="zh-CN" altLang="en-US" dirty="0"/>
          </a:p>
        </p:txBody>
      </p:sp>
      <p:sp>
        <p:nvSpPr>
          <p:cNvPr id="4" name="日期占位符 3">
            <a:extLst>
              <a:ext uri="{FF2B5EF4-FFF2-40B4-BE49-F238E27FC236}">
                <a16:creationId xmlns:a16="http://schemas.microsoft.com/office/drawing/2014/main" id="{3C551857-ED3A-42DC-BBDB-FAFE286FC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21EF795-F612-4E7C-8A6B-90EEB214FA5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22</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608712091"/>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CAF00B6-A389-4F88-B8FA-32F35199213D}"/>
              </a:ext>
            </a:extLst>
          </p:cNvPr>
          <p:cNvSpPr>
            <a:spLocks noGrp="1"/>
          </p:cNvSpPr>
          <p:nvPr>
            <p:ph idx="1"/>
          </p:nvPr>
        </p:nvSpPr>
        <p:spPr>
          <a:xfrm>
            <a:off x="604104" y="1328738"/>
            <a:ext cx="9886096" cy="4525962"/>
          </a:xfrm>
        </p:spPr>
        <p:txBody>
          <a:bodyPr/>
          <a:lstStyle/>
          <a:p>
            <a:r>
              <a:rPr lang="zh-CN" altLang="en-US" dirty="0"/>
              <a:t>已完成模拟部分和</a:t>
            </a:r>
            <a:r>
              <a:rPr lang="en-US" altLang="zh-CN" dirty="0"/>
              <a:t>TDC</a:t>
            </a:r>
            <a:r>
              <a:rPr lang="zh-CN" altLang="en-US" dirty="0"/>
              <a:t>部分各自的设计、流片和测试</a:t>
            </a:r>
            <a:endParaRPr lang="en-US" altLang="zh-CN" dirty="0"/>
          </a:p>
          <a:p>
            <a:r>
              <a:rPr lang="zh-CN" altLang="en-US" dirty="0"/>
              <a:t>功能集成的阵列型读出芯片正在研制中</a:t>
            </a:r>
          </a:p>
        </p:txBody>
      </p:sp>
      <p:sp>
        <p:nvSpPr>
          <p:cNvPr id="3" name="标题 2">
            <a:extLst>
              <a:ext uri="{FF2B5EF4-FFF2-40B4-BE49-F238E27FC236}">
                <a16:creationId xmlns:a16="http://schemas.microsoft.com/office/drawing/2014/main" id="{343A744F-B571-4204-B2FB-617A9048612A}"/>
              </a:ext>
            </a:extLst>
          </p:cNvPr>
          <p:cNvSpPr>
            <a:spLocks noGrp="1"/>
          </p:cNvSpPr>
          <p:nvPr>
            <p:ph type="title"/>
          </p:nvPr>
        </p:nvSpPr>
        <p:spPr/>
        <p:txBody>
          <a:bodyPr/>
          <a:lstStyle/>
          <a:p>
            <a:r>
              <a:rPr lang="zh-CN" altLang="en-US" dirty="0"/>
              <a:t>用于</a:t>
            </a:r>
            <a:r>
              <a:rPr lang="en-US" altLang="zh-CN" dirty="0"/>
              <a:t>LGAD</a:t>
            </a:r>
            <a:r>
              <a:rPr lang="zh-CN" altLang="en-US" dirty="0"/>
              <a:t>读出的自研</a:t>
            </a:r>
            <a:r>
              <a:rPr lang="en-US" altLang="zh-CN" dirty="0"/>
              <a:t>ASIC</a:t>
            </a:r>
            <a:endParaRPr lang="zh-CN" altLang="en-US" dirty="0"/>
          </a:p>
        </p:txBody>
      </p:sp>
      <p:sp>
        <p:nvSpPr>
          <p:cNvPr id="4" name="日期占位符 3">
            <a:extLst>
              <a:ext uri="{FF2B5EF4-FFF2-40B4-BE49-F238E27FC236}">
                <a16:creationId xmlns:a16="http://schemas.microsoft.com/office/drawing/2014/main" id="{5CF95846-2708-4BA6-8AE2-0AE6CF176DC8}"/>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5346AA7-5FAD-4C4D-A96C-B26A45CBF9E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23</a:t>
            </a:fld>
            <a:endParaRPr lang="en-US" altLang="zh-CN">
              <a:solidFill>
                <a:prstClr val="black"/>
              </a:solidFill>
              <a:latin typeface="Arial" panose="020B0604020202020204" pitchFamily="34" charset="0"/>
              <a:ea typeface="宋体" panose="02010600030101010101" pitchFamily="2" charset="-122"/>
            </a:endParaRPr>
          </a:p>
        </p:txBody>
      </p:sp>
      <p:graphicFrame>
        <p:nvGraphicFramePr>
          <p:cNvPr id="6" name="对象 -2147482611">
            <a:extLst>
              <a:ext uri="{FF2B5EF4-FFF2-40B4-BE49-F238E27FC236}">
                <a16:creationId xmlns:a16="http://schemas.microsoft.com/office/drawing/2014/main" id="{99BF5355-3DB2-4B24-AC7F-79074C988604}"/>
              </a:ext>
            </a:extLst>
          </p:cNvPr>
          <p:cNvGraphicFramePr/>
          <p:nvPr>
            <p:extLst>
              <p:ext uri="{D42A27DB-BD31-4B8C-83A1-F6EECF244321}">
                <p14:modId xmlns:p14="http://schemas.microsoft.com/office/powerpoint/2010/main" val="223988546"/>
              </p:ext>
            </p:extLst>
          </p:nvPr>
        </p:nvGraphicFramePr>
        <p:xfrm>
          <a:off x="1843614" y="1971808"/>
          <a:ext cx="8504771" cy="4360734"/>
        </p:xfrm>
        <a:graphic>
          <a:graphicData uri="http://schemas.openxmlformats.org/presentationml/2006/ole">
            <mc:AlternateContent xmlns:mc="http://schemas.openxmlformats.org/markup-compatibility/2006">
              <mc:Choice xmlns:v="urn:schemas-microsoft-com:vml" Requires="v">
                <p:oleObj spid="_x0000_s10461" name="Visio" r:id="rId4" imgW="6508525" imgH="3048000" progId="Visio.Drawing.15">
                  <p:embed/>
                </p:oleObj>
              </mc:Choice>
              <mc:Fallback>
                <p:oleObj name="Visio" r:id="rId4" imgW="6508525" imgH="3048000" progId="Visio.Drawing.15">
                  <p:embed/>
                  <p:pic>
                    <p:nvPicPr>
                      <p:cNvPr id="15" name="对象 -2147482611">
                        <a:extLst>
                          <a:ext uri="{FF2B5EF4-FFF2-40B4-BE49-F238E27FC236}">
                            <a16:creationId xmlns:a16="http://schemas.microsoft.com/office/drawing/2014/main" id="{8A49945E-2DED-43C5-AAD9-B705A62A3A12}"/>
                          </a:ext>
                        </a:extLst>
                      </p:cNvPr>
                      <p:cNvPicPr/>
                      <p:nvPr/>
                    </p:nvPicPr>
                    <p:blipFill>
                      <a:blip r:embed="rId5"/>
                      <a:srcRect l="2916" t="6377" r="4082" b="7010"/>
                      <a:stretch>
                        <a:fillRect/>
                      </a:stretch>
                    </p:blipFill>
                    <p:spPr>
                      <a:xfrm>
                        <a:off x="1843614" y="1971808"/>
                        <a:ext cx="8504771" cy="4360734"/>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941543492"/>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43E77CA-928E-4F22-8E93-F6A8F5FFB73A}"/>
              </a:ext>
            </a:extLst>
          </p:cNvPr>
          <p:cNvSpPr>
            <a:spLocks noGrp="1"/>
          </p:cNvSpPr>
          <p:nvPr>
            <p:ph idx="1"/>
          </p:nvPr>
        </p:nvSpPr>
        <p:spPr/>
        <p:txBody>
          <a:bodyPr/>
          <a:lstStyle/>
          <a:p>
            <a:r>
              <a:rPr lang="zh-CN" altLang="en-US" dirty="0"/>
              <a:t>测试结果：</a:t>
            </a:r>
            <a:endParaRPr lang="en-US" altLang="zh-CN" dirty="0"/>
          </a:p>
          <a:p>
            <a:pPr lvl="1"/>
            <a:r>
              <a:rPr lang="zh-CN" altLang="en-US" dirty="0"/>
              <a:t>基线噪声</a:t>
            </a:r>
            <a:r>
              <a:rPr lang="en-US" altLang="zh-CN" dirty="0"/>
              <a:t>RMS ~1.6mV</a:t>
            </a:r>
          </a:p>
          <a:p>
            <a:pPr lvl="1"/>
            <a:r>
              <a:rPr lang="en-US" altLang="zh-CN" dirty="0"/>
              <a:t>ENC ~ 0.123 </a:t>
            </a:r>
            <a:r>
              <a:rPr lang="en-US" altLang="zh-CN" dirty="0" err="1"/>
              <a:t>fC</a:t>
            </a:r>
            <a:endParaRPr lang="en-US" altLang="zh-CN" dirty="0"/>
          </a:p>
          <a:p>
            <a:pPr lvl="1"/>
            <a:r>
              <a:rPr lang="zh-CN" altLang="en-US" dirty="0"/>
              <a:t>时间精度好于</a:t>
            </a:r>
            <a:r>
              <a:rPr lang="en-US" altLang="zh-CN" dirty="0"/>
              <a:t>20 </a:t>
            </a:r>
            <a:r>
              <a:rPr lang="en-US" altLang="zh-CN" dirty="0" err="1"/>
              <a:t>ps</a:t>
            </a:r>
            <a:r>
              <a:rPr lang="en-US" altLang="zh-CN" dirty="0"/>
              <a:t> @10 </a:t>
            </a:r>
            <a:r>
              <a:rPr lang="en-US" altLang="zh-CN" dirty="0" err="1"/>
              <a:t>fC</a:t>
            </a:r>
            <a:endParaRPr lang="zh-CN" altLang="en-US" dirty="0"/>
          </a:p>
        </p:txBody>
      </p:sp>
      <p:sp>
        <p:nvSpPr>
          <p:cNvPr id="3" name="标题 2">
            <a:extLst>
              <a:ext uri="{FF2B5EF4-FFF2-40B4-BE49-F238E27FC236}">
                <a16:creationId xmlns:a16="http://schemas.microsoft.com/office/drawing/2014/main" id="{CF539AD6-A1D9-4747-ADBA-4A2D9FF35F16}"/>
              </a:ext>
            </a:extLst>
          </p:cNvPr>
          <p:cNvSpPr>
            <a:spLocks noGrp="1"/>
          </p:cNvSpPr>
          <p:nvPr>
            <p:ph type="title"/>
          </p:nvPr>
        </p:nvSpPr>
        <p:spPr/>
        <p:txBody>
          <a:bodyPr/>
          <a:lstStyle/>
          <a:p>
            <a:r>
              <a:rPr lang="zh-CN" altLang="en-US" dirty="0"/>
              <a:t>自研模拟前端</a:t>
            </a:r>
            <a:r>
              <a:rPr lang="en-US" altLang="zh-CN" dirty="0"/>
              <a:t>ASIC</a:t>
            </a:r>
            <a:endParaRPr lang="zh-CN" altLang="en-US" dirty="0"/>
          </a:p>
        </p:txBody>
      </p:sp>
      <p:sp>
        <p:nvSpPr>
          <p:cNvPr id="4" name="日期占位符 3">
            <a:extLst>
              <a:ext uri="{FF2B5EF4-FFF2-40B4-BE49-F238E27FC236}">
                <a16:creationId xmlns:a16="http://schemas.microsoft.com/office/drawing/2014/main" id="{0C60FB75-718B-4DE8-B22D-0E2BAE5658AF}"/>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AC7E2702-2750-450B-AD97-37D414CD6459}"/>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24</a:t>
            </a:fld>
            <a:endParaRPr lang="en-US" altLang="zh-CN">
              <a:solidFill>
                <a:prstClr val="black"/>
              </a:solidFill>
              <a:latin typeface="Arial" panose="020B0604020202020204" pitchFamily="34" charset="0"/>
              <a:ea typeface="宋体" panose="02010600030101010101" pitchFamily="2" charset="-122"/>
            </a:endParaRPr>
          </a:p>
        </p:txBody>
      </p:sp>
      <p:pic>
        <p:nvPicPr>
          <p:cNvPr id="7" name="内容占位符 9" descr="D:\论文与会议\Design of a Prototype Analog Front-End ASIC for the LGAD Readout\matlab_script\OSC_Waveform.emfOSC_Waveform">
            <a:extLst>
              <a:ext uri="{FF2B5EF4-FFF2-40B4-BE49-F238E27FC236}">
                <a16:creationId xmlns:a16="http://schemas.microsoft.com/office/drawing/2014/main" id="{9E870C84-D11C-49CC-8C27-D3905BBB051A}"/>
              </a:ext>
            </a:extLst>
          </p:cNvPr>
          <p:cNvPicPr/>
          <p:nvPr/>
        </p:nvPicPr>
        <p:blipFill>
          <a:blip r:embed="rId3" cstate="print">
            <a:extLst>
              <a:ext uri="{28A0092B-C50C-407E-A947-70E740481C1C}">
                <a14:useLocalDpi xmlns:a14="http://schemas.microsoft.com/office/drawing/2010/main"/>
              </a:ext>
            </a:extLst>
          </a:blip>
          <a:srcRect l="5938" t="5682" r="8085" b="2924"/>
          <a:stretch>
            <a:fillRect/>
          </a:stretch>
        </p:blipFill>
        <p:spPr>
          <a:xfrm>
            <a:off x="4548651" y="3658402"/>
            <a:ext cx="3939051" cy="2596736"/>
          </a:xfrm>
          <a:prstGeom prst="rect">
            <a:avLst/>
          </a:prstGeom>
          <a:noFill/>
          <a:ln w="9525">
            <a:noFill/>
          </a:ln>
        </p:spPr>
      </p:pic>
      <p:pic>
        <p:nvPicPr>
          <p:cNvPr id="8" name="图片 7" descr="jitter_vs_Q">
            <a:extLst>
              <a:ext uri="{FF2B5EF4-FFF2-40B4-BE49-F238E27FC236}">
                <a16:creationId xmlns:a16="http://schemas.microsoft.com/office/drawing/2014/main" id="{4DA382C1-E47B-4143-BEC1-3ADEBC80F3C4}"/>
              </a:ext>
            </a:extLst>
          </p:cNvPr>
          <p:cNvPicPr/>
          <p:nvPr/>
        </p:nvPicPr>
        <p:blipFill>
          <a:blip r:embed="rId4" cstate="print">
            <a:extLst>
              <a:ext uri="{28A0092B-C50C-407E-A947-70E740481C1C}">
                <a14:useLocalDpi xmlns:a14="http://schemas.microsoft.com/office/drawing/2010/main"/>
              </a:ext>
            </a:extLst>
          </a:blip>
          <a:srcRect t="5823" b="3237"/>
          <a:stretch>
            <a:fillRect/>
          </a:stretch>
        </p:blipFill>
        <p:spPr>
          <a:xfrm>
            <a:off x="587528" y="3632473"/>
            <a:ext cx="3920067" cy="2645560"/>
          </a:xfrm>
          <a:prstGeom prst="rect">
            <a:avLst/>
          </a:prstGeom>
        </p:spPr>
      </p:pic>
      <p:pic>
        <p:nvPicPr>
          <p:cNvPr id="13" name="图片 10">
            <a:extLst>
              <a:ext uri="{FF2B5EF4-FFF2-40B4-BE49-F238E27FC236}">
                <a16:creationId xmlns:a16="http://schemas.microsoft.com/office/drawing/2014/main" id="{87482FA9-C8FD-4739-AC8B-9C443AB8FF28}"/>
              </a:ext>
            </a:extLst>
          </p:cNvPr>
          <p:cNvPicPr>
            <a:picLocks noChangeAspect="1"/>
          </p:cNvPicPr>
          <p:nvPr/>
        </p:nvPicPr>
        <p:blipFill>
          <a:blip r:embed="rId5"/>
          <a:stretch>
            <a:fillRect/>
          </a:stretch>
        </p:blipFill>
        <p:spPr>
          <a:xfrm>
            <a:off x="6380652" y="1429603"/>
            <a:ext cx="1761581" cy="1919707"/>
          </a:xfrm>
          <a:prstGeom prst="rect">
            <a:avLst/>
          </a:prstGeom>
        </p:spPr>
      </p:pic>
      <p:pic>
        <p:nvPicPr>
          <p:cNvPr id="14" name="图片 78" descr="586070a7f002a2b88a06e0235412d04">
            <a:extLst>
              <a:ext uri="{FF2B5EF4-FFF2-40B4-BE49-F238E27FC236}">
                <a16:creationId xmlns:a16="http://schemas.microsoft.com/office/drawing/2014/main" id="{3094595D-4E31-4263-A53F-7666C974B381}"/>
              </a:ext>
            </a:extLst>
          </p:cNvPr>
          <p:cNvPicPr>
            <a:picLocks noChangeAspect="1"/>
          </p:cNvPicPr>
          <p:nvPr/>
        </p:nvPicPr>
        <p:blipFill>
          <a:blip r:embed="rId6"/>
          <a:srcRect/>
          <a:stretch>
            <a:fillRect/>
          </a:stretch>
        </p:blipFill>
        <p:spPr>
          <a:xfrm>
            <a:off x="8789268" y="1429603"/>
            <a:ext cx="2978758" cy="3998793"/>
          </a:xfrm>
          <a:prstGeom prst="rect">
            <a:avLst/>
          </a:prstGeom>
        </p:spPr>
      </p:pic>
    </p:spTree>
    <p:extLst>
      <p:ext uri="{BB962C8B-B14F-4D97-AF65-F5344CB8AC3E}">
        <p14:creationId xmlns:p14="http://schemas.microsoft.com/office/powerpoint/2010/main" val="364616940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80ECEC6-5C3A-40D7-8F38-C4786AA1ABFC}"/>
              </a:ext>
            </a:extLst>
          </p:cNvPr>
          <p:cNvSpPr>
            <a:spLocks noGrp="1"/>
          </p:cNvSpPr>
          <p:nvPr>
            <p:ph idx="1"/>
          </p:nvPr>
        </p:nvSpPr>
        <p:spPr/>
        <p:txBody>
          <a:bodyPr/>
          <a:lstStyle/>
          <a:p>
            <a:r>
              <a:rPr lang="en-US" altLang="zh-CN" dirty="0"/>
              <a:t>TDC</a:t>
            </a:r>
            <a:r>
              <a:rPr lang="zh-CN" altLang="en-US" dirty="0"/>
              <a:t>结构：双环型游标</a:t>
            </a:r>
            <a:r>
              <a:rPr lang="en-US" altLang="zh-CN" dirty="0"/>
              <a:t>TDC</a:t>
            </a:r>
          </a:p>
          <a:p>
            <a:r>
              <a:rPr lang="zh-CN" altLang="en-US" dirty="0"/>
              <a:t>测试结果：</a:t>
            </a:r>
            <a:endParaRPr lang="en-US" altLang="zh-CN" dirty="0"/>
          </a:p>
          <a:p>
            <a:pPr lvl="1"/>
            <a:r>
              <a:rPr lang="zh-CN" altLang="en-US" dirty="0"/>
              <a:t>平均</a:t>
            </a:r>
            <a:r>
              <a:rPr lang="en-US" altLang="zh-CN" dirty="0" err="1"/>
              <a:t>binsize</a:t>
            </a:r>
            <a:r>
              <a:rPr lang="zh-CN" altLang="en-US" dirty="0"/>
              <a:t>：</a:t>
            </a:r>
            <a:r>
              <a:rPr lang="en-US" altLang="zh-CN" dirty="0"/>
              <a:t>14.53ps</a:t>
            </a:r>
          </a:p>
          <a:p>
            <a:pPr lvl="1"/>
            <a:r>
              <a:rPr lang="zh-CN" altLang="en-US" dirty="0"/>
              <a:t>时间精度：好于</a:t>
            </a:r>
            <a:r>
              <a:rPr lang="en-US" altLang="zh-CN" dirty="0"/>
              <a:t>10 </a:t>
            </a:r>
            <a:r>
              <a:rPr lang="en-US" altLang="zh-CN" dirty="0" err="1"/>
              <a:t>ps</a:t>
            </a:r>
            <a:endParaRPr lang="zh-CN" altLang="en-US" dirty="0"/>
          </a:p>
        </p:txBody>
      </p:sp>
      <p:sp>
        <p:nvSpPr>
          <p:cNvPr id="3" name="标题 2">
            <a:extLst>
              <a:ext uri="{FF2B5EF4-FFF2-40B4-BE49-F238E27FC236}">
                <a16:creationId xmlns:a16="http://schemas.microsoft.com/office/drawing/2014/main" id="{171F0E72-613F-4CA1-9902-2652AA35F890}"/>
              </a:ext>
            </a:extLst>
          </p:cNvPr>
          <p:cNvSpPr>
            <a:spLocks noGrp="1"/>
          </p:cNvSpPr>
          <p:nvPr>
            <p:ph type="title"/>
          </p:nvPr>
        </p:nvSpPr>
        <p:spPr/>
        <p:txBody>
          <a:bodyPr/>
          <a:lstStyle/>
          <a:p>
            <a:r>
              <a:rPr lang="zh-CN" altLang="en-US" dirty="0"/>
              <a:t>自研</a:t>
            </a:r>
            <a:r>
              <a:rPr lang="en-US" altLang="zh-CN" dirty="0"/>
              <a:t>TDC ASIC</a:t>
            </a:r>
            <a:endParaRPr lang="zh-CN" altLang="en-US" dirty="0"/>
          </a:p>
        </p:txBody>
      </p:sp>
      <p:sp>
        <p:nvSpPr>
          <p:cNvPr id="4" name="日期占位符 3">
            <a:extLst>
              <a:ext uri="{FF2B5EF4-FFF2-40B4-BE49-F238E27FC236}">
                <a16:creationId xmlns:a16="http://schemas.microsoft.com/office/drawing/2014/main" id="{8DA5B0EC-F901-43A2-9256-5962A4CAC05F}"/>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C5A03D4C-F766-466E-B71D-ECFB93FD921C}"/>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25</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5" descr="TDCjitter">
            <a:extLst>
              <a:ext uri="{FF2B5EF4-FFF2-40B4-BE49-F238E27FC236}">
                <a16:creationId xmlns:a16="http://schemas.microsoft.com/office/drawing/2014/main" id="{E1DA674B-A45C-43D2-AF46-063272152766}"/>
              </a:ext>
            </a:extLst>
          </p:cNvPr>
          <p:cNvPicPr/>
          <p:nvPr/>
        </p:nvPicPr>
        <p:blipFill>
          <a:blip r:embed="rId4"/>
          <a:stretch>
            <a:fillRect/>
          </a:stretch>
        </p:blipFill>
        <p:spPr>
          <a:xfrm>
            <a:off x="1007051" y="3429000"/>
            <a:ext cx="4351867" cy="2979743"/>
          </a:xfrm>
          <a:prstGeom prst="rect">
            <a:avLst/>
          </a:prstGeom>
        </p:spPr>
      </p:pic>
      <p:graphicFrame>
        <p:nvGraphicFramePr>
          <p:cNvPr id="7" name="对象 -2147482592">
            <a:extLst>
              <a:ext uri="{FF2B5EF4-FFF2-40B4-BE49-F238E27FC236}">
                <a16:creationId xmlns:a16="http://schemas.microsoft.com/office/drawing/2014/main" id="{B8CA4BE1-F34F-46FD-BDC2-E0B1BD8EF75A}"/>
              </a:ext>
            </a:extLst>
          </p:cNvPr>
          <p:cNvGraphicFramePr/>
          <p:nvPr>
            <p:extLst>
              <p:ext uri="{D42A27DB-BD31-4B8C-83A1-F6EECF244321}">
                <p14:modId xmlns:p14="http://schemas.microsoft.com/office/powerpoint/2010/main" val="2756447944"/>
              </p:ext>
            </p:extLst>
          </p:nvPr>
        </p:nvGraphicFramePr>
        <p:xfrm>
          <a:off x="6000219" y="1240642"/>
          <a:ext cx="5582181" cy="2656180"/>
        </p:xfrm>
        <a:graphic>
          <a:graphicData uri="http://schemas.openxmlformats.org/presentationml/2006/ole">
            <mc:AlternateContent xmlns:mc="http://schemas.openxmlformats.org/markup-compatibility/2006">
              <mc:Choice xmlns:v="urn:schemas-microsoft-com:vml" Requires="v">
                <p:oleObj spid="_x0000_s15518" r:id="rId5" imgW="9017000" imgH="4699000" progId="Visio.Drawing.15">
                  <p:embed/>
                </p:oleObj>
              </mc:Choice>
              <mc:Fallback>
                <p:oleObj r:id="rId5" imgW="9017000" imgH="4699000" progId="Visio.Drawing.15">
                  <p:embed/>
                  <p:pic>
                    <p:nvPicPr>
                      <p:cNvPr id="6" name="对象 -2147482592"/>
                      <p:cNvPicPr/>
                      <p:nvPr/>
                    </p:nvPicPr>
                    <p:blipFill>
                      <a:blip r:embed="rId6"/>
                      <a:srcRect l="4576" t="3043" r="2975" b="1720"/>
                      <a:stretch>
                        <a:fillRect/>
                      </a:stretch>
                    </p:blipFill>
                    <p:spPr>
                      <a:xfrm>
                        <a:off x="6000219" y="1240642"/>
                        <a:ext cx="5582181" cy="2656180"/>
                      </a:xfrm>
                      <a:prstGeom prst="rect">
                        <a:avLst/>
                      </a:prstGeom>
                      <a:noFill/>
                      <a:ln w="38100">
                        <a:noFill/>
                        <a:miter/>
                      </a:ln>
                    </p:spPr>
                  </p:pic>
                </p:oleObj>
              </mc:Fallback>
            </mc:AlternateContent>
          </a:graphicData>
        </a:graphic>
      </p:graphicFrame>
      <p:pic>
        <p:nvPicPr>
          <p:cNvPr id="9" name="图片 8">
            <a:extLst>
              <a:ext uri="{FF2B5EF4-FFF2-40B4-BE49-F238E27FC236}">
                <a16:creationId xmlns:a16="http://schemas.microsoft.com/office/drawing/2014/main" id="{511C7360-3E8C-4F05-86B6-1B4C72AA19B7}"/>
              </a:ext>
            </a:extLst>
          </p:cNvPr>
          <p:cNvPicPr>
            <a:picLocks noChangeAspect="1"/>
          </p:cNvPicPr>
          <p:nvPr/>
        </p:nvPicPr>
        <p:blipFill>
          <a:blip r:embed="rId7"/>
          <a:stretch>
            <a:fillRect/>
          </a:stretch>
        </p:blipFill>
        <p:spPr>
          <a:xfrm>
            <a:off x="8887509" y="4175849"/>
            <a:ext cx="2010361" cy="1994897"/>
          </a:xfrm>
          <a:prstGeom prst="rect">
            <a:avLst/>
          </a:prstGeom>
        </p:spPr>
      </p:pic>
      <p:pic>
        <p:nvPicPr>
          <p:cNvPr id="10" name="图片 9">
            <a:extLst>
              <a:ext uri="{FF2B5EF4-FFF2-40B4-BE49-F238E27FC236}">
                <a16:creationId xmlns:a16="http://schemas.microsoft.com/office/drawing/2014/main" id="{A7946C7D-CFE8-437B-BB9E-40249538C957}"/>
              </a:ext>
            </a:extLst>
          </p:cNvPr>
          <p:cNvPicPr>
            <a:picLocks noChangeAspect="1"/>
          </p:cNvPicPr>
          <p:nvPr/>
        </p:nvPicPr>
        <p:blipFill>
          <a:blip r:embed="rId8"/>
          <a:stretch>
            <a:fillRect/>
          </a:stretch>
        </p:blipFill>
        <p:spPr>
          <a:xfrm>
            <a:off x="6405016" y="3909653"/>
            <a:ext cx="2039186" cy="2437570"/>
          </a:xfrm>
          <a:prstGeom prst="rect">
            <a:avLst/>
          </a:prstGeom>
        </p:spPr>
      </p:pic>
    </p:spTree>
    <p:extLst>
      <p:ext uri="{BB962C8B-B14F-4D97-AF65-F5344CB8AC3E}">
        <p14:creationId xmlns:p14="http://schemas.microsoft.com/office/powerpoint/2010/main" val="4046076743"/>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513ED76-8854-4B97-BE5C-B093958A2765}"/>
              </a:ext>
            </a:extLst>
          </p:cNvPr>
          <p:cNvSpPr>
            <a:spLocks noGrp="1"/>
          </p:cNvSpPr>
          <p:nvPr>
            <p:ph idx="1"/>
          </p:nvPr>
        </p:nvSpPr>
        <p:spPr>
          <a:xfrm>
            <a:off x="476251" y="1321649"/>
            <a:ext cx="10972800" cy="4841026"/>
          </a:xfrm>
        </p:spPr>
        <p:txBody>
          <a:bodyPr/>
          <a:lstStyle/>
          <a:p>
            <a:r>
              <a:rPr lang="zh-CN" altLang="en-US" sz="2400" dirty="0"/>
              <a:t>基于分立器件研制的读出系统</a:t>
            </a:r>
            <a:endParaRPr lang="en-US" altLang="zh-CN" sz="2400" dirty="0"/>
          </a:p>
          <a:p>
            <a:pPr lvl="1"/>
            <a:r>
              <a:rPr lang="zh-CN" altLang="en-US" sz="2000" dirty="0"/>
              <a:t>电子学时间精度好于</a:t>
            </a:r>
            <a:r>
              <a:rPr lang="en-US" altLang="zh-CN" sz="2000" dirty="0"/>
              <a:t>16.5 </a:t>
            </a:r>
            <a:r>
              <a:rPr lang="en-US" altLang="zh-CN" sz="2000" dirty="0" err="1"/>
              <a:t>ps</a:t>
            </a:r>
            <a:endParaRPr lang="en-US" altLang="zh-CN" sz="2000" dirty="0"/>
          </a:p>
          <a:p>
            <a:pPr lvl="1"/>
            <a:r>
              <a:rPr lang="zh-CN" altLang="en-US" sz="2000" dirty="0"/>
              <a:t>整体时间精度好于</a:t>
            </a:r>
            <a:r>
              <a:rPr lang="en-US" altLang="zh-CN" sz="2000" dirty="0"/>
              <a:t>42 </a:t>
            </a:r>
            <a:r>
              <a:rPr lang="en-US" altLang="zh-CN" sz="2000" dirty="0" err="1"/>
              <a:t>ps</a:t>
            </a:r>
            <a:endParaRPr lang="en-US" altLang="zh-CN" sz="2000" dirty="0"/>
          </a:p>
          <a:p>
            <a:r>
              <a:rPr lang="zh-CN" altLang="en-US" sz="2400" dirty="0"/>
              <a:t>基于专用集成电路的读出系统</a:t>
            </a:r>
            <a:endParaRPr lang="en-US" altLang="zh-CN" sz="2400" dirty="0"/>
          </a:p>
          <a:p>
            <a:pPr lvl="1"/>
            <a:r>
              <a:rPr lang="zh-CN" altLang="en-US" sz="2000" dirty="0"/>
              <a:t>电子学时间精度</a:t>
            </a:r>
            <a:r>
              <a:rPr lang="en-US" altLang="zh-CN" sz="2000" dirty="0"/>
              <a:t>22.4 </a:t>
            </a:r>
            <a:r>
              <a:rPr lang="en-US" altLang="zh-CN" sz="2000" dirty="0" err="1"/>
              <a:t>ps</a:t>
            </a:r>
            <a:endParaRPr lang="en-US" altLang="zh-CN" sz="2000" dirty="0"/>
          </a:p>
          <a:p>
            <a:pPr lvl="1"/>
            <a:r>
              <a:rPr lang="zh-CN" altLang="en-US" sz="2000" dirty="0"/>
              <a:t>能应用于多通道数高集成度场景</a:t>
            </a:r>
            <a:endParaRPr lang="en-US" altLang="zh-CN" sz="2000" dirty="0"/>
          </a:p>
          <a:p>
            <a:pPr lvl="1"/>
            <a:r>
              <a:rPr lang="zh-CN" altLang="en-US" sz="2000" dirty="0"/>
              <a:t>基于铟柱连接完成倒装焊，所有通道均连通</a:t>
            </a:r>
            <a:endParaRPr lang="en-US" altLang="zh-CN" sz="2000" dirty="0"/>
          </a:p>
          <a:p>
            <a:pPr lvl="1"/>
            <a:r>
              <a:rPr lang="zh-CN" altLang="en-US" sz="2000" dirty="0"/>
              <a:t>对整体时间性能的测试正在进行中</a:t>
            </a:r>
            <a:endParaRPr lang="en-US" altLang="zh-CN" sz="2000" dirty="0"/>
          </a:p>
          <a:p>
            <a:r>
              <a:rPr lang="zh-CN" altLang="en-US" sz="2400" dirty="0"/>
              <a:t>自研的</a:t>
            </a:r>
            <a:r>
              <a:rPr lang="en-US" altLang="zh-CN" sz="2400" dirty="0"/>
              <a:t>LGAD</a:t>
            </a:r>
            <a:r>
              <a:rPr lang="zh-CN" altLang="en-US" sz="2400" dirty="0"/>
              <a:t>读出芯片</a:t>
            </a:r>
            <a:endParaRPr lang="en-US" altLang="zh-CN" sz="2400" dirty="0"/>
          </a:p>
          <a:p>
            <a:pPr lvl="1"/>
            <a:r>
              <a:rPr lang="zh-CN" altLang="en-US" sz="2000" dirty="0"/>
              <a:t>模拟前端精度好于</a:t>
            </a:r>
            <a:r>
              <a:rPr lang="en-US" altLang="zh-CN" sz="2000" dirty="0"/>
              <a:t>20ps</a:t>
            </a:r>
          </a:p>
          <a:p>
            <a:pPr lvl="1"/>
            <a:r>
              <a:rPr lang="en-US" altLang="zh-CN" sz="2000" dirty="0"/>
              <a:t>TDC</a:t>
            </a:r>
            <a:r>
              <a:rPr lang="zh-CN" altLang="en-US" sz="2000" dirty="0"/>
              <a:t>精度好于</a:t>
            </a:r>
            <a:r>
              <a:rPr lang="en-US" altLang="zh-CN" sz="2000" dirty="0"/>
              <a:t>10ps</a:t>
            </a:r>
          </a:p>
          <a:p>
            <a:pPr lvl="1"/>
            <a:r>
              <a:rPr lang="zh-CN" altLang="en-US" sz="2000" dirty="0"/>
              <a:t>模数集成的阵列型读出芯片正在研制中</a:t>
            </a:r>
          </a:p>
        </p:txBody>
      </p:sp>
      <p:sp>
        <p:nvSpPr>
          <p:cNvPr id="3" name="标题 2">
            <a:extLst>
              <a:ext uri="{FF2B5EF4-FFF2-40B4-BE49-F238E27FC236}">
                <a16:creationId xmlns:a16="http://schemas.microsoft.com/office/drawing/2014/main" id="{5E5308A6-DCC1-4EDF-A7D1-41F579B95BCB}"/>
              </a:ext>
            </a:extLst>
          </p:cNvPr>
          <p:cNvSpPr>
            <a:spLocks noGrp="1"/>
          </p:cNvSpPr>
          <p:nvPr>
            <p:ph type="title"/>
          </p:nvPr>
        </p:nvSpPr>
        <p:spPr/>
        <p:txBody>
          <a:bodyPr/>
          <a:lstStyle/>
          <a:p>
            <a:r>
              <a:rPr lang="zh-CN" altLang="en-US" dirty="0"/>
              <a:t>总结</a:t>
            </a:r>
          </a:p>
        </p:txBody>
      </p:sp>
      <p:sp>
        <p:nvSpPr>
          <p:cNvPr id="4" name="日期占位符 3">
            <a:extLst>
              <a:ext uri="{FF2B5EF4-FFF2-40B4-BE49-F238E27FC236}">
                <a16:creationId xmlns:a16="http://schemas.microsoft.com/office/drawing/2014/main" id="{BDC43E31-7091-4142-9038-E9EEBA9C96A3}"/>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6D4445CE-2789-4E1F-A7F8-7515ADD1304B}"/>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26</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2439663"/>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ED961B0-D694-4E32-B406-BD3B2E855FA6}"/>
              </a:ext>
            </a:extLst>
          </p:cNvPr>
          <p:cNvSpPr>
            <a:spLocks noGrp="1"/>
          </p:cNvSpPr>
          <p:nvPr>
            <p:ph idx="1"/>
          </p:nvPr>
        </p:nvSpPr>
        <p:spPr/>
        <p:txBody>
          <a:bodyPr/>
          <a:lstStyle/>
          <a:p>
            <a:pPr algn="ctr"/>
            <a:endParaRPr lang="en-US" altLang="zh-CN" sz="6600" b="1" dirty="0">
              <a:solidFill>
                <a:srgbClr val="C00000"/>
              </a:solidFill>
              <a:ea typeface="微软雅黑" panose="020B0503020204020204" pitchFamily="34" charset="-122"/>
            </a:endParaRPr>
          </a:p>
          <a:p>
            <a:pPr marL="109220" indent="0" algn="ctr">
              <a:buNone/>
            </a:pPr>
            <a:r>
              <a:rPr lang="en-US" altLang="zh-CN" sz="6600" b="1" dirty="0">
                <a:solidFill>
                  <a:srgbClr val="C00000"/>
                </a:solidFill>
                <a:ea typeface="微软雅黑" panose="020B0503020204020204" pitchFamily="34" charset="-122"/>
              </a:rPr>
              <a:t>Thank you </a:t>
            </a:r>
            <a:r>
              <a:rPr lang="zh-CN" altLang="en-US" sz="6600" b="1" dirty="0">
                <a:solidFill>
                  <a:srgbClr val="C00000"/>
                </a:solidFill>
                <a:ea typeface="微软雅黑" panose="020B0503020204020204" pitchFamily="34" charset="-122"/>
              </a:rPr>
              <a:t>！</a:t>
            </a:r>
          </a:p>
        </p:txBody>
      </p:sp>
      <p:sp>
        <p:nvSpPr>
          <p:cNvPr id="3" name="标题 2">
            <a:extLst>
              <a:ext uri="{FF2B5EF4-FFF2-40B4-BE49-F238E27FC236}">
                <a16:creationId xmlns:a16="http://schemas.microsoft.com/office/drawing/2014/main" id="{2F94D8C0-A52D-4FC5-9154-8D0F90EA2DC7}"/>
              </a:ext>
            </a:extLst>
          </p:cNvPr>
          <p:cNvSpPr>
            <a:spLocks noGrp="1"/>
          </p:cNvSpPr>
          <p:nvPr>
            <p:ph type="title"/>
          </p:nvPr>
        </p:nvSpPr>
        <p:spPr/>
        <p:txBody>
          <a:bodyPr/>
          <a:lstStyle/>
          <a:p>
            <a:endParaRPr lang="zh-CN" altLang="en-US"/>
          </a:p>
        </p:txBody>
      </p:sp>
      <p:sp>
        <p:nvSpPr>
          <p:cNvPr id="4" name="日期占位符 3">
            <a:extLst>
              <a:ext uri="{FF2B5EF4-FFF2-40B4-BE49-F238E27FC236}">
                <a16:creationId xmlns:a16="http://schemas.microsoft.com/office/drawing/2014/main" id="{02928847-7222-4E7F-B80B-FD0771D2E063}"/>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62653A68-0FCB-4F3C-B185-63734EC7A789}"/>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a:solidFill>
                  <a:prstClr val="black"/>
                </a:solidFill>
                <a:latin typeface="Arial" panose="020B0604020202020204" pitchFamily="34" charset="0"/>
                <a:ea typeface="宋体" panose="02010600030101010101" pitchFamily="2" charset="-122"/>
              </a:rPr>
              <a:pPr fontAlgn="base">
                <a:spcBef>
                  <a:spcPct val="0"/>
                </a:spcBef>
                <a:spcAft>
                  <a:spcPct val="0"/>
                </a:spcAft>
                <a:defRPr/>
              </a:pPr>
              <a:t>27</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244096448"/>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995A7A4-2C9B-4391-9E41-95DC54EFFCA9}"/>
              </a:ext>
            </a:extLst>
          </p:cNvPr>
          <p:cNvSpPr>
            <a:spLocks noGrp="1"/>
          </p:cNvSpPr>
          <p:nvPr>
            <p:ph idx="1"/>
          </p:nvPr>
        </p:nvSpPr>
        <p:spPr>
          <a:xfrm>
            <a:off x="609600" y="1481138"/>
            <a:ext cx="5981700" cy="4525962"/>
          </a:xfrm>
        </p:spPr>
        <p:txBody>
          <a:bodyPr/>
          <a:lstStyle/>
          <a:p>
            <a:r>
              <a:rPr lang="zh-CN" altLang="en-US" dirty="0"/>
              <a:t>高亮条件下存在大量的背景事件，仅通过位置测量难以区分</a:t>
            </a:r>
          </a:p>
          <a:p>
            <a:r>
              <a:rPr lang="en-US" altLang="zh-CN" dirty="0"/>
              <a:t>LGAD</a:t>
            </a:r>
            <a:r>
              <a:rPr lang="zh-CN" altLang="en-US" dirty="0"/>
              <a:t>可以提供高精度的时间信息，结合通道阵列提供的位置信息，与其他探测器的数据匹配，可增强区分能力</a:t>
            </a:r>
          </a:p>
          <a:p>
            <a:endParaRPr lang="zh-CN" altLang="en-US" dirty="0"/>
          </a:p>
        </p:txBody>
      </p:sp>
      <p:sp>
        <p:nvSpPr>
          <p:cNvPr id="3" name="标题 2">
            <a:extLst>
              <a:ext uri="{FF2B5EF4-FFF2-40B4-BE49-F238E27FC236}">
                <a16:creationId xmlns:a16="http://schemas.microsoft.com/office/drawing/2014/main" id="{AED8C668-842B-4723-96FC-A892F62D8441}"/>
              </a:ext>
            </a:extLst>
          </p:cNvPr>
          <p:cNvSpPr>
            <a:spLocks noGrp="1"/>
          </p:cNvSpPr>
          <p:nvPr>
            <p:ph type="title"/>
          </p:nvPr>
        </p:nvSpPr>
        <p:spPr/>
        <p:txBody>
          <a:bodyPr/>
          <a:lstStyle/>
          <a:p>
            <a:r>
              <a:rPr lang="zh-CN" altLang="en-US" dirty="0"/>
              <a:t>时间测量与分辨</a:t>
            </a:r>
          </a:p>
        </p:txBody>
      </p:sp>
      <p:sp>
        <p:nvSpPr>
          <p:cNvPr id="4" name="日期占位符 3">
            <a:extLst>
              <a:ext uri="{FF2B5EF4-FFF2-40B4-BE49-F238E27FC236}">
                <a16:creationId xmlns:a16="http://schemas.microsoft.com/office/drawing/2014/main" id="{AFF1AF36-12AE-448C-8C64-13FC109D21C9}"/>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E104937-3D64-4C0E-84F8-27DFA14ECA90}"/>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28</a:t>
            </a:fld>
            <a:endParaRPr lang="en-US" altLang="zh-CN">
              <a:solidFill>
                <a:prstClr val="black"/>
              </a:solidFill>
              <a:latin typeface="Arial" panose="020B0604020202020204" pitchFamily="34" charset="0"/>
              <a:ea typeface="宋体" panose="02010600030101010101" pitchFamily="2" charset="-122"/>
            </a:endParaRPr>
          </a:p>
        </p:txBody>
      </p:sp>
      <p:pic>
        <p:nvPicPr>
          <p:cNvPr id="6" name="内容占位符 6">
            <a:extLst>
              <a:ext uri="{FF2B5EF4-FFF2-40B4-BE49-F238E27FC236}">
                <a16:creationId xmlns:a16="http://schemas.microsoft.com/office/drawing/2014/main" id="{9C2F6D6C-590B-4F7A-94CC-34AC45BDE297}"/>
              </a:ext>
            </a:extLst>
          </p:cNvPr>
          <p:cNvPicPr>
            <a:picLocks noChangeAspect="1"/>
          </p:cNvPicPr>
          <p:nvPr/>
        </p:nvPicPr>
        <p:blipFill>
          <a:blip r:embed="rId3"/>
          <a:stretch>
            <a:fillRect/>
          </a:stretch>
        </p:blipFill>
        <p:spPr>
          <a:xfrm>
            <a:off x="6763757" y="1189627"/>
            <a:ext cx="5164588" cy="3801473"/>
          </a:xfrm>
          <a:prstGeom prst="rect">
            <a:avLst/>
          </a:prstGeom>
        </p:spPr>
      </p:pic>
      <p:sp>
        <p:nvSpPr>
          <p:cNvPr id="7" name="内容占位符 3">
            <a:extLst>
              <a:ext uri="{FF2B5EF4-FFF2-40B4-BE49-F238E27FC236}">
                <a16:creationId xmlns:a16="http://schemas.microsoft.com/office/drawing/2014/main" id="{774ACBCA-8170-4DEC-8A50-9CF3176D59FC}"/>
              </a:ext>
            </a:extLst>
          </p:cNvPr>
          <p:cNvSpPr>
            <a:spLocks noGrp="1"/>
          </p:cNvSpPr>
          <p:nvPr/>
        </p:nvSpPr>
        <p:spPr>
          <a:xfrm>
            <a:off x="7643365" y="5189119"/>
            <a:ext cx="4284980" cy="639445"/>
          </a:xfrm>
          <a:prstGeom prst="rect">
            <a:avLst/>
          </a:prstGeom>
          <a:noFill/>
          <a:ln w="9525">
            <a:noFill/>
          </a:ln>
        </p:spPr>
        <p:txBody>
          <a:bodyPr vert="horz" wrap="square" lIns="91440" tIns="45720" rIns="91440" bIns="45720" anchor="t"/>
          <a:lstStyle>
            <a:lvl1pPr marL="257175" indent="-257175" algn="l" rtl="0" eaLnBrk="1" fontAlgn="base" hangingPunct="1">
              <a:spcBef>
                <a:spcPct val="20000"/>
              </a:spcBef>
              <a:spcAft>
                <a:spcPct val="0"/>
              </a:spcAft>
              <a:buChar char="•"/>
              <a:defRPr sz="2400" baseline="0">
                <a:solidFill>
                  <a:schemeClr val="tx1"/>
                </a:solidFill>
                <a:latin typeface="Arial Unicode MS" panose="020B0604020202020204" charset="-122"/>
                <a:ea typeface="黑体" panose="02010609060101010101" pitchFamily="49" charset="-122"/>
                <a:cs typeface="+mn-cs"/>
              </a:defRPr>
            </a:lvl1pPr>
            <a:lvl2pPr marL="557530" indent="-214630" algn="l" rtl="0" eaLnBrk="1" fontAlgn="base" hangingPunct="1">
              <a:spcBef>
                <a:spcPct val="20000"/>
              </a:spcBef>
              <a:spcAft>
                <a:spcPct val="0"/>
              </a:spcAft>
              <a:buChar char="–"/>
              <a:defRPr sz="2100" baseline="0">
                <a:solidFill>
                  <a:schemeClr val="tx1"/>
                </a:solidFill>
                <a:latin typeface="Arial Unicode MS" panose="020B0604020202020204" charset="-122"/>
                <a:ea typeface="黑体" panose="02010609060101010101" pitchFamily="49" charset="-122"/>
              </a:defRPr>
            </a:lvl2pPr>
            <a:lvl3pPr marL="857250" indent="-171450" algn="l" rtl="0" eaLnBrk="1" fontAlgn="base" hangingPunct="1">
              <a:spcBef>
                <a:spcPct val="20000"/>
              </a:spcBef>
              <a:spcAft>
                <a:spcPct val="0"/>
              </a:spcAft>
              <a:buChar char="•"/>
              <a:defRPr sz="1800" baseline="0">
                <a:solidFill>
                  <a:schemeClr val="tx1"/>
                </a:solidFill>
                <a:latin typeface="Arial Unicode MS" panose="020B0604020202020204" charset="-122"/>
                <a:ea typeface="黑体" panose="02010609060101010101" pitchFamily="49" charset="-122"/>
              </a:defRPr>
            </a:lvl3pPr>
            <a:lvl4pPr marL="1200150" indent="-171450" algn="l" rtl="0" eaLnBrk="1" fontAlgn="base" hangingPunct="1">
              <a:spcBef>
                <a:spcPct val="20000"/>
              </a:spcBef>
              <a:spcAft>
                <a:spcPct val="0"/>
              </a:spcAft>
              <a:buChar char="–"/>
              <a:defRPr sz="1500" baseline="0">
                <a:solidFill>
                  <a:schemeClr val="tx1"/>
                </a:solidFill>
                <a:latin typeface="Arial Unicode MS" panose="020B0604020202020204" charset="-122"/>
                <a:ea typeface="黑体" panose="02010609060101010101" pitchFamily="49" charset="-122"/>
              </a:defRPr>
            </a:lvl4pPr>
            <a:lvl5pPr marL="1543050" indent="-171450" algn="l" rtl="0" eaLnBrk="1" fontAlgn="base" hangingPunct="1">
              <a:spcBef>
                <a:spcPct val="20000"/>
              </a:spcBef>
              <a:spcAft>
                <a:spcPct val="0"/>
              </a:spcAft>
              <a:buChar char="»"/>
              <a:defRPr sz="1500" baseline="0">
                <a:solidFill>
                  <a:schemeClr val="tx1"/>
                </a:solidFill>
                <a:latin typeface="Arial Unicode MS" panose="020B0604020202020204" charset="-122"/>
                <a:ea typeface="黑体" panose="02010609060101010101" pitchFamily="49" charset="-122"/>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marL="0" indent="0">
              <a:buNone/>
            </a:pPr>
            <a:r>
              <a:rPr lang="zh-CN" altLang="en-US" sz="1800" dirty="0"/>
              <a:t>一次对撞中存在大量的背景事例</a:t>
            </a:r>
            <a:r>
              <a:rPr lang="en-US" altLang="zh-CN" sz="1800" dirty="0"/>
              <a:t>(PU)</a:t>
            </a:r>
            <a:r>
              <a:rPr lang="zh-CN" altLang="en-US" sz="1800" dirty="0"/>
              <a:t>，仅通过位置难以区分</a:t>
            </a:r>
          </a:p>
        </p:txBody>
      </p:sp>
      <p:cxnSp>
        <p:nvCxnSpPr>
          <p:cNvPr id="13" name="直接连接符 12">
            <a:extLst>
              <a:ext uri="{FF2B5EF4-FFF2-40B4-BE49-F238E27FC236}">
                <a16:creationId xmlns:a16="http://schemas.microsoft.com/office/drawing/2014/main" id="{BD0B6C50-78D7-4DEE-9F3E-324563E631CD}"/>
              </a:ext>
            </a:extLst>
          </p:cNvPr>
          <p:cNvCxnSpPr>
            <a:cxnSpLocks/>
          </p:cNvCxnSpPr>
          <p:nvPr/>
        </p:nvCxnSpPr>
        <p:spPr>
          <a:xfrm>
            <a:off x="9753600" y="1347788"/>
            <a:ext cx="0" cy="3267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83685"/>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60698FA-54E2-4425-8067-CCE0CCED844F}"/>
              </a:ext>
            </a:extLst>
          </p:cNvPr>
          <p:cNvSpPr>
            <a:spLocks noGrp="1"/>
          </p:cNvSpPr>
          <p:nvPr>
            <p:ph idx="1"/>
          </p:nvPr>
        </p:nvSpPr>
        <p:spPr>
          <a:xfrm>
            <a:off x="609600" y="1481137"/>
            <a:ext cx="6429375" cy="2986087"/>
          </a:xfrm>
        </p:spPr>
        <p:txBody>
          <a:bodyPr/>
          <a:lstStyle/>
          <a:p>
            <a:pPr lvl="0" algn="just"/>
            <a:r>
              <a:rPr lang="zh-CN" altLang="zh-CN" dirty="0"/>
              <a:t>形状：基于硅晶圆生产，薄片状固体探测器，通道呈阵列排布</a:t>
            </a:r>
          </a:p>
          <a:p>
            <a:pPr lvl="0" algn="just"/>
            <a:r>
              <a:rPr lang="zh-CN" altLang="zh-CN" dirty="0"/>
              <a:t>优势：</a:t>
            </a:r>
          </a:p>
          <a:p>
            <a:pPr lvl="1" algn="just"/>
            <a:r>
              <a:rPr lang="zh-CN" altLang="zh-CN" sz="2400" dirty="0"/>
              <a:t>电荷收集速度快，时间精度高</a:t>
            </a:r>
            <a:endParaRPr lang="en-US" altLang="zh-CN" sz="2400" dirty="0"/>
          </a:p>
          <a:p>
            <a:pPr lvl="1" algn="just"/>
            <a:r>
              <a:rPr lang="zh-CN" altLang="en-US" sz="2400" dirty="0"/>
              <a:t>通道面积小，在</a:t>
            </a:r>
            <a:r>
              <a:rPr lang="en-US" altLang="zh-CN" sz="2400" dirty="0"/>
              <a:t>mm</a:t>
            </a:r>
            <a:r>
              <a:rPr lang="en-US" altLang="zh-CN" sz="2400" baseline="30000" dirty="0"/>
              <a:t>2</a:t>
            </a:r>
            <a:r>
              <a:rPr lang="zh-CN" altLang="en-US" sz="2400" dirty="0"/>
              <a:t>量级，通过通道位置获得空间信息</a:t>
            </a:r>
          </a:p>
          <a:p>
            <a:endParaRPr lang="zh-CN" altLang="en-US" dirty="0"/>
          </a:p>
        </p:txBody>
      </p:sp>
      <p:sp>
        <p:nvSpPr>
          <p:cNvPr id="3" name="标题 2">
            <a:extLst>
              <a:ext uri="{FF2B5EF4-FFF2-40B4-BE49-F238E27FC236}">
                <a16:creationId xmlns:a16="http://schemas.microsoft.com/office/drawing/2014/main" id="{70FEB47D-769D-4A79-A9BE-1A1645785F74}"/>
              </a:ext>
            </a:extLst>
          </p:cNvPr>
          <p:cNvSpPr>
            <a:spLocks noGrp="1"/>
          </p:cNvSpPr>
          <p:nvPr>
            <p:ph type="title"/>
          </p:nvPr>
        </p:nvSpPr>
        <p:spPr/>
        <p:txBody>
          <a:bodyPr/>
          <a:lstStyle/>
          <a:p>
            <a:r>
              <a:rPr lang="en-US" altLang="zh-CN" dirty="0"/>
              <a:t>LGAD</a:t>
            </a:r>
            <a:r>
              <a:rPr lang="zh-CN" altLang="en-US" dirty="0"/>
              <a:t>基本特点</a:t>
            </a:r>
          </a:p>
        </p:txBody>
      </p:sp>
      <p:sp>
        <p:nvSpPr>
          <p:cNvPr id="4" name="日期占位符 3">
            <a:extLst>
              <a:ext uri="{FF2B5EF4-FFF2-40B4-BE49-F238E27FC236}">
                <a16:creationId xmlns:a16="http://schemas.microsoft.com/office/drawing/2014/main" id="{639D73CC-8202-4778-9D6D-7D943F7C4BB4}"/>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3AEF8621-EF37-4634-A8BA-F5EB9045245E}"/>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29</a:t>
            </a:fld>
            <a:endParaRPr lang="en-US" altLang="zh-CN">
              <a:solidFill>
                <a:prstClr val="black"/>
              </a:solidFill>
              <a:latin typeface="Arial" panose="020B0604020202020204" pitchFamily="34" charset="0"/>
              <a:ea typeface="宋体" panose="02010600030101010101" pitchFamily="2" charset="-122"/>
            </a:endParaRPr>
          </a:p>
        </p:txBody>
      </p:sp>
      <p:pic>
        <p:nvPicPr>
          <p:cNvPr id="8" name="图片 7">
            <a:extLst>
              <a:ext uri="{FF2B5EF4-FFF2-40B4-BE49-F238E27FC236}">
                <a16:creationId xmlns:a16="http://schemas.microsoft.com/office/drawing/2014/main" id="{A2BAA2C2-7DAD-433D-A748-DB89CDE93B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53324" y="1357312"/>
            <a:ext cx="4373037" cy="4393801"/>
          </a:xfrm>
          <a:prstGeom prst="rect">
            <a:avLst/>
          </a:prstGeom>
        </p:spPr>
      </p:pic>
      <p:cxnSp>
        <p:nvCxnSpPr>
          <p:cNvPr id="6" name="直接箭头连接符 5">
            <a:extLst>
              <a:ext uri="{FF2B5EF4-FFF2-40B4-BE49-F238E27FC236}">
                <a16:creationId xmlns:a16="http://schemas.microsoft.com/office/drawing/2014/main" id="{E92329F2-C901-44CA-9FD1-C9B9811D5F5F}"/>
              </a:ext>
            </a:extLst>
          </p:cNvPr>
          <p:cNvCxnSpPr>
            <a:cxnSpLocks/>
          </p:cNvCxnSpPr>
          <p:nvPr/>
        </p:nvCxnSpPr>
        <p:spPr>
          <a:xfrm>
            <a:off x="5238630" y="4638545"/>
            <a:ext cx="785697" cy="0"/>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
        <p:nvSpPr>
          <p:cNvPr id="7" name="文本框 6">
            <a:extLst>
              <a:ext uri="{FF2B5EF4-FFF2-40B4-BE49-F238E27FC236}">
                <a16:creationId xmlns:a16="http://schemas.microsoft.com/office/drawing/2014/main" id="{FD775CD6-C453-499A-8271-5D0F13C7CED8}"/>
              </a:ext>
            </a:extLst>
          </p:cNvPr>
          <p:cNvSpPr txBox="1"/>
          <p:nvPr/>
        </p:nvSpPr>
        <p:spPr>
          <a:xfrm>
            <a:off x="5253463" y="4295903"/>
            <a:ext cx="842536" cy="342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1.3mm</a:t>
            </a:r>
            <a:endParaRPr kumimoji="0" lang="zh-CN" altLang="en-US" sz="14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7DA6D16C-CD04-4273-8C12-002B2194864B}"/>
              </a:ext>
            </a:extLst>
          </p:cNvPr>
          <p:cNvSpPr txBox="1"/>
          <p:nvPr/>
        </p:nvSpPr>
        <p:spPr>
          <a:xfrm>
            <a:off x="8305695" y="5911335"/>
            <a:ext cx="2868295" cy="337185"/>
          </a:xfrm>
          <a:prstGeom prst="rect">
            <a:avLst/>
          </a:prstGeom>
          <a:noFill/>
        </p:spPr>
        <p:txBody>
          <a:bodyPr wrap="square" rtlCol="0">
            <a:spAutoFit/>
          </a:bodyPr>
          <a:lstStyle/>
          <a:p>
            <a:r>
              <a:rPr lang="zh-CN" altLang="en-US" sz="1600" dirty="0">
                <a:latin typeface="黑体" panose="02010609060101010101" pitchFamily="49" charset="-122"/>
                <a:ea typeface="黑体" panose="02010609060101010101" pitchFamily="49" charset="-122"/>
                <a:cs typeface="黑体" panose="02010609060101010101" pitchFamily="49" charset="-122"/>
              </a:rPr>
              <a:t>通道尺寸</a:t>
            </a:r>
            <a:r>
              <a:rPr lang="en-US" altLang="zh-CN" sz="1600" dirty="0">
                <a:latin typeface="黑体" panose="02010609060101010101" pitchFamily="49" charset="-122"/>
                <a:ea typeface="黑体" panose="02010609060101010101" pitchFamily="49" charset="-122"/>
                <a:cs typeface="黑体" panose="02010609060101010101" pitchFamily="49" charset="-122"/>
              </a:rPr>
              <a:t>1.3</a:t>
            </a:r>
            <a:r>
              <a:rPr lang="zh-CN" altLang="en-US" sz="1600" dirty="0">
                <a:latin typeface="黑体" panose="02010609060101010101" pitchFamily="49" charset="-122"/>
                <a:ea typeface="黑体" panose="02010609060101010101" pitchFamily="49" charset="-122"/>
                <a:cs typeface="黑体" panose="02010609060101010101" pitchFamily="49" charset="-122"/>
              </a:rPr>
              <a:t>×</a:t>
            </a:r>
            <a:r>
              <a:rPr lang="en-US" altLang="zh-CN" sz="1600" dirty="0">
                <a:latin typeface="黑体" panose="02010609060101010101" pitchFamily="49" charset="-122"/>
                <a:ea typeface="黑体" panose="02010609060101010101" pitchFamily="49" charset="-122"/>
                <a:cs typeface="黑体" panose="02010609060101010101" pitchFamily="49" charset="-122"/>
              </a:rPr>
              <a:t>1.3 mm</a:t>
            </a:r>
            <a:r>
              <a:rPr lang="en-US" altLang="zh-CN" sz="1600" baseline="30000" dirty="0">
                <a:latin typeface="黑体" panose="02010609060101010101" pitchFamily="49" charset="-122"/>
                <a:ea typeface="黑体" panose="02010609060101010101" pitchFamily="49" charset="-122"/>
                <a:cs typeface="黑体" panose="02010609060101010101" pitchFamily="49" charset="-122"/>
              </a:rPr>
              <a:t>2</a:t>
            </a:r>
            <a:r>
              <a:rPr lang="zh-CN" altLang="zh-CN" sz="1600" dirty="0">
                <a:latin typeface="黑体" panose="02010609060101010101" pitchFamily="49" charset="-122"/>
                <a:ea typeface="黑体" panose="02010609060101010101" pitchFamily="49" charset="-122"/>
                <a:cs typeface="黑体" panose="02010609060101010101" pitchFamily="49" charset="-122"/>
              </a:rPr>
              <a:t>的</a:t>
            </a:r>
            <a:r>
              <a:rPr lang="en-US" altLang="zh-CN" sz="1600" dirty="0">
                <a:latin typeface="黑体" panose="02010609060101010101" pitchFamily="49" charset="-122"/>
                <a:ea typeface="黑体" panose="02010609060101010101" pitchFamily="49" charset="-122"/>
                <a:cs typeface="黑体" panose="02010609060101010101" pitchFamily="49" charset="-122"/>
              </a:rPr>
              <a:t>LGAD</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Tree>
    <p:extLst>
      <p:ext uri="{BB962C8B-B14F-4D97-AF65-F5344CB8AC3E}">
        <p14:creationId xmlns:p14="http://schemas.microsoft.com/office/powerpoint/2010/main" val="214144853"/>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5DE94D3-AD18-48DD-B7C8-AB3150F2585C}"/>
              </a:ext>
            </a:extLst>
          </p:cNvPr>
          <p:cNvSpPr>
            <a:spLocks noGrp="1"/>
          </p:cNvSpPr>
          <p:nvPr>
            <p:ph idx="1"/>
          </p:nvPr>
        </p:nvSpPr>
        <p:spPr/>
        <p:txBody>
          <a:bodyPr/>
          <a:lstStyle/>
          <a:p>
            <a:pPr>
              <a:lnSpc>
                <a:spcPct val="200000"/>
              </a:lnSpc>
            </a:pPr>
            <a:r>
              <a:rPr lang="en-US" altLang="zh-CN" dirty="0"/>
              <a:t>LGAD</a:t>
            </a:r>
            <a:r>
              <a:rPr lang="zh-CN" altLang="en-US" dirty="0"/>
              <a:t>读出电子学研究背景</a:t>
            </a:r>
            <a:endParaRPr lang="en-US" altLang="zh-CN" dirty="0"/>
          </a:p>
          <a:p>
            <a:pPr>
              <a:lnSpc>
                <a:spcPct val="200000"/>
              </a:lnSpc>
            </a:pPr>
            <a:r>
              <a:rPr lang="zh-CN" altLang="en-US" dirty="0">
                <a:solidFill>
                  <a:schemeClr val="bg1">
                    <a:lumMod val="85000"/>
                  </a:schemeClr>
                </a:solidFill>
              </a:rPr>
              <a:t>基于分立器件的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基于</a:t>
            </a:r>
            <a:r>
              <a:rPr lang="en-US" altLang="zh-CN" dirty="0">
                <a:solidFill>
                  <a:schemeClr val="bg1">
                    <a:lumMod val="85000"/>
                  </a:schemeClr>
                </a:solidFill>
              </a:rPr>
              <a:t>ASIC</a:t>
            </a:r>
            <a:r>
              <a:rPr lang="zh-CN" altLang="en-US" dirty="0">
                <a:solidFill>
                  <a:schemeClr val="bg1">
                    <a:lumMod val="85000"/>
                  </a:schemeClr>
                </a:solidFill>
              </a:rPr>
              <a:t>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自研</a:t>
            </a:r>
            <a:r>
              <a:rPr lang="en-US" altLang="zh-CN" dirty="0">
                <a:solidFill>
                  <a:schemeClr val="bg1">
                    <a:lumMod val="85000"/>
                  </a:schemeClr>
                </a:solidFill>
              </a:rPr>
              <a:t>LGAD</a:t>
            </a:r>
            <a:r>
              <a:rPr lang="zh-CN" altLang="en-US" dirty="0">
                <a:solidFill>
                  <a:schemeClr val="bg1">
                    <a:lumMod val="85000"/>
                  </a:schemeClr>
                </a:solidFill>
              </a:rPr>
              <a:t>读出芯片</a:t>
            </a:r>
          </a:p>
        </p:txBody>
      </p:sp>
      <p:sp>
        <p:nvSpPr>
          <p:cNvPr id="3" name="标题 2">
            <a:extLst>
              <a:ext uri="{FF2B5EF4-FFF2-40B4-BE49-F238E27FC236}">
                <a16:creationId xmlns:a16="http://schemas.microsoft.com/office/drawing/2014/main" id="{3743508D-66E6-452C-B9D9-A6381088455D}"/>
              </a:ext>
            </a:extLst>
          </p:cNvPr>
          <p:cNvSpPr>
            <a:spLocks noGrp="1"/>
          </p:cNvSpPr>
          <p:nvPr>
            <p:ph type="title"/>
          </p:nvPr>
        </p:nvSpPr>
        <p:spPr/>
        <p:txBody>
          <a:bodyPr/>
          <a:lstStyle/>
          <a:p>
            <a:r>
              <a:rPr lang="en-US" altLang="zh-CN" dirty="0"/>
              <a:t>Overview</a:t>
            </a:r>
            <a:endParaRPr lang="zh-CN" altLang="en-US" dirty="0"/>
          </a:p>
        </p:txBody>
      </p:sp>
      <p:sp>
        <p:nvSpPr>
          <p:cNvPr id="4" name="日期占位符 3">
            <a:extLst>
              <a:ext uri="{FF2B5EF4-FFF2-40B4-BE49-F238E27FC236}">
                <a16:creationId xmlns:a16="http://schemas.microsoft.com/office/drawing/2014/main" id="{3C551857-ED3A-42DC-BBDB-FAFE286FC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21EF795-F612-4E7C-8A6B-90EEB214FA5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3</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54568739"/>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844A83D-3692-4A78-A9C4-9E9BF2F5ED21}"/>
              </a:ext>
            </a:extLst>
          </p:cNvPr>
          <p:cNvSpPr>
            <a:spLocks noGrp="1"/>
          </p:cNvSpPr>
          <p:nvPr>
            <p:ph type="title"/>
          </p:nvPr>
        </p:nvSpPr>
        <p:spPr/>
        <p:txBody>
          <a:bodyPr/>
          <a:lstStyle/>
          <a:p>
            <a:r>
              <a:rPr lang="zh-CN" altLang="en-US" dirty="0"/>
              <a:t>前端</a:t>
            </a:r>
            <a:r>
              <a:rPr lang="en-US" altLang="zh-CN" dirty="0"/>
              <a:t>ASIC</a:t>
            </a:r>
            <a:r>
              <a:rPr lang="zh-CN" altLang="en-US" dirty="0"/>
              <a:t>读出验证：模拟前端</a:t>
            </a:r>
          </a:p>
        </p:txBody>
      </p:sp>
      <p:sp>
        <p:nvSpPr>
          <p:cNvPr id="4" name="日期占位符 3">
            <a:extLst>
              <a:ext uri="{FF2B5EF4-FFF2-40B4-BE49-F238E27FC236}">
                <a16:creationId xmlns:a16="http://schemas.microsoft.com/office/drawing/2014/main" id="{92E539F9-3A8B-49F2-B5AD-EE5512148B8E}"/>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969CD1D9-5FAC-4DA1-B24C-805626D6F45C}"/>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30</a:t>
            </a:fld>
            <a:endParaRPr lang="en-US" altLang="zh-CN">
              <a:solidFill>
                <a:prstClr val="black"/>
              </a:solidFill>
              <a:latin typeface="Arial" panose="020B0604020202020204" pitchFamily="34" charset="0"/>
              <a:ea typeface="宋体" panose="02010600030101010101" pitchFamily="2" charset="-122"/>
            </a:endParaRPr>
          </a:p>
        </p:txBody>
      </p:sp>
      <p:sp>
        <p:nvSpPr>
          <p:cNvPr id="6" name="内容占位符 1">
            <a:extLst>
              <a:ext uri="{FF2B5EF4-FFF2-40B4-BE49-F238E27FC236}">
                <a16:creationId xmlns:a16="http://schemas.microsoft.com/office/drawing/2014/main" id="{4A33F155-39CE-454D-A201-4E5AE5DFDBEC}"/>
              </a:ext>
            </a:extLst>
          </p:cNvPr>
          <p:cNvSpPr txBox="1">
            <a:spLocks/>
          </p:cNvSpPr>
          <p:nvPr/>
        </p:nvSpPr>
        <p:spPr>
          <a:xfrm>
            <a:off x="476251" y="1342029"/>
            <a:ext cx="7184595" cy="4801870"/>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r>
              <a:rPr lang="zh-CN" altLang="en-US" sz="2400" dirty="0">
                <a:latin typeface="Times New Roman" panose="02020603050405020304" pitchFamily="18" charset="0"/>
                <a:cs typeface="Times New Roman" panose="02020603050405020304" pitchFamily="18" charset="0"/>
              </a:rPr>
              <a:t>时间抖动与噪声的关系：</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在此放大系统中，时间抖动可由该式给出：</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其中，</a:t>
            </a:r>
            <a:r>
              <a:rPr lang="en-US" altLang="zh-CN" sz="2400" dirty="0" err="1">
                <a:latin typeface="Times New Roman" panose="02020603050405020304" pitchFamily="18" charset="0"/>
                <a:cs typeface="Times New Roman" panose="02020603050405020304" pitchFamily="18" charset="0"/>
              </a:rPr>
              <a:t>e</a:t>
            </a:r>
            <a:r>
              <a:rPr lang="en-US" altLang="zh-CN" sz="2400" baseline="-25000" dirty="0" err="1">
                <a:latin typeface="Times New Roman" panose="02020603050405020304" pitchFamily="18" charset="0"/>
                <a:cs typeface="Times New Roman" panose="02020603050405020304" pitchFamily="18" charset="0"/>
              </a:rPr>
              <a:t>n</a:t>
            </a:r>
            <a:r>
              <a:rPr lang="zh-CN" altLang="en-US" sz="2400" dirty="0">
                <a:latin typeface="Times New Roman" panose="02020603050405020304" pitchFamily="18" charset="0"/>
                <a:cs typeface="Times New Roman" panose="02020603050405020304" pitchFamily="18" charset="0"/>
              </a:rPr>
              <a:t>为噪声谱密度，</a:t>
            </a:r>
            <a:r>
              <a:rPr lang="en-US" altLang="zh-CN" sz="2400" dirty="0">
                <a:latin typeface="Times New Roman" panose="02020603050405020304" pitchFamily="18" charset="0"/>
                <a:cs typeface="Times New Roman" panose="02020603050405020304" pitchFamily="18" charset="0"/>
              </a:rPr>
              <a:t>t</a:t>
            </a:r>
            <a:r>
              <a:rPr lang="en-US" altLang="zh-CN" sz="2400" baseline="-25000" dirty="0">
                <a:latin typeface="Times New Roman" panose="02020603050405020304" pitchFamily="18" charset="0"/>
                <a:cs typeface="Times New Roman" panose="02020603050405020304" pitchFamily="18" charset="0"/>
              </a:rPr>
              <a:t>d</a:t>
            </a:r>
            <a:r>
              <a:rPr lang="zh-CN" altLang="en-US" sz="2400" dirty="0">
                <a:latin typeface="Times New Roman" panose="02020603050405020304" pitchFamily="18" charset="0"/>
                <a:cs typeface="Times New Roman" panose="02020603050405020304" pitchFamily="18" charset="0"/>
              </a:rPr>
              <a:t>为探测器波形上升时间，</a:t>
            </a:r>
            <a:r>
              <a:rPr lang="en-US" altLang="zh-CN" sz="2400" dirty="0">
                <a:latin typeface="Times New Roman" panose="02020603050405020304" pitchFamily="18" charset="0"/>
                <a:cs typeface="Times New Roman" panose="02020603050405020304" pitchFamily="18" charset="0"/>
              </a:rPr>
              <a:t>C</a:t>
            </a:r>
            <a:r>
              <a:rPr lang="en-US" altLang="zh-CN" sz="2400" baseline="-25000" dirty="0">
                <a:latin typeface="Times New Roman" panose="02020603050405020304" pitchFamily="18" charset="0"/>
                <a:cs typeface="Times New Roman" panose="02020603050405020304" pitchFamily="18" charset="0"/>
              </a:rPr>
              <a:t>d</a:t>
            </a:r>
            <a:r>
              <a:rPr lang="zh-CN" altLang="en-US" sz="2400" dirty="0">
                <a:latin typeface="Times New Roman" panose="02020603050405020304" pitchFamily="18" charset="0"/>
                <a:cs typeface="Times New Roman" panose="02020603050405020304" pitchFamily="18" charset="0"/>
              </a:rPr>
              <a:t>为探测器电容，</a:t>
            </a:r>
            <a:r>
              <a:rPr lang="en-US" altLang="zh-CN" sz="2400" dirty="0" err="1">
                <a:latin typeface="Times New Roman" panose="02020603050405020304" pitchFamily="18" charset="0"/>
                <a:cs typeface="Times New Roman" panose="02020603050405020304" pitchFamily="18" charset="0"/>
              </a:rPr>
              <a:t>Q</a:t>
            </a:r>
            <a:r>
              <a:rPr lang="en-US" altLang="zh-CN" sz="2400" baseline="-25000" dirty="0" err="1">
                <a:latin typeface="Times New Roman" panose="02020603050405020304" pitchFamily="18" charset="0"/>
                <a:cs typeface="Times New Roman" panose="02020603050405020304" pitchFamily="18" charset="0"/>
              </a:rPr>
              <a:t>inj</a:t>
            </a:r>
            <a:r>
              <a:rPr lang="zh-CN" altLang="en-US" sz="2400" dirty="0">
                <a:latin typeface="Times New Roman" panose="02020603050405020304" pitchFamily="18" charset="0"/>
                <a:cs typeface="Times New Roman" panose="02020603050405020304" pitchFamily="18" charset="0"/>
              </a:rPr>
              <a:t>为注入电荷量</a:t>
            </a:r>
          </a:p>
          <a:p>
            <a:r>
              <a:rPr lang="zh-CN" altLang="en-US" sz="2400" dirty="0">
                <a:latin typeface="Times New Roman" panose="02020603050405020304" pitchFamily="18" charset="0"/>
                <a:cs typeface="Times New Roman" panose="02020603050405020304" pitchFamily="18" charset="0"/>
              </a:rPr>
              <a:t>在前放波形读出中，</a:t>
            </a:r>
            <a:r>
              <a:rPr lang="en-US" altLang="zh-CN" sz="2400" dirty="0" err="1">
                <a:latin typeface="Times New Roman" panose="02020603050405020304" pitchFamily="18" charset="0"/>
                <a:cs typeface="Times New Roman" panose="02020603050405020304" pitchFamily="18" charset="0"/>
              </a:rPr>
              <a:t>e</a:t>
            </a:r>
            <a:r>
              <a:rPr lang="en-US" altLang="zh-CN" sz="2400" baseline="-25000" dirty="0" err="1">
                <a:latin typeface="Times New Roman" panose="02020603050405020304" pitchFamily="18" charset="0"/>
                <a:cs typeface="Times New Roman" panose="02020603050405020304" pitchFamily="18" charset="0"/>
              </a:rPr>
              <a:t>n</a:t>
            </a:r>
            <a:r>
              <a:rPr lang="en-US" altLang="zh-CN" sz="2400" baseline="-250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和 </a:t>
            </a:r>
            <a:r>
              <a:rPr lang="en-US" altLang="zh-CN" sz="2400" dirty="0">
                <a:latin typeface="Times New Roman" panose="02020603050405020304" pitchFamily="18" charset="0"/>
                <a:cs typeface="Times New Roman" panose="02020603050405020304" pitchFamily="18" charset="0"/>
              </a:rPr>
              <a:t>t</a:t>
            </a:r>
            <a:r>
              <a:rPr lang="en-US" altLang="zh-CN" sz="2400" baseline="-25000" dirty="0">
                <a:latin typeface="Times New Roman" panose="02020603050405020304" pitchFamily="18" charset="0"/>
                <a:cs typeface="Times New Roman" panose="02020603050405020304" pitchFamily="18" charset="0"/>
              </a:rPr>
              <a:t>d </a:t>
            </a:r>
            <a:r>
              <a:rPr lang="zh-CN" altLang="en-US" sz="2400" dirty="0">
                <a:latin typeface="Times New Roman" panose="02020603050405020304" pitchFamily="18" charset="0"/>
                <a:cs typeface="Times New Roman" panose="02020603050405020304" pitchFamily="18" charset="0"/>
              </a:rPr>
              <a:t>是固定值，我们将研究</a:t>
            </a:r>
            <a:r>
              <a:rPr lang="en-US" altLang="zh-CN" sz="2400" dirty="0">
                <a:latin typeface="Times New Roman" panose="02020603050405020304" pitchFamily="18" charset="0"/>
                <a:cs typeface="Times New Roman" panose="02020603050405020304" pitchFamily="18" charset="0"/>
              </a:rPr>
              <a:t>C</a:t>
            </a:r>
            <a:r>
              <a:rPr lang="en-US" altLang="zh-CN" sz="2400" baseline="-25000" dirty="0">
                <a:latin typeface="Times New Roman" panose="02020603050405020304" pitchFamily="18" charset="0"/>
                <a:cs typeface="Times New Roman" panose="02020603050405020304" pitchFamily="18" charset="0"/>
              </a:rPr>
              <a:t>d</a:t>
            </a:r>
            <a:r>
              <a:rPr lang="zh-CN" altLang="en-US" sz="2400" dirty="0">
                <a:latin typeface="Times New Roman" panose="02020603050405020304" pitchFamily="18" charset="0"/>
                <a:cs typeface="Times New Roman" panose="02020603050405020304" pitchFamily="18" charset="0"/>
              </a:rPr>
              <a:t>的影响</a:t>
            </a:r>
          </a:p>
          <a:p>
            <a:endParaRPr lang="zh-CN" altLang="en-US"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59E8C3BB-1033-439A-A6C9-95DAA765D5A6}"/>
              </a:ext>
            </a:extLst>
          </p:cNvPr>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573210" y="3196633"/>
            <a:ext cx="2800985" cy="1056640"/>
          </a:xfrm>
          <a:prstGeom prst="rect">
            <a:avLst/>
          </a:prstGeom>
        </p:spPr>
      </p:pic>
      <p:pic>
        <p:nvPicPr>
          <p:cNvPr id="8" name="图片 7">
            <a:extLst>
              <a:ext uri="{FF2B5EF4-FFF2-40B4-BE49-F238E27FC236}">
                <a16:creationId xmlns:a16="http://schemas.microsoft.com/office/drawing/2014/main" id="{42C8C74C-539E-42A3-B341-2639C357EA26}"/>
              </a:ext>
            </a:extLst>
          </p:cNvPr>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269363" y="1757638"/>
            <a:ext cx="3408680" cy="847090"/>
          </a:xfrm>
          <a:prstGeom prst="rect">
            <a:avLst/>
          </a:prstGeom>
        </p:spPr>
      </p:pic>
      <p:grpSp>
        <p:nvGrpSpPr>
          <p:cNvPr id="9" name="组合 8">
            <a:extLst>
              <a:ext uri="{FF2B5EF4-FFF2-40B4-BE49-F238E27FC236}">
                <a16:creationId xmlns:a16="http://schemas.microsoft.com/office/drawing/2014/main" id="{DFDC5490-D1E1-44B2-A981-B0ED3B86D0A3}"/>
              </a:ext>
            </a:extLst>
          </p:cNvPr>
          <p:cNvGrpSpPr/>
          <p:nvPr/>
        </p:nvGrpSpPr>
        <p:grpSpPr>
          <a:xfrm>
            <a:off x="7471154" y="1541781"/>
            <a:ext cx="4547284" cy="3220720"/>
            <a:chOff x="9091" y="3289"/>
            <a:chExt cx="9397" cy="6466"/>
          </a:xfrm>
        </p:grpSpPr>
        <p:pic>
          <p:nvPicPr>
            <p:cNvPr id="10" name="内容占位符 6">
              <a:extLst>
                <a:ext uri="{FF2B5EF4-FFF2-40B4-BE49-F238E27FC236}">
                  <a16:creationId xmlns:a16="http://schemas.microsoft.com/office/drawing/2014/main" id="{58F96C18-BA9B-411F-875C-9F07AFCEA91C}"/>
                </a:ext>
              </a:extLst>
            </p:cNvPr>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9199" y="3289"/>
              <a:ext cx="9289" cy="6466"/>
            </a:xfrm>
            <a:prstGeom prst="rect">
              <a:avLst/>
            </a:prstGeom>
          </p:spPr>
        </p:pic>
        <p:cxnSp>
          <p:nvCxnSpPr>
            <p:cNvPr id="11" name="直接箭头连接符 10">
              <a:extLst>
                <a:ext uri="{FF2B5EF4-FFF2-40B4-BE49-F238E27FC236}">
                  <a16:creationId xmlns:a16="http://schemas.microsoft.com/office/drawing/2014/main" id="{3E51220D-9932-49D8-A901-B1C07FB2E342}"/>
                </a:ext>
              </a:extLst>
            </p:cNvPr>
            <p:cNvCxnSpPr/>
            <p:nvPr/>
          </p:nvCxnSpPr>
          <p:spPr>
            <a:xfrm>
              <a:off x="9778" y="4769"/>
              <a:ext cx="825" cy="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803C81F1-9E18-4D73-A3F5-3D904ECB5D31}"/>
                </a:ext>
              </a:extLst>
            </p:cNvPr>
            <p:cNvSpPr txBox="1"/>
            <p:nvPr/>
          </p:nvSpPr>
          <p:spPr>
            <a:xfrm>
              <a:off x="9091" y="3672"/>
              <a:ext cx="1807" cy="1186"/>
            </a:xfrm>
            <a:prstGeom prst="rect">
              <a:avLst/>
            </a:prstGeom>
            <a:noFill/>
          </p:spPr>
          <p:txBody>
            <a:bodyPr wrap="square" rtlCol="0">
              <a:spAutoFit/>
            </a:bodyPr>
            <a:lstStyle/>
            <a:p>
              <a:r>
                <a:rPr lang="zh-CN" altLang="en-US"/>
                <a:t>外部阶跃信号</a:t>
              </a:r>
            </a:p>
          </p:txBody>
        </p:sp>
        <p:cxnSp>
          <p:nvCxnSpPr>
            <p:cNvPr id="13" name="肘形连接符 9">
              <a:extLst>
                <a:ext uri="{FF2B5EF4-FFF2-40B4-BE49-F238E27FC236}">
                  <a16:creationId xmlns:a16="http://schemas.microsoft.com/office/drawing/2014/main" id="{6F9C37AD-F65A-4067-96CF-3EA6CA62A1F2}"/>
                </a:ext>
              </a:extLst>
            </p:cNvPr>
            <p:cNvCxnSpPr/>
            <p:nvPr/>
          </p:nvCxnSpPr>
          <p:spPr>
            <a:xfrm>
              <a:off x="9199" y="4859"/>
              <a:ext cx="794" cy="685"/>
            </a:xfrm>
            <a:prstGeom prst="bentConnector3">
              <a:avLst>
                <a:gd name="adj1" fmla="val 5012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877413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9EF0DEF-763C-4609-84A3-D54B0FDB6FEC}"/>
              </a:ext>
            </a:extLst>
          </p:cNvPr>
          <p:cNvSpPr>
            <a:spLocks noGrp="1"/>
          </p:cNvSpPr>
          <p:nvPr>
            <p:ph idx="1"/>
          </p:nvPr>
        </p:nvSpPr>
        <p:spPr/>
        <p:txBody>
          <a:bodyPr/>
          <a:lstStyle/>
          <a:p>
            <a:r>
              <a:rPr lang="zh-CN" altLang="en-US" dirty="0"/>
              <a:t>前放波形随输入电荷量和负载电容的变化符合预期</a:t>
            </a:r>
            <a:endParaRPr lang="en-US" altLang="zh-CN" dirty="0"/>
          </a:p>
          <a:p>
            <a:r>
              <a:rPr lang="zh-CN" altLang="en-US" dirty="0"/>
              <a:t>芯片模拟前端部分和慢控制部分功能正常</a:t>
            </a:r>
            <a:endParaRPr lang="en-US" altLang="zh-CN" dirty="0"/>
          </a:p>
          <a:p>
            <a:r>
              <a:rPr lang="zh-CN" altLang="en-US" dirty="0"/>
              <a:t>该芯片前放信号读出功能可以用于探测器的相关研究</a:t>
            </a:r>
          </a:p>
        </p:txBody>
      </p:sp>
      <p:sp>
        <p:nvSpPr>
          <p:cNvPr id="3" name="标题 2">
            <a:extLst>
              <a:ext uri="{FF2B5EF4-FFF2-40B4-BE49-F238E27FC236}">
                <a16:creationId xmlns:a16="http://schemas.microsoft.com/office/drawing/2014/main" id="{6C4632DD-E74E-40F6-8D5D-D6E5DBA453D3}"/>
              </a:ext>
            </a:extLst>
          </p:cNvPr>
          <p:cNvSpPr>
            <a:spLocks noGrp="1"/>
          </p:cNvSpPr>
          <p:nvPr>
            <p:ph type="title"/>
          </p:nvPr>
        </p:nvSpPr>
        <p:spPr/>
        <p:txBody>
          <a:bodyPr/>
          <a:lstStyle/>
          <a:p>
            <a:r>
              <a:rPr lang="zh-CN" altLang="en-US" dirty="0"/>
              <a:t>前端</a:t>
            </a:r>
            <a:r>
              <a:rPr lang="en-US" altLang="zh-CN" dirty="0"/>
              <a:t>ASIC</a:t>
            </a:r>
            <a:r>
              <a:rPr lang="zh-CN" altLang="en-US" dirty="0"/>
              <a:t>读出验证：模拟前端</a:t>
            </a:r>
          </a:p>
        </p:txBody>
      </p:sp>
      <p:sp>
        <p:nvSpPr>
          <p:cNvPr id="4" name="日期占位符 3">
            <a:extLst>
              <a:ext uri="{FF2B5EF4-FFF2-40B4-BE49-F238E27FC236}">
                <a16:creationId xmlns:a16="http://schemas.microsoft.com/office/drawing/2014/main" id="{11CDF45B-54E3-4CBE-83D1-86D7CF26072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F846305C-E1B1-49EA-B01E-6E196304A1E0}"/>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31</a:t>
            </a:fld>
            <a:endParaRPr lang="en-US" altLang="zh-CN">
              <a:solidFill>
                <a:prstClr val="black"/>
              </a:solidFill>
              <a:latin typeface="Arial" panose="020B0604020202020204" pitchFamily="34" charset="0"/>
              <a:ea typeface="宋体" panose="02010600030101010101" pitchFamily="2" charset="-122"/>
            </a:endParaRPr>
          </a:p>
        </p:txBody>
      </p:sp>
      <p:grpSp>
        <p:nvGrpSpPr>
          <p:cNvPr id="14" name="组合 13">
            <a:extLst>
              <a:ext uri="{FF2B5EF4-FFF2-40B4-BE49-F238E27FC236}">
                <a16:creationId xmlns:a16="http://schemas.microsoft.com/office/drawing/2014/main" id="{564C8B79-1F22-405F-A070-01DE41A3DCD9}"/>
              </a:ext>
            </a:extLst>
          </p:cNvPr>
          <p:cNvGrpSpPr/>
          <p:nvPr/>
        </p:nvGrpSpPr>
        <p:grpSpPr>
          <a:xfrm>
            <a:off x="676275" y="3656806"/>
            <a:ext cx="5486400" cy="2604135"/>
            <a:chOff x="300355" y="3522980"/>
            <a:chExt cx="5486400" cy="2604135"/>
          </a:xfrm>
        </p:grpSpPr>
        <p:graphicFrame>
          <p:nvGraphicFramePr>
            <p:cNvPr id="10" name="内容占位符 18">
              <a:extLst>
                <a:ext uri="{FF2B5EF4-FFF2-40B4-BE49-F238E27FC236}">
                  <a16:creationId xmlns:a16="http://schemas.microsoft.com/office/drawing/2014/main" id="{C93330A6-2291-416F-A8DD-07B3068040BA}"/>
                </a:ext>
              </a:extLst>
            </p:cNvPr>
            <p:cNvGraphicFramePr>
              <a:graphicFrameLocks noChangeAspect="1"/>
            </p:cNvGraphicFramePr>
            <p:nvPr>
              <p:extLst/>
            </p:nvPr>
          </p:nvGraphicFramePr>
          <p:xfrm>
            <a:off x="300355" y="3522980"/>
            <a:ext cx="5283200" cy="2604135"/>
          </p:xfrm>
          <a:graphic>
            <a:graphicData uri="http://schemas.openxmlformats.org/presentationml/2006/ole">
              <mc:AlternateContent xmlns:mc="http://schemas.openxmlformats.org/markup-compatibility/2006">
                <mc:Choice xmlns:v="urn:schemas-microsoft-com:vml" Requires="v">
                  <p:oleObj spid="_x0000_s16620" r:id="rId3" imgW="9256395" imgH="6590030" progId="">
                    <p:embed/>
                  </p:oleObj>
                </mc:Choice>
                <mc:Fallback>
                  <p:oleObj r:id="rId3" imgW="9256395" imgH="6590030" progId="">
                    <p:embed/>
                    <p:pic>
                      <p:nvPicPr>
                        <p:cNvPr id="10" name="内容占位符 18">
                          <a:extLst>
                            <a:ext uri="{FF2B5EF4-FFF2-40B4-BE49-F238E27FC236}">
                              <a16:creationId xmlns:a16="http://schemas.microsoft.com/office/drawing/2014/main" id="{C93330A6-2291-416F-A8DD-07B3068040BA}"/>
                            </a:ext>
                          </a:extLst>
                        </p:cNvPr>
                        <p:cNvPicPr/>
                        <p:nvPr/>
                      </p:nvPicPr>
                      <p:blipFill>
                        <a:blip r:embed="rId4"/>
                        <a:srcRect b="14199"/>
                        <a:stretch>
                          <a:fillRect/>
                        </a:stretch>
                      </p:blipFill>
                      <p:spPr>
                        <a:xfrm>
                          <a:off x="300355" y="3522980"/>
                          <a:ext cx="5283200" cy="2604135"/>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9B4142A7-C9A0-4CFF-AF7F-DB405B2827F5}"/>
                </a:ext>
              </a:extLst>
            </p:cNvPr>
            <p:cNvSpPr txBox="1"/>
            <p:nvPr/>
          </p:nvSpPr>
          <p:spPr>
            <a:xfrm>
              <a:off x="4456430" y="5644515"/>
              <a:ext cx="1330325" cy="368300"/>
            </a:xfrm>
            <a:prstGeom prst="rect">
              <a:avLst/>
            </a:prstGeom>
            <a:noFill/>
          </p:spPr>
          <p:txBody>
            <a:bodyPr wrap="square" rtlCol="0">
              <a:spAutoFit/>
            </a:bodyPr>
            <a:lstStyle/>
            <a:p>
              <a:r>
                <a:rPr lang="en-US" altLang="zh-CN" dirty="0"/>
                <a:t>10 ns/div</a:t>
              </a:r>
            </a:p>
          </p:txBody>
        </p:sp>
        <p:sp>
          <p:nvSpPr>
            <p:cNvPr id="12" name="文本框 11">
              <a:extLst>
                <a:ext uri="{FF2B5EF4-FFF2-40B4-BE49-F238E27FC236}">
                  <a16:creationId xmlns:a16="http://schemas.microsoft.com/office/drawing/2014/main" id="{02DCE3E8-568A-4DF1-B400-0E78A48FD534}"/>
                </a:ext>
              </a:extLst>
            </p:cNvPr>
            <p:cNvSpPr txBox="1"/>
            <p:nvPr/>
          </p:nvSpPr>
          <p:spPr>
            <a:xfrm>
              <a:off x="657860" y="3544729"/>
              <a:ext cx="1806575" cy="368300"/>
            </a:xfrm>
            <a:prstGeom prst="rect">
              <a:avLst/>
            </a:prstGeom>
            <a:noFill/>
          </p:spPr>
          <p:txBody>
            <a:bodyPr wrap="square" rtlCol="0">
              <a:spAutoFit/>
            </a:bodyPr>
            <a:lstStyle/>
            <a:p>
              <a:r>
                <a:rPr lang="en-US" altLang="zh-CN" dirty="0"/>
                <a:t>24.5 mv/div</a:t>
              </a:r>
            </a:p>
          </p:txBody>
        </p:sp>
        <p:sp>
          <p:nvSpPr>
            <p:cNvPr id="13" name="文本框 12">
              <a:extLst>
                <a:ext uri="{FF2B5EF4-FFF2-40B4-BE49-F238E27FC236}">
                  <a16:creationId xmlns:a16="http://schemas.microsoft.com/office/drawing/2014/main" id="{E5266D45-14CB-420D-B291-B8A751A8B9CA}"/>
                </a:ext>
              </a:extLst>
            </p:cNvPr>
            <p:cNvSpPr txBox="1"/>
            <p:nvPr/>
          </p:nvSpPr>
          <p:spPr>
            <a:xfrm>
              <a:off x="706120" y="4086225"/>
              <a:ext cx="2346960" cy="922020"/>
            </a:xfrm>
            <a:prstGeom prst="rect">
              <a:avLst/>
            </a:prstGeom>
            <a:noFill/>
          </p:spPr>
          <p:txBody>
            <a:bodyPr wrap="square" rtlCol="0">
              <a:spAutoFit/>
            </a:bodyPr>
            <a:lstStyle/>
            <a:p>
              <a:r>
                <a:rPr lang="zh-CN" altLang="en-US" dirty="0"/>
                <a:t>不同输入电容下的波形，电容</a:t>
              </a:r>
              <a:r>
                <a:rPr lang="en-US" altLang="zh-CN" dirty="0"/>
                <a:t>0~7 pF</a:t>
              </a:r>
              <a:r>
                <a:rPr lang="zh-CN" altLang="en-US" dirty="0"/>
                <a:t>，输入电荷</a:t>
              </a:r>
              <a:r>
                <a:rPr lang="en-US" altLang="zh-CN" dirty="0"/>
                <a:t>10 </a:t>
              </a:r>
              <a:r>
                <a:rPr lang="en-US" altLang="zh-CN" dirty="0" err="1"/>
                <a:t>fC</a:t>
              </a:r>
              <a:endParaRPr lang="en-US" altLang="zh-CN" dirty="0"/>
            </a:p>
          </p:txBody>
        </p:sp>
      </p:grpSp>
      <p:grpSp>
        <p:nvGrpSpPr>
          <p:cNvPr id="19" name="组合 18">
            <a:extLst>
              <a:ext uri="{FF2B5EF4-FFF2-40B4-BE49-F238E27FC236}">
                <a16:creationId xmlns:a16="http://schemas.microsoft.com/office/drawing/2014/main" id="{44631D3B-123F-4B8E-B678-E38065C64429}"/>
              </a:ext>
            </a:extLst>
          </p:cNvPr>
          <p:cNvGrpSpPr/>
          <p:nvPr/>
        </p:nvGrpSpPr>
        <p:grpSpPr>
          <a:xfrm>
            <a:off x="7055061" y="3640931"/>
            <a:ext cx="4628939" cy="2620010"/>
            <a:chOff x="6900545" y="3605847"/>
            <a:chExt cx="4628939" cy="2620010"/>
          </a:xfrm>
        </p:grpSpPr>
        <p:graphicFrame>
          <p:nvGraphicFramePr>
            <p:cNvPr id="15" name="内容占位符 22">
              <a:extLst>
                <a:ext uri="{FF2B5EF4-FFF2-40B4-BE49-F238E27FC236}">
                  <a16:creationId xmlns:a16="http://schemas.microsoft.com/office/drawing/2014/main" id="{350E6A07-01D0-482D-974C-1B7EB325B1D9}"/>
                </a:ext>
              </a:extLst>
            </p:cNvPr>
            <p:cNvGraphicFramePr>
              <a:graphicFrameLocks noChangeAspect="1"/>
            </p:cNvGraphicFramePr>
            <p:nvPr>
              <p:extLst/>
            </p:nvPr>
          </p:nvGraphicFramePr>
          <p:xfrm>
            <a:off x="6900545" y="3605847"/>
            <a:ext cx="4548505" cy="2620010"/>
          </p:xfrm>
          <a:graphic>
            <a:graphicData uri="http://schemas.openxmlformats.org/presentationml/2006/ole">
              <mc:AlternateContent xmlns:mc="http://schemas.openxmlformats.org/markup-compatibility/2006">
                <mc:Choice xmlns:v="urn:schemas-microsoft-com:vml" Requires="v">
                  <p:oleObj spid="_x0000_s16621" r:id="rId5" imgW="9256395" imgH="6590030" progId="">
                    <p:embed/>
                  </p:oleObj>
                </mc:Choice>
                <mc:Fallback>
                  <p:oleObj r:id="rId5" imgW="9256395" imgH="6590030" progId="">
                    <p:embed/>
                    <p:pic>
                      <p:nvPicPr>
                        <p:cNvPr id="15" name="内容占位符 22">
                          <a:extLst>
                            <a:ext uri="{FF2B5EF4-FFF2-40B4-BE49-F238E27FC236}">
                              <a16:creationId xmlns:a16="http://schemas.microsoft.com/office/drawing/2014/main" id="{350E6A07-01D0-482D-974C-1B7EB325B1D9}"/>
                            </a:ext>
                          </a:extLst>
                        </p:cNvPr>
                        <p:cNvPicPr/>
                        <p:nvPr/>
                      </p:nvPicPr>
                      <p:blipFill>
                        <a:blip r:embed="rId6"/>
                        <a:stretch>
                          <a:fillRect/>
                        </a:stretch>
                      </p:blipFill>
                      <p:spPr>
                        <a:xfrm>
                          <a:off x="6900545" y="3605847"/>
                          <a:ext cx="4548505" cy="2620010"/>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id="{55B7A929-D65B-4F76-9514-27B19B2609AE}"/>
                </a:ext>
              </a:extLst>
            </p:cNvPr>
            <p:cNvSpPr txBox="1"/>
            <p:nvPr/>
          </p:nvSpPr>
          <p:spPr>
            <a:xfrm>
              <a:off x="10202334" y="5730243"/>
              <a:ext cx="1327150" cy="368300"/>
            </a:xfrm>
            <a:prstGeom prst="rect">
              <a:avLst/>
            </a:prstGeom>
            <a:noFill/>
          </p:spPr>
          <p:txBody>
            <a:bodyPr wrap="square" rtlCol="0">
              <a:spAutoFit/>
            </a:bodyPr>
            <a:lstStyle/>
            <a:p>
              <a:r>
                <a:rPr lang="en-US" altLang="zh-CN" dirty="0"/>
                <a:t>10 ns/div</a:t>
              </a:r>
            </a:p>
          </p:txBody>
        </p:sp>
        <p:sp>
          <p:nvSpPr>
            <p:cNvPr id="17" name="文本框 16">
              <a:extLst>
                <a:ext uri="{FF2B5EF4-FFF2-40B4-BE49-F238E27FC236}">
                  <a16:creationId xmlns:a16="http://schemas.microsoft.com/office/drawing/2014/main" id="{EF76D081-B893-442F-8498-D2C32E2C850D}"/>
                </a:ext>
              </a:extLst>
            </p:cNvPr>
            <p:cNvSpPr txBox="1"/>
            <p:nvPr/>
          </p:nvSpPr>
          <p:spPr>
            <a:xfrm>
              <a:off x="7233920" y="3678555"/>
              <a:ext cx="1743075" cy="368300"/>
            </a:xfrm>
            <a:prstGeom prst="rect">
              <a:avLst/>
            </a:prstGeom>
            <a:noFill/>
          </p:spPr>
          <p:txBody>
            <a:bodyPr wrap="square" rtlCol="0">
              <a:spAutoFit/>
            </a:bodyPr>
            <a:lstStyle/>
            <a:p>
              <a:r>
                <a:rPr lang="en-US" altLang="zh-CN" dirty="0"/>
                <a:t>24.5 mv/div</a:t>
              </a:r>
            </a:p>
          </p:txBody>
        </p:sp>
        <p:sp>
          <p:nvSpPr>
            <p:cNvPr id="18" name="文本框 17">
              <a:extLst>
                <a:ext uri="{FF2B5EF4-FFF2-40B4-BE49-F238E27FC236}">
                  <a16:creationId xmlns:a16="http://schemas.microsoft.com/office/drawing/2014/main" id="{9DBDE484-2008-49D1-8E81-4E10420AEB84}"/>
                </a:ext>
              </a:extLst>
            </p:cNvPr>
            <p:cNvSpPr txBox="1"/>
            <p:nvPr/>
          </p:nvSpPr>
          <p:spPr>
            <a:xfrm>
              <a:off x="7233920" y="4454842"/>
              <a:ext cx="2346960" cy="922020"/>
            </a:xfrm>
            <a:prstGeom prst="rect">
              <a:avLst/>
            </a:prstGeom>
            <a:noFill/>
          </p:spPr>
          <p:txBody>
            <a:bodyPr wrap="square" rtlCol="0">
              <a:spAutoFit/>
            </a:bodyPr>
            <a:lstStyle/>
            <a:p>
              <a:r>
                <a:rPr lang="zh-CN" altLang="en-US" dirty="0"/>
                <a:t>不同输入电荷量下的波形，电容</a:t>
              </a:r>
              <a:r>
                <a:rPr lang="en-US" altLang="zh-CN" dirty="0"/>
                <a:t>7 pF</a:t>
              </a:r>
              <a:r>
                <a:rPr lang="zh-CN" altLang="en-US" dirty="0"/>
                <a:t>，输入电荷</a:t>
              </a:r>
              <a:r>
                <a:rPr lang="en-US" altLang="zh-CN" dirty="0"/>
                <a:t>10 ~20fC</a:t>
              </a:r>
            </a:p>
          </p:txBody>
        </p:sp>
      </p:grpSp>
    </p:spTree>
    <p:extLst>
      <p:ext uri="{BB962C8B-B14F-4D97-AF65-F5344CB8AC3E}">
        <p14:creationId xmlns:p14="http://schemas.microsoft.com/office/powerpoint/2010/main" val="58255814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5BC413B-CEB1-4B29-9597-EBD351CD4F62}"/>
              </a:ext>
            </a:extLst>
          </p:cNvPr>
          <p:cNvSpPr>
            <a:spLocks noGrp="1"/>
          </p:cNvSpPr>
          <p:nvPr>
            <p:ph idx="1"/>
          </p:nvPr>
        </p:nvSpPr>
        <p:spPr>
          <a:xfrm>
            <a:off x="410937" y="1441455"/>
            <a:ext cx="6922924" cy="4525962"/>
          </a:xfrm>
        </p:spPr>
        <p:txBody>
          <a:bodyPr/>
          <a:lstStyle/>
          <a:p>
            <a:r>
              <a:rPr lang="en-US" altLang="zh-CN" dirty="0"/>
              <a:t>LHC</a:t>
            </a:r>
            <a:r>
              <a:rPr lang="zh-CN" altLang="en-US" dirty="0"/>
              <a:t>，</a:t>
            </a:r>
            <a:r>
              <a:rPr lang="en-US" altLang="zh-CN" dirty="0"/>
              <a:t>Large Hadron Collider</a:t>
            </a:r>
            <a:r>
              <a:rPr lang="zh-CN" altLang="en-US" dirty="0"/>
              <a:t>，大型强子对撞机</a:t>
            </a:r>
          </a:p>
          <a:p>
            <a:pPr lvl="1"/>
            <a:r>
              <a:rPr lang="en-US" altLang="zh-CN" dirty="0"/>
              <a:t>LHC</a:t>
            </a:r>
            <a:r>
              <a:rPr lang="zh-CN" altLang="en-US" dirty="0"/>
              <a:t>亮度升级：提升碰撞频率，能够更加有效地进行粒子物理实验</a:t>
            </a:r>
          </a:p>
          <a:p>
            <a:pPr lvl="1"/>
            <a:r>
              <a:rPr lang="zh-CN" altLang="en-US" dirty="0"/>
              <a:t>背景事件：碰撞频率提升带来大量无效事例，使基于空间信息的重建变得困难</a:t>
            </a:r>
          </a:p>
          <a:p>
            <a:pPr lvl="1"/>
            <a:r>
              <a:rPr lang="zh-CN" altLang="en-US" dirty="0"/>
              <a:t>应对方法：引入高精度的时间信息，增强粒子区分能力，使事例重建更准确</a:t>
            </a:r>
          </a:p>
          <a:p>
            <a:pPr lvl="2"/>
            <a:r>
              <a:rPr lang="zh-CN" altLang="en-US" dirty="0"/>
              <a:t>基于</a:t>
            </a:r>
            <a:r>
              <a:rPr lang="en-US" altLang="zh-CN" b="1" dirty="0">
                <a:solidFill>
                  <a:srgbClr val="FF0000"/>
                </a:solidFill>
              </a:rPr>
              <a:t>LGAD</a:t>
            </a:r>
            <a:r>
              <a:rPr lang="zh-CN" altLang="en-US" dirty="0"/>
              <a:t>的粒子探测技术被提出</a:t>
            </a:r>
          </a:p>
          <a:p>
            <a:pPr lvl="2"/>
            <a:r>
              <a:rPr lang="en-US" altLang="zh-CN" dirty="0"/>
              <a:t>LHC</a:t>
            </a:r>
            <a:r>
              <a:rPr lang="zh-CN" altLang="en-US" dirty="0"/>
              <a:t>中的</a:t>
            </a:r>
            <a:r>
              <a:rPr lang="en-US" altLang="zh-CN" dirty="0"/>
              <a:t>CMS</a:t>
            </a:r>
            <a:r>
              <a:rPr lang="zh-CN" altLang="en-US" dirty="0"/>
              <a:t>、</a:t>
            </a:r>
            <a:r>
              <a:rPr lang="en-US" altLang="zh-CN" dirty="0"/>
              <a:t>ATLAS</a:t>
            </a:r>
            <a:r>
              <a:rPr lang="zh-CN" altLang="en-US" dirty="0"/>
              <a:t>正在推进相关研究</a:t>
            </a:r>
          </a:p>
          <a:p>
            <a:pPr lvl="1"/>
            <a:r>
              <a:rPr lang="en-US" altLang="zh-CN" b="1" dirty="0">
                <a:solidFill>
                  <a:srgbClr val="FF0000"/>
                </a:solidFill>
              </a:rPr>
              <a:t>LGAD</a:t>
            </a:r>
            <a:r>
              <a:rPr lang="zh-CN" altLang="en-US" dirty="0"/>
              <a:t>：</a:t>
            </a:r>
            <a:r>
              <a:rPr lang="en-US" altLang="zh-CN" dirty="0"/>
              <a:t>Low-Gain Avalanche Detector</a:t>
            </a:r>
            <a:r>
              <a:rPr lang="zh-CN" altLang="en-US" dirty="0"/>
              <a:t>，低增益雪崩探测器</a:t>
            </a:r>
          </a:p>
          <a:p>
            <a:endParaRPr lang="zh-CN" altLang="en-US" dirty="0"/>
          </a:p>
        </p:txBody>
      </p:sp>
      <p:sp>
        <p:nvSpPr>
          <p:cNvPr id="3" name="标题 2">
            <a:extLst>
              <a:ext uri="{FF2B5EF4-FFF2-40B4-BE49-F238E27FC236}">
                <a16:creationId xmlns:a16="http://schemas.microsoft.com/office/drawing/2014/main" id="{CB5B4ECB-930D-45DF-A8BB-2B8C9CFF93C6}"/>
              </a:ext>
            </a:extLst>
          </p:cNvPr>
          <p:cNvSpPr>
            <a:spLocks noGrp="1"/>
          </p:cNvSpPr>
          <p:nvPr>
            <p:ph type="title"/>
          </p:nvPr>
        </p:nvSpPr>
        <p:spPr/>
        <p:txBody>
          <a:bodyPr/>
          <a:lstStyle/>
          <a:p>
            <a:r>
              <a:rPr lang="en-US" altLang="zh-CN" dirty="0"/>
              <a:t>LHC</a:t>
            </a:r>
            <a:r>
              <a:rPr lang="zh-CN" altLang="en-US" dirty="0"/>
              <a:t>亮度升级与堆积效应</a:t>
            </a:r>
          </a:p>
        </p:txBody>
      </p:sp>
      <p:sp>
        <p:nvSpPr>
          <p:cNvPr id="4" name="日期占位符 3">
            <a:extLst>
              <a:ext uri="{FF2B5EF4-FFF2-40B4-BE49-F238E27FC236}">
                <a16:creationId xmlns:a16="http://schemas.microsoft.com/office/drawing/2014/main" id="{F5113EEE-3047-495D-B1E1-9700688C0DE4}"/>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816178C8-2EE3-4349-ADAA-EC094B03AB14}"/>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4</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13" descr="IMG_256">
            <a:extLst>
              <a:ext uri="{FF2B5EF4-FFF2-40B4-BE49-F238E27FC236}">
                <a16:creationId xmlns:a16="http://schemas.microsoft.com/office/drawing/2014/main" id="{55CA11FD-44F4-45C9-97EC-7C6F591384DD}"/>
              </a:ext>
            </a:extLst>
          </p:cNvPr>
          <p:cNvPicPr>
            <a:picLocks noChangeAspect="1"/>
          </p:cNvPicPr>
          <p:nvPr/>
        </p:nvPicPr>
        <p:blipFill>
          <a:blip r:embed="rId3"/>
          <a:stretch>
            <a:fillRect/>
          </a:stretch>
        </p:blipFill>
        <p:spPr>
          <a:xfrm>
            <a:off x="7542349" y="1888698"/>
            <a:ext cx="4405630" cy="3304540"/>
          </a:xfrm>
          <a:prstGeom prst="rect">
            <a:avLst/>
          </a:prstGeom>
          <a:noFill/>
          <a:ln w="9525">
            <a:noFill/>
          </a:ln>
        </p:spPr>
      </p:pic>
      <p:sp>
        <p:nvSpPr>
          <p:cNvPr id="7" name="文本框 6">
            <a:extLst>
              <a:ext uri="{FF2B5EF4-FFF2-40B4-BE49-F238E27FC236}">
                <a16:creationId xmlns:a16="http://schemas.microsoft.com/office/drawing/2014/main" id="{23A63DDD-397C-43BF-9A36-FE573AB4FAEF}"/>
              </a:ext>
            </a:extLst>
          </p:cNvPr>
          <p:cNvSpPr txBox="1"/>
          <p:nvPr/>
        </p:nvSpPr>
        <p:spPr>
          <a:xfrm>
            <a:off x="8976179" y="5289758"/>
            <a:ext cx="1800225" cy="368300"/>
          </a:xfrm>
          <a:prstGeom prst="rect">
            <a:avLst/>
          </a:prstGeom>
          <a:noFill/>
        </p:spPr>
        <p:txBody>
          <a:bodyPr wrap="square" rtlCol="0">
            <a:spAutoFit/>
          </a:bodyPr>
          <a:lstStyle/>
          <a:p>
            <a:r>
              <a:rPr lang="zh-CN" altLang="en-US" dirty="0">
                <a:solidFill>
                  <a:srgbClr val="000000"/>
                </a:solidFill>
                <a:latin typeface="黑体" panose="02010609060101010101" pitchFamily="49" charset="-122"/>
              </a:rPr>
              <a:t>大型强子对撞机</a:t>
            </a:r>
          </a:p>
        </p:txBody>
      </p:sp>
    </p:spTree>
    <p:extLst>
      <p:ext uri="{BB962C8B-B14F-4D97-AF65-F5344CB8AC3E}">
        <p14:creationId xmlns:p14="http://schemas.microsoft.com/office/powerpoint/2010/main" val="2791129115"/>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A405C5F-2741-4231-9C55-2DF496416C8B}"/>
              </a:ext>
            </a:extLst>
          </p:cNvPr>
          <p:cNvSpPr>
            <a:spLocks noGrp="1"/>
          </p:cNvSpPr>
          <p:nvPr>
            <p:ph idx="1"/>
          </p:nvPr>
        </p:nvSpPr>
        <p:spPr>
          <a:xfrm>
            <a:off x="609600" y="1368430"/>
            <a:ext cx="10972800" cy="4525962"/>
          </a:xfrm>
        </p:spPr>
        <p:txBody>
          <a:bodyPr/>
          <a:lstStyle/>
          <a:p>
            <a:pPr algn="just"/>
            <a:r>
              <a:rPr lang="en-US" altLang="zh-CN" dirty="0"/>
              <a:t>ATLAS</a:t>
            </a:r>
            <a:r>
              <a:rPr lang="zh-CN" altLang="en-US" dirty="0"/>
              <a:t>计划使用</a:t>
            </a:r>
            <a:r>
              <a:rPr lang="en-US" altLang="zh-CN" dirty="0"/>
              <a:t>LGAD</a:t>
            </a:r>
            <a:r>
              <a:rPr lang="zh-CN" altLang="en-US" dirty="0"/>
              <a:t>探测器应对堆积问题</a:t>
            </a:r>
            <a:endParaRPr lang="en-US" altLang="zh-CN" dirty="0"/>
          </a:p>
          <a:p>
            <a:pPr lvl="1" algn="just"/>
            <a:r>
              <a:rPr lang="zh-CN" altLang="en-US" sz="2000" dirty="0"/>
              <a:t>在半径660 mm的圆盘上实现</a:t>
            </a:r>
            <a:r>
              <a:rPr lang="zh-CN" altLang="en-US" sz="2000" dirty="0">
                <a:solidFill>
                  <a:schemeClr val="accent2"/>
                </a:solidFill>
              </a:rPr>
              <a:t>1.3×1.3 mm</a:t>
            </a:r>
            <a:r>
              <a:rPr lang="zh-CN" altLang="en-US" sz="2000" baseline="30000" dirty="0">
                <a:solidFill>
                  <a:schemeClr val="accent2"/>
                </a:solidFill>
              </a:rPr>
              <a:t>2</a:t>
            </a:r>
            <a:r>
              <a:rPr lang="zh-CN" altLang="en-US" sz="2000" dirty="0"/>
              <a:t>的空间位置分辨</a:t>
            </a:r>
            <a:endParaRPr lang="zh-CN" altLang="en-US" sz="1800" dirty="0"/>
          </a:p>
          <a:p>
            <a:pPr lvl="1" algn="just"/>
            <a:r>
              <a:rPr lang="zh-CN" altLang="en-US" sz="2000" dirty="0"/>
              <a:t>单层探测器实现</a:t>
            </a:r>
            <a:r>
              <a:rPr lang="en-US" altLang="zh-CN" sz="2000" dirty="0">
                <a:solidFill>
                  <a:schemeClr val="accent2"/>
                </a:solidFill>
              </a:rPr>
              <a:t>50 </a:t>
            </a:r>
            <a:r>
              <a:rPr lang="en-US" altLang="zh-CN" sz="2000" dirty="0" err="1">
                <a:solidFill>
                  <a:schemeClr val="accent2"/>
                </a:solidFill>
              </a:rPr>
              <a:t>ps</a:t>
            </a:r>
            <a:r>
              <a:rPr lang="zh-CN" altLang="en-US" sz="2000" dirty="0"/>
              <a:t>的时间分辨</a:t>
            </a:r>
          </a:p>
          <a:p>
            <a:pPr lvl="1" algn="just"/>
            <a:r>
              <a:rPr lang="zh-CN" altLang="en-US" sz="2000" dirty="0"/>
              <a:t>电子学读出任务：好于</a:t>
            </a:r>
            <a:r>
              <a:rPr lang="en-US" altLang="zh-CN" sz="2000" dirty="0">
                <a:solidFill>
                  <a:srgbClr val="FF0000"/>
                </a:solidFill>
              </a:rPr>
              <a:t>25 </a:t>
            </a:r>
            <a:r>
              <a:rPr lang="en-US" altLang="zh-CN" sz="2000" dirty="0" err="1">
                <a:solidFill>
                  <a:srgbClr val="FF0000"/>
                </a:solidFill>
              </a:rPr>
              <a:t>ps</a:t>
            </a:r>
            <a:r>
              <a:rPr lang="zh-CN" altLang="en-US" sz="2000" dirty="0"/>
              <a:t>的时间精度</a:t>
            </a:r>
            <a:endParaRPr lang="en-US" altLang="zh-CN" sz="2000" dirty="0"/>
          </a:p>
          <a:p>
            <a:pPr lvl="2" algn="just"/>
            <a:r>
              <a:rPr lang="zh-CN" altLang="en-US" dirty="0"/>
              <a:t>这是目前稳定运行的大型物理实验中的最高的时间精度</a:t>
            </a:r>
          </a:p>
          <a:p>
            <a:pPr lvl="2" algn="just"/>
            <a:r>
              <a:rPr lang="en-US" altLang="zh-CN" dirty="0"/>
              <a:t>LGAD</a:t>
            </a:r>
            <a:r>
              <a:rPr lang="zh-CN" altLang="en-US" dirty="0"/>
              <a:t>信号更小</a:t>
            </a:r>
            <a:r>
              <a:rPr lang="en-US" altLang="zh-CN" dirty="0"/>
              <a:t>(~ 10fC)</a:t>
            </a:r>
            <a:r>
              <a:rPr lang="zh-CN" altLang="en-US" dirty="0"/>
              <a:t>，颗粒度更高，因此具有更大的挑战</a:t>
            </a:r>
          </a:p>
        </p:txBody>
      </p:sp>
      <p:sp>
        <p:nvSpPr>
          <p:cNvPr id="3" name="标题 2">
            <a:extLst>
              <a:ext uri="{FF2B5EF4-FFF2-40B4-BE49-F238E27FC236}">
                <a16:creationId xmlns:a16="http://schemas.microsoft.com/office/drawing/2014/main" id="{3CFDEF48-EC93-4A43-8F82-C2980008CEA4}"/>
              </a:ext>
            </a:extLst>
          </p:cNvPr>
          <p:cNvSpPr>
            <a:spLocks noGrp="1"/>
          </p:cNvSpPr>
          <p:nvPr>
            <p:ph type="title"/>
          </p:nvPr>
        </p:nvSpPr>
        <p:spPr/>
        <p:txBody>
          <a:bodyPr/>
          <a:lstStyle/>
          <a:p>
            <a:r>
              <a:rPr lang="en-US" altLang="zh-CN" dirty="0"/>
              <a:t>ATLAS</a:t>
            </a:r>
            <a:r>
              <a:rPr lang="zh-CN" altLang="en-US" dirty="0"/>
              <a:t>升级中的</a:t>
            </a:r>
            <a:r>
              <a:rPr lang="en-US" altLang="zh-CN" dirty="0"/>
              <a:t>LGAD</a:t>
            </a:r>
            <a:endParaRPr lang="zh-CN" altLang="en-US" dirty="0"/>
          </a:p>
        </p:txBody>
      </p:sp>
      <p:sp>
        <p:nvSpPr>
          <p:cNvPr id="4" name="日期占位符 3">
            <a:extLst>
              <a:ext uri="{FF2B5EF4-FFF2-40B4-BE49-F238E27FC236}">
                <a16:creationId xmlns:a16="http://schemas.microsoft.com/office/drawing/2014/main" id="{8BABB264-79E3-4DA4-BC55-A464F962B69E}"/>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D904443B-9BA4-49A5-B18A-6095F96DE8FC}"/>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5</a:t>
            </a:fld>
            <a:endParaRPr lang="en-US" altLang="zh-CN">
              <a:solidFill>
                <a:prstClr val="black"/>
              </a:solidFill>
              <a:latin typeface="Arial" panose="020B0604020202020204" pitchFamily="34" charset="0"/>
              <a:ea typeface="宋体" panose="02010600030101010101" pitchFamily="2" charset="-122"/>
            </a:endParaRPr>
          </a:p>
        </p:txBody>
      </p:sp>
      <p:pic>
        <p:nvPicPr>
          <p:cNvPr id="6" name="图片 12">
            <a:extLst>
              <a:ext uri="{FF2B5EF4-FFF2-40B4-BE49-F238E27FC236}">
                <a16:creationId xmlns:a16="http://schemas.microsoft.com/office/drawing/2014/main" id="{786B9880-F6A8-4AA7-9749-7C6316ADD6AE}"/>
              </a:ext>
            </a:extLst>
          </p:cNvPr>
          <p:cNvPicPr>
            <a:picLocks noChangeAspect="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214955" y="4006969"/>
            <a:ext cx="4225229" cy="2054043"/>
          </a:xfrm>
          <a:prstGeom prst="rect">
            <a:avLst/>
          </a:prstGeom>
          <a:noFill/>
          <a:ln>
            <a:noFill/>
          </a:ln>
        </p:spPr>
      </p:pic>
      <p:pic>
        <p:nvPicPr>
          <p:cNvPr id="7" name="图片 6">
            <a:extLst>
              <a:ext uri="{FF2B5EF4-FFF2-40B4-BE49-F238E27FC236}">
                <a16:creationId xmlns:a16="http://schemas.microsoft.com/office/drawing/2014/main" id="{B8B0804F-8641-47DC-BC87-6FC77EFD6CA0}"/>
              </a:ext>
            </a:extLst>
          </p:cNvPr>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943622" y="3836228"/>
            <a:ext cx="5074816" cy="2270124"/>
          </a:xfrm>
          <a:prstGeom prst="rect">
            <a:avLst/>
          </a:prstGeom>
          <a:noFill/>
          <a:ln>
            <a:noFill/>
          </a:ln>
        </p:spPr>
      </p:pic>
      <p:sp>
        <p:nvSpPr>
          <p:cNvPr id="8" name="文本框 7">
            <a:extLst>
              <a:ext uri="{FF2B5EF4-FFF2-40B4-BE49-F238E27FC236}">
                <a16:creationId xmlns:a16="http://schemas.microsoft.com/office/drawing/2014/main" id="{696E7D47-D8F5-4E07-9506-9375F081BED1}"/>
              </a:ext>
            </a:extLst>
          </p:cNvPr>
          <p:cNvSpPr txBox="1"/>
          <p:nvPr/>
        </p:nvSpPr>
        <p:spPr>
          <a:xfrm>
            <a:off x="1294253" y="6112348"/>
            <a:ext cx="2826385" cy="368300"/>
          </a:xfrm>
          <a:prstGeom prst="rect">
            <a:avLst/>
          </a:prstGeom>
          <a:noFill/>
        </p:spPr>
        <p:txBody>
          <a:bodyPr wrap="square" rtlCol="0">
            <a:spAutoFit/>
          </a:bodyPr>
          <a:lstStyle/>
          <a:p>
            <a:r>
              <a:rPr lang="en-US" altLang="zh-CN" dirty="0">
                <a:latin typeface="黑体" panose="02010609060101010101" pitchFamily="49" charset="-122"/>
                <a:ea typeface="黑体" panose="02010609060101010101" pitchFamily="49" charset="-122"/>
                <a:cs typeface="黑体" panose="02010609060101010101" pitchFamily="49" charset="-122"/>
              </a:rPr>
              <a:t>ATLAS</a:t>
            </a:r>
            <a:r>
              <a:rPr lang="zh-CN" altLang="en-US" dirty="0">
                <a:latin typeface="黑体" panose="02010609060101010101" pitchFamily="49" charset="-122"/>
                <a:ea typeface="黑体" panose="02010609060101010101" pitchFamily="49" charset="-122"/>
                <a:cs typeface="黑体" panose="02010609060101010101" pitchFamily="49" charset="-122"/>
              </a:rPr>
              <a:t>中的</a:t>
            </a:r>
            <a:r>
              <a:rPr lang="en-US" altLang="zh-CN" dirty="0">
                <a:latin typeface="黑体" panose="02010609060101010101" pitchFamily="49" charset="-122"/>
                <a:ea typeface="黑体" panose="02010609060101010101" pitchFamily="49" charset="-122"/>
                <a:cs typeface="黑体" panose="02010609060101010101" pitchFamily="49" charset="-122"/>
              </a:rPr>
              <a:t>LGAD</a:t>
            </a:r>
            <a:r>
              <a:rPr lang="zh-CN" altLang="en-US" dirty="0">
                <a:latin typeface="黑体" panose="02010609060101010101" pitchFamily="49" charset="-122"/>
                <a:ea typeface="黑体" panose="02010609060101010101" pitchFamily="49" charset="-122"/>
                <a:cs typeface="黑体" panose="02010609060101010101" pitchFamily="49" charset="-122"/>
              </a:rPr>
              <a:t>示意图</a:t>
            </a:r>
          </a:p>
        </p:txBody>
      </p:sp>
      <p:sp>
        <p:nvSpPr>
          <p:cNvPr id="9" name="文本框 8">
            <a:extLst>
              <a:ext uri="{FF2B5EF4-FFF2-40B4-BE49-F238E27FC236}">
                <a16:creationId xmlns:a16="http://schemas.microsoft.com/office/drawing/2014/main" id="{2E6721BF-29A1-4D82-9B5F-05EB5087EDFF}"/>
              </a:ext>
            </a:extLst>
          </p:cNvPr>
          <p:cNvSpPr txBox="1"/>
          <p:nvPr/>
        </p:nvSpPr>
        <p:spPr>
          <a:xfrm>
            <a:off x="7900142" y="6106352"/>
            <a:ext cx="2826385" cy="36830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盘面沿轴线的截面示意图</a:t>
            </a:r>
          </a:p>
        </p:txBody>
      </p:sp>
      <p:sp>
        <p:nvSpPr>
          <p:cNvPr id="11" name="文本框 10">
            <a:extLst>
              <a:ext uri="{FF2B5EF4-FFF2-40B4-BE49-F238E27FC236}">
                <a16:creationId xmlns:a16="http://schemas.microsoft.com/office/drawing/2014/main" id="{217C9E6C-307C-4037-B65B-A7983354D80F}"/>
              </a:ext>
            </a:extLst>
          </p:cNvPr>
          <p:cNvSpPr txBox="1"/>
          <p:nvPr/>
        </p:nvSpPr>
        <p:spPr>
          <a:xfrm>
            <a:off x="4291859" y="6142329"/>
            <a:ext cx="2826385" cy="368300"/>
          </a:xfrm>
          <a:prstGeom prst="rect">
            <a:avLst/>
          </a:prstGeom>
          <a:noFill/>
        </p:spPr>
        <p:txBody>
          <a:bodyPr wrap="square" rtlCol="0">
            <a:spAutoFit/>
          </a:bodyPr>
          <a:lstStyle/>
          <a:p>
            <a:r>
              <a:rPr lang="en-US" altLang="zh-CN" dirty="0">
                <a:latin typeface="黑体" panose="02010609060101010101" pitchFamily="49" charset="-122"/>
                <a:ea typeface="黑体" panose="02010609060101010101" pitchFamily="49" charset="-122"/>
              </a:rPr>
              <a:t>5×5LGAD</a:t>
            </a:r>
            <a:r>
              <a:rPr lang="zh-CN" altLang="en-US" dirty="0">
                <a:latin typeface="黑体" panose="02010609060101010101" pitchFamily="49" charset="-122"/>
                <a:ea typeface="黑体" panose="02010609060101010101" pitchFamily="49" charset="-122"/>
              </a:rPr>
              <a:t>探测器实物图</a:t>
            </a:r>
          </a:p>
        </p:txBody>
      </p:sp>
      <p:grpSp>
        <p:nvGrpSpPr>
          <p:cNvPr id="14" name="组合 13">
            <a:extLst>
              <a:ext uri="{FF2B5EF4-FFF2-40B4-BE49-F238E27FC236}">
                <a16:creationId xmlns:a16="http://schemas.microsoft.com/office/drawing/2014/main" id="{7B1A747D-FBB5-47D5-9A07-9F6A7C811A07}"/>
              </a:ext>
            </a:extLst>
          </p:cNvPr>
          <p:cNvGrpSpPr/>
          <p:nvPr/>
        </p:nvGrpSpPr>
        <p:grpSpPr>
          <a:xfrm>
            <a:off x="4490247" y="4126454"/>
            <a:ext cx="1982044" cy="1964539"/>
            <a:chOff x="4490247" y="4126454"/>
            <a:chExt cx="1982044" cy="1964539"/>
          </a:xfrm>
        </p:grpSpPr>
        <p:pic>
          <p:nvPicPr>
            <p:cNvPr id="10" name="图片 9">
              <a:extLst>
                <a:ext uri="{FF2B5EF4-FFF2-40B4-BE49-F238E27FC236}">
                  <a16:creationId xmlns:a16="http://schemas.microsoft.com/office/drawing/2014/main" id="{E6DF71BB-DE80-49B5-9C60-D48EA99CE0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6787" y="4203570"/>
              <a:ext cx="1885504" cy="1887423"/>
            </a:xfrm>
            <a:prstGeom prst="rect">
              <a:avLst/>
            </a:prstGeom>
          </p:spPr>
        </p:pic>
        <p:cxnSp>
          <p:nvCxnSpPr>
            <p:cNvPr id="12" name="直接箭头连接符 11">
              <a:extLst>
                <a:ext uri="{FF2B5EF4-FFF2-40B4-BE49-F238E27FC236}">
                  <a16:creationId xmlns:a16="http://schemas.microsoft.com/office/drawing/2014/main" id="{09EED77E-8A85-49A9-B9AC-968EE775CD94}"/>
                </a:ext>
              </a:extLst>
            </p:cNvPr>
            <p:cNvCxnSpPr>
              <a:cxnSpLocks/>
            </p:cNvCxnSpPr>
            <p:nvPr/>
          </p:nvCxnSpPr>
          <p:spPr>
            <a:xfrm>
              <a:off x="4683337" y="4452897"/>
              <a:ext cx="337690" cy="0"/>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
          <p:nvSpPr>
            <p:cNvPr id="13" name="文本框 12">
              <a:extLst>
                <a:ext uri="{FF2B5EF4-FFF2-40B4-BE49-F238E27FC236}">
                  <a16:creationId xmlns:a16="http://schemas.microsoft.com/office/drawing/2014/main" id="{177D1515-EE45-455A-AC3E-AF432EF7C928}"/>
                </a:ext>
              </a:extLst>
            </p:cNvPr>
            <p:cNvSpPr txBox="1"/>
            <p:nvPr/>
          </p:nvSpPr>
          <p:spPr>
            <a:xfrm>
              <a:off x="4490247" y="4126454"/>
              <a:ext cx="842536" cy="342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1.3mm</a:t>
              </a:r>
              <a:endParaRPr kumimoji="0" lang="zh-CN" altLang="en-US" sz="14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75054984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135D03A-D954-4DBA-BE59-27BA5BF91721}"/>
              </a:ext>
            </a:extLst>
          </p:cNvPr>
          <p:cNvSpPr>
            <a:spLocks noGrp="1"/>
          </p:cNvSpPr>
          <p:nvPr>
            <p:ph idx="1"/>
          </p:nvPr>
        </p:nvSpPr>
        <p:spPr>
          <a:xfrm>
            <a:off x="6678087" y="1271270"/>
            <a:ext cx="5095875" cy="4525962"/>
          </a:xfrm>
        </p:spPr>
        <p:txBody>
          <a:bodyPr/>
          <a:lstStyle/>
          <a:p>
            <a:r>
              <a:rPr lang="zh-CN" altLang="en-US" dirty="0"/>
              <a:t>电子学特征：</a:t>
            </a:r>
          </a:p>
          <a:p>
            <a:pPr lvl="1"/>
            <a:r>
              <a:rPr lang="zh-CN" altLang="en-US" dirty="0"/>
              <a:t>输出信号：高速电流脉冲，脉宽</a:t>
            </a:r>
            <a:r>
              <a:rPr lang="en-US" altLang="zh-CN" dirty="0"/>
              <a:t>0.8 ~ 1.2 ns</a:t>
            </a:r>
            <a:r>
              <a:rPr lang="zh-CN" altLang="en-US" dirty="0"/>
              <a:t>，典型电荷量约</a:t>
            </a:r>
            <a:r>
              <a:rPr lang="en-US" altLang="zh-CN" dirty="0"/>
              <a:t>10 </a:t>
            </a:r>
            <a:r>
              <a:rPr lang="en-US" altLang="zh-CN" dirty="0" err="1"/>
              <a:t>fC</a:t>
            </a:r>
            <a:endParaRPr lang="en-US" altLang="zh-CN" dirty="0"/>
          </a:p>
          <a:p>
            <a:pPr lvl="1"/>
            <a:r>
              <a:rPr lang="zh-CN" altLang="en-US" dirty="0"/>
              <a:t>探测器电容</a:t>
            </a:r>
            <a:r>
              <a:rPr lang="en-US" altLang="zh-CN" dirty="0"/>
              <a:t>(C</a:t>
            </a:r>
            <a:r>
              <a:rPr lang="en-US" altLang="zh-CN" baseline="-25000" dirty="0"/>
              <a:t>d</a:t>
            </a:r>
            <a:r>
              <a:rPr lang="en-US" altLang="zh-CN" dirty="0"/>
              <a:t>)</a:t>
            </a:r>
            <a:r>
              <a:rPr lang="zh-CN" altLang="en-US" dirty="0"/>
              <a:t>：约</a:t>
            </a:r>
            <a:r>
              <a:rPr lang="en-US" altLang="zh-CN" dirty="0"/>
              <a:t>4 pF (1.3</a:t>
            </a:r>
            <a:r>
              <a:rPr lang="zh-CN" altLang="en-US" dirty="0"/>
              <a:t>×</a:t>
            </a:r>
            <a:r>
              <a:rPr lang="en-US" altLang="zh-CN" dirty="0"/>
              <a:t>1.3 mm</a:t>
            </a:r>
            <a:r>
              <a:rPr lang="en-US" altLang="zh-CN" baseline="30000" dirty="0"/>
              <a:t>2</a:t>
            </a:r>
            <a:r>
              <a:rPr lang="en-US" altLang="zh-CN" dirty="0"/>
              <a:t>)</a:t>
            </a:r>
            <a:endParaRPr lang="zh-CN" altLang="en-US" dirty="0"/>
          </a:p>
          <a:p>
            <a:endParaRPr lang="zh-CN" altLang="en-US" dirty="0"/>
          </a:p>
        </p:txBody>
      </p:sp>
      <p:sp>
        <p:nvSpPr>
          <p:cNvPr id="3" name="标题 2">
            <a:extLst>
              <a:ext uri="{FF2B5EF4-FFF2-40B4-BE49-F238E27FC236}">
                <a16:creationId xmlns:a16="http://schemas.microsoft.com/office/drawing/2014/main" id="{905B58B0-DE71-46CB-9837-8A0B2AE16CD1}"/>
              </a:ext>
            </a:extLst>
          </p:cNvPr>
          <p:cNvSpPr>
            <a:spLocks noGrp="1"/>
          </p:cNvSpPr>
          <p:nvPr>
            <p:ph type="title"/>
          </p:nvPr>
        </p:nvSpPr>
        <p:spPr/>
        <p:txBody>
          <a:bodyPr/>
          <a:lstStyle/>
          <a:p>
            <a:r>
              <a:rPr lang="en-US" altLang="zh-CN" dirty="0"/>
              <a:t>LGAD</a:t>
            </a:r>
            <a:r>
              <a:rPr lang="zh-CN" altLang="en-US" dirty="0"/>
              <a:t>结构与电子学特征</a:t>
            </a:r>
          </a:p>
        </p:txBody>
      </p:sp>
      <p:sp>
        <p:nvSpPr>
          <p:cNvPr id="4" name="日期占位符 3">
            <a:extLst>
              <a:ext uri="{FF2B5EF4-FFF2-40B4-BE49-F238E27FC236}">
                <a16:creationId xmlns:a16="http://schemas.microsoft.com/office/drawing/2014/main" id="{AF29F9CC-93E7-4E9C-B977-5E2FFC702732}"/>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95CFB9E5-AC3B-493F-8EE6-FB5E1188B7CC}"/>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6</a:t>
            </a:fld>
            <a:endParaRPr lang="en-US" altLang="zh-CN">
              <a:solidFill>
                <a:prstClr val="black"/>
              </a:solidFill>
              <a:latin typeface="Arial" panose="020B0604020202020204" pitchFamily="34" charset="0"/>
              <a:ea typeface="宋体" panose="02010600030101010101" pitchFamily="2" charset="-122"/>
            </a:endParaRPr>
          </a:p>
        </p:txBody>
      </p:sp>
      <p:sp>
        <p:nvSpPr>
          <p:cNvPr id="6" name="内容占位符 3">
            <a:extLst>
              <a:ext uri="{FF2B5EF4-FFF2-40B4-BE49-F238E27FC236}">
                <a16:creationId xmlns:a16="http://schemas.microsoft.com/office/drawing/2014/main" id="{FDFD803F-8738-406F-BB88-F40917A1A902}"/>
              </a:ext>
            </a:extLst>
          </p:cNvPr>
          <p:cNvSpPr txBox="1">
            <a:spLocks/>
          </p:cNvSpPr>
          <p:nvPr/>
        </p:nvSpPr>
        <p:spPr>
          <a:xfrm>
            <a:off x="609600" y="1271270"/>
            <a:ext cx="4654550" cy="1824355"/>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621030" indent="-228600" algn="l" rtl="0" eaLnBrk="0" fontAlgn="base" hangingPunct="0">
              <a:spcBef>
                <a:spcPts val="325"/>
              </a:spcBef>
              <a:spcAft>
                <a:spcPct val="0"/>
              </a:spcAft>
              <a:buClr>
                <a:schemeClr val="accent1"/>
              </a:buClr>
              <a:buSzPct val="70000"/>
              <a:buFont typeface="宋体" panose="02010600030101010101" pitchFamily="2" charset="-122"/>
              <a:buChar char="◇"/>
              <a:defRPr sz="2300" kern="1200">
                <a:solidFill>
                  <a:schemeClr val="tx1"/>
                </a:solidFill>
                <a:latin typeface="Arial" panose="020B0604020202020204" pitchFamily="34" charset="0"/>
                <a:ea typeface="+mn-ea"/>
                <a:cs typeface="Arial" panose="020B0604020202020204" pitchFamily="34" charset="0"/>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r>
              <a:rPr lang="zh-CN" altLang="en-US" dirty="0"/>
              <a:t>基本结构：</a:t>
            </a:r>
          </a:p>
          <a:p>
            <a:pPr lvl="1"/>
            <a:r>
              <a:rPr lang="zh-CN" altLang="en-US" dirty="0"/>
              <a:t>高压反偏的</a:t>
            </a:r>
            <a:r>
              <a:rPr lang="en-US" altLang="zh-CN" dirty="0"/>
              <a:t>PN</a:t>
            </a:r>
            <a:r>
              <a:rPr lang="zh-CN" altLang="en-US" dirty="0"/>
              <a:t>结</a:t>
            </a:r>
          </a:p>
          <a:p>
            <a:pPr lvl="1"/>
            <a:r>
              <a:rPr lang="zh-CN" altLang="en-US" dirty="0"/>
              <a:t>耗尽区产生初级电离信号</a:t>
            </a:r>
          </a:p>
          <a:p>
            <a:pPr lvl="1"/>
            <a:r>
              <a:rPr lang="zh-CN" altLang="en-US" dirty="0"/>
              <a:t>高掺杂</a:t>
            </a:r>
            <a:r>
              <a:rPr lang="en-US" altLang="zh-CN" dirty="0"/>
              <a:t>P</a:t>
            </a:r>
            <a:r>
              <a:rPr lang="zh-CN" altLang="en-US" dirty="0"/>
              <a:t>型区产生次级电离，增强信号幅度</a:t>
            </a:r>
          </a:p>
          <a:p>
            <a:endParaRPr lang="zh-CN" altLang="en-US" dirty="0"/>
          </a:p>
        </p:txBody>
      </p:sp>
      <p:pic>
        <p:nvPicPr>
          <p:cNvPr id="7" name="内容占位符 16">
            <a:extLst>
              <a:ext uri="{FF2B5EF4-FFF2-40B4-BE49-F238E27FC236}">
                <a16:creationId xmlns:a16="http://schemas.microsoft.com/office/drawing/2014/main" id="{41C55730-404A-4C8B-A752-82E09C2949F0}"/>
              </a:ext>
            </a:extLst>
          </p:cNvPr>
          <p:cNvPicPr>
            <a:picLocks noChangeAspect="1"/>
          </p:cNvPicPr>
          <p:nvPr/>
        </p:nvPicPr>
        <p:blipFill>
          <a:blip r:embed="rId4"/>
          <a:stretch>
            <a:fillRect/>
          </a:stretch>
        </p:blipFill>
        <p:spPr>
          <a:xfrm>
            <a:off x="1455420" y="3364865"/>
            <a:ext cx="2779395" cy="2428240"/>
          </a:xfrm>
          <a:prstGeom prst="rect">
            <a:avLst/>
          </a:prstGeom>
          <a:noFill/>
          <a:ln>
            <a:noFill/>
          </a:ln>
        </p:spPr>
      </p:pic>
      <p:graphicFrame>
        <p:nvGraphicFramePr>
          <p:cNvPr id="8" name="对象 -2147482550">
            <a:extLst>
              <a:ext uri="{FF2B5EF4-FFF2-40B4-BE49-F238E27FC236}">
                <a16:creationId xmlns:a16="http://schemas.microsoft.com/office/drawing/2014/main" id="{32DFC7D9-825A-49E0-A07F-AA9772C62D43}"/>
              </a:ext>
            </a:extLst>
          </p:cNvPr>
          <p:cNvGraphicFramePr/>
          <p:nvPr>
            <p:extLst>
              <p:ext uri="{D42A27DB-BD31-4B8C-83A1-F6EECF244321}">
                <p14:modId xmlns:p14="http://schemas.microsoft.com/office/powerpoint/2010/main" val="36032561"/>
              </p:ext>
            </p:extLst>
          </p:nvPr>
        </p:nvGraphicFramePr>
        <p:xfrm>
          <a:off x="5264150" y="3583305"/>
          <a:ext cx="1660525" cy="2003425"/>
        </p:xfrm>
        <a:graphic>
          <a:graphicData uri="http://schemas.openxmlformats.org/presentationml/2006/ole">
            <mc:AlternateContent xmlns:mc="http://schemas.openxmlformats.org/markup-compatibility/2006">
              <mc:Choice xmlns:v="urn:schemas-microsoft-com:vml" Requires="v">
                <p:oleObj spid="_x0000_s9446" r:id="rId5" imgW="2286000" imgH="2374900" progId="Visio.Drawing.15">
                  <p:embed/>
                </p:oleObj>
              </mc:Choice>
              <mc:Fallback>
                <p:oleObj r:id="rId5" imgW="2286000" imgH="2374900" progId="Visio.Drawing.15">
                  <p:embed/>
                  <p:pic>
                    <p:nvPicPr>
                      <p:cNvPr id="6" name="对象 -2147482550"/>
                      <p:cNvPicPr/>
                      <p:nvPr/>
                    </p:nvPicPr>
                    <p:blipFill>
                      <a:blip r:embed="rId6"/>
                      <a:srcRect l="18341" t="11747" r="18848" b="12387"/>
                      <a:stretch>
                        <a:fillRect/>
                      </a:stretch>
                    </p:blipFill>
                    <p:spPr>
                      <a:xfrm>
                        <a:off x="5264150" y="3583305"/>
                        <a:ext cx="1660525" cy="2003425"/>
                      </a:xfrm>
                      <a:prstGeom prst="rect">
                        <a:avLst/>
                      </a:prstGeom>
                      <a:noFill/>
                      <a:ln w="38100">
                        <a:noFill/>
                        <a:miter/>
                      </a:ln>
                    </p:spPr>
                  </p:pic>
                </p:oleObj>
              </mc:Fallback>
            </mc:AlternateContent>
          </a:graphicData>
        </a:graphic>
      </p:graphicFrame>
      <p:sp>
        <p:nvSpPr>
          <p:cNvPr id="9" name="文本框 8">
            <a:extLst>
              <a:ext uri="{FF2B5EF4-FFF2-40B4-BE49-F238E27FC236}">
                <a16:creationId xmlns:a16="http://schemas.microsoft.com/office/drawing/2014/main" id="{65BB978E-8FD8-4DE0-9922-4E3614B20F0F}"/>
              </a:ext>
            </a:extLst>
          </p:cNvPr>
          <p:cNvSpPr txBox="1"/>
          <p:nvPr/>
        </p:nvSpPr>
        <p:spPr>
          <a:xfrm>
            <a:off x="5599430" y="5800725"/>
            <a:ext cx="1378585" cy="368300"/>
          </a:xfrm>
          <a:prstGeom prst="rect">
            <a:avLst/>
          </a:prstGeom>
          <a:noFill/>
        </p:spPr>
        <p:txBody>
          <a:bodyPr wrap="square" rtlCol="0">
            <a:spAutoFit/>
          </a:bodyPr>
          <a:lstStyle/>
          <a:p>
            <a:r>
              <a:rPr lang="zh-CN" altLang="en-US">
                <a:latin typeface="黑体" panose="02010609060101010101" pitchFamily="49" charset="-122"/>
                <a:ea typeface="黑体" panose="02010609060101010101" pitchFamily="49" charset="-122"/>
              </a:rPr>
              <a:t>简化模型</a:t>
            </a:r>
          </a:p>
        </p:txBody>
      </p:sp>
      <p:pic>
        <p:nvPicPr>
          <p:cNvPr id="10" name="内容占位符 5">
            <a:extLst>
              <a:ext uri="{FF2B5EF4-FFF2-40B4-BE49-F238E27FC236}">
                <a16:creationId xmlns:a16="http://schemas.microsoft.com/office/drawing/2014/main" id="{0CE04F0E-83B4-4A2D-B570-5F0A8C0BDCE3}"/>
              </a:ext>
            </a:extLst>
          </p:cNvPr>
          <p:cNvPicPr>
            <a:picLocks noChangeAspect="1"/>
          </p:cNvPicPr>
          <p:nvPr/>
        </p:nvPicPr>
        <p:blipFill>
          <a:blip r:embed="rId7"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rcRect b="8375"/>
          <a:stretch>
            <a:fillRect/>
          </a:stretch>
        </p:blipFill>
        <p:spPr>
          <a:xfrm>
            <a:off x="7984599" y="3526155"/>
            <a:ext cx="2873375" cy="2274570"/>
          </a:xfrm>
          <a:prstGeom prst="rect">
            <a:avLst/>
          </a:prstGeom>
          <a:noFill/>
          <a:ln w="9525">
            <a:noFill/>
          </a:ln>
        </p:spPr>
      </p:pic>
      <p:sp>
        <p:nvSpPr>
          <p:cNvPr id="11" name="文本框 10">
            <a:extLst>
              <a:ext uri="{FF2B5EF4-FFF2-40B4-BE49-F238E27FC236}">
                <a16:creationId xmlns:a16="http://schemas.microsoft.com/office/drawing/2014/main" id="{6E46C125-D7C9-4C66-9256-B8B8C10C88E8}"/>
              </a:ext>
            </a:extLst>
          </p:cNvPr>
          <p:cNvSpPr txBox="1"/>
          <p:nvPr/>
        </p:nvSpPr>
        <p:spPr>
          <a:xfrm>
            <a:off x="8806289" y="5800725"/>
            <a:ext cx="1378585" cy="36830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典型信号</a:t>
            </a:r>
          </a:p>
        </p:txBody>
      </p:sp>
      <p:sp>
        <p:nvSpPr>
          <p:cNvPr id="12" name="内容占位符 3">
            <a:extLst>
              <a:ext uri="{FF2B5EF4-FFF2-40B4-BE49-F238E27FC236}">
                <a16:creationId xmlns:a16="http://schemas.microsoft.com/office/drawing/2014/main" id="{0D253CEB-9975-4564-9F62-D7BE5A20A927}"/>
              </a:ext>
            </a:extLst>
          </p:cNvPr>
          <p:cNvSpPr>
            <a:spLocks noGrp="1"/>
          </p:cNvSpPr>
          <p:nvPr/>
        </p:nvSpPr>
        <p:spPr>
          <a:xfrm>
            <a:off x="5599430" y="1271270"/>
            <a:ext cx="5684520" cy="1824355"/>
          </a:xfrm>
          <a:prstGeom prst="rect">
            <a:avLst/>
          </a:prstGeom>
          <a:noFill/>
          <a:ln w="9525">
            <a:noFill/>
          </a:ln>
        </p:spPr>
        <p:txBody>
          <a:bodyPr vert="horz" wrap="square" lIns="91440" tIns="45720" rIns="91440" bIns="45720" anchor="t"/>
          <a:lstStyle>
            <a:lvl1pPr marL="257175" indent="-257175" algn="l" rtl="0" eaLnBrk="1" fontAlgn="base" hangingPunct="1">
              <a:spcBef>
                <a:spcPct val="20000"/>
              </a:spcBef>
              <a:spcAft>
                <a:spcPct val="0"/>
              </a:spcAft>
              <a:buChar char="•"/>
              <a:defRPr sz="2400" baseline="0">
                <a:solidFill>
                  <a:schemeClr val="tx1"/>
                </a:solidFill>
                <a:latin typeface="Arial Unicode MS" panose="020B0604020202020204" charset="-122"/>
                <a:ea typeface="黑体" panose="02010609060101010101" pitchFamily="49" charset="-122"/>
                <a:cs typeface="+mn-cs"/>
              </a:defRPr>
            </a:lvl1pPr>
            <a:lvl2pPr marL="557530" indent="-214630" algn="l" rtl="0" eaLnBrk="1" fontAlgn="base" hangingPunct="1">
              <a:spcBef>
                <a:spcPct val="20000"/>
              </a:spcBef>
              <a:spcAft>
                <a:spcPct val="0"/>
              </a:spcAft>
              <a:buChar char="–"/>
              <a:defRPr sz="2100" baseline="0">
                <a:solidFill>
                  <a:schemeClr val="tx1"/>
                </a:solidFill>
                <a:latin typeface="Arial Unicode MS" panose="020B0604020202020204" charset="-122"/>
                <a:ea typeface="黑体" panose="02010609060101010101" pitchFamily="49" charset="-122"/>
              </a:defRPr>
            </a:lvl2pPr>
            <a:lvl3pPr marL="857250" indent="-171450" algn="l" rtl="0" eaLnBrk="1" fontAlgn="base" hangingPunct="1">
              <a:spcBef>
                <a:spcPct val="20000"/>
              </a:spcBef>
              <a:spcAft>
                <a:spcPct val="0"/>
              </a:spcAft>
              <a:buChar char="•"/>
              <a:defRPr sz="1800" baseline="0">
                <a:solidFill>
                  <a:schemeClr val="tx1"/>
                </a:solidFill>
                <a:latin typeface="Arial Unicode MS" panose="020B0604020202020204" charset="-122"/>
                <a:ea typeface="黑体" panose="02010609060101010101" pitchFamily="49" charset="-122"/>
              </a:defRPr>
            </a:lvl3pPr>
            <a:lvl4pPr marL="1200150" indent="-171450" algn="l" rtl="0" eaLnBrk="1" fontAlgn="base" hangingPunct="1">
              <a:spcBef>
                <a:spcPct val="20000"/>
              </a:spcBef>
              <a:spcAft>
                <a:spcPct val="0"/>
              </a:spcAft>
              <a:buChar char="–"/>
              <a:defRPr sz="1500" baseline="0">
                <a:solidFill>
                  <a:schemeClr val="tx1"/>
                </a:solidFill>
                <a:latin typeface="Arial Unicode MS" panose="020B0604020202020204" charset="-122"/>
                <a:ea typeface="黑体" panose="02010609060101010101" pitchFamily="49" charset="-122"/>
              </a:defRPr>
            </a:lvl4pPr>
            <a:lvl5pPr marL="1543050" indent="-171450" algn="l" rtl="0" eaLnBrk="1" fontAlgn="base" hangingPunct="1">
              <a:spcBef>
                <a:spcPct val="20000"/>
              </a:spcBef>
              <a:spcAft>
                <a:spcPct val="0"/>
              </a:spcAft>
              <a:buChar char="»"/>
              <a:defRPr sz="1500" baseline="0">
                <a:solidFill>
                  <a:schemeClr val="tx1"/>
                </a:solidFill>
                <a:latin typeface="Arial Unicode MS" panose="020B0604020202020204" charset="-122"/>
                <a:ea typeface="黑体" panose="02010609060101010101" pitchFamily="49" charset="-122"/>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endParaRPr lang="zh-CN" altLang="en-US" dirty="0"/>
          </a:p>
        </p:txBody>
      </p:sp>
      <p:sp>
        <p:nvSpPr>
          <p:cNvPr id="13" name="文本框 12">
            <a:extLst>
              <a:ext uri="{FF2B5EF4-FFF2-40B4-BE49-F238E27FC236}">
                <a16:creationId xmlns:a16="http://schemas.microsoft.com/office/drawing/2014/main" id="{9D1DB216-8664-4BDD-91DB-83993FB9DBD4}"/>
              </a:ext>
            </a:extLst>
          </p:cNvPr>
          <p:cNvSpPr txBox="1"/>
          <p:nvPr/>
        </p:nvSpPr>
        <p:spPr>
          <a:xfrm>
            <a:off x="2402205" y="5804535"/>
            <a:ext cx="1378585" cy="368300"/>
          </a:xfrm>
          <a:prstGeom prst="rect">
            <a:avLst/>
          </a:prstGeom>
          <a:noFill/>
        </p:spPr>
        <p:txBody>
          <a:bodyPr wrap="square" rtlCol="0">
            <a:spAutoFit/>
          </a:bodyPr>
          <a:lstStyle/>
          <a:p>
            <a:r>
              <a:rPr lang="zh-CN" altLang="zh-CN" dirty="0">
                <a:latin typeface="黑体" panose="02010609060101010101" pitchFamily="49" charset="-122"/>
                <a:ea typeface="黑体" panose="02010609060101010101" pitchFamily="49" charset="-122"/>
              </a:rPr>
              <a:t>截面示意图</a:t>
            </a:r>
          </a:p>
        </p:txBody>
      </p:sp>
    </p:spTree>
    <p:extLst>
      <p:ext uri="{BB962C8B-B14F-4D97-AF65-F5344CB8AC3E}">
        <p14:creationId xmlns:p14="http://schemas.microsoft.com/office/powerpoint/2010/main" val="182126025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003491-BF18-46DD-8701-91ACFD393152}"/>
              </a:ext>
            </a:extLst>
          </p:cNvPr>
          <p:cNvSpPr>
            <a:spLocks noGrp="1"/>
          </p:cNvSpPr>
          <p:nvPr>
            <p:ph idx="1"/>
          </p:nvPr>
        </p:nvSpPr>
        <p:spPr>
          <a:xfrm>
            <a:off x="333374" y="1166018"/>
            <a:ext cx="11685063" cy="5101431"/>
          </a:xfrm>
        </p:spPr>
        <p:txBody>
          <a:bodyPr/>
          <a:lstStyle/>
          <a:p>
            <a:r>
              <a:rPr lang="zh-CN" altLang="en-US" dirty="0"/>
              <a:t>研究内容</a:t>
            </a:r>
            <a:endParaRPr lang="en-US" altLang="zh-CN" dirty="0"/>
          </a:p>
          <a:p>
            <a:pPr lvl="1"/>
            <a:r>
              <a:rPr lang="zh-CN" altLang="en-US" sz="2400" dirty="0"/>
              <a:t>构建高时间精度可扩展高通道数的</a:t>
            </a:r>
            <a:r>
              <a:rPr lang="en-US" altLang="zh-CN" sz="2400" dirty="0"/>
              <a:t>LGAD</a:t>
            </a:r>
            <a:r>
              <a:rPr lang="zh-CN" altLang="en-US" sz="2400" dirty="0"/>
              <a:t>读出电子学系统</a:t>
            </a:r>
            <a:endParaRPr lang="en-US" altLang="zh-CN" sz="2400" dirty="0"/>
          </a:p>
          <a:p>
            <a:pPr lvl="2"/>
            <a:endParaRPr lang="en-US" altLang="zh-CN" sz="1800" dirty="0"/>
          </a:p>
          <a:p>
            <a:pPr lvl="2"/>
            <a:endParaRPr lang="en-US" altLang="zh-CN" sz="1800" dirty="0"/>
          </a:p>
          <a:p>
            <a:pPr lvl="2"/>
            <a:endParaRPr lang="en-US" altLang="zh-CN" sz="1800" dirty="0"/>
          </a:p>
          <a:p>
            <a:pPr marL="630555" lvl="2" indent="0">
              <a:buNone/>
            </a:pPr>
            <a:endParaRPr lang="en-US" altLang="zh-CN" sz="1800" dirty="0"/>
          </a:p>
          <a:p>
            <a:pPr lvl="2"/>
            <a:endParaRPr lang="en-US" altLang="zh-CN" sz="1800" dirty="0"/>
          </a:p>
          <a:p>
            <a:pPr lvl="2"/>
            <a:endParaRPr lang="en-US" altLang="zh-CN" sz="1800" dirty="0"/>
          </a:p>
          <a:p>
            <a:pPr lvl="2"/>
            <a:endParaRPr lang="en-US" altLang="zh-CN" sz="1800" dirty="0"/>
          </a:p>
          <a:p>
            <a:r>
              <a:rPr lang="zh-CN" altLang="en-US" dirty="0"/>
              <a:t>技术难点</a:t>
            </a:r>
            <a:endParaRPr lang="en-US" altLang="zh-CN" dirty="0"/>
          </a:p>
          <a:p>
            <a:pPr lvl="1"/>
            <a:r>
              <a:rPr lang="zh-CN" altLang="en-US" sz="2400" dirty="0"/>
              <a:t>高速、微弱信号的高精度时间测量技术，要针对</a:t>
            </a:r>
            <a:r>
              <a:rPr lang="en-US" altLang="zh-CN" sz="2400" dirty="0"/>
              <a:t>10 </a:t>
            </a:r>
            <a:r>
              <a:rPr lang="en-US" altLang="zh-CN" sz="2400" dirty="0" err="1"/>
              <a:t>fC</a:t>
            </a:r>
            <a:r>
              <a:rPr lang="zh-CN" altLang="en-US" sz="2400" dirty="0"/>
              <a:t>微弱信号，进行低噪声的信号处理，实现</a:t>
            </a:r>
            <a:r>
              <a:rPr lang="en-US" altLang="zh-CN" sz="2400" dirty="0"/>
              <a:t>25 </a:t>
            </a:r>
            <a:r>
              <a:rPr lang="en-US" altLang="zh-CN" sz="2400" dirty="0" err="1"/>
              <a:t>ps</a:t>
            </a:r>
            <a:r>
              <a:rPr lang="zh-CN" altLang="en-US" sz="2400" dirty="0"/>
              <a:t>的电子学时间精度。</a:t>
            </a:r>
          </a:p>
          <a:p>
            <a:pPr lvl="1"/>
            <a:r>
              <a:rPr lang="zh-CN" altLang="en-US" sz="2400" dirty="0"/>
              <a:t>可扩展的读出电子学构架研究。针对未来高通道数的需求，进行可扩展的电子学系统设计。</a:t>
            </a:r>
            <a:endParaRPr lang="en-US" altLang="zh-CN" sz="2400" dirty="0"/>
          </a:p>
          <a:p>
            <a:endParaRPr lang="en-US" altLang="zh-CN" sz="2400" dirty="0"/>
          </a:p>
        </p:txBody>
      </p:sp>
      <p:sp>
        <p:nvSpPr>
          <p:cNvPr id="3" name="标题 2">
            <a:extLst>
              <a:ext uri="{FF2B5EF4-FFF2-40B4-BE49-F238E27FC236}">
                <a16:creationId xmlns:a16="http://schemas.microsoft.com/office/drawing/2014/main" id="{9D2E5749-BCF2-412C-A30A-256588980FAF}"/>
              </a:ext>
            </a:extLst>
          </p:cNvPr>
          <p:cNvSpPr>
            <a:spLocks noGrp="1"/>
          </p:cNvSpPr>
          <p:nvPr>
            <p:ph type="title"/>
          </p:nvPr>
        </p:nvSpPr>
        <p:spPr/>
        <p:txBody>
          <a:bodyPr/>
          <a:lstStyle/>
          <a:p>
            <a:r>
              <a:rPr lang="en-US" altLang="zh-CN" dirty="0"/>
              <a:t>LGAD</a:t>
            </a:r>
            <a:r>
              <a:rPr lang="zh-CN" altLang="en-US" dirty="0"/>
              <a:t>读出电子学</a:t>
            </a:r>
          </a:p>
        </p:txBody>
      </p:sp>
      <p:sp>
        <p:nvSpPr>
          <p:cNvPr id="4" name="日期占位符 3">
            <a:extLst>
              <a:ext uri="{FF2B5EF4-FFF2-40B4-BE49-F238E27FC236}">
                <a16:creationId xmlns:a16="http://schemas.microsoft.com/office/drawing/2014/main" id="{9FD93138-29AD-40E5-9CD5-4371A01C0800}"/>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2E28B04B-A124-4EE5-A22F-3C740A4F1FE5}"/>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7</a:t>
            </a:fld>
            <a:endParaRPr lang="en-US" altLang="zh-CN">
              <a:solidFill>
                <a:prstClr val="black"/>
              </a:solidFill>
              <a:latin typeface="Arial" panose="020B0604020202020204" pitchFamily="34" charset="0"/>
              <a:ea typeface="宋体" panose="02010600030101010101" pitchFamily="2" charset="-122"/>
            </a:endParaRPr>
          </a:p>
        </p:txBody>
      </p:sp>
      <p:pic>
        <p:nvPicPr>
          <p:cNvPr id="8" name="图片 7">
            <a:extLst>
              <a:ext uri="{FF2B5EF4-FFF2-40B4-BE49-F238E27FC236}">
                <a16:creationId xmlns:a16="http://schemas.microsoft.com/office/drawing/2014/main" id="{37C8EF63-3F34-46FE-81A6-D07E637C916A}"/>
              </a:ext>
            </a:extLst>
          </p:cNvPr>
          <p:cNvPicPr>
            <a:picLocks noChangeAspect="1"/>
          </p:cNvPicPr>
          <p:nvPr/>
        </p:nvPicPr>
        <p:blipFill>
          <a:blip r:embed="rId3"/>
          <a:stretch>
            <a:fillRect/>
          </a:stretch>
        </p:blipFill>
        <p:spPr>
          <a:xfrm>
            <a:off x="2320521" y="2395944"/>
            <a:ext cx="8492471" cy="1888087"/>
          </a:xfrm>
          <a:prstGeom prst="rect">
            <a:avLst/>
          </a:prstGeom>
        </p:spPr>
      </p:pic>
    </p:spTree>
    <p:extLst>
      <p:ext uri="{BB962C8B-B14F-4D97-AF65-F5344CB8AC3E}">
        <p14:creationId xmlns:p14="http://schemas.microsoft.com/office/powerpoint/2010/main" val="3178074937"/>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5DE94D3-AD18-48DD-B7C8-AB3150F2585C}"/>
              </a:ext>
            </a:extLst>
          </p:cNvPr>
          <p:cNvSpPr>
            <a:spLocks noGrp="1"/>
          </p:cNvSpPr>
          <p:nvPr>
            <p:ph idx="1"/>
          </p:nvPr>
        </p:nvSpPr>
        <p:spPr/>
        <p:txBody>
          <a:bodyPr/>
          <a:lstStyle/>
          <a:p>
            <a:pPr>
              <a:lnSpc>
                <a:spcPct val="200000"/>
              </a:lnSpc>
            </a:pPr>
            <a:r>
              <a:rPr lang="en-US" altLang="zh-CN" dirty="0">
                <a:solidFill>
                  <a:schemeClr val="bg1">
                    <a:lumMod val="85000"/>
                  </a:schemeClr>
                </a:solidFill>
              </a:rPr>
              <a:t>LGAD</a:t>
            </a:r>
            <a:r>
              <a:rPr lang="zh-CN" altLang="en-US" dirty="0">
                <a:solidFill>
                  <a:schemeClr val="bg1">
                    <a:lumMod val="85000"/>
                  </a:schemeClr>
                </a:solidFill>
              </a:rPr>
              <a:t>读出电子学研究背景</a:t>
            </a:r>
            <a:endParaRPr lang="en-US" altLang="zh-CN" dirty="0">
              <a:solidFill>
                <a:schemeClr val="bg1">
                  <a:lumMod val="85000"/>
                </a:schemeClr>
              </a:solidFill>
            </a:endParaRPr>
          </a:p>
          <a:p>
            <a:pPr>
              <a:lnSpc>
                <a:spcPct val="200000"/>
              </a:lnSpc>
            </a:pPr>
            <a:r>
              <a:rPr lang="zh-CN" altLang="en-US" dirty="0"/>
              <a:t>基于分立器件的</a:t>
            </a:r>
            <a:r>
              <a:rPr lang="en-US" altLang="zh-CN" dirty="0"/>
              <a:t>LGAD</a:t>
            </a:r>
            <a:r>
              <a:rPr lang="zh-CN" altLang="en-US" dirty="0"/>
              <a:t>读出系统</a:t>
            </a:r>
            <a:endParaRPr lang="en-US" altLang="zh-CN" dirty="0"/>
          </a:p>
          <a:p>
            <a:pPr>
              <a:lnSpc>
                <a:spcPct val="200000"/>
              </a:lnSpc>
            </a:pPr>
            <a:r>
              <a:rPr lang="zh-CN" altLang="en-US" dirty="0">
                <a:solidFill>
                  <a:schemeClr val="bg1">
                    <a:lumMod val="85000"/>
                  </a:schemeClr>
                </a:solidFill>
              </a:rPr>
              <a:t>基于</a:t>
            </a:r>
            <a:r>
              <a:rPr lang="en-US" altLang="zh-CN" dirty="0">
                <a:solidFill>
                  <a:schemeClr val="bg1">
                    <a:lumMod val="85000"/>
                  </a:schemeClr>
                </a:solidFill>
              </a:rPr>
              <a:t>ASIC</a:t>
            </a:r>
            <a:r>
              <a:rPr lang="zh-CN" altLang="en-US" dirty="0">
                <a:solidFill>
                  <a:schemeClr val="bg1">
                    <a:lumMod val="85000"/>
                  </a:schemeClr>
                </a:solidFill>
              </a:rPr>
              <a:t>的</a:t>
            </a:r>
            <a:r>
              <a:rPr lang="en-US" altLang="zh-CN" dirty="0">
                <a:solidFill>
                  <a:schemeClr val="bg1">
                    <a:lumMod val="85000"/>
                  </a:schemeClr>
                </a:solidFill>
              </a:rPr>
              <a:t>LGAD</a:t>
            </a:r>
            <a:r>
              <a:rPr lang="zh-CN" altLang="en-US" dirty="0">
                <a:solidFill>
                  <a:schemeClr val="bg1">
                    <a:lumMod val="85000"/>
                  </a:schemeClr>
                </a:solidFill>
              </a:rPr>
              <a:t>读出系统</a:t>
            </a:r>
            <a:endParaRPr lang="en-US" altLang="zh-CN" dirty="0">
              <a:solidFill>
                <a:schemeClr val="bg1">
                  <a:lumMod val="85000"/>
                </a:schemeClr>
              </a:solidFill>
            </a:endParaRPr>
          </a:p>
          <a:p>
            <a:pPr>
              <a:lnSpc>
                <a:spcPct val="200000"/>
              </a:lnSpc>
            </a:pPr>
            <a:r>
              <a:rPr lang="zh-CN" altLang="en-US" dirty="0">
                <a:solidFill>
                  <a:schemeClr val="bg1">
                    <a:lumMod val="85000"/>
                  </a:schemeClr>
                </a:solidFill>
              </a:rPr>
              <a:t>自研</a:t>
            </a:r>
            <a:r>
              <a:rPr lang="en-US" altLang="zh-CN" dirty="0">
                <a:solidFill>
                  <a:schemeClr val="bg1">
                    <a:lumMod val="85000"/>
                  </a:schemeClr>
                </a:solidFill>
              </a:rPr>
              <a:t>LGAD</a:t>
            </a:r>
            <a:r>
              <a:rPr lang="zh-CN" altLang="en-US" dirty="0">
                <a:solidFill>
                  <a:schemeClr val="bg1">
                    <a:lumMod val="85000"/>
                  </a:schemeClr>
                </a:solidFill>
              </a:rPr>
              <a:t>读出芯片</a:t>
            </a:r>
          </a:p>
        </p:txBody>
      </p:sp>
      <p:sp>
        <p:nvSpPr>
          <p:cNvPr id="3" name="标题 2">
            <a:extLst>
              <a:ext uri="{FF2B5EF4-FFF2-40B4-BE49-F238E27FC236}">
                <a16:creationId xmlns:a16="http://schemas.microsoft.com/office/drawing/2014/main" id="{3743508D-66E6-452C-B9D9-A6381088455D}"/>
              </a:ext>
            </a:extLst>
          </p:cNvPr>
          <p:cNvSpPr>
            <a:spLocks noGrp="1"/>
          </p:cNvSpPr>
          <p:nvPr>
            <p:ph type="title"/>
          </p:nvPr>
        </p:nvSpPr>
        <p:spPr/>
        <p:txBody>
          <a:bodyPr/>
          <a:lstStyle/>
          <a:p>
            <a:r>
              <a:rPr lang="en-US" altLang="zh-CN" dirty="0"/>
              <a:t>Overview</a:t>
            </a:r>
            <a:endParaRPr lang="zh-CN" altLang="en-US" dirty="0"/>
          </a:p>
        </p:txBody>
      </p:sp>
      <p:sp>
        <p:nvSpPr>
          <p:cNvPr id="4" name="日期占位符 3">
            <a:extLst>
              <a:ext uri="{FF2B5EF4-FFF2-40B4-BE49-F238E27FC236}">
                <a16:creationId xmlns:a16="http://schemas.microsoft.com/office/drawing/2014/main" id="{3C551857-ED3A-42DC-BBDB-FAFE286FCD95}"/>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421EF795-F612-4E7C-8A6B-90EEB214FA57}"/>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8</a:t>
            </a:fld>
            <a:endParaRPr lang="en-US" altLang="zh-CN">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3510096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9CED64C-1846-47BE-BB41-C67662C9D55E}"/>
              </a:ext>
            </a:extLst>
          </p:cNvPr>
          <p:cNvSpPr>
            <a:spLocks noGrp="1"/>
          </p:cNvSpPr>
          <p:nvPr>
            <p:ph idx="1"/>
          </p:nvPr>
        </p:nvSpPr>
        <p:spPr>
          <a:xfrm>
            <a:off x="476251" y="1472817"/>
            <a:ext cx="5943599" cy="1746254"/>
          </a:xfrm>
        </p:spPr>
        <p:txBody>
          <a:bodyPr/>
          <a:lstStyle/>
          <a:p>
            <a:r>
              <a:rPr lang="zh-CN" altLang="en-US" sz="2800" dirty="0"/>
              <a:t>模拟前端：三级放大</a:t>
            </a:r>
            <a:r>
              <a:rPr lang="en-US" altLang="zh-CN" sz="2800" dirty="0"/>
              <a:t>+</a:t>
            </a:r>
            <a:r>
              <a:rPr lang="zh-CN" altLang="en-US" sz="2800" dirty="0"/>
              <a:t>甄别</a:t>
            </a:r>
            <a:endParaRPr lang="en-US" altLang="zh-CN" sz="2800" dirty="0"/>
          </a:p>
          <a:p>
            <a:r>
              <a:rPr lang="zh-CN" altLang="en-US" sz="2800" dirty="0"/>
              <a:t>时间测量：</a:t>
            </a:r>
            <a:r>
              <a:rPr lang="en-US" altLang="zh-CN" sz="2800" dirty="0"/>
              <a:t>FPGA TDC</a:t>
            </a:r>
          </a:p>
        </p:txBody>
      </p:sp>
      <p:sp>
        <p:nvSpPr>
          <p:cNvPr id="3" name="标题 2">
            <a:extLst>
              <a:ext uri="{FF2B5EF4-FFF2-40B4-BE49-F238E27FC236}">
                <a16:creationId xmlns:a16="http://schemas.microsoft.com/office/drawing/2014/main" id="{37B9F763-29B4-43F1-9DC2-D20FE16D63A1}"/>
              </a:ext>
            </a:extLst>
          </p:cNvPr>
          <p:cNvSpPr>
            <a:spLocks noGrp="1"/>
          </p:cNvSpPr>
          <p:nvPr>
            <p:ph type="title"/>
          </p:nvPr>
        </p:nvSpPr>
        <p:spPr/>
        <p:txBody>
          <a:bodyPr/>
          <a:lstStyle/>
          <a:p>
            <a:r>
              <a:rPr lang="zh-CN" altLang="en-US" dirty="0"/>
              <a:t>基于分立器件的读出系统</a:t>
            </a:r>
          </a:p>
        </p:txBody>
      </p:sp>
      <p:sp>
        <p:nvSpPr>
          <p:cNvPr id="4" name="日期占位符 3">
            <a:extLst>
              <a:ext uri="{FF2B5EF4-FFF2-40B4-BE49-F238E27FC236}">
                <a16:creationId xmlns:a16="http://schemas.microsoft.com/office/drawing/2014/main" id="{1B408D27-05A8-4EDA-8609-602A02C8F0AF}"/>
              </a:ext>
            </a:extLst>
          </p:cNvPr>
          <p:cNvSpPr>
            <a:spLocks noGrp="1"/>
          </p:cNvSpPr>
          <p:nvPr>
            <p:ph type="dt" sz="half" idx="2"/>
          </p:nvPr>
        </p:nvSpPr>
        <p:spPr/>
        <p:txBody>
          <a:bodyPr/>
          <a:lstStyle/>
          <a:p>
            <a:pPr fontAlgn="base">
              <a:spcBef>
                <a:spcPct val="0"/>
              </a:spcBef>
              <a:spcAft>
                <a:spcPct val="0"/>
              </a:spcAft>
              <a:defRPr/>
            </a:pPr>
            <a:fld id="{F78539C3-E63B-483E-A86A-84695125020A}" type="datetime1">
              <a:rPr lang="zh-CN" altLang="en-US" smtClean="0">
                <a:solidFill>
                  <a:prstClr val="black"/>
                </a:solidFill>
              </a:rPr>
              <a:pPr fontAlgn="base">
                <a:spcBef>
                  <a:spcPct val="0"/>
                </a:spcBef>
                <a:spcAft>
                  <a:spcPct val="0"/>
                </a:spcAft>
                <a:defRPr/>
              </a:pPr>
              <a:t>2023/5/11</a:t>
            </a:fld>
            <a:endParaRPr lang="en-US" altLang="zh-CN">
              <a:solidFill>
                <a:prstClr val="black"/>
              </a:solidFill>
            </a:endParaRPr>
          </a:p>
        </p:txBody>
      </p:sp>
      <p:sp>
        <p:nvSpPr>
          <p:cNvPr id="5" name="灯片编号占位符 4">
            <a:extLst>
              <a:ext uri="{FF2B5EF4-FFF2-40B4-BE49-F238E27FC236}">
                <a16:creationId xmlns:a16="http://schemas.microsoft.com/office/drawing/2014/main" id="{52190C64-72F1-49E9-8F22-E551325EB45E}"/>
              </a:ext>
            </a:extLst>
          </p:cNvPr>
          <p:cNvSpPr>
            <a:spLocks noGrp="1"/>
          </p:cNvSpPr>
          <p:nvPr>
            <p:ph type="sldNum" sz="quarter" idx="4"/>
          </p:nvPr>
        </p:nvSpPr>
        <p:spPr/>
        <p:txBody>
          <a:bodyPr/>
          <a:lstStyle/>
          <a:p>
            <a:pPr fontAlgn="base">
              <a:spcBef>
                <a:spcPct val="0"/>
              </a:spcBef>
              <a:spcAft>
                <a:spcPct val="0"/>
              </a:spcAft>
              <a:defRPr/>
            </a:pPr>
            <a:fld id="{141F977A-7ACD-4D28-92D6-7DE525AE6E76}" type="slidenum">
              <a:rPr lang="en-US" altLang="zh-CN" smtClean="0">
                <a:solidFill>
                  <a:prstClr val="black"/>
                </a:solidFill>
                <a:latin typeface="Arial" panose="020B0604020202020204" pitchFamily="34" charset="0"/>
                <a:ea typeface="宋体" panose="02010600030101010101" pitchFamily="2" charset="-122"/>
              </a:rPr>
              <a:pPr fontAlgn="base">
                <a:spcBef>
                  <a:spcPct val="0"/>
                </a:spcBef>
                <a:spcAft>
                  <a:spcPct val="0"/>
                </a:spcAft>
                <a:defRPr/>
              </a:pPr>
              <a:t>9</a:t>
            </a:fld>
            <a:endParaRPr lang="en-US" altLang="zh-CN">
              <a:solidFill>
                <a:prstClr val="black"/>
              </a:solidFill>
              <a:latin typeface="Arial" panose="020B0604020202020204" pitchFamily="34" charset="0"/>
              <a:ea typeface="宋体" panose="02010600030101010101" pitchFamily="2" charset="-122"/>
            </a:endParaRPr>
          </a:p>
        </p:txBody>
      </p:sp>
      <p:sp>
        <p:nvSpPr>
          <p:cNvPr id="15" name="Rectangle 2">
            <a:extLst>
              <a:ext uri="{FF2B5EF4-FFF2-40B4-BE49-F238E27FC236}">
                <a16:creationId xmlns:a16="http://schemas.microsoft.com/office/drawing/2014/main" id="{147C6B6D-63A8-49BF-A8D2-00914538651F}"/>
              </a:ext>
            </a:extLst>
          </p:cNvPr>
          <p:cNvSpPr>
            <a:spLocks noChangeArrowheads="1"/>
          </p:cNvSpPr>
          <p:nvPr/>
        </p:nvSpPr>
        <p:spPr bwMode="auto">
          <a:xfrm>
            <a:off x="1075473" y="2248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a:extLst>
              <a:ext uri="{FF2B5EF4-FFF2-40B4-BE49-F238E27FC236}">
                <a16:creationId xmlns:a16="http://schemas.microsoft.com/office/drawing/2014/main" id="{FF4703A2-713B-4BDA-A39A-3EB7CCEF36D7}"/>
              </a:ext>
            </a:extLst>
          </p:cNvPr>
          <p:cNvGraphicFramePr>
            <a:graphicFrameLocks noChangeAspect="1"/>
          </p:cNvGraphicFramePr>
          <p:nvPr>
            <p:extLst>
              <p:ext uri="{D42A27DB-BD31-4B8C-83A1-F6EECF244321}">
                <p14:modId xmlns:p14="http://schemas.microsoft.com/office/powerpoint/2010/main" val="3530996690"/>
              </p:ext>
            </p:extLst>
          </p:nvPr>
        </p:nvGraphicFramePr>
        <p:xfrm>
          <a:off x="5934698" y="3364656"/>
          <a:ext cx="5967139" cy="3113290"/>
        </p:xfrm>
        <a:graphic>
          <a:graphicData uri="http://schemas.openxmlformats.org/presentationml/2006/ole">
            <mc:AlternateContent xmlns:mc="http://schemas.openxmlformats.org/markup-compatibility/2006">
              <mc:Choice xmlns:v="urn:schemas-microsoft-com:vml" Requires="v">
                <p:oleObj spid="_x0000_s13479" name="Visio" r:id="rId4" imgW="24822212" imgH="12811221" progId="Visio.Drawing.15">
                  <p:embed/>
                </p:oleObj>
              </mc:Choice>
              <mc:Fallback>
                <p:oleObj name="Visio" r:id="rId4" imgW="24822212" imgH="12811221"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698" y="3364656"/>
                        <a:ext cx="5967139" cy="3113290"/>
                      </a:xfrm>
                      <a:prstGeom prst="rect">
                        <a:avLst/>
                      </a:prstGeom>
                      <a:noFill/>
                    </p:spPr>
                  </p:pic>
                </p:oleObj>
              </mc:Fallback>
            </mc:AlternateContent>
          </a:graphicData>
        </a:graphic>
      </p:graphicFrame>
      <p:pic>
        <p:nvPicPr>
          <p:cNvPr id="17" name="图片 16">
            <a:extLst>
              <a:ext uri="{FF2B5EF4-FFF2-40B4-BE49-F238E27FC236}">
                <a16:creationId xmlns:a16="http://schemas.microsoft.com/office/drawing/2014/main" id="{F2CB9AAE-ABCF-4DD1-870A-2FFCCB1138B3}"/>
              </a:ext>
            </a:extLst>
          </p:cNvPr>
          <p:cNvPicPr>
            <a:picLocks noChangeAspect="1"/>
          </p:cNvPicPr>
          <p:nvPr/>
        </p:nvPicPr>
        <p:blipFill>
          <a:blip r:embed="rId6"/>
          <a:stretch>
            <a:fillRect/>
          </a:stretch>
        </p:blipFill>
        <p:spPr>
          <a:xfrm>
            <a:off x="5587750" y="1176894"/>
            <a:ext cx="6244839" cy="1991279"/>
          </a:xfrm>
          <a:prstGeom prst="rect">
            <a:avLst/>
          </a:prstGeom>
        </p:spPr>
      </p:pic>
      <p:pic>
        <p:nvPicPr>
          <p:cNvPr id="18" name="图片 17">
            <a:extLst>
              <a:ext uri="{FF2B5EF4-FFF2-40B4-BE49-F238E27FC236}">
                <a16:creationId xmlns:a16="http://schemas.microsoft.com/office/drawing/2014/main" id="{2779A526-06BB-4F49-B0B9-FEAE2469FA1C}"/>
              </a:ext>
            </a:extLst>
          </p:cNvPr>
          <p:cNvPicPr>
            <a:picLocks noChangeAspect="1"/>
          </p:cNvPicPr>
          <p:nvPr/>
        </p:nvPicPr>
        <p:blipFill>
          <a:blip r:embed="rId7"/>
          <a:stretch>
            <a:fillRect/>
          </a:stretch>
        </p:blipFill>
        <p:spPr>
          <a:xfrm>
            <a:off x="407899" y="3728942"/>
            <a:ext cx="5416211" cy="2140468"/>
          </a:xfrm>
          <a:prstGeom prst="rect">
            <a:avLst/>
          </a:prstGeom>
        </p:spPr>
      </p:pic>
      <p:cxnSp>
        <p:nvCxnSpPr>
          <p:cNvPr id="7" name="直接箭头连接符 6">
            <a:extLst>
              <a:ext uri="{FF2B5EF4-FFF2-40B4-BE49-F238E27FC236}">
                <a16:creationId xmlns:a16="http://schemas.microsoft.com/office/drawing/2014/main" id="{80EC3727-5E79-4D4F-95CF-3B143D4AD936}"/>
              </a:ext>
            </a:extLst>
          </p:cNvPr>
          <p:cNvCxnSpPr>
            <a:cxnSpLocks/>
          </p:cNvCxnSpPr>
          <p:nvPr/>
        </p:nvCxnSpPr>
        <p:spPr>
          <a:xfrm flipH="1">
            <a:off x="5128424" y="2325128"/>
            <a:ext cx="2739796" cy="15346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9AFDC287-C38C-4C5F-8BA2-85F534B25046}"/>
              </a:ext>
            </a:extLst>
          </p:cNvPr>
          <p:cNvCxnSpPr>
            <a:cxnSpLocks/>
          </p:cNvCxnSpPr>
          <p:nvPr/>
        </p:nvCxnSpPr>
        <p:spPr>
          <a:xfrm flipH="1">
            <a:off x="9038122" y="2186463"/>
            <a:ext cx="768434" cy="1178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761075"/>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3279</TotalTime>
  <Words>3479</Words>
  <Application>Microsoft Office PowerPoint</Application>
  <PresentationFormat>宽屏</PresentationFormat>
  <Paragraphs>431</Paragraphs>
  <Slides>31</Slides>
  <Notes>28</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31</vt:i4>
      </vt:variant>
    </vt:vector>
  </HeadingPairs>
  <TitlesOfParts>
    <vt:vector size="48" baseType="lpstr">
      <vt:lpstr>Arial Unicode MS</vt:lpstr>
      <vt:lpstr>等线</vt:lpstr>
      <vt:lpstr>等线 Light</vt:lpstr>
      <vt:lpstr>黑体</vt:lpstr>
      <vt:lpstr>宋体</vt:lpstr>
      <vt:lpstr>微软雅黑</vt:lpstr>
      <vt:lpstr>Arial</vt:lpstr>
      <vt:lpstr>Calibri</vt:lpstr>
      <vt:lpstr>Lucida Sans Unicode</vt:lpstr>
      <vt:lpstr>Times New Roman</vt:lpstr>
      <vt:lpstr>Verdana</vt:lpstr>
      <vt:lpstr>Wingdings 2</vt:lpstr>
      <vt:lpstr>Wingdings 3</vt:lpstr>
      <vt:lpstr>Office 主题​​</vt:lpstr>
      <vt:lpstr>2_聚合</vt:lpstr>
      <vt:lpstr>Microsoft Visio 绘图</vt:lpstr>
      <vt:lpstr>Visio</vt:lpstr>
      <vt:lpstr>USTC LGAD读出电子学研究进展</vt:lpstr>
      <vt:lpstr>Overview</vt:lpstr>
      <vt:lpstr>Overview</vt:lpstr>
      <vt:lpstr>LHC亮度升级与堆积效应</vt:lpstr>
      <vt:lpstr>ATLAS升级中的LGAD</vt:lpstr>
      <vt:lpstr>LGAD结构与电子学特征</vt:lpstr>
      <vt:lpstr>LGAD读出电子学</vt:lpstr>
      <vt:lpstr>Overview</vt:lpstr>
      <vt:lpstr>基于分立器件的读出系统</vt:lpstr>
      <vt:lpstr>分立器件读出系统的电子学测试</vt:lpstr>
      <vt:lpstr>分立器件读出系统探测器联合测试</vt:lpstr>
      <vt:lpstr>Overview</vt:lpstr>
      <vt:lpstr>用于LGAD读出的模拟前端ASIC：ALTIROC</vt:lpstr>
      <vt:lpstr>基于ASIC的电子学读出系统</vt:lpstr>
      <vt:lpstr>模拟前端模块</vt:lpstr>
      <vt:lpstr>前端数字模块</vt:lpstr>
      <vt:lpstr>数据汇总模块</vt:lpstr>
      <vt:lpstr>前端ASIC性能测试：TDC</vt:lpstr>
      <vt:lpstr>前端ASIC读出验证：TDC</vt:lpstr>
      <vt:lpstr>前端ASIC读出验证：模拟前端+TDC</vt:lpstr>
      <vt:lpstr>电子学与探测器的联合测试</vt:lpstr>
      <vt:lpstr>Overview</vt:lpstr>
      <vt:lpstr>用于LGAD读出的自研ASIC</vt:lpstr>
      <vt:lpstr>自研模拟前端ASIC</vt:lpstr>
      <vt:lpstr>自研TDC ASIC</vt:lpstr>
      <vt:lpstr>总结</vt:lpstr>
      <vt:lpstr>PowerPoint 演示文稿</vt:lpstr>
      <vt:lpstr>时间测量与分辨</vt:lpstr>
      <vt:lpstr>LGAD基本特点</vt:lpstr>
      <vt:lpstr>前端ASIC读出验证：模拟前端</vt:lpstr>
      <vt:lpstr>前端ASIC读出验证：模拟前端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USTC LGAD读出电子学研究进展</dc:title>
  <dc:creator>李荘</dc:creator>
  <cp:lastModifiedBy>lz199v2</cp:lastModifiedBy>
  <cp:revision>286</cp:revision>
  <dcterms:created xsi:type="dcterms:W3CDTF">2022-10-17T02:46:20Z</dcterms:created>
  <dcterms:modified xsi:type="dcterms:W3CDTF">2023-05-11T15:52:09Z</dcterms:modified>
</cp:coreProperties>
</file>