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3" r:id="rId2"/>
    <p:sldId id="282" r:id="rId3"/>
    <p:sldId id="284" r:id="rId4"/>
    <p:sldId id="297" r:id="rId5"/>
    <p:sldId id="295" r:id="rId6"/>
    <p:sldId id="299" r:id="rId7"/>
    <p:sldId id="302" r:id="rId8"/>
    <p:sldId id="306" r:id="rId9"/>
    <p:sldId id="298" r:id="rId10"/>
    <p:sldId id="296" r:id="rId11"/>
    <p:sldId id="300" r:id="rId12"/>
    <p:sldId id="303" r:id="rId13"/>
    <p:sldId id="305" r:id="rId14"/>
    <p:sldId id="301" r:id="rId15"/>
    <p:sldId id="291" r:id="rId16"/>
    <p:sldId id="304" r:id="rId17"/>
    <p:sldId id="307" r:id="rId18"/>
    <p:sldId id="309" r:id="rId19"/>
    <p:sldId id="308" r:id="rId20"/>
    <p:sldId id="310" r:id="rId21"/>
    <p:sldId id="259" r:id="rId22"/>
    <p:sldId id="274" r:id="rId23"/>
    <p:sldId id="267" r:id="rId24"/>
    <p:sldId id="269" r:id="rId25"/>
    <p:sldId id="287" r:id="rId26"/>
    <p:sldId id="270" r:id="rId27"/>
    <p:sldId id="262" r:id="rId28"/>
    <p:sldId id="290" r:id="rId29"/>
    <p:sldId id="289" r:id="rId30"/>
    <p:sldId id="261" r:id="rId31"/>
    <p:sldId id="286" r:id="rId32"/>
    <p:sldId id="288" r:id="rId33"/>
    <p:sldId id="264" r:id="rId34"/>
    <p:sldId id="283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博" initials="王博" lastIdx="1" clrIdx="0">
    <p:extLst>
      <p:ext uri="{19B8F6BF-5375-455C-9EA6-DF929625EA0E}">
        <p15:presenceInfo xmlns:p15="http://schemas.microsoft.com/office/powerpoint/2012/main" userId="王博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56E5E-2384-4F19-9475-7D0C9079B9AB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2DC8D-2E8F-4562-84CF-C58992108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6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90AB6-1D60-4270-8EA6-B131B0C2A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B5FB4A-16DB-4289-B04A-1B65D637B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A5DAFC-4E7D-4C95-A2DB-7CD7F4CB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963C-8C60-4D18-ACA0-2B6E944B75C7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008FA5-922C-4F03-B625-5A6BDA53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A4088-D81F-4EF5-AF66-650A665F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1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F80DED-F9F9-4CA9-B7B7-EF9214BD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CB82E3-7192-4CFD-9322-D2A682E1D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1A3DBC-8D44-49AB-86B8-C1C332FC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2AFE-2810-4786-8D48-DB4548F9F97B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C80902-A1EF-4013-8F7C-EC3E698C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83DC01-BB58-46B5-8F8E-3CA07510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13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0B7C15-AC0E-46DC-ADCD-481C17D5B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1C58BE-819C-4248-BD14-993AD1E5A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D2BE7-D1DF-4FBD-8F82-C0DCA839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8374-0F73-435F-BC04-F09B7834D006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3B1BFD-772D-4624-AB2B-1A82A8CC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B91D90-DEAE-487C-987F-31F04E80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7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F6582E-F3ED-4BC9-9B19-444F95C4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D130C0-199D-4DEB-A49F-40B7D97E6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A6FE3C-3B67-4108-A65C-BD9B92CA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64EC-DEDC-4934-B84B-A740EDADCCE7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58B59D-0872-4898-AA02-841E2167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8C95A9-92EB-472F-B13F-E2E06701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67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71D81C-88B7-4B12-BBA8-F85BDBA7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D7DBCB-FECE-4AFA-9562-5A597D2A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FCBEF4-4141-4B61-992A-F6178729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ACEA-88C4-4939-ADF6-2096445DE3DD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7CE835-4C78-4A8E-9C36-850C07F6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FC9E3-BFB7-4249-B797-D2FD59D4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6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570E4-0A24-46AA-BEB7-9741B58D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52CE94-D115-4088-83DC-ED4A025A3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3DB9CF4-AE7B-4264-9E81-902F73BC8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281ED6-EBE1-4E29-BF58-4BF9666E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05BB-A6AC-49D7-A386-021CD60C353F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EF0497-65A4-4F02-B362-37BF9613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1DE10A-B11D-4F69-8BE5-A1B2F52E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86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173D8-A97C-4E62-BE39-4F7CA1FD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406E1F-88E1-4207-BB80-8018A790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BD4021-3618-41FC-82C4-B2642D45B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8E7702A-277E-47AA-88F8-80FCB8A1D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6C4001-36ED-4DFB-B796-207126960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6E879E-2F4A-4CA2-831D-B6E0B4DF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83DF-9095-4644-B7AE-F77F238D6088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8F08AA-CD23-4870-BCD8-927BABFF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039BA4-53C8-46FD-8417-F5D0E7D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75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DE264-C8D9-46D1-8267-9260AA59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690B82-B952-4411-99C3-BD2E0FD9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320E-434B-440A-885C-10FDD49E8BD9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939ACC-9CE2-4326-A048-FDC6F884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D4782F1-3BE1-46AF-9FE7-A2535FC7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66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A31EFD-3C8D-4B3B-8A57-64C50D49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27D2-A6AC-42E2-8215-BB53226A7ACF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58AABB-8754-41EF-943B-0F5373DC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99922B-F1BF-43BC-8F85-1C79706A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F9607-6D93-4E86-92EB-2576142A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C8BB7-5DE5-4B83-90E7-9032D855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B2AFB7-E422-4F87-A10B-F1958920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63981C-BE9F-4B4F-A6F7-7D178CE3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DBF9-44E1-4A4E-AF77-EE1ABDAB224A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4D4353-0BF1-4FBF-A2AD-EC43CF18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549ED7-A9D2-4748-A5B8-C28B027F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75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965821-EA9E-4F85-8EAC-7DFEF74A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A9F1EF-E579-4BE1-A0B9-059FF73FB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E97258-F0F3-47E6-83CF-AFAA5A732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AC8A5D-548A-419D-966A-BC6AA142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8EEF-68F6-4D4F-B5AD-7E47C745F8E1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3309F6-6180-47DB-A05D-03C03597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D10349-3476-4172-AA04-FCF299A8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0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F1D5C6A-BDF7-42BB-BBA0-295CA11E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42C275-27F9-4920-9467-BBF317C3D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591AE8-FA81-41C1-98EC-9D59F445E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9301-FBD2-4333-BA0A-AB47D1689209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9298DD-EE50-4028-967C-E85E4F4C3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1924A-64BA-4D47-A7AC-7B39E752F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6AE93-AB0B-4F5B-9614-A6588AAA03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9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png"/><Relationship Id="rId5" Type="http://schemas.openxmlformats.org/officeDocument/2006/relationships/image" Target="../media/image34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0.png"/><Relationship Id="rId7" Type="http://schemas.openxmlformats.org/officeDocument/2006/relationships/image" Target="../media/image7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55.emf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21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29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7" Type="http://schemas.openxmlformats.org/officeDocument/2006/relationships/image" Target="../media/image10.wmf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75.png"/><Relationship Id="rId5" Type="http://schemas.openxmlformats.org/officeDocument/2006/relationships/image" Target="../media/image150.png"/><Relationship Id="rId10" Type="http://schemas.openxmlformats.org/officeDocument/2006/relationships/image" Target="../media/image74.png"/><Relationship Id="rId9" Type="http://schemas.openxmlformats.org/officeDocument/2006/relationships/image" Target="../media/image2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311.png"/><Relationship Id="rId7" Type="http://schemas.openxmlformats.org/officeDocument/2006/relationships/image" Target="../media/image3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12455010-FF0B-4009-85C3-3489BFF04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158300"/>
              </p:ext>
            </p:extLst>
          </p:nvPr>
        </p:nvGraphicFramePr>
        <p:xfrm>
          <a:off x="2219144" y="2361460"/>
          <a:ext cx="7753712" cy="106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3" imgW="1752480" imgH="241200" progId="Equation.DSMT4">
                  <p:embed/>
                </p:oleObj>
              </mc:Choice>
              <mc:Fallback>
                <p:oleObj name="Equation" r:id="rId3" imgW="1752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9144" y="2361460"/>
                        <a:ext cx="7753712" cy="106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6C6EA58E-B02B-44C3-9D29-2088F964AD49}"/>
              </a:ext>
            </a:extLst>
          </p:cNvPr>
          <p:cNvSpPr txBox="1"/>
          <p:nvPr/>
        </p:nvSpPr>
        <p:spPr>
          <a:xfrm>
            <a:off x="2371605" y="3994951"/>
            <a:ext cx="775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Bo Wang, </a:t>
            </a:r>
            <a:r>
              <a:rPr lang="en-US" altLang="zh-CN" sz="2400" dirty="0" err="1"/>
              <a:t>Huangchao</a:t>
            </a:r>
            <a:r>
              <a:rPr lang="en-US" altLang="zh-CN" sz="2400" dirty="0"/>
              <a:t> Shi, </a:t>
            </a:r>
            <a:r>
              <a:rPr lang="en-US" altLang="zh-CN" sz="2400" dirty="0" err="1"/>
              <a:t>Xiaodong</a:t>
            </a:r>
            <a:r>
              <a:rPr lang="en-US" altLang="zh-CN" sz="2400" dirty="0"/>
              <a:t> Shi, </a:t>
            </a:r>
            <a:r>
              <a:rPr lang="en-US" altLang="zh-CN" sz="2400" dirty="0" err="1"/>
              <a:t>Haiping</a:t>
            </a:r>
            <a:r>
              <a:rPr lang="en-US" altLang="zh-CN" sz="2400" dirty="0"/>
              <a:t> Peng</a:t>
            </a:r>
            <a:endParaRPr lang="zh-CN" altLang="en-US" sz="24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1342EA-E949-4F53-A6A9-5CEB4FC6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5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E673C22-26C2-48E3-B94A-0B0AC58A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E0FB437-51C9-462D-A56C-736A972BF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97" y="2177142"/>
            <a:ext cx="5482803" cy="39222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2196DA2-E5F7-4D83-B19D-A76052B89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50" y="4245428"/>
            <a:ext cx="3181802" cy="1411060"/>
          </a:xfrm>
          <a:prstGeom prst="rect">
            <a:avLst/>
          </a:prstGeom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95849FA8-97C7-48E6-BECF-30433D8A1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519858"/>
              </p:ext>
            </p:extLst>
          </p:nvPr>
        </p:nvGraphicFramePr>
        <p:xfrm>
          <a:off x="747711" y="758599"/>
          <a:ext cx="2285228" cy="73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5" imgW="749160" imgH="241200" progId="Equation.DSMT4">
                  <p:embed/>
                </p:oleObj>
              </mc:Choice>
              <mc:Fallback>
                <p:oleObj name="Equation" r:id="rId5" imgW="74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7711" y="758599"/>
                        <a:ext cx="2285228" cy="735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B96F4599-3181-4E1D-AC47-7DC0A36A51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170" y="136525"/>
            <a:ext cx="3921579" cy="26430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15A68F1-7E9E-454B-ABC0-E743659A4750}"/>
              </a:ext>
            </a:extLst>
          </p:cNvPr>
          <p:cNvSpPr txBox="1"/>
          <p:nvPr/>
        </p:nvSpPr>
        <p:spPr>
          <a:xfrm>
            <a:off x="7897953" y="3058886"/>
            <a:ext cx="273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Before 4C</a:t>
            </a:r>
          </a:p>
          <a:p>
            <a:r>
              <a:rPr lang="en-US" altLang="zh-CN" sz="2400" dirty="0"/>
              <a:t>Gauss</a:t>
            </a:r>
            <a:r>
              <a:rPr lang="zh-CN" altLang="en-US" sz="2400" dirty="0"/>
              <a:t>：</a:t>
            </a:r>
            <a:r>
              <a:rPr lang="en-US" altLang="zh-CN" sz="2400" dirty="0"/>
              <a:t>0.3~0.6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535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C37B03A-F1AD-48A0-9DC6-D2F6D6CC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C1B6B8-1E26-47EE-9D07-C60391156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60" y="0"/>
            <a:ext cx="8839040" cy="6858000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E053D50-9D20-4ED3-9277-D4BF769A0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0008"/>
              </p:ext>
            </p:extLst>
          </p:nvPr>
        </p:nvGraphicFramePr>
        <p:xfrm>
          <a:off x="10069126" y="294499"/>
          <a:ext cx="1502229" cy="77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4" imgW="393480" imgH="203040" progId="Equation.DSMT4">
                  <p:embed/>
                </p:oleObj>
              </mc:Choice>
              <mc:Fallback>
                <p:oleObj name="Equation" r:id="rId4" imgW="393480" imgH="20304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D75A680E-77EB-41BC-AC1B-83515EBD41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9126" y="294499"/>
                        <a:ext cx="1502229" cy="77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38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CC43EB-BFD9-4854-9320-1D9BC76F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B1900D-0A97-45A4-ACF0-F4CC0C8CB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-2615"/>
            <a:ext cx="4796953" cy="34090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B778F27-9E15-4946-8AF7-06BB8CF0C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847" y="54887"/>
            <a:ext cx="4796952" cy="3429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A898EFF-BE91-405E-85E7-1A6F1981A03E}"/>
              </a:ext>
            </a:extLst>
          </p:cNvPr>
          <p:cNvSpPr txBox="1"/>
          <p:nvPr/>
        </p:nvSpPr>
        <p:spPr>
          <a:xfrm>
            <a:off x="3196555" y="3451615"/>
            <a:ext cx="578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data and inclusive MC both use background region</a:t>
            </a:r>
            <a:endParaRPr lang="zh-CN" altLang="en-US" sz="2000" dirty="0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B7EAA129-9EBA-44FE-B17D-2000DDD83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041495"/>
              </p:ext>
            </p:extLst>
          </p:nvPr>
        </p:nvGraphicFramePr>
        <p:xfrm>
          <a:off x="4965259" y="4764312"/>
          <a:ext cx="143033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Equation" r:id="rId5" imgW="660240" imgH="482400" progId="Equation.DSMT4">
                  <p:embed/>
                </p:oleObj>
              </mc:Choice>
              <mc:Fallback>
                <p:oleObj name="Equation" r:id="rId5" imgW="660240" imgH="48240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B547D58D-3A3A-4034-B8E1-6C27163CB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5259" y="4764312"/>
                        <a:ext cx="1430338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A2CE7AED-5A2C-4464-B1F0-33CFDCFDE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51178"/>
              </p:ext>
            </p:extLst>
          </p:nvPr>
        </p:nvGraphicFramePr>
        <p:xfrm>
          <a:off x="10689771" y="235697"/>
          <a:ext cx="1502229" cy="77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Equation" r:id="rId7" imgW="393480" imgH="203040" progId="Equation.DSMT4">
                  <p:embed/>
                </p:oleObj>
              </mc:Choice>
              <mc:Fallback>
                <p:oleObj name="Equation" r:id="rId7" imgW="393480" imgH="20304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D75A680E-77EB-41BC-AC1B-83515EBD41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89771" y="235697"/>
                        <a:ext cx="1502229" cy="77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0751A649-F796-44A2-AC67-B5597AFE6B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16" y="3851725"/>
            <a:ext cx="4015622" cy="28697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BE44CE8-560D-47A1-8B51-7414437CF9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5597" y="3896954"/>
            <a:ext cx="4015622" cy="28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9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47C96E-AAE3-4EA8-B13E-2BB07A3D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13</a:t>
            </a:fld>
            <a:endParaRPr lang="zh-CN" altLang="en-US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9911883A-A694-4087-A365-AFDBFAACD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954902"/>
              </p:ext>
            </p:extLst>
          </p:nvPr>
        </p:nvGraphicFramePr>
        <p:xfrm>
          <a:off x="9851571" y="135478"/>
          <a:ext cx="1502229" cy="77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3" imgW="393480" imgH="203040" progId="Equation.DSMT4">
                  <p:embed/>
                </p:oleObj>
              </mc:Choice>
              <mc:Fallback>
                <p:oleObj name="Equation" r:id="rId3" imgW="393480" imgH="20304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D75A680E-77EB-41BC-AC1B-83515EBD41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1571" y="135478"/>
                        <a:ext cx="1502229" cy="77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CFF2DB58-51B9-42C3-9291-38541A4FF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118764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981613F-800D-4ABC-BFF6-3F619C0EB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8764" y="1974056"/>
            <a:ext cx="4066644" cy="29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7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E6D8F7-8404-4946-8AA1-03623443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AF5124-76E5-4134-ABB2-BC139A190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541" y="0"/>
            <a:ext cx="8242917" cy="6858000"/>
          </a:xfrm>
          <a:prstGeom prst="rect">
            <a:avLst/>
          </a:prstGeom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415709E6-13F0-40B0-BCFF-F4F2D0174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488086"/>
              </p:ext>
            </p:extLst>
          </p:nvPr>
        </p:nvGraphicFramePr>
        <p:xfrm>
          <a:off x="378278" y="326571"/>
          <a:ext cx="1331459" cy="887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4" imgW="266400" imgH="177480" progId="Equation.DSMT4">
                  <p:embed/>
                </p:oleObj>
              </mc:Choice>
              <mc:Fallback>
                <p:oleObj name="Equation" r:id="rId4" imgW="266400" imgH="17748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65C03D18-0D17-41C6-BA29-795FFC035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278" y="326571"/>
                        <a:ext cx="1331459" cy="887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44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8E70FD-7179-4B24-819D-9FA53D57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7662AF-BFF7-4352-A8F7-B3EB4310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39" y="286500"/>
            <a:ext cx="4811610" cy="344121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B77D09D-997F-4EAF-BFDD-7F647BF81EF2}"/>
              </a:ext>
            </a:extLst>
          </p:cNvPr>
          <p:cNvSpPr txBox="1"/>
          <p:nvPr/>
        </p:nvSpPr>
        <p:spPr>
          <a:xfrm>
            <a:off x="3327935" y="3636257"/>
            <a:ext cx="578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data and inclusive MC both use background region</a:t>
            </a:r>
            <a:endParaRPr lang="zh-CN" altLang="en-US" sz="2000" dirty="0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767E865D-BC5D-4F4A-946F-9D68742A1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23128"/>
              </p:ext>
            </p:extLst>
          </p:nvPr>
        </p:nvGraphicFramePr>
        <p:xfrm>
          <a:off x="5044249" y="4922838"/>
          <a:ext cx="1925638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4" imgW="647640" imgH="482400" progId="Equation.DSMT4">
                  <p:embed/>
                </p:oleObj>
              </mc:Choice>
              <mc:Fallback>
                <p:oleObj name="Equation" r:id="rId4" imgW="647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4249" y="4922838"/>
                        <a:ext cx="1925638" cy="143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44DC7342-C799-49B8-81E2-46A5A569D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237" y="288237"/>
            <a:ext cx="4811610" cy="3439478"/>
          </a:xfrm>
          <a:prstGeom prst="rect">
            <a:avLst/>
          </a:prstGeom>
        </p:spPr>
      </p:pic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5CA04055-CC0B-418E-AD95-3DADEA0C6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786825"/>
              </p:ext>
            </p:extLst>
          </p:nvPr>
        </p:nvGraphicFramePr>
        <p:xfrm>
          <a:off x="10627902" y="286500"/>
          <a:ext cx="1331459" cy="887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7" imgW="266400" imgH="177480" progId="Equation.DSMT4">
                  <p:embed/>
                </p:oleObj>
              </mc:Choice>
              <mc:Fallback>
                <p:oleObj name="Equation" r:id="rId7" imgW="266400" imgH="17748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415709E6-13F0-40B0-BCFF-F4F2D01747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27902" y="286500"/>
                        <a:ext cx="1331459" cy="887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00133961-ECC4-4415-85B7-BA619A6B65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931" y="3946362"/>
            <a:ext cx="4058803" cy="29116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B8C3569-8CEC-4EC6-97EF-742976D299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3266" y="3944909"/>
            <a:ext cx="4058803" cy="29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0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A83D3F1-FB5C-4C4A-80FB-BF032B61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424D2C-F148-425F-95A7-53E00B56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-1"/>
            <a:ext cx="7137348" cy="6858000"/>
          </a:xfrm>
          <a:prstGeom prst="rect">
            <a:avLst/>
          </a:prstGeom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4C7AC17B-5075-46AE-8CAC-106CD067F0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995072"/>
              </p:ext>
            </p:extLst>
          </p:nvPr>
        </p:nvGraphicFramePr>
        <p:xfrm>
          <a:off x="10678886" y="68679"/>
          <a:ext cx="1055914" cy="70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4" imgW="266400" imgH="177480" progId="Equation.DSMT4">
                  <p:embed/>
                </p:oleObj>
              </mc:Choice>
              <mc:Fallback>
                <p:oleObj name="Equation" r:id="rId4" imgW="266400" imgH="17748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415709E6-13F0-40B0-BCFF-F4F2D01747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78886" y="68679"/>
                        <a:ext cx="1055914" cy="703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8687FDFC-8F14-4B15-A71B-BEEF4A2B0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548" y="1791599"/>
            <a:ext cx="4597452" cy="32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0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860ED7-2839-470A-A27F-2F968D90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38C202-BD1F-4B17-8554-ADAA215AA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117" y="1265132"/>
            <a:ext cx="4937813" cy="35457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3D66A07-F11C-46D6-93FD-1365331DF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70" y="1173693"/>
            <a:ext cx="5195069" cy="3728613"/>
          </a:xfrm>
          <a:prstGeom prst="rect">
            <a:avLst/>
          </a:prstGeom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43EB8ADD-8414-4AAB-BF0A-1E246A8EE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255968"/>
              </p:ext>
            </p:extLst>
          </p:nvPr>
        </p:nvGraphicFramePr>
        <p:xfrm>
          <a:off x="5318918" y="5301867"/>
          <a:ext cx="15541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8918" y="5301867"/>
                        <a:ext cx="155416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39F95B47-75D9-42C2-BAC0-CF16864DA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262597"/>
              </p:ext>
            </p:extLst>
          </p:nvPr>
        </p:nvGraphicFramePr>
        <p:xfrm>
          <a:off x="10702535" y="210568"/>
          <a:ext cx="1055914" cy="70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7" imgW="266400" imgH="177480" progId="Equation.DSMT4">
                  <p:embed/>
                </p:oleObj>
              </mc:Choice>
              <mc:Fallback>
                <p:oleObj name="Equation" r:id="rId7" imgW="266400" imgH="17748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4C7AC17B-5075-46AE-8CAC-106CD067F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02535" y="210568"/>
                        <a:ext cx="1055914" cy="703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407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5C959E5-0B7A-4EEE-BC86-1C17EC86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10CD7D-15A4-4690-9D2E-1B010F178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132" y="0"/>
            <a:ext cx="6782646" cy="6859802"/>
          </a:xfrm>
          <a:prstGeom prst="rect">
            <a:avLst/>
          </a:prstGeom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5179667D-68EF-4428-8349-AA9C6A47E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685205"/>
              </p:ext>
            </p:extLst>
          </p:nvPr>
        </p:nvGraphicFramePr>
        <p:xfrm>
          <a:off x="10402991" y="383989"/>
          <a:ext cx="1055914" cy="70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4" imgW="266400" imgH="177480" progId="Equation.DSMT4">
                  <p:embed/>
                </p:oleObj>
              </mc:Choice>
              <mc:Fallback>
                <p:oleObj name="Equation" r:id="rId4" imgW="266400" imgH="17748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39F95B47-75D9-42C2-BAC0-CF16864DA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02991" y="383989"/>
                        <a:ext cx="1055914" cy="703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92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1339A1-4A79-4A77-9D80-D1D2F30E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C7132C-CB9F-44E6-86F7-29F08E3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52" y="1509700"/>
            <a:ext cx="4851866" cy="3478813"/>
          </a:xfrm>
          <a:prstGeom prst="rect">
            <a:avLst/>
          </a:prstGeom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440C7F57-A79E-4B67-94B5-6B742B7DC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14885"/>
              </p:ext>
            </p:extLst>
          </p:nvPr>
        </p:nvGraphicFramePr>
        <p:xfrm>
          <a:off x="5318918" y="5301867"/>
          <a:ext cx="15541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4" imgW="799920" imgH="241200" progId="Equation.DSMT4">
                  <p:embed/>
                </p:oleObj>
              </mc:Choice>
              <mc:Fallback>
                <p:oleObj name="Equation" r:id="rId4" imgW="799920" imgH="24120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43EB8ADD-8414-4AAB-BF0A-1E246A8EE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8918" y="5301867"/>
                        <a:ext cx="155416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7B9430E5-D89D-4A09-9DCB-C51D13B9B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245" y="1506223"/>
            <a:ext cx="4851867" cy="3482290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F9125785-6166-448E-9C96-E5B3E5465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01624"/>
              </p:ext>
            </p:extLst>
          </p:nvPr>
        </p:nvGraphicFramePr>
        <p:xfrm>
          <a:off x="9906751" y="285251"/>
          <a:ext cx="1502229" cy="77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7" imgW="393480" imgH="203040" progId="Equation.DSMT4">
                  <p:embed/>
                </p:oleObj>
              </mc:Choice>
              <mc:Fallback>
                <p:oleObj name="Equation" r:id="rId7" imgW="393480" imgH="20304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9911883A-A694-4087-A365-AFDBFAACD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751" y="285251"/>
                        <a:ext cx="1502229" cy="77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52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D150F2-70F2-4677-87F7-6031B902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79626"/>
            <a:ext cx="2547257" cy="802822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9E7EA1-55BB-435C-92E8-BF2183C0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343" y="1792968"/>
            <a:ext cx="6466114" cy="435133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Motivation</a:t>
            </a:r>
          </a:p>
          <a:p>
            <a:r>
              <a:rPr lang="en-US" altLang="zh-CN" sz="3200" dirty="0" err="1"/>
              <a:t>Analyse</a:t>
            </a:r>
            <a:r>
              <a:rPr lang="en-US" altLang="zh-CN" sz="3200" dirty="0"/>
              <a:t> Method</a:t>
            </a:r>
          </a:p>
          <a:p>
            <a:r>
              <a:rPr lang="en-US" altLang="zh-CN" sz="3200" dirty="0"/>
              <a:t>Data Set</a:t>
            </a:r>
          </a:p>
          <a:p>
            <a:r>
              <a:rPr lang="en-US" altLang="zh-CN" sz="3200" dirty="0"/>
              <a:t>Event Selection</a:t>
            </a:r>
          </a:p>
          <a:p>
            <a:r>
              <a:rPr lang="en-US" altLang="zh-CN" sz="3200" dirty="0"/>
              <a:t>Background analysis</a:t>
            </a:r>
          </a:p>
          <a:p>
            <a:r>
              <a:rPr lang="en-US" altLang="zh-CN" sz="3200" dirty="0"/>
              <a:t>Summary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50BCA9-8704-4226-8A33-C9308877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44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5240D1-046A-4B2D-B283-6519579E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3D5394-B2A9-4D2C-92B1-E535AD911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524" y="23915"/>
            <a:ext cx="6779174" cy="34971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08AB86-3F57-46E1-87BE-2970CE58A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452" y="3521108"/>
            <a:ext cx="6240353" cy="3336892"/>
          </a:xfrm>
          <a:prstGeom prst="rect">
            <a:avLst/>
          </a:prstGeom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F99008B9-DDCE-42CC-80C9-0A854D6A9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899817"/>
              </p:ext>
            </p:extLst>
          </p:nvPr>
        </p:nvGraphicFramePr>
        <p:xfrm>
          <a:off x="9402254" y="545382"/>
          <a:ext cx="1502229" cy="77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5" imgW="393480" imgH="203040" progId="Equation.DSMT4">
                  <p:embed/>
                </p:oleObj>
              </mc:Choice>
              <mc:Fallback>
                <p:oleObj name="Equation" r:id="rId5" imgW="393480" imgH="20304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F9125785-6166-448E-9C96-E5B3E5465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02254" y="545382"/>
                        <a:ext cx="1502229" cy="77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478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9DBAD36-6E23-46FE-AA7A-CAF9E112FF8B}"/>
              </a:ext>
            </a:extLst>
          </p:cNvPr>
          <p:cNvSpPr txBox="1"/>
          <p:nvPr/>
        </p:nvSpPr>
        <p:spPr>
          <a:xfrm>
            <a:off x="193445" y="236971"/>
            <a:ext cx="333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Motivation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45656F-CB84-4E58-9F9D-89C101AE6C7B}"/>
                  </a:ext>
                </a:extLst>
              </p:cNvPr>
              <p:cNvSpPr txBox="1"/>
              <p:nvPr/>
            </p:nvSpPr>
            <p:spPr>
              <a:xfrm>
                <a:off x="193445" y="1677112"/>
                <a:ext cx="5529943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the flavor changing neutral currents (FCNC)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𝑜𝑟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In the standard model (SM), decays of the charmonium resonances J/ψ and ψ(3686) induced by flavor changing neutral currents (FCNCs) are forbidden at the tree level due to the Glashow-Iliopoulos-</a:t>
                </a:r>
                <a:r>
                  <a:rPr lang="en-US" altLang="zh-CN" sz="1600" dirty="0" err="1"/>
                  <a:t>Maiani</a:t>
                </a:r>
                <a:r>
                  <a:rPr lang="en-US" altLang="zh-CN" sz="1600" dirty="0"/>
                  <a:t> (GIM) mechanism , but can occur via a c → u transition at the loop level.</a:t>
                </a:r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If only the standard model (SM) applies, the production of single charmed mesons at the present electron-positron colliders is too small to be observed even the resonance effects are included, therefore if an anomalous production rates are observed, it would be a hint of new physics beyond SM.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45656F-CB84-4E58-9F9D-89C101AE6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45" y="1677112"/>
                <a:ext cx="5529943" cy="3539430"/>
              </a:xfrm>
              <a:prstGeom prst="rect">
                <a:avLst/>
              </a:prstGeom>
              <a:blipFill>
                <a:blip r:embed="rId2"/>
                <a:stretch>
                  <a:fillRect l="-662" t="-516" r="-1544" b="-1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C1A1575-CFD8-460B-ACC7-35D0AF0DC573}"/>
              </a:ext>
            </a:extLst>
          </p:cNvPr>
          <p:cNvCxnSpPr/>
          <p:nvPr/>
        </p:nvCxnSpPr>
        <p:spPr>
          <a:xfrm>
            <a:off x="7064829" y="3287486"/>
            <a:ext cx="16219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9439D7E-B0C8-4DC8-AFCD-448B042F1465}"/>
              </a:ext>
            </a:extLst>
          </p:cNvPr>
          <p:cNvCxnSpPr>
            <a:cxnSpLocks/>
          </p:cNvCxnSpPr>
          <p:nvPr/>
        </p:nvCxnSpPr>
        <p:spPr>
          <a:xfrm flipH="1">
            <a:off x="9154887" y="3287486"/>
            <a:ext cx="175259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爆炸形: 8 pt  12">
            <a:extLst>
              <a:ext uri="{FF2B5EF4-FFF2-40B4-BE49-F238E27FC236}">
                <a16:creationId xmlns:a16="http://schemas.microsoft.com/office/drawing/2014/main" id="{D1A72E0C-2226-4EBA-9454-73C630F08B72}"/>
              </a:ext>
            </a:extLst>
          </p:cNvPr>
          <p:cNvSpPr/>
          <p:nvPr/>
        </p:nvSpPr>
        <p:spPr>
          <a:xfrm>
            <a:off x="8746671" y="3096995"/>
            <a:ext cx="348344" cy="380981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6609A6C-67CB-484A-941B-57AB08750793}"/>
                  </a:ext>
                </a:extLst>
              </p:cNvPr>
              <p:cNvSpPr txBox="1"/>
              <p:nvPr/>
            </p:nvSpPr>
            <p:spPr>
              <a:xfrm>
                <a:off x="10324060" y="3545129"/>
                <a:ext cx="42014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6609A6C-67CB-484A-941B-57AB08750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060" y="3545129"/>
                <a:ext cx="42014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6F8DE31-E26B-4E0A-8C74-998D2D2C94E2}"/>
                  </a:ext>
                </a:extLst>
              </p:cNvPr>
              <p:cNvSpPr txBox="1"/>
              <p:nvPr/>
            </p:nvSpPr>
            <p:spPr>
              <a:xfrm flipH="1">
                <a:off x="7145430" y="3545130"/>
                <a:ext cx="42014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6F8DE31-E26B-4E0A-8C74-998D2D2C9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45430" y="3545130"/>
                <a:ext cx="42014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0E693C8-39C9-4103-9F58-76EA22B94E93}"/>
                  </a:ext>
                </a:extLst>
              </p:cNvPr>
              <p:cNvSpPr txBox="1"/>
              <p:nvPr/>
            </p:nvSpPr>
            <p:spPr>
              <a:xfrm>
                <a:off x="8582096" y="2626160"/>
                <a:ext cx="6774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0E693C8-39C9-4103-9F58-76EA22B94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096" y="2626160"/>
                <a:ext cx="67749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EEE6DDF-0A12-4DD5-A881-2B4E694A7E1B}"/>
              </a:ext>
            </a:extLst>
          </p:cNvPr>
          <p:cNvCxnSpPr/>
          <p:nvPr/>
        </p:nvCxnSpPr>
        <p:spPr>
          <a:xfrm flipV="1">
            <a:off x="9383486" y="1883229"/>
            <a:ext cx="940574" cy="92528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5B144A2-F023-4A8C-B6A2-90F810A0E21E}"/>
              </a:ext>
            </a:extLst>
          </p:cNvPr>
          <p:cNvCxnSpPr/>
          <p:nvPr/>
        </p:nvCxnSpPr>
        <p:spPr>
          <a:xfrm flipH="1">
            <a:off x="7663543" y="3788229"/>
            <a:ext cx="918553" cy="8708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480CC6F-70A0-4CE2-ADF8-3330E6F4B3FE}"/>
                  </a:ext>
                </a:extLst>
              </p:cNvPr>
              <p:cNvSpPr txBox="1"/>
              <p:nvPr/>
            </p:nvSpPr>
            <p:spPr>
              <a:xfrm>
                <a:off x="9095015" y="1337122"/>
                <a:ext cx="12049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/ 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480CC6F-70A0-4CE2-ADF8-3330E6F4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015" y="1337122"/>
                <a:ext cx="120494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F2B672B-EC2F-4B45-AF03-D1FB873B2104}"/>
                  </a:ext>
                </a:extLst>
              </p:cNvPr>
              <p:cNvSpPr txBox="1"/>
              <p:nvPr/>
            </p:nvSpPr>
            <p:spPr>
              <a:xfrm>
                <a:off x="7790330" y="4659086"/>
                <a:ext cx="42014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F2B672B-EC2F-4B45-AF03-D1FB873B2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330" y="4659086"/>
                <a:ext cx="42014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E9E075-8CD5-4DCE-AE98-984B69AB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1B7BDA-50D1-46FB-A08D-8852E542E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445" y="5089973"/>
            <a:ext cx="3928210" cy="17680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A8EF787-91EA-40DD-AC51-62086DB4BE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167" y="5089973"/>
            <a:ext cx="3898894" cy="17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1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563DD80-B5AC-46E1-AF3B-04EC95D0D429}"/>
              </a:ext>
            </a:extLst>
          </p:cNvPr>
          <p:cNvSpPr txBox="1"/>
          <p:nvPr/>
        </p:nvSpPr>
        <p:spPr>
          <a:xfrm>
            <a:off x="805543" y="555171"/>
            <a:ext cx="39732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/>
              <a:t>Analyse</a:t>
            </a:r>
            <a:r>
              <a:rPr lang="en-US" altLang="zh-CN" sz="4000" dirty="0"/>
              <a:t> Method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5723205-F9EC-490F-9523-BD8F0F7EEE05}"/>
                  </a:ext>
                </a:extLst>
              </p:cNvPr>
              <p:cNvSpPr txBox="1"/>
              <p:nvPr/>
            </p:nvSpPr>
            <p:spPr>
              <a:xfrm>
                <a:off x="805543" y="1540056"/>
                <a:ext cx="7315200" cy="3815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Because it belongs to new physics, in order to avoid bias, blind analysis strategy is adopted. At this stage, we only look at the inclusive MC.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/>
                  <a:t> use three gold tag channels.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/>
                  <a:t> is charge conjugated.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 two body process, so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/>
                  <a:t>of 4C,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𝑒𝑥𝑡𝑟𝑎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of photon,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</a:rPr>
                  <a:t> are chosen to study this process.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5723205-F9EC-490F-9523-BD8F0F7EE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3" y="1540056"/>
                <a:ext cx="7315200" cy="3815147"/>
              </a:xfrm>
              <a:prstGeom prst="rect">
                <a:avLst/>
              </a:prstGeom>
              <a:blipFill>
                <a:blip r:embed="rId2"/>
                <a:stretch>
                  <a:fillRect l="-1083" t="-1120" r="-2417" b="-28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702A08E-C8B6-4441-B8E3-7EB3B76EA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024" y="2593239"/>
            <a:ext cx="2036240" cy="2865368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11D031-BDFD-4C48-906F-76A894E2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399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2A52569-5F02-4BD8-986D-6D6AA67AF94A}"/>
              </a:ext>
            </a:extLst>
          </p:cNvPr>
          <p:cNvSpPr txBox="1"/>
          <p:nvPr/>
        </p:nvSpPr>
        <p:spPr>
          <a:xfrm>
            <a:off x="370113" y="304800"/>
            <a:ext cx="239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Data Sets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56031A0-F5FE-4588-874E-6D297186EB6E}"/>
                  </a:ext>
                </a:extLst>
              </p:cNvPr>
              <p:cNvSpPr txBox="1"/>
              <p:nvPr/>
            </p:nvSpPr>
            <p:spPr>
              <a:xfrm>
                <a:off x="491351" y="1154326"/>
                <a:ext cx="6324600" cy="5267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BOSS version: 7.0.5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Inclusive MC:</a:t>
                </a:r>
              </a:p>
              <a:p>
                <a:r>
                  <a:rPr lang="en-US" altLang="zh-CN" sz="2800" dirty="0"/>
                  <a:t>224M inclusive samples of 2009jpsi</a:t>
                </a:r>
              </a:p>
              <a:p>
                <a:r>
                  <a:rPr lang="en-US" altLang="zh-CN" sz="2800" dirty="0"/>
                  <a:t>1087M inclusive samples of 2012jpsi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Signal MC: </a:t>
                </a:r>
              </a:p>
              <a:p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2800" dirty="0"/>
                  <a:t> MC data  for each signal channel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Data</a:t>
                </a:r>
              </a:p>
              <a:p>
                <a:r>
                  <a:rPr lang="en-US" altLang="zh-CN" sz="2800" dirty="0"/>
                  <a:t>run9947-run10878  2009jpsi</a:t>
                </a:r>
              </a:p>
              <a:p>
                <a:r>
                  <a:rPr lang="en-US" altLang="zh-CN" sz="2800" dirty="0"/>
                  <a:t>run27255-run28236  2012jpsi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56031A0-F5FE-4588-874E-6D297186E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51" y="1154326"/>
                <a:ext cx="6324600" cy="5267852"/>
              </a:xfrm>
              <a:prstGeom prst="rect">
                <a:avLst/>
              </a:prstGeom>
              <a:blipFill>
                <a:blip r:embed="rId2"/>
                <a:stretch>
                  <a:fillRect l="-2025" t="-1272" b="-2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92E8C374-60A1-41BD-ACA4-61EB960E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51" y="3429000"/>
            <a:ext cx="3732306" cy="286849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A7CA37-69D0-457C-AE4B-24ADF1BD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74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F1102-0F90-41DC-B9ED-EFAB668D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252411"/>
            <a:ext cx="10515600" cy="85725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40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Event Selection( tag mode 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3A1701-4B17-4592-9FA3-34D98C671E1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70114" y="1825625"/>
                <a:ext cx="5812972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/>
                  <a:t>Good charged track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/>
                  <a:t>|&lt;10cm,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altLang="zh-CN" dirty="0"/>
                  <a:t>|&lt;1cm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|cos(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/>
                  <a:t>)|&lt;0.93</a:t>
                </a:r>
              </a:p>
              <a:p>
                <a:r>
                  <a:rPr lang="en-US" altLang="zh-CN" dirty="0"/>
                  <a:t>Good photon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0 ≤ </a:t>
                </a:r>
                <a:r>
                  <a:rPr lang="zh-CN" altLang="en-US" dirty="0"/>
                  <a:t>𝑇 ≤ </a:t>
                </a:r>
                <a:r>
                  <a:rPr lang="en-US" altLang="zh-CN" dirty="0"/>
                  <a:t>14 ( in unit of 50 ns 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Barrel: E &gt; 0.025 GeV    |cos(</a:t>
                </a:r>
                <a:r>
                  <a:rPr lang="zh-CN" altLang="en-US" dirty="0"/>
                  <a:t>𝜃</a:t>
                </a:r>
                <a:r>
                  <a:rPr lang="en-US" altLang="zh-CN" dirty="0"/>
                  <a:t>)|&lt;0.8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Endcap: E &gt; 0.05 GeV   0.86&lt;|cos(</a:t>
                </a:r>
                <a:r>
                  <a:rPr lang="zh-CN" altLang="en-US" dirty="0"/>
                  <a:t>𝜃</a:t>
                </a:r>
                <a:r>
                  <a:rPr lang="en-US" altLang="zh-CN" dirty="0"/>
                  <a:t>)|&lt;0.92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angle&gt;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dirty="0"/>
                  <a:t>   (between charged track and shower)</a:t>
                </a:r>
              </a:p>
              <a:p>
                <a:r>
                  <a:rPr lang="en-US" altLang="zh-CN" dirty="0"/>
                  <a:t>PID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  𝐾</a:t>
                </a:r>
                <a:r>
                  <a:rPr lang="en-US" altLang="zh-CN" dirty="0"/>
                  <a:t>: Prob(K) &gt; 0 and Prob(K) &gt; Prob(π)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  𝜋</a:t>
                </a:r>
                <a:r>
                  <a:rPr lang="en-US" altLang="zh-CN" dirty="0"/>
                  <a:t>: Prob(π) &gt; 0 and Prob(π) &gt; Prob(K)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3A1701-4B17-4592-9FA3-34D98C671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70114" y="1825625"/>
                <a:ext cx="5812972" cy="4351338"/>
              </a:xfrm>
              <a:blipFill>
                <a:blip r:embed="rId2"/>
                <a:stretch>
                  <a:fillRect l="-944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FE18DF8-94DA-4B09-9434-7DEA9008B40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44345" y="1825625"/>
                <a:ext cx="5181600" cy="4351338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reconstruction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ym typeface="Wingdings" panose="05000000000000000000" pitchFamily="2" charset="2"/>
                  </a:rPr>
                  <a:t>:(0.115 ~ 0.15) GeV/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zh-CN" dirty="0"/>
                  <a:t>   1-C kinematic fit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&lt;200</a:t>
                </a:r>
              </a:p>
              <a:p>
                <a:r>
                  <a:rPr lang="en-US" altLang="zh-CN" dirty="0"/>
                  <a:t>4C kinematic fit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FE18DF8-94DA-4B09-9434-7DEA9008B4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44345" y="1825625"/>
                <a:ext cx="5181600" cy="4351338"/>
              </a:xfrm>
              <a:blipFill>
                <a:blip r:embed="rId3"/>
                <a:stretch>
                  <a:fillRect l="-1059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32445E9D-0B38-4658-9C27-8CDFBDE2890D}"/>
              </a:ext>
            </a:extLst>
          </p:cNvPr>
          <p:cNvSpPr txBox="1"/>
          <p:nvPr/>
        </p:nvSpPr>
        <p:spPr>
          <a:xfrm>
            <a:off x="6803571" y="709552"/>
            <a:ext cx="1317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Final state:</a:t>
            </a:r>
            <a:endParaRPr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DBDA42D-06D2-4BD5-B273-41AED95D2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920" y="301028"/>
            <a:ext cx="2661519" cy="1217158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E1F136-F229-4399-9ECB-C20AB051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497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6FBA299-E916-4CA6-8FBC-EC05A2E4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25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3CB4A10-7C41-49AC-B728-EF15CE782553}"/>
                  </a:ext>
                </a:extLst>
              </p:cNvPr>
              <p:cNvSpPr/>
              <p:nvPr/>
            </p:nvSpPr>
            <p:spPr>
              <a:xfrm>
                <a:off x="321176" y="304447"/>
                <a:ext cx="27178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dirty="0">
                    <a:solidFill>
                      <a:prstClr val="black"/>
                    </a:solidFill>
                  </a:rPr>
                  <a:t>angle&gt;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altLang="zh-CN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4000" dirty="0"/>
                  <a:t>?</a:t>
                </a:r>
                <a:endParaRPr lang="zh-CN" altLang="en-US" sz="4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3CB4A10-7C41-49AC-B728-EF15CE782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6" y="304447"/>
                <a:ext cx="2717860" cy="707886"/>
              </a:xfrm>
              <a:prstGeom prst="rect">
                <a:avLst/>
              </a:prstGeom>
              <a:blipFill>
                <a:blip r:embed="rId2"/>
                <a:stretch>
                  <a:fillRect l="-8072" t="-15517" r="-6951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7702CA-D59F-41F4-8B5E-5E62A63C2BEE}"/>
                  </a:ext>
                </a:extLst>
              </p:cNvPr>
              <p:cNvSpPr txBox="1"/>
              <p:nvPr/>
            </p:nvSpPr>
            <p:spPr>
              <a:xfrm>
                <a:off x="2703502" y="1638674"/>
                <a:ext cx="3098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Signal MC in 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zh-CN" alt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𝜋𝜋𝜋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7702CA-D59F-41F4-8B5E-5E62A63C2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02" y="1638674"/>
                <a:ext cx="3098584" cy="523220"/>
              </a:xfrm>
              <a:prstGeom prst="rect">
                <a:avLst/>
              </a:prstGeom>
              <a:blipFill>
                <a:blip r:embed="rId3"/>
                <a:stretch>
                  <a:fillRect l="-3929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79C5EA-9591-4E9D-95EF-AFE73191246D}"/>
                  </a:ext>
                </a:extLst>
              </p:cNvPr>
              <p:cNvSpPr txBox="1"/>
              <p:nvPr/>
            </p:nvSpPr>
            <p:spPr>
              <a:xfrm>
                <a:off x="1099457" y="2998827"/>
                <a:ext cx="44266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Use </a:t>
                </a:r>
                <a:r>
                  <a:rPr lang="en-US" altLang="zh-CN" sz="2000" dirty="0">
                    <a:solidFill>
                      <a:prstClr val="black"/>
                    </a:solidFill>
                  </a:rPr>
                  <a:t>angle&gt;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79C5EA-9591-4E9D-95EF-AFE731912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57" y="2998827"/>
                <a:ext cx="4426641" cy="400110"/>
              </a:xfrm>
              <a:prstGeom prst="rect">
                <a:avLst/>
              </a:prstGeom>
              <a:blipFill>
                <a:blip r:embed="rId4"/>
                <a:stretch>
                  <a:fillRect l="-1376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5C97B95-1B76-4B72-A60C-7CF95C905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484" y="1395567"/>
            <a:ext cx="3682774" cy="2033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0AD5501-5137-4A69-82DC-AD8A5B0DF2F8}"/>
                  </a:ext>
                </a:extLst>
              </p:cNvPr>
              <p:cNvSpPr/>
              <p:nvPr/>
            </p:nvSpPr>
            <p:spPr>
              <a:xfrm>
                <a:off x="1099457" y="4235871"/>
                <a:ext cx="6096000" cy="15431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reconstruction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  <a:sym typeface="Wingdings" panose="05000000000000000000" pitchFamily="2" charset="2"/>
                  </a:rPr>
                  <a:t>:(0.115 ~ 0.15) GeV/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800" dirty="0">
                  <a:solidFill>
                    <a:prstClr val="black"/>
                  </a:solidFill>
                  <a:sym typeface="Wingdings" panose="05000000000000000000" pitchFamily="2" charset="2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zh-CN" sz="2800" dirty="0">
                    <a:solidFill>
                      <a:prstClr val="black"/>
                    </a:solidFill>
                  </a:rPr>
                  <a:t>1-C kinematic fit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</a:rPr>
                  <a:t>&lt;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20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0AD5501-5137-4A69-82DC-AD8A5B0DF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57" y="4235871"/>
                <a:ext cx="6096000" cy="1543115"/>
              </a:xfrm>
              <a:prstGeom prst="rect">
                <a:avLst/>
              </a:prstGeom>
              <a:blipFill>
                <a:blip r:embed="rId6"/>
                <a:stretch>
                  <a:fillRect l="-2000" t="-7115" b="-10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32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>
            <a:extLst>
              <a:ext uri="{FF2B5EF4-FFF2-40B4-BE49-F238E27FC236}">
                <a16:creationId xmlns:a16="http://schemas.microsoft.com/office/drawing/2014/main" id="{C2562ED7-D1E7-4BDE-95ED-A7685CC0C220}"/>
              </a:ext>
            </a:extLst>
          </p:cNvPr>
          <p:cNvSpPr txBox="1"/>
          <p:nvPr/>
        </p:nvSpPr>
        <p:spPr>
          <a:xfrm>
            <a:off x="359229" y="56684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Neutral D Reconstruction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C60947A-ACDA-4C07-95E4-275AC1BCF1BD}"/>
                  </a:ext>
                </a:extLst>
              </p:cNvPr>
              <p:cNvSpPr txBox="1"/>
              <p:nvPr/>
            </p:nvSpPr>
            <p:spPr>
              <a:xfrm>
                <a:off x="664030" y="2090172"/>
                <a:ext cx="666205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Use </a:t>
                </a:r>
                <a:r>
                  <a:rPr lang="en-US" altLang="zh-CN" sz="2400" dirty="0" err="1"/>
                  <a:t>decaymode</a:t>
                </a:r>
                <a:r>
                  <a:rPr lang="en-US" altLang="zh-CN" sz="2400" dirty="0"/>
                  <a:t>=0(K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/>
                  <a:t>),1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 (K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</a:rPr>
                  <a:t>)</a:t>
                </a:r>
                <a:r>
                  <a:rPr lang="en-US" altLang="zh-CN" sz="2400" dirty="0"/>
                  <a:t>,3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 (K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CN" alt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</a:rPr>
                  <a:t>) three channels to reconstruct neutral D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Loose cut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sz="2400" dirty="0">
                    <a:sym typeface="Wingdings" panose="05000000000000000000" pitchFamily="2" charset="2"/>
                  </a:rPr>
                  <a:t>  (1.6~2.1)GeV/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Make true that there are no other good charged tracks except the tracks of reconstruction D</a:t>
                </a: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C60947A-ACDA-4C07-95E4-275AC1BCF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30" y="2090172"/>
                <a:ext cx="6662056" cy="2677656"/>
              </a:xfrm>
              <a:prstGeom prst="rect">
                <a:avLst/>
              </a:prstGeom>
              <a:blipFill>
                <a:blip r:embed="rId2"/>
                <a:stretch>
                  <a:fillRect l="-1464" t="-1595" r="-457" b="-4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图片 42">
            <a:extLst>
              <a:ext uri="{FF2B5EF4-FFF2-40B4-BE49-F238E27FC236}">
                <a16:creationId xmlns:a16="http://schemas.microsoft.com/office/drawing/2014/main" id="{3258FD47-74B0-4DFC-B190-6AFB64276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4" r="-295" b="-404"/>
          <a:stretch/>
        </p:blipFill>
        <p:spPr>
          <a:xfrm>
            <a:off x="8044544" y="2090172"/>
            <a:ext cx="2035628" cy="286536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DE9089-6D25-4716-9A3A-394ED1BA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695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0C83B6D-B930-491E-B959-225D3B4B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7" y="2186979"/>
            <a:ext cx="5602364" cy="39344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B2A71CD-3BEA-43D6-9117-9CA5FAF84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86979"/>
            <a:ext cx="5557024" cy="3934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1339AD1-5FB4-4201-B0DC-D9238911DB21}"/>
                  </a:ext>
                </a:extLst>
              </p:cNvPr>
              <p:cNvSpPr txBox="1"/>
              <p:nvPr/>
            </p:nvSpPr>
            <p:spPr>
              <a:xfrm>
                <a:off x="731999" y="834509"/>
                <a:ext cx="73260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Comparison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in inclusive MC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1339AD1-5FB4-4201-B0DC-D9238911D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99" y="834509"/>
                <a:ext cx="7326085" cy="523220"/>
              </a:xfrm>
              <a:prstGeom prst="rect">
                <a:avLst/>
              </a:prstGeom>
              <a:blipFill>
                <a:blip r:embed="rId4"/>
                <a:stretch>
                  <a:fillRect l="-1664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DBB363-777E-41A4-9EBB-3853D819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329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26C2A7-5CCD-4D3F-AFDC-9B89470C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5E9996-54BF-430E-92D3-284F4593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683" y="718928"/>
            <a:ext cx="4258940" cy="3048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32E9703-ED69-4ABB-A350-C5043DBE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83" y="3756345"/>
            <a:ext cx="4256796" cy="30529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9D0338A-5769-4449-AB37-B8A14289B203}"/>
              </a:ext>
            </a:extLst>
          </p:cNvPr>
          <p:cNvSpPr/>
          <p:nvPr/>
        </p:nvSpPr>
        <p:spPr>
          <a:xfrm>
            <a:off x="361277" y="183397"/>
            <a:ext cx="290015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dirty="0">
                <a:solidFill>
                  <a:prstClr val="black"/>
                </a:solidFill>
              </a:rPr>
              <a:t>4C kinematic fit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ED7FCEF-37F2-489B-9DB6-84CD0E0BA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89" y="3767204"/>
            <a:ext cx="4256796" cy="30421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551C9D2-37EB-4641-B6E8-D6A0082A9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433" y="714241"/>
            <a:ext cx="4279552" cy="30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01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F250AA3-D4C0-4678-BBAE-B5BCE160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7339"/>
            <a:ext cx="2743200" cy="365125"/>
          </a:xfrm>
        </p:spPr>
        <p:txBody>
          <a:bodyPr/>
          <a:lstStyle/>
          <a:p>
            <a:fld id="{66B6AE93-AB0B-4F5B-9614-A6588AAA039B}" type="slidenum">
              <a:rPr lang="zh-CN" altLang="en-US" smtClean="0"/>
              <a:t>29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BAAE73D-8ED4-4ABC-BCCF-9B67C535B12B}"/>
                  </a:ext>
                </a:extLst>
              </p:cNvPr>
              <p:cNvSpPr/>
              <p:nvPr/>
            </p:nvSpPr>
            <p:spPr>
              <a:xfrm>
                <a:off x="511628" y="618644"/>
                <a:ext cx="92310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400" dirty="0">
                    <a:solidFill>
                      <a:prstClr val="black"/>
                    </a:solidFill>
                  </a:rPr>
                  <a:t>The contrast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</a:rPr>
                  <a:t> of inclusive MC and signal MC (after 4C)</a:t>
                </a:r>
                <a:endParaRPr lang="zh-CN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BAAE73D-8ED4-4ABC-BCCF-9B67C535B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8" y="618644"/>
                <a:ext cx="9231086" cy="461665"/>
              </a:xfrm>
              <a:prstGeom prst="rect">
                <a:avLst/>
              </a:prstGeom>
              <a:blipFill>
                <a:blip r:embed="rId2"/>
                <a:stretch>
                  <a:fillRect l="-1057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091FB79-4F43-4D37-B0D0-3813AEB4FD77}"/>
                  </a:ext>
                </a:extLst>
              </p:cNvPr>
              <p:cNvSpPr txBox="1"/>
              <p:nvPr/>
            </p:nvSpPr>
            <p:spPr>
              <a:xfrm>
                <a:off x="511628" y="1734653"/>
                <a:ext cx="7674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From left to right : K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, 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/>
                  <a:t>, K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𝜋𝜋𝜋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091FB79-4F43-4D37-B0D0-3813AEB4F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8" y="1734653"/>
                <a:ext cx="7674429" cy="400110"/>
              </a:xfrm>
              <a:prstGeom prst="rect">
                <a:avLst/>
              </a:prstGeom>
              <a:blipFill>
                <a:blip r:embed="rId3"/>
                <a:stretch>
                  <a:fillRect l="-874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6B7192E9-B0D6-444B-A078-11DF75208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74" y="2666782"/>
            <a:ext cx="4146426" cy="29774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D32519-A418-4C0B-84F4-2F0486D64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723" y="2666782"/>
            <a:ext cx="4170554" cy="2977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835101-CC13-470D-A26E-FAEC0B89A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30" y="2666782"/>
            <a:ext cx="4150557" cy="2977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2DCFD98-027A-48F8-BE50-2C1457D8F263}"/>
                  </a:ext>
                </a:extLst>
              </p:cNvPr>
              <p:cNvSpPr txBox="1"/>
              <p:nvPr/>
            </p:nvSpPr>
            <p:spPr>
              <a:xfrm>
                <a:off x="2481942" y="5725886"/>
                <a:ext cx="69559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Define Signal region: [ 1.84, 1.88 ]  </a:t>
                </a:r>
                <a:r>
                  <a:rPr lang="en-US" altLang="zh-CN" sz="2400" dirty="0" err="1"/>
                  <a:t>Gev</a:t>
                </a:r>
                <a:r>
                  <a:rPr lang="en-US" altLang="zh-CN" sz="2400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Background region: [ 1.7, 1.84 ] || [1.88, 2 ]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2DCFD98-027A-48F8-BE50-2C1457D8F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2" y="5725886"/>
                <a:ext cx="6955972" cy="830997"/>
              </a:xfrm>
              <a:prstGeom prst="rect">
                <a:avLst/>
              </a:prstGeom>
              <a:blipFill>
                <a:blip r:embed="rId7"/>
                <a:stretch>
                  <a:fillRect l="-1315" t="-5109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17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87B874-3168-41BC-9FEC-B87D8AC1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226785"/>
            <a:ext cx="2035629" cy="90850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Review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9A98CF-CB3E-474F-9A88-D42BEE2B2C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mass</a:t>
                </a:r>
              </a:p>
              <a:p>
                <a:r>
                  <a:rPr lang="en-US" altLang="zh-CN" dirty="0" err="1"/>
                  <a:t>chisq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9A98CF-CB3E-474F-9A88-D42BEE2B2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E0C5D6-3B87-4614-9CC3-3F691C0F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343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3C71F93-8DAE-47FA-B46C-854B15C24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6" y="2514600"/>
            <a:ext cx="3921968" cy="28112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C5AD36-1BDE-4256-A094-7DAE4C4C3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972" y="2514600"/>
            <a:ext cx="3900405" cy="28112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20D216-DCA8-4B73-8E29-F65D60288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170" y="2514600"/>
            <a:ext cx="3917943" cy="28112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27456A0-7373-4DF4-9A31-C032F098271D}"/>
                  </a:ext>
                </a:extLst>
              </p:cNvPr>
              <p:cNvSpPr txBox="1"/>
              <p:nvPr/>
            </p:nvSpPr>
            <p:spPr>
              <a:xfrm>
                <a:off x="514320" y="542332"/>
                <a:ext cx="754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The contrast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/>
                  <a:t> of inclusive MC and signal MC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27456A0-7373-4DF4-9A31-C032F0982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20" y="542332"/>
                <a:ext cx="7543800" cy="461665"/>
              </a:xfrm>
              <a:prstGeom prst="rect">
                <a:avLst/>
              </a:prstGeom>
              <a:blipFill>
                <a:blip r:embed="rId5"/>
                <a:stretch>
                  <a:fillRect l="-1212" t="-9211" r="-889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7113422-7532-4C7D-98A2-52F8D8728D60}"/>
                  </a:ext>
                </a:extLst>
              </p:cNvPr>
              <p:cNvSpPr txBox="1"/>
              <p:nvPr/>
            </p:nvSpPr>
            <p:spPr>
              <a:xfrm>
                <a:off x="514320" y="1532165"/>
                <a:ext cx="7674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From left to right : K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, 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/>
                  <a:t>, K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𝜋𝜋𝜋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7113422-7532-4C7D-98A2-52F8D8728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20" y="1532165"/>
                <a:ext cx="7674429" cy="400110"/>
              </a:xfrm>
              <a:prstGeom prst="rect">
                <a:avLst/>
              </a:prstGeom>
              <a:blipFill>
                <a:blip r:embed="rId6"/>
                <a:stretch>
                  <a:fillRect l="-794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F8007E4-2309-43BD-80EF-418059DD5470}"/>
                  </a:ext>
                </a:extLst>
              </p:cNvPr>
              <p:cNvSpPr txBox="1"/>
              <p:nvPr/>
            </p:nvSpPr>
            <p:spPr>
              <a:xfrm>
                <a:off x="7434943" y="5646550"/>
                <a:ext cx="3461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Cut: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/>
                  <a:t>&lt;30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F8007E4-2309-43BD-80EF-418059DD5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943" y="5646550"/>
                <a:ext cx="3461657" cy="523220"/>
              </a:xfrm>
              <a:prstGeom prst="rect">
                <a:avLst/>
              </a:prstGeom>
              <a:blipFill>
                <a:blip r:embed="rId7"/>
                <a:stretch>
                  <a:fillRect l="-3697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6975257-509B-4DA6-BE7F-451D0500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377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FA680B-1EAB-4E5B-AEA2-20EE1AAD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31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ED0D5A1-91BB-414C-98D4-5393421A3BA0}"/>
                  </a:ext>
                </a:extLst>
              </p:cNvPr>
              <p:cNvSpPr/>
              <p:nvPr/>
            </p:nvSpPr>
            <p:spPr>
              <a:xfrm>
                <a:off x="541589" y="495422"/>
                <a:ext cx="29297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4000" dirty="0">
                    <a:solidFill>
                      <a:prstClr val="black"/>
                    </a:solidFill>
                  </a:rPr>
                  <a:t> of  K</a:t>
                </a:r>
                <a14:m>
                  <m:oMath xmlns:m="http://schemas.openxmlformats.org/officeDocument/2006/math">
                    <m:r>
                      <a:rPr lang="zh-C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𝜋𝜋𝜋</m:t>
                    </m:r>
                  </m:oMath>
                </a14:m>
                <a:endParaRPr lang="en-US" altLang="zh-CN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ED0D5A1-91BB-414C-98D4-5393421A3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89" y="495422"/>
                <a:ext cx="2929713" cy="646331"/>
              </a:xfrm>
              <a:prstGeom prst="rect">
                <a:avLst/>
              </a:prstGeom>
              <a:blipFill>
                <a:blip r:embed="rId2"/>
                <a:stretch>
                  <a:fillRect t="-26415" b="-39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331D32C9-6460-47D7-9221-E4CDFE15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05" y="1644741"/>
            <a:ext cx="3913971" cy="2810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04B8A0-FD63-4268-A6B6-FCEB3C20B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05" y="4814887"/>
            <a:ext cx="10163175" cy="17240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4D2788-78C7-42D6-9B46-61CBD24DA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276" y="1644741"/>
            <a:ext cx="3956647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75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4FAA9B-1763-4FA1-B324-0839B0CB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9DBB3DF-2E7A-413C-B678-5F10FB7E1232}"/>
              </a:ext>
            </a:extLst>
          </p:cNvPr>
          <p:cNvSpPr/>
          <p:nvPr/>
        </p:nvSpPr>
        <p:spPr>
          <a:xfrm>
            <a:off x="282332" y="315332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Signal search region: 1.7~2</a:t>
            </a:r>
            <a:r>
              <a:rPr lang="zh-CN" altLang="en-US" sz="2800" dirty="0">
                <a:solidFill>
                  <a:prstClr val="black"/>
                </a:solidFill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</a:rPr>
              <a:t>after 4C</a:t>
            </a:r>
            <a:r>
              <a:rPr lang="zh-CN" altLang="en-US" sz="2800" dirty="0">
                <a:solidFill>
                  <a:prstClr val="black"/>
                </a:solidFill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774560E-B146-4A19-81FE-7FBB3B521DC0}"/>
                  </a:ext>
                </a:extLst>
              </p:cNvPr>
              <p:cNvSpPr/>
              <p:nvPr/>
            </p:nvSpPr>
            <p:spPr>
              <a:xfrm>
                <a:off x="282332" y="1369542"/>
                <a:ext cx="47562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2400" dirty="0">
                    <a:solidFill>
                      <a:prstClr val="black"/>
                    </a:solidFill>
                  </a:rPr>
                  <a:t>From left to right : K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</a:rPr>
                  <a:t>, 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</a:rPr>
                  <a:t>, K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𝜋𝜋𝜋</m:t>
                    </m:r>
                  </m:oMath>
                </a14:m>
                <a:endParaRPr lang="zh-CN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774560E-B146-4A19-81FE-7FBB3B521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32" y="1369542"/>
                <a:ext cx="4756238" cy="461665"/>
              </a:xfrm>
              <a:prstGeom prst="rect">
                <a:avLst/>
              </a:prstGeom>
              <a:blipFill>
                <a:blip r:embed="rId5"/>
                <a:stretch>
                  <a:fillRect l="-1921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7252BF63-1BD0-4F0C-8638-3E0284E09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23277"/>
              </p:ext>
            </p:extLst>
          </p:nvPr>
        </p:nvGraphicFramePr>
        <p:xfrm>
          <a:off x="4572000" y="2692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2692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BDE44667-F8AE-4BDD-8445-63303B9C9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71071"/>
              </p:ext>
            </p:extLst>
          </p:nvPr>
        </p:nvGraphicFramePr>
        <p:xfrm>
          <a:off x="4572000" y="2692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2692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D0FB961-8E87-4786-A3CD-8DF6A0F6A09C}"/>
                  </a:ext>
                </a:extLst>
              </p:cNvPr>
              <p:cNvSpPr txBox="1"/>
              <p:nvPr/>
            </p:nvSpPr>
            <p:spPr>
              <a:xfrm>
                <a:off x="7478486" y="1107932"/>
                <a:ext cx="2253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Cut: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/>
                  <a:t>&lt;30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D0FB961-8E87-4786-A3CD-8DF6A0F6A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486" y="1107932"/>
                <a:ext cx="2253344" cy="523220"/>
              </a:xfrm>
              <a:prstGeom prst="rect">
                <a:avLst/>
              </a:prstGeom>
              <a:blipFill>
                <a:blip r:embed="rId9"/>
                <a:stretch>
                  <a:fillRect l="-5691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8636CB2B-F358-418F-81DF-D59C78562C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98" y="2362197"/>
            <a:ext cx="4036912" cy="289371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C17B956-7950-4D37-864D-1FC40466B6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3167" y="2362197"/>
            <a:ext cx="4033821" cy="28937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F99A8B9-08FE-44BA-B037-C000EA4A7E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4641" y="2362197"/>
            <a:ext cx="4042018" cy="28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85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E833562-3742-4A80-90F2-CD1DC4325F4C}"/>
                  </a:ext>
                </a:extLst>
              </p:cNvPr>
              <p:cNvSpPr txBox="1"/>
              <p:nvPr/>
            </p:nvSpPr>
            <p:spPr>
              <a:xfrm>
                <a:off x="329262" y="544286"/>
                <a:ext cx="9642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The contrast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𝑒𝑥𝑡𝑟𝑎</m:t>
                        </m:r>
                      </m:sub>
                    </m:sSub>
                  </m:oMath>
                </a14:m>
                <a:r>
                  <a:rPr lang="en-US" altLang="zh-CN" sz="2400" dirty="0"/>
                  <a:t> of inclusive MC and signal MC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E833562-3742-4A80-90F2-CD1DC4325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62" y="544286"/>
                <a:ext cx="9642053" cy="461665"/>
              </a:xfrm>
              <a:prstGeom prst="rect">
                <a:avLst/>
              </a:prstGeom>
              <a:blipFill>
                <a:blip r:embed="rId2"/>
                <a:stretch>
                  <a:fillRect l="-948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BFD27CD-BCB8-4577-8928-DB7E7F2EF053}"/>
                  </a:ext>
                </a:extLst>
              </p:cNvPr>
              <p:cNvSpPr txBox="1"/>
              <p:nvPr/>
            </p:nvSpPr>
            <p:spPr>
              <a:xfrm>
                <a:off x="329262" y="2035099"/>
                <a:ext cx="7674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From left to right : K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, 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/>
                  <a:t>, K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𝜋𝜋𝜋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BFD27CD-BCB8-4577-8928-DB7E7F2EF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62" y="2035099"/>
                <a:ext cx="7674429" cy="400110"/>
              </a:xfrm>
              <a:prstGeom prst="rect">
                <a:avLst/>
              </a:prstGeom>
              <a:blipFill>
                <a:blip r:embed="rId3"/>
                <a:stretch>
                  <a:fillRect l="-794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ABEA348-6A88-45EE-8DEE-F54A66DFE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926" y="2435209"/>
            <a:ext cx="4059074" cy="29125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924A927-F183-427D-8C47-0ADDA8182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075" y="2435209"/>
            <a:ext cx="4071348" cy="29125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FC5FA64-7A46-4898-8B01-8719B2157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20" y="2435209"/>
            <a:ext cx="4053956" cy="2912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DF98A35-3362-4632-BE6F-7FD458DB20BB}"/>
                  </a:ext>
                </a:extLst>
              </p:cNvPr>
              <p:cNvSpPr txBox="1"/>
              <p:nvPr/>
            </p:nvSpPr>
            <p:spPr>
              <a:xfrm>
                <a:off x="7620001" y="5709130"/>
                <a:ext cx="34398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Cut: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𝑒𝑥𝑡𝑟𝑎</m:t>
                        </m:r>
                      </m:sub>
                    </m:sSub>
                  </m:oMath>
                </a14:m>
                <a:r>
                  <a:rPr lang="en-US" altLang="zh-CN" sz="2800" dirty="0"/>
                  <a:t>&lt;0.1(GeV)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DF98A35-3362-4632-BE6F-7FD458DB2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1" y="5709130"/>
                <a:ext cx="3439885" cy="523220"/>
              </a:xfrm>
              <a:prstGeom prst="rect">
                <a:avLst/>
              </a:prstGeom>
              <a:blipFill>
                <a:blip r:embed="rId7"/>
                <a:stretch>
                  <a:fillRect l="-3546" t="-12941" r="-12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EEF8895-E192-47F5-8DE9-6AD91A850439}"/>
                  </a:ext>
                </a:extLst>
              </p:cNvPr>
              <p:cNvSpPr txBox="1"/>
              <p:nvPr/>
            </p:nvSpPr>
            <p:spPr>
              <a:xfrm>
                <a:off x="329262" y="1127158"/>
                <a:ext cx="102189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𝑒𝑥𝑡𝑟𝑎</m:t>
                        </m:r>
                      </m:sub>
                    </m:sSub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</a:rPr>
                  <a:t>: the sum of  photon energy except the photon with the largest energy and the photons reconstructing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EEF8895-E192-47F5-8DE9-6AD91A850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62" y="1127158"/>
                <a:ext cx="10218995" cy="707886"/>
              </a:xfrm>
              <a:prstGeom prst="rect">
                <a:avLst/>
              </a:prstGeom>
              <a:blipFill>
                <a:blip r:embed="rId8"/>
                <a:stretch>
                  <a:fillRect l="-597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F32EA2-002C-4520-92D2-D01882BA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317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8A9482D-2036-4791-9DEA-9691F5AE2903}"/>
              </a:ext>
            </a:extLst>
          </p:cNvPr>
          <p:cNvSpPr txBox="1"/>
          <p:nvPr/>
        </p:nvSpPr>
        <p:spPr>
          <a:xfrm>
            <a:off x="446314" y="337457"/>
            <a:ext cx="474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Summary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B4751E-EEFE-41E9-B393-D84E8C58C23B}"/>
                  </a:ext>
                </a:extLst>
              </p:cNvPr>
              <p:cNvSpPr txBox="1"/>
              <p:nvPr/>
            </p:nvSpPr>
            <p:spPr>
              <a:xfrm>
                <a:off x="1273629" y="1981201"/>
                <a:ext cx="9209314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According to the blind analysis strategy, the signal MC and inclusive MC of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400" dirty="0"/>
                  <a:t> are shown first through the program, and then the signal and background of the process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/>
                  <a:t> by MC are studied.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When studying the background, considering that the </a:t>
                </a:r>
                <a:r>
                  <a:rPr lang="zh-CN" altLang="en-US" sz="2400" dirty="0"/>
                  <a:t>𝐽</a:t>
                </a:r>
                <a:r>
                  <a:rPr lang="en-US" altLang="zh-CN" sz="2400" dirty="0"/>
                  <a:t>/</a:t>
                </a:r>
                <a:r>
                  <a:rPr lang="zh-CN" altLang="en-US" sz="2400" dirty="0"/>
                  <a:t>𝜓 </a:t>
                </a:r>
                <a:r>
                  <a:rPr lang="en-US" altLang="zh-CN" sz="2400" dirty="0"/>
                  <a:t>decay simulation in inclusive MC is poor, consider using 1/10 of the data to see the distribution.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B4751E-EEFE-41E9-B393-D84E8C58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629" y="1981201"/>
                <a:ext cx="9209314" cy="3323987"/>
              </a:xfrm>
              <a:prstGeom prst="rect">
                <a:avLst/>
              </a:prstGeom>
              <a:blipFill>
                <a:blip r:embed="rId2"/>
                <a:stretch>
                  <a:fillRect l="-927" t="-1284" r="-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F1E3B5F-67AB-4D6D-82DE-EE70C3C2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22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414E61-A65B-4A9F-939A-EF16CEA0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59A955-60E5-4F1E-B581-D2AD11EA2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503" y="0"/>
            <a:ext cx="9926938" cy="6858000"/>
          </a:xfrm>
          <a:prstGeom prst="rect">
            <a:avLst/>
          </a:prstGeom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2021F055-6899-40A8-8098-D3B4591288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109508"/>
              </p:ext>
            </p:extLst>
          </p:nvPr>
        </p:nvGraphicFramePr>
        <p:xfrm>
          <a:off x="272559" y="751115"/>
          <a:ext cx="1679833" cy="691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4" imgW="431640" imgH="177480" progId="Equation.DSMT4">
                  <p:embed/>
                </p:oleObj>
              </mc:Choice>
              <mc:Fallback>
                <p:oleObj name="Equation" r:id="rId4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559" y="751115"/>
                        <a:ext cx="1679833" cy="691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80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B365430-910C-4694-83F6-64D82D0F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703AAF-D5D6-4BB4-86A0-4BEB249D1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0" y="2197327"/>
            <a:ext cx="5780088" cy="4159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365D47-FFEE-4958-832D-561E5B3FF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70" y="4465186"/>
            <a:ext cx="3440460" cy="1504270"/>
          </a:xfrm>
          <a:prstGeom prst="rect">
            <a:avLst/>
          </a:prstGeom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0F8DA5FB-4A63-4E91-90F1-19B79B864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017364"/>
              </p:ext>
            </p:extLst>
          </p:nvPr>
        </p:nvGraphicFramePr>
        <p:xfrm>
          <a:off x="740227" y="674914"/>
          <a:ext cx="2380178" cy="75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5" imgW="761760" imgH="241200" progId="Equation.DSMT4">
                  <p:embed/>
                </p:oleObj>
              </mc:Choice>
              <mc:Fallback>
                <p:oleObj name="Equation" r:id="rId5" imgW="761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0227" y="674914"/>
                        <a:ext cx="2380178" cy="753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E0074B52-7B5F-48A1-BC9F-AC8367924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6086" y="136525"/>
            <a:ext cx="3876049" cy="26327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B8D7739-8E80-4247-9361-5A95EA1EFF49}"/>
              </a:ext>
            </a:extLst>
          </p:cNvPr>
          <p:cNvSpPr txBox="1"/>
          <p:nvPr/>
        </p:nvSpPr>
        <p:spPr>
          <a:xfrm>
            <a:off x="7897953" y="3058886"/>
            <a:ext cx="273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After 4C</a:t>
            </a:r>
          </a:p>
          <a:p>
            <a:r>
              <a:rPr lang="en-US" altLang="zh-CN" sz="2400" dirty="0"/>
              <a:t>Gauss</a:t>
            </a:r>
            <a:r>
              <a:rPr lang="zh-CN" altLang="en-US" sz="2400" dirty="0"/>
              <a:t>：</a:t>
            </a:r>
            <a:r>
              <a:rPr lang="en-US" altLang="zh-CN" sz="2400" dirty="0"/>
              <a:t>0.47~0.52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986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DACBEB4-0795-4E74-A000-A42292AA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090F98-7A62-4B66-A910-B1935F48D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01944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ACB90F-4867-444D-90DB-125AFA171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114" y="1981287"/>
            <a:ext cx="3820886" cy="2589589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FF802B7A-A61B-45D3-AE74-7387211F03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489402"/>
              </p:ext>
            </p:extLst>
          </p:nvPr>
        </p:nvGraphicFramePr>
        <p:xfrm>
          <a:off x="9441640" y="142164"/>
          <a:ext cx="1679833" cy="691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5" imgW="431640" imgH="177480" progId="Equation.DSMT4">
                  <p:embed/>
                </p:oleObj>
              </mc:Choice>
              <mc:Fallback>
                <p:oleObj name="Equation" r:id="rId5" imgW="431640" imgH="17748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2021F055-6899-40A8-8098-D3B4591288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41640" y="142164"/>
                        <a:ext cx="1679833" cy="691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35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82CFBF9-464B-419D-87B1-C49E539A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874E81-169F-4182-8B7D-1EBB12ACF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821" y="0"/>
            <a:ext cx="4611674" cy="32982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60E436-8D3D-46C5-8081-30FE398EF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42" y="-1"/>
            <a:ext cx="4611675" cy="329822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728E8F4-65F0-487A-8D01-3A1BCD64F54F}"/>
              </a:ext>
            </a:extLst>
          </p:cNvPr>
          <p:cNvSpPr txBox="1"/>
          <p:nvPr/>
        </p:nvSpPr>
        <p:spPr>
          <a:xfrm>
            <a:off x="3377241" y="3192175"/>
            <a:ext cx="578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data and inclusive MC both use background region</a:t>
            </a:r>
            <a:endParaRPr lang="zh-CN" altLang="en-US" sz="2000" dirty="0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545BEC2D-FEB4-4A4C-B6DC-AF0C05FEC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036347"/>
              </p:ext>
            </p:extLst>
          </p:nvPr>
        </p:nvGraphicFramePr>
        <p:xfrm>
          <a:off x="4572000" y="2692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2692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D2037781-A289-4073-975A-1E3B80DDD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497919"/>
              </p:ext>
            </p:extLst>
          </p:nvPr>
        </p:nvGraphicFramePr>
        <p:xfrm>
          <a:off x="5381464" y="4517571"/>
          <a:ext cx="1778714" cy="122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Equation" r:id="rId7" imgW="698400" imgH="482400" progId="Equation.DSMT4">
                  <p:embed/>
                </p:oleObj>
              </mc:Choice>
              <mc:Fallback>
                <p:oleObj name="Equation" r:id="rId7" imgW="698400" imgH="48240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B547D58D-3A3A-4034-B8E1-6C27163CB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81464" y="4517571"/>
                        <a:ext cx="1778714" cy="122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13AB382E-26C7-4DC1-955A-3A1B927922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646256"/>
              </p:ext>
            </p:extLst>
          </p:nvPr>
        </p:nvGraphicFramePr>
        <p:xfrm>
          <a:off x="10733314" y="227585"/>
          <a:ext cx="1458686" cy="60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2021F055-6899-40A8-8098-D3B4591288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33314" y="227585"/>
                        <a:ext cx="1458686" cy="600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CAA36396-B51E-404B-93C9-C0AC9BD8EC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860" y="3700758"/>
            <a:ext cx="4223657" cy="30207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6654020-049C-49AC-B273-C6DBABB47B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6176" y="3700758"/>
            <a:ext cx="4208760" cy="30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3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A5B06A3-4B99-444F-B361-97A56AEB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033229-7767-46D4-8EDE-37B3F145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07749" cy="6858000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D5C4269-6F5C-4B0E-AC12-F3E88C5CB1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749335"/>
              </p:ext>
            </p:extLst>
          </p:nvPr>
        </p:nvGraphicFramePr>
        <p:xfrm>
          <a:off x="9642861" y="283029"/>
          <a:ext cx="1710939" cy="70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4" imgW="431640" imgH="177480" progId="Equation.DSMT4">
                  <p:embed/>
                </p:oleObj>
              </mc:Choice>
              <mc:Fallback>
                <p:oleObj name="Equation" r:id="rId4" imgW="431640" imgH="17748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13AB382E-26C7-4DC1-955A-3A1B927922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42861" y="283029"/>
                        <a:ext cx="1710939" cy="704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EBF2308E-F483-4323-8B29-18DBEF2EE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749" y="2179159"/>
            <a:ext cx="3784251" cy="27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3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1798FB9-95E6-4DFF-BFED-6EDB1C72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AE93-AB0B-4F5B-9614-A6588AAA039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BCD0E1-67BA-4703-8DE5-62BF789F5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893" y="0"/>
            <a:ext cx="9221907" cy="6858000"/>
          </a:xfrm>
          <a:prstGeom prst="rect">
            <a:avLst/>
          </a:prstGeom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D75A680E-77EB-41BC-AC1B-83515EBD4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649735"/>
              </p:ext>
            </p:extLst>
          </p:nvPr>
        </p:nvGraphicFramePr>
        <p:xfrm>
          <a:off x="337457" y="453154"/>
          <a:ext cx="1502229" cy="77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4" imgW="393480" imgH="203040" progId="Equation.DSMT4">
                  <p:embed/>
                </p:oleObj>
              </mc:Choice>
              <mc:Fallback>
                <p:oleObj name="Equation" r:id="rId4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457" y="453154"/>
                        <a:ext cx="1502229" cy="77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46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8721</TotalTime>
  <Words>830</Words>
  <Application>Microsoft Office PowerPoint</Application>
  <PresentationFormat>宽屏</PresentationFormat>
  <Paragraphs>133</Paragraphs>
  <Slides>34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等线</vt:lpstr>
      <vt:lpstr>等线 Light</vt:lpstr>
      <vt:lpstr>Arial</vt:lpstr>
      <vt:lpstr>Cambria Math</vt:lpstr>
      <vt:lpstr>Wingdings</vt:lpstr>
      <vt:lpstr>Office 主题​​</vt:lpstr>
      <vt:lpstr>Equation</vt:lpstr>
      <vt:lpstr>MathType 7.0 Equation</vt:lpstr>
      <vt:lpstr>PowerPoint 演示文稿</vt:lpstr>
      <vt:lpstr>Outline</vt:lpstr>
      <vt:lpstr>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Event Selection( tag mode 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王博</dc:creator>
  <cp:lastModifiedBy>王博</cp:lastModifiedBy>
  <cp:revision>250</cp:revision>
  <dcterms:created xsi:type="dcterms:W3CDTF">2021-03-31T02:08:37Z</dcterms:created>
  <dcterms:modified xsi:type="dcterms:W3CDTF">2021-04-22T05:22:36Z</dcterms:modified>
</cp:coreProperties>
</file>