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3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5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3124" y="286604"/>
            <a:ext cx="11005752" cy="9684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124" y="1408670"/>
            <a:ext cx="5441915" cy="44604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08671"/>
            <a:ext cx="5380956" cy="44604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1362" y="286604"/>
            <a:ext cx="10989276" cy="9902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62" y="1401208"/>
            <a:ext cx="543367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62" y="2137489"/>
            <a:ext cx="5433678" cy="40985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01208"/>
            <a:ext cx="537271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37489"/>
            <a:ext cx="5372718" cy="40985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77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02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8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38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13" y="64180"/>
            <a:ext cx="11003973" cy="122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13" y="1399753"/>
            <a:ext cx="11003973" cy="44693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AA5F48-6202-40FD-94F4-46CA8DB92A2C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746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E1D9F6F1-AE51-4724-B15F-776EA1D91F7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94014" y="1342426"/>
            <a:ext cx="1100397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i.org/10.1016/j.nima.2023.1681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1B914-ACB8-4D7C-8DA2-E66FB31C1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Composite NOL-</a:t>
            </a:r>
            <a:r>
              <a:rPr lang="en-US" altLang="zh-CN" dirty="0" err="1"/>
              <a:t>CsI</a:t>
            </a:r>
            <a:r>
              <a:rPr lang="en-US" altLang="zh-CN" dirty="0"/>
              <a:t> scintillator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D43692-B9F7-41AE-8335-3D6084614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5850649-7990-4486-AAD4-760A0516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crystal tests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D1201849-6408-47EB-8CE0-57E5A58BE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Only face 3 painted</a:t>
            </a:r>
          </a:p>
          <a:p>
            <a:r>
              <a:rPr lang="en-US" altLang="zh-CN" sz="2000" dirty="0"/>
              <a:t>1. </a:t>
            </a:r>
            <a:r>
              <a:rPr lang="en-US" altLang="zh-CN" sz="2000" dirty="0" err="1"/>
              <a:t>CsI</a:t>
            </a:r>
            <a:r>
              <a:rPr lang="en-US" altLang="zh-CN" sz="2000" dirty="0"/>
              <a:t> + NOL9 + Teflon</a:t>
            </a:r>
          </a:p>
          <a:p>
            <a:r>
              <a:rPr lang="en-US" altLang="zh-CN" sz="2000" dirty="0"/>
              <a:t>2. </a:t>
            </a:r>
            <a:r>
              <a:rPr lang="en-US" altLang="zh-CN" sz="2000" dirty="0" err="1"/>
              <a:t>CsI</a:t>
            </a:r>
            <a:r>
              <a:rPr lang="en-US" altLang="zh-CN" sz="2000" dirty="0"/>
              <a:t> + NOL34 + Teflon</a:t>
            </a:r>
          </a:p>
          <a:p>
            <a:r>
              <a:rPr lang="en-US" altLang="zh-CN" sz="2000" dirty="0"/>
              <a:t>3. </a:t>
            </a:r>
            <a:r>
              <a:rPr lang="en-US" altLang="zh-CN" sz="2000" dirty="0" err="1"/>
              <a:t>CsI</a:t>
            </a:r>
            <a:r>
              <a:rPr lang="en-US" altLang="zh-CN" sz="2000" dirty="0"/>
              <a:t> + NOL53 + Teflon</a:t>
            </a:r>
          </a:p>
          <a:p>
            <a:r>
              <a:rPr lang="en-US" altLang="zh-CN" sz="2000" dirty="0"/>
              <a:t>4. </a:t>
            </a:r>
            <a:r>
              <a:rPr lang="en-US" altLang="zh-CN" sz="2000" dirty="0" err="1"/>
              <a:t>CsI</a:t>
            </a:r>
            <a:r>
              <a:rPr lang="en-US" altLang="zh-CN" sz="2000" dirty="0"/>
              <a:t> + NOL53 + NOL53 + Teflon</a:t>
            </a:r>
          </a:p>
          <a:p>
            <a:r>
              <a:rPr lang="en-US" altLang="zh-CN" dirty="0"/>
              <a:t>Plan:</a:t>
            </a:r>
          </a:p>
          <a:p>
            <a:pPr lvl="1"/>
            <a:r>
              <a:rPr lang="en-US" altLang="zh-CN" dirty="0"/>
              <a:t>New paining scheme</a:t>
            </a:r>
          </a:p>
          <a:p>
            <a:pPr lvl="1"/>
            <a:r>
              <a:rPr lang="en-US" altLang="zh-CN" dirty="0"/>
              <a:t>Light collection uniformity &amp; timing resolution</a:t>
            </a:r>
          </a:p>
          <a:p>
            <a:endParaRPr lang="zh-CN" altLang="en-US" dirty="0"/>
          </a:p>
        </p:txBody>
      </p: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A521442F-03FD-4780-B4A4-C59CCD7CE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89082"/>
              </p:ext>
            </p:extLst>
          </p:nvPr>
        </p:nvGraphicFramePr>
        <p:xfrm>
          <a:off x="5339541" y="1596044"/>
          <a:ext cx="21823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278">
                  <a:extLst>
                    <a:ext uri="{9D8B030D-6E8A-4147-A177-3AD203B41FA5}">
                      <a16:colId xmlns:a16="http://schemas.microsoft.com/office/drawing/2014/main" val="3746795938"/>
                    </a:ext>
                  </a:extLst>
                </a:gridCol>
                <a:gridCol w="1089061">
                  <a:extLst>
                    <a:ext uri="{9D8B030D-6E8A-4147-A177-3AD203B41FA5}">
                      <a16:colId xmlns:a16="http://schemas.microsoft.com/office/drawing/2014/main" val="3387387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Scheme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CSA L.Y.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232.2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244.87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95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273.64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30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302.90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96486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051386CF-37B9-43A4-B2F3-549AB3E77395}"/>
              </a:ext>
            </a:extLst>
          </p:cNvPr>
          <p:cNvSpPr/>
          <p:nvPr/>
        </p:nvSpPr>
        <p:spPr>
          <a:xfrm>
            <a:off x="10482350" y="1596044"/>
            <a:ext cx="972589" cy="864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2838A10-7924-46C7-9C53-3DA99997C9A3}"/>
              </a:ext>
            </a:extLst>
          </p:cNvPr>
          <p:cNvGrpSpPr/>
          <p:nvPr/>
        </p:nvGrpSpPr>
        <p:grpSpPr>
          <a:xfrm>
            <a:off x="9326881" y="1537854"/>
            <a:ext cx="2161309" cy="2094807"/>
            <a:chOff x="6866313" y="2942705"/>
            <a:chExt cx="2161309" cy="209480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EA3B544-1830-4588-8083-14EFA460D115}"/>
                </a:ext>
              </a:extLst>
            </p:cNvPr>
            <p:cNvSpPr/>
            <p:nvPr/>
          </p:nvSpPr>
          <p:spPr>
            <a:xfrm>
              <a:off x="8263318" y="3161490"/>
              <a:ext cx="564331" cy="4999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207201-9B48-4FCC-B2C6-9BB20B22B8F6}"/>
                </a:ext>
              </a:extLst>
            </p:cNvPr>
            <p:cNvGrpSpPr/>
            <p:nvPr/>
          </p:nvGrpSpPr>
          <p:grpSpPr>
            <a:xfrm>
              <a:off x="6866313" y="2942705"/>
              <a:ext cx="2161309" cy="2094807"/>
              <a:chOff x="6866313" y="2942705"/>
              <a:chExt cx="2161309" cy="2094807"/>
            </a:xfrm>
          </p:grpSpPr>
          <p:sp>
            <p:nvSpPr>
              <p:cNvPr id="14" name="立方体 13">
                <a:extLst>
                  <a:ext uri="{FF2B5EF4-FFF2-40B4-BE49-F238E27FC236}">
                    <a16:creationId xmlns:a16="http://schemas.microsoft.com/office/drawing/2014/main" id="{5DB6B4C4-210F-4308-8D0A-80B677BA96C6}"/>
                  </a:ext>
                </a:extLst>
              </p:cNvPr>
              <p:cNvSpPr/>
              <p:nvPr/>
            </p:nvSpPr>
            <p:spPr>
              <a:xfrm>
                <a:off x="6866313" y="2969163"/>
                <a:ext cx="2161309" cy="2068349"/>
              </a:xfrm>
              <a:prstGeom prst="cube">
                <a:avLst>
                  <a:gd name="adj" fmla="val 56461"/>
                </a:avLst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8E1D0998-B247-467C-9767-CD9248CC1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1782" y="2942705"/>
                <a:ext cx="0" cy="922713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473A371-F3D4-42A5-9BA0-A62B8FABCD1D}"/>
                  </a:ext>
                </a:extLst>
              </p:cNvPr>
              <p:cNvCxnSpPr/>
              <p:nvPr/>
            </p:nvCxnSpPr>
            <p:spPr>
              <a:xfrm flipH="1">
                <a:off x="8005156" y="3865418"/>
                <a:ext cx="1022466" cy="0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2B039222-2D53-421F-A011-99BE3E38E7E1}"/>
                  </a:ext>
                </a:extLst>
              </p:cNvPr>
              <p:cNvCxnSpPr/>
              <p:nvPr/>
            </p:nvCxnSpPr>
            <p:spPr>
              <a:xfrm flipH="1">
                <a:off x="6866313" y="3865418"/>
                <a:ext cx="1138843" cy="1172094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5EA11C9-02E1-40F9-BBC8-2116767D97C6}"/>
                </a:ext>
              </a:extLst>
            </p:cNvPr>
            <p:cNvSpPr txBox="1"/>
            <p:nvPr/>
          </p:nvSpPr>
          <p:spPr>
            <a:xfrm>
              <a:off x="8269321" y="3168247"/>
              <a:ext cx="44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E3E466-3A96-444B-92CD-319B475F3732}"/>
              </a:ext>
            </a:extLst>
          </p:cNvPr>
          <p:cNvGrpSpPr/>
          <p:nvPr/>
        </p:nvGrpSpPr>
        <p:grpSpPr>
          <a:xfrm>
            <a:off x="9326881" y="3774287"/>
            <a:ext cx="2161309" cy="2094807"/>
            <a:chOff x="6866313" y="2942705"/>
            <a:chExt cx="2161309" cy="2094807"/>
          </a:xfrm>
          <a:solidFill>
            <a:srgbClr val="FFFF00"/>
          </a:solidFill>
        </p:grpSpPr>
        <p:sp>
          <p:nvSpPr>
            <p:cNvPr id="19" name="立方体 18">
              <a:extLst>
                <a:ext uri="{FF2B5EF4-FFF2-40B4-BE49-F238E27FC236}">
                  <a16:creationId xmlns:a16="http://schemas.microsoft.com/office/drawing/2014/main" id="{F256F9EF-9921-4E15-9596-AF2E51AF8BEE}"/>
                </a:ext>
              </a:extLst>
            </p:cNvPr>
            <p:cNvSpPr/>
            <p:nvPr/>
          </p:nvSpPr>
          <p:spPr>
            <a:xfrm>
              <a:off x="6866313" y="2969163"/>
              <a:ext cx="2161309" cy="2068349"/>
            </a:xfrm>
            <a:prstGeom prst="cube">
              <a:avLst>
                <a:gd name="adj" fmla="val 56461"/>
              </a:avLst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1AFF681-8085-4B70-9A96-8CB452115879}"/>
                </a:ext>
              </a:extLst>
            </p:cNvPr>
            <p:cNvCxnSpPr>
              <a:cxnSpLocks/>
            </p:cNvCxnSpPr>
            <p:nvPr/>
          </p:nvCxnSpPr>
          <p:spPr>
            <a:xfrm>
              <a:off x="8021782" y="2942705"/>
              <a:ext cx="0" cy="922713"/>
            </a:xfrm>
            <a:prstGeom prst="line">
              <a:avLst/>
            </a:prstGeom>
            <a:grp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276289C-3D96-44D0-B4FF-AE08C19CB5E9}"/>
                </a:ext>
              </a:extLst>
            </p:cNvPr>
            <p:cNvCxnSpPr/>
            <p:nvPr/>
          </p:nvCxnSpPr>
          <p:spPr>
            <a:xfrm flipH="1">
              <a:off x="8005156" y="3865418"/>
              <a:ext cx="1022466" cy="0"/>
            </a:xfrm>
            <a:prstGeom prst="line">
              <a:avLst/>
            </a:prstGeom>
            <a:grp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0CACC58-4CAF-40B0-AB38-F8E84B261E40}"/>
              </a:ext>
            </a:extLst>
          </p:cNvPr>
          <p:cNvGrpSpPr/>
          <p:nvPr/>
        </p:nvGrpSpPr>
        <p:grpSpPr>
          <a:xfrm>
            <a:off x="9376758" y="3805533"/>
            <a:ext cx="2111431" cy="1996751"/>
            <a:chOff x="8221288" y="3805533"/>
            <a:chExt cx="2111431" cy="1996751"/>
          </a:xfrm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AF5EA539-A938-4759-A787-F593848CE539}"/>
                </a:ext>
              </a:extLst>
            </p:cNvPr>
            <p:cNvSpPr/>
            <p:nvPr/>
          </p:nvSpPr>
          <p:spPr>
            <a:xfrm>
              <a:off x="8221288" y="3805533"/>
              <a:ext cx="2078181" cy="1126055"/>
            </a:xfrm>
            <a:prstGeom prst="parallelogram">
              <a:avLst>
                <a:gd name="adj" fmla="val 10262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AF4971BF-A3DE-4F1B-8D94-D570846A5D4F}"/>
                </a:ext>
              </a:extLst>
            </p:cNvPr>
            <p:cNvSpPr/>
            <p:nvPr/>
          </p:nvSpPr>
          <p:spPr>
            <a:xfrm rot="5400000" flipH="1">
              <a:off x="8807333" y="4276897"/>
              <a:ext cx="1928554" cy="1122219"/>
            </a:xfrm>
            <a:prstGeom prst="parallelogram">
              <a:avLst>
                <a:gd name="adj" fmla="val 9708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521D53C1-8891-4E16-B51F-2CFD34758924}"/>
              </a:ext>
            </a:extLst>
          </p:cNvPr>
          <p:cNvSpPr txBox="1"/>
          <p:nvPr/>
        </p:nvSpPr>
        <p:spPr>
          <a:xfrm>
            <a:off x="10565477" y="3873729"/>
            <a:ext cx="4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21E8163-2969-4CF2-86BE-6837E4699B61}"/>
              </a:ext>
            </a:extLst>
          </p:cNvPr>
          <p:cNvSpPr txBox="1"/>
          <p:nvPr/>
        </p:nvSpPr>
        <p:spPr>
          <a:xfrm>
            <a:off x="10480044" y="1524979"/>
            <a:ext cx="28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CACCD01-BE69-4B5C-BCB1-B72EDAA54D37}"/>
              </a:ext>
            </a:extLst>
          </p:cNvPr>
          <p:cNvGrpSpPr/>
          <p:nvPr/>
        </p:nvGrpSpPr>
        <p:grpSpPr>
          <a:xfrm>
            <a:off x="5537907" y="3773978"/>
            <a:ext cx="2174078" cy="2095116"/>
            <a:chOff x="4534293" y="3773978"/>
            <a:chExt cx="2174078" cy="2095116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8415484-ADB5-4489-8878-2EFAF576FDFC}"/>
                </a:ext>
              </a:extLst>
            </p:cNvPr>
            <p:cNvCxnSpPr/>
            <p:nvPr/>
          </p:nvCxnSpPr>
          <p:spPr>
            <a:xfrm flipH="1">
              <a:off x="4563687" y="4697000"/>
              <a:ext cx="1122218" cy="1172094"/>
            </a:xfrm>
            <a:prstGeom prst="line">
              <a:avLst/>
            </a:prstGeom>
            <a:ln w="57150">
              <a:solidFill>
                <a:srgbClr val="A75F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54B6668-6545-4E0F-89EB-B593F85454B1}"/>
                </a:ext>
              </a:extLst>
            </p:cNvPr>
            <p:cNvCxnSpPr>
              <a:cxnSpLocks/>
            </p:cNvCxnSpPr>
            <p:nvPr/>
          </p:nvCxnSpPr>
          <p:spPr>
            <a:xfrm>
              <a:off x="5702531" y="3774287"/>
              <a:ext cx="0" cy="922713"/>
            </a:xfrm>
            <a:prstGeom prst="line">
              <a:avLst/>
            </a:prstGeom>
            <a:no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B921885B-332E-447C-8EEF-C6D9B546EC30}"/>
                </a:ext>
              </a:extLst>
            </p:cNvPr>
            <p:cNvCxnSpPr/>
            <p:nvPr/>
          </p:nvCxnSpPr>
          <p:spPr>
            <a:xfrm flipH="1">
              <a:off x="5685905" y="4697000"/>
              <a:ext cx="1022466" cy="0"/>
            </a:xfrm>
            <a:prstGeom prst="line">
              <a:avLst/>
            </a:prstGeom>
            <a:no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0A2EFB3-A857-4CF7-AF48-21F1C3DCB40C}"/>
                </a:ext>
              </a:extLst>
            </p:cNvPr>
            <p:cNvSpPr/>
            <p:nvPr/>
          </p:nvSpPr>
          <p:spPr>
            <a:xfrm>
              <a:off x="4967927" y="3773978"/>
              <a:ext cx="1191804" cy="2086495"/>
            </a:xfrm>
            <a:custGeom>
              <a:avLst/>
              <a:gdLst>
                <a:gd name="connsiteX0" fmla="*/ 1113906 w 1113906"/>
                <a:gd name="connsiteY0" fmla="*/ 0 h 2086495"/>
                <a:gd name="connsiteX1" fmla="*/ 16626 w 1113906"/>
                <a:gd name="connsiteY1" fmla="*/ 1197033 h 2086495"/>
                <a:gd name="connsiteX2" fmla="*/ 0 w 1113906"/>
                <a:gd name="connsiteY2" fmla="*/ 2086495 h 2086495"/>
                <a:gd name="connsiteX3" fmla="*/ 1105593 w 1113906"/>
                <a:gd name="connsiteY3" fmla="*/ 906087 h 2086495"/>
                <a:gd name="connsiteX4" fmla="*/ 1113906 w 1113906"/>
                <a:gd name="connsiteY4" fmla="*/ 58189 h 208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906" h="2086495">
                  <a:moveTo>
                    <a:pt x="1113906" y="0"/>
                  </a:moveTo>
                  <a:lnTo>
                    <a:pt x="16626" y="1197033"/>
                  </a:lnTo>
                  <a:lnTo>
                    <a:pt x="0" y="2086495"/>
                  </a:lnTo>
                  <a:lnTo>
                    <a:pt x="1105593" y="906087"/>
                  </a:lnTo>
                  <a:lnTo>
                    <a:pt x="1113906" y="58189"/>
                  </a:lnTo>
                </a:path>
              </a:pathLst>
            </a:custGeom>
            <a:solidFill>
              <a:srgbClr val="FFFF00">
                <a:alpha val="28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立方体 33">
              <a:extLst>
                <a:ext uri="{FF2B5EF4-FFF2-40B4-BE49-F238E27FC236}">
                  <a16:creationId xmlns:a16="http://schemas.microsoft.com/office/drawing/2014/main" id="{EB9620B8-B24D-493B-A8A0-FDA05FE31624}"/>
                </a:ext>
              </a:extLst>
            </p:cNvPr>
            <p:cNvSpPr/>
            <p:nvPr/>
          </p:nvSpPr>
          <p:spPr>
            <a:xfrm>
              <a:off x="4547062" y="3800745"/>
              <a:ext cx="2161309" cy="2068349"/>
            </a:xfrm>
            <a:prstGeom prst="cube">
              <a:avLst>
                <a:gd name="adj" fmla="val 56461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72CC509-043A-4236-9B17-813305444B08}"/>
                </a:ext>
              </a:extLst>
            </p:cNvPr>
            <p:cNvSpPr/>
            <p:nvPr/>
          </p:nvSpPr>
          <p:spPr>
            <a:xfrm>
              <a:off x="4534293" y="4346499"/>
              <a:ext cx="2149311" cy="1111749"/>
            </a:xfrm>
            <a:custGeom>
              <a:avLst/>
              <a:gdLst>
                <a:gd name="connsiteX0" fmla="*/ 0 w 2149311"/>
                <a:gd name="connsiteY0" fmla="*/ 1131217 h 1131217"/>
                <a:gd name="connsiteX1" fmla="*/ 999241 w 2149311"/>
                <a:gd name="connsiteY1" fmla="*/ 1131217 h 1131217"/>
                <a:gd name="connsiteX2" fmla="*/ 2149311 w 2149311"/>
                <a:gd name="connsiteY2" fmla="*/ 18854 h 1131217"/>
                <a:gd name="connsiteX3" fmla="*/ 1178350 w 2149311"/>
                <a:gd name="connsiteY3" fmla="*/ 0 h 1131217"/>
                <a:gd name="connsiteX4" fmla="*/ 0 w 2149311"/>
                <a:gd name="connsiteY4" fmla="*/ 1131217 h 113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9311" h="1131217">
                  <a:moveTo>
                    <a:pt x="0" y="1131217"/>
                  </a:moveTo>
                  <a:lnTo>
                    <a:pt x="999241" y="1131217"/>
                  </a:lnTo>
                  <a:lnTo>
                    <a:pt x="2149311" y="18854"/>
                  </a:lnTo>
                  <a:lnTo>
                    <a:pt x="1178350" y="0"/>
                  </a:lnTo>
                  <a:lnTo>
                    <a:pt x="0" y="1131217"/>
                  </a:ln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55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8CA0C-B41D-4208-A4B4-27D93439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Recent upgrades on electronics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8AB00-23F6-4885-A807-4FDFE25C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3" y="1399753"/>
            <a:ext cx="5250033" cy="446934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CSA + Optional (RC)2 shaping</a:t>
            </a:r>
          </a:p>
          <a:p>
            <a:r>
              <a:rPr lang="en-US" altLang="zh-CN" sz="2400" dirty="0"/>
              <a:t>Modified bandwidth to reduce the decay time of the trailing edge</a:t>
            </a:r>
            <a:endParaRPr lang="zh-CN" altLang="en-US" sz="2400" dirty="0"/>
          </a:p>
        </p:txBody>
      </p:sp>
      <p:pic>
        <p:nvPicPr>
          <p:cNvPr id="4" name="内容占位符 6">
            <a:extLst>
              <a:ext uri="{FF2B5EF4-FFF2-40B4-BE49-F238E27FC236}">
                <a16:creationId xmlns:a16="http://schemas.microsoft.com/office/drawing/2014/main" id="{2BA59696-FFAF-4334-BB85-2C8BA6A3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46" y="1514934"/>
            <a:ext cx="5958417" cy="44688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8DA4C2-D7FE-4B99-A20F-1090090E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24" y="4477460"/>
            <a:ext cx="1518632" cy="15481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EE477A-34BA-40E9-9B27-DA580B806094}"/>
              </a:ext>
            </a:extLst>
          </p:cNvPr>
          <p:cNvSpPr txBox="1"/>
          <p:nvPr/>
        </p:nvSpPr>
        <p:spPr>
          <a:xfrm>
            <a:off x="9572920" y="1523246"/>
            <a:ext cx="11970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晶体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4BA073-7277-4D92-A44A-4FC67F207202}"/>
              </a:ext>
            </a:extLst>
          </p:cNvPr>
          <p:cNvSpPr txBox="1"/>
          <p:nvPr/>
        </p:nvSpPr>
        <p:spPr>
          <a:xfrm>
            <a:off x="8082084" y="1494018"/>
            <a:ext cx="11970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前端板</a:t>
            </a:r>
            <a:r>
              <a:rPr lang="en-US" altLang="zh-CN" dirty="0"/>
              <a:t>+APD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7A9011-B9DE-4D55-91FB-B1A41478D8CE}"/>
              </a:ext>
            </a:extLst>
          </p:cNvPr>
          <p:cNvSpPr txBox="1"/>
          <p:nvPr/>
        </p:nvSpPr>
        <p:spPr>
          <a:xfrm>
            <a:off x="6519291" y="1523246"/>
            <a:ext cx="11970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后前端板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4E394F-EE27-4642-B22A-8BA6D15CF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28578" r="20709" b="22516"/>
          <a:stretch/>
        </p:blipFill>
        <p:spPr>
          <a:xfrm>
            <a:off x="9572920" y="4456542"/>
            <a:ext cx="2619080" cy="154812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4091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CAC65-E728-409F-A2DD-88EF5DA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Small crystal tests – XEL test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4D39D-4335-4B5A-AE8A-0AB26C6F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Apply NOL on the crystal with spray gun</a:t>
            </a:r>
          </a:p>
          <a:p>
            <a:r>
              <a:rPr lang="en-US" altLang="zh-CN" sz="2400" dirty="0"/>
              <a:t>Significant transformation effect of the NOL</a:t>
            </a:r>
          </a:p>
          <a:p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2D09A5-87E8-4803-85A5-5992AB51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1" y="1528836"/>
            <a:ext cx="5072286" cy="13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69B4CF3-32F0-400F-BD8C-DD7451550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47" y="2897312"/>
            <a:ext cx="4724145" cy="3375001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21EFB988-C00D-407F-B3C5-A4000B9C1C54}"/>
              </a:ext>
            </a:extLst>
          </p:cNvPr>
          <p:cNvGrpSpPr/>
          <p:nvPr/>
        </p:nvGrpSpPr>
        <p:grpSpPr>
          <a:xfrm>
            <a:off x="1076474" y="2476609"/>
            <a:ext cx="3923097" cy="2108203"/>
            <a:chOff x="983280" y="2426529"/>
            <a:chExt cx="4016291" cy="215828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3B09F3F-CEB6-4496-B435-6AF5746E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16" r="19708" b="14420"/>
            <a:stretch/>
          </p:blipFill>
          <p:spPr>
            <a:xfrm>
              <a:off x="2792259" y="2426959"/>
              <a:ext cx="2207312" cy="215482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6AC859C-60E2-40D8-A43F-E98CC57DF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3" t="4999" r="30910"/>
            <a:stretch/>
          </p:blipFill>
          <p:spPr>
            <a:xfrm>
              <a:off x="983280" y="2426529"/>
              <a:ext cx="1808979" cy="2158284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5411167-0454-4026-9A23-4C72FAC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4" y="4576652"/>
            <a:ext cx="3923097" cy="17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9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CAC65-E728-409F-A2DD-88EF5DA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Small crystal tests – Cosmic ray test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4D39D-4335-4B5A-AE8A-0AB26C6F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Very limited energy deposition due to the small size</a:t>
            </a:r>
          </a:p>
          <a:p>
            <a:r>
              <a:rPr lang="en-US" altLang="zh-CN" sz="2400" dirty="0"/>
              <a:t>L. Y. enhancement effect needs further investigation (with VIS sensitive PMT)</a:t>
            </a:r>
          </a:p>
          <a:p>
            <a:r>
              <a:rPr lang="en-US" altLang="zh-CN" sz="2400" dirty="0"/>
              <a:t>Reasonable trailing edge (No obvious slow component)</a:t>
            </a:r>
            <a:endParaRPr lang="zh-CN" altLang="en-US" sz="2400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ABCD768-692D-472A-BF26-93BE02C5CEF4}"/>
              </a:ext>
            </a:extLst>
          </p:cNvPr>
          <p:cNvGrpSpPr/>
          <p:nvPr/>
        </p:nvGrpSpPr>
        <p:grpSpPr>
          <a:xfrm>
            <a:off x="9385809" y="2165410"/>
            <a:ext cx="1536566" cy="2938026"/>
            <a:chOff x="8496728" y="201995"/>
            <a:chExt cx="2126751" cy="556605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792B4B0-D9C5-466D-85B7-F76CB1DC26EB}"/>
                </a:ext>
              </a:extLst>
            </p:cNvPr>
            <p:cNvGrpSpPr/>
            <p:nvPr/>
          </p:nvGrpSpPr>
          <p:grpSpPr>
            <a:xfrm>
              <a:off x="9619050" y="2137025"/>
              <a:ext cx="1004429" cy="2280863"/>
              <a:chOff x="8786843" y="1869897"/>
              <a:chExt cx="1004429" cy="2280863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A9CF347-18F4-4B2F-9D17-D837D289F004}"/>
                  </a:ext>
                </a:extLst>
              </p:cNvPr>
              <p:cNvSpPr/>
              <p:nvPr/>
            </p:nvSpPr>
            <p:spPr>
              <a:xfrm>
                <a:off x="8786843" y="1869897"/>
                <a:ext cx="870866" cy="2280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9CEC515-9CC1-4DA8-A6D3-90444D310F81}"/>
                  </a:ext>
                </a:extLst>
              </p:cNvPr>
              <p:cNvSpPr/>
              <p:nvPr/>
            </p:nvSpPr>
            <p:spPr>
              <a:xfrm>
                <a:off x="9657708" y="2126751"/>
                <a:ext cx="133564" cy="13022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96723926-FD97-43E4-89B1-A75768B1F5BD}"/>
                </a:ext>
              </a:extLst>
            </p:cNvPr>
            <p:cNvCxnSpPr/>
            <p:nvPr/>
          </p:nvCxnSpPr>
          <p:spPr>
            <a:xfrm>
              <a:off x="9935110" y="201995"/>
              <a:ext cx="0" cy="54282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668FE9B3-776B-4E03-9B58-A961F049E68A}"/>
                </a:ext>
              </a:extLst>
            </p:cNvPr>
            <p:cNvCxnSpPr/>
            <p:nvPr/>
          </p:nvCxnSpPr>
          <p:spPr>
            <a:xfrm>
              <a:off x="8496728" y="308225"/>
              <a:ext cx="2059969" cy="47980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BC14B5BD-9FC4-4B38-8AA5-79624C7B0E7E}"/>
                </a:ext>
              </a:extLst>
            </p:cNvPr>
            <p:cNvCxnSpPr/>
            <p:nvPr/>
          </p:nvCxnSpPr>
          <p:spPr>
            <a:xfrm flipH="1">
              <a:off x="10080748" y="431515"/>
              <a:ext cx="475949" cy="53365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0CA44F5-C0AE-4BB7-BD32-FA74B8BCC464}"/>
                </a:ext>
              </a:extLst>
            </p:cNvPr>
            <p:cNvCxnSpPr/>
            <p:nvPr/>
          </p:nvCxnSpPr>
          <p:spPr>
            <a:xfrm>
              <a:off x="9313524" y="674640"/>
              <a:ext cx="870866" cy="47836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F77589E-6ABA-409B-99FD-103DD5A3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3" y="3287795"/>
            <a:ext cx="4128180" cy="28488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7CCAE68-3C27-42EF-B570-2395D52AC8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0725" y="3308227"/>
            <a:ext cx="4069474" cy="28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842C4-2967-4099-9DB3-C5EB74CE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crystal tests</a:t>
            </a:r>
            <a:endParaRPr lang="zh-CN" altLang="en-US" dirty="0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24572C2C-595A-4FB5-AF1A-FF55A62C17B7}"/>
              </a:ext>
            </a:extLst>
          </p:cNvPr>
          <p:cNvSpPr txBox="1">
            <a:spLocks/>
          </p:cNvSpPr>
          <p:nvPr/>
        </p:nvSpPr>
        <p:spPr>
          <a:xfrm>
            <a:off x="594013" y="1399753"/>
            <a:ext cx="11003973" cy="44693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Firstly demonstrated at USTC for system feasibility validation</a:t>
            </a:r>
          </a:p>
          <a:p>
            <a:r>
              <a:rPr lang="en-US" altLang="zh-CN" sz="2400" dirty="0"/>
              <a:t>Apply NOL on the crystal at SIC (5g per crystal) </a:t>
            </a:r>
          </a:p>
          <a:p>
            <a:r>
              <a:rPr lang="en-US" altLang="zh-CN" sz="2400" dirty="0"/>
              <a:t>Experiment schemes:</a:t>
            </a:r>
          </a:p>
          <a:p>
            <a:r>
              <a:rPr lang="en-US" altLang="zh-CN" sz="2400" dirty="0"/>
              <a:t>1. Bare </a:t>
            </a:r>
            <a:r>
              <a:rPr lang="en-US" altLang="zh-CN" sz="2400" dirty="0" err="1"/>
              <a:t>CsI</a:t>
            </a:r>
            <a:r>
              <a:rPr lang="en-US" altLang="zh-CN" sz="2400" dirty="0"/>
              <a:t> + Teflon</a:t>
            </a:r>
          </a:p>
          <a:p>
            <a:r>
              <a:rPr lang="en-US" altLang="zh-CN" sz="2400" dirty="0"/>
              <a:t>2. </a:t>
            </a:r>
            <a:r>
              <a:rPr lang="en-US" altLang="zh-CN" sz="2400" dirty="0" err="1"/>
              <a:t>CsI</a:t>
            </a:r>
            <a:r>
              <a:rPr lang="en-US" altLang="zh-CN" sz="2400" dirty="0"/>
              <a:t> + NOL (face 1) + Teflon</a:t>
            </a:r>
          </a:p>
          <a:p>
            <a:r>
              <a:rPr lang="en-US" altLang="zh-CN" sz="2400" dirty="0"/>
              <a:t>3. </a:t>
            </a:r>
            <a:r>
              <a:rPr lang="en-US" altLang="zh-CN" sz="2400" dirty="0" err="1"/>
              <a:t>CsI</a:t>
            </a:r>
            <a:r>
              <a:rPr lang="en-US" altLang="zh-CN" sz="2400" dirty="0"/>
              <a:t> + NOL (face 1,2,3) + Teflon</a:t>
            </a:r>
            <a:endParaRPr lang="zh-CN" altLang="en-US" sz="2400" dirty="0"/>
          </a:p>
          <a:p>
            <a:r>
              <a:rPr lang="en-US" altLang="zh-CN" sz="2400" dirty="0"/>
              <a:t>4. </a:t>
            </a:r>
            <a:r>
              <a:rPr lang="en-US" altLang="zh-CN" sz="2400" dirty="0" err="1"/>
              <a:t>CsI</a:t>
            </a:r>
            <a:r>
              <a:rPr lang="en-US" altLang="zh-CN" sz="2400" dirty="0"/>
              <a:t> + NOL (face 2,3) + Teflon</a:t>
            </a:r>
            <a:endParaRPr lang="zh-CN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692C69-FD80-4107-8D48-42237C8ED208}"/>
              </a:ext>
            </a:extLst>
          </p:cNvPr>
          <p:cNvSpPr/>
          <p:nvPr/>
        </p:nvSpPr>
        <p:spPr>
          <a:xfrm>
            <a:off x="10482350" y="1596044"/>
            <a:ext cx="972589" cy="864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D2103B-BA2E-455B-8F8B-C342B5390B5B}"/>
              </a:ext>
            </a:extLst>
          </p:cNvPr>
          <p:cNvGrpSpPr/>
          <p:nvPr/>
        </p:nvGrpSpPr>
        <p:grpSpPr>
          <a:xfrm>
            <a:off x="9326881" y="1537854"/>
            <a:ext cx="2161309" cy="2094807"/>
            <a:chOff x="6866313" y="2942705"/>
            <a:chExt cx="2161309" cy="209480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B29917B-0307-4D7E-AE9B-018CB23D0A84}"/>
                </a:ext>
              </a:extLst>
            </p:cNvPr>
            <p:cNvSpPr/>
            <p:nvPr/>
          </p:nvSpPr>
          <p:spPr>
            <a:xfrm>
              <a:off x="8263318" y="3161490"/>
              <a:ext cx="564331" cy="4999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CEDB753-3C65-4EC9-AA73-BFCD04279033}"/>
                </a:ext>
              </a:extLst>
            </p:cNvPr>
            <p:cNvGrpSpPr/>
            <p:nvPr/>
          </p:nvGrpSpPr>
          <p:grpSpPr>
            <a:xfrm>
              <a:off x="6866313" y="2942705"/>
              <a:ext cx="2161309" cy="2094807"/>
              <a:chOff x="6866313" y="2942705"/>
              <a:chExt cx="2161309" cy="2094807"/>
            </a:xfrm>
          </p:grpSpPr>
          <p:sp>
            <p:nvSpPr>
              <p:cNvPr id="22" name="立方体 21">
                <a:extLst>
                  <a:ext uri="{FF2B5EF4-FFF2-40B4-BE49-F238E27FC236}">
                    <a16:creationId xmlns:a16="http://schemas.microsoft.com/office/drawing/2014/main" id="{7CC69656-883B-438A-AFD2-493B630CC04A}"/>
                  </a:ext>
                </a:extLst>
              </p:cNvPr>
              <p:cNvSpPr/>
              <p:nvPr/>
            </p:nvSpPr>
            <p:spPr>
              <a:xfrm>
                <a:off x="6866313" y="2969163"/>
                <a:ext cx="2161309" cy="2068349"/>
              </a:xfrm>
              <a:prstGeom prst="cube">
                <a:avLst>
                  <a:gd name="adj" fmla="val 56461"/>
                </a:avLst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9C95709-812E-4A14-951E-365481243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1782" y="2942705"/>
                <a:ext cx="0" cy="922713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3C0B15A-08A1-4534-8894-D05FB742C120}"/>
                  </a:ext>
                </a:extLst>
              </p:cNvPr>
              <p:cNvCxnSpPr/>
              <p:nvPr/>
            </p:nvCxnSpPr>
            <p:spPr>
              <a:xfrm flipH="1">
                <a:off x="8005156" y="3865418"/>
                <a:ext cx="1022466" cy="0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180FD749-3D4B-43F7-A6F0-63B48E6E57F1}"/>
                  </a:ext>
                </a:extLst>
              </p:cNvPr>
              <p:cNvCxnSpPr/>
              <p:nvPr/>
            </p:nvCxnSpPr>
            <p:spPr>
              <a:xfrm flipH="1">
                <a:off x="6866313" y="3865418"/>
                <a:ext cx="1138843" cy="1172094"/>
              </a:xfrm>
              <a:prstGeom prst="line">
                <a:avLst/>
              </a:prstGeom>
              <a:ln w="38100">
                <a:solidFill>
                  <a:srgbClr val="A75F0A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EB6571C-5CB9-418D-A5DB-3B2A2DB3118D}"/>
                </a:ext>
              </a:extLst>
            </p:cNvPr>
            <p:cNvSpPr txBox="1"/>
            <p:nvPr/>
          </p:nvSpPr>
          <p:spPr>
            <a:xfrm>
              <a:off x="8269321" y="3168247"/>
              <a:ext cx="44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EB81E1F-59AE-4F53-9029-BFD3505D5596}"/>
              </a:ext>
            </a:extLst>
          </p:cNvPr>
          <p:cNvGrpSpPr/>
          <p:nvPr/>
        </p:nvGrpSpPr>
        <p:grpSpPr>
          <a:xfrm>
            <a:off x="9326881" y="3774287"/>
            <a:ext cx="2161309" cy="2094807"/>
            <a:chOff x="6866313" y="2942705"/>
            <a:chExt cx="2161309" cy="2094807"/>
          </a:xfrm>
          <a:solidFill>
            <a:srgbClr val="FFFF00"/>
          </a:solidFill>
        </p:grpSpPr>
        <p:sp>
          <p:nvSpPr>
            <p:cNvPr id="27" name="立方体 26">
              <a:extLst>
                <a:ext uri="{FF2B5EF4-FFF2-40B4-BE49-F238E27FC236}">
                  <a16:creationId xmlns:a16="http://schemas.microsoft.com/office/drawing/2014/main" id="{098290CE-0567-4486-8FD2-64D8D9EB5E81}"/>
                </a:ext>
              </a:extLst>
            </p:cNvPr>
            <p:cNvSpPr/>
            <p:nvPr/>
          </p:nvSpPr>
          <p:spPr>
            <a:xfrm>
              <a:off x="6866313" y="2969163"/>
              <a:ext cx="2161309" cy="2068349"/>
            </a:xfrm>
            <a:prstGeom prst="cube">
              <a:avLst>
                <a:gd name="adj" fmla="val 56461"/>
              </a:avLst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487524B-2344-49B4-9135-6459FDEF14D2}"/>
                </a:ext>
              </a:extLst>
            </p:cNvPr>
            <p:cNvCxnSpPr>
              <a:cxnSpLocks/>
            </p:cNvCxnSpPr>
            <p:nvPr/>
          </p:nvCxnSpPr>
          <p:spPr>
            <a:xfrm>
              <a:off x="8021782" y="2942705"/>
              <a:ext cx="0" cy="922713"/>
            </a:xfrm>
            <a:prstGeom prst="line">
              <a:avLst/>
            </a:prstGeom>
            <a:grp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AA35D9E-8D10-43A1-929A-FC649B881C7E}"/>
                </a:ext>
              </a:extLst>
            </p:cNvPr>
            <p:cNvCxnSpPr/>
            <p:nvPr/>
          </p:nvCxnSpPr>
          <p:spPr>
            <a:xfrm flipH="1">
              <a:off x="8005156" y="3865418"/>
              <a:ext cx="1022466" cy="0"/>
            </a:xfrm>
            <a:prstGeom prst="line">
              <a:avLst/>
            </a:prstGeom>
            <a:grpFill/>
            <a:ln w="38100">
              <a:solidFill>
                <a:srgbClr val="A75F0A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46C7B8-30DB-400C-BD5D-2DBC969DC205}"/>
              </a:ext>
            </a:extLst>
          </p:cNvPr>
          <p:cNvGrpSpPr/>
          <p:nvPr/>
        </p:nvGrpSpPr>
        <p:grpSpPr>
          <a:xfrm>
            <a:off x="9376758" y="3805533"/>
            <a:ext cx="2111431" cy="1996751"/>
            <a:chOff x="8221288" y="3805533"/>
            <a:chExt cx="2111431" cy="1996751"/>
          </a:xfrm>
        </p:grpSpPr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E964F8B-4404-4461-889D-FDD6BF9FC6AC}"/>
                </a:ext>
              </a:extLst>
            </p:cNvPr>
            <p:cNvSpPr/>
            <p:nvPr/>
          </p:nvSpPr>
          <p:spPr>
            <a:xfrm>
              <a:off x="8221288" y="3805533"/>
              <a:ext cx="2078181" cy="1126055"/>
            </a:xfrm>
            <a:prstGeom prst="parallelogram">
              <a:avLst>
                <a:gd name="adj" fmla="val 10262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084D4F30-7C13-4C6E-850F-842411A0ABA2}"/>
                </a:ext>
              </a:extLst>
            </p:cNvPr>
            <p:cNvSpPr/>
            <p:nvPr/>
          </p:nvSpPr>
          <p:spPr>
            <a:xfrm rot="5400000" flipH="1">
              <a:off x="8807333" y="4276897"/>
              <a:ext cx="1928554" cy="1122219"/>
            </a:xfrm>
            <a:prstGeom prst="parallelogram">
              <a:avLst>
                <a:gd name="adj" fmla="val 97089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1DC8C4FE-9C24-47E7-9067-B056CA2BFD92}"/>
              </a:ext>
            </a:extLst>
          </p:cNvPr>
          <p:cNvSpPr txBox="1"/>
          <p:nvPr/>
        </p:nvSpPr>
        <p:spPr>
          <a:xfrm>
            <a:off x="10565477" y="3873729"/>
            <a:ext cx="4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4175BC6-14F9-4E1E-80EA-332BAE1F6E02}"/>
              </a:ext>
            </a:extLst>
          </p:cNvPr>
          <p:cNvSpPr txBox="1"/>
          <p:nvPr/>
        </p:nvSpPr>
        <p:spPr>
          <a:xfrm>
            <a:off x="10480044" y="1524979"/>
            <a:ext cx="28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71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5BDE7-9A1D-4D49-B2FE-1A087E67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crystal tests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46A84-6546-498C-AC0C-6C169EBE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3" y="1399753"/>
            <a:ext cx="4255389" cy="4469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400" dirty="0"/>
              <a:t>Hard to control and monitor the film thickness (Need automation device)</a:t>
            </a:r>
          </a:p>
          <a:p>
            <a:pPr marL="0" indent="0">
              <a:buNone/>
            </a:pPr>
            <a:r>
              <a:rPr lang="en-US" altLang="zh-CN" sz="2400" dirty="0"/>
              <a:t>The current film thickness on the crystal seems thinner than 50 um (the thickness achieved by the </a:t>
            </a:r>
            <a:r>
              <a:rPr lang="en-US" altLang="zh-CN" sz="2400" dirty="0" err="1"/>
              <a:t>mayer</a:t>
            </a:r>
            <a:r>
              <a:rPr lang="en-US" altLang="zh-CN" sz="2400" dirty="0"/>
              <a:t> bar)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Comparison with last years’ experiment at USTC: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Much larger crystal size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Much thinner film thickness</a:t>
            </a:r>
            <a:endParaRPr lang="zh-CN" altLang="en-US" sz="24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255EA6-AEF7-4102-A668-033FA23F5F3A}"/>
              </a:ext>
            </a:extLst>
          </p:cNvPr>
          <p:cNvGrpSpPr/>
          <p:nvPr/>
        </p:nvGrpSpPr>
        <p:grpSpPr>
          <a:xfrm>
            <a:off x="5067986" y="2003461"/>
            <a:ext cx="6530000" cy="3506037"/>
            <a:chOff x="3567241" y="1663204"/>
            <a:chExt cx="7833477" cy="4205890"/>
          </a:xfrm>
        </p:grpSpPr>
        <p:pic>
          <p:nvPicPr>
            <p:cNvPr id="4" name="内容占位符 4">
              <a:extLst>
                <a:ext uri="{FF2B5EF4-FFF2-40B4-BE49-F238E27FC236}">
                  <a16:creationId xmlns:a16="http://schemas.microsoft.com/office/drawing/2014/main" id="{E2B8CF9C-BBAD-4013-8C28-D4348084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241" y="1663204"/>
              <a:ext cx="4677826" cy="2105351"/>
            </a:xfrm>
            <a:prstGeom prst="rect">
              <a:avLst/>
            </a:prstGeom>
          </p:spPr>
        </p:pic>
        <p:pic>
          <p:nvPicPr>
            <p:cNvPr id="5" name="内容占位符 7">
              <a:extLst>
                <a:ext uri="{FF2B5EF4-FFF2-40B4-BE49-F238E27FC236}">
                  <a16:creationId xmlns:a16="http://schemas.microsoft.com/office/drawing/2014/main" id="{C5C35DA3-94C6-4D79-A2C2-D5B3A6324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241" y="3763743"/>
              <a:ext cx="4677826" cy="2105351"/>
            </a:xfrm>
            <a:prstGeom prst="rect">
              <a:avLst/>
            </a:prstGeom>
          </p:spPr>
        </p:pic>
        <p:pic>
          <p:nvPicPr>
            <p:cNvPr id="6" name="内容占位符 4">
              <a:extLst>
                <a:ext uri="{FF2B5EF4-FFF2-40B4-BE49-F238E27FC236}">
                  <a16:creationId xmlns:a16="http://schemas.microsoft.com/office/drawing/2014/main" id="{CD6F4747-CE02-46E9-8081-85D39A7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068" y="1663204"/>
              <a:ext cx="3155650" cy="4205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73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A85B7-4A1D-44E5-96B3-95DD1F2B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crystal tests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4F9A01-5D4E-4603-BA7E-3A8AA1D0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3" y="1399752"/>
            <a:ext cx="11003973" cy="446934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Significant slow component in large crystal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contributes large to the CR-(RC)2 L.Y.</a:t>
            </a:r>
          </a:p>
          <a:p>
            <a:r>
              <a:rPr lang="en-US" altLang="zh-CN" sz="2400" dirty="0"/>
              <a:t>Consistent results with </a:t>
            </a:r>
            <a:r>
              <a:rPr lang="en-US" altLang="zh-CN" sz="2400" b="0" i="0" u="none" strike="noStrike" dirty="0">
                <a:solidFill>
                  <a:srgbClr val="40A9FF"/>
                </a:solidFill>
                <a:effectLst/>
                <a:latin typeface="-apple-system"/>
                <a:hlinkClick r:id="rId2"/>
              </a:rPr>
              <a:t>10.1016/j.nima.2023.168173</a:t>
            </a:r>
            <a:r>
              <a:rPr lang="en-US" altLang="zh-CN" sz="2400" b="0" i="0" u="none" strike="noStrike" dirty="0">
                <a:solidFill>
                  <a:srgbClr val="40A9FF"/>
                </a:solidFill>
                <a:effectLst/>
                <a:latin typeface="-apple-system"/>
              </a:rPr>
              <a:t> </a:t>
            </a:r>
            <a:r>
              <a:rPr lang="en-US" altLang="zh-CN" sz="2400" b="0" i="0" u="none" strike="noStrike" dirty="0">
                <a:solidFill>
                  <a:schemeClr val="tx1"/>
                </a:solidFill>
                <a:effectLst/>
                <a:latin typeface="-apple-system"/>
              </a:rPr>
              <a:t>(CSA L.Y.)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Reduced Delta L.Y. after applying NOL. No significant slow component in the waveform of Scheme 3,4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</a:rPr>
              <a:t>Contribution from slow component reduced?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C5E9DBC-9FFA-4160-A7CC-E69B5C420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90056"/>
              </p:ext>
            </p:extLst>
          </p:nvPr>
        </p:nvGraphicFramePr>
        <p:xfrm>
          <a:off x="4711942" y="3836408"/>
          <a:ext cx="7382965" cy="203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032">
                  <a:extLst>
                    <a:ext uri="{9D8B030D-6E8A-4147-A177-3AD203B41FA5}">
                      <a16:colId xmlns:a16="http://schemas.microsoft.com/office/drawing/2014/main" val="3746795938"/>
                    </a:ext>
                  </a:extLst>
                </a:gridCol>
                <a:gridCol w="980832">
                  <a:extLst>
                    <a:ext uri="{9D8B030D-6E8A-4147-A177-3AD203B41FA5}">
                      <a16:colId xmlns:a16="http://schemas.microsoft.com/office/drawing/2014/main" val="3387387573"/>
                    </a:ext>
                  </a:extLst>
                </a:gridCol>
                <a:gridCol w="1027604">
                  <a:extLst>
                    <a:ext uri="{9D8B030D-6E8A-4147-A177-3AD203B41FA5}">
                      <a16:colId xmlns:a16="http://schemas.microsoft.com/office/drawing/2014/main" val="2165631476"/>
                    </a:ext>
                  </a:extLst>
                </a:gridCol>
                <a:gridCol w="1649385">
                  <a:extLst>
                    <a:ext uri="{9D8B030D-6E8A-4147-A177-3AD203B41FA5}">
                      <a16:colId xmlns:a16="http://schemas.microsoft.com/office/drawing/2014/main" val="558128369"/>
                    </a:ext>
                  </a:extLst>
                </a:gridCol>
                <a:gridCol w="1110811">
                  <a:extLst>
                    <a:ext uri="{9D8B030D-6E8A-4147-A177-3AD203B41FA5}">
                      <a16:colId xmlns:a16="http://schemas.microsoft.com/office/drawing/2014/main" val="3838472254"/>
                    </a:ext>
                  </a:extLst>
                </a:gridCol>
                <a:gridCol w="1492301">
                  <a:extLst>
                    <a:ext uri="{9D8B030D-6E8A-4147-A177-3AD203B41FA5}">
                      <a16:colId xmlns:a16="http://schemas.microsoft.com/office/drawing/2014/main" val="167555234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Scheme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CSA L.Y.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Ratio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CR-(RC)2 L.Y.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Ratio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Delta L.Y.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extLst>
                  <a:ext uri="{0D108BD9-81ED-4DB2-BD59-A6C34878D82A}">
                    <a16:rowId xmlns:a16="http://schemas.microsoft.com/office/drawing/2014/main" val="13954799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117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174.1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57.1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extLst>
                  <a:ext uri="{0D108BD9-81ED-4DB2-BD59-A6C34878D82A}">
                    <a16:rowId xmlns:a16="http://schemas.microsoft.com/office/drawing/2014/main" val="42894383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146.69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1.25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/>
                        <a:t>220.13</a:t>
                      </a:r>
                      <a:endParaRPr lang="zh-CN" altLang="en-US" sz="200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1.26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54.5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extLst>
                  <a:ext uri="{0D108BD9-81ED-4DB2-BD59-A6C34878D82A}">
                    <a16:rowId xmlns:a16="http://schemas.microsoft.com/office/drawing/2014/main" val="173395819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266.36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2.28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294.0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1.69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28.3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extLst>
                  <a:ext uri="{0D108BD9-81ED-4DB2-BD59-A6C34878D82A}">
                    <a16:rowId xmlns:a16="http://schemas.microsoft.com/office/drawing/2014/main" val="4141303469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255.7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2.18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287.1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1.65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31.4</a:t>
                      </a:r>
                      <a:endParaRPr lang="zh-CN" altLang="en-US" sz="2000" dirty="0"/>
                    </a:p>
                  </a:txBody>
                  <a:tcPr marL="99861" marR="99861" marT="49931" marB="49931"/>
                </a:tc>
                <a:extLst>
                  <a:ext uri="{0D108BD9-81ED-4DB2-BD59-A6C34878D82A}">
                    <a16:rowId xmlns:a16="http://schemas.microsoft.com/office/drawing/2014/main" val="3232296486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532F0947-272E-49BE-8AA0-ADD55B52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99" y="3397349"/>
            <a:ext cx="4393442" cy="2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B9EC3-FBF8-46AD-9184-BCBC7E6D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crystal tests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DB1566-1ACE-4336-8AF8-DA42F2FF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3" y="1391900"/>
            <a:ext cx="4892387" cy="446934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Laser test on 20.12.30</a:t>
            </a:r>
          </a:p>
          <a:p>
            <a:r>
              <a:rPr lang="en-US" altLang="zh-CN" sz="2400" dirty="0"/>
              <a:t>Excite the pure </a:t>
            </a:r>
            <a:r>
              <a:rPr lang="en-US" altLang="zh-CN" sz="2400" dirty="0" err="1"/>
              <a:t>CsI</a:t>
            </a:r>
            <a:r>
              <a:rPr lang="en-US" altLang="zh-CN" sz="2400" dirty="0"/>
              <a:t> under its intrinsic excitation wavelength and around its emission wavelength</a:t>
            </a:r>
          </a:p>
          <a:p>
            <a:pPr lvl="1"/>
            <a:r>
              <a:rPr lang="en-US" altLang="zh-CN" sz="2000" dirty="0"/>
              <a:t>297 nm laser induces strong slow component at vis wavelength</a:t>
            </a:r>
            <a:endParaRPr lang="zh-CN" altLang="en-US" sz="20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DB70E88-6A07-4173-A1AD-0725E903C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52036"/>
              </p:ext>
            </p:extLst>
          </p:nvPr>
        </p:nvGraphicFramePr>
        <p:xfrm>
          <a:off x="5619457" y="1521602"/>
          <a:ext cx="553622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89">
                  <a:extLst>
                    <a:ext uri="{9D8B030D-6E8A-4147-A177-3AD203B41FA5}">
                      <a16:colId xmlns:a16="http://schemas.microsoft.com/office/drawing/2014/main" val="2790597210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2242800070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4069462177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2284989183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3971397429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3504375794"/>
                    </a:ext>
                  </a:extLst>
                </a:gridCol>
                <a:gridCol w="790889">
                  <a:extLst>
                    <a:ext uri="{9D8B030D-6E8A-4147-A177-3AD203B41FA5}">
                      <a16:colId xmlns:a16="http://schemas.microsoft.com/office/drawing/2014/main" val="58878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Setup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τ1</a:t>
                      </a:r>
                      <a:r>
                        <a:rPr lang="en-US" altLang="zh-CN" dirty="0"/>
                        <a:t>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 (ns*V)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τ2</a:t>
                      </a:r>
                      <a:r>
                        <a:rPr lang="en-US" altLang="zh-CN" dirty="0"/>
                        <a:t>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A2 (ns*V)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τ3</a:t>
                      </a:r>
                      <a:r>
                        <a:rPr lang="en-US" altLang="zh-CN" dirty="0"/>
                        <a:t>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A3 (ns*V)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9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ug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3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gg420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496.5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92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uggg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86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0979580-1D06-4D81-A95E-A460F03B8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00882"/>
              </p:ext>
            </p:extLst>
          </p:nvPr>
        </p:nvGraphicFramePr>
        <p:xfrm>
          <a:off x="5619454" y="4386722"/>
          <a:ext cx="552007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582">
                  <a:extLst>
                    <a:ext uri="{9D8B030D-6E8A-4147-A177-3AD203B41FA5}">
                      <a16:colId xmlns:a16="http://schemas.microsoft.com/office/drawing/2014/main" val="2790597210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2242800070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4069462177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2284989183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3971397429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3561909811"/>
                    </a:ext>
                  </a:extLst>
                </a:gridCol>
                <a:gridCol w="788582">
                  <a:extLst>
                    <a:ext uri="{9D8B030D-6E8A-4147-A177-3AD203B41FA5}">
                      <a16:colId xmlns:a16="http://schemas.microsoft.com/office/drawing/2014/main" val="172176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Setup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τ1</a:t>
                      </a:r>
                      <a:r>
                        <a:rPr lang="en-US" altLang="zh-CN" dirty="0"/>
                        <a:t>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A1 (ns*V)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τ2</a:t>
                      </a:r>
                      <a:r>
                        <a:rPr lang="en-US" altLang="zh-CN" dirty="0"/>
                        <a:t>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A2 (ns*V)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dirty="0"/>
                        <a:t>τ</a:t>
                      </a:r>
                      <a:r>
                        <a:rPr lang="en-US" altLang="zh-CN" dirty="0"/>
                        <a:t>3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A3 (ns*V)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9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ug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227.5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404.9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3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gg420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153.6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531.1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438.8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92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uggg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8612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E8EAFFB-170F-432C-9D8C-5810DC3B8EFD}"/>
              </a:ext>
            </a:extLst>
          </p:cNvPr>
          <p:cNvSpPr/>
          <p:nvPr/>
        </p:nvSpPr>
        <p:spPr>
          <a:xfrm>
            <a:off x="11212483" y="229536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241 nm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F6C5FF-E325-4DD0-AFE1-FEB0B67C205C}"/>
              </a:ext>
            </a:extLst>
          </p:cNvPr>
          <p:cNvSpPr/>
          <p:nvPr/>
        </p:nvSpPr>
        <p:spPr>
          <a:xfrm>
            <a:off x="11182779" y="5276151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297 nm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FC64B3D-DCB1-4689-AF33-C04B0D7BC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35248"/>
              </p:ext>
            </p:extLst>
          </p:nvPr>
        </p:nvGraphicFramePr>
        <p:xfrm>
          <a:off x="5619456" y="3274202"/>
          <a:ext cx="55362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474">
                  <a:extLst>
                    <a:ext uri="{9D8B030D-6E8A-4147-A177-3AD203B41FA5}">
                      <a16:colId xmlns:a16="http://schemas.microsoft.com/office/drawing/2014/main" val="1470050132"/>
                    </a:ext>
                  </a:extLst>
                </a:gridCol>
                <a:gridCol w="1190638">
                  <a:extLst>
                    <a:ext uri="{9D8B030D-6E8A-4147-A177-3AD203B41FA5}">
                      <a16:colId xmlns:a16="http://schemas.microsoft.com/office/drawing/2014/main" val="2440310171"/>
                    </a:ext>
                  </a:extLst>
                </a:gridCol>
                <a:gridCol w="1384056">
                  <a:extLst>
                    <a:ext uri="{9D8B030D-6E8A-4147-A177-3AD203B41FA5}">
                      <a16:colId xmlns:a16="http://schemas.microsoft.com/office/drawing/2014/main" val="4266712502"/>
                    </a:ext>
                  </a:extLst>
                </a:gridCol>
                <a:gridCol w="1384056">
                  <a:extLst>
                    <a:ext uri="{9D8B030D-6E8A-4147-A177-3AD203B41FA5}">
                      <a16:colId xmlns:a16="http://schemas.microsoft.com/office/drawing/2014/main" val="19257379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Combined</a:t>
                      </a:r>
                      <a:r>
                        <a:rPr lang="en-US" altLang="zh-CN" baseline="0" dirty="0"/>
                        <a:t> ratio of each component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6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Decay time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01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Ratio 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8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A1B6D5C-8559-49D6-B1B0-607F3E2AD6CA}"/>
              </a:ext>
            </a:extLst>
          </p:cNvPr>
          <p:cNvGrpSpPr/>
          <p:nvPr/>
        </p:nvGrpSpPr>
        <p:grpSpPr>
          <a:xfrm>
            <a:off x="2136088" y="406016"/>
            <a:ext cx="8917068" cy="5908527"/>
            <a:chOff x="1809152" y="421240"/>
            <a:chExt cx="8917068" cy="590852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5BB26C7-1FB2-4394-B9C2-E4DD35BD2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9152" y="528232"/>
              <a:ext cx="8573696" cy="580153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401C34-35EB-4B75-9A04-CBEB28439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5217" t="15483" b="11893"/>
            <a:stretch/>
          </p:blipFill>
          <p:spPr>
            <a:xfrm>
              <a:off x="2712378" y="3832261"/>
              <a:ext cx="8013842" cy="1469204"/>
            </a:xfrm>
            <a:prstGeom prst="rect">
              <a:avLst/>
            </a:prstGeom>
          </p:spPr>
        </p:pic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B7DF2BB-09E7-4CED-98D2-64AF64528D6F}"/>
                </a:ext>
              </a:extLst>
            </p:cNvPr>
            <p:cNvSpPr/>
            <p:nvPr/>
          </p:nvSpPr>
          <p:spPr>
            <a:xfrm>
              <a:off x="7058346" y="3852809"/>
              <a:ext cx="3616503" cy="760288"/>
            </a:xfrm>
            <a:custGeom>
              <a:avLst/>
              <a:gdLst>
                <a:gd name="connsiteX0" fmla="*/ 51371 w 3616503"/>
                <a:gd name="connsiteY0" fmla="*/ 760288 h 760288"/>
                <a:gd name="connsiteX1" fmla="*/ 3616503 w 3616503"/>
                <a:gd name="connsiteY1" fmla="*/ 750013 h 760288"/>
                <a:gd name="connsiteX2" fmla="*/ 3472665 w 3616503"/>
                <a:gd name="connsiteY2" fmla="*/ 0 h 760288"/>
                <a:gd name="connsiteX3" fmla="*/ 0 w 3616503"/>
                <a:gd name="connsiteY3" fmla="*/ 195209 h 760288"/>
                <a:gd name="connsiteX4" fmla="*/ 51371 w 3616503"/>
                <a:gd name="connsiteY4" fmla="*/ 760288 h 76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6503" h="760288">
                  <a:moveTo>
                    <a:pt x="51371" y="760288"/>
                  </a:moveTo>
                  <a:lnTo>
                    <a:pt x="3616503" y="750013"/>
                  </a:lnTo>
                  <a:lnTo>
                    <a:pt x="3472665" y="0"/>
                  </a:lnTo>
                  <a:lnTo>
                    <a:pt x="0" y="195209"/>
                  </a:lnTo>
                  <a:lnTo>
                    <a:pt x="51371" y="760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6CB45BF-A29C-45E4-894E-8EB818F75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7691" b="14419"/>
            <a:stretch/>
          </p:blipFill>
          <p:spPr>
            <a:xfrm>
              <a:off x="2794570" y="1130156"/>
              <a:ext cx="6739847" cy="416103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E2BD87B-5A06-48AF-B046-55206FC5A635}"/>
                </a:ext>
              </a:extLst>
            </p:cNvPr>
            <p:cNvSpPr/>
            <p:nvPr/>
          </p:nvSpPr>
          <p:spPr>
            <a:xfrm>
              <a:off x="4202130" y="421240"/>
              <a:ext cx="6041205" cy="3811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A8DDDDC-4964-4B9B-9427-2BCEE16FCFB8}"/>
              </a:ext>
            </a:extLst>
          </p:cNvPr>
          <p:cNvSpPr txBox="1"/>
          <p:nvPr/>
        </p:nvSpPr>
        <p:spPr>
          <a:xfrm>
            <a:off x="6327044" y="1238222"/>
            <a:ext cx="3534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</a:rPr>
              <a:t>NOL 9</a:t>
            </a:r>
          </a:p>
          <a:p>
            <a:r>
              <a:rPr lang="en-US" altLang="zh-CN" sz="4000" dirty="0">
                <a:solidFill>
                  <a:srgbClr val="92D050"/>
                </a:solidFill>
              </a:rPr>
              <a:t>NOL 34</a:t>
            </a:r>
          </a:p>
          <a:p>
            <a:r>
              <a:rPr lang="en-US" altLang="zh-CN" sz="4000" dirty="0">
                <a:solidFill>
                  <a:srgbClr val="FFC000"/>
                </a:solidFill>
              </a:rPr>
              <a:t>NOL 53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5953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2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5029ACA8-6D6B-46B3-81EC-ECDEF5D4C16F}" vid="{683BE4D5-5ADE-4302-A64D-B78A755CC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85</TotalTime>
  <Words>554</Words>
  <Application>Microsoft Office PowerPoint</Application>
  <PresentationFormat>宽屏</PresentationFormat>
  <Paragraphs>161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-apple-system</vt:lpstr>
      <vt:lpstr>Calibri</vt:lpstr>
      <vt:lpstr>Calibri Light</vt:lpstr>
      <vt:lpstr>Wingdings</vt:lpstr>
      <vt:lpstr>主题2</vt:lpstr>
      <vt:lpstr>Composite NOL-CsI scintillator</vt:lpstr>
      <vt:lpstr>Recent upgrades on electronics</vt:lpstr>
      <vt:lpstr>Small crystal tests – XEL test</vt:lpstr>
      <vt:lpstr>Small crystal tests – Cosmic ray test</vt:lpstr>
      <vt:lpstr>Large crystal tests</vt:lpstr>
      <vt:lpstr>Large crystal tests</vt:lpstr>
      <vt:lpstr>Large crystal tests</vt:lpstr>
      <vt:lpstr>Large crystal tests</vt:lpstr>
      <vt:lpstr>PowerPoint 演示文稿</vt:lpstr>
      <vt:lpstr>Large crystal tests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NOL-CsI scintillator</dc:title>
  <dc:creator>Jia TrT</dc:creator>
  <cp:lastModifiedBy>Jia TrT</cp:lastModifiedBy>
  <cp:revision>8</cp:revision>
  <dcterms:created xsi:type="dcterms:W3CDTF">2023-04-20T02:57:10Z</dcterms:created>
  <dcterms:modified xsi:type="dcterms:W3CDTF">2023-04-28T05:27:44Z</dcterms:modified>
</cp:coreProperties>
</file>