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
  <Default Extension="tiff" ContentType="image/tiff"/>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diagrams/data3.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1"/>
  </p:sldMasterIdLst>
  <p:notesMasterIdLst>
    <p:notesMasterId r:id="rId56"/>
  </p:notesMasterIdLst>
  <p:handoutMasterIdLst>
    <p:handoutMasterId r:id="rId57"/>
  </p:handoutMasterIdLst>
  <p:sldIdLst>
    <p:sldId id="1260" r:id="rId2"/>
    <p:sldId id="2612" r:id="rId3"/>
    <p:sldId id="2715" r:id="rId4"/>
    <p:sldId id="2543" r:id="rId5"/>
    <p:sldId id="2542" r:id="rId6"/>
    <p:sldId id="2544" r:id="rId7"/>
    <p:sldId id="2457" r:id="rId8"/>
    <p:sldId id="2530" r:id="rId9"/>
    <p:sldId id="2551" r:id="rId10"/>
    <p:sldId id="2552" r:id="rId11"/>
    <p:sldId id="2545" r:id="rId12"/>
    <p:sldId id="257" r:id="rId13"/>
    <p:sldId id="2520" r:id="rId14"/>
    <p:sldId id="2525" r:id="rId15"/>
    <p:sldId id="2503" r:id="rId16"/>
    <p:sldId id="2716" r:id="rId17"/>
    <p:sldId id="278" r:id="rId18"/>
    <p:sldId id="281" r:id="rId19"/>
    <p:sldId id="304" r:id="rId20"/>
    <p:sldId id="339" r:id="rId21"/>
    <p:sldId id="296" r:id="rId22"/>
    <p:sldId id="338" r:id="rId23"/>
    <p:sldId id="285" r:id="rId24"/>
    <p:sldId id="283" r:id="rId25"/>
    <p:sldId id="291" r:id="rId26"/>
    <p:sldId id="309" r:id="rId27"/>
    <p:sldId id="311" r:id="rId28"/>
    <p:sldId id="292" r:id="rId29"/>
    <p:sldId id="2714" r:id="rId30"/>
    <p:sldId id="2698" r:id="rId31"/>
    <p:sldId id="2699" r:id="rId32"/>
    <p:sldId id="2701" r:id="rId33"/>
    <p:sldId id="2717" r:id="rId34"/>
    <p:sldId id="2702" r:id="rId35"/>
    <p:sldId id="2703" r:id="rId36"/>
    <p:sldId id="2704" r:id="rId37"/>
    <p:sldId id="2705" r:id="rId38"/>
    <p:sldId id="2706" r:id="rId39"/>
    <p:sldId id="2709" r:id="rId40"/>
    <p:sldId id="2707" r:id="rId41"/>
    <p:sldId id="2708" r:id="rId42"/>
    <p:sldId id="2710" r:id="rId43"/>
    <p:sldId id="2711" r:id="rId44"/>
    <p:sldId id="2718" r:id="rId45"/>
    <p:sldId id="2712" r:id="rId46"/>
    <p:sldId id="2713" r:id="rId47"/>
    <p:sldId id="2719" r:id="rId48"/>
    <p:sldId id="2311" r:id="rId49"/>
    <p:sldId id="2720" r:id="rId50"/>
    <p:sldId id="2700" r:id="rId51"/>
    <p:sldId id="274" r:id="rId52"/>
    <p:sldId id="333" r:id="rId53"/>
    <p:sldId id="276" r:id="rId54"/>
    <p:sldId id="337" r:id="rId55"/>
  </p:sldIdLst>
  <p:sldSz cx="12192000" cy="6858000"/>
  <p:notesSz cx="6797675" cy="992822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5B12CA28-131F-401D-946B-7C1A1C5ABBA2}">
          <p14:sldIdLst>
            <p14:sldId id="1260"/>
            <p14:sldId id="2612"/>
            <p14:sldId id="2715"/>
            <p14:sldId id="2543"/>
            <p14:sldId id="2542"/>
            <p14:sldId id="2544"/>
            <p14:sldId id="2457"/>
            <p14:sldId id="2530"/>
            <p14:sldId id="2551"/>
            <p14:sldId id="2552"/>
            <p14:sldId id="2545"/>
            <p14:sldId id="257"/>
            <p14:sldId id="2520"/>
            <p14:sldId id="2525"/>
            <p14:sldId id="2503"/>
            <p14:sldId id="2716"/>
            <p14:sldId id="278"/>
            <p14:sldId id="281"/>
            <p14:sldId id="304"/>
            <p14:sldId id="339"/>
            <p14:sldId id="296"/>
            <p14:sldId id="338"/>
            <p14:sldId id="285"/>
            <p14:sldId id="283"/>
            <p14:sldId id="291"/>
            <p14:sldId id="309"/>
            <p14:sldId id="311"/>
            <p14:sldId id="292"/>
            <p14:sldId id="2714"/>
            <p14:sldId id="2698"/>
            <p14:sldId id="2699"/>
            <p14:sldId id="2701"/>
            <p14:sldId id="2717"/>
            <p14:sldId id="2702"/>
            <p14:sldId id="2703"/>
            <p14:sldId id="2704"/>
            <p14:sldId id="2705"/>
            <p14:sldId id="2706"/>
            <p14:sldId id="2709"/>
            <p14:sldId id="2707"/>
            <p14:sldId id="2708"/>
            <p14:sldId id="2710"/>
            <p14:sldId id="2711"/>
            <p14:sldId id="2718"/>
            <p14:sldId id="2712"/>
            <p14:sldId id="2713"/>
            <p14:sldId id="2719"/>
            <p14:sldId id="2311"/>
            <p14:sldId id="2720"/>
            <p14:sldId id="2700"/>
            <p14:sldId id="274"/>
            <p14:sldId id="333"/>
            <p14:sldId id="276"/>
            <p14:sldId id="33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heng Geng" initials="LSG" lastIdx="2" clrIdx="0">
    <p:extLst>
      <p:ext uri="{19B8F6BF-5375-455C-9EA6-DF929625EA0E}">
        <p15:presenceInfo xmlns:p15="http://schemas.microsoft.com/office/powerpoint/2012/main" userId="2fec89da3367006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EAEFF7"/>
    <a:srgbClr val="376092"/>
    <a:srgbClr val="145396"/>
    <a:srgbClr val="3E70CA"/>
    <a:srgbClr val="FF0000"/>
    <a:srgbClr val="9F5FCF"/>
    <a:srgbClr val="ECB2B2"/>
    <a:srgbClr val="00B050"/>
    <a:srgbClr val="4375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浅色样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90" autoAdjust="0"/>
    <p:restoredTop sz="88435" autoAdjust="0"/>
  </p:normalViewPr>
  <p:slideViewPr>
    <p:cSldViewPr snapToGrid="0">
      <p:cViewPr>
        <p:scale>
          <a:sx n="100" d="100"/>
          <a:sy n="100" d="100"/>
        </p:scale>
        <p:origin x="440" y="440"/>
      </p:cViewPr>
      <p:guideLst/>
    </p:cSldViewPr>
  </p:slideViewPr>
  <p:notesTextViewPr>
    <p:cViewPr>
      <p:scale>
        <a:sx n="3" d="2"/>
        <a:sy n="3" d="2"/>
      </p:scale>
      <p:origin x="0" y="0"/>
    </p:cViewPr>
  </p:notesTextViewPr>
  <p:sorterViewPr>
    <p:cViewPr>
      <p:scale>
        <a:sx n="100" d="100"/>
        <a:sy n="100" d="100"/>
      </p:scale>
      <p:origin x="0" y="-78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_rels/data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EAC7F-6F66-D643-9EE7-7181FFE795C6}"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zh-CN" altLang="en-US"/>
        </a:p>
      </dgm:t>
    </dgm:pt>
    <dgm:pt modelId="{A447CB05-045F-5B4F-B3A4-0B31DFC0397F}">
      <dgm:prSet phldrT="[文本]"/>
      <dgm:spPr/>
      <dgm:t>
        <a:bodyPr/>
        <a:lstStyle/>
        <a:p>
          <a:r>
            <a:rPr lang="en-US" altLang="zh-CN" b="1" dirty="0"/>
            <a:t>Eightfold</a:t>
          </a:r>
          <a:r>
            <a:rPr lang="zh-CN" altLang="en-US" b="1" dirty="0"/>
            <a:t> </a:t>
          </a:r>
          <a:r>
            <a:rPr lang="en-US" altLang="zh-CN" b="1" dirty="0"/>
            <a:t>way-1961</a:t>
          </a:r>
          <a:endParaRPr lang="zh-CN" altLang="en-US" b="1" dirty="0"/>
        </a:p>
      </dgm:t>
    </dgm:pt>
    <dgm:pt modelId="{515AEC6A-72CE-764F-A59A-1FDD0F261605}" type="parTrans" cxnId="{BEA4BEE4-09C5-614F-A80D-F798B9D956C8}">
      <dgm:prSet/>
      <dgm:spPr/>
      <dgm:t>
        <a:bodyPr/>
        <a:lstStyle/>
        <a:p>
          <a:endParaRPr lang="zh-CN" altLang="en-US"/>
        </a:p>
      </dgm:t>
    </dgm:pt>
    <dgm:pt modelId="{10C251D8-56C6-C14A-B615-93C69BD80E1D}" type="sibTrans" cxnId="{BEA4BEE4-09C5-614F-A80D-F798B9D956C8}">
      <dgm:prSet/>
      <dgm:spPr/>
      <dgm:t>
        <a:bodyPr/>
        <a:lstStyle/>
        <a:p>
          <a:endParaRPr lang="zh-CN" altLang="en-US"/>
        </a:p>
      </dgm:t>
    </dgm:pt>
    <dgm:pt modelId="{BE37F407-182E-EC48-BEBE-6BA3969D12AF}">
      <dgm:prSet phldrT="[文本]"/>
      <dgm:spPr/>
      <dgm:t>
        <a:bodyPr/>
        <a:lstStyle/>
        <a:p>
          <a:r>
            <a:rPr lang="en-US" altLang="zh-CN" b="1" dirty="0">
              <a:solidFill>
                <a:srgbClr val="FF0000"/>
              </a:solidFill>
            </a:rPr>
            <a:t>Quark</a:t>
          </a:r>
          <a:r>
            <a:rPr lang="zh-CN" altLang="en-US" b="1" baseline="0" dirty="0">
              <a:solidFill>
                <a:srgbClr val="FF0000"/>
              </a:solidFill>
            </a:rPr>
            <a:t> </a:t>
          </a:r>
          <a:r>
            <a:rPr lang="en-US" altLang="zh-CN" b="1" baseline="0" dirty="0">
              <a:solidFill>
                <a:srgbClr val="FF0000"/>
              </a:solidFill>
            </a:rPr>
            <a:t>model-1964</a:t>
          </a:r>
          <a:r>
            <a:rPr lang="zh-CN" altLang="en-US" b="1" baseline="0" dirty="0">
              <a:solidFill>
                <a:srgbClr val="FF0000"/>
              </a:solidFill>
            </a:rPr>
            <a:t> </a:t>
          </a:r>
          <a:endParaRPr lang="zh-CN" altLang="en-US" b="1" dirty="0">
            <a:solidFill>
              <a:srgbClr val="FF0000"/>
            </a:solidFill>
          </a:endParaRPr>
        </a:p>
      </dgm:t>
    </dgm:pt>
    <dgm:pt modelId="{CF706BB2-58C4-AB4E-8931-6F989C042630}" type="parTrans" cxnId="{7EF6DDA4-17C0-604E-B3B9-D95EAF27DDD6}">
      <dgm:prSet/>
      <dgm:spPr/>
      <dgm:t>
        <a:bodyPr/>
        <a:lstStyle/>
        <a:p>
          <a:endParaRPr lang="zh-CN" altLang="en-US"/>
        </a:p>
      </dgm:t>
    </dgm:pt>
    <dgm:pt modelId="{AC633632-9358-3D46-8B05-FA652125C9B0}" type="sibTrans" cxnId="{7EF6DDA4-17C0-604E-B3B9-D95EAF27DDD6}">
      <dgm:prSet/>
      <dgm:spPr/>
      <dgm:t>
        <a:bodyPr/>
        <a:lstStyle/>
        <a:p>
          <a:endParaRPr lang="zh-CN" altLang="en-US"/>
        </a:p>
      </dgm:t>
    </dgm:pt>
    <dgm:pt modelId="{C0B1C17D-4CCD-2F4A-B27C-D627BF71D0C5}">
      <dgm:prSet phldrT="[文本]"/>
      <dgm:spPr/>
      <dgm:t>
        <a:bodyPr/>
        <a:lstStyle/>
        <a:p>
          <a:r>
            <a:rPr lang="en-US" altLang="zh-CN" dirty="0"/>
            <a:t>QCD/SM</a:t>
          </a:r>
          <a:endParaRPr lang="zh-CN" altLang="en-US" dirty="0"/>
        </a:p>
      </dgm:t>
    </dgm:pt>
    <dgm:pt modelId="{0F4CD1F9-11B0-924E-8650-569C2E99B8AC}" type="parTrans" cxnId="{792CDD25-B3FB-0744-8A98-D273028013D2}">
      <dgm:prSet/>
      <dgm:spPr/>
      <dgm:t>
        <a:bodyPr/>
        <a:lstStyle/>
        <a:p>
          <a:endParaRPr lang="zh-CN" altLang="en-US"/>
        </a:p>
      </dgm:t>
    </dgm:pt>
    <dgm:pt modelId="{A825A1A9-2070-424C-BE43-FFABFC222337}" type="sibTrans" cxnId="{792CDD25-B3FB-0744-8A98-D273028013D2}">
      <dgm:prSet/>
      <dgm:spPr/>
      <dgm:t>
        <a:bodyPr/>
        <a:lstStyle/>
        <a:p>
          <a:endParaRPr lang="zh-CN" altLang="en-US"/>
        </a:p>
      </dgm:t>
    </dgm:pt>
    <dgm:pt modelId="{9E69E24C-BC93-514F-9C0B-6EDCE8A58913}" type="pres">
      <dgm:prSet presAssocID="{417EAC7F-6F66-D643-9EE7-7181FFE795C6}" presName="rootnode" presStyleCnt="0">
        <dgm:presLayoutVars>
          <dgm:chMax/>
          <dgm:chPref/>
          <dgm:dir/>
          <dgm:animLvl val="lvl"/>
        </dgm:presLayoutVars>
      </dgm:prSet>
      <dgm:spPr/>
    </dgm:pt>
    <dgm:pt modelId="{01CC6A7F-3965-794F-B6FC-130269103814}" type="pres">
      <dgm:prSet presAssocID="{A447CB05-045F-5B4F-B3A4-0B31DFC0397F}" presName="composite" presStyleCnt="0"/>
      <dgm:spPr/>
    </dgm:pt>
    <dgm:pt modelId="{B3FDD524-8B29-9E46-ACBA-09E9374A3FED}" type="pres">
      <dgm:prSet presAssocID="{A447CB05-045F-5B4F-B3A4-0B31DFC0397F}" presName="LShape" presStyleLbl="alignNode1" presStyleIdx="0" presStyleCnt="5"/>
      <dgm:spPr/>
    </dgm:pt>
    <dgm:pt modelId="{31324EC3-7256-8146-BBFF-874E2079488E}" type="pres">
      <dgm:prSet presAssocID="{A447CB05-045F-5B4F-B3A4-0B31DFC0397F}" presName="ParentText" presStyleLbl="revTx" presStyleIdx="0" presStyleCnt="3">
        <dgm:presLayoutVars>
          <dgm:chMax val="0"/>
          <dgm:chPref val="0"/>
          <dgm:bulletEnabled val="1"/>
        </dgm:presLayoutVars>
      </dgm:prSet>
      <dgm:spPr/>
    </dgm:pt>
    <dgm:pt modelId="{409F86E0-14C4-8A46-B35F-19783B2524F9}" type="pres">
      <dgm:prSet presAssocID="{A447CB05-045F-5B4F-B3A4-0B31DFC0397F}" presName="Triangle" presStyleLbl="alignNode1" presStyleIdx="1" presStyleCnt="5"/>
      <dgm:spPr/>
    </dgm:pt>
    <dgm:pt modelId="{3D2ADE6B-9C54-804D-987C-FDA88FE4AC92}" type="pres">
      <dgm:prSet presAssocID="{10C251D8-56C6-C14A-B615-93C69BD80E1D}" presName="sibTrans" presStyleCnt="0"/>
      <dgm:spPr/>
    </dgm:pt>
    <dgm:pt modelId="{EC22F940-075A-7F47-BE8B-D195CDE017F7}" type="pres">
      <dgm:prSet presAssocID="{10C251D8-56C6-C14A-B615-93C69BD80E1D}" presName="space" presStyleCnt="0"/>
      <dgm:spPr/>
    </dgm:pt>
    <dgm:pt modelId="{59332D44-129D-D641-8290-7F850AAE5C0B}" type="pres">
      <dgm:prSet presAssocID="{BE37F407-182E-EC48-BEBE-6BA3969D12AF}" presName="composite" presStyleCnt="0"/>
      <dgm:spPr/>
    </dgm:pt>
    <dgm:pt modelId="{93E2467D-4E62-D54B-A07E-4E1209049D57}" type="pres">
      <dgm:prSet presAssocID="{BE37F407-182E-EC48-BEBE-6BA3969D12AF}" presName="LShape" presStyleLbl="alignNode1" presStyleIdx="2" presStyleCnt="5"/>
      <dgm:spPr/>
    </dgm:pt>
    <dgm:pt modelId="{AB825FA6-7694-974C-A0AD-2D2E459FECA5}" type="pres">
      <dgm:prSet presAssocID="{BE37F407-182E-EC48-BEBE-6BA3969D12AF}" presName="ParentText" presStyleLbl="revTx" presStyleIdx="1" presStyleCnt="3">
        <dgm:presLayoutVars>
          <dgm:chMax val="0"/>
          <dgm:chPref val="0"/>
          <dgm:bulletEnabled val="1"/>
        </dgm:presLayoutVars>
      </dgm:prSet>
      <dgm:spPr/>
    </dgm:pt>
    <dgm:pt modelId="{2322D99E-7556-074B-A483-9064647E708A}" type="pres">
      <dgm:prSet presAssocID="{BE37F407-182E-EC48-BEBE-6BA3969D12AF}" presName="Triangle" presStyleLbl="alignNode1" presStyleIdx="3" presStyleCnt="5"/>
      <dgm:spPr/>
    </dgm:pt>
    <dgm:pt modelId="{28C02C7A-63AE-1344-B0F1-491139B92338}" type="pres">
      <dgm:prSet presAssocID="{AC633632-9358-3D46-8B05-FA652125C9B0}" presName="sibTrans" presStyleCnt="0"/>
      <dgm:spPr/>
    </dgm:pt>
    <dgm:pt modelId="{977F48A1-F993-014A-A963-B860037A1B66}" type="pres">
      <dgm:prSet presAssocID="{AC633632-9358-3D46-8B05-FA652125C9B0}" presName="space" presStyleCnt="0"/>
      <dgm:spPr/>
    </dgm:pt>
    <dgm:pt modelId="{EE155F6B-A18C-3A4F-81FA-545399886561}" type="pres">
      <dgm:prSet presAssocID="{C0B1C17D-4CCD-2F4A-B27C-D627BF71D0C5}" presName="composite" presStyleCnt="0"/>
      <dgm:spPr/>
    </dgm:pt>
    <dgm:pt modelId="{25F22C1B-5B7A-3C4A-971C-5B63C24962F3}" type="pres">
      <dgm:prSet presAssocID="{C0B1C17D-4CCD-2F4A-B27C-D627BF71D0C5}" presName="LShape" presStyleLbl="alignNode1" presStyleIdx="4" presStyleCnt="5"/>
      <dgm:spPr/>
    </dgm:pt>
    <dgm:pt modelId="{1ED97A53-C404-F14B-AE76-48285588B1A9}" type="pres">
      <dgm:prSet presAssocID="{C0B1C17D-4CCD-2F4A-B27C-D627BF71D0C5}" presName="ParentText" presStyleLbl="revTx" presStyleIdx="2" presStyleCnt="3">
        <dgm:presLayoutVars>
          <dgm:chMax val="0"/>
          <dgm:chPref val="0"/>
          <dgm:bulletEnabled val="1"/>
        </dgm:presLayoutVars>
      </dgm:prSet>
      <dgm:spPr/>
    </dgm:pt>
  </dgm:ptLst>
  <dgm:cxnLst>
    <dgm:cxn modelId="{792CDD25-B3FB-0744-8A98-D273028013D2}" srcId="{417EAC7F-6F66-D643-9EE7-7181FFE795C6}" destId="{C0B1C17D-4CCD-2F4A-B27C-D627BF71D0C5}" srcOrd="2" destOrd="0" parTransId="{0F4CD1F9-11B0-924E-8650-569C2E99B8AC}" sibTransId="{A825A1A9-2070-424C-BE43-FFABFC222337}"/>
    <dgm:cxn modelId="{FE89932F-A443-8748-A679-4E1DBB5DD1E8}" type="presOf" srcId="{417EAC7F-6F66-D643-9EE7-7181FFE795C6}" destId="{9E69E24C-BC93-514F-9C0B-6EDCE8A58913}" srcOrd="0" destOrd="0" presId="urn:microsoft.com/office/officeart/2009/3/layout/StepUpProcess"/>
    <dgm:cxn modelId="{E18F7654-48A6-C348-819D-87924A835F36}" type="presOf" srcId="{BE37F407-182E-EC48-BEBE-6BA3969D12AF}" destId="{AB825FA6-7694-974C-A0AD-2D2E459FECA5}" srcOrd="0" destOrd="0" presId="urn:microsoft.com/office/officeart/2009/3/layout/StepUpProcess"/>
    <dgm:cxn modelId="{A0EA3396-562C-824F-8E35-9410A37869A7}" type="presOf" srcId="{A447CB05-045F-5B4F-B3A4-0B31DFC0397F}" destId="{31324EC3-7256-8146-BBFF-874E2079488E}" srcOrd="0" destOrd="0" presId="urn:microsoft.com/office/officeart/2009/3/layout/StepUpProcess"/>
    <dgm:cxn modelId="{7EF6DDA4-17C0-604E-B3B9-D95EAF27DDD6}" srcId="{417EAC7F-6F66-D643-9EE7-7181FFE795C6}" destId="{BE37F407-182E-EC48-BEBE-6BA3969D12AF}" srcOrd="1" destOrd="0" parTransId="{CF706BB2-58C4-AB4E-8931-6F989C042630}" sibTransId="{AC633632-9358-3D46-8B05-FA652125C9B0}"/>
    <dgm:cxn modelId="{21D8B4B5-E5DB-474C-852E-5E39C2909855}" type="presOf" srcId="{C0B1C17D-4CCD-2F4A-B27C-D627BF71D0C5}" destId="{1ED97A53-C404-F14B-AE76-48285588B1A9}" srcOrd="0" destOrd="0" presId="urn:microsoft.com/office/officeart/2009/3/layout/StepUpProcess"/>
    <dgm:cxn modelId="{BEA4BEE4-09C5-614F-A80D-F798B9D956C8}" srcId="{417EAC7F-6F66-D643-9EE7-7181FFE795C6}" destId="{A447CB05-045F-5B4F-B3A4-0B31DFC0397F}" srcOrd="0" destOrd="0" parTransId="{515AEC6A-72CE-764F-A59A-1FDD0F261605}" sibTransId="{10C251D8-56C6-C14A-B615-93C69BD80E1D}"/>
    <dgm:cxn modelId="{679E5C63-3E64-0F48-8F88-D88F515B481E}" type="presParOf" srcId="{9E69E24C-BC93-514F-9C0B-6EDCE8A58913}" destId="{01CC6A7F-3965-794F-B6FC-130269103814}" srcOrd="0" destOrd="0" presId="urn:microsoft.com/office/officeart/2009/3/layout/StepUpProcess"/>
    <dgm:cxn modelId="{41C09021-F29C-E24F-A710-B9845C8AB161}" type="presParOf" srcId="{01CC6A7F-3965-794F-B6FC-130269103814}" destId="{B3FDD524-8B29-9E46-ACBA-09E9374A3FED}" srcOrd="0" destOrd="0" presId="urn:microsoft.com/office/officeart/2009/3/layout/StepUpProcess"/>
    <dgm:cxn modelId="{7BF6AE63-1A45-EE46-B698-99FCF6A20C77}" type="presParOf" srcId="{01CC6A7F-3965-794F-B6FC-130269103814}" destId="{31324EC3-7256-8146-BBFF-874E2079488E}" srcOrd="1" destOrd="0" presId="urn:microsoft.com/office/officeart/2009/3/layout/StepUpProcess"/>
    <dgm:cxn modelId="{67BB1650-9901-7D4B-AFAB-B65A1CC9C328}" type="presParOf" srcId="{01CC6A7F-3965-794F-B6FC-130269103814}" destId="{409F86E0-14C4-8A46-B35F-19783B2524F9}" srcOrd="2" destOrd="0" presId="urn:microsoft.com/office/officeart/2009/3/layout/StepUpProcess"/>
    <dgm:cxn modelId="{01DFA570-CBB6-C646-A9C7-6C3054C1DEA6}" type="presParOf" srcId="{9E69E24C-BC93-514F-9C0B-6EDCE8A58913}" destId="{3D2ADE6B-9C54-804D-987C-FDA88FE4AC92}" srcOrd="1" destOrd="0" presId="urn:microsoft.com/office/officeart/2009/3/layout/StepUpProcess"/>
    <dgm:cxn modelId="{7C13F453-0065-ED49-AB2F-2E08D39FD5A1}" type="presParOf" srcId="{3D2ADE6B-9C54-804D-987C-FDA88FE4AC92}" destId="{EC22F940-075A-7F47-BE8B-D195CDE017F7}" srcOrd="0" destOrd="0" presId="urn:microsoft.com/office/officeart/2009/3/layout/StepUpProcess"/>
    <dgm:cxn modelId="{B830B848-7571-554B-A784-6611825135E4}" type="presParOf" srcId="{9E69E24C-BC93-514F-9C0B-6EDCE8A58913}" destId="{59332D44-129D-D641-8290-7F850AAE5C0B}" srcOrd="2" destOrd="0" presId="urn:microsoft.com/office/officeart/2009/3/layout/StepUpProcess"/>
    <dgm:cxn modelId="{BBB19C7E-46B9-D540-877A-CC7CA0B28FA8}" type="presParOf" srcId="{59332D44-129D-D641-8290-7F850AAE5C0B}" destId="{93E2467D-4E62-D54B-A07E-4E1209049D57}" srcOrd="0" destOrd="0" presId="urn:microsoft.com/office/officeart/2009/3/layout/StepUpProcess"/>
    <dgm:cxn modelId="{DD4A1314-270D-C14F-AC5E-B071A1B721C5}" type="presParOf" srcId="{59332D44-129D-D641-8290-7F850AAE5C0B}" destId="{AB825FA6-7694-974C-A0AD-2D2E459FECA5}" srcOrd="1" destOrd="0" presId="urn:microsoft.com/office/officeart/2009/3/layout/StepUpProcess"/>
    <dgm:cxn modelId="{25697A8C-841F-CA40-A6CB-619F30BAB1E9}" type="presParOf" srcId="{59332D44-129D-D641-8290-7F850AAE5C0B}" destId="{2322D99E-7556-074B-A483-9064647E708A}" srcOrd="2" destOrd="0" presId="urn:microsoft.com/office/officeart/2009/3/layout/StepUpProcess"/>
    <dgm:cxn modelId="{D7466786-83E1-C84B-8F36-F07A9AAD5F7F}" type="presParOf" srcId="{9E69E24C-BC93-514F-9C0B-6EDCE8A58913}" destId="{28C02C7A-63AE-1344-B0F1-491139B92338}" srcOrd="3" destOrd="0" presId="urn:microsoft.com/office/officeart/2009/3/layout/StepUpProcess"/>
    <dgm:cxn modelId="{CA83806F-E17D-4B43-86D7-1AA08CA0281A}" type="presParOf" srcId="{28C02C7A-63AE-1344-B0F1-491139B92338}" destId="{977F48A1-F993-014A-A963-B860037A1B66}" srcOrd="0" destOrd="0" presId="urn:microsoft.com/office/officeart/2009/3/layout/StepUpProcess"/>
    <dgm:cxn modelId="{28643468-9670-6E46-9767-8440EC2065CB}" type="presParOf" srcId="{9E69E24C-BC93-514F-9C0B-6EDCE8A58913}" destId="{EE155F6B-A18C-3A4F-81FA-545399886561}" srcOrd="4" destOrd="0" presId="urn:microsoft.com/office/officeart/2009/3/layout/StepUpProcess"/>
    <dgm:cxn modelId="{C9E2CC58-28FA-3144-9D96-88E953BB2385}" type="presParOf" srcId="{EE155F6B-A18C-3A4F-81FA-545399886561}" destId="{25F22C1B-5B7A-3C4A-971C-5B63C24962F3}" srcOrd="0" destOrd="0" presId="urn:microsoft.com/office/officeart/2009/3/layout/StepUpProcess"/>
    <dgm:cxn modelId="{9574E400-F772-FC42-BA5A-69A1D3DAA961}" type="presParOf" srcId="{EE155F6B-A18C-3A4F-81FA-545399886561}" destId="{1ED97A53-C404-F14B-AE76-48285588B1A9}" srcOrd="1" destOrd="0" presId="urn:microsoft.com/office/officeart/2009/3/layout/StepUp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A7A1D6-3A86-454A-A885-7467AE38C408}"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zh-CN" altLang="en-US"/>
        </a:p>
      </dgm:t>
    </dgm:pt>
    <mc:AlternateContent xmlns:mc="http://schemas.openxmlformats.org/markup-compatibility/2006" xmlns:a14="http://schemas.microsoft.com/office/drawing/2010/main">
      <mc:Choice Requires="a14">
        <dgm:pt modelId="{DD21E3AE-4FA6-4C6D-8BC5-AACB4D9D6095}">
          <dgm:prSet phldrT="[文本]" custT="1"/>
          <dgm:spPr/>
          <dgm:t>
            <a:bodyPr/>
            <a:lstStyle/>
            <a:p>
              <a:pPr/>
              <a14:m>
                <m:oMathPara xmlns:m="http://schemas.openxmlformats.org/officeDocument/2006/math">
                  <m:oMathParaPr>
                    <m:jc m:val="centerGroup"/>
                  </m:oMathParaPr>
                  <m:oMath xmlns:m="http://schemas.openxmlformats.org/officeDocument/2006/math">
                    <m:sSup>
                      <m:sSupPr>
                        <m:ctrlPr>
                          <a:rPr lang="el-GR" altLang="zh-CN" sz="2000" b="1" i="1" smtClean="0">
                            <a:solidFill>
                              <a:srgbClr val="FF0000"/>
                            </a:solidFill>
                            <a:latin typeface="Cambria Math" panose="02040503050406030204" pitchFamily="18" charset="0"/>
                            <a:ea typeface="Cambria Math" panose="02040503050406030204" pitchFamily="18" charset="0"/>
                          </a:rPr>
                        </m:ctrlPr>
                      </m:sSupPr>
                      <m:e>
                        <m:r>
                          <a:rPr lang="el-GR" altLang="zh-CN" sz="2000" b="1" i="1">
                            <a:solidFill>
                              <a:srgbClr val="FF0000"/>
                            </a:solidFill>
                            <a:latin typeface="Cambria Math" panose="02040503050406030204" pitchFamily="18" charset="0"/>
                            <a:ea typeface="Cambria Math" panose="02040503050406030204" pitchFamily="18" charset="0"/>
                          </a:rPr>
                          <m:t>𝜣</m:t>
                        </m:r>
                      </m:e>
                      <m:sup>
                        <m:r>
                          <a:rPr lang="en-US" altLang="zh-CN" sz="2000" b="1" i="1" smtClean="0">
                            <a:solidFill>
                              <a:srgbClr val="FF0000"/>
                            </a:solidFill>
                            <a:latin typeface="Cambria Math" panose="02040503050406030204" pitchFamily="18" charset="0"/>
                            <a:ea typeface="Cambria Math" panose="02040503050406030204" pitchFamily="18" charset="0"/>
                          </a:rPr>
                          <m:t>+</m:t>
                        </m:r>
                      </m:sup>
                    </m:sSup>
                    <m:r>
                      <a:rPr lang="el-GR" altLang="zh-CN" sz="2000" b="1" i="1" smtClean="0">
                        <a:solidFill>
                          <a:srgbClr val="FF0000"/>
                        </a:solidFill>
                        <a:latin typeface="Cambria Math" panose="02040503050406030204" pitchFamily="18" charset="0"/>
                        <a:ea typeface="Cambria Math" panose="02040503050406030204" pitchFamily="18" charset="0"/>
                      </a:rPr>
                      <m:t> </m:t>
                    </m:r>
                    <m:r>
                      <a:rPr lang="en-US" altLang="zh-CN" sz="2000" b="1" i="1" smtClean="0">
                        <a:solidFill>
                          <a:srgbClr val="FF0000"/>
                        </a:solidFill>
                        <a:latin typeface="Cambria Math" panose="02040503050406030204" pitchFamily="18" charset="0"/>
                        <a:ea typeface="Cambria Math" panose="02040503050406030204" pitchFamily="18" charset="0"/>
                      </a:rPr>
                      <m:t>(</m:t>
                    </m:r>
                    <m:r>
                      <a:rPr lang="en-US" altLang="zh-CN" sz="2000" b="1" i="1" smtClean="0">
                        <a:solidFill>
                          <a:srgbClr val="FF0000"/>
                        </a:solidFill>
                        <a:latin typeface="Cambria Math" panose="02040503050406030204" pitchFamily="18" charset="0"/>
                        <a:ea typeface="Cambria Math" panose="02040503050406030204" pitchFamily="18" charset="0"/>
                      </a:rPr>
                      <m:t>𝟏𝟓𝟒𝟎</m:t>
                    </m:r>
                    <m:r>
                      <a:rPr lang="en-US" altLang="zh-CN" sz="2000" b="1" i="1" smtClean="0">
                        <a:solidFill>
                          <a:srgbClr val="FF0000"/>
                        </a:solidFill>
                        <a:latin typeface="Cambria Math" panose="02040503050406030204" pitchFamily="18" charset="0"/>
                        <a:ea typeface="Cambria Math" panose="02040503050406030204" pitchFamily="18" charset="0"/>
                      </a:rPr>
                      <m:t>)</m:t>
                    </m:r>
                  </m:oMath>
                </m:oMathPara>
              </a14:m>
              <a:endParaRPr lang="zh-CN" altLang="en-US" sz="2000" dirty="0"/>
            </a:p>
          </dgm:t>
        </dgm:pt>
      </mc:Choice>
      <mc:Fallback xmlns="">
        <dgm:pt modelId="{DD21E3AE-4FA6-4C6D-8BC5-AACB4D9D6095}">
          <dgm:prSet phldrT="[文本]" custT="1"/>
          <dgm:spPr/>
          <dgm:t>
            <a:bodyPr/>
            <a:lstStyle/>
            <a:p>
              <a:r>
                <a:rPr lang="el-GR" altLang="zh-CN" sz="2000" b="1" i="0">
                  <a:solidFill>
                    <a:srgbClr val="FF0000"/>
                  </a:solidFill>
                  <a:latin typeface="Cambria Math" panose="02040503050406030204" pitchFamily="18" charset="0"/>
                  <a:ea typeface="Cambria Math" panose="02040503050406030204" pitchFamily="18" charset="0"/>
                </a:rPr>
                <a:t>𝜣^</a:t>
              </a:r>
              <a:r>
                <a:rPr lang="en-US" altLang="zh-CN" sz="2000" b="1" i="0">
                  <a:solidFill>
                    <a:srgbClr val="FF0000"/>
                  </a:solidFill>
                  <a:latin typeface="Cambria Math" panose="02040503050406030204" pitchFamily="18" charset="0"/>
                  <a:ea typeface="Cambria Math" panose="02040503050406030204" pitchFamily="18" charset="0"/>
                </a:rPr>
                <a:t>+</a:t>
              </a:r>
              <a:r>
                <a:rPr lang="el-GR" altLang="zh-CN" sz="2000" b="1" i="0">
                  <a:solidFill>
                    <a:srgbClr val="FF0000"/>
                  </a:solidFill>
                  <a:latin typeface="Cambria Math" panose="02040503050406030204" pitchFamily="18" charset="0"/>
                  <a:ea typeface="Cambria Math" panose="02040503050406030204" pitchFamily="18" charset="0"/>
                </a:rPr>
                <a:t>  </a:t>
              </a:r>
              <a:r>
                <a:rPr lang="en-US" altLang="zh-CN" sz="2000" b="1" i="0">
                  <a:solidFill>
                    <a:srgbClr val="FF0000"/>
                  </a:solidFill>
                  <a:latin typeface="Cambria Math" panose="02040503050406030204" pitchFamily="18" charset="0"/>
                  <a:ea typeface="Cambria Math" panose="02040503050406030204" pitchFamily="18" charset="0"/>
                </a:rPr>
                <a:t>(𝟏𝟓𝟒𝟎)</a:t>
              </a:r>
              <a:endParaRPr lang="zh-CN" altLang="en-US" sz="2000" dirty="0"/>
            </a:p>
          </dgm:t>
        </dgm:pt>
      </mc:Fallback>
    </mc:AlternateContent>
    <dgm:pt modelId="{F9129A80-A9B9-4A2A-AECA-8C7FBFD55972}" type="parTrans" cxnId="{CC6AD7B4-A073-49F0-B7B7-AFC865702F86}">
      <dgm:prSet/>
      <dgm:spPr/>
      <dgm:t>
        <a:bodyPr/>
        <a:lstStyle/>
        <a:p>
          <a:endParaRPr lang="zh-CN" altLang="en-US"/>
        </a:p>
      </dgm:t>
    </dgm:pt>
    <dgm:pt modelId="{5AB9F36F-DE40-4EE0-A36F-346769D23A60}" type="sibTrans" cxnId="{CC6AD7B4-A073-49F0-B7B7-AFC865702F86}">
      <dgm:prSet/>
      <dgm:spPr/>
      <dgm:t>
        <a:bodyPr/>
        <a:lstStyle/>
        <a:p>
          <a:endParaRPr lang="zh-CN" altLang="en-US"/>
        </a:p>
      </dgm:t>
    </dgm:pt>
    <mc:AlternateContent xmlns:mc="http://schemas.openxmlformats.org/markup-compatibility/2006" xmlns:a14="http://schemas.microsoft.com/office/drawing/2010/main">
      <mc:Choice Requires="a14">
        <dgm:pt modelId="{C3251451-25D7-47DA-AAE9-F22B4C2FF24A}">
          <dgm:prSet phldrT="[文本]" custT="1"/>
          <dgm:spPr/>
          <dgm:t>
            <a:bodyPr/>
            <a:lstStyle/>
            <a:p>
              <a:pPr/>
              <a14:m>
                <m:oMathPara xmlns:m="http://schemas.openxmlformats.org/officeDocument/2006/math">
                  <m:oMathParaPr>
                    <m:jc m:val="centerGroup"/>
                  </m:oMathParaPr>
                  <m:oMath xmlns:m="http://schemas.openxmlformats.org/officeDocument/2006/math">
                    <m:sSubSup>
                      <m:sSubSupPr>
                        <m:ctrlPr>
                          <a:rPr lang="el-GR" altLang="zh-CN" sz="2000" b="1" i="1" smtClean="0">
                            <a:solidFill>
                              <a:srgbClr val="FF0000"/>
                            </a:solidFill>
                            <a:latin typeface="Cambria Math" panose="02040503050406030204" pitchFamily="18" charset="0"/>
                            <a:ea typeface="Cambria Math" panose="02040503050406030204" pitchFamily="18" charset="0"/>
                          </a:rPr>
                        </m:ctrlPr>
                      </m:sSubSupPr>
                      <m:e>
                        <m:r>
                          <a:rPr lang="en-US" altLang="zh-CN" sz="2000" b="1" i="1" smtClean="0">
                            <a:solidFill>
                              <a:srgbClr val="FF0000"/>
                            </a:solidFill>
                            <a:latin typeface="Cambria Math" panose="02040503050406030204" pitchFamily="18" charset="0"/>
                            <a:ea typeface="Cambria Math" panose="02040503050406030204" pitchFamily="18" charset="0"/>
                          </a:rPr>
                          <m:t>𝑫</m:t>
                        </m:r>
                      </m:e>
                      <m:sub>
                        <m:r>
                          <a:rPr lang="en-US" altLang="zh-CN" sz="2000" b="1" i="1" smtClean="0">
                            <a:solidFill>
                              <a:srgbClr val="FF0000"/>
                            </a:solidFill>
                            <a:latin typeface="Cambria Math" panose="02040503050406030204" pitchFamily="18" charset="0"/>
                            <a:ea typeface="Cambria Math" panose="02040503050406030204" pitchFamily="18" charset="0"/>
                          </a:rPr>
                          <m:t>𝒔</m:t>
                        </m:r>
                        <m:r>
                          <a:rPr lang="en-US" altLang="zh-CN" sz="2000" b="1" i="1" smtClean="0">
                            <a:solidFill>
                              <a:srgbClr val="FF0000"/>
                            </a:solidFill>
                            <a:latin typeface="Cambria Math" panose="02040503050406030204" pitchFamily="18" charset="0"/>
                            <a:ea typeface="Cambria Math" panose="02040503050406030204" pitchFamily="18" charset="0"/>
                          </a:rPr>
                          <m:t>𝟎</m:t>
                        </m:r>
                      </m:sub>
                      <m:sup>
                        <m:r>
                          <a:rPr lang="en-US" altLang="zh-CN" sz="2000" b="1" i="1" smtClean="0">
                            <a:solidFill>
                              <a:srgbClr val="FF0000"/>
                            </a:solidFill>
                            <a:latin typeface="Cambria Math" panose="02040503050406030204" pitchFamily="18" charset="0"/>
                            <a:ea typeface="Cambria Math" panose="02040503050406030204" pitchFamily="18" charset="0"/>
                          </a:rPr>
                          <m:t>∗</m:t>
                        </m:r>
                      </m:sup>
                    </m:sSubSup>
                    <m:r>
                      <a:rPr lang="en-US" altLang="zh-CN" sz="2000" b="1" i="1" smtClean="0">
                        <a:solidFill>
                          <a:srgbClr val="FF0000"/>
                        </a:solidFill>
                        <a:latin typeface="Cambria Math" panose="02040503050406030204" pitchFamily="18" charset="0"/>
                        <a:ea typeface="Cambria Math" panose="02040503050406030204" pitchFamily="18" charset="0"/>
                      </a:rPr>
                      <m:t>(</m:t>
                    </m:r>
                    <m:r>
                      <a:rPr lang="en-US" altLang="zh-CN" sz="2000" b="1" i="1" smtClean="0">
                        <a:solidFill>
                          <a:srgbClr val="FF0000"/>
                        </a:solidFill>
                        <a:latin typeface="Cambria Math" panose="02040503050406030204" pitchFamily="18" charset="0"/>
                        <a:ea typeface="Cambria Math" panose="02040503050406030204" pitchFamily="18" charset="0"/>
                      </a:rPr>
                      <m:t>𝟐𝟑𝟏𝟕</m:t>
                    </m:r>
                    <m:r>
                      <a:rPr lang="en-US" altLang="zh-CN" sz="2000" b="1" i="1" smtClean="0">
                        <a:solidFill>
                          <a:srgbClr val="FF0000"/>
                        </a:solidFill>
                        <a:latin typeface="Cambria Math" panose="02040503050406030204" pitchFamily="18" charset="0"/>
                        <a:ea typeface="Cambria Math" panose="02040503050406030204" pitchFamily="18" charset="0"/>
                      </a:rPr>
                      <m:t>)</m:t>
                    </m:r>
                  </m:oMath>
                </m:oMathPara>
              </a14:m>
              <a:endParaRPr lang="zh-CN" altLang="en-US" sz="2000" dirty="0"/>
            </a:p>
          </dgm:t>
        </dgm:pt>
      </mc:Choice>
      <mc:Fallback xmlns="">
        <dgm:pt modelId="{C3251451-25D7-47DA-AAE9-F22B4C2FF24A}">
          <dgm:prSet phldrT="[文本]" custT="1"/>
          <dgm:spPr/>
          <dgm:t>
            <a:bodyPr/>
            <a:lstStyle/>
            <a:p>
              <a:r>
                <a:rPr lang="en-US" altLang="zh-CN" sz="2000" b="1" i="0">
                  <a:solidFill>
                    <a:srgbClr val="FF0000"/>
                  </a:solidFill>
                  <a:latin typeface="Cambria Math" panose="02040503050406030204" pitchFamily="18" charset="0"/>
                  <a:ea typeface="Cambria Math" panose="02040503050406030204" pitchFamily="18" charset="0"/>
                </a:rPr>
                <a:t>𝑫</a:t>
              </a:r>
              <a:r>
                <a:rPr lang="el-GR" altLang="zh-CN" sz="2000" b="1" i="0">
                  <a:solidFill>
                    <a:srgbClr val="FF0000"/>
                  </a:solidFill>
                  <a:latin typeface="Cambria Math" panose="02040503050406030204" pitchFamily="18" charset="0"/>
                  <a:ea typeface="Cambria Math" panose="02040503050406030204" pitchFamily="18" charset="0"/>
                </a:rPr>
                <a:t>_</a:t>
              </a:r>
              <a:r>
                <a:rPr lang="en-US" altLang="zh-CN" sz="2000" b="1" i="0">
                  <a:solidFill>
                    <a:srgbClr val="FF0000"/>
                  </a:solidFill>
                  <a:latin typeface="Cambria Math" panose="02040503050406030204" pitchFamily="18" charset="0"/>
                  <a:ea typeface="Cambria Math" panose="02040503050406030204" pitchFamily="18" charset="0"/>
                </a:rPr>
                <a:t>𝒔𝟎^∗ (𝟐𝟑𝟏𝟕)</a:t>
              </a:r>
              <a:endParaRPr lang="zh-CN" altLang="en-US" sz="2000" dirty="0"/>
            </a:p>
          </dgm:t>
        </dgm:pt>
      </mc:Fallback>
    </mc:AlternateContent>
    <dgm:pt modelId="{E93F1AAC-A861-44AA-B9E8-C5A7E9B51AFD}" type="parTrans" cxnId="{1C43B6F4-C3DC-4ADD-B8D8-E05757C2B8CF}">
      <dgm:prSet/>
      <dgm:spPr/>
      <dgm:t>
        <a:bodyPr/>
        <a:lstStyle/>
        <a:p>
          <a:endParaRPr lang="zh-CN" altLang="en-US"/>
        </a:p>
      </dgm:t>
    </dgm:pt>
    <dgm:pt modelId="{E0FF2AD2-8C65-4CDE-B31A-3B784BDFCDCC}" type="sibTrans" cxnId="{1C43B6F4-C3DC-4ADD-B8D8-E05757C2B8CF}">
      <dgm:prSet/>
      <dgm:spPr/>
      <dgm:t>
        <a:bodyPr/>
        <a:lstStyle/>
        <a:p>
          <a:endParaRPr lang="zh-CN" altLang="en-US"/>
        </a:p>
      </dgm:t>
    </dgm:pt>
    <mc:AlternateContent xmlns:mc="http://schemas.openxmlformats.org/markup-compatibility/2006" xmlns:a14="http://schemas.microsoft.com/office/drawing/2010/main">
      <mc:Choice Requires="a14">
        <dgm:pt modelId="{F432DA90-039B-4647-B7FB-27105312738E}">
          <dgm:prSet phldrT="[文本]" custT="1"/>
          <dgm:spPr/>
          <dgm:t>
            <a:bodyPr/>
            <a:lstStyle/>
            <a:p>
              <a:pPr/>
              <a14:m>
                <m:oMathPara xmlns:m="http://schemas.openxmlformats.org/officeDocument/2006/math">
                  <m:oMathParaPr>
                    <m:jc m:val="centerGroup"/>
                  </m:oMathParaPr>
                  <m:oMath xmlns:m="http://schemas.openxmlformats.org/officeDocument/2006/math">
                    <m:r>
                      <m:rPr>
                        <m:sty m:val="p"/>
                      </m:rPr>
                      <a:rPr lang="en-US" altLang="zh-CN" sz="2000" b="1" i="1" smtClean="0">
                        <a:solidFill>
                          <a:srgbClr val="FF0000"/>
                        </a:solidFill>
                        <a:latin typeface="Cambria Math" panose="02040503050406030204" pitchFamily="18" charset="0"/>
                        <a:ea typeface="Cambria Math" panose="02040503050406030204" pitchFamily="18" charset="0"/>
                      </a:rPr>
                      <m:t>X</m:t>
                    </m:r>
                    <m:r>
                      <a:rPr lang="en-US" altLang="zh-CN" sz="2000" b="1" i="1" smtClean="0">
                        <a:solidFill>
                          <a:srgbClr val="FF0000"/>
                        </a:solidFill>
                        <a:latin typeface="Cambria Math" panose="02040503050406030204" pitchFamily="18" charset="0"/>
                        <a:ea typeface="Cambria Math" panose="02040503050406030204" pitchFamily="18" charset="0"/>
                      </a:rPr>
                      <m:t>(</m:t>
                    </m:r>
                    <m:r>
                      <a:rPr lang="en-US" altLang="zh-CN" sz="2000" b="1" i="1" smtClean="0">
                        <a:solidFill>
                          <a:srgbClr val="FF0000"/>
                        </a:solidFill>
                        <a:latin typeface="Cambria Math" panose="02040503050406030204" pitchFamily="18" charset="0"/>
                        <a:ea typeface="Cambria Math" panose="02040503050406030204" pitchFamily="18" charset="0"/>
                      </a:rPr>
                      <m:t>𝟑𝟖𝟕𝟐</m:t>
                    </m:r>
                    <m:r>
                      <a:rPr lang="en-US" altLang="zh-CN" sz="2000" b="1" i="1" smtClean="0">
                        <a:solidFill>
                          <a:srgbClr val="FF0000"/>
                        </a:solidFill>
                        <a:latin typeface="Cambria Math" panose="02040503050406030204" pitchFamily="18" charset="0"/>
                        <a:ea typeface="Cambria Math" panose="02040503050406030204" pitchFamily="18" charset="0"/>
                      </a:rPr>
                      <m:t>)</m:t>
                    </m:r>
                  </m:oMath>
                </m:oMathPara>
              </a14:m>
              <a:endParaRPr lang="zh-CN" altLang="en-US" sz="2000" dirty="0"/>
            </a:p>
          </dgm:t>
        </dgm:pt>
      </mc:Choice>
      <mc:Fallback xmlns="">
        <dgm:pt modelId="{F432DA90-039B-4647-B7FB-27105312738E}">
          <dgm:prSet phldrT="[文本]" custT="1"/>
          <dgm:spPr/>
          <dgm:t>
            <a:bodyPr/>
            <a:lstStyle/>
            <a:p>
              <a:r>
                <a:rPr lang="en-US" altLang="zh-CN" sz="2000" b="1" i="0">
                  <a:solidFill>
                    <a:srgbClr val="FF0000"/>
                  </a:solidFill>
                  <a:latin typeface="Cambria Math" panose="02040503050406030204" pitchFamily="18" charset="0"/>
                  <a:ea typeface="Cambria Math" panose="02040503050406030204" pitchFamily="18" charset="0"/>
                </a:rPr>
                <a:t>X(𝟑𝟖𝟕𝟐)</a:t>
              </a:r>
              <a:endParaRPr lang="zh-CN" altLang="en-US" sz="2000" dirty="0"/>
            </a:p>
          </dgm:t>
        </dgm:pt>
      </mc:Fallback>
    </mc:AlternateContent>
    <dgm:pt modelId="{F35DD3B4-7C5D-41E3-8010-10C51C220048}" type="parTrans" cxnId="{B0CCC42B-4757-492B-ADB6-2A1BFF41E304}">
      <dgm:prSet/>
      <dgm:spPr/>
      <dgm:t>
        <a:bodyPr/>
        <a:lstStyle/>
        <a:p>
          <a:endParaRPr lang="zh-CN" altLang="en-US"/>
        </a:p>
      </dgm:t>
    </dgm:pt>
    <dgm:pt modelId="{2984B372-E0B1-4D85-B969-CFA1F80B1D57}" type="sibTrans" cxnId="{B0CCC42B-4757-492B-ADB6-2A1BFF41E304}">
      <dgm:prSet/>
      <dgm:spPr/>
      <dgm:t>
        <a:bodyPr/>
        <a:lstStyle/>
        <a:p>
          <a:endParaRPr lang="zh-CN" altLang="en-US"/>
        </a:p>
      </dgm:t>
    </dgm:pt>
    <dgm:pt modelId="{1E2A7D4A-BBF9-44FB-B5E3-136FA086F385}" type="pres">
      <dgm:prSet presAssocID="{04A7A1D6-3A86-454A-A885-7467AE38C408}" presName="rootnode" presStyleCnt="0">
        <dgm:presLayoutVars>
          <dgm:chMax/>
          <dgm:chPref/>
          <dgm:dir/>
          <dgm:animLvl val="lvl"/>
        </dgm:presLayoutVars>
      </dgm:prSet>
      <dgm:spPr/>
    </dgm:pt>
    <dgm:pt modelId="{5237CC22-1EA6-4AE4-9BBD-288A5E2B43C7}" type="pres">
      <dgm:prSet presAssocID="{DD21E3AE-4FA6-4C6D-8BC5-AACB4D9D6095}" presName="composite" presStyleCnt="0"/>
      <dgm:spPr/>
    </dgm:pt>
    <dgm:pt modelId="{3AA49FFF-D550-42A9-A042-FC2609E11FE0}" type="pres">
      <dgm:prSet presAssocID="{DD21E3AE-4FA6-4C6D-8BC5-AACB4D9D6095}" presName="LShape" presStyleLbl="alignNode1" presStyleIdx="0" presStyleCnt="5"/>
      <dgm:spPr/>
    </dgm:pt>
    <dgm:pt modelId="{6F039A85-68E3-4562-9D44-51D40D411B28}" type="pres">
      <dgm:prSet presAssocID="{DD21E3AE-4FA6-4C6D-8BC5-AACB4D9D6095}" presName="ParentText" presStyleLbl="revTx" presStyleIdx="0" presStyleCnt="3">
        <dgm:presLayoutVars>
          <dgm:chMax val="0"/>
          <dgm:chPref val="0"/>
          <dgm:bulletEnabled val="1"/>
        </dgm:presLayoutVars>
      </dgm:prSet>
      <dgm:spPr/>
    </dgm:pt>
    <dgm:pt modelId="{026848C6-42DF-480D-85B7-76924AFB759E}" type="pres">
      <dgm:prSet presAssocID="{DD21E3AE-4FA6-4C6D-8BC5-AACB4D9D6095}" presName="Triangle" presStyleLbl="alignNode1" presStyleIdx="1" presStyleCnt="5"/>
      <dgm:spPr/>
    </dgm:pt>
    <dgm:pt modelId="{4FF5C0A8-D15D-49E1-836A-E3D565E21E8A}" type="pres">
      <dgm:prSet presAssocID="{5AB9F36F-DE40-4EE0-A36F-346769D23A60}" presName="sibTrans" presStyleCnt="0"/>
      <dgm:spPr/>
    </dgm:pt>
    <dgm:pt modelId="{D84338E1-5A72-4082-9E51-55BB0F4A446C}" type="pres">
      <dgm:prSet presAssocID="{5AB9F36F-DE40-4EE0-A36F-346769D23A60}" presName="space" presStyleCnt="0"/>
      <dgm:spPr/>
    </dgm:pt>
    <dgm:pt modelId="{5849B939-8C0A-4DC8-A087-C60FAFCA453C}" type="pres">
      <dgm:prSet presAssocID="{C3251451-25D7-47DA-AAE9-F22B4C2FF24A}" presName="composite" presStyleCnt="0"/>
      <dgm:spPr/>
    </dgm:pt>
    <dgm:pt modelId="{F39DF936-6545-4F60-8477-22698853C5C3}" type="pres">
      <dgm:prSet presAssocID="{C3251451-25D7-47DA-AAE9-F22B4C2FF24A}" presName="LShape" presStyleLbl="alignNode1" presStyleIdx="2" presStyleCnt="5"/>
      <dgm:spPr/>
    </dgm:pt>
    <dgm:pt modelId="{3C814126-AC9C-40DE-85B9-1C5BA0A826DF}" type="pres">
      <dgm:prSet presAssocID="{C3251451-25D7-47DA-AAE9-F22B4C2FF24A}" presName="ParentText" presStyleLbl="revTx" presStyleIdx="1" presStyleCnt="3">
        <dgm:presLayoutVars>
          <dgm:chMax val="0"/>
          <dgm:chPref val="0"/>
          <dgm:bulletEnabled val="1"/>
        </dgm:presLayoutVars>
      </dgm:prSet>
      <dgm:spPr/>
    </dgm:pt>
    <dgm:pt modelId="{4F7CFE50-A70E-4E57-A859-1584B1F2F3A9}" type="pres">
      <dgm:prSet presAssocID="{C3251451-25D7-47DA-AAE9-F22B4C2FF24A}" presName="Triangle" presStyleLbl="alignNode1" presStyleIdx="3" presStyleCnt="5"/>
      <dgm:spPr/>
    </dgm:pt>
    <dgm:pt modelId="{CD4D48B4-EA81-4AB7-954C-15246E70DAAE}" type="pres">
      <dgm:prSet presAssocID="{E0FF2AD2-8C65-4CDE-B31A-3B784BDFCDCC}" presName="sibTrans" presStyleCnt="0"/>
      <dgm:spPr/>
    </dgm:pt>
    <dgm:pt modelId="{27EE91D0-9717-423D-895A-A6646C7988BC}" type="pres">
      <dgm:prSet presAssocID="{E0FF2AD2-8C65-4CDE-B31A-3B784BDFCDCC}" presName="space" presStyleCnt="0"/>
      <dgm:spPr/>
    </dgm:pt>
    <dgm:pt modelId="{7EA5307E-B4E9-4E7C-A8A2-508A6C317621}" type="pres">
      <dgm:prSet presAssocID="{F432DA90-039B-4647-B7FB-27105312738E}" presName="composite" presStyleCnt="0"/>
      <dgm:spPr/>
    </dgm:pt>
    <dgm:pt modelId="{D9DD6032-63D6-4C84-B3A1-402D4D97CFB2}" type="pres">
      <dgm:prSet presAssocID="{F432DA90-039B-4647-B7FB-27105312738E}" presName="LShape" presStyleLbl="alignNode1" presStyleIdx="4" presStyleCnt="5"/>
      <dgm:spPr/>
    </dgm:pt>
    <dgm:pt modelId="{4132DC14-D62E-4735-BA2E-A88C95FF902A}" type="pres">
      <dgm:prSet presAssocID="{F432DA90-039B-4647-B7FB-27105312738E}" presName="ParentText" presStyleLbl="revTx" presStyleIdx="2" presStyleCnt="3">
        <dgm:presLayoutVars>
          <dgm:chMax val="0"/>
          <dgm:chPref val="0"/>
          <dgm:bulletEnabled val="1"/>
        </dgm:presLayoutVars>
      </dgm:prSet>
      <dgm:spPr/>
    </dgm:pt>
  </dgm:ptLst>
  <dgm:cxnLst>
    <dgm:cxn modelId="{B0CCC42B-4757-492B-ADB6-2A1BFF41E304}" srcId="{04A7A1D6-3A86-454A-A885-7467AE38C408}" destId="{F432DA90-039B-4647-B7FB-27105312738E}" srcOrd="2" destOrd="0" parTransId="{F35DD3B4-7C5D-41E3-8010-10C51C220048}" sibTransId="{2984B372-E0B1-4D85-B969-CFA1F80B1D57}"/>
    <dgm:cxn modelId="{12B19C53-AD56-4CD6-8C80-C94465B33698}" type="presOf" srcId="{C3251451-25D7-47DA-AAE9-F22B4C2FF24A}" destId="{3C814126-AC9C-40DE-85B9-1C5BA0A826DF}" srcOrd="0" destOrd="0" presId="urn:microsoft.com/office/officeart/2009/3/layout/StepUpProcess"/>
    <dgm:cxn modelId="{0810F589-9AEF-4D5E-A27A-C6E118850107}" type="presOf" srcId="{DD21E3AE-4FA6-4C6D-8BC5-AACB4D9D6095}" destId="{6F039A85-68E3-4562-9D44-51D40D411B28}" srcOrd="0" destOrd="0" presId="urn:microsoft.com/office/officeart/2009/3/layout/StepUpProcess"/>
    <dgm:cxn modelId="{9E735CB4-67E0-4916-BC72-54062E91893F}" type="presOf" srcId="{F432DA90-039B-4647-B7FB-27105312738E}" destId="{4132DC14-D62E-4735-BA2E-A88C95FF902A}" srcOrd="0" destOrd="0" presId="urn:microsoft.com/office/officeart/2009/3/layout/StepUpProcess"/>
    <dgm:cxn modelId="{CC6AD7B4-A073-49F0-B7B7-AFC865702F86}" srcId="{04A7A1D6-3A86-454A-A885-7467AE38C408}" destId="{DD21E3AE-4FA6-4C6D-8BC5-AACB4D9D6095}" srcOrd="0" destOrd="0" parTransId="{F9129A80-A9B9-4A2A-AECA-8C7FBFD55972}" sibTransId="{5AB9F36F-DE40-4EE0-A36F-346769D23A60}"/>
    <dgm:cxn modelId="{414EA9C1-CDCB-4F99-AC59-BBC5315CCCF2}" type="presOf" srcId="{04A7A1D6-3A86-454A-A885-7467AE38C408}" destId="{1E2A7D4A-BBF9-44FB-B5E3-136FA086F385}" srcOrd="0" destOrd="0" presId="urn:microsoft.com/office/officeart/2009/3/layout/StepUpProcess"/>
    <dgm:cxn modelId="{1C43B6F4-C3DC-4ADD-B8D8-E05757C2B8CF}" srcId="{04A7A1D6-3A86-454A-A885-7467AE38C408}" destId="{C3251451-25D7-47DA-AAE9-F22B4C2FF24A}" srcOrd="1" destOrd="0" parTransId="{E93F1AAC-A861-44AA-B9E8-C5A7E9B51AFD}" sibTransId="{E0FF2AD2-8C65-4CDE-B31A-3B784BDFCDCC}"/>
    <dgm:cxn modelId="{A2C46FE3-8CE1-4A43-869A-8F2C1BEBFB1C}" type="presParOf" srcId="{1E2A7D4A-BBF9-44FB-B5E3-136FA086F385}" destId="{5237CC22-1EA6-4AE4-9BBD-288A5E2B43C7}" srcOrd="0" destOrd="0" presId="urn:microsoft.com/office/officeart/2009/3/layout/StepUpProcess"/>
    <dgm:cxn modelId="{9DB70BC3-6A34-4DCC-9867-20A60D556358}" type="presParOf" srcId="{5237CC22-1EA6-4AE4-9BBD-288A5E2B43C7}" destId="{3AA49FFF-D550-42A9-A042-FC2609E11FE0}" srcOrd="0" destOrd="0" presId="urn:microsoft.com/office/officeart/2009/3/layout/StepUpProcess"/>
    <dgm:cxn modelId="{CB32AFA8-EFEA-4258-A271-5E9A8A7E954F}" type="presParOf" srcId="{5237CC22-1EA6-4AE4-9BBD-288A5E2B43C7}" destId="{6F039A85-68E3-4562-9D44-51D40D411B28}" srcOrd="1" destOrd="0" presId="urn:microsoft.com/office/officeart/2009/3/layout/StepUpProcess"/>
    <dgm:cxn modelId="{4C6F06ED-C597-4EDA-8F94-119C8D4BF935}" type="presParOf" srcId="{5237CC22-1EA6-4AE4-9BBD-288A5E2B43C7}" destId="{026848C6-42DF-480D-85B7-76924AFB759E}" srcOrd="2" destOrd="0" presId="urn:microsoft.com/office/officeart/2009/3/layout/StepUpProcess"/>
    <dgm:cxn modelId="{B9582010-4465-44B7-8020-1DE93417C43F}" type="presParOf" srcId="{1E2A7D4A-BBF9-44FB-B5E3-136FA086F385}" destId="{4FF5C0A8-D15D-49E1-836A-E3D565E21E8A}" srcOrd="1" destOrd="0" presId="urn:microsoft.com/office/officeart/2009/3/layout/StepUpProcess"/>
    <dgm:cxn modelId="{C1CFAE5F-57EA-4E10-B061-601285015478}" type="presParOf" srcId="{4FF5C0A8-D15D-49E1-836A-E3D565E21E8A}" destId="{D84338E1-5A72-4082-9E51-55BB0F4A446C}" srcOrd="0" destOrd="0" presId="urn:microsoft.com/office/officeart/2009/3/layout/StepUpProcess"/>
    <dgm:cxn modelId="{EC9B3F44-1100-4748-AEE0-71F7D244C372}" type="presParOf" srcId="{1E2A7D4A-BBF9-44FB-B5E3-136FA086F385}" destId="{5849B939-8C0A-4DC8-A087-C60FAFCA453C}" srcOrd="2" destOrd="0" presId="urn:microsoft.com/office/officeart/2009/3/layout/StepUpProcess"/>
    <dgm:cxn modelId="{91A02435-073B-459A-9A18-90288108DF22}" type="presParOf" srcId="{5849B939-8C0A-4DC8-A087-C60FAFCA453C}" destId="{F39DF936-6545-4F60-8477-22698853C5C3}" srcOrd="0" destOrd="0" presId="urn:microsoft.com/office/officeart/2009/3/layout/StepUpProcess"/>
    <dgm:cxn modelId="{96FE8216-07DF-463A-8FEB-F0460755B103}" type="presParOf" srcId="{5849B939-8C0A-4DC8-A087-C60FAFCA453C}" destId="{3C814126-AC9C-40DE-85B9-1C5BA0A826DF}" srcOrd="1" destOrd="0" presId="urn:microsoft.com/office/officeart/2009/3/layout/StepUpProcess"/>
    <dgm:cxn modelId="{85F510E7-D969-4367-9B36-E6C401BCD20D}" type="presParOf" srcId="{5849B939-8C0A-4DC8-A087-C60FAFCA453C}" destId="{4F7CFE50-A70E-4E57-A859-1584B1F2F3A9}" srcOrd="2" destOrd="0" presId="urn:microsoft.com/office/officeart/2009/3/layout/StepUpProcess"/>
    <dgm:cxn modelId="{A4F169E6-56B6-4A69-B6F6-70CBFA56A2E4}" type="presParOf" srcId="{1E2A7D4A-BBF9-44FB-B5E3-136FA086F385}" destId="{CD4D48B4-EA81-4AB7-954C-15246E70DAAE}" srcOrd="3" destOrd="0" presId="urn:microsoft.com/office/officeart/2009/3/layout/StepUpProcess"/>
    <dgm:cxn modelId="{1292780C-C86A-4246-949E-ADA259E0F27E}" type="presParOf" srcId="{CD4D48B4-EA81-4AB7-954C-15246E70DAAE}" destId="{27EE91D0-9717-423D-895A-A6646C7988BC}" srcOrd="0" destOrd="0" presId="urn:microsoft.com/office/officeart/2009/3/layout/StepUpProcess"/>
    <dgm:cxn modelId="{93545416-6381-470A-8238-FCD5B6779EA6}" type="presParOf" srcId="{1E2A7D4A-BBF9-44FB-B5E3-136FA086F385}" destId="{7EA5307E-B4E9-4E7C-A8A2-508A6C317621}" srcOrd="4" destOrd="0" presId="urn:microsoft.com/office/officeart/2009/3/layout/StepUpProcess"/>
    <dgm:cxn modelId="{8A3F0400-BEC1-45B5-97E3-C8BE64CB2AA2}" type="presParOf" srcId="{7EA5307E-B4E9-4E7C-A8A2-508A6C317621}" destId="{D9DD6032-63D6-4C84-B3A1-402D4D97CFB2}" srcOrd="0" destOrd="0" presId="urn:microsoft.com/office/officeart/2009/3/layout/StepUpProcess"/>
    <dgm:cxn modelId="{0E94C1A1-756B-459B-AC19-8E804E6230B7}" type="presParOf" srcId="{7EA5307E-B4E9-4E7C-A8A2-508A6C317621}" destId="{4132DC14-D62E-4735-BA2E-A88C95FF902A}"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A7A1D6-3A86-454A-A885-7467AE38C408}"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zh-CN" altLang="en-US"/>
        </a:p>
      </dgm:t>
    </dgm:pt>
    <dgm:pt modelId="{DD21E3AE-4FA6-4C6D-8BC5-AACB4D9D6095}">
      <dgm:prSet phldrT="[文本]" custT="1"/>
      <dgm:spPr>
        <a:blipFill>
          <a:blip xmlns:r="http://schemas.openxmlformats.org/officeDocument/2006/relationships" r:embed="rId1"/>
          <a:stretch>
            <a:fillRect/>
          </a:stretch>
        </a:blipFill>
      </dgm:spPr>
      <dgm:t>
        <a:bodyPr/>
        <a:lstStyle/>
        <a:p>
          <a:r>
            <a:rPr lang="zh-CN" altLang="en-US">
              <a:noFill/>
            </a:rPr>
            <a:t> </a:t>
          </a:r>
        </a:p>
      </dgm:t>
    </dgm:pt>
    <dgm:pt modelId="{F9129A80-A9B9-4A2A-AECA-8C7FBFD55972}" type="parTrans" cxnId="{CC6AD7B4-A073-49F0-B7B7-AFC865702F86}">
      <dgm:prSet/>
      <dgm:spPr/>
      <dgm:t>
        <a:bodyPr/>
        <a:lstStyle/>
        <a:p>
          <a:endParaRPr lang="zh-CN" altLang="en-US"/>
        </a:p>
      </dgm:t>
    </dgm:pt>
    <dgm:pt modelId="{5AB9F36F-DE40-4EE0-A36F-346769D23A60}" type="sibTrans" cxnId="{CC6AD7B4-A073-49F0-B7B7-AFC865702F86}">
      <dgm:prSet/>
      <dgm:spPr/>
      <dgm:t>
        <a:bodyPr/>
        <a:lstStyle/>
        <a:p>
          <a:endParaRPr lang="zh-CN" altLang="en-US"/>
        </a:p>
      </dgm:t>
    </dgm:pt>
    <dgm:pt modelId="{C3251451-25D7-47DA-AAE9-F22B4C2FF24A}">
      <dgm:prSet phldrT="[文本]" custT="1"/>
      <dgm:spPr>
        <a:blipFill>
          <a:blip xmlns:r="http://schemas.openxmlformats.org/officeDocument/2006/relationships" r:embed="rId2"/>
          <a:stretch>
            <a:fillRect/>
          </a:stretch>
        </a:blipFill>
      </dgm:spPr>
      <dgm:t>
        <a:bodyPr/>
        <a:lstStyle/>
        <a:p>
          <a:r>
            <a:rPr lang="zh-CN" altLang="en-US">
              <a:noFill/>
            </a:rPr>
            <a:t> </a:t>
          </a:r>
        </a:p>
      </dgm:t>
    </dgm:pt>
    <dgm:pt modelId="{E93F1AAC-A861-44AA-B9E8-C5A7E9B51AFD}" type="parTrans" cxnId="{1C43B6F4-C3DC-4ADD-B8D8-E05757C2B8CF}">
      <dgm:prSet/>
      <dgm:spPr/>
      <dgm:t>
        <a:bodyPr/>
        <a:lstStyle/>
        <a:p>
          <a:endParaRPr lang="zh-CN" altLang="en-US"/>
        </a:p>
      </dgm:t>
    </dgm:pt>
    <dgm:pt modelId="{E0FF2AD2-8C65-4CDE-B31A-3B784BDFCDCC}" type="sibTrans" cxnId="{1C43B6F4-C3DC-4ADD-B8D8-E05757C2B8CF}">
      <dgm:prSet/>
      <dgm:spPr/>
      <dgm:t>
        <a:bodyPr/>
        <a:lstStyle/>
        <a:p>
          <a:endParaRPr lang="zh-CN" altLang="en-US"/>
        </a:p>
      </dgm:t>
    </dgm:pt>
    <dgm:pt modelId="{F432DA90-039B-4647-B7FB-27105312738E}">
      <dgm:prSet phldrT="[文本]" custT="1"/>
      <dgm:spPr>
        <a:blipFill>
          <a:blip xmlns:r="http://schemas.openxmlformats.org/officeDocument/2006/relationships" r:embed="rId3"/>
          <a:stretch>
            <a:fillRect/>
          </a:stretch>
        </a:blipFill>
      </dgm:spPr>
      <dgm:t>
        <a:bodyPr/>
        <a:lstStyle/>
        <a:p>
          <a:r>
            <a:rPr lang="zh-CN" altLang="en-US">
              <a:noFill/>
            </a:rPr>
            <a:t> </a:t>
          </a:r>
        </a:p>
      </dgm:t>
    </dgm:pt>
    <dgm:pt modelId="{F35DD3B4-7C5D-41E3-8010-10C51C220048}" type="parTrans" cxnId="{B0CCC42B-4757-492B-ADB6-2A1BFF41E304}">
      <dgm:prSet/>
      <dgm:spPr/>
      <dgm:t>
        <a:bodyPr/>
        <a:lstStyle/>
        <a:p>
          <a:endParaRPr lang="zh-CN" altLang="en-US"/>
        </a:p>
      </dgm:t>
    </dgm:pt>
    <dgm:pt modelId="{2984B372-E0B1-4D85-B969-CFA1F80B1D57}" type="sibTrans" cxnId="{B0CCC42B-4757-492B-ADB6-2A1BFF41E304}">
      <dgm:prSet/>
      <dgm:spPr/>
      <dgm:t>
        <a:bodyPr/>
        <a:lstStyle/>
        <a:p>
          <a:endParaRPr lang="zh-CN" altLang="en-US"/>
        </a:p>
      </dgm:t>
    </dgm:pt>
    <dgm:pt modelId="{1E2A7D4A-BBF9-44FB-B5E3-136FA086F385}" type="pres">
      <dgm:prSet presAssocID="{04A7A1D6-3A86-454A-A885-7467AE38C408}" presName="rootnode" presStyleCnt="0">
        <dgm:presLayoutVars>
          <dgm:chMax/>
          <dgm:chPref/>
          <dgm:dir/>
          <dgm:animLvl val="lvl"/>
        </dgm:presLayoutVars>
      </dgm:prSet>
      <dgm:spPr/>
    </dgm:pt>
    <dgm:pt modelId="{5237CC22-1EA6-4AE4-9BBD-288A5E2B43C7}" type="pres">
      <dgm:prSet presAssocID="{DD21E3AE-4FA6-4C6D-8BC5-AACB4D9D6095}" presName="composite" presStyleCnt="0"/>
      <dgm:spPr/>
    </dgm:pt>
    <dgm:pt modelId="{3AA49FFF-D550-42A9-A042-FC2609E11FE0}" type="pres">
      <dgm:prSet presAssocID="{DD21E3AE-4FA6-4C6D-8BC5-AACB4D9D6095}" presName="LShape" presStyleLbl="alignNode1" presStyleIdx="0" presStyleCnt="5"/>
      <dgm:spPr/>
    </dgm:pt>
    <dgm:pt modelId="{6F039A85-68E3-4562-9D44-51D40D411B28}" type="pres">
      <dgm:prSet presAssocID="{DD21E3AE-4FA6-4C6D-8BC5-AACB4D9D6095}" presName="ParentText" presStyleLbl="revTx" presStyleIdx="0" presStyleCnt="3">
        <dgm:presLayoutVars>
          <dgm:chMax val="0"/>
          <dgm:chPref val="0"/>
          <dgm:bulletEnabled val="1"/>
        </dgm:presLayoutVars>
      </dgm:prSet>
      <dgm:spPr/>
    </dgm:pt>
    <dgm:pt modelId="{026848C6-42DF-480D-85B7-76924AFB759E}" type="pres">
      <dgm:prSet presAssocID="{DD21E3AE-4FA6-4C6D-8BC5-AACB4D9D6095}" presName="Triangle" presStyleLbl="alignNode1" presStyleIdx="1" presStyleCnt="5"/>
      <dgm:spPr/>
    </dgm:pt>
    <dgm:pt modelId="{4FF5C0A8-D15D-49E1-836A-E3D565E21E8A}" type="pres">
      <dgm:prSet presAssocID="{5AB9F36F-DE40-4EE0-A36F-346769D23A60}" presName="sibTrans" presStyleCnt="0"/>
      <dgm:spPr/>
    </dgm:pt>
    <dgm:pt modelId="{D84338E1-5A72-4082-9E51-55BB0F4A446C}" type="pres">
      <dgm:prSet presAssocID="{5AB9F36F-DE40-4EE0-A36F-346769D23A60}" presName="space" presStyleCnt="0"/>
      <dgm:spPr/>
    </dgm:pt>
    <dgm:pt modelId="{5849B939-8C0A-4DC8-A087-C60FAFCA453C}" type="pres">
      <dgm:prSet presAssocID="{C3251451-25D7-47DA-AAE9-F22B4C2FF24A}" presName="composite" presStyleCnt="0"/>
      <dgm:spPr/>
    </dgm:pt>
    <dgm:pt modelId="{F39DF936-6545-4F60-8477-22698853C5C3}" type="pres">
      <dgm:prSet presAssocID="{C3251451-25D7-47DA-AAE9-F22B4C2FF24A}" presName="LShape" presStyleLbl="alignNode1" presStyleIdx="2" presStyleCnt="5"/>
      <dgm:spPr/>
    </dgm:pt>
    <dgm:pt modelId="{3C814126-AC9C-40DE-85B9-1C5BA0A826DF}" type="pres">
      <dgm:prSet presAssocID="{C3251451-25D7-47DA-AAE9-F22B4C2FF24A}" presName="ParentText" presStyleLbl="revTx" presStyleIdx="1" presStyleCnt="3">
        <dgm:presLayoutVars>
          <dgm:chMax val="0"/>
          <dgm:chPref val="0"/>
          <dgm:bulletEnabled val="1"/>
        </dgm:presLayoutVars>
      </dgm:prSet>
      <dgm:spPr/>
    </dgm:pt>
    <dgm:pt modelId="{4F7CFE50-A70E-4E57-A859-1584B1F2F3A9}" type="pres">
      <dgm:prSet presAssocID="{C3251451-25D7-47DA-AAE9-F22B4C2FF24A}" presName="Triangle" presStyleLbl="alignNode1" presStyleIdx="3" presStyleCnt="5"/>
      <dgm:spPr/>
    </dgm:pt>
    <dgm:pt modelId="{CD4D48B4-EA81-4AB7-954C-15246E70DAAE}" type="pres">
      <dgm:prSet presAssocID="{E0FF2AD2-8C65-4CDE-B31A-3B784BDFCDCC}" presName="sibTrans" presStyleCnt="0"/>
      <dgm:spPr/>
    </dgm:pt>
    <dgm:pt modelId="{27EE91D0-9717-423D-895A-A6646C7988BC}" type="pres">
      <dgm:prSet presAssocID="{E0FF2AD2-8C65-4CDE-B31A-3B784BDFCDCC}" presName="space" presStyleCnt="0"/>
      <dgm:spPr/>
    </dgm:pt>
    <dgm:pt modelId="{7EA5307E-B4E9-4E7C-A8A2-508A6C317621}" type="pres">
      <dgm:prSet presAssocID="{F432DA90-039B-4647-B7FB-27105312738E}" presName="composite" presStyleCnt="0"/>
      <dgm:spPr/>
    </dgm:pt>
    <dgm:pt modelId="{D9DD6032-63D6-4C84-B3A1-402D4D97CFB2}" type="pres">
      <dgm:prSet presAssocID="{F432DA90-039B-4647-B7FB-27105312738E}" presName="LShape" presStyleLbl="alignNode1" presStyleIdx="4" presStyleCnt="5"/>
      <dgm:spPr/>
    </dgm:pt>
    <dgm:pt modelId="{4132DC14-D62E-4735-BA2E-A88C95FF902A}" type="pres">
      <dgm:prSet presAssocID="{F432DA90-039B-4647-B7FB-27105312738E}" presName="ParentText" presStyleLbl="revTx" presStyleIdx="2" presStyleCnt="3">
        <dgm:presLayoutVars>
          <dgm:chMax val="0"/>
          <dgm:chPref val="0"/>
          <dgm:bulletEnabled val="1"/>
        </dgm:presLayoutVars>
      </dgm:prSet>
      <dgm:spPr/>
    </dgm:pt>
  </dgm:ptLst>
  <dgm:cxnLst>
    <dgm:cxn modelId="{B0CCC42B-4757-492B-ADB6-2A1BFF41E304}" srcId="{04A7A1D6-3A86-454A-A885-7467AE38C408}" destId="{F432DA90-039B-4647-B7FB-27105312738E}" srcOrd="2" destOrd="0" parTransId="{F35DD3B4-7C5D-41E3-8010-10C51C220048}" sibTransId="{2984B372-E0B1-4D85-B969-CFA1F80B1D57}"/>
    <dgm:cxn modelId="{12B19C53-AD56-4CD6-8C80-C94465B33698}" type="presOf" srcId="{C3251451-25D7-47DA-AAE9-F22B4C2FF24A}" destId="{3C814126-AC9C-40DE-85B9-1C5BA0A826DF}" srcOrd="0" destOrd="0" presId="urn:microsoft.com/office/officeart/2009/3/layout/StepUpProcess"/>
    <dgm:cxn modelId="{0810F589-9AEF-4D5E-A27A-C6E118850107}" type="presOf" srcId="{DD21E3AE-4FA6-4C6D-8BC5-AACB4D9D6095}" destId="{6F039A85-68E3-4562-9D44-51D40D411B28}" srcOrd="0" destOrd="0" presId="urn:microsoft.com/office/officeart/2009/3/layout/StepUpProcess"/>
    <dgm:cxn modelId="{9E735CB4-67E0-4916-BC72-54062E91893F}" type="presOf" srcId="{F432DA90-039B-4647-B7FB-27105312738E}" destId="{4132DC14-D62E-4735-BA2E-A88C95FF902A}" srcOrd="0" destOrd="0" presId="urn:microsoft.com/office/officeart/2009/3/layout/StepUpProcess"/>
    <dgm:cxn modelId="{CC6AD7B4-A073-49F0-B7B7-AFC865702F86}" srcId="{04A7A1D6-3A86-454A-A885-7467AE38C408}" destId="{DD21E3AE-4FA6-4C6D-8BC5-AACB4D9D6095}" srcOrd="0" destOrd="0" parTransId="{F9129A80-A9B9-4A2A-AECA-8C7FBFD55972}" sibTransId="{5AB9F36F-DE40-4EE0-A36F-346769D23A60}"/>
    <dgm:cxn modelId="{414EA9C1-CDCB-4F99-AC59-BBC5315CCCF2}" type="presOf" srcId="{04A7A1D6-3A86-454A-A885-7467AE38C408}" destId="{1E2A7D4A-BBF9-44FB-B5E3-136FA086F385}" srcOrd="0" destOrd="0" presId="urn:microsoft.com/office/officeart/2009/3/layout/StepUpProcess"/>
    <dgm:cxn modelId="{1C43B6F4-C3DC-4ADD-B8D8-E05757C2B8CF}" srcId="{04A7A1D6-3A86-454A-A885-7467AE38C408}" destId="{C3251451-25D7-47DA-AAE9-F22B4C2FF24A}" srcOrd="1" destOrd="0" parTransId="{E93F1AAC-A861-44AA-B9E8-C5A7E9B51AFD}" sibTransId="{E0FF2AD2-8C65-4CDE-B31A-3B784BDFCDCC}"/>
    <dgm:cxn modelId="{A2C46FE3-8CE1-4A43-869A-8F2C1BEBFB1C}" type="presParOf" srcId="{1E2A7D4A-BBF9-44FB-B5E3-136FA086F385}" destId="{5237CC22-1EA6-4AE4-9BBD-288A5E2B43C7}" srcOrd="0" destOrd="0" presId="urn:microsoft.com/office/officeart/2009/3/layout/StepUpProcess"/>
    <dgm:cxn modelId="{9DB70BC3-6A34-4DCC-9867-20A60D556358}" type="presParOf" srcId="{5237CC22-1EA6-4AE4-9BBD-288A5E2B43C7}" destId="{3AA49FFF-D550-42A9-A042-FC2609E11FE0}" srcOrd="0" destOrd="0" presId="urn:microsoft.com/office/officeart/2009/3/layout/StepUpProcess"/>
    <dgm:cxn modelId="{CB32AFA8-EFEA-4258-A271-5E9A8A7E954F}" type="presParOf" srcId="{5237CC22-1EA6-4AE4-9BBD-288A5E2B43C7}" destId="{6F039A85-68E3-4562-9D44-51D40D411B28}" srcOrd="1" destOrd="0" presId="urn:microsoft.com/office/officeart/2009/3/layout/StepUpProcess"/>
    <dgm:cxn modelId="{4C6F06ED-C597-4EDA-8F94-119C8D4BF935}" type="presParOf" srcId="{5237CC22-1EA6-4AE4-9BBD-288A5E2B43C7}" destId="{026848C6-42DF-480D-85B7-76924AFB759E}" srcOrd="2" destOrd="0" presId="urn:microsoft.com/office/officeart/2009/3/layout/StepUpProcess"/>
    <dgm:cxn modelId="{B9582010-4465-44B7-8020-1DE93417C43F}" type="presParOf" srcId="{1E2A7D4A-BBF9-44FB-B5E3-136FA086F385}" destId="{4FF5C0A8-D15D-49E1-836A-E3D565E21E8A}" srcOrd="1" destOrd="0" presId="urn:microsoft.com/office/officeart/2009/3/layout/StepUpProcess"/>
    <dgm:cxn modelId="{C1CFAE5F-57EA-4E10-B061-601285015478}" type="presParOf" srcId="{4FF5C0A8-D15D-49E1-836A-E3D565E21E8A}" destId="{D84338E1-5A72-4082-9E51-55BB0F4A446C}" srcOrd="0" destOrd="0" presId="urn:microsoft.com/office/officeart/2009/3/layout/StepUpProcess"/>
    <dgm:cxn modelId="{EC9B3F44-1100-4748-AEE0-71F7D244C372}" type="presParOf" srcId="{1E2A7D4A-BBF9-44FB-B5E3-136FA086F385}" destId="{5849B939-8C0A-4DC8-A087-C60FAFCA453C}" srcOrd="2" destOrd="0" presId="urn:microsoft.com/office/officeart/2009/3/layout/StepUpProcess"/>
    <dgm:cxn modelId="{91A02435-073B-459A-9A18-90288108DF22}" type="presParOf" srcId="{5849B939-8C0A-4DC8-A087-C60FAFCA453C}" destId="{F39DF936-6545-4F60-8477-22698853C5C3}" srcOrd="0" destOrd="0" presId="urn:microsoft.com/office/officeart/2009/3/layout/StepUpProcess"/>
    <dgm:cxn modelId="{96FE8216-07DF-463A-8FEB-F0460755B103}" type="presParOf" srcId="{5849B939-8C0A-4DC8-A087-C60FAFCA453C}" destId="{3C814126-AC9C-40DE-85B9-1C5BA0A826DF}" srcOrd="1" destOrd="0" presId="urn:microsoft.com/office/officeart/2009/3/layout/StepUpProcess"/>
    <dgm:cxn modelId="{85F510E7-D969-4367-9B36-E6C401BCD20D}" type="presParOf" srcId="{5849B939-8C0A-4DC8-A087-C60FAFCA453C}" destId="{4F7CFE50-A70E-4E57-A859-1584B1F2F3A9}" srcOrd="2" destOrd="0" presId="urn:microsoft.com/office/officeart/2009/3/layout/StepUpProcess"/>
    <dgm:cxn modelId="{A4F169E6-56B6-4A69-B6F6-70CBFA56A2E4}" type="presParOf" srcId="{1E2A7D4A-BBF9-44FB-B5E3-136FA086F385}" destId="{CD4D48B4-EA81-4AB7-954C-15246E70DAAE}" srcOrd="3" destOrd="0" presId="urn:microsoft.com/office/officeart/2009/3/layout/StepUpProcess"/>
    <dgm:cxn modelId="{1292780C-C86A-4246-949E-ADA259E0F27E}" type="presParOf" srcId="{CD4D48B4-EA81-4AB7-954C-15246E70DAAE}" destId="{27EE91D0-9717-423D-895A-A6646C7988BC}" srcOrd="0" destOrd="0" presId="urn:microsoft.com/office/officeart/2009/3/layout/StepUpProcess"/>
    <dgm:cxn modelId="{93545416-6381-470A-8238-FCD5B6779EA6}" type="presParOf" srcId="{1E2A7D4A-BBF9-44FB-B5E3-136FA086F385}" destId="{7EA5307E-B4E9-4E7C-A8A2-508A6C317621}" srcOrd="4" destOrd="0" presId="urn:microsoft.com/office/officeart/2009/3/layout/StepUpProcess"/>
    <dgm:cxn modelId="{8A3F0400-BEC1-45B5-97E3-C8BE64CB2AA2}" type="presParOf" srcId="{7EA5307E-B4E9-4E7C-A8A2-508A6C317621}" destId="{D9DD6032-63D6-4C84-B3A1-402D4D97CFB2}" srcOrd="0" destOrd="0" presId="urn:microsoft.com/office/officeart/2009/3/layout/StepUpProcess"/>
    <dgm:cxn modelId="{0E94C1A1-756B-459B-AC19-8E804E6230B7}" type="presParOf" srcId="{7EA5307E-B4E9-4E7C-A8A2-508A6C317621}" destId="{4132DC14-D62E-4735-BA2E-A88C95FF902A}"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FDD524-8B29-9E46-ACBA-09E9374A3FED}">
      <dsp:nvSpPr>
        <dsp:cNvPr id="0" name=""/>
        <dsp:cNvSpPr/>
      </dsp:nvSpPr>
      <dsp:spPr>
        <a:xfrm rot="5400000">
          <a:off x="221925" y="1052341"/>
          <a:ext cx="667886" cy="1111348"/>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1324EC3-7256-8146-BBFF-874E2079488E}">
      <dsp:nvSpPr>
        <dsp:cNvPr id="0" name=""/>
        <dsp:cNvSpPr/>
      </dsp:nvSpPr>
      <dsp:spPr>
        <a:xfrm>
          <a:off x="110439" y="1384395"/>
          <a:ext cx="1003331" cy="879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altLang="zh-CN" sz="1700" b="1" kern="1200" dirty="0"/>
            <a:t>Eightfold</a:t>
          </a:r>
          <a:r>
            <a:rPr lang="zh-CN" altLang="en-US" sz="1700" b="1" kern="1200" dirty="0"/>
            <a:t> </a:t>
          </a:r>
          <a:r>
            <a:rPr lang="en-US" altLang="zh-CN" sz="1700" b="1" kern="1200" dirty="0"/>
            <a:t>way-1961</a:t>
          </a:r>
          <a:endParaRPr lang="zh-CN" altLang="en-US" sz="1700" b="1" kern="1200" dirty="0"/>
        </a:p>
      </dsp:txBody>
      <dsp:txXfrm>
        <a:off x="110439" y="1384395"/>
        <a:ext cx="1003331" cy="879479"/>
      </dsp:txXfrm>
    </dsp:sp>
    <dsp:sp modelId="{409F86E0-14C4-8A46-B35F-19783B2524F9}">
      <dsp:nvSpPr>
        <dsp:cNvPr id="0" name=""/>
        <dsp:cNvSpPr/>
      </dsp:nvSpPr>
      <dsp:spPr>
        <a:xfrm>
          <a:off x="924462" y="970522"/>
          <a:ext cx="189307" cy="189307"/>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3E2467D-4E62-D54B-A07E-4E1209049D57}">
      <dsp:nvSpPr>
        <dsp:cNvPr id="0" name=""/>
        <dsp:cNvSpPr/>
      </dsp:nvSpPr>
      <dsp:spPr>
        <a:xfrm rot="5400000">
          <a:off x="1450200" y="748403"/>
          <a:ext cx="667886" cy="1111348"/>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B825FA6-7694-974C-A0AD-2D2E459FECA5}">
      <dsp:nvSpPr>
        <dsp:cNvPr id="0" name=""/>
        <dsp:cNvSpPr/>
      </dsp:nvSpPr>
      <dsp:spPr>
        <a:xfrm>
          <a:off x="1338713" y="1080457"/>
          <a:ext cx="1003331" cy="879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altLang="zh-CN" sz="1700" b="1" kern="1200" dirty="0">
              <a:solidFill>
                <a:srgbClr val="FF0000"/>
              </a:solidFill>
            </a:rPr>
            <a:t>Quark</a:t>
          </a:r>
          <a:r>
            <a:rPr lang="zh-CN" altLang="en-US" sz="1700" b="1" kern="1200" baseline="0" dirty="0">
              <a:solidFill>
                <a:srgbClr val="FF0000"/>
              </a:solidFill>
            </a:rPr>
            <a:t> </a:t>
          </a:r>
          <a:r>
            <a:rPr lang="en-US" altLang="zh-CN" sz="1700" b="1" kern="1200" baseline="0" dirty="0">
              <a:solidFill>
                <a:srgbClr val="FF0000"/>
              </a:solidFill>
            </a:rPr>
            <a:t>model-1964</a:t>
          </a:r>
          <a:r>
            <a:rPr lang="zh-CN" altLang="en-US" sz="1700" b="1" kern="1200" baseline="0" dirty="0">
              <a:solidFill>
                <a:srgbClr val="FF0000"/>
              </a:solidFill>
            </a:rPr>
            <a:t> </a:t>
          </a:r>
          <a:endParaRPr lang="zh-CN" altLang="en-US" sz="1700" b="1" kern="1200" dirty="0">
            <a:solidFill>
              <a:srgbClr val="FF0000"/>
            </a:solidFill>
          </a:endParaRPr>
        </a:p>
      </dsp:txBody>
      <dsp:txXfrm>
        <a:off x="1338713" y="1080457"/>
        <a:ext cx="1003331" cy="879479"/>
      </dsp:txXfrm>
    </dsp:sp>
    <dsp:sp modelId="{2322D99E-7556-074B-A483-9064647E708A}">
      <dsp:nvSpPr>
        <dsp:cNvPr id="0" name=""/>
        <dsp:cNvSpPr/>
      </dsp:nvSpPr>
      <dsp:spPr>
        <a:xfrm>
          <a:off x="2152737" y="666584"/>
          <a:ext cx="189307" cy="189307"/>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5F22C1B-5B7A-3C4A-971C-5B63C24962F3}">
      <dsp:nvSpPr>
        <dsp:cNvPr id="0" name=""/>
        <dsp:cNvSpPr/>
      </dsp:nvSpPr>
      <dsp:spPr>
        <a:xfrm rot="5400000">
          <a:off x="2678474" y="444465"/>
          <a:ext cx="667886" cy="1111348"/>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ED97A53-C404-F14B-AE76-48285588B1A9}">
      <dsp:nvSpPr>
        <dsp:cNvPr id="0" name=""/>
        <dsp:cNvSpPr/>
      </dsp:nvSpPr>
      <dsp:spPr>
        <a:xfrm>
          <a:off x="2566987" y="776519"/>
          <a:ext cx="1003331" cy="879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altLang="zh-CN" sz="1700" kern="1200" dirty="0"/>
            <a:t>QCD/SM</a:t>
          </a:r>
          <a:endParaRPr lang="zh-CN" altLang="en-US" sz="1700" kern="1200" dirty="0"/>
        </a:p>
      </dsp:txBody>
      <dsp:txXfrm>
        <a:off x="2566987" y="776519"/>
        <a:ext cx="1003331" cy="8794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A49FFF-D550-42A9-A042-FC2609E11FE0}">
      <dsp:nvSpPr>
        <dsp:cNvPr id="0" name=""/>
        <dsp:cNvSpPr/>
      </dsp:nvSpPr>
      <dsp:spPr>
        <a:xfrm rot="5400000">
          <a:off x="494162" y="1121469"/>
          <a:ext cx="1473563" cy="2451976"/>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039A85-68E3-4562-9D44-51D40D411B28}">
      <dsp:nvSpPr>
        <dsp:cNvPr id="0" name=""/>
        <dsp:cNvSpPr/>
      </dsp:nvSpPr>
      <dsp:spPr>
        <a:xfrm>
          <a:off x="248187" y="1854081"/>
          <a:ext cx="2213657" cy="194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p>
                  <m:sSupPr>
                    <m:ctrlPr>
                      <a:rPr lang="el-GR" altLang="zh-CN" sz="2000" b="1" i="1" kern="1200" smtClean="0">
                        <a:solidFill>
                          <a:srgbClr val="FF0000"/>
                        </a:solidFill>
                        <a:latin typeface="Cambria Math" panose="02040503050406030204" pitchFamily="18" charset="0"/>
                        <a:ea typeface="Cambria Math" panose="02040503050406030204" pitchFamily="18" charset="0"/>
                      </a:rPr>
                    </m:ctrlPr>
                  </m:sSupPr>
                  <m:e>
                    <m:r>
                      <a:rPr lang="el-GR" altLang="zh-CN" sz="2000" b="1" i="1" kern="1200">
                        <a:solidFill>
                          <a:srgbClr val="FF0000"/>
                        </a:solidFill>
                        <a:latin typeface="Cambria Math" panose="02040503050406030204" pitchFamily="18" charset="0"/>
                        <a:ea typeface="Cambria Math" panose="02040503050406030204" pitchFamily="18" charset="0"/>
                      </a:rPr>
                      <m:t>𝜣</m:t>
                    </m:r>
                  </m:e>
                  <m:sup>
                    <m:r>
                      <a:rPr lang="en-US" altLang="zh-CN" sz="2000" b="1" i="1" kern="1200" smtClean="0">
                        <a:solidFill>
                          <a:srgbClr val="FF0000"/>
                        </a:solidFill>
                        <a:latin typeface="Cambria Math" panose="02040503050406030204" pitchFamily="18" charset="0"/>
                        <a:ea typeface="Cambria Math" panose="02040503050406030204" pitchFamily="18" charset="0"/>
                      </a:rPr>
                      <m:t>+</m:t>
                    </m:r>
                  </m:sup>
                </m:sSup>
                <m:r>
                  <a:rPr lang="el-GR" altLang="zh-CN" sz="2000" b="1" i="1" kern="1200" smtClean="0">
                    <a:solidFill>
                      <a:srgbClr val="FF0000"/>
                    </a:solidFill>
                    <a:latin typeface="Cambria Math" panose="02040503050406030204" pitchFamily="18" charset="0"/>
                    <a:ea typeface="Cambria Math" panose="02040503050406030204" pitchFamily="18" charset="0"/>
                  </a:rPr>
                  <m:t> </m:t>
                </m:r>
                <m:r>
                  <a:rPr lang="en-US" altLang="zh-CN" sz="2000" b="1" i="1" kern="1200" smtClean="0">
                    <a:solidFill>
                      <a:srgbClr val="FF0000"/>
                    </a:solidFill>
                    <a:latin typeface="Cambria Math" panose="02040503050406030204" pitchFamily="18" charset="0"/>
                    <a:ea typeface="Cambria Math" panose="02040503050406030204" pitchFamily="18" charset="0"/>
                  </a:rPr>
                  <m:t>(</m:t>
                </m:r>
                <m:r>
                  <a:rPr lang="en-US" altLang="zh-CN" sz="2000" b="1" i="1" kern="1200" smtClean="0">
                    <a:solidFill>
                      <a:srgbClr val="FF0000"/>
                    </a:solidFill>
                    <a:latin typeface="Cambria Math" panose="02040503050406030204" pitchFamily="18" charset="0"/>
                    <a:ea typeface="Cambria Math" panose="02040503050406030204" pitchFamily="18" charset="0"/>
                  </a:rPr>
                  <m:t>𝟏𝟓𝟒𝟎</m:t>
                </m:r>
                <m:r>
                  <a:rPr lang="en-US" altLang="zh-CN" sz="2000" b="1" i="1" kern="1200" smtClean="0">
                    <a:solidFill>
                      <a:srgbClr val="FF0000"/>
                    </a:solidFill>
                    <a:latin typeface="Cambria Math" panose="02040503050406030204" pitchFamily="18" charset="0"/>
                    <a:ea typeface="Cambria Math" panose="02040503050406030204" pitchFamily="18" charset="0"/>
                  </a:rPr>
                  <m:t>)</m:t>
                </m:r>
              </m:oMath>
            </m:oMathPara>
          </a14:m>
          <a:endParaRPr lang="zh-CN" altLang="en-US" sz="2000" kern="1200" dirty="0"/>
        </a:p>
      </dsp:txBody>
      <dsp:txXfrm>
        <a:off x="248187" y="1854081"/>
        <a:ext cx="2213657" cy="1940400"/>
      </dsp:txXfrm>
    </dsp:sp>
    <dsp:sp modelId="{026848C6-42DF-480D-85B7-76924AFB759E}">
      <dsp:nvSpPr>
        <dsp:cNvPr id="0" name=""/>
        <dsp:cNvSpPr/>
      </dsp:nvSpPr>
      <dsp:spPr>
        <a:xfrm>
          <a:off x="2044174" y="940952"/>
          <a:ext cx="417671" cy="41767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9DF936-6545-4F60-8477-22698853C5C3}">
      <dsp:nvSpPr>
        <dsp:cNvPr id="0" name=""/>
        <dsp:cNvSpPr/>
      </dsp:nvSpPr>
      <dsp:spPr>
        <a:xfrm rot="5400000">
          <a:off x="3204111" y="450889"/>
          <a:ext cx="1473563" cy="2451976"/>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814126-AC9C-40DE-85B9-1C5BA0A826DF}">
      <dsp:nvSpPr>
        <dsp:cNvPr id="0" name=""/>
        <dsp:cNvSpPr/>
      </dsp:nvSpPr>
      <dsp:spPr>
        <a:xfrm>
          <a:off x="2958137" y="1183502"/>
          <a:ext cx="2213657" cy="194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Sup>
                  <m:sSubSupPr>
                    <m:ctrlPr>
                      <a:rPr lang="el-GR" altLang="zh-CN" sz="2000" b="1" i="1" kern="1200" smtClean="0">
                        <a:solidFill>
                          <a:srgbClr val="FF0000"/>
                        </a:solidFill>
                        <a:latin typeface="Cambria Math" panose="02040503050406030204" pitchFamily="18" charset="0"/>
                        <a:ea typeface="Cambria Math" panose="02040503050406030204" pitchFamily="18" charset="0"/>
                      </a:rPr>
                    </m:ctrlPr>
                  </m:sSubSupPr>
                  <m:e>
                    <m:r>
                      <a:rPr lang="en-US" altLang="zh-CN" sz="2000" b="1" i="1" kern="1200" smtClean="0">
                        <a:solidFill>
                          <a:srgbClr val="FF0000"/>
                        </a:solidFill>
                        <a:latin typeface="Cambria Math" panose="02040503050406030204" pitchFamily="18" charset="0"/>
                        <a:ea typeface="Cambria Math" panose="02040503050406030204" pitchFamily="18" charset="0"/>
                      </a:rPr>
                      <m:t>𝑫</m:t>
                    </m:r>
                  </m:e>
                  <m:sub>
                    <m:r>
                      <a:rPr lang="en-US" altLang="zh-CN" sz="2000" b="1" i="1" kern="1200" smtClean="0">
                        <a:solidFill>
                          <a:srgbClr val="FF0000"/>
                        </a:solidFill>
                        <a:latin typeface="Cambria Math" panose="02040503050406030204" pitchFamily="18" charset="0"/>
                        <a:ea typeface="Cambria Math" panose="02040503050406030204" pitchFamily="18" charset="0"/>
                      </a:rPr>
                      <m:t>𝒔</m:t>
                    </m:r>
                    <m:r>
                      <a:rPr lang="en-US" altLang="zh-CN" sz="2000" b="1" i="1" kern="1200" smtClean="0">
                        <a:solidFill>
                          <a:srgbClr val="FF0000"/>
                        </a:solidFill>
                        <a:latin typeface="Cambria Math" panose="02040503050406030204" pitchFamily="18" charset="0"/>
                        <a:ea typeface="Cambria Math" panose="02040503050406030204" pitchFamily="18" charset="0"/>
                      </a:rPr>
                      <m:t>𝟎</m:t>
                    </m:r>
                  </m:sub>
                  <m:sup>
                    <m:r>
                      <a:rPr lang="en-US" altLang="zh-CN" sz="2000" b="1" i="1" kern="1200" smtClean="0">
                        <a:solidFill>
                          <a:srgbClr val="FF0000"/>
                        </a:solidFill>
                        <a:latin typeface="Cambria Math" panose="02040503050406030204" pitchFamily="18" charset="0"/>
                        <a:ea typeface="Cambria Math" panose="02040503050406030204" pitchFamily="18" charset="0"/>
                      </a:rPr>
                      <m:t>∗</m:t>
                    </m:r>
                  </m:sup>
                </m:sSubSup>
                <m:r>
                  <a:rPr lang="en-US" altLang="zh-CN" sz="2000" b="1" i="1" kern="1200" smtClean="0">
                    <a:solidFill>
                      <a:srgbClr val="FF0000"/>
                    </a:solidFill>
                    <a:latin typeface="Cambria Math" panose="02040503050406030204" pitchFamily="18" charset="0"/>
                    <a:ea typeface="Cambria Math" panose="02040503050406030204" pitchFamily="18" charset="0"/>
                  </a:rPr>
                  <m:t>(</m:t>
                </m:r>
                <m:r>
                  <a:rPr lang="en-US" altLang="zh-CN" sz="2000" b="1" i="1" kern="1200" smtClean="0">
                    <a:solidFill>
                      <a:srgbClr val="FF0000"/>
                    </a:solidFill>
                    <a:latin typeface="Cambria Math" panose="02040503050406030204" pitchFamily="18" charset="0"/>
                    <a:ea typeface="Cambria Math" panose="02040503050406030204" pitchFamily="18" charset="0"/>
                  </a:rPr>
                  <m:t>𝟐𝟑𝟏𝟕</m:t>
                </m:r>
                <m:r>
                  <a:rPr lang="en-US" altLang="zh-CN" sz="2000" b="1" i="1" kern="1200" smtClean="0">
                    <a:solidFill>
                      <a:srgbClr val="FF0000"/>
                    </a:solidFill>
                    <a:latin typeface="Cambria Math" panose="02040503050406030204" pitchFamily="18" charset="0"/>
                    <a:ea typeface="Cambria Math" panose="02040503050406030204" pitchFamily="18" charset="0"/>
                  </a:rPr>
                  <m:t>)</m:t>
                </m:r>
              </m:oMath>
            </m:oMathPara>
          </a14:m>
          <a:endParaRPr lang="zh-CN" altLang="en-US" sz="2000" kern="1200" dirty="0"/>
        </a:p>
      </dsp:txBody>
      <dsp:txXfrm>
        <a:off x="2958137" y="1183502"/>
        <a:ext cx="2213657" cy="1940400"/>
      </dsp:txXfrm>
    </dsp:sp>
    <dsp:sp modelId="{4F7CFE50-A70E-4E57-A859-1584B1F2F3A9}">
      <dsp:nvSpPr>
        <dsp:cNvPr id="0" name=""/>
        <dsp:cNvSpPr/>
      </dsp:nvSpPr>
      <dsp:spPr>
        <a:xfrm>
          <a:off x="4754123" y="270372"/>
          <a:ext cx="417671" cy="41767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DD6032-63D6-4C84-B3A1-402D4D97CFB2}">
      <dsp:nvSpPr>
        <dsp:cNvPr id="0" name=""/>
        <dsp:cNvSpPr/>
      </dsp:nvSpPr>
      <dsp:spPr>
        <a:xfrm rot="5400000">
          <a:off x="5914060" y="-219690"/>
          <a:ext cx="1473563" cy="2451976"/>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32DC14-D62E-4735-BA2E-A88C95FF902A}">
      <dsp:nvSpPr>
        <dsp:cNvPr id="0" name=""/>
        <dsp:cNvSpPr/>
      </dsp:nvSpPr>
      <dsp:spPr>
        <a:xfrm>
          <a:off x="5668086" y="512922"/>
          <a:ext cx="2213657" cy="194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m:rPr>
                    <m:sty m:val="p"/>
                  </m:rPr>
                  <a:rPr lang="en-US" altLang="zh-CN" sz="2000" b="1" i="1" kern="1200" smtClean="0">
                    <a:solidFill>
                      <a:srgbClr val="FF0000"/>
                    </a:solidFill>
                    <a:latin typeface="Cambria Math" panose="02040503050406030204" pitchFamily="18" charset="0"/>
                    <a:ea typeface="Cambria Math" panose="02040503050406030204" pitchFamily="18" charset="0"/>
                  </a:rPr>
                  <m:t>X</m:t>
                </m:r>
                <m:r>
                  <a:rPr lang="en-US" altLang="zh-CN" sz="2000" b="1" i="1" kern="1200" smtClean="0">
                    <a:solidFill>
                      <a:srgbClr val="FF0000"/>
                    </a:solidFill>
                    <a:latin typeface="Cambria Math" panose="02040503050406030204" pitchFamily="18" charset="0"/>
                    <a:ea typeface="Cambria Math" panose="02040503050406030204" pitchFamily="18" charset="0"/>
                  </a:rPr>
                  <m:t>(</m:t>
                </m:r>
                <m:r>
                  <a:rPr lang="en-US" altLang="zh-CN" sz="2000" b="1" i="1" kern="1200" smtClean="0">
                    <a:solidFill>
                      <a:srgbClr val="FF0000"/>
                    </a:solidFill>
                    <a:latin typeface="Cambria Math" panose="02040503050406030204" pitchFamily="18" charset="0"/>
                    <a:ea typeface="Cambria Math" panose="02040503050406030204" pitchFamily="18" charset="0"/>
                  </a:rPr>
                  <m:t>𝟑𝟖𝟕𝟐</m:t>
                </m:r>
                <m:r>
                  <a:rPr lang="en-US" altLang="zh-CN" sz="2000" b="1" i="1" kern="1200" smtClean="0">
                    <a:solidFill>
                      <a:srgbClr val="FF0000"/>
                    </a:solidFill>
                    <a:latin typeface="Cambria Math" panose="02040503050406030204" pitchFamily="18" charset="0"/>
                    <a:ea typeface="Cambria Math" panose="02040503050406030204" pitchFamily="18" charset="0"/>
                  </a:rPr>
                  <m:t>)</m:t>
                </m:r>
              </m:oMath>
            </m:oMathPara>
          </a14:m>
          <a:endParaRPr lang="zh-CN" altLang="en-US" sz="2000" kern="1200" dirty="0"/>
        </a:p>
      </dsp:txBody>
      <dsp:txXfrm>
        <a:off x="5668086" y="512922"/>
        <a:ext cx="2213657" cy="194040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C601AA7F-3044-438C-8B03-54D0453B54BE}" type="datetimeFigureOut">
              <a:rPr lang="zh-CN" altLang="en-US" smtClean="0"/>
              <a:t>2023/4/8</a:t>
            </a:fld>
            <a:endParaRPr lang="zh-CN" altLang="en-US"/>
          </a:p>
        </p:txBody>
      </p:sp>
      <p:sp>
        <p:nvSpPr>
          <p:cNvPr id="4" name="页脚占位符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855D26D2-B6DD-4384-AEA6-8068C7DC6915}" type="slidenum">
              <a:rPr lang="zh-CN" altLang="en-US" smtClean="0"/>
              <a:t>‹#›</a:t>
            </a:fld>
            <a:endParaRPr lang="zh-CN" altLang="en-US"/>
          </a:p>
        </p:txBody>
      </p:sp>
    </p:spTree>
    <p:extLst>
      <p:ext uri="{BB962C8B-B14F-4D97-AF65-F5344CB8AC3E}">
        <p14:creationId xmlns:p14="http://schemas.microsoft.com/office/powerpoint/2010/main" val="12899046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9383A1F4-B63D-4184-A89D-2E46A94932A5}" type="datetimeFigureOut">
              <a:rPr lang="zh-CN" altLang="en-US" smtClean="0"/>
              <a:t>2023/4/8</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3331A36F-42B4-4698-A17E-BC46F3BF5DDF}" type="slidenum">
              <a:rPr lang="zh-CN" altLang="en-US" smtClean="0"/>
              <a:t>‹#›</a:t>
            </a:fld>
            <a:endParaRPr lang="zh-CN" altLang="en-US"/>
          </a:p>
        </p:txBody>
      </p:sp>
    </p:spTree>
    <p:extLst>
      <p:ext uri="{BB962C8B-B14F-4D97-AF65-F5344CB8AC3E}">
        <p14:creationId xmlns:p14="http://schemas.microsoft.com/office/powerpoint/2010/main" val="76314190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aidu.com/s?wd=%E8%8E%8E%E5%A3%AB%E6%AF%94%E4%BA%9A&amp;tn=SE_PcZhidaonwhc_ngpagmjz&amp;rsv_dl=gh_pc_zhidao"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baidu.com/s?wd=%E3%80%8A%E5%93%88%E5%A7%86%E9%9B%B7%E7%89%B9%E3%80%8B&amp;tn=SE_PcZhidaonwhc_ngpagmjz&amp;rsv_dl=gh_pc_zhidao"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britannica.com/science/subatomic-particle" TargetMode="External"/><Relationship Id="rId3" Type="http://schemas.openxmlformats.org/officeDocument/2006/relationships/hyperlink" Target="https://www.britannica.com/biography/Murray-Gell-Mann" TargetMode="External"/><Relationship Id="rId7" Type="http://schemas.openxmlformats.org/officeDocument/2006/relationships/hyperlink" Target="https://www.britannica.com/topic/Buddhism"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britannica.com/topic/Eightfold-Path" TargetMode="External"/><Relationship Id="rId5" Type="http://schemas.openxmlformats.org/officeDocument/2006/relationships/hyperlink" Target="https://www.merriam-webster.com/dictionary/analogy" TargetMode="External"/><Relationship Id="rId10" Type="http://schemas.openxmlformats.org/officeDocument/2006/relationships/hyperlink" Target="https://www.britannica.com/science/quark" TargetMode="External"/><Relationship Id="rId4" Type="http://schemas.openxmlformats.org/officeDocument/2006/relationships/hyperlink" Target="https://www.britannica.com/biography/Yuval-Neeman" TargetMode="External"/><Relationship Id="rId9" Type="http://schemas.openxmlformats.org/officeDocument/2006/relationships/hyperlink" Target="https://www.britannica.com/science/omega-minus-particl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406615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2003 marked the beginning of a new period</a:t>
            </a:r>
            <a:endParaRPr lang="zh-CN" altLang="en-US" dirty="0"/>
          </a:p>
        </p:txBody>
      </p:sp>
    </p:spTree>
    <p:extLst>
      <p:ext uri="{BB962C8B-B14F-4D97-AF65-F5344CB8AC3E}">
        <p14:creationId xmlns:p14="http://schemas.microsoft.com/office/powerpoint/2010/main" val="3735826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 lot more were discovered in the following years</a:t>
            </a:r>
            <a:endParaRPr lang="zh-CN" altLang="en-US" dirty="0"/>
          </a:p>
          <a:p>
            <a:endParaRPr lang="zh-CN" altLang="en-US" dirty="0"/>
          </a:p>
        </p:txBody>
      </p:sp>
    </p:spTree>
    <p:extLst>
      <p:ext uri="{BB962C8B-B14F-4D97-AF65-F5344CB8AC3E}">
        <p14:creationId xmlns:p14="http://schemas.microsoft.com/office/powerpoint/2010/main" val="3147349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latin typeface="Arial" panose="020B0604020202020204" pitchFamily="34" charset="0"/>
              </a:rPr>
              <a:t>Quarks come in twos and threes—or so nearly every experiment has told us. This summer, the BESIII Collaboration in China and the Belle Collaboration in Japan reported they had sorted through the debris of high-energy electron-positron collisions and seen a mysterious particle that appeared to contain four quarks. Though other explanations for the nature of the particle, dubbed </a:t>
            </a:r>
            <a:r>
              <a:rPr lang="en" altLang="zh-CN" dirty="0" err="1">
                <a:latin typeface="Arial" panose="020B0604020202020204" pitchFamily="34" charset="0"/>
              </a:rPr>
              <a:t>Zc</a:t>
            </a:r>
            <a:r>
              <a:rPr lang="en" altLang="zh-CN" dirty="0">
                <a:latin typeface="Arial" panose="020B0604020202020204" pitchFamily="34" charset="0"/>
              </a:rPr>
              <a:t>(3900), are possible, the “tetraquark” interpretation may be gaining traction: BESIII has since seen a series of other particles that appear to contain four quarks. </a:t>
            </a:r>
            <a:endParaRPr lang="en" altLang="zh-CN" dirty="0"/>
          </a:p>
        </p:txBody>
      </p:sp>
    </p:spTree>
    <p:extLst>
      <p:ext uri="{BB962C8B-B14F-4D97-AF65-F5344CB8AC3E}">
        <p14:creationId xmlns:p14="http://schemas.microsoft.com/office/powerpoint/2010/main" val="4269947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8526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r>
              <a:rPr lang="zh-CN" altLang="en-US" sz="1200" b="0" i="0" u="none" strike="noStrike" kern="1200" dirty="0">
                <a:solidFill>
                  <a:schemeClr val="tx1"/>
                </a:solidFill>
                <a:effectLst/>
                <a:latin typeface="+mn-lt"/>
                <a:ea typeface="+mn-ea"/>
                <a:cs typeface="+mn-cs"/>
                <a:hlinkClick r:id="rId3"/>
              </a:rPr>
              <a:t>莎士比亚</a:t>
            </a:r>
            <a:r>
              <a:rPr lang="zh-CN" altLang="en-US" sz="1200" b="0" i="0" u="none" strike="noStrike" kern="1200" dirty="0">
                <a:solidFill>
                  <a:schemeClr val="tx1"/>
                </a:solidFill>
                <a:effectLst/>
                <a:latin typeface="+mn-lt"/>
                <a:ea typeface="+mn-ea"/>
                <a:cs typeface="+mn-cs"/>
              </a:rPr>
              <a:t>（</a:t>
            </a:r>
            <a:r>
              <a:rPr lang="en-US" altLang="zh-CN" sz="1200" b="0" i="0" u="none" strike="noStrike" kern="1200" dirty="0">
                <a:solidFill>
                  <a:schemeClr val="tx1"/>
                </a:solidFill>
                <a:effectLst/>
                <a:latin typeface="+mn-lt"/>
                <a:ea typeface="+mn-ea"/>
                <a:cs typeface="+mn-cs"/>
              </a:rPr>
              <a:t>Shakespeare</a:t>
            </a:r>
            <a:r>
              <a:rPr lang="zh-CN" altLang="en-US" sz="1200" b="0" i="0" u="none" strike="noStrike" kern="1200" dirty="0">
                <a:solidFill>
                  <a:schemeClr val="tx1"/>
                </a:solidFill>
                <a:effectLst/>
                <a:latin typeface="+mn-lt"/>
                <a:ea typeface="+mn-ea"/>
                <a:cs typeface="+mn-cs"/>
              </a:rPr>
              <a:t>）名言：“一千个读者眼中就会有一千个哈姆雷特”</a:t>
            </a:r>
          </a:p>
          <a:p>
            <a:r>
              <a:rPr lang="zh-CN" altLang="en-US" sz="1200" b="0" i="0" u="none" strike="noStrike" kern="1200" dirty="0">
                <a:solidFill>
                  <a:schemeClr val="tx1"/>
                </a:solidFill>
                <a:effectLst/>
                <a:latin typeface="+mn-lt"/>
                <a:ea typeface="+mn-ea"/>
                <a:cs typeface="+mn-cs"/>
              </a:rPr>
              <a:t>也就是说，每个立场不同的人可以在</a:t>
            </a:r>
            <a:r>
              <a:rPr lang="en-US" altLang="zh-CN" sz="1200" b="0" i="0" u="none" strike="noStrike" kern="1200" dirty="0">
                <a:solidFill>
                  <a:schemeClr val="tx1"/>
                </a:solidFill>
                <a:effectLst/>
                <a:latin typeface="+mn-lt"/>
                <a:ea typeface="+mn-ea"/>
                <a:cs typeface="+mn-cs"/>
              </a:rPr>
              <a:t>〈Hamlets〉</a:t>
            </a:r>
            <a:r>
              <a:rPr lang="en-US" altLang="zh-CN" sz="1200" b="0" i="0" u="none" strike="noStrike" kern="1200" dirty="0">
                <a:solidFill>
                  <a:schemeClr val="tx1"/>
                </a:solidFill>
                <a:effectLst/>
                <a:latin typeface="+mn-lt"/>
                <a:ea typeface="+mn-ea"/>
                <a:cs typeface="+mn-cs"/>
                <a:hlinkClick r:id="rId4"/>
              </a:rPr>
              <a:t>《</a:t>
            </a:r>
            <a:r>
              <a:rPr lang="zh-CN" altLang="en-US" sz="1200" b="0" i="0" u="none" strike="noStrike" kern="1200" dirty="0">
                <a:solidFill>
                  <a:schemeClr val="tx1"/>
                </a:solidFill>
                <a:effectLst/>
                <a:latin typeface="+mn-lt"/>
                <a:ea typeface="+mn-ea"/>
                <a:cs typeface="+mn-cs"/>
                <a:hlinkClick r:id="rId4"/>
              </a:rPr>
              <a:t>哈姆雷特</a:t>
            </a:r>
            <a:r>
              <a:rPr lang="en-US" altLang="zh-CN" sz="1200" b="0" i="0" u="none" strike="noStrike" kern="1200" dirty="0">
                <a:solidFill>
                  <a:schemeClr val="tx1"/>
                </a:solidFill>
                <a:effectLst/>
                <a:latin typeface="+mn-lt"/>
                <a:ea typeface="+mn-ea"/>
                <a:cs typeface="+mn-cs"/>
                <a:hlinkClick r:id="rId4"/>
              </a:rPr>
              <a:t>》</a:t>
            </a:r>
            <a:r>
              <a:rPr lang="zh-CN" altLang="en-US" sz="1200" b="0" i="0" u="none" strike="noStrike" kern="1200" dirty="0">
                <a:solidFill>
                  <a:schemeClr val="tx1"/>
                </a:solidFill>
                <a:effectLst/>
                <a:latin typeface="+mn-lt"/>
                <a:ea typeface="+mn-ea"/>
                <a:cs typeface="+mn-cs"/>
              </a:rPr>
              <a:t>这本书里看出完全不同的意境。</a:t>
            </a:r>
          </a:p>
          <a:p>
            <a:r>
              <a:rPr lang="zh-CN" altLang="en-US" sz="1200" b="0" i="0" u="none" strike="noStrike" kern="1200" dirty="0">
                <a:solidFill>
                  <a:schemeClr val="tx1"/>
                </a:solidFill>
                <a:effectLst/>
                <a:latin typeface="+mn-lt"/>
                <a:ea typeface="+mn-ea"/>
                <a:cs typeface="+mn-cs"/>
              </a:rPr>
              <a:t>英语原句是：</a:t>
            </a:r>
            <a:r>
              <a:rPr lang="en-US" altLang="zh-CN" sz="1200" b="0" i="0" u="none" strike="noStrike" kern="1200" dirty="0">
                <a:solidFill>
                  <a:schemeClr val="tx1"/>
                </a:solidFill>
                <a:effectLst/>
                <a:latin typeface="+mn-lt"/>
                <a:ea typeface="+mn-ea"/>
                <a:cs typeface="+mn-cs"/>
              </a:rPr>
              <a:t>There are a thousand Hamlets in a thousand people's eyes.</a:t>
            </a:r>
          </a:p>
          <a:p>
            <a:r>
              <a:rPr lang="zh-CN" altLang="en-US" sz="1200" b="0" i="0" u="none" strike="noStrike" kern="1200" dirty="0">
                <a:solidFill>
                  <a:schemeClr val="tx1"/>
                </a:solidFill>
                <a:effectLst/>
                <a:latin typeface="+mn-lt"/>
                <a:ea typeface="+mn-ea"/>
                <a:cs typeface="+mn-cs"/>
              </a:rPr>
              <a:t>（一千个读者眼里有一千个哈姆雷特）即（一千个人就有一千个哈姆雷特）</a:t>
            </a:r>
          </a:p>
        </p:txBody>
      </p:sp>
    </p:spTree>
    <p:extLst>
      <p:ext uri="{BB962C8B-B14F-4D97-AF65-F5344CB8AC3E}">
        <p14:creationId xmlns:p14="http://schemas.microsoft.com/office/powerpoint/2010/main" val="3383433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9472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907555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737729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38973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55266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851919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824984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401740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285814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567695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799671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103688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216333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r>
              <a:rPr lang="en-US" altLang="zh-CN" dirty="0"/>
              <a:t>We used to live in a very simple world, before the only known elementary particles were electron, proton and neutron</a:t>
            </a:r>
            <a:endParaRPr lang="zh-CN" altLang="en-US" dirty="0"/>
          </a:p>
        </p:txBody>
      </p:sp>
    </p:spTree>
    <p:extLst>
      <p:ext uri="{BB962C8B-B14F-4D97-AF65-F5344CB8AC3E}">
        <p14:creationId xmlns:p14="http://schemas.microsoft.com/office/powerpoint/2010/main" val="3900953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609930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894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In</a:t>
            </a:r>
            <a:r>
              <a:rPr kumimoji="1" lang="zh-CN" altLang="en-US" baseline="0" dirty="0"/>
              <a:t> </a:t>
            </a:r>
            <a:r>
              <a:rPr kumimoji="1" lang="en-US" altLang="zh-CN" baseline="0" dirty="0"/>
              <a:t>particle/hadron</a:t>
            </a:r>
            <a:r>
              <a:rPr kumimoji="1" lang="zh-CN" altLang="en-US" baseline="0" dirty="0"/>
              <a:t> </a:t>
            </a:r>
            <a:r>
              <a:rPr kumimoji="1" lang="en-US" altLang="zh-CN" baseline="0" dirty="0"/>
              <a:t>physics,</a:t>
            </a:r>
            <a:r>
              <a:rPr kumimoji="1" lang="zh-CN" altLang="en-US" baseline="0" dirty="0"/>
              <a:t> </a:t>
            </a:r>
            <a:r>
              <a:rPr kumimoji="1" lang="en-US" altLang="zh-CN" baseline="0" dirty="0"/>
              <a:t>the</a:t>
            </a:r>
            <a:r>
              <a:rPr kumimoji="1" lang="zh-CN" altLang="en-US" baseline="0" dirty="0"/>
              <a:t> </a:t>
            </a:r>
            <a:r>
              <a:rPr kumimoji="1" lang="en-US" altLang="zh-CN" baseline="0" dirty="0"/>
              <a:t>eightfold</a:t>
            </a:r>
            <a:r>
              <a:rPr kumimoji="1" lang="zh-CN" altLang="en-US" baseline="0" dirty="0"/>
              <a:t> </a:t>
            </a:r>
            <a:r>
              <a:rPr kumimoji="1" lang="en-US" altLang="zh-CN" baseline="0" dirty="0"/>
              <a:t>way</a:t>
            </a:r>
            <a:r>
              <a:rPr kumimoji="1" lang="zh-CN" altLang="en-US" baseline="0" dirty="0"/>
              <a:t> </a:t>
            </a:r>
            <a:r>
              <a:rPr kumimoji="1" lang="en-US" altLang="zh-CN" baseline="0" dirty="0"/>
              <a:t>paved</a:t>
            </a:r>
            <a:r>
              <a:rPr kumimoji="1" lang="zh-CN" altLang="en-US" baseline="0" dirty="0"/>
              <a:t> </a:t>
            </a:r>
            <a:r>
              <a:rPr kumimoji="1" lang="en-US" altLang="zh-CN" baseline="0" dirty="0"/>
              <a:t>the</a:t>
            </a:r>
            <a:r>
              <a:rPr kumimoji="1" lang="zh-CN" altLang="en-US" baseline="0" dirty="0"/>
              <a:t> </a:t>
            </a:r>
            <a:r>
              <a:rPr kumimoji="1" lang="en-US" altLang="zh-CN" baseline="0" dirty="0"/>
              <a:t>way</a:t>
            </a:r>
            <a:r>
              <a:rPr kumimoji="1" lang="zh-CN" altLang="en-US" baseline="0" dirty="0"/>
              <a:t> </a:t>
            </a:r>
            <a:r>
              <a:rPr kumimoji="1" lang="en-US" altLang="zh-CN" baseline="0" dirty="0"/>
              <a:t>for the</a:t>
            </a:r>
            <a:r>
              <a:rPr kumimoji="1" lang="zh-CN" altLang="en-US" baseline="0" dirty="0"/>
              <a:t>  </a:t>
            </a:r>
            <a:r>
              <a:rPr kumimoji="1" lang="en-US" altLang="zh-CN" baseline="0" dirty="0"/>
              <a:t>quark</a:t>
            </a:r>
            <a:r>
              <a:rPr kumimoji="1" lang="zh-CN" altLang="en-US" baseline="0" dirty="0"/>
              <a:t> </a:t>
            </a:r>
            <a:r>
              <a:rPr kumimoji="1" lang="en-US" altLang="zh-CN" baseline="0" dirty="0"/>
              <a:t>model,</a:t>
            </a:r>
            <a:r>
              <a:rPr kumimoji="1" lang="zh-CN" altLang="en-US" baseline="0" dirty="0"/>
              <a:t> </a:t>
            </a:r>
            <a:r>
              <a:rPr kumimoji="1" lang="en-US" altLang="zh-CN" baseline="0" dirty="0"/>
              <a:t>which</a:t>
            </a:r>
            <a:r>
              <a:rPr kumimoji="1" lang="zh-CN" altLang="en-US" baseline="0" dirty="0"/>
              <a:t> </a:t>
            </a:r>
            <a:r>
              <a:rPr kumimoji="1" lang="en-US" altLang="zh-CN" baseline="0" dirty="0"/>
              <a:t>has</a:t>
            </a:r>
            <a:r>
              <a:rPr kumimoji="1" lang="zh-CN" altLang="en-US" baseline="0" dirty="0"/>
              <a:t> </a:t>
            </a:r>
            <a:r>
              <a:rPr kumimoji="1" lang="en-US" altLang="zh-CN" baseline="0" dirty="0"/>
              <a:t>an</a:t>
            </a:r>
            <a:r>
              <a:rPr kumimoji="1" lang="zh-CN" altLang="en-US" baseline="0" dirty="0"/>
              <a:t> </a:t>
            </a:r>
            <a:r>
              <a:rPr kumimoji="1" lang="en-US" altLang="zh-CN" baseline="0" dirty="0"/>
              <a:t>important</a:t>
            </a:r>
            <a:r>
              <a:rPr kumimoji="1" lang="zh-CN" altLang="en-US" baseline="0" dirty="0"/>
              <a:t> </a:t>
            </a:r>
            <a:r>
              <a:rPr kumimoji="1" lang="en-US" altLang="zh-CN" baseline="0" dirty="0"/>
              <a:t>position</a:t>
            </a:r>
            <a:r>
              <a:rPr kumimoji="1" lang="zh-CN" altLang="en-US" baseline="0" dirty="0"/>
              <a:t> </a:t>
            </a:r>
            <a:r>
              <a:rPr kumimoji="1" lang="en-US" altLang="zh-CN" baseline="0" dirty="0"/>
              <a:t>in</a:t>
            </a:r>
            <a:r>
              <a:rPr kumimoji="1" lang="zh-CN" altLang="en-US" baseline="0" dirty="0"/>
              <a:t> </a:t>
            </a:r>
            <a:r>
              <a:rPr kumimoji="1" lang="en-US" altLang="zh-CN" baseline="0" dirty="0"/>
              <a:t>the</a:t>
            </a:r>
            <a:r>
              <a:rPr kumimoji="1" lang="zh-CN" altLang="en-US" baseline="0" dirty="0"/>
              <a:t> </a:t>
            </a:r>
            <a:r>
              <a:rPr kumimoji="1" lang="en-US" altLang="zh-CN" baseline="0" dirty="0"/>
              <a:t>so-called</a:t>
            </a:r>
            <a:r>
              <a:rPr kumimoji="1" lang="zh-CN" altLang="en-US" baseline="0" dirty="0"/>
              <a:t> </a:t>
            </a:r>
            <a:r>
              <a:rPr kumimoji="1" lang="en-US" altLang="zh-CN" baseline="0" dirty="0"/>
              <a:t>standard</a:t>
            </a:r>
            <a:r>
              <a:rPr kumimoji="1" lang="zh-CN" altLang="en-US" baseline="0" dirty="0"/>
              <a:t> </a:t>
            </a:r>
            <a:r>
              <a:rPr kumimoji="1" lang="en-US" altLang="zh-CN" baseline="0" dirty="0"/>
              <a:t>model</a:t>
            </a:r>
            <a:r>
              <a:rPr kumimoji="1" lang="zh-CN" altLang="en-US" baseline="0" dirty="0"/>
              <a:t> </a:t>
            </a:r>
            <a:r>
              <a:rPr kumimoji="1" lang="en-US" altLang="zh-CN" baseline="0" dirty="0"/>
              <a:t>of</a:t>
            </a:r>
            <a:r>
              <a:rPr kumimoji="1" lang="zh-CN" altLang="en-US" baseline="0" dirty="0"/>
              <a:t> </a:t>
            </a:r>
            <a:r>
              <a:rPr kumimoji="1" lang="en-US" altLang="zh-CN" baseline="0" dirty="0"/>
              <a:t>particle</a:t>
            </a:r>
            <a:r>
              <a:rPr kumimoji="1" lang="zh-CN" altLang="en-US" baseline="0" dirty="0"/>
              <a:t> </a:t>
            </a:r>
            <a:r>
              <a:rPr kumimoji="1" lang="en-US" altLang="zh-CN" baseline="0" dirty="0"/>
              <a:t>physics. </a:t>
            </a:r>
            <a:r>
              <a:rPr lang="en-US" altLang="zh-CN" sz="1200" b="0" kern="1200" dirty="0">
                <a:solidFill>
                  <a:schemeClr val="tx1"/>
                </a:solidFill>
                <a:effectLst/>
                <a:latin typeface="+mn-lt"/>
                <a:ea typeface="+mn-ea"/>
                <a:cs typeface="+mn-cs"/>
              </a:rPr>
              <a:t>on the basis of their symmetrical properties, the number of members of each group being 1, 8 (most frequently), 10, or 27. The system was proposed in 1961 by the American physicist </a:t>
            </a:r>
            <a:r>
              <a:rPr lang="en-US" altLang="zh-CN" sz="1200" b="0" u="none" strike="noStrike" kern="1200" dirty="0">
                <a:solidFill>
                  <a:schemeClr val="tx1"/>
                </a:solidFill>
                <a:effectLst/>
                <a:latin typeface="+mn-lt"/>
                <a:ea typeface="+mn-ea"/>
                <a:cs typeface="+mn-cs"/>
                <a:hlinkClick r:id="rId3"/>
              </a:rPr>
              <a:t>Murray Gell-Mann</a:t>
            </a:r>
            <a:r>
              <a:rPr lang="en-US" altLang="zh-CN" sz="1200" b="0" kern="1200" dirty="0">
                <a:solidFill>
                  <a:schemeClr val="tx1"/>
                </a:solidFill>
                <a:effectLst/>
                <a:latin typeface="+mn-lt"/>
                <a:ea typeface="+mn-ea"/>
                <a:cs typeface="+mn-cs"/>
              </a:rPr>
              <a:t> and the Israeli physicist </a:t>
            </a:r>
            <a:r>
              <a:rPr lang="en-US" altLang="zh-CN" sz="1200" b="0" u="none" strike="noStrike" kern="1200" dirty="0">
                <a:solidFill>
                  <a:schemeClr val="tx1"/>
                </a:solidFill>
                <a:effectLst/>
                <a:latin typeface="+mn-lt"/>
                <a:ea typeface="+mn-ea"/>
                <a:cs typeface="+mn-cs"/>
                <a:hlinkClick r:id="rId4"/>
              </a:rPr>
              <a:t>Yuval </a:t>
            </a:r>
            <a:r>
              <a:rPr lang="en-US" altLang="zh-CN" sz="1200" b="0" u="none" strike="noStrike" kern="1200" dirty="0" err="1">
                <a:solidFill>
                  <a:schemeClr val="tx1"/>
                </a:solidFill>
                <a:effectLst/>
                <a:latin typeface="+mn-lt"/>
                <a:ea typeface="+mn-ea"/>
                <a:cs typeface="+mn-cs"/>
                <a:hlinkClick r:id="rId4"/>
              </a:rPr>
              <a:t>Neʾeman</a:t>
            </a:r>
            <a:r>
              <a:rPr lang="en-US" altLang="zh-CN" sz="1200" b="0" kern="1200" dirty="0">
                <a:solidFill>
                  <a:schemeClr val="tx1"/>
                </a:solidFill>
                <a:effectLst/>
                <a:latin typeface="+mn-lt"/>
                <a:ea typeface="+mn-ea"/>
                <a:cs typeface="+mn-cs"/>
              </a:rPr>
              <a:t>. It is based on the mathematical symmetry group SU(3); however, the name of the system was suggested by </a:t>
            </a:r>
            <a:r>
              <a:rPr lang="en-US" altLang="zh-CN" sz="1200" b="0" u="none" strike="noStrike" kern="1200" dirty="0">
                <a:solidFill>
                  <a:schemeClr val="tx1"/>
                </a:solidFill>
                <a:effectLst/>
                <a:latin typeface="+mn-lt"/>
                <a:ea typeface="+mn-ea"/>
                <a:cs typeface="+mn-cs"/>
                <a:hlinkClick r:id="rId5"/>
              </a:rPr>
              <a:t>analogy</a:t>
            </a:r>
            <a:r>
              <a:rPr lang="en-US" altLang="zh-CN" sz="1200" b="0" kern="1200" dirty="0">
                <a:solidFill>
                  <a:schemeClr val="tx1"/>
                </a:solidFill>
                <a:effectLst/>
                <a:latin typeface="+mn-lt"/>
                <a:ea typeface="+mn-ea"/>
                <a:cs typeface="+mn-cs"/>
              </a:rPr>
              <a:t> with the </a:t>
            </a:r>
            <a:r>
              <a:rPr lang="en-US" altLang="zh-CN" sz="1200" b="0" u="none" strike="noStrike" kern="1200" dirty="0">
                <a:solidFill>
                  <a:schemeClr val="tx1"/>
                </a:solidFill>
                <a:effectLst/>
                <a:latin typeface="+mn-lt"/>
                <a:ea typeface="+mn-ea"/>
                <a:cs typeface="+mn-cs"/>
                <a:hlinkClick r:id="rId6"/>
              </a:rPr>
              <a:t>Eightfold Path</a:t>
            </a:r>
            <a:r>
              <a:rPr lang="en-US" altLang="zh-CN" sz="1200" b="0" kern="1200" dirty="0">
                <a:solidFill>
                  <a:schemeClr val="tx1"/>
                </a:solidFill>
                <a:effectLst/>
                <a:latin typeface="+mn-lt"/>
                <a:ea typeface="+mn-ea"/>
                <a:cs typeface="+mn-cs"/>
              </a:rPr>
              <a:t> of </a:t>
            </a:r>
            <a:r>
              <a:rPr lang="en-US" altLang="zh-CN" sz="1200" b="0" u="none" strike="noStrike" kern="1200" dirty="0">
                <a:solidFill>
                  <a:schemeClr val="tx1"/>
                </a:solidFill>
                <a:effectLst/>
                <a:latin typeface="+mn-lt"/>
                <a:ea typeface="+mn-ea"/>
                <a:cs typeface="+mn-cs"/>
                <a:hlinkClick r:id="rId7"/>
              </a:rPr>
              <a:t>Buddhism</a:t>
            </a:r>
            <a:r>
              <a:rPr lang="en-US" altLang="zh-CN" sz="1200" b="0" kern="1200" dirty="0">
                <a:solidFill>
                  <a:schemeClr val="tx1"/>
                </a:solidFill>
                <a:effectLst/>
                <a:latin typeface="+mn-lt"/>
                <a:ea typeface="+mn-ea"/>
                <a:cs typeface="+mn-cs"/>
              </a:rPr>
              <a:t> because of the centrality of the number eight. One of the early triumphs of the Eightfold Way was the prediction of the existence of a heavy </a:t>
            </a:r>
            <a:r>
              <a:rPr lang="en-US" altLang="zh-CN" sz="1200" b="0" u="none" strike="noStrike" kern="1200" dirty="0">
                <a:solidFill>
                  <a:schemeClr val="tx1"/>
                </a:solidFill>
                <a:effectLst/>
                <a:latin typeface="+mn-lt"/>
                <a:ea typeface="+mn-ea"/>
                <a:cs typeface="+mn-cs"/>
                <a:hlinkClick r:id="rId8"/>
              </a:rPr>
              <a:t>subatomic particle</a:t>
            </a:r>
            <a:r>
              <a:rPr lang="en-US" altLang="zh-CN" sz="1200" b="0" kern="1200" dirty="0">
                <a:solidFill>
                  <a:schemeClr val="tx1"/>
                </a:solidFill>
                <a:effectLst/>
                <a:latin typeface="+mn-lt"/>
                <a:ea typeface="+mn-ea"/>
                <a:cs typeface="+mn-cs"/>
              </a:rPr>
              <a:t> required to complete one of the groups. The particle, called </a:t>
            </a:r>
            <a:r>
              <a:rPr lang="en-US" altLang="zh-CN" sz="1200" b="0" u="sng" kern="1200" dirty="0">
                <a:solidFill>
                  <a:schemeClr val="tx1"/>
                </a:solidFill>
                <a:effectLst/>
                <a:latin typeface="+mn-lt"/>
                <a:ea typeface="+mn-ea"/>
                <a:cs typeface="+mn-cs"/>
                <a:hlinkClick r:id="rId9"/>
              </a:rPr>
              <a:t>omega-minus</a:t>
            </a:r>
            <a:r>
              <a:rPr lang="en-US" altLang="zh-CN" sz="1200" b="0" kern="1200" dirty="0">
                <a:solidFill>
                  <a:schemeClr val="tx1"/>
                </a:solidFill>
                <a:effectLst/>
                <a:latin typeface="+mn-lt"/>
                <a:ea typeface="+mn-ea"/>
                <a:cs typeface="+mn-cs"/>
              </a:rPr>
              <a:t>, was discovered in 1964. That same year, Gell-Mann set forth the concept of </a:t>
            </a:r>
            <a:r>
              <a:rPr lang="en-US" altLang="zh-CN" sz="1200" b="0" u="none" strike="noStrike" kern="1200" dirty="0">
                <a:solidFill>
                  <a:schemeClr val="tx1"/>
                </a:solidFill>
                <a:effectLst/>
                <a:latin typeface="+mn-lt"/>
                <a:ea typeface="+mn-ea"/>
                <a:cs typeface="+mn-cs"/>
                <a:hlinkClick r:id="rId10"/>
              </a:rPr>
              <a:t>quarks</a:t>
            </a:r>
            <a:r>
              <a:rPr lang="en-US" altLang="zh-CN" sz="1200" b="0" kern="1200" dirty="0">
                <a:solidFill>
                  <a:schemeClr val="tx1"/>
                </a:solidFill>
                <a:effectLst/>
                <a:latin typeface="+mn-lt"/>
                <a:ea typeface="+mn-ea"/>
                <a:cs typeface="+mn-cs"/>
              </a:rPr>
              <a:t> as the physical basis for the classification system, thereby establishing the foundation for the modern quark model of hadrons. </a:t>
            </a:r>
            <a:r>
              <a:rPr lang="en-US" altLang="zh-CN" sz="1200" b="0" i="1" kern="1200" dirty="0">
                <a:solidFill>
                  <a:schemeClr val="tx1"/>
                </a:solidFill>
                <a:effectLst/>
                <a:latin typeface="+mn-lt"/>
                <a:ea typeface="+mn-ea"/>
                <a:cs typeface="+mn-cs"/>
              </a:rPr>
              <a:t>See also</a:t>
            </a:r>
            <a:r>
              <a:rPr lang="en-US" altLang="zh-CN" sz="1200" b="0" kern="1200" dirty="0">
                <a:solidFill>
                  <a:schemeClr val="tx1"/>
                </a:solidFill>
                <a:effectLst/>
                <a:latin typeface="+mn-lt"/>
                <a:ea typeface="+mn-ea"/>
                <a:cs typeface="+mn-cs"/>
              </a:rPr>
              <a:t> </a:t>
            </a:r>
            <a:r>
              <a:rPr lang="en-US" altLang="zh-CN" sz="1200" b="0" u="none" strike="noStrike" kern="1200" dirty="0">
                <a:solidFill>
                  <a:schemeClr val="tx1"/>
                </a:solidFill>
                <a:effectLst/>
                <a:latin typeface="+mn-lt"/>
                <a:ea typeface="+mn-ea"/>
                <a:cs typeface="+mn-cs"/>
                <a:hlinkClick r:id="rId10"/>
              </a:rPr>
              <a:t>quark</a:t>
            </a:r>
            <a:r>
              <a:rPr lang="en-US" altLang="zh-CN" sz="1200" b="0"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1068682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4100690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50724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fld id="{E3E6FDDD-5320-40B6-8AB0-A70583DC6E68}" type="datetime1">
              <a:rPr lang="zh-CN" altLang="en-US" smtClean="0">
                <a:solidFill>
                  <a:prstClr val="black">
                    <a:tint val="75000"/>
                  </a:prstClr>
                </a:solidFill>
              </a:rPr>
              <a:t>2023/4/8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FB52FF3-46D7-418A-B6FB-9F5E23702DBE}" type="slidenum">
              <a:rPr lang="zh-CN" altLang="en-US" smtClean="0"/>
              <a:pPr>
                <a:defRPr/>
              </a:pPr>
              <a:t>‹#›</a:t>
            </a:fld>
            <a:endParaRPr lang="zh-CN" altLang="en-US"/>
          </a:p>
        </p:txBody>
      </p:sp>
    </p:spTree>
    <p:extLst>
      <p:ext uri="{BB962C8B-B14F-4D97-AF65-F5344CB8AC3E}">
        <p14:creationId xmlns:p14="http://schemas.microsoft.com/office/powerpoint/2010/main" val="352870748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0696624-436E-4144-9FD1-6263439649A8}" type="datetime1">
              <a:rPr lang="zh-CN" altLang="en-US" smtClean="0"/>
              <a:t>2023/4/8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DE53C34-1AA1-4AB3-A96F-01890984CFFF}" type="slidenum">
              <a:rPr lang="zh-CN" altLang="en-US" smtClean="0"/>
              <a:t>‹#›</a:t>
            </a:fld>
            <a:endParaRPr lang="zh-CN" altLang="en-US"/>
          </a:p>
        </p:txBody>
      </p:sp>
    </p:spTree>
    <p:extLst>
      <p:ext uri="{BB962C8B-B14F-4D97-AF65-F5344CB8AC3E}">
        <p14:creationId xmlns:p14="http://schemas.microsoft.com/office/powerpoint/2010/main" val="705087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EC7C5E4-78D1-43E8-86F0-65B24232214E}" type="datetime1">
              <a:rPr lang="zh-CN" altLang="en-US" smtClean="0"/>
              <a:t>2023/4/8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DE53C34-1AA1-4AB3-A96F-01890984CFFF}" type="slidenum">
              <a:rPr lang="zh-CN" altLang="en-US" smtClean="0"/>
              <a:t>‹#›</a:t>
            </a:fld>
            <a:endParaRPr lang="zh-CN" altLang="en-US"/>
          </a:p>
        </p:txBody>
      </p:sp>
    </p:spTree>
    <p:extLst>
      <p:ext uri="{BB962C8B-B14F-4D97-AF65-F5344CB8AC3E}">
        <p14:creationId xmlns:p14="http://schemas.microsoft.com/office/powerpoint/2010/main" val="3130421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5D78C2F0-76AF-4424-A318-C92AAAE5A84C}" type="datetime1">
              <a:rPr lang="zh-CN" altLang="en-US" smtClean="0"/>
              <a:t>2023/4/8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7" name="TextBox 9">
            <a:extLst>
              <a:ext uri="{FF2B5EF4-FFF2-40B4-BE49-F238E27FC236}">
                <a16:creationId xmlns:a16="http://schemas.microsoft.com/office/drawing/2014/main" id="{C231F32E-2229-486E-8993-90B8BE38FD47}"/>
              </a:ext>
            </a:extLst>
          </p:cNvPr>
          <p:cNvSpPr txBox="1"/>
          <p:nvPr userDrawn="1"/>
        </p:nvSpPr>
        <p:spPr>
          <a:xfrm>
            <a:off x="890650" y="1543792"/>
            <a:ext cx="10569039" cy="300082"/>
          </a:xfrm>
          <a:prstGeom prst="rect">
            <a:avLst/>
          </a:prstGeom>
          <a:noFill/>
        </p:spPr>
        <p:txBody>
          <a:bodyPr wrap="square" rtlCol="0">
            <a:spAutoFit/>
          </a:bodyPr>
          <a:lstStyle/>
          <a:p>
            <a:pPr eaLnBrk="0" fontAlgn="base" hangingPunct="0">
              <a:spcBef>
                <a:spcPct val="0"/>
              </a:spcBef>
              <a:spcAft>
                <a:spcPct val="0"/>
              </a:spcAft>
            </a:pPr>
            <a:endParaRPr lang="zh-CN" altLang="en-US" sz="1350" dirty="0">
              <a:solidFill>
                <a:prstClr val="black"/>
              </a:solidFill>
              <a:ea typeface="微软雅黑" pitchFamily="34" charset="-122"/>
            </a:endParaRPr>
          </a:p>
        </p:txBody>
      </p:sp>
    </p:spTree>
    <p:extLst>
      <p:ext uri="{BB962C8B-B14F-4D97-AF65-F5344CB8AC3E}">
        <p14:creationId xmlns:p14="http://schemas.microsoft.com/office/powerpoint/2010/main" val="124251800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a:defRPr/>
            </a:pPr>
            <a:fld id="{4459C323-CF42-4C3B-BFA6-816D4DB6240E}" type="datetime1">
              <a:rPr lang="zh-CN" altLang="en-US" smtClean="0">
                <a:solidFill>
                  <a:prstClr val="black">
                    <a:tint val="75000"/>
                  </a:prstClr>
                </a:solidFill>
              </a:rPr>
              <a:t>2023/4/8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F3787FB-CA10-4AF5-BF0B-94849B09B066}" type="slidenum">
              <a:rPr lang="zh-CN" altLang="en-US" smtClean="0"/>
              <a:pPr>
                <a:defRPr/>
              </a:pPr>
              <a:t>‹#›</a:t>
            </a:fld>
            <a:endParaRPr lang="zh-CN" altLang="en-US"/>
          </a:p>
        </p:txBody>
      </p:sp>
    </p:spTree>
    <p:extLst>
      <p:ext uri="{BB962C8B-B14F-4D97-AF65-F5344CB8AC3E}">
        <p14:creationId xmlns:p14="http://schemas.microsoft.com/office/powerpoint/2010/main" val="365532267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F0376237-EC33-4F9C-B3F4-B1847318EBE1}" type="datetime1">
              <a:rPr lang="zh-CN" altLang="en-US" smtClean="0"/>
              <a:t>2023/4/8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DE53C34-1AA1-4AB3-A96F-01890984CFFF}" type="slidenum">
              <a:rPr lang="zh-CN" altLang="en-US" smtClean="0"/>
              <a:t>‹#›</a:t>
            </a:fld>
            <a:endParaRPr lang="zh-CN" altLang="en-US"/>
          </a:p>
        </p:txBody>
      </p:sp>
    </p:spTree>
    <p:extLst>
      <p:ext uri="{BB962C8B-B14F-4D97-AF65-F5344CB8AC3E}">
        <p14:creationId xmlns:p14="http://schemas.microsoft.com/office/powerpoint/2010/main" val="1553688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a:defRPr/>
            </a:pPr>
            <a:fld id="{85EDA781-48A5-4F3B-B8B8-2159B3B51B05}" type="datetime1">
              <a:rPr lang="zh-CN" altLang="en-US" smtClean="0">
                <a:solidFill>
                  <a:prstClr val="black">
                    <a:tint val="75000"/>
                  </a:prstClr>
                </a:solidFill>
              </a:rPr>
              <a:t>2023/4/8</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883093C-1A27-4119-942E-E0EF3DB56BF3}" type="slidenum">
              <a:rPr lang="zh-CN" altLang="en-US" smtClean="0"/>
              <a:pPr>
                <a:defRPr/>
              </a:pPr>
              <a:t>‹#›</a:t>
            </a:fld>
            <a:endParaRPr lang="zh-CN" altLang="en-US"/>
          </a:p>
        </p:txBody>
      </p:sp>
    </p:spTree>
    <p:extLst>
      <p:ext uri="{BB962C8B-B14F-4D97-AF65-F5344CB8AC3E}">
        <p14:creationId xmlns:p14="http://schemas.microsoft.com/office/powerpoint/2010/main" val="234325020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4C806437-C533-4E1E-BECE-D1D2296E09A8}" type="datetime1">
              <a:rPr lang="zh-CN" altLang="en-US" smtClean="0">
                <a:solidFill>
                  <a:prstClr val="black">
                    <a:tint val="75000"/>
                  </a:prstClr>
                </a:solidFill>
              </a:rPr>
              <a:t>2023/4/8</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2CC2F7C-2519-441F-953F-DCAD10EF44A1}" type="slidenum">
              <a:rPr lang="zh-CN" altLang="en-US" smtClean="0"/>
              <a:pPr>
                <a:defRPr/>
              </a:pPr>
              <a:t>‹#›</a:t>
            </a:fld>
            <a:endParaRPr lang="zh-CN" altLang="en-US"/>
          </a:p>
        </p:txBody>
      </p:sp>
    </p:spTree>
    <p:extLst>
      <p:ext uri="{BB962C8B-B14F-4D97-AF65-F5344CB8AC3E}">
        <p14:creationId xmlns:p14="http://schemas.microsoft.com/office/powerpoint/2010/main" val="99593420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893B318-B836-433F-BAC9-D5089C55156B}" type="datetime1">
              <a:rPr lang="zh-CN" altLang="en-US" smtClean="0">
                <a:solidFill>
                  <a:prstClr val="black">
                    <a:tint val="75000"/>
                  </a:prstClr>
                </a:solidFill>
              </a:rPr>
              <a:t>2023/4/8</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C4FB67F1-DEA0-4505-A3D7-68170254FAEF}" type="slidenum">
              <a:rPr lang="zh-CN" altLang="en-US" smtClean="0"/>
              <a:pPr>
                <a:defRPr/>
              </a:pPr>
              <a:t>‹#›</a:t>
            </a:fld>
            <a:endParaRPr lang="zh-CN" altLang="en-US"/>
          </a:p>
        </p:txBody>
      </p:sp>
      <p:sp>
        <p:nvSpPr>
          <p:cNvPr id="5" name="矩形 4">
            <a:extLst>
              <a:ext uri="{FF2B5EF4-FFF2-40B4-BE49-F238E27FC236}">
                <a16:creationId xmlns:a16="http://schemas.microsoft.com/office/drawing/2014/main" id="{9740B7F7-13E1-4834-86AD-5EF37E7E792F}"/>
              </a:ext>
            </a:extLst>
          </p:cNvPr>
          <p:cNvSpPr/>
          <p:nvPr userDrawn="1"/>
        </p:nvSpPr>
        <p:spPr>
          <a:xfrm>
            <a:off x="0" y="957263"/>
            <a:ext cx="3403600" cy="107950"/>
          </a:xfrm>
          <a:prstGeom prst="rect">
            <a:avLst/>
          </a:prstGeom>
          <a:solidFill>
            <a:srgbClr val="0728C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a typeface="微软雅黑" pitchFamily="34" charset="-122"/>
            </a:endParaRPr>
          </a:p>
        </p:txBody>
      </p:sp>
    </p:spTree>
    <p:extLst>
      <p:ext uri="{BB962C8B-B14F-4D97-AF65-F5344CB8AC3E}">
        <p14:creationId xmlns:p14="http://schemas.microsoft.com/office/powerpoint/2010/main" val="396746857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fld id="{7A0039DF-B5B1-4B62-8940-A2CD4312F3CD}" type="datetime1">
              <a:rPr lang="zh-CN" altLang="en-US" smtClean="0">
                <a:solidFill>
                  <a:prstClr val="black">
                    <a:tint val="75000"/>
                  </a:prstClr>
                </a:solidFill>
              </a:rPr>
              <a:t>2023/4/8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DE9026B-6DAF-4557-965D-1B383A60BDCB}" type="slidenum">
              <a:rPr lang="zh-CN" altLang="en-US" smtClean="0"/>
              <a:pPr>
                <a:defRPr/>
              </a:pPr>
              <a:t>‹#›</a:t>
            </a:fld>
            <a:endParaRPr lang="zh-CN" altLang="en-US"/>
          </a:p>
        </p:txBody>
      </p:sp>
    </p:spTree>
    <p:extLst>
      <p:ext uri="{BB962C8B-B14F-4D97-AF65-F5344CB8AC3E}">
        <p14:creationId xmlns:p14="http://schemas.microsoft.com/office/powerpoint/2010/main" val="190188041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fld id="{268765DA-FCF4-413E-913F-A82FC77F17C0}" type="datetime1">
              <a:rPr lang="zh-CN" altLang="en-US" smtClean="0">
                <a:solidFill>
                  <a:prstClr val="black">
                    <a:tint val="75000"/>
                  </a:prstClr>
                </a:solidFill>
              </a:rPr>
              <a:t>2023/4/8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499740C-F9E2-47E7-A120-963DCF03B08C}" type="slidenum">
              <a:rPr lang="zh-CN" altLang="en-US" smtClean="0"/>
              <a:pPr>
                <a:defRPr/>
              </a:pPr>
              <a:t>‹#›</a:t>
            </a:fld>
            <a:endParaRPr lang="zh-CN" altLang="en-US"/>
          </a:p>
        </p:txBody>
      </p:sp>
    </p:spTree>
    <p:extLst>
      <p:ext uri="{BB962C8B-B14F-4D97-AF65-F5344CB8AC3E}">
        <p14:creationId xmlns:p14="http://schemas.microsoft.com/office/powerpoint/2010/main" val="127732748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ED5EBA-5B9E-4838-B51A-07EF41C043DF}" type="datetime1">
              <a:rPr lang="zh-CN" altLang="en-US" smtClean="0"/>
              <a:t>2023/4/8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3FE5E9EF-0889-4BA9-AAF1-25F00514CADD}" type="slidenum">
              <a:rPr lang="en-US" smtClean="0">
                <a:solidFill>
                  <a:srgbClr val="000000"/>
                </a:solidFill>
              </a:rPr>
              <a:pPr fontAlgn="base">
                <a:spcBef>
                  <a:spcPct val="0"/>
                </a:spcBef>
                <a:spcAft>
                  <a:spcPct val="0"/>
                </a:spcAft>
                <a:defRPr/>
              </a:pPr>
              <a:t>‹#›</a:t>
            </a:fld>
            <a:r>
              <a:rPr lang="en-US">
                <a:solidFill>
                  <a:srgbClr val="000000"/>
                </a:solidFill>
              </a:rPr>
              <a:t>1</a:t>
            </a:r>
          </a:p>
        </p:txBody>
      </p:sp>
    </p:spTree>
    <p:extLst>
      <p:ext uri="{BB962C8B-B14F-4D97-AF65-F5344CB8AC3E}">
        <p14:creationId xmlns:p14="http://schemas.microsoft.com/office/powerpoint/2010/main" val="331289595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8.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2.xml"/><Relationship Id="rId5" Type="http://schemas.openxmlformats.org/officeDocument/2006/relationships/diagramQuickStyle" Target="../diagrams/quickStyle2.xml"/><Relationship Id="rId15" Type="http://schemas.openxmlformats.org/officeDocument/2006/relationships/image" Target="../media/image20.jpeg"/><Relationship Id="rId10"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diagramLayout" Target="../diagrams/layout2.xml"/><Relationship Id="rId14" Type="http://schemas.openxmlformats.org/officeDocument/2006/relationships/image" Target="../media/image19.gif"/></Relationships>
</file>

<file path=ppt/slides/_rels/slide12.xml.rels><?xml version="1.0" encoding="UTF-8" standalone="yes"?>
<Relationships xmlns="http://schemas.openxmlformats.org/package/2006/relationships"><Relationship Id="rId13" Type="http://schemas.openxmlformats.org/officeDocument/2006/relationships/image" Target="../media/image24.tmp"/><Relationship Id="rId18" Type="http://schemas.openxmlformats.org/officeDocument/2006/relationships/image" Target="../media/image27.png"/><Relationship Id="rId26" Type="http://schemas.openxmlformats.org/officeDocument/2006/relationships/image" Target="../media/image47.png"/><Relationship Id="rId39" Type="http://schemas.openxmlformats.org/officeDocument/2006/relationships/image" Target="../media/image60.png"/><Relationship Id="rId21" Type="http://schemas.openxmlformats.org/officeDocument/2006/relationships/image" Target="../media/image42.png"/><Relationship Id="rId34" Type="http://schemas.openxmlformats.org/officeDocument/2006/relationships/image" Target="../media/image55.png"/><Relationship Id="rId42" Type="http://schemas.openxmlformats.org/officeDocument/2006/relationships/image" Target="../media/image63.png"/><Relationship Id="rId7" Type="http://schemas.openxmlformats.org/officeDocument/2006/relationships/image" Target="../media/image23.tmp"/><Relationship Id="rId2" Type="http://schemas.openxmlformats.org/officeDocument/2006/relationships/notesSlide" Target="../notesSlides/notesSlide11.xml"/><Relationship Id="rId16" Type="http://schemas.openxmlformats.org/officeDocument/2006/relationships/image" Target="../media/image25.tmp"/><Relationship Id="rId20" Type="http://schemas.openxmlformats.org/officeDocument/2006/relationships/image" Target="../media/image41.png"/><Relationship Id="rId29" Type="http://schemas.openxmlformats.org/officeDocument/2006/relationships/image" Target="../media/image50.png"/><Relationship Id="rId41"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22.tmp"/><Relationship Id="rId11" Type="http://schemas.openxmlformats.org/officeDocument/2006/relationships/image" Target="../media/image32.pn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58.png"/><Relationship Id="rId40" Type="http://schemas.openxmlformats.org/officeDocument/2006/relationships/image" Target="../media/image61.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36" Type="http://schemas.openxmlformats.org/officeDocument/2006/relationships/image" Target="../media/image57.png"/><Relationship Id="rId10" Type="http://schemas.openxmlformats.org/officeDocument/2006/relationships/image" Target="../media/image31.png"/><Relationship Id="rId19" Type="http://schemas.openxmlformats.org/officeDocument/2006/relationships/image" Target="../media/image40.png"/><Relationship Id="rId31" Type="http://schemas.openxmlformats.org/officeDocument/2006/relationships/image" Target="../media/image52.png"/><Relationship Id="rId44" Type="http://schemas.openxmlformats.org/officeDocument/2006/relationships/image" Target="../media/image65.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 Id="rId35" Type="http://schemas.openxmlformats.org/officeDocument/2006/relationships/image" Target="../media/image28.tmp"/><Relationship Id="rId43" Type="http://schemas.openxmlformats.org/officeDocument/2006/relationships/image" Target="../media/image64.png"/><Relationship Id="rId8" Type="http://schemas.openxmlformats.org/officeDocument/2006/relationships/image" Target="../media/image29.png"/><Relationship Id="rId3" Type="http://schemas.openxmlformats.org/officeDocument/2006/relationships/image" Target="../media/image21.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4.png"/><Relationship Id="rId38"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tif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image" Target="../media/image40.wmf"/><Relationship Id="rId7"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wmf"/><Relationship Id="rId5" Type="http://schemas.openxmlformats.org/officeDocument/2006/relationships/image" Target="../media/image42.wmf"/><Relationship Id="rId10" Type="http://schemas.openxmlformats.org/officeDocument/2006/relationships/hyperlink" Target="https://inspirehep.net/authors/994733" TargetMode="External"/><Relationship Id="rId4" Type="http://schemas.openxmlformats.org/officeDocument/2006/relationships/image" Target="../media/image41.wmf"/><Relationship Id="rId9" Type="http://schemas.openxmlformats.org/officeDocument/2006/relationships/hyperlink" Target="https://inspirehep.net/authors/1279168"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wmf"/><Relationship Id="rId7" Type="http://schemas.openxmlformats.org/officeDocument/2006/relationships/image" Target="../media/image74.png"/><Relationship Id="rId2" Type="http://schemas.openxmlformats.org/officeDocument/2006/relationships/image" Target="../media/image69.wmf"/><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wmf"/></Relationships>
</file>

<file path=ppt/slides/_rels/slide21.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slideLayout" Target="../slideLayouts/slideLayout7.xml"/><Relationship Id="rId4" Type="http://schemas.openxmlformats.org/officeDocument/2006/relationships/image" Target="../media/image78.wmf"/></Relationships>
</file>

<file path=ppt/slides/_rels/slide22.xml.rels><?xml version="1.0" encoding="UTF-8" standalone="yes"?>
<Relationships xmlns="http://schemas.openxmlformats.org/package/2006/relationships"><Relationship Id="rId3" Type="http://schemas.openxmlformats.org/officeDocument/2006/relationships/image" Target="../media/image79.wmf"/><Relationship Id="rId7"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60.png"/><Relationship Id="rId4" Type="http://schemas.openxmlformats.org/officeDocument/2006/relationships/image" Target="../media/image80.wmf"/></Relationships>
</file>

<file path=ppt/slides/_rels/slide2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hyperlink" Target="http://www.slac.stanford.edu/spires/find/wwwhepau/wwwscan?rawcmd=fin+%22Albaladejo,%20M.%22" TargetMode="External"/><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hyperlink" Target="http://www.slac.stanford.edu/spires/find/wwwhepau/wwwscan?rawcmd=fin+%22Oller,%20J.A.%22" TargetMode="Externa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2.emf"/></Relationships>
</file>

<file path=ppt/slides/_rels/slide2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3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3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1.pn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42.png"/><Relationship Id="rId4" Type="http://schemas.openxmlformats.org/officeDocument/2006/relationships/image" Target="../media/image130.png"/></Relationships>
</file>

<file path=ppt/slides/_rels/slide4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34.png"/></Relationships>
</file>

<file path=ppt/slides/_rels/slide4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37.png"/></Relationships>
</file>

<file path=ppt/slides/_rels/slide4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41.png"/><Relationship Id="rId4" Type="http://schemas.openxmlformats.org/officeDocument/2006/relationships/image" Target="../media/image140.pn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19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6.png"/><Relationship Id="rId4" Type="http://schemas.openxmlformats.org/officeDocument/2006/relationships/image" Target="../media/image145.png"/></Relationships>
</file>

<file path=ppt/slides/_rels/slide4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52.png"/><Relationship Id="rId4" Type="http://schemas.openxmlformats.org/officeDocument/2006/relationships/image" Target="../media/image15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51.x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image" Target="../media/image156.gif"/><Relationship Id="rId1" Type="http://schemas.openxmlformats.org/officeDocument/2006/relationships/slideLayout" Target="../slideLayouts/slideLayout7.xml"/><Relationship Id="rId6" Type="http://schemas.openxmlformats.org/officeDocument/2006/relationships/image" Target="../media/image77.wmf"/><Relationship Id="rId5" Type="http://schemas.openxmlformats.org/officeDocument/2006/relationships/image" Target="../media/image76.wmf"/><Relationship Id="rId4" Type="http://schemas.openxmlformats.org/officeDocument/2006/relationships/image" Target="../media/image158.wmf"/></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164.emf"/><Relationship Id="rId3" Type="http://schemas.openxmlformats.org/officeDocument/2006/relationships/image" Target="../media/image159.emf"/><Relationship Id="rId7" Type="http://schemas.openxmlformats.org/officeDocument/2006/relationships/image" Target="../media/image161.emf"/><Relationship Id="rId12" Type="http://schemas.openxmlformats.org/officeDocument/2006/relationships/oleObject" Target="../embeddings/oleObject7.bin"/><Relationship Id="rId17" Type="http://schemas.openxmlformats.org/officeDocument/2006/relationships/image" Target="../media/image166.emf"/><Relationship Id="rId2" Type="http://schemas.openxmlformats.org/officeDocument/2006/relationships/oleObject" Target="../embeddings/oleObject2.bin"/><Relationship Id="rId16" Type="http://schemas.openxmlformats.org/officeDocument/2006/relationships/oleObject" Target="../embeddings/oleObject9.bin"/><Relationship Id="rId1" Type="http://schemas.openxmlformats.org/officeDocument/2006/relationships/slideLayout" Target="../slideLayouts/slideLayout7.xml"/><Relationship Id="rId6" Type="http://schemas.openxmlformats.org/officeDocument/2006/relationships/oleObject" Target="../embeddings/oleObject4.bin"/><Relationship Id="rId11" Type="http://schemas.openxmlformats.org/officeDocument/2006/relationships/image" Target="../media/image163.emf"/><Relationship Id="rId5" Type="http://schemas.openxmlformats.org/officeDocument/2006/relationships/image" Target="../media/image160.emf"/><Relationship Id="rId15" Type="http://schemas.openxmlformats.org/officeDocument/2006/relationships/image" Target="../media/image165.e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162.emf"/><Relationship Id="rId14" Type="http://schemas.openxmlformats.org/officeDocument/2006/relationships/oleObject" Target="../embeddings/oleObject8.bin"/></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172.emf"/><Relationship Id="rId18" Type="http://schemas.openxmlformats.org/officeDocument/2006/relationships/image" Target="../media/image240.png"/><Relationship Id="rId3" Type="http://schemas.openxmlformats.org/officeDocument/2006/relationships/image" Target="../media/image167.emf"/><Relationship Id="rId21" Type="http://schemas.openxmlformats.org/officeDocument/2006/relationships/image" Target="../media/image270.png"/><Relationship Id="rId7" Type="http://schemas.openxmlformats.org/officeDocument/2006/relationships/image" Target="../media/image169.emf"/><Relationship Id="rId12" Type="http://schemas.openxmlformats.org/officeDocument/2006/relationships/oleObject" Target="../embeddings/oleObject15.bin"/><Relationship Id="rId17" Type="http://schemas.openxmlformats.org/officeDocument/2006/relationships/image" Target="../media/image174.emf"/><Relationship Id="rId2" Type="http://schemas.openxmlformats.org/officeDocument/2006/relationships/oleObject" Target="../embeddings/oleObject10.bin"/><Relationship Id="rId16" Type="http://schemas.openxmlformats.org/officeDocument/2006/relationships/oleObject" Target="../embeddings/oleObject17.bin"/><Relationship Id="rId20" Type="http://schemas.openxmlformats.org/officeDocument/2006/relationships/image" Target="../media/image260.png"/><Relationship Id="rId1" Type="http://schemas.openxmlformats.org/officeDocument/2006/relationships/slideLayout" Target="../slideLayouts/slideLayout7.xml"/><Relationship Id="rId6" Type="http://schemas.openxmlformats.org/officeDocument/2006/relationships/oleObject" Target="../embeddings/oleObject12.bin"/><Relationship Id="rId11" Type="http://schemas.openxmlformats.org/officeDocument/2006/relationships/image" Target="../media/image171.emf"/><Relationship Id="rId5" Type="http://schemas.openxmlformats.org/officeDocument/2006/relationships/image" Target="../media/image168.emf"/><Relationship Id="rId15" Type="http://schemas.openxmlformats.org/officeDocument/2006/relationships/image" Target="../media/image173.emf"/><Relationship Id="rId10" Type="http://schemas.openxmlformats.org/officeDocument/2006/relationships/oleObject" Target="../embeddings/oleObject14.bin"/><Relationship Id="rId19" Type="http://schemas.openxmlformats.org/officeDocument/2006/relationships/image" Target="../media/image250.png"/><Relationship Id="rId4" Type="http://schemas.openxmlformats.org/officeDocument/2006/relationships/oleObject" Target="../embeddings/oleObject11.bin"/><Relationship Id="rId9" Type="http://schemas.openxmlformats.org/officeDocument/2006/relationships/image" Target="../media/image170.emf"/><Relationship Id="rId14" Type="http://schemas.openxmlformats.org/officeDocument/2006/relationships/oleObject" Target="../embeddings/oleObject16.bin"/><Relationship Id="rId22"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8.tiff"/><Relationship Id="rId7" Type="http://schemas.openxmlformats.org/officeDocument/2006/relationships/diagramData" Target="../diagrams/data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tiff"/><Relationship Id="rId11" Type="http://schemas.microsoft.com/office/2007/relationships/diagramDrawing" Target="../diagrams/drawing1.xml"/><Relationship Id="rId5" Type="http://schemas.openxmlformats.org/officeDocument/2006/relationships/image" Target="../media/image10.tiff"/><Relationship Id="rId10" Type="http://schemas.openxmlformats.org/officeDocument/2006/relationships/diagramColors" Target="../diagrams/colors1.xml"/><Relationship Id="rId4" Type="http://schemas.openxmlformats.org/officeDocument/2006/relationships/image" Target="../media/image9.tiff"/><Relationship Id="rId9"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5"/>
          <p:cNvSpPr txBox="1">
            <a:spLocks noChangeArrowheads="1"/>
          </p:cNvSpPr>
          <p:nvPr/>
        </p:nvSpPr>
        <p:spPr bwMode="auto">
          <a:xfrm>
            <a:off x="1" y="1958595"/>
            <a:ext cx="11925430" cy="1023425"/>
          </a:xfrm>
          <a:prstGeom prst="rect">
            <a:avLst/>
          </a:prstGeom>
          <a:noFill/>
          <a:ln w="9525">
            <a:noFill/>
            <a:miter lim="800000"/>
            <a:headEnd/>
            <a:tailEnd/>
          </a:ln>
          <a:effectLst>
            <a:prstShdw prst="shdw17" dist="17961" dir="2700000">
              <a:schemeClr val="accent1">
                <a:gamma/>
                <a:shade val="60000"/>
                <a:invGamma/>
              </a:schemeClr>
            </a:prstShdw>
          </a:effectLst>
        </p:spPr>
        <p:txBody>
          <a:bodyPr>
            <a:noAutofit/>
          </a:bodyPr>
          <a:lstStyle/>
          <a:p>
            <a:pPr algn="ctr"/>
            <a:r>
              <a:rPr lang="en" altLang="zh-CN" sz="3600" b="1" dirty="0">
                <a:solidFill>
                  <a:srgbClr val="C00000"/>
                </a:solidFill>
                <a:latin typeface="Microsoft YaHei" panose="020B0503020204020204" pitchFamily="34" charset="-122"/>
                <a:ea typeface="Microsoft YaHei" panose="020B0503020204020204" pitchFamily="34" charset="-122"/>
              </a:rPr>
              <a:t>Repercussion of the a0(1710) [a0(1817)] resonance </a:t>
            </a:r>
            <a:r>
              <a:rPr lang="en" altLang="zh-CN" sz="3600" b="1" dirty="0">
                <a:solidFill>
                  <a:srgbClr val="0432FF"/>
                </a:solidFill>
                <a:latin typeface="Microsoft YaHei" panose="020B0503020204020204" pitchFamily="34" charset="-122"/>
                <a:ea typeface="Microsoft YaHei" panose="020B0503020204020204" pitchFamily="34" charset="-122"/>
              </a:rPr>
              <a:t>and future developments</a:t>
            </a:r>
            <a:r>
              <a:rPr lang="zh-CN" altLang="zh-CN" sz="3600" b="1" dirty="0">
                <a:solidFill>
                  <a:srgbClr val="0432FF"/>
                </a:solidFill>
                <a:latin typeface="Microsoft YaHei" panose="020B0503020204020204" pitchFamily="34" charset="-122"/>
                <a:ea typeface="Microsoft YaHei" panose="020B0503020204020204" pitchFamily="34" charset="-122"/>
              </a:rPr>
              <a:t> </a:t>
            </a:r>
            <a:endParaRPr lang="en-US" altLang="zh-CN" sz="3600" b="1" dirty="0">
              <a:solidFill>
                <a:srgbClr val="0432FF"/>
              </a:solidFill>
              <a:latin typeface="Microsoft YaHei" panose="020B0503020204020204" pitchFamily="34" charset="-122"/>
              <a:ea typeface="Microsoft YaHei" panose="020B0503020204020204" pitchFamily="34" charset="-122"/>
            </a:endParaRPr>
          </a:p>
        </p:txBody>
      </p:sp>
      <p:sp>
        <p:nvSpPr>
          <p:cNvPr id="6" name="矩形 5"/>
          <p:cNvSpPr/>
          <p:nvPr/>
        </p:nvSpPr>
        <p:spPr>
          <a:xfrm>
            <a:off x="2371727" y="4826210"/>
            <a:ext cx="7448546" cy="34289"/>
          </a:xfrm>
          <a:prstGeom prst="rect">
            <a:avLst/>
          </a:prstGeom>
          <a:solidFill>
            <a:srgbClr val="000064"/>
          </a:solidFill>
          <a:ln w="0">
            <a:solidFill>
              <a:srgbClr val="072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350" dirty="0">
              <a:solidFill>
                <a:srgbClr val="183884"/>
              </a:solidFill>
              <a:ea typeface="微软雅黑" pitchFamily="34" charset="-122"/>
            </a:endParaRPr>
          </a:p>
        </p:txBody>
      </p:sp>
      <p:sp>
        <p:nvSpPr>
          <p:cNvPr id="8" name="文本框 1"/>
          <p:cNvSpPr txBox="1"/>
          <p:nvPr/>
        </p:nvSpPr>
        <p:spPr>
          <a:xfrm>
            <a:off x="1433766" y="3788365"/>
            <a:ext cx="9140078" cy="579839"/>
          </a:xfrm>
          <a:prstGeom prst="rect">
            <a:avLst/>
          </a:prstGeom>
          <a:noFill/>
        </p:spPr>
        <p:txBody>
          <a:bodyPr wrap="square" rtlCol="0">
            <a:spAutoFit/>
          </a:bodyPr>
          <a:lstStyle/>
          <a:p>
            <a:pPr algn="ctr">
              <a:lnSpc>
                <a:spcPct val="130000"/>
              </a:lnSpc>
            </a:pPr>
            <a:r>
              <a:rPr lang="en-US" altLang="zh-CN" sz="2700" b="1" dirty="0">
                <a:solidFill>
                  <a:srgbClr val="145396"/>
                </a:solidFill>
                <a:latin typeface="微软雅黑" panose="020B0503020204020204" pitchFamily="34" charset="-122"/>
                <a:ea typeface="微软雅黑" panose="020B0503020204020204" pitchFamily="34" charset="-122"/>
              </a:rPr>
              <a:t>Li-Sheng</a:t>
            </a:r>
            <a:r>
              <a:rPr lang="zh-CN" altLang="en-US" sz="2700" b="1" dirty="0">
                <a:solidFill>
                  <a:srgbClr val="145396"/>
                </a:solidFill>
                <a:latin typeface="微软雅黑" panose="020B0503020204020204" pitchFamily="34" charset="-122"/>
                <a:ea typeface="微软雅黑" panose="020B0503020204020204" pitchFamily="34" charset="-122"/>
              </a:rPr>
              <a:t> </a:t>
            </a:r>
            <a:r>
              <a:rPr lang="en-US" altLang="zh-CN" sz="2700" b="1" dirty="0" err="1">
                <a:solidFill>
                  <a:srgbClr val="145396"/>
                </a:solidFill>
                <a:latin typeface="微软雅黑" panose="020B0503020204020204" pitchFamily="34" charset="-122"/>
                <a:ea typeface="微软雅黑" panose="020B0503020204020204" pitchFamily="34" charset="-122"/>
              </a:rPr>
              <a:t>Geng</a:t>
            </a:r>
            <a:r>
              <a:rPr lang="zh-CN" altLang="en-US" sz="2700" b="1" dirty="0">
                <a:solidFill>
                  <a:srgbClr val="145396"/>
                </a:solidFill>
                <a:latin typeface="微软雅黑" panose="020B0503020204020204" pitchFamily="34" charset="-122"/>
                <a:ea typeface="微软雅黑" panose="020B0503020204020204" pitchFamily="34" charset="-122"/>
              </a:rPr>
              <a:t>（耿立升）</a:t>
            </a:r>
            <a:r>
              <a:rPr lang="en-US" altLang="zh-CN" sz="2700" b="1" dirty="0">
                <a:solidFill>
                  <a:srgbClr val="145396"/>
                </a:solidFill>
                <a:latin typeface="微软雅黑" panose="020B0503020204020204" pitchFamily="34" charset="-122"/>
                <a:ea typeface="微软雅黑" panose="020B0503020204020204" pitchFamily="34" charset="-122"/>
              </a:rPr>
              <a:t>@</a:t>
            </a:r>
            <a:r>
              <a:rPr lang="zh-CN" altLang="en-US" sz="2700" b="1" dirty="0">
                <a:solidFill>
                  <a:srgbClr val="145396"/>
                </a:solidFill>
                <a:latin typeface="微软雅黑" panose="020B0503020204020204" pitchFamily="34" charset="-122"/>
                <a:ea typeface="微软雅黑" panose="020B0503020204020204" pitchFamily="34" charset="-122"/>
              </a:rPr>
              <a:t> </a:t>
            </a:r>
            <a:r>
              <a:rPr lang="en-US" altLang="zh-CN" sz="2700" b="1" dirty="0" err="1">
                <a:solidFill>
                  <a:srgbClr val="145396"/>
                </a:solidFill>
                <a:latin typeface="微软雅黑" panose="020B0503020204020204" pitchFamily="34" charset="-122"/>
                <a:ea typeface="微软雅黑" panose="020B0503020204020204" pitchFamily="34" charset="-122"/>
              </a:rPr>
              <a:t>Beihang</a:t>
            </a:r>
            <a:r>
              <a:rPr lang="zh-CN" altLang="en-US" sz="2700" b="1" dirty="0">
                <a:solidFill>
                  <a:srgbClr val="145396"/>
                </a:solidFill>
                <a:latin typeface="微软雅黑" panose="020B0503020204020204" pitchFamily="34" charset="-122"/>
                <a:ea typeface="微软雅黑" panose="020B0503020204020204" pitchFamily="34" charset="-122"/>
              </a:rPr>
              <a:t> </a:t>
            </a:r>
            <a:r>
              <a:rPr lang="en-US" altLang="zh-CN" sz="2700" b="1" dirty="0">
                <a:solidFill>
                  <a:srgbClr val="145396"/>
                </a:solidFill>
                <a:latin typeface="微软雅黑" panose="020B0503020204020204" pitchFamily="34" charset="-122"/>
                <a:ea typeface="微软雅黑" panose="020B0503020204020204" pitchFamily="34" charset="-122"/>
              </a:rPr>
              <a:t>U.</a:t>
            </a:r>
          </a:p>
        </p:txBody>
      </p:sp>
      <p:pic>
        <p:nvPicPr>
          <p:cNvPr id="11" name="图片 10" descr="C:\Users\len\Desktop\7-140129231040534.png">
            <a:extLst>
              <a:ext uri="{FF2B5EF4-FFF2-40B4-BE49-F238E27FC236}">
                <a16:creationId xmlns:a16="http://schemas.microsoft.com/office/drawing/2014/main" id="{AB973AB6-881E-EF4F-847F-0A55980F6C05}"/>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371632" y="326136"/>
            <a:ext cx="5005056" cy="1101764"/>
          </a:xfrm>
          <a:prstGeom prst="rect">
            <a:avLst/>
          </a:prstGeom>
          <a:noFill/>
          <a:ln w="349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pic>
        <p:nvPicPr>
          <p:cNvPr id="12" name="Picture 6" descr="C:\Users\lenovo\Desktop\030.jpg">
            <a:extLst>
              <a:ext uri="{FF2B5EF4-FFF2-40B4-BE49-F238E27FC236}">
                <a16:creationId xmlns:a16="http://schemas.microsoft.com/office/drawing/2014/main" id="{136E22E4-2FAB-2342-B104-AF090CE5C8D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10600" y="297543"/>
            <a:ext cx="3051884" cy="1115410"/>
          </a:xfrm>
          <a:prstGeom prst="rect">
            <a:avLst/>
          </a:prstGeom>
          <a:ln w="349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DEB47524-3C96-4142-B5BC-81EDD209800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2470" b="6028"/>
          <a:stretch/>
        </p:blipFill>
        <p:spPr>
          <a:xfrm>
            <a:off x="6003805" y="297543"/>
            <a:ext cx="2695065" cy="1094386"/>
          </a:xfrm>
          <a:prstGeom prst="rect">
            <a:avLst/>
          </a:prstGeom>
          <a:ln w="349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灯片编号占位符 4">
            <a:extLst>
              <a:ext uri="{FF2B5EF4-FFF2-40B4-BE49-F238E27FC236}">
                <a16:creationId xmlns:a16="http://schemas.microsoft.com/office/drawing/2014/main" id="{800B1D40-6EDF-4924-B121-D08F54433885}"/>
              </a:ext>
            </a:extLst>
          </p:cNvPr>
          <p:cNvSpPr>
            <a:spLocks noGrp="1"/>
          </p:cNvSpPr>
          <p:nvPr>
            <p:ph type="sldNum" sz="quarter" idx="12"/>
          </p:nvPr>
        </p:nvSpPr>
        <p:spPr/>
        <p:txBody>
          <a:bodyPr/>
          <a:lstStyle/>
          <a:p>
            <a:pPr>
              <a:defRPr/>
            </a:pPr>
            <a:fld id="{EFB52FF3-46D7-418A-B6FB-9F5E23702DBE}" type="slidenum">
              <a:rPr lang="zh-CN" altLang="en-US" smtClean="0"/>
              <a:pPr>
                <a:defRPr/>
              </a:pPr>
              <a:t>1</a:t>
            </a:fld>
            <a:endParaRPr lang="zh-CN" altLang="en-US" dirty="0"/>
          </a:p>
        </p:txBody>
      </p:sp>
      <p:sp>
        <p:nvSpPr>
          <p:cNvPr id="3" name="文本框 2">
            <a:extLst>
              <a:ext uri="{FF2B5EF4-FFF2-40B4-BE49-F238E27FC236}">
                <a16:creationId xmlns:a16="http://schemas.microsoft.com/office/drawing/2014/main" id="{6C8E2B22-69A3-F9CF-5EDD-115E1D35897D}"/>
              </a:ext>
            </a:extLst>
          </p:cNvPr>
          <p:cNvSpPr txBox="1"/>
          <p:nvPr/>
        </p:nvSpPr>
        <p:spPr>
          <a:xfrm>
            <a:off x="266569" y="5540889"/>
            <a:ext cx="11494770" cy="584775"/>
          </a:xfrm>
          <a:prstGeom prst="rect">
            <a:avLst/>
          </a:prstGeom>
          <a:noFill/>
        </p:spPr>
        <p:txBody>
          <a:bodyPr wrap="square">
            <a:spAutoFit/>
          </a:bodyPr>
          <a:lstStyle/>
          <a:p>
            <a:pPr algn="ctr"/>
            <a:r>
              <a:rPr lang="en" altLang="zh-CN" sz="3200" i="1" dirty="0">
                <a:latin typeface="Microsoft YaHei" panose="020B0503020204020204" pitchFamily="34" charset="-122"/>
                <a:ea typeface="Microsoft YaHei" panose="020B0503020204020204" pitchFamily="34" charset="-122"/>
              </a:rPr>
              <a:t>BESIII</a:t>
            </a:r>
            <a:r>
              <a:rPr lang="zh-CN" altLang="en-US" sz="3200" i="1" dirty="0">
                <a:latin typeface="Microsoft YaHei" panose="020B0503020204020204" pitchFamily="34" charset="-122"/>
                <a:ea typeface="Microsoft YaHei" panose="020B0503020204020204" pitchFamily="34" charset="-122"/>
              </a:rPr>
              <a:t>粲强子研讨会，</a:t>
            </a:r>
            <a:r>
              <a:rPr lang="en-US" altLang="zh-CN" sz="3200" i="1" dirty="0">
                <a:latin typeface="Microsoft YaHei" panose="020B0503020204020204" pitchFamily="34" charset="-122"/>
                <a:ea typeface="Microsoft YaHei" panose="020B0503020204020204" pitchFamily="34" charset="-122"/>
              </a:rPr>
              <a:t>2023.04.06-09</a:t>
            </a:r>
            <a:r>
              <a:rPr lang="zh-CN" altLang="en-US" sz="3200" i="1" dirty="0">
                <a:latin typeface="Microsoft YaHei" panose="020B0503020204020204" pitchFamily="34" charset="-122"/>
                <a:ea typeface="Microsoft YaHei" panose="020B0503020204020204" pitchFamily="34" charset="-122"/>
              </a:rPr>
              <a:t>，合肥</a:t>
            </a:r>
          </a:p>
        </p:txBody>
      </p:sp>
      <p:sp>
        <p:nvSpPr>
          <p:cNvPr id="7" name="文本框 6">
            <a:extLst>
              <a:ext uri="{FF2B5EF4-FFF2-40B4-BE49-F238E27FC236}">
                <a16:creationId xmlns:a16="http://schemas.microsoft.com/office/drawing/2014/main" id="{3F98357B-F7BB-BFB8-7901-A4F505AF0501}"/>
              </a:ext>
            </a:extLst>
          </p:cNvPr>
          <p:cNvSpPr txBox="1"/>
          <p:nvPr/>
        </p:nvSpPr>
        <p:spPr>
          <a:xfrm>
            <a:off x="6438900" y="3244334"/>
            <a:ext cx="5322438" cy="369332"/>
          </a:xfrm>
          <a:prstGeom prst="rect">
            <a:avLst/>
          </a:prstGeom>
          <a:noFill/>
        </p:spPr>
        <p:txBody>
          <a:bodyPr wrap="square">
            <a:spAutoFit/>
          </a:bodyPr>
          <a:lstStyle/>
          <a:p>
            <a:pPr algn="r"/>
            <a:r>
              <a:rPr lang="en" altLang="zh-CN" i="1" dirty="0"/>
              <a:t>E.</a:t>
            </a:r>
            <a:r>
              <a:rPr lang="zh-CN" altLang="en-US" i="1" dirty="0"/>
              <a:t> </a:t>
            </a:r>
            <a:r>
              <a:rPr lang="en" altLang="zh-CN" i="1" dirty="0" err="1"/>
              <a:t>Oset</a:t>
            </a:r>
            <a:r>
              <a:rPr lang="en" altLang="zh-CN" i="1" dirty="0"/>
              <a:t>, L.</a:t>
            </a:r>
            <a:r>
              <a:rPr lang="zh-CN" altLang="en-US" i="1" dirty="0"/>
              <a:t> </a:t>
            </a:r>
            <a:r>
              <a:rPr lang="en" altLang="zh-CN" i="1" dirty="0"/>
              <a:t>R.</a:t>
            </a:r>
            <a:r>
              <a:rPr lang="zh-CN" altLang="en-US" i="1" dirty="0"/>
              <a:t> </a:t>
            </a:r>
            <a:r>
              <a:rPr lang="en" altLang="zh-CN" i="1" dirty="0"/>
              <a:t>Dai and </a:t>
            </a:r>
            <a:r>
              <a:rPr lang="en" altLang="zh-CN" b="1" i="1" dirty="0"/>
              <a:t>L</a:t>
            </a:r>
            <a:r>
              <a:rPr lang="en-US" altLang="zh-CN" b="1" i="1" dirty="0"/>
              <a:t>SG</a:t>
            </a:r>
            <a:r>
              <a:rPr lang="en-US" altLang="zh-CN" i="1" dirty="0"/>
              <a:t>,</a:t>
            </a:r>
            <a:r>
              <a:rPr lang="zh-CN" altLang="en-US" i="1" dirty="0"/>
              <a:t> </a:t>
            </a:r>
            <a:r>
              <a:rPr lang="en" altLang="zh-CN" b="0" i="1" u="none" strike="noStrike" dirty="0" err="1">
                <a:effectLst/>
                <a:latin typeface="-apple-system"/>
              </a:rPr>
              <a:t>Sci.Bull</a:t>
            </a:r>
            <a:r>
              <a:rPr lang="en" altLang="zh-CN" b="0" i="1" u="none" strike="noStrike" dirty="0">
                <a:effectLst/>
                <a:latin typeface="-apple-system"/>
              </a:rPr>
              <a:t>. 68 (2023) 243-246</a:t>
            </a:r>
          </a:p>
        </p:txBody>
      </p:sp>
    </p:spTree>
    <p:extLst>
      <p:ext uri="{BB962C8B-B14F-4D97-AF65-F5344CB8AC3E}">
        <p14:creationId xmlns:p14="http://schemas.microsoft.com/office/powerpoint/2010/main" val="1379590453"/>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See the source image">
            <a:extLst>
              <a:ext uri="{FF2B5EF4-FFF2-40B4-BE49-F238E27FC236}">
                <a16:creationId xmlns:a16="http://schemas.microsoft.com/office/drawing/2014/main" id="{DAA0E862-1D36-4A87-8D93-725EC90FBE7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1093" b="-2"/>
          <a:stretch/>
        </p:blipFill>
        <p:spPr bwMode="auto">
          <a:xfrm>
            <a:off x="6858" y="1282"/>
            <a:ext cx="12331446" cy="9246876"/>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a:extLst>
              <a:ext uri="{FF2B5EF4-FFF2-40B4-BE49-F238E27FC236}">
                <a16:creationId xmlns:a16="http://schemas.microsoft.com/office/drawing/2014/main" id="{23100490-BB90-448A-932A-120C9F3D9E3D}"/>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pPr>
            <a:fld id="{48F63A3B-78C7-47BE-AE5E-E10140E04643}" type="slidenum">
              <a:rPr lang="en-US">
                <a:solidFill>
                  <a:srgbClr val="FFFFFF"/>
                </a:solidFill>
              </a:rPr>
              <a:pPr>
                <a:spcAft>
                  <a:spcPts val="600"/>
                </a:spcAft>
              </a:pPr>
              <a:t>10</a:t>
            </a:fld>
            <a:endParaRPr lang="en-US">
              <a:solidFill>
                <a:srgbClr val="FFFFFF"/>
              </a:solidFill>
            </a:endParaRPr>
          </a:p>
        </p:txBody>
      </p:sp>
      <p:sp>
        <p:nvSpPr>
          <p:cNvPr id="5" name="文本框 4">
            <a:extLst>
              <a:ext uri="{FF2B5EF4-FFF2-40B4-BE49-F238E27FC236}">
                <a16:creationId xmlns:a16="http://schemas.microsoft.com/office/drawing/2014/main" id="{EFED9D36-C342-492E-8E4B-DB384009EA03}"/>
              </a:ext>
            </a:extLst>
          </p:cNvPr>
          <p:cNvSpPr txBox="1"/>
          <p:nvPr/>
        </p:nvSpPr>
        <p:spPr>
          <a:xfrm>
            <a:off x="1524000" y="288228"/>
            <a:ext cx="9003476" cy="523220"/>
          </a:xfrm>
          <a:prstGeom prst="rect">
            <a:avLst/>
          </a:prstGeom>
          <a:noFill/>
        </p:spPr>
        <p:txBody>
          <a:bodyPr wrap="square" rtlCol="0">
            <a:spAutoFit/>
          </a:bodyPr>
          <a:lstStyle/>
          <a:p>
            <a:pPr algn="ctr"/>
            <a:r>
              <a:rPr lang="en-US" altLang="zh-CN" sz="2800" b="1" dirty="0">
                <a:solidFill>
                  <a:schemeClr val="accent4"/>
                </a:solidFill>
                <a:latin typeface="微软雅黑" panose="020B0503020204020204" pitchFamily="34" charset="-122"/>
                <a:ea typeface="微软雅黑" panose="020B0503020204020204" pitchFamily="34" charset="-122"/>
              </a:rPr>
              <a:t>Naïve quark models more or less fine  until 2003</a:t>
            </a:r>
            <a:endParaRPr lang="zh-CN" altLang="en-US" sz="2800" b="1" dirty="0">
              <a:solidFill>
                <a:schemeClr val="accent4"/>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DE9135BA-DF76-4721-B559-6638D18F4AF7}"/>
                  </a:ext>
                </a:extLst>
              </p:cNvPr>
              <p:cNvSpPr txBox="1"/>
              <p:nvPr/>
            </p:nvSpPr>
            <p:spPr>
              <a:xfrm>
                <a:off x="7705422" y="1415956"/>
                <a:ext cx="2822055" cy="553998"/>
              </a:xfrm>
              <a:prstGeom prst="rect">
                <a:avLst/>
              </a:prstGeom>
              <a:noFill/>
            </p:spPr>
            <p:txBody>
              <a:bodyPr wrap="none" lIns="0" tIns="0" rIns="0" bIns="0" rtlCol="0">
                <a:spAutoFit/>
              </a:bodyPr>
              <a:lstStyle/>
              <a:p>
                <a14:m>
                  <m:oMath xmlns:m="http://schemas.openxmlformats.org/officeDocument/2006/math">
                    <m:r>
                      <m:rPr>
                        <m:sty m:val="p"/>
                      </m:rPr>
                      <a:rPr lang="el-GR" altLang="zh-CN" i="1">
                        <a:latin typeface="Cambria Math" panose="02040503050406030204" pitchFamily="18" charset="0"/>
                        <a:ea typeface="Cambria Math" panose="02040503050406030204" pitchFamily="18" charset="0"/>
                      </a:rPr>
                      <m:t>Λ</m:t>
                    </m:r>
                    <m:d>
                      <m:dPr>
                        <m:begChr m:val="（"/>
                        <m:endChr m:val="）"/>
                        <m:ctrlPr>
                          <a:rPr lang="zh-CN" altLang="en-US"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ea typeface="Cambria Math" panose="02040503050406030204" pitchFamily="18" charset="0"/>
                          </a:rPr>
                          <m:t>1405</m:t>
                        </m:r>
                      </m:e>
                    </m:d>
                    <m:r>
                      <a:rPr lang="zh-CN" altLang="en-US" i="1">
                        <a:latin typeface="Cambria Math" panose="02040503050406030204" pitchFamily="18" charset="0"/>
                        <a:ea typeface="Cambria Math" panose="02040503050406030204" pitchFamily="18" charset="0"/>
                      </a:rPr>
                      <m:t>，</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𝑁</m:t>
                        </m:r>
                      </m:e>
                      <m:sup>
                        <m:r>
                          <a:rPr lang="en-US" altLang="zh-CN" i="1">
                            <a:latin typeface="Cambria Math" panose="02040503050406030204" pitchFamily="18" charset="0"/>
                            <a:ea typeface="Cambria Math" panose="02040503050406030204" pitchFamily="18" charset="0"/>
                          </a:rPr>
                          <m:t>∗</m:t>
                        </m:r>
                      </m:sup>
                    </m:sSup>
                    <m:r>
                      <a:rPr lang="en-US" altLang="zh-CN" i="1">
                        <a:latin typeface="Cambria Math" panose="02040503050406030204" pitchFamily="18" charset="0"/>
                        <a:ea typeface="Cambria Math" panose="02040503050406030204" pitchFamily="18" charset="0"/>
                      </a:rPr>
                      <m:t>(1535)</m:t>
                    </m:r>
                  </m:oMath>
                </a14:m>
                <a:r>
                  <a:rPr lang="en-US" altLang="zh-CN" dirty="0"/>
                  <a:t>,…</a:t>
                </a:r>
              </a:p>
              <a:p>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r>
                          <a:rPr lang="en-US" altLang="zh-CN" i="1">
                            <a:latin typeface="Cambria Math" panose="02040503050406030204" pitchFamily="18" charset="0"/>
                          </a:rPr>
                          <m:t>0</m:t>
                        </m:r>
                      </m:sub>
                    </m:sSub>
                    <m:d>
                      <m:dPr>
                        <m:ctrlPr>
                          <a:rPr lang="en-US" altLang="zh-CN" i="1">
                            <a:latin typeface="Cambria Math" panose="02040503050406030204" pitchFamily="18" charset="0"/>
                          </a:rPr>
                        </m:ctrlPr>
                      </m:dPr>
                      <m:e>
                        <m:r>
                          <a:rPr lang="en-US" altLang="zh-CN" i="1">
                            <a:latin typeface="Cambria Math" panose="02040503050406030204" pitchFamily="18" charset="0"/>
                          </a:rPr>
                          <m:t>500</m:t>
                        </m:r>
                      </m:e>
                    </m:d>
                    <m:r>
                      <a:rPr lang="en-US" altLang="zh-CN">
                        <a:latin typeface="Cambria Math" panose="02040503050406030204" pitchFamily="18" charset="0"/>
                      </a:rPr>
                      <m:t>,</m:t>
                    </m:r>
                  </m:oMath>
                </a14:m>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r>
                          <a:rPr lang="en-US" altLang="zh-CN" i="1">
                            <a:latin typeface="Cambria Math" panose="02040503050406030204" pitchFamily="18" charset="0"/>
                          </a:rPr>
                          <m:t>0</m:t>
                        </m:r>
                      </m:sub>
                    </m:sSub>
                    <m:d>
                      <m:dPr>
                        <m:ctrlPr>
                          <a:rPr lang="en-US" altLang="zh-CN" i="1">
                            <a:latin typeface="Cambria Math" panose="02040503050406030204" pitchFamily="18" charset="0"/>
                          </a:rPr>
                        </m:ctrlPr>
                      </m:dPr>
                      <m:e>
                        <m:r>
                          <a:rPr lang="en-US" altLang="zh-CN" i="1">
                            <a:latin typeface="Cambria Math" panose="02040503050406030204" pitchFamily="18" charset="0"/>
                          </a:rPr>
                          <m:t>980</m:t>
                        </m:r>
                      </m:e>
                    </m:d>
                    <m:r>
                      <a:rPr lang="en-US" altLang="zh-CN">
                        <a:latin typeface="Cambria Math" panose="02040503050406030204" pitchFamily="18" charset="0"/>
                      </a:rPr>
                      <m:t>,</m:t>
                    </m:r>
                  </m:oMath>
                </a14:m>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𝑎</m:t>
                        </m:r>
                      </m:e>
                      <m:sub>
                        <m:r>
                          <a:rPr lang="en-US" altLang="zh-CN" i="1">
                            <a:latin typeface="Cambria Math" panose="02040503050406030204" pitchFamily="18" charset="0"/>
                          </a:rPr>
                          <m:t>0</m:t>
                        </m:r>
                      </m:sub>
                    </m:sSub>
                    <m:d>
                      <m:dPr>
                        <m:ctrlPr>
                          <a:rPr lang="en-US" altLang="zh-CN" i="1">
                            <a:latin typeface="Cambria Math" panose="02040503050406030204" pitchFamily="18" charset="0"/>
                          </a:rPr>
                        </m:ctrlPr>
                      </m:dPr>
                      <m:e>
                        <m:r>
                          <a:rPr lang="en-US" altLang="zh-CN" i="1">
                            <a:latin typeface="Cambria Math" panose="02040503050406030204" pitchFamily="18" charset="0"/>
                          </a:rPr>
                          <m:t>980</m:t>
                        </m:r>
                      </m:e>
                    </m:d>
                    <m:r>
                      <a:rPr lang="en-US" altLang="zh-CN">
                        <a:latin typeface="Cambria Math" panose="02040503050406030204" pitchFamily="18" charset="0"/>
                      </a:rPr>
                      <m:t>,…</m:t>
                    </m:r>
                  </m:oMath>
                </a14:m>
                <a:endParaRPr lang="zh-CN" altLang="en-US" dirty="0"/>
              </a:p>
            </p:txBody>
          </p:sp>
        </mc:Choice>
        <mc:Fallback xmlns="">
          <p:sp>
            <p:nvSpPr>
              <p:cNvPr id="2" name="文本框 1">
                <a:extLst>
                  <a:ext uri="{FF2B5EF4-FFF2-40B4-BE49-F238E27FC236}">
                    <a16:creationId xmlns:a16="http://schemas.microsoft.com/office/drawing/2014/main" id="{DE9135BA-DF76-4721-B559-6638D18F4AF7}"/>
                  </a:ext>
                </a:extLst>
              </p:cNvPr>
              <p:cNvSpPr txBox="1">
                <a:spLocks noRot="1" noChangeAspect="1" noMove="1" noResize="1" noEditPoints="1" noAdjustHandles="1" noChangeArrowheads="1" noChangeShapeType="1" noTextEdit="1"/>
              </p:cNvSpPr>
              <p:nvPr/>
            </p:nvSpPr>
            <p:spPr>
              <a:xfrm>
                <a:off x="7705422" y="1415956"/>
                <a:ext cx="2822055" cy="553998"/>
              </a:xfrm>
              <a:prstGeom prst="rect">
                <a:avLst/>
              </a:prstGeom>
              <a:blipFill>
                <a:blip r:embed="rId3"/>
                <a:stretch>
                  <a:fillRect l="-3587" t="-13333" b="-1777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6903990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61D6FA8-B883-4FC7-99F0-2C3AB4F52E33}"/>
              </a:ext>
            </a:extLst>
          </p:cNvPr>
          <p:cNvSpPr>
            <a:spLocks noGrp="1"/>
          </p:cNvSpPr>
          <p:nvPr>
            <p:ph type="sldNum" sz="quarter" idx="12"/>
          </p:nvPr>
        </p:nvSpPr>
        <p:spPr/>
        <p:txBody>
          <a:bodyPr/>
          <a:lstStyle/>
          <a:p>
            <a:fld id="{48F63A3B-78C7-47BE-AE5E-E10140E04643}" type="slidenum">
              <a:rPr lang="en-US" smtClean="0"/>
              <a:t>11</a:t>
            </a:fld>
            <a:endParaRPr lang="en-US" dirty="0"/>
          </a:p>
        </p:txBody>
      </p:sp>
      <p:sp>
        <p:nvSpPr>
          <p:cNvPr id="2" name="标题 1">
            <a:extLst>
              <a:ext uri="{FF2B5EF4-FFF2-40B4-BE49-F238E27FC236}">
                <a16:creationId xmlns:a16="http://schemas.microsoft.com/office/drawing/2014/main" id="{34C6C265-2F75-4DCD-A81C-9779CFCEF43E}"/>
              </a:ext>
            </a:extLst>
          </p:cNvPr>
          <p:cNvSpPr>
            <a:spLocks noGrp="1"/>
          </p:cNvSpPr>
          <p:nvPr>
            <p:ph type="title" idx="4294967295"/>
          </p:nvPr>
        </p:nvSpPr>
        <p:spPr>
          <a:xfrm>
            <a:off x="0" y="-1588"/>
            <a:ext cx="7886700" cy="1325563"/>
          </a:xfrm>
        </p:spPr>
        <p:txBody>
          <a:bodyPr>
            <a:normAutofit/>
          </a:bodyPr>
          <a:lstStyle/>
          <a:p>
            <a:r>
              <a:rPr lang="en-US" altLang="zh-CN" sz="3600" b="1" dirty="0">
                <a:latin typeface="微软雅黑" panose="020B0503020204020204" pitchFamily="34" charset="-122"/>
                <a:ea typeface="微软雅黑" panose="020B0503020204020204" pitchFamily="34" charset="-122"/>
              </a:rPr>
              <a:t>Beginning of a new era</a:t>
            </a:r>
            <a:r>
              <a:rPr lang="zh-CN" altLang="en-US" sz="3600" b="1" dirty="0">
                <a:latin typeface="微软雅黑" panose="020B0503020204020204" pitchFamily="34" charset="-122"/>
                <a:ea typeface="微软雅黑" panose="020B0503020204020204" pitchFamily="34" charset="-122"/>
              </a:rPr>
              <a:t>： </a:t>
            </a:r>
            <a:r>
              <a:rPr lang="en-US" altLang="zh-CN" sz="3600" b="1" dirty="0">
                <a:latin typeface="微软雅黑" panose="020B0503020204020204" pitchFamily="34" charset="-122"/>
                <a:ea typeface="微软雅黑" panose="020B0503020204020204" pitchFamily="34" charset="-122"/>
              </a:rPr>
              <a:t>2003</a:t>
            </a:r>
            <a:endParaRPr lang="zh-CN" altLang="en-US" sz="3600" b="1"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graphicFrame>
            <p:nvGraphicFramePr>
              <p:cNvPr id="6" name="图示 5">
                <a:extLst>
                  <a:ext uri="{FF2B5EF4-FFF2-40B4-BE49-F238E27FC236}">
                    <a16:creationId xmlns:a16="http://schemas.microsoft.com/office/drawing/2014/main" id="{EA5B8F03-1CD0-424D-B097-8626484482DF}"/>
                  </a:ext>
                </a:extLst>
              </p:cNvPr>
              <p:cNvGraphicFramePr/>
              <p:nvPr>
                <p:extLst>
                  <p:ext uri="{D42A27DB-BD31-4B8C-83A1-F6EECF244321}">
                    <p14:modId xmlns:p14="http://schemas.microsoft.com/office/powerpoint/2010/main" val="2390690108"/>
                  </p:ext>
                </p:extLst>
              </p:nvPr>
            </p:nvGraphicFramePr>
            <p:xfrm>
              <a:off x="2152650" y="2777661"/>
              <a:ext cx="7886700" cy="4063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6" name="图示 5">
                <a:extLst>
                  <a:ext uri="{FF2B5EF4-FFF2-40B4-BE49-F238E27FC236}">
                    <a16:creationId xmlns:a16="http://schemas.microsoft.com/office/drawing/2014/main" id="{EA5B8F03-1CD0-424D-B097-8626484482DF}"/>
                  </a:ext>
                </a:extLst>
              </p:cNvPr>
              <p:cNvGraphicFramePr/>
              <p:nvPr>
                <p:extLst>
                  <p:ext uri="{D42A27DB-BD31-4B8C-83A1-F6EECF244321}">
                    <p14:modId xmlns:p14="http://schemas.microsoft.com/office/powerpoint/2010/main" val="2390690108"/>
                  </p:ext>
                </p:extLst>
              </p:nvPr>
            </p:nvGraphicFramePr>
            <p:xfrm>
              <a:off x="2152650" y="2777661"/>
              <a:ext cx="7886700" cy="40639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
        <p:nvSpPr>
          <p:cNvPr id="11" name="文本框 10">
            <a:extLst>
              <a:ext uri="{FF2B5EF4-FFF2-40B4-BE49-F238E27FC236}">
                <a16:creationId xmlns:a16="http://schemas.microsoft.com/office/drawing/2014/main" id="{41F9A353-D7B9-43A7-B4D5-924BCE5D59EB}"/>
              </a:ext>
            </a:extLst>
          </p:cNvPr>
          <p:cNvSpPr txBox="1"/>
          <p:nvPr/>
        </p:nvSpPr>
        <p:spPr>
          <a:xfrm>
            <a:off x="2710032" y="3610464"/>
            <a:ext cx="1548822" cy="646331"/>
          </a:xfrm>
          <a:prstGeom prst="rect">
            <a:avLst/>
          </a:prstGeom>
          <a:noFill/>
        </p:spPr>
        <p:txBody>
          <a:bodyPr wrap="none" rtlCol="0">
            <a:spAutoFit/>
          </a:bodyPr>
          <a:lstStyle/>
          <a:p>
            <a:r>
              <a:rPr lang="en-US" altLang="zh-CN" dirty="0"/>
              <a:t>LEPS, 0301020</a:t>
            </a:r>
          </a:p>
          <a:p>
            <a:r>
              <a:rPr lang="en-US" altLang="zh-CN" dirty="0"/>
              <a:t> &gt; 1100</a:t>
            </a:r>
            <a:endParaRPr lang="zh-CN" altLang="en-US" dirty="0"/>
          </a:p>
        </p:txBody>
      </p:sp>
      <p:sp>
        <p:nvSpPr>
          <p:cNvPr id="12" name="文本框 11">
            <a:extLst>
              <a:ext uri="{FF2B5EF4-FFF2-40B4-BE49-F238E27FC236}">
                <a16:creationId xmlns:a16="http://schemas.microsoft.com/office/drawing/2014/main" id="{589ACAA1-B99B-43DE-A20F-F76978C6EDC2}"/>
              </a:ext>
            </a:extLst>
          </p:cNvPr>
          <p:cNvSpPr txBox="1"/>
          <p:nvPr/>
        </p:nvSpPr>
        <p:spPr>
          <a:xfrm>
            <a:off x="5163403" y="3050336"/>
            <a:ext cx="1646028" cy="646331"/>
          </a:xfrm>
          <a:prstGeom prst="rect">
            <a:avLst/>
          </a:prstGeom>
          <a:noFill/>
        </p:spPr>
        <p:txBody>
          <a:bodyPr wrap="none" rtlCol="0">
            <a:spAutoFit/>
          </a:bodyPr>
          <a:lstStyle/>
          <a:p>
            <a:r>
              <a:rPr lang="en-US" altLang="zh-CN" dirty="0" err="1"/>
              <a:t>BaBar</a:t>
            </a:r>
            <a:r>
              <a:rPr lang="en-US" altLang="zh-CN" dirty="0"/>
              <a:t>, 0304021</a:t>
            </a:r>
          </a:p>
          <a:p>
            <a:r>
              <a:rPr lang="en-US" altLang="zh-CN" dirty="0"/>
              <a:t> &gt; 900</a:t>
            </a:r>
            <a:endParaRPr lang="zh-CN" altLang="en-US" dirty="0"/>
          </a:p>
        </p:txBody>
      </p:sp>
      <p:sp>
        <p:nvSpPr>
          <p:cNvPr id="13" name="文本框 12">
            <a:extLst>
              <a:ext uri="{FF2B5EF4-FFF2-40B4-BE49-F238E27FC236}">
                <a16:creationId xmlns:a16="http://schemas.microsoft.com/office/drawing/2014/main" id="{FA3A15BE-2E09-4476-96E5-29CE4A229136}"/>
              </a:ext>
            </a:extLst>
          </p:cNvPr>
          <p:cNvSpPr txBox="1"/>
          <p:nvPr/>
        </p:nvSpPr>
        <p:spPr>
          <a:xfrm>
            <a:off x="7713980" y="2411086"/>
            <a:ext cx="1674431" cy="646331"/>
          </a:xfrm>
          <a:prstGeom prst="rect">
            <a:avLst/>
          </a:prstGeom>
          <a:noFill/>
        </p:spPr>
        <p:txBody>
          <a:bodyPr wrap="square" rtlCol="0">
            <a:spAutoFit/>
          </a:bodyPr>
          <a:lstStyle/>
          <a:p>
            <a:r>
              <a:rPr lang="en-US" altLang="zh-CN" dirty="0"/>
              <a:t>Belle, 0309032</a:t>
            </a:r>
          </a:p>
          <a:p>
            <a:r>
              <a:rPr lang="en-US" altLang="zh-CN" dirty="0"/>
              <a:t> &gt; 2300</a:t>
            </a:r>
            <a:endParaRPr lang="zh-CN" altLang="en-US" dirty="0"/>
          </a:p>
        </p:txBody>
      </p:sp>
      <p:pic>
        <p:nvPicPr>
          <p:cNvPr id="67586" name="Picture 2" descr="See the source image">
            <a:extLst>
              <a:ext uri="{FF2B5EF4-FFF2-40B4-BE49-F238E27FC236}">
                <a16:creationId xmlns:a16="http://schemas.microsoft.com/office/drawing/2014/main" id="{E44FA3A4-2D3B-4549-9715-812D5CA3E69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43812" y="1496837"/>
            <a:ext cx="1243990" cy="15534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ee the source image">
            <a:extLst>
              <a:ext uri="{FF2B5EF4-FFF2-40B4-BE49-F238E27FC236}">
                <a16:creationId xmlns:a16="http://schemas.microsoft.com/office/drawing/2014/main" id="{56B637AE-E445-4D5D-B457-32536485053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42948" y="880753"/>
            <a:ext cx="1243990" cy="1553499"/>
          </a:xfrm>
          <a:prstGeom prst="rect">
            <a:avLst/>
          </a:prstGeom>
          <a:noFill/>
          <a:extLst>
            <a:ext uri="{909E8E84-426E-40DD-AFC4-6F175D3DCCD1}">
              <a14:hiddenFill xmlns:a14="http://schemas.microsoft.com/office/drawing/2010/main">
                <a:solidFill>
                  <a:srgbClr val="FFFFFF"/>
                </a:solidFill>
              </a14:hiddenFill>
            </a:ext>
          </a:extLst>
        </p:spPr>
      </p:pic>
      <p:pic>
        <p:nvPicPr>
          <p:cNvPr id="67588" name="Picture 4" descr="See the source image">
            <a:extLst>
              <a:ext uri="{FF2B5EF4-FFF2-40B4-BE49-F238E27FC236}">
                <a16:creationId xmlns:a16="http://schemas.microsoft.com/office/drawing/2014/main" id="{CEE31CD3-C0C9-402C-A490-242C44C105A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61170" y="4657364"/>
            <a:ext cx="1243990" cy="1719016"/>
          </a:xfrm>
          <a:prstGeom prst="rect">
            <a:avLst/>
          </a:prstGeom>
          <a:noFill/>
          <a:extLst>
            <a:ext uri="{909E8E84-426E-40DD-AFC4-6F175D3DCCD1}">
              <a14:hiddenFill xmlns:a14="http://schemas.microsoft.com/office/drawing/2010/main">
                <a:solidFill>
                  <a:srgbClr val="FFFFFF"/>
                </a:solidFill>
              </a14:hiddenFill>
            </a:ext>
          </a:extLst>
        </p:spPr>
      </p:pic>
      <p:pic>
        <p:nvPicPr>
          <p:cNvPr id="67590" name="Picture 6" descr="https://belle.kek.jp/image/B-logo-small.gif">
            <a:extLst>
              <a:ext uri="{FF2B5EF4-FFF2-40B4-BE49-F238E27FC236}">
                <a16:creationId xmlns:a16="http://schemas.microsoft.com/office/drawing/2014/main" id="{794DE638-274B-45A9-B743-7BF52B2A885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98952" y="3964585"/>
            <a:ext cx="135255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67592" name="Picture 8" descr="Logo">
            <a:extLst>
              <a:ext uri="{FF2B5EF4-FFF2-40B4-BE49-F238E27FC236}">
                <a16:creationId xmlns:a16="http://schemas.microsoft.com/office/drawing/2014/main" id="{FD4D64D4-C50B-42CE-ACBC-145D9D3D445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52204" y="5464431"/>
            <a:ext cx="1095375" cy="962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ee the source image">
            <a:extLst>
              <a:ext uri="{FF2B5EF4-FFF2-40B4-BE49-F238E27FC236}">
                <a16:creationId xmlns:a16="http://schemas.microsoft.com/office/drawing/2014/main" id="{27C0310A-92AA-14FD-1A8D-5120ABB23AB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03589" y="2077240"/>
            <a:ext cx="1243990" cy="155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3319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0269" y="2378576"/>
            <a:ext cx="419142" cy="450480"/>
          </a:xfrm>
          <a:prstGeom prst="rect">
            <a:avLst/>
          </a:prstGeom>
        </p:spPr>
      </p:pic>
      <p:sp>
        <p:nvSpPr>
          <p:cNvPr id="2" name="右箭头 1"/>
          <p:cNvSpPr/>
          <p:nvPr/>
        </p:nvSpPr>
        <p:spPr>
          <a:xfrm>
            <a:off x="1736635" y="3592323"/>
            <a:ext cx="8661953" cy="402535"/>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mc:AlternateContent xmlns:mc="http://schemas.openxmlformats.org/markup-compatibility/2006" xmlns:a14="http://schemas.microsoft.com/office/drawing/2010/main">
        <mc:Choice Requires="a14">
          <p:sp>
            <p:nvSpPr>
              <p:cNvPr id="3" name="文本框 2"/>
              <p:cNvSpPr txBox="1"/>
              <p:nvPr/>
            </p:nvSpPr>
            <p:spPr>
              <a:xfrm>
                <a:off x="1513666" y="4499694"/>
                <a:ext cx="1121406" cy="3000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altLang="zh-CN" sz="1350" b="1" dirty="0">
                          <a:solidFill>
                            <a:srgbClr val="FF0000"/>
                          </a:solidFill>
                        </a:rPr>
                        <m:t>X</m:t>
                      </m:r>
                      <m:r>
                        <m:rPr>
                          <m:nor/>
                        </m:rPr>
                        <a:rPr lang="en-US" altLang="zh-CN" sz="1350" b="1" dirty="0">
                          <a:solidFill>
                            <a:srgbClr val="FF0000"/>
                          </a:solidFill>
                        </a:rPr>
                        <m:t>(3872)</m:t>
                      </m:r>
                    </m:oMath>
                  </m:oMathPara>
                </a14:m>
                <a:endParaRPr lang="zh-CN" altLang="en-US" sz="1350" b="1" dirty="0">
                  <a:solidFill>
                    <a:srgbClr val="FF0000"/>
                  </a:solidFill>
                </a:endParaRPr>
              </a:p>
            </p:txBody>
          </p:sp>
        </mc:Choice>
        <mc:Fallback xmlns="">
          <p:sp>
            <p:nvSpPr>
              <p:cNvPr id="3" name="文本框 2"/>
              <p:cNvSpPr txBox="1">
                <a:spLocks noRot="1" noChangeAspect="1" noMove="1" noResize="1" noEditPoints="1" noAdjustHandles="1" noChangeArrowheads="1" noChangeShapeType="1" noTextEdit="1"/>
              </p:cNvSpPr>
              <p:nvPr/>
            </p:nvSpPr>
            <p:spPr>
              <a:xfrm>
                <a:off x="1513666" y="4499694"/>
                <a:ext cx="1121406" cy="300082"/>
              </a:xfrm>
              <a:prstGeom prst="rect">
                <a:avLst/>
              </a:prstGeom>
              <a:blipFill>
                <a:blip r:embed="rId4"/>
                <a:stretch>
                  <a:fillRect b="-4167"/>
                </a:stretch>
              </a:blipFill>
            </p:spPr>
            <p:txBody>
              <a:bodyPr/>
              <a:lstStyle/>
              <a:p>
                <a:r>
                  <a:rPr lang="zh-CN" altLang="en-US">
                    <a:noFill/>
                  </a:rPr>
                  <a:t> </a:t>
                </a:r>
              </a:p>
            </p:txBody>
          </p:sp>
        </mc:Fallback>
      </mc:AlternateContent>
      <p:cxnSp>
        <p:nvCxnSpPr>
          <p:cNvPr id="8" name="直接箭头连接符 7"/>
          <p:cNvCxnSpPr/>
          <p:nvPr/>
        </p:nvCxnSpPr>
        <p:spPr>
          <a:xfrm flipH="1">
            <a:off x="2243569" y="3036780"/>
            <a:ext cx="14908" cy="6214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971356" y="3655678"/>
            <a:ext cx="737471" cy="300082"/>
          </a:xfrm>
          <a:prstGeom prst="rect">
            <a:avLst/>
          </a:prstGeom>
          <a:noFill/>
        </p:spPr>
        <p:txBody>
          <a:bodyPr wrap="square" rtlCol="0">
            <a:spAutoFit/>
          </a:bodyPr>
          <a:lstStyle/>
          <a:p>
            <a:r>
              <a:rPr lang="en-US" altLang="zh-CN" sz="1350" dirty="0"/>
              <a:t>2003</a:t>
            </a:r>
            <a:endParaRPr lang="zh-CN" altLang="en-US" sz="1350" dirty="0"/>
          </a:p>
        </p:txBody>
      </p:sp>
      <mc:AlternateContent xmlns:mc="http://schemas.openxmlformats.org/markup-compatibility/2006" xmlns:a14="http://schemas.microsoft.com/office/drawing/2010/main">
        <mc:Choice Requires="a14">
          <p:sp>
            <p:nvSpPr>
              <p:cNvPr id="11" name="文本框 10"/>
              <p:cNvSpPr txBox="1"/>
              <p:nvPr/>
            </p:nvSpPr>
            <p:spPr>
              <a:xfrm>
                <a:off x="1759646" y="2786289"/>
                <a:ext cx="1315727" cy="300082"/>
              </a:xfrm>
              <a:prstGeom prst="rect">
                <a:avLst/>
              </a:prstGeom>
              <a:noFill/>
            </p:spPr>
            <p:txBody>
              <a:bodyPr wrap="square" rtlCol="0">
                <a:spAutoFit/>
              </a:bodyPr>
              <a:lstStyle/>
              <a:p>
                <a14:m>
                  <m:oMath xmlns:m="http://schemas.openxmlformats.org/officeDocument/2006/math">
                    <m:sSub>
                      <m:sSubPr>
                        <m:ctrlPr>
                          <a:rPr lang="en-US" altLang="zh-CN" sz="1350" b="1" i="1">
                            <a:solidFill>
                              <a:srgbClr val="FF0000"/>
                            </a:solidFill>
                            <a:latin typeface="Cambria Math" panose="02040503050406030204" pitchFamily="18" charset="0"/>
                          </a:rPr>
                        </m:ctrlPr>
                      </m:sSubPr>
                      <m:e>
                        <m:r>
                          <a:rPr lang="en-US" altLang="zh-CN" sz="1350" b="1" i="1">
                            <a:solidFill>
                              <a:srgbClr val="FF0000"/>
                            </a:solidFill>
                            <a:latin typeface="Cambria Math" panose="02040503050406030204" pitchFamily="18" charset="0"/>
                          </a:rPr>
                          <m:t>𝑫</m:t>
                        </m:r>
                      </m:e>
                      <m:sub>
                        <m:r>
                          <a:rPr lang="en-US" altLang="zh-CN" sz="1350" b="1" i="1">
                            <a:solidFill>
                              <a:srgbClr val="FF0000"/>
                            </a:solidFill>
                            <a:latin typeface="Cambria Math" panose="02040503050406030204" pitchFamily="18" charset="0"/>
                          </a:rPr>
                          <m:t>𝒔</m:t>
                        </m:r>
                        <m:r>
                          <a:rPr lang="en-US" altLang="zh-CN" sz="1350" b="1" i="1">
                            <a:solidFill>
                              <a:srgbClr val="FF0000"/>
                            </a:solidFill>
                            <a:latin typeface="Cambria Math" panose="02040503050406030204" pitchFamily="18" charset="0"/>
                          </a:rPr>
                          <m:t>𝟎</m:t>
                        </m:r>
                      </m:sub>
                    </m:sSub>
                  </m:oMath>
                </a14:m>
                <a:r>
                  <a:rPr lang="en-US" altLang="zh-CN" sz="1350" b="1" dirty="0">
                    <a:solidFill>
                      <a:srgbClr val="FF0000"/>
                    </a:solidFill>
                  </a:rPr>
                  <a:t>(2317)</a:t>
                </a:r>
                <a:endParaRPr lang="zh-CN" altLang="en-US" sz="1350" b="1" dirty="0">
                  <a:solidFill>
                    <a:srgbClr val="FF0000"/>
                  </a:solidFill>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1759646" y="2786289"/>
                <a:ext cx="1315727" cy="300082"/>
              </a:xfrm>
              <a:prstGeom prst="rect">
                <a:avLst/>
              </a:prstGeom>
              <a:blipFill>
                <a:blip r:embed="rId5"/>
                <a:stretch>
                  <a:fillRect t="-4167" b="-25000"/>
                </a:stretch>
              </a:blipFill>
            </p:spPr>
            <p:txBody>
              <a:bodyPr/>
              <a:lstStyle/>
              <a:p>
                <a:r>
                  <a:rPr lang="zh-CN" altLang="en-US">
                    <a:noFill/>
                  </a:rPr>
                  <a:t> </a:t>
                </a:r>
              </a:p>
            </p:txBody>
          </p:sp>
        </mc:Fallback>
      </mc:AlternateContent>
      <p:cxnSp>
        <p:nvCxnSpPr>
          <p:cNvPr id="13" name="直接箭头连接符 12"/>
          <p:cNvCxnSpPr/>
          <p:nvPr/>
        </p:nvCxnSpPr>
        <p:spPr>
          <a:xfrm flipV="1">
            <a:off x="2070069" y="3915567"/>
            <a:ext cx="14909" cy="6001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图片 17" descr="屏幕剪辑"/>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750" y="4753823"/>
            <a:ext cx="458258" cy="440633"/>
          </a:xfrm>
          <a:prstGeom prst="rect">
            <a:avLst/>
          </a:prstGeom>
        </p:spPr>
      </p:pic>
      <p:pic>
        <p:nvPicPr>
          <p:cNvPr id="19" name="图片 18" descr="屏幕剪辑"/>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2676" y="4980503"/>
            <a:ext cx="570794" cy="461171"/>
          </a:xfrm>
          <a:prstGeom prst="rect">
            <a:avLst/>
          </a:prstGeom>
        </p:spPr>
      </p:pic>
      <p:sp>
        <p:nvSpPr>
          <p:cNvPr id="24" name="文本框 23"/>
          <p:cNvSpPr txBox="1"/>
          <p:nvPr/>
        </p:nvSpPr>
        <p:spPr>
          <a:xfrm>
            <a:off x="9678070" y="3653402"/>
            <a:ext cx="737471" cy="300082"/>
          </a:xfrm>
          <a:prstGeom prst="rect">
            <a:avLst/>
          </a:prstGeom>
          <a:noFill/>
        </p:spPr>
        <p:txBody>
          <a:bodyPr wrap="square" rtlCol="0">
            <a:spAutoFit/>
          </a:bodyPr>
          <a:lstStyle/>
          <a:p>
            <a:r>
              <a:rPr lang="en-US" altLang="zh-CN" sz="1350" dirty="0"/>
              <a:t>2020</a:t>
            </a:r>
            <a:endParaRPr lang="zh-CN" altLang="en-US" sz="1350" dirty="0"/>
          </a:p>
        </p:txBody>
      </p:sp>
      <p:sp>
        <p:nvSpPr>
          <p:cNvPr id="25" name="文本框 24"/>
          <p:cNvSpPr txBox="1"/>
          <p:nvPr/>
        </p:nvSpPr>
        <p:spPr>
          <a:xfrm>
            <a:off x="9138887" y="3649170"/>
            <a:ext cx="737471" cy="300082"/>
          </a:xfrm>
          <a:prstGeom prst="rect">
            <a:avLst/>
          </a:prstGeom>
          <a:noFill/>
        </p:spPr>
        <p:txBody>
          <a:bodyPr wrap="square" rtlCol="0">
            <a:spAutoFit/>
          </a:bodyPr>
          <a:lstStyle/>
          <a:p>
            <a:r>
              <a:rPr lang="en-US" altLang="zh-CN" sz="1350" dirty="0"/>
              <a:t>2019</a:t>
            </a:r>
            <a:endParaRPr lang="zh-CN" altLang="en-US" sz="1350" dirty="0"/>
          </a:p>
        </p:txBody>
      </p:sp>
      <p:cxnSp>
        <p:nvCxnSpPr>
          <p:cNvPr id="26" name="直接箭头连接符 25"/>
          <p:cNvCxnSpPr/>
          <p:nvPr/>
        </p:nvCxnSpPr>
        <p:spPr>
          <a:xfrm flipH="1">
            <a:off x="9877167" y="3281090"/>
            <a:ext cx="6797" cy="3889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V="1">
            <a:off x="9387539" y="3921983"/>
            <a:ext cx="14909" cy="6001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矩形 29"/>
              <p:cNvSpPr/>
              <p:nvPr/>
            </p:nvSpPr>
            <p:spPr>
              <a:xfrm>
                <a:off x="9465849" y="2553178"/>
                <a:ext cx="904415"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350" b="1" i="1">
                          <a:solidFill>
                            <a:srgbClr val="0000FF"/>
                          </a:solidFill>
                          <a:latin typeface="Cambria Math" panose="02040503050406030204" pitchFamily="18" charset="0"/>
                        </a:rPr>
                        <m:t>𝑿</m:t>
                      </m:r>
                      <m:r>
                        <a:rPr lang="en-US" altLang="zh-CN" sz="1350" b="1" i="1">
                          <a:solidFill>
                            <a:srgbClr val="0000FF"/>
                          </a:solidFill>
                          <a:latin typeface="Cambria Math" panose="02040503050406030204" pitchFamily="18" charset="0"/>
                        </a:rPr>
                        <m:t>(</m:t>
                      </m:r>
                      <m:r>
                        <a:rPr lang="en-US" altLang="zh-CN" sz="1350" b="1" i="1">
                          <a:solidFill>
                            <a:srgbClr val="0000FF"/>
                          </a:solidFill>
                          <a:latin typeface="Cambria Math" panose="02040503050406030204" pitchFamily="18" charset="0"/>
                        </a:rPr>
                        <m:t>𝟔𝟗𝟎𝟎</m:t>
                      </m:r>
                      <m:r>
                        <a:rPr lang="en-US" altLang="zh-CN" sz="1350" b="1" i="1">
                          <a:solidFill>
                            <a:srgbClr val="0000FF"/>
                          </a:solidFill>
                          <a:latin typeface="Cambria Math" panose="02040503050406030204" pitchFamily="18" charset="0"/>
                        </a:rPr>
                        <m:t>)</m:t>
                      </m:r>
                    </m:oMath>
                  </m:oMathPara>
                </a14:m>
                <a:endParaRPr lang="zh-CN" altLang="en-US" sz="1350" b="1" dirty="0">
                  <a:solidFill>
                    <a:srgbClr val="0000FF"/>
                  </a:solidFill>
                </a:endParaRPr>
              </a:p>
            </p:txBody>
          </p:sp>
        </mc:Choice>
        <mc:Fallback xmlns="">
          <p:sp>
            <p:nvSpPr>
              <p:cNvPr id="30" name="矩形 29"/>
              <p:cNvSpPr>
                <a:spLocks noRot="1" noChangeAspect="1" noMove="1" noResize="1" noEditPoints="1" noAdjustHandles="1" noChangeArrowheads="1" noChangeShapeType="1" noTextEdit="1"/>
              </p:cNvSpPr>
              <p:nvPr/>
            </p:nvSpPr>
            <p:spPr>
              <a:xfrm>
                <a:off x="9465849" y="2553178"/>
                <a:ext cx="904415" cy="300082"/>
              </a:xfrm>
              <a:prstGeom prst="rect">
                <a:avLst/>
              </a:prstGeom>
              <a:blipFill>
                <a:blip r:embed="rId8"/>
                <a:stretch>
                  <a:fillRect b="-1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矩形 30"/>
              <p:cNvSpPr/>
              <p:nvPr/>
            </p:nvSpPr>
            <p:spPr>
              <a:xfrm>
                <a:off x="8732088" y="4955199"/>
                <a:ext cx="1012585"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350" b="1" i="1">
                              <a:solidFill>
                                <a:srgbClr val="002060"/>
                              </a:solidFill>
                              <a:latin typeface="Cambria Math" panose="02040503050406030204" pitchFamily="18" charset="0"/>
                            </a:rPr>
                          </m:ctrlPr>
                        </m:sSubPr>
                        <m:e>
                          <m:r>
                            <a:rPr lang="en-US" altLang="zh-CN" sz="1350" b="1" i="1">
                              <a:solidFill>
                                <a:srgbClr val="002060"/>
                              </a:solidFill>
                              <a:latin typeface="Cambria Math" panose="02040503050406030204" pitchFamily="18" charset="0"/>
                            </a:rPr>
                            <m:t>𝑷</m:t>
                          </m:r>
                        </m:e>
                        <m:sub>
                          <m:r>
                            <a:rPr lang="en-US" altLang="zh-CN" sz="1350" b="1" i="1">
                              <a:solidFill>
                                <a:srgbClr val="002060"/>
                              </a:solidFill>
                              <a:latin typeface="Cambria Math" panose="02040503050406030204" pitchFamily="18" charset="0"/>
                            </a:rPr>
                            <m:t>𝒄</m:t>
                          </m:r>
                        </m:sub>
                      </m:sSub>
                      <m:r>
                        <a:rPr lang="en-US" altLang="zh-CN" sz="1350" b="1" i="1">
                          <a:solidFill>
                            <a:srgbClr val="002060"/>
                          </a:solidFill>
                          <a:latin typeface="Cambria Math" panose="02040503050406030204" pitchFamily="18" charset="0"/>
                        </a:rPr>
                        <m:t>(</m:t>
                      </m:r>
                      <m:r>
                        <a:rPr lang="en-US" altLang="zh-CN" sz="1350" b="1" i="1">
                          <a:solidFill>
                            <a:srgbClr val="002060"/>
                          </a:solidFill>
                          <a:latin typeface="Cambria Math" panose="02040503050406030204" pitchFamily="18" charset="0"/>
                        </a:rPr>
                        <m:t>𝟒𝟑𝟏𝟐</m:t>
                      </m:r>
                      <m:r>
                        <a:rPr lang="en-US" altLang="zh-CN" sz="1350" b="1" i="1">
                          <a:solidFill>
                            <a:srgbClr val="002060"/>
                          </a:solidFill>
                          <a:latin typeface="Cambria Math" panose="02040503050406030204" pitchFamily="18" charset="0"/>
                        </a:rPr>
                        <m:t>) </m:t>
                      </m:r>
                    </m:oMath>
                  </m:oMathPara>
                </a14:m>
                <a:endParaRPr lang="zh-CN" altLang="en-US" sz="1350" b="1" dirty="0">
                  <a:solidFill>
                    <a:srgbClr val="002060"/>
                  </a:solidFill>
                </a:endParaRPr>
              </a:p>
            </p:txBody>
          </p:sp>
        </mc:Choice>
        <mc:Fallback xmlns="">
          <p:sp>
            <p:nvSpPr>
              <p:cNvPr id="31" name="矩形 30"/>
              <p:cNvSpPr>
                <a:spLocks noRot="1" noChangeAspect="1" noMove="1" noResize="1" noEditPoints="1" noAdjustHandles="1" noChangeArrowheads="1" noChangeShapeType="1" noTextEdit="1"/>
              </p:cNvSpPr>
              <p:nvPr/>
            </p:nvSpPr>
            <p:spPr>
              <a:xfrm>
                <a:off x="8732088" y="4955199"/>
                <a:ext cx="1012585" cy="300082"/>
              </a:xfrm>
              <a:prstGeom prst="rect">
                <a:avLst/>
              </a:prstGeom>
              <a:blipFill>
                <a:blip r:embed="rId9"/>
                <a:stretch>
                  <a:fillRect b="-1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矩形 31"/>
              <p:cNvSpPr/>
              <p:nvPr/>
            </p:nvSpPr>
            <p:spPr>
              <a:xfrm>
                <a:off x="8739694" y="4732563"/>
                <a:ext cx="1012585"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350" b="1" i="1">
                              <a:solidFill>
                                <a:srgbClr val="002060"/>
                              </a:solidFill>
                              <a:latin typeface="Cambria Math" panose="02040503050406030204" pitchFamily="18" charset="0"/>
                            </a:rPr>
                          </m:ctrlPr>
                        </m:sSubPr>
                        <m:e>
                          <m:r>
                            <a:rPr lang="en-US" altLang="zh-CN" sz="1350" b="1" i="1">
                              <a:solidFill>
                                <a:srgbClr val="002060"/>
                              </a:solidFill>
                              <a:latin typeface="Cambria Math" panose="02040503050406030204" pitchFamily="18" charset="0"/>
                            </a:rPr>
                            <m:t>𝑷</m:t>
                          </m:r>
                        </m:e>
                        <m:sub>
                          <m:r>
                            <a:rPr lang="en-US" altLang="zh-CN" sz="1350" b="1" i="1">
                              <a:solidFill>
                                <a:srgbClr val="002060"/>
                              </a:solidFill>
                              <a:latin typeface="Cambria Math" panose="02040503050406030204" pitchFamily="18" charset="0"/>
                            </a:rPr>
                            <m:t>𝒄</m:t>
                          </m:r>
                        </m:sub>
                      </m:sSub>
                      <m:r>
                        <a:rPr lang="en-US" altLang="zh-CN" sz="1350" b="1" i="1">
                          <a:solidFill>
                            <a:srgbClr val="002060"/>
                          </a:solidFill>
                          <a:latin typeface="Cambria Math" panose="02040503050406030204" pitchFamily="18" charset="0"/>
                        </a:rPr>
                        <m:t>(</m:t>
                      </m:r>
                      <m:r>
                        <a:rPr lang="en-US" altLang="zh-CN" sz="1350" b="1" i="1">
                          <a:solidFill>
                            <a:srgbClr val="002060"/>
                          </a:solidFill>
                          <a:latin typeface="Cambria Math" panose="02040503050406030204" pitchFamily="18" charset="0"/>
                        </a:rPr>
                        <m:t>𝟒𝟒𝟒𝟎</m:t>
                      </m:r>
                      <m:r>
                        <a:rPr lang="en-US" altLang="zh-CN" sz="1350" b="1" i="1">
                          <a:solidFill>
                            <a:srgbClr val="002060"/>
                          </a:solidFill>
                          <a:latin typeface="Cambria Math" panose="02040503050406030204" pitchFamily="18" charset="0"/>
                        </a:rPr>
                        <m:t>) </m:t>
                      </m:r>
                    </m:oMath>
                  </m:oMathPara>
                </a14:m>
                <a:endParaRPr lang="zh-CN" altLang="en-US" sz="1350" b="1" dirty="0"/>
              </a:p>
            </p:txBody>
          </p:sp>
        </mc:Choice>
        <mc:Fallback xmlns="">
          <p:sp>
            <p:nvSpPr>
              <p:cNvPr id="32" name="矩形 31"/>
              <p:cNvSpPr>
                <a:spLocks noRot="1" noChangeAspect="1" noMove="1" noResize="1" noEditPoints="1" noAdjustHandles="1" noChangeArrowheads="1" noChangeShapeType="1" noTextEdit="1"/>
              </p:cNvSpPr>
              <p:nvPr/>
            </p:nvSpPr>
            <p:spPr>
              <a:xfrm>
                <a:off x="8739694" y="4732563"/>
                <a:ext cx="1012585" cy="300082"/>
              </a:xfrm>
              <a:prstGeom prst="rect">
                <a:avLst/>
              </a:prstGeom>
              <a:blipFill>
                <a:blip r:embed="rId10"/>
                <a:stretch>
                  <a:fillRect b="-1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矩形 32"/>
              <p:cNvSpPr/>
              <p:nvPr/>
            </p:nvSpPr>
            <p:spPr>
              <a:xfrm>
                <a:off x="6985878" y="2786289"/>
                <a:ext cx="1012585"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350" b="1" i="1">
                              <a:solidFill>
                                <a:srgbClr val="002060"/>
                              </a:solidFill>
                              <a:latin typeface="Cambria Math" panose="02040503050406030204" pitchFamily="18" charset="0"/>
                            </a:rPr>
                          </m:ctrlPr>
                        </m:sSubPr>
                        <m:e>
                          <m:r>
                            <a:rPr lang="en-US" altLang="zh-CN" sz="1350" b="1" i="1">
                              <a:solidFill>
                                <a:srgbClr val="002060"/>
                              </a:solidFill>
                              <a:latin typeface="Cambria Math" panose="02040503050406030204" pitchFamily="18" charset="0"/>
                            </a:rPr>
                            <m:t>𝑷</m:t>
                          </m:r>
                        </m:e>
                        <m:sub>
                          <m:r>
                            <a:rPr lang="en-US" altLang="zh-CN" sz="1350" b="1" i="1">
                              <a:solidFill>
                                <a:srgbClr val="002060"/>
                              </a:solidFill>
                              <a:latin typeface="Cambria Math" panose="02040503050406030204" pitchFamily="18" charset="0"/>
                            </a:rPr>
                            <m:t>𝒄</m:t>
                          </m:r>
                        </m:sub>
                      </m:sSub>
                      <m:r>
                        <a:rPr lang="en-US" altLang="zh-CN" sz="1350" b="1" i="1">
                          <a:solidFill>
                            <a:srgbClr val="002060"/>
                          </a:solidFill>
                          <a:latin typeface="Cambria Math" panose="02040503050406030204" pitchFamily="18" charset="0"/>
                        </a:rPr>
                        <m:t>(</m:t>
                      </m:r>
                      <m:r>
                        <a:rPr lang="en-US" altLang="zh-CN" sz="1350" b="1" i="1">
                          <a:solidFill>
                            <a:srgbClr val="002060"/>
                          </a:solidFill>
                          <a:latin typeface="Cambria Math" panose="02040503050406030204" pitchFamily="18" charset="0"/>
                        </a:rPr>
                        <m:t>𝟒𝟒𝟓𝟎</m:t>
                      </m:r>
                      <m:r>
                        <a:rPr lang="en-US" altLang="zh-CN" sz="1350" b="1" i="1">
                          <a:solidFill>
                            <a:srgbClr val="002060"/>
                          </a:solidFill>
                          <a:latin typeface="Cambria Math" panose="02040503050406030204" pitchFamily="18" charset="0"/>
                        </a:rPr>
                        <m:t>) </m:t>
                      </m:r>
                    </m:oMath>
                  </m:oMathPara>
                </a14:m>
                <a:endParaRPr lang="zh-CN" altLang="en-US" sz="1350" b="1" dirty="0">
                  <a:solidFill>
                    <a:srgbClr val="002060"/>
                  </a:solidFill>
                </a:endParaRPr>
              </a:p>
            </p:txBody>
          </p:sp>
        </mc:Choice>
        <mc:Fallback xmlns="">
          <p:sp>
            <p:nvSpPr>
              <p:cNvPr id="33" name="矩形 32"/>
              <p:cNvSpPr>
                <a:spLocks noRot="1" noChangeAspect="1" noMove="1" noResize="1" noEditPoints="1" noAdjustHandles="1" noChangeArrowheads="1" noChangeShapeType="1" noTextEdit="1"/>
              </p:cNvSpPr>
              <p:nvPr/>
            </p:nvSpPr>
            <p:spPr>
              <a:xfrm>
                <a:off x="6985878" y="2786289"/>
                <a:ext cx="1012585" cy="300082"/>
              </a:xfrm>
              <a:prstGeom prst="rect">
                <a:avLst/>
              </a:prstGeom>
              <a:blipFill>
                <a:blip r:embed="rId11"/>
                <a:stretch>
                  <a:fillRect b="-1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p:cNvSpPr txBox="1"/>
              <p:nvPr/>
            </p:nvSpPr>
            <p:spPr>
              <a:xfrm>
                <a:off x="5994776" y="2806329"/>
                <a:ext cx="1315727" cy="300082"/>
              </a:xfrm>
              <a:prstGeom prst="rect">
                <a:avLst/>
              </a:prstGeom>
              <a:noFill/>
            </p:spPr>
            <p:txBody>
              <a:bodyPr wrap="square" rtlCol="0">
                <a:spAutoFit/>
              </a:bodyPr>
              <a:lstStyle/>
              <a:p>
                <a14:m>
                  <m:oMath xmlns:m="http://schemas.openxmlformats.org/officeDocument/2006/math">
                    <m:sSub>
                      <m:sSubPr>
                        <m:ctrlPr>
                          <a:rPr lang="en-US" altLang="zh-CN" sz="1350" b="1" i="1">
                            <a:solidFill>
                              <a:srgbClr val="0000FF"/>
                            </a:solidFill>
                            <a:latin typeface="Cambria Math" panose="02040503050406030204" pitchFamily="18" charset="0"/>
                          </a:rPr>
                        </m:ctrlPr>
                      </m:sSubPr>
                      <m:e>
                        <m:r>
                          <a:rPr lang="en-US" altLang="zh-CN" sz="1350" b="1" i="1">
                            <a:solidFill>
                              <a:srgbClr val="0000FF"/>
                            </a:solidFill>
                            <a:latin typeface="Cambria Math" panose="02040503050406030204" pitchFamily="18" charset="0"/>
                          </a:rPr>
                          <m:t>𝒁</m:t>
                        </m:r>
                      </m:e>
                      <m:sub>
                        <m:r>
                          <a:rPr lang="en-US" altLang="zh-CN" sz="1350" b="1" i="1">
                            <a:solidFill>
                              <a:srgbClr val="0000FF"/>
                            </a:solidFill>
                            <a:latin typeface="Cambria Math" panose="02040503050406030204" pitchFamily="18" charset="0"/>
                          </a:rPr>
                          <m:t>𝒄</m:t>
                        </m:r>
                      </m:sub>
                    </m:sSub>
                  </m:oMath>
                </a14:m>
                <a:r>
                  <a:rPr lang="en-US" altLang="zh-CN" sz="1350" b="1" dirty="0">
                    <a:solidFill>
                      <a:srgbClr val="0000FF"/>
                    </a:solidFill>
                  </a:rPr>
                  <a:t>(3900)</a:t>
                </a:r>
                <a:endParaRPr lang="zh-CN" altLang="en-US" sz="1350" b="1" dirty="0">
                  <a:solidFill>
                    <a:srgbClr val="0000FF"/>
                  </a:solidFill>
                </a:endParaRPr>
              </a:p>
            </p:txBody>
          </p:sp>
        </mc:Choice>
        <mc:Fallback xmlns="">
          <p:sp>
            <p:nvSpPr>
              <p:cNvPr id="34" name="文本框 33"/>
              <p:cNvSpPr txBox="1">
                <a:spLocks noRot="1" noChangeAspect="1" noMove="1" noResize="1" noEditPoints="1" noAdjustHandles="1" noChangeArrowheads="1" noChangeShapeType="1" noTextEdit="1"/>
              </p:cNvSpPr>
              <p:nvPr/>
            </p:nvSpPr>
            <p:spPr>
              <a:xfrm>
                <a:off x="5994776" y="2806329"/>
                <a:ext cx="1315727" cy="300082"/>
              </a:xfrm>
              <a:prstGeom prst="rect">
                <a:avLst/>
              </a:prstGeom>
              <a:blipFill>
                <a:blip r:embed="rId12"/>
                <a:stretch>
                  <a:fillRect b="-20000"/>
                </a:stretch>
              </a:blipFill>
            </p:spPr>
            <p:txBody>
              <a:bodyPr/>
              <a:lstStyle/>
              <a:p>
                <a:r>
                  <a:rPr lang="zh-CN" altLang="en-US">
                    <a:noFill/>
                  </a:rPr>
                  <a:t> </a:t>
                </a:r>
              </a:p>
            </p:txBody>
          </p:sp>
        </mc:Fallback>
      </mc:AlternateContent>
      <p:cxnSp>
        <p:nvCxnSpPr>
          <p:cNvPr id="36" name="直接箭头连接符 35"/>
          <p:cNvCxnSpPr/>
          <p:nvPr/>
        </p:nvCxnSpPr>
        <p:spPr>
          <a:xfrm flipV="1">
            <a:off x="6886646" y="3901382"/>
            <a:ext cx="14909" cy="6001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6124949" y="3657949"/>
            <a:ext cx="737471" cy="300082"/>
          </a:xfrm>
          <a:prstGeom prst="rect">
            <a:avLst/>
          </a:prstGeom>
          <a:noFill/>
        </p:spPr>
        <p:txBody>
          <a:bodyPr wrap="square" rtlCol="0">
            <a:spAutoFit/>
          </a:bodyPr>
          <a:lstStyle/>
          <a:p>
            <a:r>
              <a:rPr lang="en-US" altLang="zh-CN" sz="1350" dirty="0"/>
              <a:t>2013</a:t>
            </a:r>
            <a:endParaRPr lang="zh-CN" altLang="en-US" sz="1350" dirty="0"/>
          </a:p>
        </p:txBody>
      </p:sp>
      <p:pic>
        <p:nvPicPr>
          <p:cNvPr id="38" name="图片 37" descr="屏幕剪辑"/>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49643" y="2278555"/>
            <a:ext cx="499653" cy="349382"/>
          </a:xfrm>
          <a:prstGeom prst="rect">
            <a:avLst/>
          </a:prstGeom>
        </p:spPr>
      </p:pic>
      <p:sp>
        <p:nvSpPr>
          <p:cNvPr id="39" name="文本框 38"/>
          <p:cNvSpPr txBox="1"/>
          <p:nvPr/>
        </p:nvSpPr>
        <p:spPr>
          <a:xfrm>
            <a:off x="3978100" y="3661191"/>
            <a:ext cx="737471" cy="300082"/>
          </a:xfrm>
          <a:prstGeom prst="rect">
            <a:avLst/>
          </a:prstGeom>
          <a:noFill/>
        </p:spPr>
        <p:txBody>
          <a:bodyPr wrap="square" rtlCol="0">
            <a:spAutoFit/>
          </a:bodyPr>
          <a:lstStyle/>
          <a:p>
            <a:r>
              <a:rPr lang="en-US" altLang="zh-CN" sz="1350" dirty="0"/>
              <a:t>2007</a:t>
            </a:r>
            <a:endParaRPr lang="zh-CN" altLang="en-US" sz="1350" dirty="0"/>
          </a:p>
        </p:txBody>
      </p:sp>
      <p:cxnSp>
        <p:nvCxnSpPr>
          <p:cNvPr id="40" name="直接箭头连接符 39"/>
          <p:cNvCxnSpPr/>
          <p:nvPr/>
        </p:nvCxnSpPr>
        <p:spPr>
          <a:xfrm flipH="1">
            <a:off x="3083342" y="3051720"/>
            <a:ext cx="14908" cy="6214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文本框 40"/>
              <p:cNvSpPr txBox="1"/>
              <p:nvPr/>
            </p:nvSpPr>
            <p:spPr>
              <a:xfrm>
                <a:off x="3824699" y="4491107"/>
                <a:ext cx="1315727" cy="300082"/>
              </a:xfrm>
              <a:prstGeom prst="rect">
                <a:avLst/>
              </a:prstGeom>
              <a:noFill/>
            </p:spPr>
            <p:txBody>
              <a:bodyPr wrap="square" rtlCol="0">
                <a:spAutoFit/>
              </a:bodyPr>
              <a:lstStyle/>
              <a:p>
                <a14:m>
                  <m:oMath xmlns:m="http://schemas.openxmlformats.org/officeDocument/2006/math">
                    <m:sSub>
                      <m:sSubPr>
                        <m:ctrlPr>
                          <a:rPr lang="en-US" altLang="zh-CN" sz="1350" b="1" i="1">
                            <a:solidFill>
                              <a:srgbClr val="0000FF"/>
                            </a:solidFill>
                            <a:latin typeface="Cambria Math" panose="02040503050406030204" pitchFamily="18" charset="0"/>
                          </a:rPr>
                        </m:ctrlPr>
                      </m:sSubPr>
                      <m:e>
                        <m:r>
                          <a:rPr lang="en-US" altLang="zh-CN" sz="1350" b="1" i="1">
                            <a:solidFill>
                              <a:srgbClr val="0000FF"/>
                            </a:solidFill>
                            <a:latin typeface="Cambria Math" panose="02040503050406030204" pitchFamily="18" charset="0"/>
                          </a:rPr>
                          <m:t>𝒁</m:t>
                        </m:r>
                      </m:e>
                      <m:sub>
                        <m:r>
                          <a:rPr lang="en-US" altLang="zh-CN" sz="1350" b="1" i="1">
                            <a:solidFill>
                              <a:srgbClr val="0000FF"/>
                            </a:solidFill>
                            <a:latin typeface="Cambria Math" panose="02040503050406030204" pitchFamily="18" charset="0"/>
                          </a:rPr>
                          <m:t>𝒄</m:t>
                        </m:r>
                      </m:sub>
                    </m:sSub>
                  </m:oMath>
                </a14:m>
                <a:r>
                  <a:rPr lang="en-US" altLang="zh-CN" sz="1350" b="1" dirty="0">
                    <a:solidFill>
                      <a:srgbClr val="0000FF"/>
                    </a:solidFill>
                  </a:rPr>
                  <a:t>(4430)</a:t>
                </a:r>
                <a:endParaRPr lang="zh-CN" altLang="en-US" sz="1350" b="1" dirty="0">
                  <a:solidFill>
                    <a:srgbClr val="0000FF"/>
                  </a:solidFill>
                </a:endParaRPr>
              </a:p>
            </p:txBody>
          </p:sp>
        </mc:Choice>
        <mc:Fallback xmlns="">
          <p:sp>
            <p:nvSpPr>
              <p:cNvPr id="41" name="文本框 40"/>
              <p:cNvSpPr txBox="1">
                <a:spLocks noRot="1" noChangeAspect="1" noMove="1" noResize="1" noEditPoints="1" noAdjustHandles="1" noChangeArrowheads="1" noChangeShapeType="1" noTextEdit="1"/>
              </p:cNvSpPr>
              <p:nvPr/>
            </p:nvSpPr>
            <p:spPr>
              <a:xfrm>
                <a:off x="3824699" y="4491107"/>
                <a:ext cx="1315727" cy="300082"/>
              </a:xfrm>
              <a:prstGeom prst="rect">
                <a:avLst/>
              </a:prstGeom>
              <a:blipFill>
                <a:blip r:embed="rId14"/>
                <a:stretch>
                  <a:fillRect t="-4000" b="-20000"/>
                </a:stretch>
              </a:blipFill>
            </p:spPr>
            <p:txBody>
              <a:bodyPr/>
              <a:lstStyle/>
              <a:p>
                <a:r>
                  <a:rPr lang="zh-CN" altLang="en-US">
                    <a:noFill/>
                  </a:rPr>
                  <a:t> </a:t>
                </a:r>
              </a:p>
            </p:txBody>
          </p:sp>
        </mc:Fallback>
      </mc:AlternateContent>
      <p:cxnSp>
        <p:nvCxnSpPr>
          <p:cNvPr id="44" name="直接箭头连接符 43"/>
          <p:cNvCxnSpPr/>
          <p:nvPr/>
        </p:nvCxnSpPr>
        <p:spPr>
          <a:xfrm flipV="1">
            <a:off x="4226633" y="3899594"/>
            <a:ext cx="14909" cy="6001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文本框 44"/>
              <p:cNvSpPr txBox="1"/>
              <p:nvPr/>
            </p:nvSpPr>
            <p:spPr>
              <a:xfrm>
                <a:off x="1777299" y="2023363"/>
                <a:ext cx="1315727" cy="300082"/>
              </a:xfrm>
              <a:prstGeom prst="rect">
                <a:avLst/>
              </a:prstGeom>
              <a:noFill/>
            </p:spPr>
            <p:txBody>
              <a:bodyPr wrap="square" rtlCol="0">
                <a:spAutoFit/>
              </a:bodyPr>
              <a:lstStyle/>
              <a:p>
                <a14:m>
                  <m:oMath xmlns:m="http://schemas.openxmlformats.org/officeDocument/2006/math">
                    <m:sSub>
                      <m:sSubPr>
                        <m:ctrlPr>
                          <a:rPr lang="en-US" altLang="zh-CN" sz="1350" b="1" i="1">
                            <a:solidFill>
                              <a:srgbClr val="FF0000"/>
                            </a:solidFill>
                            <a:latin typeface="Cambria Math" panose="02040503050406030204" pitchFamily="18" charset="0"/>
                          </a:rPr>
                        </m:ctrlPr>
                      </m:sSubPr>
                      <m:e>
                        <m:r>
                          <a:rPr lang="en-US" altLang="zh-CN" sz="1350" b="1" i="1">
                            <a:solidFill>
                              <a:srgbClr val="FF0000"/>
                            </a:solidFill>
                            <a:latin typeface="Cambria Math" panose="02040503050406030204" pitchFamily="18" charset="0"/>
                          </a:rPr>
                          <m:t>𝑫</m:t>
                        </m:r>
                      </m:e>
                      <m:sub>
                        <m:r>
                          <a:rPr lang="en-US" altLang="zh-CN" sz="1350" b="1" i="1">
                            <a:solidFill>
                              <a:srgbClr val="FF0000"/>
                            </a:solidFill>
                            <a:latin typeface="Cambria Math" panose="02040503050406030204" pitchFamily="18" charset="0"/>
                          </a:rPr>
                          <m:t>𝒔</m:t>
                        </m:r>
                        <m:r>
                          <a:rPr lang="en-US" altLang="zh-CN" sz="1350" b="1" i="1">
                            <a:solidFill>
                              <a:srgbClr val="FF0000"/>
                            </a:solidFill>
                            <a:latin typeface="Cambria Math" panose="02040503050406030204" pitchFamily="18" charset="0"/>
                          </a:rPr>
                          <m:t>𝟏</m:t>
                        </m:r>
                      </m:sub>
                    </m:sSub>
                  </m:oMath>
                </a14:m>
                <a:r>
                  <a:rPr lang="en-US" altLang="zh-CN" sz="1350" b="1" dirty="0">
                    <a:solidFill>
                      <a:srgbClr val="FF0000"/>
                    </a:solidFill>
                  </a:rPr>
                  <a:t>(2460)</a:t>
                </a:r>
                <a:endParaRPr lang="zh-CN" altLang="en-US" sz="1350" b="1" dirty="0">
                  <a:solidFill>
                    <a:srgbClr val="FF0000"/>
                  </a:solidFill>
                </a:endParaRPr>
              </a:p>
            </p:txBody>
          </p:sp>
        </mc:Choice>
        <mc:Fallback xmlns="">
          <p:sp>
            <p:nvSpPr>
              <p:cNvPr id="45" name="文本框 44"/>
              <p:cNvSpPr txBox="1">
                <a:spLocks noRot="1" noChangeAspect="1" noMove="1" noResize="1" noEditPoints="1" noAdjustHandles="1" noChangeArrowheads="1" noChangeShapeType="1" noTextEdit="1"/>
              </p:cNvSpPr>
              <p:nvPr/>
            </p:nvSpPr>
            <p:spPr>
              <a:xfrm>
                <a:off x="1777299" y="2023363"/>
                <a:ext cx="1315727" cy="300082"/>
              </a:xfrm>
              <a:prstGeom prst="rect">
                <a:avLst/>
              </a:prstGeom>
              <a:blipFill>
                <a:blip r:embed="rId15"/>
                <a:stretch>
                  <a:fillRect t="-4167" b="-25000"/>
                </a:stretch>
              </a:blipFill>
            </p:spPr>
            <p:txBody>
              <a:bodyPr/>
              <a:lstStyle/>
              <a:p>
                <a:r>
                  <a:rPr lang="zh-CN" altLang="en-US">
                    <a:noFill/>
                  </a:rPr>
                  <a:t> </a:t>
                </a:r>
              </a:p>
            </p:txBody>
          </p:sp>
        </mc:Fallback>
      </mc:AlternateContent>
      <p:pic>
        <p:nvPicPr>
          <p:cNvPr id="12" name="图片 11" descr="屏幕剪辑"/>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5660" y="1616348"/>
            <a:ext cx="474692" cy="387248"/>
          </a:xfrm>
          <a:prstGeom prst="rect">
            <a:avLst/>
          </a:prstGeom>
        </p:spPr>
      </p:pic>
      <p:sp>
        <p:nvSpPr>
          <p:cNvPr id="46" name="文本框 45"/>
          <p:cNvSpPr txBox="1"/>
          <p:nvPr/>
        </p:nvSpPr>
        <p:spPr>
          <a:xfrm>
            <a:off x="2790143" y="3649170"/>
            <a:ext cx="737471" cy="300082"/>
          </a:xfrm>
          <a:prstGeom prst="rect">
            <a:avLst/>
          </a:prstGeom>
          <a:noFill/>
        </p:spPr>
        <p:txBody>
          <a:bodyPr wrap="square" rtlCol="0">
            <a:spAutoFit/>
          </a:bodyPr>
          <a:lstStyle/>
          <a:p>
            <a:r>
              <a:rPr lang="en-US" altLang="zh-CN" sz="1350" dirty="0"/>
              <a:t>2005</a:t>
            </a:r>
            <a:endParaRPr lang="zh-CN" altLang="en-US" sz="1350" dirty="0"/>
          </a:p>
        </p:txBody>
      </p:sp>
      <mc:AlternateContent xmlns:mc="http://schemas.openxmlformats.org/markup-compatibility/2006" xmlns:a14="http://schemas.microsoft.com/office/drawing/2010/main">
        <mc:Choice Requires="a14">
          <p:sp>
            <p:nvSpPr>
              <p:cNvPr id="47" name="文本框 46"/>
              <p:cNvSpPr txBox="1"/>
              <p:nvPr/>
            </p:nvSpPr>
            <p:spPr>
              <a:xfrm>
                <a:off x="2583356" y="2760129"/>
                <a:ext cx="1121406" cy="3000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altLang="zh-CN" sz="1350" b="1" dirty="0">
                          <a:solidFill>
                            <a:srgbClr val="FF0000"/>
                          </a:solidFill>
                        </a:rPr>
                        <m:t>Y</m:t>
                      </m:r>
                      <m:r>
                        <m:rPr>
                          <m:nor/>
                        </m:rPr>
                        <a:rPr lang="en-US" altLang="zh-CN" sz="1350" b="1" dirty="0">
                          <a:solidFill>
                            <a:srgbClr val="FF0000"/>
                          </a:solidFill>
                        </a:rPr>
                        <m:t>(4260)</m:t>
                      </m:r>
                    </m:oMath>
                  </m:oMathPara>
                </a14:m>
                <a:endParaRPr lang="zh-CN" altLang="en-US" sz="1350" b="1" dirty="0">
                  <a:solidFill>
                    <a:srgbClr val="FF0000"/>
                  </a:solidFill>
                </a:endParaRPr>
              </a:p>
            </p:txBody>
          </p:sp>
        </mc:Choice>
        <mc:Fallback xmlns="">
          <p:sp>
            <p:nvSpPr>
              <p:cNvPr id="47" name="文本框 46"/>
              <p:cNvSpPr txBox="1">
                <a:spLocks noRot="1" noChangeAspect="1" noMove="1" noResize="1" noEditPoints="1" noAdjustHandles="1" noChangeArrowheads="1" noChangeShapeType="1" noTextEdit="1"/>
              </p:cNvSpPr>
              <p:nvPr/>
            </p:nvSpPr>
            <p:spPr>
              <a:xfrm>
                <a:off x="2583356" y="2760129"/>
                <a:ext cx="1121406" cy="300082"/>
              </a:xfrm>
              <a:prstGeom prst="rect">
                <a:avLst/>
              </a:prstGeom>
              <a:blipFill>
                <a:blip r:embed="rId17"/>
                <a:stretch>
                  <a:fillRect b="-4167"/>
                </a:stretch>
              </a:blipFill>
            </p:spPr>
            <p:txBody>
              <a:bodyPr/>
              <a:lstStyle/>
              <a:p>
                <a:r>
                  <a:rPr lang="zh-CN" altLang="en-US">
                    <a:noFill/>
                  </a:rPr>
                  <a:t> </a:t>
                </a:r>
              </a:p>
            </p:txBody>
          </p:sp>
        </mc:Fallback>
      </mc:AlternateContent>
      <p:pic>
        <p:nvPicPr>
          <p:cNvPr id="49" name="图片 4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98006" y="4821822"/>
            <a:ext cx="492860" cy="346131"/>
          </a:xfrm>
          <a:prstGeom prst="rect">
            <a:avLst/>
          </a:prstGeom>
        </p:spPr>
      </p:pic>
      <p:cxnSp>
        <p:nvCxnSpPr>
          <p:cNvPr id="50" name="直接箭头连接符 49"/>
          <p:cNvCxnSpPr/>
          <p:nvPr/>
        </p:nvCxnSpPr>
        <p:spPr>
          <a:xfrm flipV="1">
            <a:off x="3013209" y="3856916"/>
            <a:ext cx="6811" cy="10752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4900052" y="3660838"/>
            <a:ext cx="737471" cy="300082"/>
          </a:xfrm>
          <a:prstGeom prst="rect">
            <a:avLst/>
          </a:prstGeom>
          <a:noFill/>
        </p:spPr>
        <p:txBody>
          <a:bodyPr wrap="square" rtlCol="0">
            <a:spAutoFit/>
          </a:bodyPr>
          <a:lstStyle/>
          <a:p>
            <a:r>
              <a:rPr lang="en-US" altLang="zh-CN" sz="1350" dirty="0"/>
              <a:t>2009</a:t>
            </a:r>
            <a:endParaRPr lang="zh-CN" altLang="en-US" sz="1350" dirty="0"/>
          </a:p>
        </p:txBody>
      </p:sp>
      <mc:AlternateContent xmlns:mc="http://schemas.openxmlformats.org/markup-compatibility/2006" xmlns:a14="http://schemas.microsoft.com/office/drawing/2010/main">
        <mc:Choice Requires="a14">
          <p:sp>
            <p:nvSpPr>
              <p:cNvPr id="52" name="文本框 51"/>
              <p:cNvSpPr txBox="1"/>
              <p:nvPr/>
            </p:nvSpPr>
            <p:spPr>
              <a:xfrm>
                <a:off x="2633741" y="4918702"/>
                <a:ext cx="1315727" cy="300082"/>
              </a:xfrm>
              <a:prstGeom prst="rect">
                <a:avLst/>
              </a:prstGeom>
              <a:noFill/>
            </p:spPr>
            <p:txBody>
              <a:bodyPr wrap="square" rtlCol="0">
                <a:spAutoFit/>
              </a:bodyPr>
              <a:lstStyle/>
              <a:p>
                <a14:m>
                  <m:oMath xmlns:m="http://schemas.openxmlformats.org/officeDocument/2006/math">
                    <m:r>
                      <a:rPr lang="en-US" altLang="zh-CN" sz="1350" b="1" i="1">
                        <a:solidFill>
                          <a:srgbClr val="0000FF"/>
                        </a:solidFill>
                        <a:latin typeface="Cambria Math" panose="02040503050406030204" pitchFamily="18" charset="0"/>
                      </a:rPr>
                      <m:t>𝒁</m:t>
                    </m:r>
                  </m:oMath>
                </a14:m>
                <a:r>
                  <a:rPr lang="en-US" altLang="zh-CN" sz="1350" b="1" dirty="0">
                    <a:solidFill>
                      <a:srgbClr val="0000FF"/>
                    </a:solidFill>
                  </a:rPr>
                  <a:t>(3930)</a:t>
                </a:r>
                <a:endParaRPr lang="zh-CN" altLang="en-US" sz="1350" b="1" dirty="0">
                  <a:solidFill>
                    <a:srgbClr val="0000FF"/>
                  </a:solidFill>
                </a:endParaRPr>
              </a:p>
            </p:txBody>
          </p:sp>
        </mc:Choice>
        <mc:Fallback xmlns="">
          <p:sp>
            <p:nvSpPr>
              <p:cNvPr id="52" name="文本框 51"/>
              <p:cNvSpPr txBox="1">
                <a:spLocks noRot="1" noChangeAspect="1" noMove="1" noResize="1" noEditPoints="1" noAdjustHandles="1" noChangeArrowheads="1" noChangeShapeType="1" noTextEdit="1"/>
              </p:cNvSpPr>
              <p:nvPr/>
            </p:nvSpPr>
            <p:spPr>
              <a:xfrm>
                <a:off x="2633741" y="4918702"/>
                <a:ext cx="1315727" cy="300082"/>
              </a:xfrm>
              <a:prstGeom prst="rect">
                <a:avLst/>
              </a:prstGeom>
              <a:blipFill>
                <a:blip r:embed="rId19"/>
                <a:stretch>
                  <a:fillRect t="-4167" b="-25000"/>
                </a:stretch>
              </a:blipFill>
            </p:spPr>
            <p:txBody>
              <a:bodyPr/>
              <a:lstStyle/>
              <a:p>
                <a:r>
                  <a:rPr lang="zh-CN" altLang="en-US">
                    <a:noFill/>
                  </a:rPr>
                  <a:t> </a:t>
                </a:r>
              </a:p>
            </p:txBody>
          </p:sp>
        </mc:Fallback>
      </mc:AlternateContent>
      <p:pic>
        <p:nvPicPr>
          <p:cNvPr id="53" name="图片 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67025" y="5234506"/>
            <a:ext cx="492860" cy="346131"/>
          </a:xfrm>
          <a:prstGeom prst="rect">
            <a:avLst/>
          </a:prstGeom>
        </p:spPr>
      </p:pic>
      <p:cxnSp>
        <p:nvCxnSpPr>
          <p:cNvPr id="54" name="直接箭头连接符 53"/>
          <p:cNvCxnSpPr/>
          <p:nvPr/>
        </p:nvCxnSpPr>
        <p:spPr>
          <a:xfrm flipH="1">
            <a:off x="5062263" y="3112241"/>
            <a:ext cx="14908" cy="6214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文本框 54"/>
              <p:cNvSpPr txBox="1"/>
              <p:nvPr/>
            </p:nvSpPr>
            <p:spPr>
              <a:xfrm>
                <a:off x="4522088" y="2846128"/>
                <a:ext cx="1121406" cy="3000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altLang="zh-CN" sz="1350" b="1" dirty="0">
                          <a:solidFill>
                            <a:srgbClr val="FF0000"/>
                          </a:solidFill>
                        </a:rPr>
                        <m:t>X</m:t>
                      </m:r>
                      <m:r>
                        <m:rPr>
                          <m:nor/>
                        </m:rPr>
                        <a:rPr lang="en-US" altLang="zh-CN" sz="1350" b="1" dirty="0">
                          <a:solidFill>
                            <a:srgbClr val="FF0000"/>
                          </a:solidFill>
                        </a:rPr>
                        <m:t>(3915)</m:t>
                      </m:r>
                    </m:oMath>
                  </m:oMathPara>
                </a14:m>
                <a:endParaRPr lang="zh-CN" altLang="en-US" sz="1350" b="1" dirty="0">
                  <a:solidFill>
                    <a:srgbClr val="FF0000"/>
                  </a:solidFill>
                </a:endParaRPr>
              </a:p>
            </p:txBody>
          </p:sp>
        </mc:Choice>
        <mc:Fallback xmlns="">
          <p:sp>
            <p:nvSpPr>
              <p:cNvPr id="55" name="文本框 54"/>
              <p:cNvSpPr txBox="1">
                <a:spLocks noRot="1" noChangeAspect="1" noMove="1" noResize="1" noEditPoints="1" noAdjustHandles="1" noChangeArrowheads="1" noChangeShapeType="1" noTextEdit="1"/>
              </p:cNvSpPr>
              <p:nvPr/>
            </p:nvSpPr>
            <p:spPr>
              <a:xfrm>
                <a:off x="4522088" y="2846128"/>
                <a:ext cx="1121406" cy="300082"/>
              </a:xfrm>
              <a:prstGeom prst="rect">
                <a:avLst/>
              </a:prstGeom>
              <a:blipFill>
                <a:blip r:embed="rId20"/>
                <a:stretch>
                  <a:fillRect b="-4167"/>
                </a:stretch>
              </a:blipFill>
            </p:spPr>
            <p:txBody>
              <a:bodyPr/>
              <a:lstStyle/>
              <a:p>
                <a:r>
                  <a:rPr lang="zh-CN" altLang="en-US">
                    <a:noFill/>
                  </a:rPr>
                  <a:t> </a:t>
                </a:r>
              </a:p>
            </p:txBody>
          </p:sp>
        </mc:Fallback>
      </mc:AlternateContent>
      <p:cxnSp>
        <p:nvCxnSpPr>
          <p:cNvPr id="56" name="直接箭头连接符 55"/>
          <p:cNvCxnSpPr/>
          <p:nvPr/>
        </p:nvCxnSpPr>
        <p:spPr>
          <a:xfrm flipV="1">
            <a:off x="5250980" y="3886547"/>
            <a:ext cx="14589" cy="6215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文本框 57"/>
              <p:cNvSpPr txBox="1"/>
              <p:nvPr/>
            </p:nvSpPr>
            <p:spPr>
              <a:xfrm>
                <a:off x="4836319" y="4500470"/>
                <a:ext cx="1315727" cy="300082"/>
              </a:xfrm>
              <a:prstGeom prst="rect">
                <a:avLst/>
              </a:prstGeom>
              <a:noFill/>
            </p:spPr>
            <p:txBody>
              <a:bodyPr wrap="square" rtlCol="0">
                <a:spAutoFit/>
              </a:bodyPr>
              <a:lstStyle/>
              <a:p>
                <a14:m>
                  <m:oMath xmlns:m="http://schemas.openxmlformats.org/officeDocument/2006/math">
                    <m:r>
                      <a:rPr lang="en-US" altLang="zh-CN" sz="1350" b="1" i="1">
                        <a:solidFill>
                          <a:srgbClr val="FF0000"/>
                        </a:solidFill>
                        <a:latin typeface="Cambria Math" panose="02040503050406030204" pitchFamily="18" charset="0"/>
                      </a:rPr>
                      <m:t>𝑿</m:t>
                    </m:r>
                  </m:oMath>
                </a14:m>
                <a:r>
                  <a:rPr lang="en-US" altLang="zh-CN" sz="1350" b="1" dirty="0">
                    <a:solidFill>
                      <a:srgbClr val="FF0000"/>
                    </a:solidFill>
                  </a:rPr>
                  <a:t>(4140)</a:t>
                </a:r>
                <a:endParaRPr lang="zh-CN" altLang="en-US" sz="1350" b="1" dirty="0">
                  <a:solidFill>
                    <a:srgbClr val="FF0000"/>
                  </a:solidFill>
                </a:endParaRPr>
              </a:p>
            </p:txBody>
          </p:sp>
        </mc:Choice>
        <mc:Fallback xmlns="">
          <p:sp>
            <p:nvSpPr>
              <p:cNvPr id="58" name="文本框 57"/>
              <p:cNvSpPr txBox="1">
                <a:spLocks noRot="1" noChangeAspect="1" noMove="1" noResize="1" noEditPoints="1" noAdjustHandles="1" noChangeArrowheads="1" noChangeShapeType="1" noTextEdit="1"/>
              </p:cNvSpPr>
              <p:nvPr/>
            </p:nvSpPr>
            <p:spPr>
              <a:xfrm>
                <a:off x="4836319" y="4500470"/>
                <a:ext cx="1315727" cy="300082"/>
              </a:xfrm>
              <a:prstGeom prst="rect">
                <a:avLst/>
              </a:prstGeom>
              <a:blipFill>
                <a:blip r:embed="rId21"/>
                <a:stretch>
                  <a:fillRect t="-4167" b="-25000"/>
                </a:stretch>
              </a:blipFill>
            </p:spPr>
            <p:txBody>
              <a:bodyPr/>
              <a:lstStyle/>
              <a:p>
                <a:r>
                  <a:rPr lang="zh-CN" altLang="en-US">
                    <a:noFill/>
                  </a:rPr>
                  <a:t> </a:t>
                </a:r>
              </a:p>
            </p:txBody>
          </p:sp>
        </mc:Fallback>
      </mc:AlternateContent>
      <p:sp>
        <p:nvSpPr>
          <p:cNvPr id="59" name="文本框 58"/>
          <p:cNvSpPr txBox="1"/>
          <p:nvPr/>
        </p:nvSpPr>
        <p:spPr>
          <a:xfrm>
            <a:off x="5497007" y="3658590"/>
            <a:ext cx="737471" cy="300082"/>
          </a:xfrm>
          <a:prstGeom prst="rect">
            <a:avLst/>
          </a:prstGeom>
          <a:noFill/>
        </p:spPr>
        <p:txBody>
          <a:bodyPr wrap="square" rtlCol="0">
            <a:spAutoFit/>
          </a:bodyPr>
          <a:lstStyle/>
          <a:p>
            <a:r>
              <a:rPr lang="en-US" altLang="zh-CN" sz="1350" dirty="0"/>
              <a:t>2011</a:t>
            </a:r>
            <a:endParaRPr lang="zh-CN" altLang="en-US" sz="1350" dirty="0"/>
          </a:p>
        </p:txBody>
      </p:sp>
      <mc:AlternateContent xmlns:mc="http://schemas.openxmlformats.org/markup-compatibility/2006" xmlns:a14="http://schemas.microsoft.com/office/drawing/2010/main">
        <mc:Choice Requires="a14">
          <p:sp>
            <p:nvSpPr>
              <p:cNvPr id="61" name="文本框 60"/>
              <p:cNvSpPr txBox="1"/>
              <p:nvPr/>
            </p:nvSpPr>
            <p:spPr>
              <a:xfrm>
                <a:off x="5187289" y="2856898"/>
                <a:ext cx="1121406" cy="3000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altLang="zh-CN" sz="1350" b="1" dirty="0">
                          <a:solidFill>
                            <a:srgbClr val="FF0000"/>
                          </a:solidFill>
                        </a:rPr>
                        <m:t>X</m:t>
                      </m:r>
                      <m:r>
                        <m:rPr>
                          <m:nor/>
                        </m:rPr>
                        <a:rPr lang="en-US" altLang="zh-CN" sz="1350" b="1" dirty="0">
                          <a:solidFill>
                            <a:srgbClr val="FF0000"/>
                          </a:solidFill>
                        </a:rPr>
                        <m:t>(4274)</m:t>
                      </m:r>
                    </m:oMath>
                  </m:oMathPara>
                </a14:m>
                <a:endParaRPr lang="zh-CN" altLang="en-US" sz="1350" b="1" dirty="0">
                  <a:solidFill>
                    <a:srgbClr val="FF0000"/>
                  </a:solidFill>
                </a:endParaRPr>
              </a:p>
            </p:txBody>
          </p:sp>
        </mc:Choice>
        <mc:Fallback xmlns="">
          <p:sp>
            <p:nvSpPr>
              <p:cNvPr id="61" name="文本框 60"/>
              <p:cNvSpPr txBox="1">
                <a:spLocks noRot="1" noChangeAspect="1" noMove="1" noResize="1" noEditPoints="1" noAdjustHandles="1" noChangeArrowheads="1" noChangeShapeType="1" noTextEdit="1"/>
              </p:cNvSpPr>
              <p:nvPr/>
            </p:nvSpPr>
            <p:spPr>
              <a:xfrm>
                <a:off x="5187289" y="2856898"/>
                <a:ext cx="1121406" cy="300082"/>
              </a:xfrm>
              <a:prstGeom prst="rect">
                <a:avLst/>
              </a:prstGeom>
              <a:blipFill>
                <a:blip r:embed="rId22"/>
                <a:stretch>
                  <a:fillRect b="-4167"/>
                </a:stretch>
              </a:blipFill>
            </p:spPr>
            <p:txBody>
              <a:bodyPr/>
              <a:lstStyle/>
              <a:p>
                <a:r>
                  <a:rPr lang="zh-CN" altLang="en-US">
                    <a:noFill/>
                  </a:rPr>
                  <a:t> </a:t>
                </a:r>
              </a:p>
            </p:txBody>
          </p:sp>
        </mc:Fallback>
      </mc:AlternateContent>
      <p:pic>
        <p:nvPicPr>
          <p:cNvPr id="62" name="图片 61" descr="屏幕剪辑"/>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5371" y="2390846"/>
            <a:ext cx="458258" cy="440633"/>
          </a:xfrm>
          <a:prstGeom prst="rect">
            <a:avLst/>
          </a:prstGeom>
        </p:spPr>
      </p:pic>
      <mc:AlternateContent xmlns:mc="http://schemas.openxmlformats.org/markup-compatibility/2006" xmlns:a14="http://schemas.microsoft.com/office/drawing/2010/main">
        <mc:Choice Requires="a14">
          <p:sp>
            <p:nvSpPr>
              <p:cNvPr id="63" name="文本框 62"/>
              <p:cNvSpPr txBox="1"/>
              <p:nvPr/>
            </p:nvSpPr>
            <p:spPr>
              <a:xfrm>
                <a:off x="6002113" y="2599599"/>
                <a:ext cx="1315727" cy="300082"/>
              </a:xfrm>
              <a:prstGeom prst="rect">
                <a:avLst/>
              </a:prstGeom>
              <a:noFill/>
            </p:spPr>
            <p:txBody>
              <a:bodyPr wrap="square" rtlCol="0">
                <a:spAutoFit/>
              </a:bodyPr>
              <a:lstStyle/>
              <a:p>
                <a14:m>
                  <m:oMath xmlns:m="http://schemas.openxmlformats.org/officeDocument/2006/math">
                    <m:sSub>
                      <m:sSubPr>
                        <m:ctrlPr>
                          <a:rPr lang="en-US" altLang="zh-CN" sz="1350" b="1" i="1">
                            <a:solidFill>
                              <a:srgbClr val="0000FF"/>
                            </a:solidFill>
                            <a:latin typeface="Cambria Math" panose="02040503050406030204" pitchFamily="18" charset="0"/>
                          </a:rPr>
                        </m:ctrlPr>
                      </m:sSubPr>
                      <m:e>
                        <m:r>
                          <a:rPr lang="en-US" altLang="zh-CN" sz="1350" b="1" i="1">
                            <a:solidFill>
                              <a:srgbClr val="0000FF"/>
                            </a:solidFill>
                            <a:latin typeface="Cambria Math" panose="02040503050406030204" pitchFamily="18" charset="0"/>
                          </a:rPr>
                          <m:t>𝒁</m:t>
                        </m:r>
                      </m:e>
                      <m:sub>
                        <m:r>
                          <a:rPr lang="en-US" altLang="zh-CN" sz="1350" b="1" i="1">
                            <a:solidFill>
                              <a:srgbClr val="0000FF"/>
                            </a:solidFill>
                            <a:latin typeface="Cambria Math" panose="02040503050406030204" pitchFamily="18" charset="0"/>
                          </a:rPr>
                          <m:t>𝒄</m:t>
                        </m:r>
                      </m:sub>
                    </m:sSub>
                  </m:oMath>
                </a14:m>
                <a:r>
                  <a:rPr lang="en-US" altLang="zh-CN" sz="1350" b="1" dirty="0">
                    <a:solidFill>
                      <a:srgbClr val="0000FF"/>
                    </a:solidFill>
                  </a:rPr>
                  <a:t>(4020)</a:t>
                </a:r>
                <a:endParaRPr lang="zh-CN" altLang="en-US" sz="1350" b="1" dirty="0">
                  <a:solidFill>
                    <a:srgbClr val="0000FF"/>
                  </a:solidFill>
                </a:endParaRPr>
              </a:p>
            </p:txBody>
          </p:sp>
        </mc:Choice>
        <mc:Fallback xmlns="">
          <p:sp>
            <p:nvSpPr>
              <p:cNvPr id="63" name="文本框 62"/>
              <p:cNvSpPr txBox="1">
                <a:spLocks noRot="1" noChangeAspect="1" noMove="1" noResize="1" noEditPoints="1" noAdjustHandles="1" noChangeArrowheads="1" noChangeShapeType="1" noTextEdit="1"/>
              </p:cNvSpPr>
              <p:nvPr/>
            </p:nvSpPr>
            <p:spPr>
              <a:xfrm>
                <a:off x="6002113" y="2599599"/>
                <a:ext cx="1315727" cy="300082"/>
              </a:xfrm>
              <a:prstGeom prst="rect">
                <a:avLst/>
              </a:prstGeom>
              <a:blipFill>
                <a:blip r:embed="rId23"/>
                <a:stretch>
                  <a:fillRect b="-20000"/>
                </a:stretch>
              </a:blipFill>
            </p:spPr>
            <p:txBody>
              <a:bodyPr/>
              <a:lstStyle/>
              <a:p>
                <a:r>
                  <a:rPr lang="zh-CN" altLang="en-US">
                    <a:noFill/>
                  </a:rPr>
                  <a:t> </a:t>
                </a:r>
              </a:p>
            </p:txBody>
          </p:sp>
        </mc:Fallback>
      </mc:AlternateContent>
      <p:cxnSp>
        <p:nvCxnSpPr>
          <p:cNvPr id="65" name="直接箭头连接符 64"/>
          <p:cNvCxnSpPr/>
          <p:nvPr/>
        </p:nvCxnSpPr>
        <p:spPr>
          <a:xfrm flipH="1">
            <a:off x="4233692" y="3213022"/>
            <a:ext cx="327" cy="4584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文本框 66"/>
              <p:cNvSpPr txBox="1"/>
              <p:nvPr/>
            </p:nvSpPr>
            <p:spPr>
              <a:xfrm>
                <a:off x="3680837" y="2383680"/>
                <a:ext cx="1121406" cy="3000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altLang="zh-CN" sz="1350" b="1" dirty="0">
                          <a:solidFill>
                            <a:srgbClr val="FF0000"/>
                          </a:solidFill>
                        </a:rPr>
                        <m:t>X</m:t>
                      </m:r>
                      <m:r>
                        <m:rPr>
                          <m:nor/>
                        </m:rPr>
                        <a:rPr lang="en-US" altLang="zh-CN" sz="1350" b="1" dirty="0">
                          <a:solidFill>
                            <a:srgbClr val="FF0000"/>
                          </a:solidFill>
                        </a:rPr>
                        <m:t>(4160)</m:t>
                      </m:r>
                    </m:oMath>
                  </m:oMathPara>
                </a14:m>
                <a:endParaRPr lang="zh-CN" altLang="en-US" sz="1350" b="1" dirty="0">
                  <a:solidFill>
                    <a:srgbClr val="FF0000"/>
                  </a:solidFill>
                </a:endParaRPr>
              </a:p>
            </p:txBody>
          </p:sp>
        </mc:Choice>
        <mc:Fallback xmlns="">
          <p:sp>
            <p:nvSpPr>
              <p:cNvPr id="67" name="文本框 66"/>
              <p:cNvSpPr txBox="1">
                <a:spLocks noRot="1" noChangeAspect="1" noMove="1" noResize="1" noEditPoints="1" noAdjustHandles="1" noChangeArrowheads="1" noChangeShapeType="1" noTextEdit="1"/>
              </p:cNvSpPr>
              <p:nvPr/>
            </p:nvSpPr>
            <p:spPr>
              <a:xfrm>
                <a:off x="3680837" y="2383680"/>
                <a:ext cx="1121406" cy="300082"/>
              </a:xfrm>
              <a:prstGeom prst="rect">
                <a:avLst/>
              </a:prstGeom>
              <a:blipFill>
                <a:blip r:embed="rId24"/>
                <a:stretch>
                  <a:fillRect b="-4000"/>
                </a:stretch>
              </a:blipFill>
            </p:spPr>
            <p:txBody>
              <a:bodyPr/>
              <a:lstStyle/>
              <a:p>
                <a:r>
                  <a:rPr lang="zh-CN" altLang="en-US">
                    <a:noFill/>
                  </a:rPr>
                  <a:t> </a:t>
                </a:r>
              </a:p>
            </p:txBody>
          </p:sp>
        </mc:Fallback>
      </mc:AlternateContent>
      <p:sp>
        <p:nvSpPr>
          <p:cNvPr id="70" name="文本框 69"/>
          <p:cNvSpPr txBox="1"/>
          <p:nvPr/>
        </p:nvSpPr>
        <p:spPr>
          <a:xfrm>
            <a:off x="8631910" y="3653322"/>
            <a:ext cx="737471" cy="300082"/>
          </a:xfrm>
          <a:prstGeom prst="rect">
            <a:avLst/>
          </a:prstGeom>
          <a:noFill/>
        </p:spPr>
        <p:txBody>
          <a:bodyPr wrap="square" rtlCol="0">
            <a:spAutoFit/>
          </a:bodyPr>
          <a:lstStyle/>
          <a:p>
            <a:r>
              <a:rPr lang="en-US" altLang="zh-CN" sz="1350" dirty="0"/>
              <a:t>2018</a:t>
            </a:r>
            <a:endParaRPr lang="zh-CN" altLang="en-US" sz="1350" dirty="0"/>
          </a:p>
        </p:txBody>
      </p:sp>
      <mc:AlternateContent xmlns:mc="http://schemas.openxmlformats.org/markup-compatibility/2006" xmlns:a14="http://schemas.microsoft.com/office/drawing/2010/main">
        <mc:Choice Requires="a14">
          <p:sp>
            <p:nvSpPr>
              <p:cNvPr id="71" name="文本框 70"/>
              <p:cNvSpPr txBox="1"/>
              <p:nvPr/>
            </p:nvSpPr>
            <p:spPr>
              <a:xfrm>
                <a:off x="8516282" y="2897656"/>
                <a:ext cx="1315727" cy="300082"/>
              </a:xfrm>
              <a:prstGeom prst="rect">
                <a:avLst/>
              </a:prstGeom>
              <a:noFill/>
            </p:spPr>
            <p:txBody>
              <a:bodyPr wrap="square" rtlCol="0">
                <a:spAutoFit/>
              </a:bodyPr>
              <a:lstStyle/>
              <a:p>
                <a14:m>
                  <m:oMath xmlns:m="http://schemas.openxmlformats.org/officeDocument/2006/math">
                    <m:r>
                      <a:rPr lang="zh-CN" altLang="en-US" sz="1350" b="1" i="1">
                        <a:solidFill>
                          <a:srgbClr val="FF0000"/>
                        </a:solidFill>
                        <a:latin typeface="Cambria Math" panose="02040503050406030204" pitchFamily="18" charset="0"/>
                      </a:rPr>
                      <m:t>𝛀</m:t>
                    </m:r>
                  </m:oMath>
                </a14:m>
                <a:r>
                  <a:rPr lang="en-US" altLang="zh-CN" sz="1350" b="1" dirty="0">
                    <a:solidFill>
                      <a:srgbClr val="FF0000"/>
                    </a:solidFill>
                  </a:rPr>
                  <a:t>(2012)</a:t>
                </a:r>
                <a:endParaRPr lang="zh-CN" altLang="en-US" sz="1350" b="1" dirty="0">
                  <a:solidFill>
                    <a:srgbClr val="FF0000"/>
                  </a:solidFill>
                </a:endParaRPr>
              </a:p>
            </p:txBody>
          </p:sp>
        </mc:Choice>
        <mc:Fallback xmlns="">
          <p:sp>
            <p:nvSpPr>
              <p:cNvPr id="71" name="文本框 70"/>
              <p:cNvSpPr txBox="1">
                <a:spLocks noRot="1" noChangeAspect="1" noMove="1" noResize="1" noEditPoints="1" noAdjustHandles="1" noChangeArrowheads="1" noChangeShapeType="1" noTextEdit="1"/>
              </p:cNvSpPr>
              <p:nvPr/>
            </p:nvSpPr>
            <p:spPr>
              <a:xfrm>
                <a:off x="8516282" y="2897656"/>
                <a:ext cx="1315727" cy="300082"/>
              </a:xfrm>
              <a:prstGeom prst="rect">
                <a:avLst/>
              </a:prstGeom>
              <a:blipFill>
                <a:blip r:embed="rId25"/>
                <a:stretch>
                  <a:fillRect t="-4000" b="-16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2" name="文本框 71"/>
              <p:cNvSpPr txBox="1"/>
              <p:nvPr/>
            </p:nvSpPr>
            <p:spPr>
              <a:xfrm>
                <a:off x="3856733" y="5227239"/>
                <a:ext cx="1315727" cy="300082"/>
              </a:xfrm>
              <a:prstGeom prst="rect">
                <a:avLst/>
              </a:prstGeom>
              <a:noFill/>
            </p:spPr>
            <p:txBody>
              <a:bodyPr wrap="square" rtlCol="0">
                <a:spAutoFit/>
              </a:bodyPr>
              <a:lstStyle/>
              <a:p>
                <a14:m>
                  <m:oMath xmlns:m="http://schemas.openxmlformats.org/officeDocument/2006/math">
                    <m:sSub>
                      <m:sSubPr>
                        <m:ctrlPr>
                          <a:rPr lang="en-US" altLang="zh-CN" sz="1350" b="1" i="1">
                            <a:solidFill>
                              <a:srgbClr val="FF0000"/>
                            </a:solidFill>
                            <a:latin typeface="Cambria Math" panose="02040503050406030204" pitchFamily="18" charset="0"/>
                          </a:rPr>
                        </m:ctrlPr>
                      </m:sSubPr>
                      <m:e>
                        <m:r>
                          <a:rPr lang="zh-CN" altLang="en-US" sz="1350" b="1" i="1">
                            <a:solidFill>
                              <a:srgbClr val="FF0000"/>
                            </a:solidFill>
                            <a:latin typeface="Cambria Math" panose="02040503050406030204" pitchFamily="18" charset="0"/>
                          </a:rPr>
                          <m:t>𝚲</m:t>
                        </m:r>
                      </m:e>
                      <m:sub>
                        <m:r>
                          <a:rPr lang="en-US" altLang="zh-CN" sz="1350" b="1" i="1">
                            <a:solidFill>
                              <a:srgbClr val="FF0000"/>
                            </a:solidFill>
                            <a:latin typeface="Cambria Math" panose="02040503050406030204" pitchFamily="18" charset="0"/>
                          </a:rPr>
                          <m:t>𝒄</m:t>
                        </m:r>
                      </m:sub>
                    </m:sSub>
                  </m:oMath>
                </a14:m>
                <a:r>
                  <a:rPr lang="en-US" altLang="zh-CN" sz="1350" b="1" dirty="0">
                    <a:solidFill>
                      <a:srgbClr val="FF0000"/>
                    </a:solidFill>
                  </a:rPr>
                  <a:t>(2940)</a:t>
                </a:r>
                <a:endParaRPr lang="zh-CN" altLang="en-US" sz="1350" b="1" dirty="0">
                  <a:solidFill>
                    <a:srgbClr val="FF0000"/>
                  </a:solidFill>
                </a:endParaRPr>
              </a:p>
            </p:txBody>
          </p:sp>
        </mc:Choice>
        <mc:Fallback xmlns="">
          <p:sp>
            <p:nvSpPr>
              <p:cNvPr id="72" name="文本框 71"/>
              <p:cNvSpPr txBox="1">
                <a:spLocks noRot="1" noChangeAspect="1" noMove="1" noResize="1" noEditPoints="1" noAdjustHandles="1" noChangeArrowheads="1" noChangeShapeType="1" noTextEdit="1"/>
              </p:cNvSpPr>
              <p:nvPr/>
            </p:nvSpPr>
            <p:spPr>
              <a:xfrm>
                <a:off x="3856733" y="5227239"/>
                <a:ext cx="1315727" cy="300082"/>
              </a:xfrm>
              <a:prstGeom prst="rect">
                <a:avLst/>
              </a:prstGeom>
              <a:blipFill>
                <a:blip r:embed="rId26"/>
                <a:stretch>
                  <a:fillRect t="-4000" b="-20000"/>
                </a:stretch>
              </a:blipFill>
            </p:spPr>
            <p:txBody>
              <a:bodyPr/>
              <a:lstStyle/>
              <a:p>
                <a:r>
                  <a:rPr lang="zh-CN" altLang="en-US">
                    <a:noFill/>
                  </a:rPr>
                  <a:t> </a:t>
                </a:r>
              </a:p>
            </p:txBody>
          </p:sp>
        </mc:Fallback>
      </mc:AlternateContent>
      <p:sp>
        <p:nvSpPr>
          <p:cNvPr id="75" name="文本框 74"/>
          <p:cNvSpPr txBox="1"/>
          <p:nvPr/>
        </p:nvSpPr>
        <p:spPr>
          <a:xfrm>
            <a:off x="7943876" y="3653038"/>
            <a:ext cx="737471" cy="300082"/>
          </a:xfrm>
          <a:prstGeom prst="rect">
            <a:avLst/>
          </a:prstGeom>
          <a:noFill/>
        </p:spPr>
        <p:txBody>
          <a:bodyPr wrap="square" rtlCol="0">
            <a:spAutoFit/>
          </a:bodyPr>
          <a:lstStyle/>
          <a:p>
            <a:r>
              <a:rPr lang="en-US" altLang="zh-CN" sz="1350" dirty="0"/>
              <a:t>2016</a:t>
            </a:r>
            <a:endParaRPr lang="zh-CN" altLang="en-US" sz="1350" dirty="0"/>
          </a:p>
        </p:txBody>
      </p:sp>
      <p:cxnSp>
        <p:nvCxnSpPr>
          <p:cNvPr id="76" name="直接箭头连接符 75"/>
          <p:cNvCxnSpPr/>
          <p:nvPr/>
        </p:nvCxnSpPr>
        <p:spPr>
          <a:xfrm flipH="1">
            <a:off x="8264775" y="3057190"/>
            <a:ext cx="14908" cy="6214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文本框 76"/>
              <p:cNvSpPr txBox="1"/>
              <p:nvPr/>
            </p:nvSpPr>
            <p:spPr>
              <a:xfrm>
                <a:off x="7559939" y="4741038"/>
                <a:ext cx="1121406" cy="3000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altLang="zh-CN" sz="1350" b="1" dirty="0">
                          <a:solidFill>
                            <a:srgbClr val="0000FF"/>
                          </a:solidFill>
                        </a:rPr>
                        <m:t>X</m:t>
                      </m:r>
                      <m:r>
                        <m:rPr>
                          <m:nor/>
                        </m:rPr>
                        <a:rPr lang="en-US" altLang="zh-CN" sz="1350" b="1" dirty="0">
                          <a:solidFill>
                            <a:srgbClr val="0000FF"/>
                          </a:solidFill>
                        </a:rPr>
                        <m:t>(5568)</m:t>
                      </m:r>
                    </m:oMath>
                  </m:oMathPara>
                </a14:m>
                <a:endParaRPr lang="zh-CN" altLang="en-US" sz="1350" b="1" dirty="0">
                  <a:solidFill>
                    <a:srgbClr val="0000FF"/>
                  </a:solidFill>
                </a:endParaRPr>
              </a:p>
            </p:txBody>
          </p:sp>
        </mc:Choice>
        <mc:Fallback xmlns="">
          <p:sp>
            <p:nvSpPr>
              <p:cNvPr id="77" name="文本框 76"/>
              <p:cNvSpPr txBox="1">
                <a:spLocks noRot="1" noChangeAspect="1" noMove="1" noResize="1" noEditPoints="1" noAdjustHandles="1" noChangeArrowheads="1" noChangeShapeType="1" noTextEdit="1"/>
              </p:cNvSpPr>
              <p:nvPr/>
            </p:nvSpPr>
            <p:spPr>
              <a:xfrm>
                <a:off x="7559939" y="4741038"/>
                <a:ext cx="1121406" cy="300082"/>
              </a:xfrm>
              <a:prstGeom prst="rect">
                <a:avLst/>
              </a:prstGeom>
              <a:blipFill>
                <a:blip r:embed="rId27"/>
                <a:stretch>
                  <a:fillRect b="-4167"/>
                </a:stretch>
              </a:blipFill>
            </p:spPr>
            <p:txBody>
              <a:bodyPr/>
              <a:lstStyle/>
              <a:p>
                <a:r>
                  <a:rPr lang="zh-CN" altLang="en-US">
                    <a:noFill/>
                  </a:rPr>
                  <a:t> </a:t>
                </a:r>
              </a:p>
            </p:txBody>
          </p:sp>
        </mc:Fallback>
      </mc:AlternateContent>
      <p:cxnSp>
        <p:nvCxnSpPr>
          <p:cNvPr id="78" name="直接箭头连接符 77"/>
          <p:cNvCxnSpPr/>
          <p:nvPr/>
        </p:nvCxnSpPr>
        <p:spPr>
          <a:xfrm flipV="1">
            <a:off x="8120672" y="3900026"/>
            <a:ext cx="3119" cy="8334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9" name="文本框 78"/>
              <p:cNvSpPr txBox="1"/>
              <p:nvPr/>
            </p:nvSpPr>
            <p:spPr>
              <a:xfrm>
                <a:off x="7642161" y="2513880"/>
                <a:ext cx="1121406" cy="3000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altLang="zh-CN" sz="1350" b="1" dirty="0">
                          <a:solidFill>
                            <a:srgbClr val="FF0000"/>
                          </a:solidFill>
                        </a:rPr>
                        <m:t>Y</m:t>
                      </m:r>
                      <m:r>
                        <m:rPr>
                          <m:nor/>
                        </m:rPr>
                        <a:rPr lang="en-US" altLang="zh-CN" sz="1350" b="1" dirty="0">
                          <a:solidFill>
                            <a:srgbClr val="FF0000"/>
                          </a:solidFill>
                        </a:rPr>
                        <m:t>(4220)</m:t>
                      </m:r>
                    </m:oMath>
                  </m:oMathPara>
                </a14:m>
                <a:endParaRPr lang="zh-CN" altLang="en-US" sz="1350" b="1" dirty="0">
                  <a:solidFill>
                    <a:srgbClr val="FF0000"/>
                  </a:solidFill>
                </a:endParaRPr>
              </a:p>
            </p:txBody>
          </p:sp>
        </mc:Choice>
        <mc:Fallback xmlns="">
          <p:sp>
            <p:nvSpPr>
              <p:cNvPr id="79" name="文本框 78"/>
              <p:cNvSpPr txBox="1">
                <a:spLocks noRot="1" noChangeAspect="1" noMove="1" noResize="1" noEditPoints="1" noAdjustHandles="1" noChangeArrowheads="1" noChangeShapeType="1" noTextEdit="1"/>
              </p:cNvSpPr>
              <p:nvPr/>
            </p:nvSpPr>
            <p:spPr>
              <a:xfrm>
                <a:off x="7642161" y="2513880"/>
                <a:ext cx="1121406" cy="300082"/>
              </a:xfrm>
              <a:prstGeom prst="rect">
                <a:avLst/>
              </a:prstGeom>
              <a:blipFill>
                <a:blip r:embed="rId28"/>
                <a:stretch>
                  <a:fillRect b="-4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0" name="文本框 79"/>
              <p:cNvSpPr txBox="1"/>
              <p:nvPr/>
            </p:nvSpPr>
            <p:spPr>
              <a:xfrm>
                <a:off x="7665110" y="2770173"/>
                <a:ext cx="1121406" cy="3000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altLang="zh-CN" sz="1350" b="1" dirty="0">
                          <a:solidFill>
                            <a:srgbClr val="FF0000"/>
                          </a:solidFill>
                        </a:rPr>
                        <m:t>Y</m:t>
                      </m:r>
                      <m:r>
                        <m:rPr>
                          <m:nor/>
                        </m:rPr>
                        <a:rPr lang="en-US" altLang="zh-CN" sz="1350" b="1" dirty="0">
                          <a:solidFill>
                            <a:srgbClr val="FF0000"/>
                          </a:solidFill>
                        </a:rPr>
                        <m:t>(4390)</m:t>
                      </m:r>
                    </m:oMath>
                  </m:oMathPara>
                </a14:m>
                <a:endParaRPr lang="zh-CN" altLang="en-US" sz="1350" b="1" dirty="0">
                  <a:solidFill>
                    <a:srgbClr val="FF0000"/>
                  </a:solidFill>
                </a:endParaRPr>
              </a:p>
            </p:txBody>
          </p:sp>
        </mc:Choice>
        <mc:Fallback xmlns="">
          <p:sp>
            <p:nvSpPr>
              <p:cNvPr id="80" name="文本框 79"/>
              <p:cNvSpPr txBox="1">
                <a:spLocks noRot="1" noChangeAspect="1" noMove="1" noResize="1" noEditPoints="1" noAdjustHandles="1" noChangeArrowheads="1" noChangeShapeType="1" noTextEdit="1"/>
              </p:cNvSpPr>
              <p:nvPr/>
            </p:nvSpPr>
            <p:spPr>
              <a:xfrm>
                <a:off x="7665110" y="2770173"/>
                <a:ext cx="1121406" cy="300082"/>
              </a:xfrm>
              <a:prstGeom prst="rect">
                <a:avLst/>
              </a:prstGeom>
              <a:blipFill>
                <a:blip r:embed="rId29"/>
                <a:stretch>
                  <a:fillRect b="-4000"/>
                </a:stretch>
              </a:blipFill>
            </p:spPr>
            <p:txBody>
              <a:bodyPr/>
              <a:lstStyle/>
              <a:p>
                <a:r>
                  <a:rPr lang="zh-CN" altLang="en-US">
                    <a:noFill/>
                  </a:rPr>
                  <a:t> </a:t>
                </a:r>
              </a:p>
            </p:txBody>
          </p:sp>
        </mc:Fallback>
      </mc:AlternateContent>
      <p:pic>
        <p:nvPicPr>
          <p:cNvPr id="81" name="图片 80" descr="屏幕剪辑"/>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51668" y="2214459"/>
            <a:ext cx="499653" cy="349382"/>
          </a:xfrm>
          <a:prstGeom prst="rect">
            <a:avLst/>
          </a:prstGeom>
        </p:spPr>
      </p:pic>
      <p:cxnSp>
        <p:nvCxnSpPr>
          <p:cNvPr id="83" name="直接箭头连接符 82"/>
          <p:cNvCxnSpPr/>
          <p:nvPr/>
        </p:nvCxnSpPr>
        <p:spPr>
          <a:xfrm flipH="1">
            <a:off x="5695651" y="3076152"/>
            <a:ext cx="14908" cy="6214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文本框 87"/>
              <p:cNvSpPr txBox="1"/>
              <p:nvPr/>
            </p:nvSpPr>
            <p:spPr>
              <a:xfrm>
                <a:off x="3688807" y="2906403"/>
                <a:ext cx="1121406" cy="3000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altLang="zh-CN" sz="1350" b="1" dirty="0">
                          <a:solidFill>
                            <a:srgbClr val="FF0000"/>
                          </a:solidFill>
                        </a:rPr>
                        <m:t>Y</m:t>
                      </m:r>
                      <m:r>
                        <m:rPr>
                          <m:nor/>
                        </m:rPr>
                        <a:rPr lang="en-US" altLang="zh-CN" sz="1350" b="1" dirty="0">
                          <a:solidFill>
                            <a:srgbClr val="FF0000"/>
                          </a:solidFill>
                        </a:rPr>
                        <m:t>(4360)</m:t>
                      </m:r>
                    </m:oMath>
                  </m:oMathPara>
                </a14:m>
                <a:endParaRPr lang="zh-CN" altLang="en-US" sz="1350" b="1" dirty="0">
                  <a:solidFill>
                    <a:srgbClr val="FF0000"/>
                  </a:solidFill>
                </a:endParaRPr>
              </a:p>
            </p:txBody>
          </p:sp>
        </mc:Choice>
        <mc:Fallback xmlns="">
          <p:sp>
            <p:nvSpPr>
              <p:cNvPr id="88" name="文本框 87"/>
              <p:cNvSpPr txBox="1">
                <a:spLocks noRot="1" noChangeAspect="1" noMove="1" noResize="1" noEditPoints="1" noAdjustHandles="1" noChangeArrowheads="1" noChangeShapeType="1" noTextEdit="1"/>
              </p:cNvSpPr>
              <p:nvPr/>
            </p:nvSpPr>
            <p:spPr>
              <a:xfrm>
                <a:off x="3688807" y="2906403"/>
                <a:ext cx="1121406" cy="300082"/>
              </a:xfrm>
              <a:prstGeom prst="rect">
                <a:avLst/>
              </a:prstGeom>
              <a:blipFill>
                <a:blip r:embed="rId3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9" name="文本框 88"/>
              <p:cNvSpPr txBox="1"/>
              <p:nvPr/>
            </p:nvSpPr>
            <p:spPr>
              <a:xfrm>
                <a:off x="3680837" y="2638896"/>
                <a:ext cx="1121406" cy="3000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altLang="zh-CN" sz="1350" b="1" dirty="0">
                          <a:solidFill>
                            <a:srgbClr val="FF0000"/>
                          </a:solidFill>
                        </a:rPr>
                        <m:t>Y</m:t>
                      </m:r>
                      <m:r>
                        <m:rPr>
                          <m:nor/>
                        </m:rPr>
                        <a:rPr lang="en-US" altLang="zh-CN" sz="1350" b="1" dirty="0">
                          <a:solidFill>
                            <a:srgbClr val="FF0000"/>
                          </a:solidFill>
                        </a:rPr>
                        <m:t>(4660)</m:t>
                      </m:r>
                    </m:oMath>
                  </m:oMathPara>
                </a14:m>
                <a:endParaRPr lang="zh-CN" altLang="en-US" sz="1350" b="1" dirty="0">
                  <a:solidFill>
                    <a:srgbClr val="FF0000"/>
                  </a:solidFill>
                </a:endParaRPr>
              </a:p>
            </p:txBody>
          </p:sp>
        </mc:Choice>
        <mc:Fallback xmlns="">
          <p:sp>
            <p:nvSpPr>
              <p:cNvPr id="89" name="文本框 88"/>
              <p:cNvSpPr txBox="1">
                <a:spLocks noRot="1" noChangeAspect="1" noMove="1" noResize="1" noEditPoints="1" noAdjustHandles="1" noChangeArrowheads="1" noChangeShapeType="1" noTextEdit="1"/>
              </p:cNvSpPr>
              <p:nvPr/>
            </p:nvSpPr>
            <p:spPr>
              <a:xfrm>
                <a:off x="3680837" y="2638896"/>
                <a:ext cx="1121406" cy="300082"/>
              </a:xfrm>
              <a:prstGeom prst="rect">
                <a:avLst/>
              </a:prstGeom>
              <a:blipFill>
                <a:blip r:embed="rId31"/>
                <a:stretch>
                  <a:fillRect b="-4000"/>
                </a:stretch>
              </a:blipFill>
            </p:spPr>
            <p:txBody>
              <a:bodyPr/>
              <a:lstStyle/>
              <a:p>
                <a:r>
                  <a:rPr lang="zh-CN" altLang="en-US">
                    <a:noFill/>
                  </a:rPr>
                  <a:t> </a:t>
                </a:r>
              </a:p>
            </p:txBody>
          </p:sp>
        </mc:Fallback>
      </mc:AlternateContent>
      <p:cxnSp>
        <p:nvCxnSpPr>
          <p:cNvPr id="90" name="直接箭头连接符 89"/>
          <p:cNvCxnSpPr/>
          <p:nvPr/>
        </p:nvCxnSpPr>
        <p:spPr>
          <a:xfrm flipV="1">
            <a:off x="5865396" y="3907975"/>
            <a:ext cx="21469" cy="12002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文本框 91"/>
              <p:cNvSpPr txBox="1"/>
              <p:nvPr/>
            </p:nvSpPr>
            <p:spPr>
              <a:xfrm>
                <a:off x="5432604" y="5088739"/>
                <a:ext cx="1315727" cy="300082"/>
              </a:xfrm>
              <a:prstGeom prst="rect">
                <a:avLst/>
              </a:prstGeom>
              <a:noFill/>
            </p:spPr>
            <p:txBody>
              <a:bodyPr wrap="square" rtlCol="0">
                <a:spAutoFit/>
              </a:bodyPr>
              <a:lstStyle/>
              <a:p>
                <a14:m>
                  <m:oMath xmlns:m="http://schemas.openxmlformats.org/officeDocument/2006/math">
                    <m:sSub>
                      <m:sSubPr>
                        <m:ctrlPr>
                          <a:rPr lang="en-US" altLang="zh-CN" sz="1350" b="1" i="1">
                            <a:solidFill>
                              <a:srgbClr val="0000FF"/>
                            </a:solidFill>
                            <a:latin typeface="Cambria Math" panose="02040503050406030204" pitchFamily="18" charset="0"/>
                          </a:rPr>
                        </m:ctrlPr>
                      </m:sSubPr>
                      <m:e>
                        <m:r>
                          <a:rPr lang="en-US" altLang="zh-CN" sz="1350" b="1" i="1">
                            <a:solidFill>
                              <a:srgbClr val="0000FF"/>
                            </a:solidFill>
                            <a:latin typeface="Cambria Math" panose="02040503050406030204" pitchFamily="18" charset="0"/>
                          </a:rPr>
                          <m:t>𝒁</m:t>
                        </m:r>
                      </m:e>
                      <m:sub>
                        <m:r>
                          <a:rPr lang="en-US" altLang="zh-CN" sz="1350" b="1" i="1">
                            <a:solidFill>
                              <a:srgbClr val="0000FF"/>
                            </a:solidFill>
                            <a:latin typeface="Cambria Math" panose="02040503050406030204" pitchFamily="18" charset="0"/>
                          </a:rPr>
                          <m:t>𝒃</m:t>
                        </m:r>
                      </m:sub>
                    </m:sSub>
                  </m:oMath>
                </a14:m>
                <a:r>
                  <a:rPr lang="en-US" altLang="zh-CN" sz="1350" b="1" dirty="0">
                    <a:solidFill>
                      <a:srgbClr val="0000FF"/>
                    </a:solidFill>
                  </a:rPr>
                  <a:t>(10610)</a:t>
                </a:r>
                <a:endParaRPr lang="zh-CN" altLang="en-US" sz="1350" b="1" dirty="0">
                  <a:solidFill>
                    <a:srgbClr val="0000FF"/>
                  </a:solidFill>
                </a:endParaRPr>
              </a:p>
            </p:txBody>
          </p:sp>
        </mc:Choice>
        <mc:Fallback xmlns="">
          <p:sp>
            <p:nvSpPr>
              <p:cNvPr id="92" name="文本框 91"/>
              <p:cNvSpPr txBox="1">
                <a:spLocks noRot="1" noChangeAspect="1" noMove="1" noResize="1" noEditPoints="1" noAdjustHandles="1" noChangeArrowheads="1" noChangeShapeType="1" noTextEdit="1"/>
              </p:cNvSpPr>
              <p:nvPr/>
            </p:nvSpPr>
            <p:spPr>
              <a:xfrm>
                <a:off x="5432604" y="5088739"/>
                <a:ext cx="1315727" cy="300082"/>
              </a:xfrm>
              <a:prstGeom prst="rect">
                <a:avLst/>
              </a:prstGeom>
              <a:blipFill>
                <a:blip r:embed="rId32"/>
                <a:stretch>
                  <a:fillRect t="-4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3" name="文本框 92"/>
              <p:cNvSpPr txBox="1"/>
              <p:nvPr/>
            </p:nvSpPr>
            <p:spPr>
              <a:xfrm>
                <a:off x="5418494" y="5301685"/>
                <a:ext cx="1315727" cy="300082"/>
              </a:xfrm>
              <a:prstGeom prst="rect">
                <a:avLst/>
              </a:prstGeom>
              <a:noFill/>
            </p:spPr>
            <p:txBody>
              <a:bodyPr wrap="square" rtlCol="0">
                <a:spAutoFit/>
              </a:bodyPr>
              <a:lstStyle/>
              <a:p>
                <a14:m>
                  <m:oMath xmlns:m="http://schemas.openxmlformats.org/officeDocument/2006/math">
                    <m:sSub>
                      <m:sSubPr>
                        <m:ctrlPr>
                          <a:rPr lang="en-US" altLang="zh-CN" sz="1350" b="1" i="1">
                            <a:solidFill>
                              <a:srgbClr val="0000FF"/>
                            </a:solidFill>
                            <a:latin typeface="Cambria Math" panose="02040503050406030204" pitchFamily="18" charset="0"/>
                          </a:rPr>
                        </m:ctrlPr>
                      </m:sSubPr>
                      <m:e>
                        <m:r>
                          <a:rPr lang="en-US" altLang="zh-CN" sz="1350" b="1" i="1">
                            <a:solidFill>
                              <a:srgbClr val="0000FF"/>
                            </a:solidFill>
                            <a:latin typeface="Cambria Math" panose="02040503050406030204" pitchFamily="18" charset="0"/>
                          </a:rPr>
                          <m:t>𝒁</m:t>
                        </m:r>
                      </m:e>
                      <m:sub>
                        <m:r>
                          <a:rPr lang="en-US" altLang="zh-CN" sz="1350" b="1" i="1">
                            <a:solidFill>
                              <a:srgbClr val="0000FF"/>
                            </a:solidFill>
                            <a:latin typeface="Cambria Math" panose="02040503050406030204" pitchFamily="18" charset="0"/>
                          </a:rPr>
                          <m:t>𝒃</m:t>
                        </m:r>
                      </m:sub>
                    </m:sSub>
                  </m:oMath>
                </a14:m>
                <a:r>
                  <a:rPr lang="en-US" altLang="zh-CN" sz="1350" b="1" dirty="0">
                    <a:solidFill>
                      <a:srgbClr val="0000FF"/>
                    </a:solidFill>
                  </a:rPr>
                  <a:t>(10650)</a:t>
                </a:r>
                <a:endParaRPr lang="zh-CN" altLang="en-US" sz="1350" b="1" dirty="0">
                  <a:solidFill>
                    <a:srgbClr val="0000FF"/>
                  </a:solidFill>
                </a:endParaRPr>
              </a:p>
            </p:txBody>
          </p:sp>
        </mc:Choice>
        <mc:Fallback xmlns="">
          <p:sp>
            <p:nvSpPr>
              <p:cNvPr id="93" name="文本框 92"/>
              <p:cNvSpPr txBox="1">
                <a:spLocks noRot="1" noChangeAspect="1" noMove="1" noResize="1" noEditPoints="1" noAdjustHandles="1" noChangeArrowheads="1" noChangeShapeType="1" noTextEdit="1"/>
              </p:cNvSpPr>
              <p:nvPr/>
            </p:nvSpPr>
            <p:spPr>
              <a:xfrm>
                <a:off x="5418494" y="5301685"/>
                <a:ext cx="1315727" cy="300082"/>
              </a:xfrm>
              <a:prstGeom prst="rect">
                <a:avLst/>
              </a:prstGeom>
              <a:blipFill>
                <a:blip r:embed="rId33"/>
                <a:stretch>
                  <a:fillRect t="-4000" b="-20000"/>
                </a:stretch>
              </a:blipFill>
            </p:spPr>
            <p:txBody>
              <a:bodyPr/>
              <a:lstStyle/>
              <a:p>
                <a:r>
                  <a:rPr lang="zh-CN" altLang="en-US">
                    <a:noFill/>
                  </a:rPr>
                  <a:t> </a:t>
                </a:r>
              </a:p>
            </p:txBody>
          </p:sp>
        </mc:Fallback>
      </mc:AlternateContent>
      <p:sp>
        <p:nvSpPr>
          <p:cNvPr id="95" name="文本框 94"/>
          <p:cNvSpPr txBox="1"/>
          <p:nvPr/>
        </p:nvSpPr>
        <p:spPr>
          <a:xfrm>
            <a:off x="7208870" y="3655088"/>
            <a:ext cx="737471" cy="300082"/>
          </a:xfrm>
          <a:prstGeom prst="rect">
            <a:avLst/>
          </a:prstGeom>
          <a:noFill/>
        </p:spPr>
        <p:txBody>
          <a:bodyPr wrap="square" rtlCol="0">
            <a:spAutoFit/>
          </a:bodyPr>
          <a:lstStyle/>
          <a:p>
            <a:r>
              <a:rPr lang="en-US" altLang="zh-CN" sz="1350" dirty="0"/>
              <a:t>2015</a:t>
            </a:r>
            <a:endParaRPr lang="zh-CN" altLang="en-US" sz="1350" dirty="0"/>
          </a:p>
        </p:txBody>
      </p:sp>
      <p:cxnSp>
        <p:nvCxnSpPr>
          <p:cNvPr id="96" name="直接箭头连接符 95"/>
          <p:cNvCxnSpPr/>
          <p:nvPr/>
        </p:nvCxnSpPr>
        <p:spPr>
          <a:xfrm flipH="1">
            <a:off x="7472610" y="3041810"/>
            <a:ext cx="4917" cy="6662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矩形 97"/>
              <p:cNvSpPr/>
              <p:nvPr/>
            </p:nvSpPr>
            <p:spPr>
              <a:xfrm>
                <a:off x="6991120" y="2549526"/>
                <a:ext cx="1012585"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350" b="1" i="1">
                              <a:solidFill>
                                <a:srgbClr val="002060"/>
                              </a:solidFill>
                              <a:latin typeface="Cambria Math" panose="02040503050406030204" pitchFamily="18" charset="0"/>
                            </a:rPr>
                          </m:ctrlPr>
                        </m:sSubPr>
                        <m:e>
                          <m:r>
                            <a:rPr lang="en-US" altLang="zh-CN" sz="1350" b="1" i="1">
                              <a:solidFill>
                                <a:srgbClr val="002060"/>
                              </a:solidFill>
                              <a:latin typeface="Cambria Math" panose="02040503050406030204" pitchFamily="18" charset="0"/>
                            </a:rPr>
                            <m:t>𝑷</m:t>
                          </m:r>
                        </m:e>
                        <m:sub>
                          <m:r>
                            <a:rPr lang="en-US" altLang="zh-CN" sz="1350" b="1" i="1">
                              <a:solidFill>
                                <a:srgbClr val="002060"/>
                              </a:solidFill>
                              <a:latin typeface="Cambria Math" panose="02040503050406030204" pitchFamily="18" charset="0"/>
                            </a:rPr>
                            <m:t>𝒄</m:t>
                          </m:r>
                        </m:sub>
                      </m:sSub>
                      <m:r>
                        <a:rPr lang="en-US" altLang="zh-CN" sz="1350" b="1" i="1">
                          <a:solidFill>
                            <a:srgbClr val="002060"/>
                          </a:solidFill>
                          <a:latin typeface="Cambria Math" panose="02040503050406030204" pitchFamily="18" charset="0"/>
                        </a:rPr>
                        <m:t>(</m:t>
                      </m:r>
                      <m:r>
                        <a:rPr lang="en-US" altLang="zh-CN" sz="1350" b="1" i="1">
                          <a:solidFill>
                            <a:srgbClr val="002060"/>
                          </a:solidFill>
                          <a:latin typeface="Cambria Math" panose="02040503050406030204" pitchFamily="18" charset="0"/>
                        </a:rPr>
                        <m:t>𝟒𝟑𝟖𝟎</m:t>
                      </m:r>
                      <m:r>
                        <a:rPr lang="en-US" altLang="zh-CN" sz="1350" b="1" i="1">
                          <a:solidFill>
                            <a:srgbClr val="002060"/>
                          </a:solidFill>
                          <a:latin typeface="Cambria Math" panose="02040503050406030204" pitchFamily="18" charset="0"/>
                        </a:rPr>
                        <m:t>) </m:t>
                      </m:r>
                    </m:oMath>
                  </m:oMathPara>
                </a14:m>
                <a:endParaRPr lang="zh-CN" altLang="en-US" sz="1350" b="1" dirty="0">
                  <a:solidFill>
                    <a:srgbClr val="002060"/>
                  </a:solidFill>
                </a:endParaRPr>
              </a:p>
            </p:txBody>
          </p:sp>
        </mc:Choice>
        <mc:Fallback xmlns="">
          <p:sp>
            <p:nvSpPr>
              <p:cNvPr id="98" name="矩形 97"/>
              <p:cNvSpPr>
                <a:spLocks noRot="1" noChangeAspect="1" noMove="1" noResize="1" noEditPoints="1" noAdjustHandles="1" noChangeArrowheads="1" noChangeShapeType="1" noTextEdit="1"/>
              </p:cNvSpPr>
              <p:nvPr/>
            </p:nvSpPr>
            <p:spPr>
              <a:xfrm>
                <a:off x="6991120" y="2549526"/>
                <a:ext cx="1012585" cy="300082"/>
              </a:xfrm>
              <a:prstGeom prst="rect">
                <a:avLst/>
              </a:prstGeom>
              <a:blipFill>
                <a:blip r:embed="rId34"/>
                <a:stretch>
                  <a:fillRect b="-12000"/>
                </a:stretch>
              </a:blipFill>
            </p:spPr>
            <p:txBody>
              <a:bodyPr/>
              <a:lstStyle/>
              <a:p>
                <a:r>
                  <a:rPr lang="zh-CN" altLang="en-US">
                    <a:noFill/>
                  </a:rPr>
                  <a:t> </a:t>
                </a:r>
              </a:p>
            </p:txBody>
          </p:sp>
        </mc:Fallback>
      </mc:AlternateContent>
      <p:pic>
        <p:nvPicPr>
          <p:cNvPr id="100" name="图片 99" descr="屏幕剪辑"/>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182940" y="2119129"/>
            <a:ext cx="538687" cy="406153"/>
          </a:xfrm>
          <a:prstGeom prst="rect">
            <a:avLst/>
          </a:prstGeom>
        </p:spPr>
      </p:pic>
      <p:sp>
        <p:nvSpPr>
          <p:cNvPr id="5" name="灯片编号占位符 4"/>
          <p:cNvSpPr>
            <a:spLocks noGrp="1"/>
          </p:cNvSpPr>
          <p:nvPr>
            <p:ph type="sldNum" sz="quarter" idx="12"/>
          </p:nvPr>
        </p:nvSpPr>
        <p:spPr/>
        <p:txBody>
          <a:bodyPr/>
          <a:lstStyle/>
          <a:p>
            <a:fld id="{6D484F1F-3CCA-45BF-8F6E-1FEAD4D855B6}" type="slidenum">
              <a:rPr lang="zh-CN" altLang="en-US" smtClean="0"/>
              <a:t>12</a:t>
            </a:fld>
            <a:endParaRPr lang="zh-CN" altLang="en-US" dirty="0"/>
          </a:p>
        </p:txBody>
      </p:sp>
      <p:pic>
        <p:nvPicPr>
          <p:cNvPr id="84" name="图片 8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27940" y="4796462"/>
            <a:ext cx="492860" cy="346131"/>
          </a:xfrm>
          <a:prstGeom prst="rect">
            <a:avLst/>
          </a:prstGeom>
        </p:spPr>
      </p:pic>
      <p:pic>
        <p:nvPicPr>
          <p:cNvPr id="85" name="图片 8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87261" y="2009599"/>
            <a:ext cx="492860" cy="346131"/>
          </a:xfrm>
          <a:prstGeom prst="rect">
            <a:avLst/>
          </a:prstGeom>
        </p:spPr>
      </p:pic>
      <p:pic>
        <p:nvPicPr>
          <p:cNvPr id="86" name="图片 8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15833" y="2489439"/>
            <a:ext cx="492860" cy="346131"/>
          </a:xfrm>
          <a:prstGeom prst="rect">
            <a:avLst/>
          </a:prstGeom>
        </p:spPr>
      </p:pic>
      <p:pic>
        <p:nvPicPr>
          <p:cNvPr id="87" name="图片 8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59185" y="5588370"/>
            <a:ext cx="492860" cy="346131"/>
          </a:xfrm>
          <a:prstGeom prst="rect">
            <a:avLst/>
          </a:prstGeom>
        </p:spPr>
      </p:pic>
      <p:pic>
        <p:nvPicPr>
          <p:cNvPr id="91" name="图片 9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631424" y="2065575"/>
            <a:ext cx="492860" cy="346131"/>
          </a:xfrm>
          <a:prstGeom prst="rect">
            <a:avLst/>
          </a:prstGeom>
        </p:spPr>
      </p:pic>
      <p:pic>
        <p:nvPicPr>
          <p:cNvPr id="97" name="图片 96" descr="屏幕剪辑"/>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8956758" y="5232235"/>
            <a:ext cx="538687" cy="406153"/>
          </a:xfrm>
          <a:prstGeom prst="rect">
            <a:avLst/>
          </a:prstGeom>
        </p:spPr>
      </p:pic>
      <p:pic>
        <p:nvPicPr>
          <p:cNvPr id="99" name="图片 98" descr="屏幕剪辑"/>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9623669" y="2142145"/>
            <a:ext cx="538687" cy="406153"/>
          </a:xfrm>
          <a:prstGeom prst="rect">
            <a:avLst/>
          </a:prstGeom>
        </p:spPr>
      </p:pic>
      <p:pic>
        <p:nvPicPr>
          <p:cNvPr id="101" name="图片 10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4656" y="2381485"/>
            <a:ext cx="419142" cy="450480"/>
          </a:xfrm>
          <a:prstGeom prst="rect">
            <a:avLst/>
          </a:prstGeom>
        </p:spPr>
      </p:pic>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979" y="5508047"/>
            <a:ext cx="419142" cy="450480"/>
          </a:xfrm>
          <a:prstGeom prst="rect">
            <a:avLst/>
          </a:prstGeom>
        </p:spPr>
      </p:pic>
      <mc:AlternateContent xmlns:mc="http://schemas.openxmlformats.org/markup-compatibility/2006" xmlns:a14="http://schemas.microsoft.com/office/drawing/2010/main">
        <mc:Choice Requires="a14">
          <p:sp>
            <p:nvSpPr>
              <p:cNvPr id="103" name="矩形 102"/>
              <p:cNvSpPr/>
              <p:nvPr/>
            </p:nvSpPr>
            <p:spPr>
              <a:xfrm>
                <a:off x="8732088" y="4489273"/>
                <a:ext cx="1012585"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350" b="1" i="1">
                              <a:solidFill>
                                <a:srgbClr val="002060"/>
                              </a:solidFill>
                              <a:latin typeface="Cambria Math" panose="02040503050406030204" pitchFamily="18" charset="0"/>
                            </a:rPr>
                          </m:ctrlPr>
                        </m:sSubPr>
                        <m:e>
                          <m:r>
                            <a:rPr lang="en-US" altLang="zh-CN" sz="1350" b="1" i="1">
                              <a:solidFill>
                                <a:srgbClr val="002060"/>
                              </a:solidFill>
                              <a:latin typeface="Cambria Math" panose="02040503050406030204" pitchFamily="18" charset="0"/>
                            </a:rPr>
                            <m:t>𝑷</m:t>
                          </m:r>
                        </m:e>
                        <m:sub>
                          <m:r>
                            <a:rPr lang="en-US" altLang="zh-CN" sz="1350" b="1" i="1">
                              <a:solidFill>
                                <a:srgbClr val="002060"/>
                              </a:solidFill>
                              <a:latin typeface="Cambria Math" panose="02040503050406030204" pitchFamily="18" charset="0"/>
                            </a:rPr>
                            <m:t>𝒄</m:t>
                          </m:r>
                        </m:sub>
                      </m:sSub>
                      <m:r>
                        <a:rPr lang="en-US" altLang="zh-CN" sz="1350" b="1" i="1">
                          <a:solidFill>
                            <a:srgbClr val="002060"/>
                          </a:solidFill>
                          <a:latin typeface="Cambria Math" panose="02040503050406030204" pitchFamily="18" charset="0"/>
                        </a:rPr>
                        <m:t>(</m:t>
                      </m:r>
                      <m:r>
                        <a:rPr lang="en-US" altLang="zh-CN" sz="1350" b="1" i="1">
                          <a:solidFill>
                            <a:srgbClr val="002060"/>
                          </a:solidFill>
                          <a:latin typeface="Cambria Math" panose="02040503050406030204" pitchFamily="18" charset="0"/>
                        </a:rPr>
                        <m:t>𝟒𝟒𝟓𝟕</m:t>
                      </m:r>
                      <m:r>
                        <a:rPr lang="en-US" altLang="zh-CN" sz="1350" b="1" i="1">
                          <a:latin typeface="Cambria Math" panose="02040503050406030204" pitchFamily="18" charset="0"/>
                        </a:rPr>
                        <m:t>) </m:t>
                      </m:r>
                    </m:oMath>
                  </m:oMathPara>
                </a14:m>
                <a:endParaRPr lang="zh-CN" altLang="en-US" sz="1350" b="1" dirty="0"/>
              </a:p>
            </p:txBody>
          </p:sp>
        </mc:Choice>
        <mc:Fallback xmlns="">
          <p:sp>
            <p:nvSpPr>
              <p:cNvPr id="103" name="矩形 102"/>
              <p:cNvSpPr>
                <a:spLocks noRot="1" noChangeAspect="1" noMove="1" noResize="1" noEditPoints="1" noAdjustHandles="1" noChangeArrowheads="1" noChangeShapeType="1" noTextEdit="1"/>
              </p:cNvSpPr>
              <p:nvPr/>
            </p:nvSpPr>
            <p:spPr>
              <a:xfrm>
                <a:off x="8732088" y="4489273"/>
                <a:ext cx="1012585" cy="300082"/>
              </a:xfrm>
              <a:prstGeom prst="rect">
                <a:avLst/>
              </a:prstGeom>
              <a:blipFill>
                <a:blip r:embed="rId36"/>
                <a:stretch>
                  <a:fillRect b="-12000"/>
                </a:stretch>
              </a:blipFill>
            </p:spPr>
            <p:txBody>
              <a:bodyPr/>
              <a:lstStyle/>
              <a:p>
                <a:r>
                  <a:rPr lang="zh-CN" altLang="en-US">
                    <a:noFill/>
                  </a:rPr>
                  <a:t> </a:t>
                </a:r>
              </a:p>
            </p:txBody>
          </p:sp>
        </mc:Fallback>
      </mc:AlternateContent>
      <p:sp>
        <p:nvSpPr>
          <p:cNvPr id="14" name="文本框 13"/>
          <p:cNvSpPr txBox="1"/>
          <p:nvPr/>
        </p:nvSpPr>
        <p:spPr>
          <a:xfrm>
            <a:off x="1637389" y="422756"/>
            <a:ext cx="3503037" cy="400110"/>
          </a:xfrm>
          <a:prstGeom prst="rect">
            <a:avLst/>
          </a:prstGeom>
          <a:noFill/>
        </p:spPr>
        <p:txBody>
          <a:bodyPr wrap="square" rtlCol="0">
            <a:spAutoFit/>
          </a:bodyPr>
          <a:lstStyle/>
          <a:p>
            <a:r>
              <a:rPr lang="en-US" altLang="zh-CN" sz="2000" b="1" dirty="0">
                <a:solidFill>
                  <a:srgbClr val="FF0000"/>
                </a:solidFill>
                <a:latin typeface="微软雅黑" panose="020B0503020204020204" pitchFamily="34" charset="-122"/>
                <a:ea typeface="微软雅黑" panose="020B0503020204020204" pitchFamily="34" charset="-122"/>
              </a:rPr>
              <a:t>Exotic mesons or baryons</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104" name="文本框 103"/>
          <p:cNvSpPr txBox="1"/>
          <p:nvPr/>
        </p:nvSpPr>
        <p:spPr>
          <a:xfrm>
            <a:off x="5192202" y="422756"/>
            <a:ext cx="2935547" cy="400110"/>
          </a:xfrm>
          <a:prstGeom prst="rect">
            <a:avLst/>
          </a:prstGeom>
          <a:noFill/>
        </p:spPr>
        <p:txBody>
          <a:bodyPr wrap="square" rtlCol="0">
            <a:spAutoFit/>
          </a:bodyPr>
          <a:lstStyle/>
          <a:p>
            <a:r>
              <a:rPr lang="en-US" altLang="zh-CN" sz="2000" b="1" dirty="0">
                <a:solidFill>
                  <a:srgbClr val="0000FF"/>
                </a:solidFill>
                <a:latin typeface="微软雅黑" panose="020B0503020204020204" pitchFamily="34" charset="-122"/>
                <a:ea typeface="微软雅黑" panose="020B0503020204020204" pitchFamily="34" charset="-122"/>
              </a:rPr>
              <a:t>Tetraquark states</a:t>
            </a:r>
            <a:endParaRPr lang="zh-CN" altLang="en-US" sz="2000" b="1" dirty="0">
              <a:solidFill>
                <a:srgbClr val="0000FF"/>
              </a:solidFill>
              <a:latin typeface="微软雅黑" panose="020B0503020204020204" pitchFamily="34" charset="-122"/>
              <a:ea typeface="微软雅黑" panose="020B0503020204020204" pitchFamily="34" charset="-122"/>
            </a:endParaRPr>
          </a:p>
        </p:txBody>
      </p:sp>
      <p:sp>
        <p:nvSpPr>
          <p:cNvPr id="105" name="文本框 104"/>
          <p:cNvSpPr txBox="1"/>
          <p:nvPr/>
        </p:nvSpPr>
        <p:spPr>
          <a:xfrm>
            <a:off x="7998463" y="422756"/>
            <a:ext cx="2555217" cy="400110"/>
          </a:xfrm>
          <a:prstGeom prst="rect">
            <a:avLst/>
          </a:prstGeom>
          <a:noFill/>
        </p:spPr>
        <p:txBody>
          <a:bodyPr wrap="square" rtlCol="0">
            <a:spAutoFit/>
          </a:bodyPr>
          <a:lstStyle/>
          <a:p>
            <a:r>
              <a:rPr lang="en-US" altLang="zh-CN" sz="2000" b="1" dirty="0">
                <a:solidFill>
                  <a:srgbClr val="002060"/>
                </a:solidFill>
                <a:latin typeface="微软雅黑" panose="020B0503020204020204" pitchFamily="34" charset="-122"/>
                <a:ea typeface="微软雅黑" panose="020B0503020204020204" pitchFamily="34" charset="-122"/>
              </a:rPr>
              <a:t>Pentaquark states</a:t>
            </a:r>
            <a:endParaRPr lang="zh-CN" altLang="en-US" sz="2000" b="1" dirty="0">
              <a:solidFill>
                <a:srgbClr val="002060"/>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06" name="文本框 105"/>
              <p:cNvSpPr txBox="1"/>
              <p:nvPr/>
            </p:nvSpPr>
            <p:spPr>
              <a:xfrm>
                <a:off x="9218495" y="1622453"/>
                <a:ext cx="1315727" cy="3000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50" b="1" i="1">
                              <a:solidFill>
                                <a:srgbClr val="0000FF"/>
                              </a:solidFill>
                              <a:latin typeface="Cambria Math" panose="02040503050406030204" pitchFamily="18" charset="0"/>
                            </a:rPr>
                          </m:ctrlPr>
                        </m:sSubPr>
                        <m:e>
                          <m:r>
                            <a:rPr lang="en-US" altLang="zh-CN" sz="1350" b="1" i="1">
                              <a:solidFill>
                                <a:srgbClr val="0000FF"/>
                              </a:solidFill>
                              <a:latin typeface="Cambria Math" panose="02040503050406030204" pitchFamily="18" charset="0"/>
                            </a:rPr>
                            <m:t>𝑿</m:t>
                          </m:r>
                        </m:e>
                        <m:sub>
                          <m:r>
                            <a:rPr lang="en-US" altLang="zh-CN" sz="1350" b="1" i="1">
                              <a:solidFill>
                                <a:srgbClr val="0000FF"/>
                              </a:solidFill>
                              <a:latin typeface="Cambria Math" panose="02040503050406030204" pitchFamily="18" charset="0"/>
                            </a:rPr>
                            <m:t>𝟎</m:t>
                          </m:r>
                        </m:sub>
                      </m:sSub>
                      <m:r>
                        <a:rPr lang="en-US" altLang="zh-CN" sz="1350" b="1" i="1">
                          <a:solidFill>
                            <a:srgbClr val="0000FF"/>
                          </a:solidFill>
                          <a:latin typeface="Cambria Math" panose="02040503050406030204" pitchFamily="18" charset="0"/>
                        </a:rPr>
                        <m:t>(</m:t>
                      </m:r>
                      <m:r>
                        <a:rPr lang="en-US" altLang="zh-CN" sz="1350" b="1" i="1">
                          <a:solidFill>
                            <a:srgbClr val="0000FF"/>
                          </a:solidFill>
                          <a:latin typeface="Cambria Math" panose="02040503050406030204" pitchFamily="18" charset="0"/>
                        </a:rPr>
                        <m:t>𝟐𝟖𝟔𝟔</m:t>
                      </m:r>
                      <m:r>
                        <a:rPr lang="en-US" altLang="zh-CN" sz="1350" b="1" i="1">
                          <a:solidFill>
                            <a:srgbClr val="0000FF"/>
                          </a:solidFill>
                          <a:latin typeface="Cambria Math" panose="02040503050406030204" pitchFamily="18" charset="0"/>
                        </a:rPr>
                        <m:t>)</m:t>
                      </m:r>
                    </m:oMath>
                  </m:oMathPara>
                </a14:m>
                <a:endParaRPr lang="zh-CN" altLang="en-US" sz="1350" b="1" dirty="0">
                  <a:solidFill>
                    <a:srgbClr val="0000FF"/>
                  </a:solidFill>
                </a:endParaRPr>
              </a:p>
            </p:txBody>
          </p:sp>
        </mc:Choice>
        <mc:Fallback xmlns="">
          <p:sp>
            <p:nvSpPr>
              <p:cNvPr id="106" name="文本框 105"/>
              <p:cNvSpPr txBox="1">
                <a:spLocks noRot="1" noChangeAspect="1" noMove="1" noResize="1" noEditPoints="1" noAdjustHandles="1" noChangeArrowheads="1" noChangeShapeType="1" noTextEdit="1"/>
              </p:cNvSpPr>
              <p:nvPr/>
            </p:nvSpPr>
            <p:spPr>
              <a:xfrm>
                <a:off x="9218495" y="1622453"/>
                <a:ext cx="1315727" cy="300082"/>
              </a:xfrm>
              <a:prstGeom prst="rect">
                <a:avLst/>
              </a:prstGeom>
              <a:blipFill>
                <a:blip r:embed="rId37"/>
                <a:stretch>
                  <a:fillRect b="-1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7" name="文本框 106"/>
              <p:cNvSpPr txBox="1"/>
              <p:nvPr/>
            </p:nvSpPr>
            <p:spPr>
              <a:xfrm>
                <a:off x="9226101" y="1855417"/>
                <a:ext cx="1315727" cy="3000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350" b="1" i="1">
                              <a:solidFill>
                                <a:srgbClr val="0000FF"/>
                              </a:solidFill>
                              <a:latin typeface="Cambria Math" panose="02040503050406030204" pitchFamily="18" charset="0"/>
                            </a:rPr>
                          </m:ctrlPr>
                        </m:sSubPr>
                        <m:e>
                          <m:r>
                            <a:rPr lang="en-US" altLang="zh-CN" sz="1350" b="1" i="1">
                              <a:solidFill>
                                <a:srgbClr val="0000FF"/>
                              </a:solidFill>
                              <a:latin typeface="Cambria Math" panose="02040503050406030204" pitchFamily="18" charset="0"/>
                            </a:rPr>
                            <m:t>𝑿</m:t>
                          </m:r>
                        </m:e>
                        <m:sub>
                          <m:r>
                            <a:rPr lang="en-US" altLang="zh-CN" sz="1350" b="1" i="1">
                              <a:solidFill>
                                <a:srgbClr val="0000FF"/>
                              </a:solidFill>
                              <a:latin typeface="Cambria Math" panose="02040503050406030204" pitchFamily="18" charset="0"/>
                            </a:rPr>
                            <m:t>𝟏</m:t>
                          </m:r>
                        </m:sub>
                      </m:sSub>
                      <m:r>
                        <a:rPr lang="en-US" altLang="zh-CN" sz="1350" b="1" i="1">
                          <a:solidFill>
                            <a:srgbClr val="0000FF"/>
                          </a:solidFill>
                          <a:latin typeface="Cambria Math" panose="02040503050406030204" pitchFamily="18" charset="0"/>
                        </a:rPr>
                        <m:t>(</m:t>
                      </m:r>
                      <m:r>
                        <a:rPr lang="en-US" altLang="zh-CN" sz="1350" b="1" i="1">
                          <a:solidFill>
                            <a:srgbClr val="0000FF"/>
                          </a:solidFill>
                          <a:latin typeface="Cambria Math" panose="02040503050406030204" pitchFamily="18" charset="0"/>
                        </a:rPr>
                        <m:t>𝟐𝟗𝟎𝟒</m:t>
                      </m:r>
                      <m:r>
                        <a:rPr lang="en-US" altLang="zh-CN" sz="1350" b="1" i="1">
                          <a:solidFill>
                            <a:srgbClr val="0000FF"/>
                          </a:solidFill>
                          <a:latin typeface="Cambria Math" panose="02040503050406030204" pitchFamily="18" charset="0"/>
                        </a:rPr>
                        <m:t>)</m:t>
                      </m:r>
                    </m:oMath>
                  </m:oMathPara>
                </a14:m>
                <a:endParaRPr lang="zh-CN" altLang="en-US" sz="1350" b="1" dirty="0">
                  <a:solidFill>
                    <a:srgbClr val="0000FF"/>
                  </a:solidFill>
                </a:endParaRPr>
              </a:p>
            </p:txBody>
          </p:sp>
        </mc:Choice>
        <mc:Fallback xmlns="">
          <p:sp>
            <p:nvSpPr>
              <p:cNvPr id="107" name="文本框 106"/>
              <p:cNvSpPr txBox="1">
                <a:spLocks noRot="1" noChangeAspect="1" noMove="1" noResize="1" noEditPoints="1" noAdjustHandles="1" noChangeArrowheads="1" noChangeShapeType="1" noTextEdit="1"/>
              </p:cNvSpPr>
              <p:nvPr/>
            </p:nvSpPr>
            <p:spPr>
              <a:xfrm>
                <a:off x="9226101" y="1855417"/>
                <a:ext cx="1315727" cy="300082"/>
              </a:xfrm>
              <a:prstGeom prst="rect">
                <a:avLst/>
              </a:prstGeom>
              <a:blipFill>
                <a:blip r:embed="rId38"/>
                <a:stretch>
                  <a:fillRect b="-12000"/>
                </a:stretch>
              </a:blipFill>
            </p:spPr>
            <p:txBody>
              <a:bodyPr/>
              <a:lstStyle/>
              <a:p>
                <a:r>
                  <a:rPr lang="zh-CN" altLang="en-US">
                    <a:noFill/>
                  </a:rPr>
                  <a:t> </a:t>
                </a:r>
              </a:p>
            </p:txBody>
          </p:sp>
        </mc:Fallback>
      </mc:AlternateContent>
      <p:pic>
        <p:nvPicPr>
          <p:cNvPr id="108" name="图片 107" descr="屏幕剪辑"/>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9558208" y="1190159"/>
            <a:ext cx="538687" cy="406153"/>
          </a:xfrm>
          <a:prstGeom prst="rect">
            <a:avLst/>
          </a:prstGeom>
        </p:spPr>
      </p:pic>
      <p:cxnSp>
        <p:nvCxnSpPr>
          <p:cNvPr id="109" name="直接箭头连接符 108"/>
          <p:cNvCxnSpPr/>
          <p:nvPr/>
        </p:nvCxnSpPr>
        <p:spPr>
          <a:xfrm flipH="1">
            <a:off x="8877853" y="3081743"/>
            <a:ext cx="14908" cy="6214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接箭头连接符 109"/>
          <p:cNvCxnSpPr/>
          <p:nvPr/>
        </p:nvCxnSpPr>
        <p:spPr>
          <a:xfrm flipV="1">
            <a:off x="10031897" y="3926170"/>
            <a:ext cx="14909" cy="6001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1" name="图片 110" descr="屏幕剪辑"/>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47068" y="4827816"/>
            <a:ext cx="499653" cy="349382"/>
          </a:xfrm>
          <a:prstGeom prst="rect">
            <a:avLst/>
          </a:prstGeom>
        </p:spPr>
      </p:pic>
      <mc:AlternateContent xmlns:mc="http://schemas.openxmlformats.org/markup-compatibility/2006" xmlns:a14="http://schemas.microsoft.com/office/drawing/2010/main">
        <mc:Choice Requires="a14">
          <p:sp>
            <p:nvSpPr>
              <p:cNvPr id="112" name="文本框 111"/>
              <p:cNvSpPr txBox="1"/>
              <p:nvPr/>
            </p:nvSpPr>
            <p:spPr>
              <a:xfrm>
                <a:off x="9604218" y="4527312"/>
                <a:ext cx="1315727" cy="300082"/>
              </a:xfrm>
              <a:prstGeom prst="rect">
                <a:avLst/>
              </a:prstGeom>
              <a:noFill/>
            </p:spPr>
            <p:txBody>
              <a:bodyPr wrap="square" rtlCol="0">
                <a:spAutoFit/>
              </a:bodyPr>
              <a:lstStyle/>
              <a:p>
                <a14:m>
                  <m:oMath xmlns:m="http://schemas.openxmlformats.org/officeDocument/2006/math">
                    <m:sSub>
                      <m:sSubPr>
                        <m:ctrlPr>
                          <a:rPr lang="en-US" altLang="zh-CN" sz="1350" b="1" i="1">
                            <a:solidFill>
                              <a:srgbClr val="0000FF"/>
                            </a:solidFill>
                            <a:latin typeface="Cambria Math" panose="02040503050406030204" pitchFamily="18" charset="0"/>
                          </a:rPr>
                        </m:ctrlPr>
                      </m:sSubPr>
                      <m:e>
                        <m:r>
                          <a:rPr lang="en-US" altLang="zh-CN" sz="1350" b="1" i="1">
                            <a:solidFill>
                              <a:srgbClr val="0000FF"/>
                            </a:solidFill>
                            <a:latin typeface="Cambria Math" panose="02040503050406030204" pitchFamily="18" charset="0"/>
                          </a:rPr>
                          <m:t>𝒁</m:t>
                        </m:r>
                      </m:e>
                      <m:sub>
                        <m:r>
                          <a:rPr lang="en-US" altLang="zh-CN" sz="1350" b="1" i="1">
                            <a:solidFill>
                              <a:srgbClr val="0000FF"/>
                            </a:solidFill>
                            <a:latin typeface="Cambria Math" panose="02040503050406030204" pitchFamily="18" charset="0"/>
                          </a:rPr>
                          <m:t>𝒄𝒔</m:t>
                        </m:r>
                      </m:sub>
                    </m:sSub>
                  </m:oMath>
                </a14:m>
                <a:r>
                  <a:rPr lang="en-US" altLang="zh-CN" sz="1350" b="1" dirty="0">
                    <a:solidFill>
                      <a:srgbClr val="0000FF"/>
                    </a:solidFill>
                  </a:rPr>
                  <a:t>(3985)</a:t>
                </a:r>
                <a:endParaRPr lang="zh-CN" altLang="en-US" sz="1350" b="1" dirty="0">
                  <a:solidFill>
                    <a:srgbClr val="0000FF"/>
                  </a:solidFill>
                </a:endParaRPr>
              </a:p>
            </p:txBody>
          </p:sp>
        </mc:Choice>
        <mc:Fallback xmlns="">
          <p:sp>
            <p:nvSpPr>
              <p:cNvPr id="112" name="文本框 111"/>
              <p:cNvSpPr txBox="1">
                <a:spLocks noRot="1" noChangeAspect="1" noMove="1" noResize="1" noEditPoints="1" noAdjustHandles="1" noChangeArrowheads="1" noChangeShapeType="1" noTextEdit="1"/>
              </p:cNvSpPr>
              <p:nvPr/>
            </p:nvSpPr>
            <p:spPr>
              <a:xfrm>
                <a:off x="9604218" y="4527312"/>
                <a:ext cx="1315727" cy="300082"/>
              </a:xfrm>
              <a:prstGeom prst="rect">
                <a:avLst/>
              </a:prstGeom>
              <a:blipFill>
                <a:blip r:embed="rId39"/>
                <a:stretch>
                  <a:fillRect t="-4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3" name="文本框 112"/>
              <p:cNvSpPr txBox="1"/>
              <p:nvPr/>
            </p:nvSpPr>
            <p:spPr>
              <a:xfrm>
                <a:off x="8522345" y="2672892"/>
                <a:ext cx="1315727" cy="300082"/>
              </a:xfrm>
              <a:prstGeom prst="rect">
                <a:avLst/>
              </a:prstGeom>
              <a:noFill/>
            </p:spPr>
            <p:txBody>
              <a:bodyPr wrap="square" rtlCol="0">
                <a:spAutoFit/>
              </a:bodyPr>
              <a:lstStyle/>
              <a:p>
                <a14:m>
                  <m:oMath xmlns:m="http://schemas.openxmlformats.org/officeDocument/2006/math">
                    <m:r>
                      <a:rPr lang="zh-CN" altLang="en-US" sz="1350" b="1" i="1">
                        <a:solidFill>
                          <a:srgbClr val="FF0000"/>
                        </a:solidFill>
                        <a:latin typeface="Cambria Math" panose="02040503050406030204" pitchFamily="18" charset="0"/>
                      </a:rPr>
                      <m:t>𝚵</m:t>
                    </m:r>
                  </m:oMath>
                </a14:m>
                <a:r>
                  <a:rPr lang="en-US" altLang="zh-CN" sz="1350" b="1" dirty="0">
                    <a:solidFill>
                      <a:srgbClr val="FF0000"/>
                    </a:solidFill>
                  </a:rPr>
                  <a:t>(1620)</a:t>
                </a:r>
                <a:endParaRPr lang="zh-CN" altLang="en-US" sz="1350" b="1" dirty="0">
                  <a:solidFill>
                    <a:srgbClr val="FF0000"/>
                  </a:solidFill>
                </a:endParaRPr>
              </a:p>
            </p:txBody>
          </p:sp>
        </mc:Choice>
        <mc:Fallback xmlns="">
          <p:sp>
            <p:nvSpPr>
              <p:cNvPr id="113" name="文本框 112"/>
              <p:cNvSpPr txBox="1">
                <a:spLocks noRot="1" noChangeAspect="1" noMove="1" noResize="1" noEditPoints="1" noAdjustHandles="1" noChangeArrowheads="1" noChangeShapeType="1" noTextEdit="1"/>
              </p:cNvSpPr>
              <p:nvPr/>
            </p:nvSpPr>
            <p:spPr>
              <a:xfrm>
                <a:off x="8522345" y="2672892"/>
                <a:ext cx="1315727" cy="300082"/>
              </a:xfrm>
              <a:prstGeom prst="rect">
                <a:avLst/>
              </a:prstGeom>
              <a:blipFill>
                <a:blip r:embed="rId40"/>
                <a:stretch>
                  <a:fillRect t="-4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4" name="矩形 113"/>
              <p:cNvSpPr/>
              <p:nvPr/>
            </p:nvSpPr>
            <p:spPr>
              <a:xfrm>
                <a:off x="9434554" y="2982814"/>
                <a:ext cx="1076705"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350" b="1" i="1">
                              <a:solidFill>
                                <a:srgbClr val="002060"/>
                              </a:solidFill>
                              <a:latin typeface="Cambria Math" panose="02040503050406030204" pitchFamily="18" charset="0"/>
                            </a:rPr>
                          </m:ctrlPr>
                        </m:sSubPr>
                        <m:e>
                          <m:r>
                            <a:rPr lang="en-US" altLang="zh-CN" sz="1350" b="1" i="1">
                              <a:solidFill>
                                <a:srgbClr val="002060"/>
                              </a:solidFill>
                              <a:latin typeface="Cambria Math" panose="02040503050406030204" pitchFamily="18" charset="0"/>
                            </a:rPr>
                            <m:t>𝑷</m:t>
                          </m:r>
                        </m:e>
                        <m:sub>
                          <m:r>
                            <a:rPr lang="en-US" altLang="zh-CN" sz="1350" b="1" i="1">
                              <a:solidFill>
                                <a:srgbClr val="002060"/>
                              </a:solidFill>
                              <a:latin typeface="Cambria Math" panose="02040503050406030204" pitchFamily="18" charset="0"/>
                            </a:rPr>
                            <m:t>𝒄𝒔</m:t>
                          </m:r>
                        </m:sub>
                      </m:sSub>
                      <m:r>
                        <a:rPr lang="en-US" altLang="zh-CN" sz="1350" b="1" i="1">
                          <a:solidFill>
                            <a:srgbClr val="002060"/>
                          </a:solidFill>
                          <a:latin typeface="Cambria Math" panose="02040503050406030204" pitchFamily="18" charset="0"/>
                        </a:rPr>
                        <m:t>(</m:t>
                      </m:r>
                      <m:r>
                        <a:rPr lang="en-US" altLang="zh-CN" sz="1350" b="1" i="1">
                          <a:solidFill>
                            <a:srgbClr val="002060"/>
                          </a:solidFill>
                          <a:latin typeface="Cambria Math" panose="02040503050406030204" pitchFamily="18" charset="0"/>
                        </a:rPr>
                        <m:t>𝟒𝟒𝟓𝟗</m:t>
                      </m:r>
                      <m:r>
                        <a:rPr lang="en-US" altLang="zh-CN" sz="1350" b="1" i="1">
                          <a:solidFill>
                            <a:srgbClr val="002060"/>
                          </a:solidFill>
                          <a:latin typeface="Cambria Math" panose="02040503050406030204" pitchFamily="18" charset="0"/>
                        </a:rPr>
                        <m:t>) </m:t>
                      </m:r>
                    </m:oMath>
                  </m:oMathPara>
                </a14:m>
                <a:endParaRPr lang="zh-CN" altLang="en-US" sz="1350" b="1" dirty="0">
                  <a:solidFill>
                    <a:srgbClr val="002060"/>
                  </a:solidFill>
                </a:endParaRPr>
              </a:p>
            </p:txBody>
          </p:sp>
        </mc:Choice>
        <mc:Fallback xmlns="">
          <p:sp>
            <p:nvSpPr>
              <p:cNvPr id="114" name="矩形 113"/>
              <p:cNvSpPr>
                <a:spLocks noRot="1" noChangeAspect="1" noMove="1" noResize="1" noEditPoints="1" noAdjustHandles="1" noChangeArrowheads="1" noChangeShapeType="1" noTextEdit="1"/>
              </p:cNvSpPr>
              <p:nvPr/>
            </p:nvSpPr>
            <p:spPr>
              <a:xfrm>
                <a:off x="9434554" y="2982814"/>
                <a:ext cx="1076705" cy="300082"/>
              </a:xfrm>
              <a:prstGeom prst="rect">
                <a:avLst/>
              </a:prstGeom>
              <a:blipFill>
                <a:blip r:embed="rId41"/>
                <a:stretch>
                  <a:fillRect b="-1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5" name="文本框 114"/>
              <p:cNvSpPr txBox="1"/>
              <p:nvPr/>
            </p:nvSpPr>
            <p:spPr>
              <a:xfrm>
                <a:off x="8476683" y="2444365"/>
                <a:ext cx="1315727" cy="300082"/>
              </a:xfrm>
              <a:prstGeom prst="rect">
                <a:avLst/>
              </a:prstGeom>
              <a:noFill/>
            </p:spPr>
            <p:txBody>
              <a:bodyPr wrap="square" rtlCol="0">
                <a:spAutoFit/>
              </a:bodyPr>
              <a:lstStyle/>
              <a:p>
                <a14:m>
                  <m:oMath xmlns:m="http://schemas.openxmlformats.org/officeDocument/2006/math">
                    <m:sSub>
                      <m:sSubPr>
                        <m:ctrlPr>
                          <a:rPr lang="en-US" altLang="zh-CN" sz="1350" b="1" i="1">
                            <a:solidFill>
                              <a:srgbClr val="0000FF"/>
                            </a:solidFill>
                            <a:latin typeface="Cambria Math" panose="02040503050406030204" pitchFamily="18" charset="0"/>
                          </a:rPr>
                        </m:ctrlPr>
                      </m:sSubPr>
                      <m:e>
                        <m:r>
                          <a:rPr lang="en-US" altLang="zh-CN" sz="1350" b="1" i="1">
                            <a:solidFill>
                              <a:srgbClr val="0000FF"/>
                            </a:solidFill>
                            <a:latin typeface="Cambria Math" panose="02040503050406030204" pitchFamily="18" charset="0"/>
                          </a:rPr>
                          <m:t>𝒁</m:t>
                        </m:r>
                      </m:e>
                      <m:sub>
                        <m:r>
                          <a:rPr lang="en-US" altLang="zh-CN" sz="1350" b="1" i="1">
                            <a:solidFill>
                              <a:srgbClr val="0000FF"/>
                            </a:solidFill>
                            <a:latin typeface="Cambria Math" panose="02040503050406030204" pitchFamily="18" charset="0"/>
                          </a:rPr>
                          <m:t>𝒄</m:t>
                        </m:r>
                      </m:sub>
                    </m:sSub>
                  </m:oMath>
                </a14:m>
                <a:r>
                  <a:rPr lang="en-US" altLang="zh-CN" sz="1350" b="1" dirty="0">
                    <a:solidFill>
                      <a:srgbClr val="0000FF"/>
                    </a:solidFill>
                  </a:rPr>
                  <a:t>(4100)</a:t>
                </a:r>
                <a:endParaRPr lang="zh-CN" altLang="en-US" sz="1350" b="1" dirty="0">
                  <a:solidFill>
                    <a:srgbClr val="0000FF"/>
                  </a:solidFill>
                </a:endParaRPr>
              </a:p>
            </p:txBody>
          </p:sp>
        </mc:Choice>
        <mc:Fallback xmlns="">
          <p:sp>
            <p:nvSpPr>
              <p:cNvPr id="115" name="文本框 114"/>
              <p:cNvSpPr txBox="1">
                <a:spLocks noRot="1" noChangeAspect="1" noMove="1" noResize="1" noEditPoints="1" noAdjustHandles="1" noChangeArrowheads="1" noChangeShapeType="1" noTextEdit="1"/>
              </p:cNvSpPr>
              <p:nvPr/>
            </p:nvSpPr>
            <p:spPr>
              <a:xfrm>
                <a:off x="8476683" y="2444365"/>
                <a:ext cx="1315727" cy="300082"/>
              </a:xfrm>
              <a:prstGeom prst="rect">
                <a:avLst/>
              </a:prstGeom>
              <a:blipFill>
                <a:blip r:embed="rId42"/>
                <a:stretch>
                  <a:fillRect b="-20000"/>
                </a:stretch>
              </a:blipFill>
            </p:spPr>
            <p:txBody>
              <a:bodyPr/>
              <a:lstStyle/>
              <a:p>
                <a:r>
                  <a:rPr lang="zh-CN" altLang="en-US">
                    <a:noFill/>
                  </a:rPr>
                  <a:t> </a:t>
                </a:r>
              </a:p>
            </p:txBody>
          </p:sp>
        </mc:Fallback>
      </mc:AlternateContent>
      <p:cxnSp>
        <p:nvCxnSpPr>
          <p:cNvPr id="116" name="直接箭头连接符 115"/>
          <p:cNvCxnSpPr/>
          <p:nvPr/>
        </p:nvCxnSpPr>
        <p:spPr>
          <a:xfrm flipH="1">
            <a:off x="6399641" y="3058024"/>
            <a:ext cx="14908" cy="6214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7" name="文本框 116"/>
          <p:cNvSpPr txBox="1"/>
          <p:nvPr/>
        </p:nvSpPr>
        <p:spPr>
          <a:xfrm>
            <a:off x="6641147" y="3655088"/>
            <a:ext cx="737471" cy="300082"/>
          </a:xfrm>
          <a:prstGeom prst="rect">
            <a:avLst/>
          </a:prstGeom>
          <a:noFill/>
        </p:spPr>
        <p:txBody>
          <a:bodyPr wrap="square" rtlCol="0">
            <a:spAutoFit/>
          </a:bodyPr>
          <a:lstStyle/>
          <a:p>
            <a:r>
              <a:rPr lang="en-US" altLang="zh-CN" sz="1350" dirty="0"/>
              <a:t>2014</a:t>
            </a:r>
            <a:endParaRPr lang="zh-CN" altLang="en-US" sz="1350" dirty="0"/>
          </a:p>
        </p:txBody>
      </p:sp>
      <mc:AlternateContent xmlns:mc="http://schemas.openxmlformats.org/markup-compatibility/2006" xmlns:a14="http://schemas.microsoft.com/office/drawing/2010/main">
        <mc:Choice Requires="a14">
          <p:sp>
            <p:nvSpPr>
              <p:cNvPr id="118" name="文本框 117"/>
              <p:cNvSpPr txBox="1"/>
              <p:nvPr/>
            </p:nvSpPr>
            <p:spPr>
              <a:xfrm>
                <a:off x="6428978" y="4457984"/>
                <a:ext cx="1315727" cy="300082"/>
              </a:xfrm>
              <a:prstGeom prst="rect">
                <a:avLst/>
              </a:prstGeom>
              <a:noFill/>
            </p:spPr>
            <p:txBody>
              <a:bodyPr wrap="square" rtlCol="0">
                <a:spAutoFit/>
              </a:bodyPr>
              <a:lstStyle/>
              <a:p>
                <a14:m>
                  <m:oMath xmlns:m="http://schemas.openxmlformats.org/officeDocument/2006/math">
                    <m:sSub>
                      <m:sSubPr>
                        <m:ctrlPr>
                          <a:rPr lang="en-US" altLang="zh-CN" sz="1350" b="1" i="1">
                            <a:solidFill>
                              <a:srgbClr val="0000FF"/>
                            </a:solidFill>
                            <a:latin typeface="Cambria Math" panose="02040503050406030204" pitchFamily="18" charset="0"/>
                          </a:rPr>
                        </m:ctrlPr>
                      </m:sSubPr>
                      <m:e>
                        <m:r>
                          <a:rPr lang="en-US" altLang="zh-CN" sz="1350" b="1" i="1">
                            <a:solidFill>
                              <a:srgbClr val="0000FF"/>
                            </a:solidFill>
                            <a:latin typeface="Cambria Math" panose="02040503050406030204" pitchFamily="18" charset="0"/>
                          </a:rPr>
                          <m:t>𝒁</m:t>
                        </m:r>
                      </m:e>
                      <m:sub>
                        <m:r>
                          <a:rPr lang="en-US" altLang="zh-CN" sz="1350" b="1" i="1">
                            <a:solidFill>
                              <a:srgbClr val="0000FF"/>
                            </a:solidFill>
                            <a:latin typeface="Cambria Math" panose="02040503050406030204" pitchFamily="18" charset="0"/>
                          </a:rPr>
                          <m:t>𝒄</m:t>
                        </m:r>
                      </m:sub>
                    </m:sSub>
                  </m:oMath>
                </a14:m>
                <a:r>
                  <a:rPr lang="en-US" altLang="zh-CN" sz="1350" b="1" dirty="0">
                    <a:solidFill>
                      <a:srgbClr val="0000FF"/>
                    </a:solidFill>
                  </a:rPr>
                  <a:t>(4200)</a:t>
                </a:r>
                <a:endParaRPr lang="zh-CN" altLang="en-US" sz="1350" b="1" dirty="0">
                  <a:solidFill>
                    <a:srgbClr val="0000FF"/>
                  </a:solidFill>
                </a:endParaRPr>
              </a:p>
            </p:txBody>
          </p:sp>
        </mc:Choice>
        <mc:Fallback xmlns="">
          <p:sp>
            <p:nvSpPr>
              <p:cNvPr id="118" name="文本框 117"/>
              <p:cNvSpPr txBox="1">
                <a:spLocks noRot="1" noChangeAspect="1" noMove="1" noResize="1" noEditPoints="1" noAdjustHandles="1" noChangeArrowheads="1" noChangeShapeType="1" noTextEdit="1"/>
              </p:cNvSpPr>
              <p:nvPr/>
            </p:nvSpPr>
            <p:spPr>
              <a:xfrm>
                <a:off x="6428978" y="4457984"/>
                <a:ext cx="1315727" cy="300082"/>
              </a:xfrm>
              <a:prstGeom prst="rect">
                <a:avLst/>
              </a:prstGeom>
              <a:blipFill>
                <a:blip r:embed="rId43"/>
                <a:stretch>
                  <a:fillRect b="-20000"/>
                </a:stretch>
              </a:blipFill>
            </p:spPr>
            <p:txBody>
              <a:bodyPr/>
              <a:lstStyle/>
              <a:p>
                <a:r>
                  <a:rPr lang="zh-CN" altLang="en-US">
                    <a:noFill/>
                  </a:rPr>
                  <a:t> </a:t>
                </a:r>
              </a:p>
            </p:txBody>
          </p:sp>
        </mc:Fallback>
      </mc:AlternateContent>
      <p:pic>
        <p:nvPicPr>
          <p:cNvPr id="119" name="图片 1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632666" y="4714428"/>
            <a:ext cx="492860" cy="346131"/>
          </a:xfrm>
          <a:prstGeom prst="rect">
            <a:avLst/>
          </a:prstGeom>
        </p:spPr>
      </p:pic>
      <mc:AlternateContent xmlns:mc="http://schemas.openxmlformats.org/markup-compatibility/2006" xmlns:a14="http://schemas.microsoft.com/office/drawing/2010/main">
        <mc:Choice Requires="a14">
          <p:sp>
            <p:nvSpPr>
              <p:cNvPr id="120" name="矩形 119"/>
              <p:cNvSpPr/>
              <p:nvPr/>
            </p:nvSpPr>
            <p:spPr>
              <a:xfrm>
                <a:off x="9460682" y="2771792"/>
                <a:ext cx="904415"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350" b="1" i="1">
                          <a:solidFill>
                            <a:srgbClr val="0000FF"/>
                          </a:solidFill>
                          <a:latin typeface="Cambria Math" panose="02040503050406030204" pitchFamily="18" charset="0"/>
                        </a:rPr>
                        <m:t>𝑿</m:t>
                      </m:r>
                      <m:r>
                        <a:rPr lang="en-US" altLang="zh-CN" sz="1350" b="1" i="1">
                          <a:solidFill>
                            <a:srgbClr val="0000FF"/>
                          </a:solidFill>
                          <a:latin typeface="Cambria Math" panose="02040503050406030204" pitchFamily="18" charset="0"/>
                        </a:rPr>
                        <m:t>(</m:t>
                      </m:r>
                      <m:r>
                        <a:rPr lang="en-US" altLang="zh-CN" sz="1350" b="1" i="1">
                          <a:solidFill>
                            <a:srgbClr val="0000FF"/>
                          </a:solidFill>
                          <a:latin typeface="Cambria Math" panose="02040503050406030204" pitchFamily="18" charset="0"/>
                        </a:rPr>
                        <m:t>𝟕𝟐𝟎𝟎</m:t>
                      </m:r>
                      <m:r>
                        <a:rPr lang="en-US" altLang="zh-CN" sz="1350" b="1" i="1">
                          <a:solidFill>
                            <a:srgbClr val="0000FF"/>
                          </a:solidFill>
                          <a:latin typeface="Cambria Math" panose="02040503050406030204" pitchFamily="18" charset="0"/>
                        </a:rPr>
                        <m:t>)</m:t>
                      </m:r>
                    </m:oMath>
                  </m:oMathPara>
                </a14:m>
                <a:endParaRPr lang="zh-CN" altLang="en-US" sz="1350" b="1" dirty="0">
                  <a:solidFill>
                    <a:srgbClr val="0000FF"/>
                  </a:solidFill>
                </a:endParaRPr>
              </a:p>
            </p:txBody>
          </p:sp>
        </mc:Choice>
        <mc:Fallback xmlns="">
          <p:sp>
            <p:nvSpPr>
              <p:cNvPr id="120" name="矩形 119"/>
              <p:cNvSpPr>
                <a:spLocks noRot="1" noChangeAspect="1" noMove="1" noResize="1" noEditPoints="1" noAdjustHandles="1" noChangeArrowheads="1" noChangeShapeType="1" noTextEdit="1"/>
              </p:cNvSpPr>
              <p:nvPr/>
            </p:nvSpPr>
            <p:spPr>
              <a:xfrm>
                <a:off x="9460682" y="2771792"/>
                <a:ext cx="904415" cy="300082"/>
              </a:xfrm>
              <a:prstGeom prst="rect">
                <a:avLst/>
              </a:prstGeom>
              <a:blipFill>
                <a:blip r:embed="rId44"/>
                <a:stretch>
                  <a:fillRect b="-125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71637089"/>
      </p:ext>
    </p:extLst>
  </p:cSld>
  <p:clrMapOvr>
    <a:masterClrMapping/>
  </p:clrMapOvr>
  <mc:AlternateContent xmlns:mc="http://schemas.openxmlformats.org/markup-compatibility/2006" xmlns:p14="http://schemas.microsoft.com/office/powerpoint/2010/main">
    <mc:Choice Requires="p14">
      <p:transition spd="slow" p14:dur="2000" advTm="39623"/>
    </mc:Choice>
    <mc:Fallback xmlns="">
      <p:transition spd="slow" advTm="3962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幻灯片编号占位符 4"/>
          <p:cNvSpPr>
            <a:spLocks noGrp="1"/>
          </p:cNvSpPr>
          <p:nvPr>
            <p:ph type="sldNum" sz="quarter" idx="12"/>
          </p:nvPr>
        </p:nvSpPr>
        <p:spPr/>
        <p:txBody>
          <a:bodyPr/>
          <a:lstStyle/>
          <a:p>
            <a:fld id="{6DE53C34-1AA1-4AB3-A96F-01890984CFFF}" type="slidenum">
              <a:rPr lang="zh-CN" altLang="en-US" smtClean="0"/>
              <a:t>13</a:t>
            </a:fld>
            <a:endParaRPr lang="zh-CN" altLang="en-US"/>
          </a:p>
        </p:txBody>
      </p:sp>
      <p:sp>
        <p:nvSpPr>
          <p:cNvPr id="15" name="标题 1">
            <a:extLst>
              <a:ext uri="{FF2B5EF4-FFF2-40B4-BE49-F238E27FC236}">
                <a16:creationId xmlns:a16="http://schemas.microsoft.com/office/drawing/2014/main" id="{441CC4A0-D134-FF48-A844-F3607F34BCE5}"/>
              </a:ext>
            </a:extLst>
          </p:cNvPr>
          <p:cNvSpPr>
            <a:spLocks noGrp="1"/>
          </p:cNvSpPr>
          <p:nvPr>
            <p:ph type="title" idx="4294967295"/>
          </p:nvPr>
        </p:nvSpPr>
        <p:spPr>
          <a:xfrm>
            <a:off x="0" y="271463"/>
            <a:ext cx="9161463" cy="496887"/>
          </a:xfrm>
        </p:spPr>
        <p:txBody>
          <a:bodyPr>
            <a:noAutofit/>
          </a:bodyPr>
          <a:lstStyle/>
          <a:p>
            <a:r>
              <a:rPr lang="en-US" altLang="zh-CN" sz="3200" b="1" dirty="0">
                <a:latin typeface="Microsoft YaHei" charset="-122"/>
                <a:ea typeface="Microsoft YaHei" charset="-122"/>
                <a:cs typeface="Microsoft YaHei" charset="-122"/>
              </a:rPr>
              <a:t>Highlights</a:t>
            </a:r>
            <a:r>
              <a:rPr lang="zh-CN" altLang="en-US" sz="3200" b="1" dirty="0">
                <a:latin typeface="Microsoft YaHei" charset="-122"/>
                <a:ea typeface="Microsoft YaHei" charset="-122"/>
                <a:cs typeface="Microsoft YaHei" charset="-122"/>
              </a:rPr>
              <a:t> </a:t>
            </a:r>
            <a:r>
              <a:rPr lang="en-US" altLang="zh-CN" sz="3200" b="1" dirty="0">
                <a:latin typeface="Microsoft YaHei" charset="-122"/>
                <a:ea typeface="Microsoft YaHei" charset="-122"/>
                <a:cs typeface="Microsoft YaHei" charset="-122"/>
              </a:rPr>
              <a:t>of</a:t>
            </a:r>
            <a:r>
              <a:rPr lang="zh-CN" altLang="en-US" sz="3200" b="1" dirty="0">
                <a:latin typeface="Microsoft YaHei" charset="-122"/>
                <a:ea typeface="Microsoft YaHei" charset="-122"/>
                <a:cs typeface="Microsoft YaHei" charset="-122"/>
              </a:rPr>
              <a:t> </a:t>
            </a:r>
            <a:r>
              <a:rPr lang="en-US" altLang="zh-CN" sz="3200" b="1" dirty="0">
                <a:latin typeface="Microsoft YaHei" charset="-122"/>
                <a:ea typeface="Microsoft YaHei" charset="-122"/>
                <a:cs typeface="Microsoft YaHei" charset="-122"/>
              </a:rPr>
              <a:t>the</a:t>
            </a:r>
            <a:r>
              <a:rPr lang="zh-CN" altLang="en-US" sz="3200" b="1" dirty="0">
                <a:latin typeface="Microsoft YaHei" charset="-122"/>
                <a:ea typeface="Microsoft YaHei" charset="-122"/>
                <a:cs typeface="Microsoft YaHei" charset="-122"/>
              </a:rPr>
              <a:t> </a:t>
            </a:r>
            <a:r>
              <a:rPr lang="en-US" altLang="zh-CN" sz="3200" b="1" dirty="0">
                <a:latin typeface="Microsoft YaHei" charset="-122"/>
                <a:ea typeface="Microsoft YaHei" charset="-122"/>
                <a:cs typeface="Microsoft YaHei" charset="-122"/>
              </a:rPr>
              <a:t>year</a:t>
            </a:r>
            <a:endParaRPr lang="zh-CN" altLang="en-US" sz="3200" b="1" dirty="0">
              <a:latin typeface="Microsoft YaHei" charset="-122"/>
              <a:ea typeface="Microsoft YaHei" charset="-122"/>
              <a:cs typeface="Microsoft YaHei" charset="-122"/>
            </a:endParaRPr>
          </a:p>
        </p:txBody>
      </p:sp>
      <p:pic>
        <p:nvPicPr>
          <p:cNvPr id="3" name="图片 2">
            <a:extLst>
              <a:ext uri="{FF2B5EF4-FFF2-40B4-BE49-F238E27FC236}">
                <a16:creationId xmlns:a16="http://schemas.microsoft.com/office/drawing/2014/main" id="{CDC37C2C-EBFC-904E-A69C-B576A4BCE419}"/>
              </a:ext>
            </a:extLst>
          </p:cNvPr>
          <p:cNvPicPr>
            <a:picLocks noChangeAspect="1"/>
          </p:cNvPicPr>
          <p:nvPr/>
        </p:nvPicPr>
        <p:blipFill>
          <a:blip r:embed="rId3"/>
          <a:stretch>
            <a:fillRect/>
          </a:stretch>
        </p:blipFill>
        <p:spPr>
          <a:xfrm>
            <a:off x="742122" y="1272571"/>
            <a:ext cx="5353878" cy="2676939"/>
          </a:xfrm>
          <a:prstGeom prst="rect">
            <a:avLst/>
          </a:prstGeom>
        </p:spPr>
      </p:pic>
      <p:sp>
        <p:nvSpPr>
          <p:cNvPr id="7" name="矩形 6">
            <a:extLst>
              <a:ext uri="{FF2B5EF4-FFF2-40B4-BE49-F238E27FC236}">
                <a16:creationId xmlns:a16="http://schemas.microsoft.com/office/drawing/2014/main" id="{075301A1-488D-5E44-8598-0C3B3C620C7B}"/>
              </a:ext>
            </a:extLst>
          </p:cNvPr>
          <p:cNvSpPr/>
          <p:nvPr/>
        </p:nvSpPr>
        <p:spPr>
          <a:xfrm>
            <a:off x="6766652" y="2014880"/>
            <a:ext cx="2929007" cy="369332"/>
          </a:xfrm>
          <a:prstGeom prst="rect">
            <a:avLst/>
          </a:prstGeom>
        </p:spPr>
        <p:txBody>
          <a:bodyPr wrap="none">
            <a:spAutoFit/>
          </a:bodyPr>
          <a:lstStyle/>
          <a:p>
            <a:r>
              <a:rPr lang="en" altLang="zh-CN" b="1" dirty="0">
                <a:latin typeface="Arial,Bold"/>
              </a:rPr>
              <a:t>Four-Quark Matter/BESIII</a:t>
            </a:r>
            <a:endParaRPr lang="en" altLang="zh-CN" b="1" dirty="0"/>
          </a:p>
        </p:txBody>
      </p:sp>
      <p:pic>
        <p:nvPicPr>
          <p:cNvPr id="8" name="图片 7">
            <a:extLst>
              <a:ext uri="{FF2B5EF4-FFF2-40B4-BE49-F238E27FC236}">
                <a16:creationId xmlns:a16="http://schemas.microsoft.com/office/drawing/2014/main" id="{3121AFE5-3EAD-9244-A493-F7914CF8766D}"/>
              </a:ext>
            </a:extLst>
          </p:cNvPr>
          <p:cNvPicPr>
            <a:picLocks noChangeAspect="1"/>
          </p:cNvPicPr>
          <p:nvPr/>
        </p:nvPicPr>
        <p:blipFill>
          <a:blip r:embed="rId4"/>
          <a:stretch>
            <a:fillRect/>
          </a:stretch>
        </p:blipFill>
        <p:spPr>
          <a:xfrm>
            <a:off x="5247803" y="3812855"/>
            <a:ext cx="5353878" cy="2676939"/>
          </a:xfrm>
          <a:prstGeom prst="rect">
            <a:avLst/>
          </a:prstGeom>
        </p:spPr>
      </p:pic>
      <p:sp>
        <p:nvSpPr>
          <p:cNvPr id="9" name="矩形 8">
            <a:extLst>
              <a:ext uri="{FF2B5EF4-FFF2-40B4-BE49-F238E27FC236}">
                <a16:creationId xmlns:a16="http://schemas.microsoft.com/office/drawing/2014/main" id="{315353B8-C0D9-0946-9E02-7AB9F6B05ED8}"/>
              </a:ext>
            </a:extLst>
          </p:cNvPr>
          <p:cNvSpPr/>
          <p:nvPr/>
        </p:nvSpPr>
        <p:spPr>
          <a:xfrm>
            <a:off x="1801870" y="5063689"/>
            <a:ext cx="2416046" cy="369332"/>
          </a:xfrm>
          <a:prstGeom prst="rect">
            <a:avLst/>
          </a:prstGeom>
        </p:spPr>
        <p:txBody>
          <a:bodyPr wrap="none">
            <a:spAutoFit/>
          </a:bodyPr>
          <a:lstStyle/>
          <a:p>
            <a:r>
              <a:rPr lang="en-US" altLang="zh-CN" b="1" dirty="0">
                <a:solidFill>
                  <a:srgbClr val="000000"/>
                </a:solidFill>
                <a:latin typeface="-webkit-standard"/>
              </a:rPr>
              <a:t>Particle High Five/</a:t>
            </a:r>
            <a:r>
              <a:rPr lang="en-US" altLang="zh-CN" b="1" dirty="0" err="1">
                <a:solidFill>
                  <a:srgbClr val="000000"/>
                </a:solidFill>
                <a:latin typeface="-webkit-standard"/>
              </a:rPr>
              <a:t>LHCb</a:t>
            </a:r>
            <a:endParaRPr lang="en-US" altLang="zh-CN" b="1" dirty="0">
              <a:solidFill>
                <a:srgbClr val="000000"/>
              </a:solidFill>
              <a:latin typeface="-webkit-standard"/>
            </a:endParaRPr>
          </a:p>
        </p:txBody>
      </p:sp>
      <p:sp>
        <p:nvSpPr>
          <p:cNvPr id="4" name="矩形 3">
            <a:extLst>
              <a:ext uri="{FF2B5EF4-FFF2-40B4-BE49-F238E27FC236}">
                <a16:creationId xmlns:a16="http://schemas.microsoft.com/office/drawing/2014/main" id="{6D2263E4-0879-69F5-4946-56D713AEF1C4}"/>
              </a:ext>
            </a:extLst>
          </p:cNvPr>
          <p:cNvSpPr/>
          <p:nvPr/>
        </p:nvSpPr>
        <p:spPr>
          <a:xfrm>
            <a:off x="7924742" y="597473"/>
            <a:ext cx="3584507" cy="923330"/>
          </a:xfrm>
          <a:prstGeom prst="rect">
            <a:avLst/>
          </a:prstGeom>
        </p:spPr>
        <p:txBody>
          <a:bodyPr wrap="square">
            <a:spAutoFit/>
          </a:bodyPr>
          <a:lstStyle/>
          <a:p>
            <a:r>
              <a:rPr lang="en" altLang="zh-CN" dirty="0">
                <a:latin typeface="Arial" panose="020B0604020202020204" pitchFamily="34" charset="0"/>
              </a:rPr>
              <a:t>the research covered in </a:t>
            </a:r>
            <a:r>
              <a:rPr lang="en" altLang="zh-CN" dirty="0">
                <a:latin typeface="Arial,Italic"/>
              </a:rPr>
              <a:t>Physics </a:t>
            </a:r>
            <a:r>
              <a:rPr lang="en" altLang="zh-CN" dirty="0">
                <a:latin typeface="Arial" panose="020B0604020202020204" pitchFamily="34" charset="0"/>
              </a:rPr>
              <a:t>that </a:t>
            </a:r>
            <a:r>
              <a:rPr lang="en" altLang="zh-CN" b="1" dirty="0">
                <a:solidFill>
                  <a:srgbClr val="FF0000"/>
                </a:solidFill>
                <a:latin typeface="Arial" panose="020B0604020202020204" pitchFamily="34" charset="0"/>
              </a:rPr>
              <a:t>really made waves in and beyond the physics community. </a:t>
            </a:r>
            <a:endParaRPr lang="en" altLang="zh-CN" b="1" dirty="0">
              <a:solidFill>
                <a:srgbClr val="FF0000"/>
              </a:solidFill>
            </a:endParaRPr>
          </a:p>
        </p:txBody>
      </p:sp>
    </p:spTree>
    <p:extLst>
      <p:ext uri="{BB962C8B-B14F-4D97-AF65-F5344CB8AC3E}">
        <p14:creationId xmlns:p14="http://schemas.microsoft.com/office/powerpoint/2010/main" val="144564999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幻灯片编号占位符 4"/>
          <p:cNvSpPr>
            <a:spLocks noGrp="1"/>
          </p:cNvSpPr>
          <p:nvPr>
            <p:ph type="sldNum" sz="quarter" idx="12"/>
          </p:nvPr>
        </p:nvSpPr>
        <p:spPr/>
        <p:txBody>
          <a:bodyPr/>
          <a:lstStyle/>
          <a:p>
            <a:fld id="{6DE53C34-1AA1-4AB3-A96F-01890984CFFF}" type="slidenum">
              <a:rPr lang="zh-CN" altLang="en-US" smtClean="0"/>
              <a:t>14</a:t>
            </a:fld>
            <a:endParaRPr lang="zh-CN" altLang="en-US" dirty="0"/>
          </a:p>
        </p:txBody>
      </p:sp>
      <p:sp>
        <p:nvSpPr>
          <p:cNvPr id="15" name="标题 1">
            <a:extLst>
              <a:ext uri="{FF2B5EF4-FFF2-40B4-BE49-F238E27FC236}">
                <a16:creationId xmlns:a16="http://schemas.microsoft.com/office/drawing/2014/main" id="{441CC4A0-D134-FF48-A844-F3607F34BCE5}"/>
              </a:ext>
            </a:extLst>
          </p:cNvPr>
          <p:cNvSpPr>
            <a:spLocks noGrp="1"/>
          </p:cNvSpPr>
          <p:nvPr>
            <p:ph type="title" idx="4294967295"/>
          </p:nvPr>
        </p:nvSpPr>
        <p:spPr>
          <a:xfrm>
            <a:off x="0" y="203200"/>
            <a:ext cx="9161463" cy="496888"/>
          </a:xfrm>
        </p:spPr>
        <p:txBody>
          <a:bodyPr>
            <a:noAutofit/>
          </a:bodyPr>
          <a:lstStyle/>
          <a:p>
            <a:r>
              <a:rPr lang="en-US" altLang="zh-CN" sz="2800" b="1" dirty="0">
                <a:solidFill>
                  <a:srgbClr val="FF0000"/>
                </a:solidFill>
                <a:latin typeface="Microsoft YaHei" charset="-122"/>
                <a:ea typeface="Microsoft YaHei" charset="-122"/>
                <a:cs typeface="Microsoft YaHei" charset="-122"/>
              </a:rPr>
              <a:t>Many (if not all) </a:t>
            </a:r>
            <a:r>
              <a:rPr lang="zh-CN" altLang="en-US" sz="2800" b="1" dirty="0">
                <a:solidFill>
                  <a:srgbClr val="FF0000"/>
                </a:solidFill>
                <a:latin typeface="Microsoft YaHei" charset="-122"/>
                <a:ea typeface="Microsoft YaHei" charset="-122"/>
                <a:cs typeface="Microsoft YaHei" charset="-122"/>
              </a:rPr>
              <a:t> </a:t>
            </a:r>
            <a:r>
              <a:rPr lang="en-US" altLang="zh-CN" sz="2800" b="1" dirty="0">
                <a:solidFill>
                  <a:srgbClr val="FF0000"/>
                </a:solidFill>
                <a:latin typeface="Microsoft YaHei" charset="-122"/>
                <a:ea typeface="Microsoft YaHei" charset="-122"/>
                <a:cs typeface="Microsoft YaHei" charset="-122"/>
              </a:rPr>
              <a:t>of</a:t>
            </a:r>
            <a:r>
              <a:rPr lang="zh-CN" altLang="en-US" sz="2800" b="1" dirty="0">
                <a:solidFill>
                  <a:srgbClr val="FF0000"/>
                </a:solidFill>
                <a:latin typeface="Microsoft YaHei" charset="-122"/>
                <a:ea typeface="Microsoft YaHei" charset="-122"/>
                <a:cs typeface="Microsoft YaHei" charset="-122"/>
              </a:rPr>
              <a:t> </a:t>
            </a:r>
            <a:r>
              <a:rPr lang="en-US" altLang="zh-CN" sz="2800" b="1" dirty="0">
                <a:solidFill>
                  <a:srgbClr val="FF0000"/>
                </a:solidFill>
                <a:latin typeface="Microsoft YaHei" charset="-122"/>
                <a:ea typeface="Microsoft YaHei" charset="-122"/>
                <a:cs typeface="Microsoft YaHei" charset="-122"/>
              </a:rPr>
              <a:t>them</a:t>
            </a:r>
            <a:r>
              <a:rPr lang="zh-CN" altLang="en-US" sz="2800" b="1" dirty="0">
                <a:solidFill>
                  <a:srgbClr val="FF0000"/>
                </a:solidFill>
                <a:latin typeface="Microsoft YaHei" charset="-122"/>
                <a:ea typeface="Microsoft YaHei" charset="-122"/>
                <a:cs typeface="Microsoft YaHei" charset="-122"/>
              </a:rPr>
              <a:t> </a:t>
            </a:r>
            <a:r>
              <a:rPr lang="en-US" altLang="zh-CN" sz="2800" b="1" dirty="0">
                <a:solidFill>
                  <a:srgbClr val="FF0000"/>
                </a:solidFill>
                <a:latin typeface="Microsoft YaHei" charset="-122"/>
                <a:ea typeface="Microsoft YaHei" charset="-122"/>
                <a:cs typeface="Microsoft YaHei" charset="-122"/>
              </a:rPr>
              <a:t>close</a:t>
            </a:r>
            <a:r>
              <a:rPr lang="zh-CN" altLang="en-US" sz="2800" b="1" dirty="0">
                <a:solidFill>
                  <a:srgbClr val="FF0000"/>
                </a:solidFill>
                <a:latin typeface="Microsoft YaHei" charset="-122"/>
                <a:ea typeface="Microsoft YaHei" charset="-122"/>
                <a:cs typeface="Microsoft YaHei" charset="-122"/>
              </a:rPr>
              <a:t> </a:t>
            </a:r>
            <a:r>
              <a:rPr lang="en-US" altLang="zh-CN" sz="2800" b="1" dirty="0">
                <a:solidFill>
                  <a:srgbClr val="FF0000"/>
                </a:solidFill>
                <a:latin typeface="Microsoft YaHei" charset="-122"/>
                <a:ea typeface="Microsoft YaHei" charset="-122"/>
                <a:cs typeface="Microsoft YaHei" charset="-122"/>
              </a:rPr>
              <a:t>to</a:t>
            </a:r>
            <a:r>
              <a:rPr lang="zh-CN" altLang="en-US" sz="2800" b="1" dirty="0">
                <a:solidFill>
                  <a:srgbClr val="FF0000"/>
                </a:solidFill>
                <a:latin typeface="Microsoft YaHei" charset="-122"/>
                <a:ea typeface="Microsoft YaHei" charset="-122"/>
                <a:cs typeface="Microsoft YaHei" charset="-122"/>
              </a:rPr>
              <a:t> </a:t>
            </a:r>
            <a:r>
              <a:rPr lang="en-US" altLang="zh-CN" sz="2800" b="1" dirty="0">
                <a:solidFill>
                  <a:srgbClr val="FF0000"/>
                </a:solidFill>
                <a:latin typeface="Microsoft YaHei" charset="-122"/>
                <a:ea typeface="Microsoft YaHei" charset="-122"/>
                <a:cs typeface="Microsoft YaHei" charset="-122"/>
              </a:rPr>
              <a:t>thresholds</a:t>
            </a:r>
            <a:endParaRPr lang="zh-CN" altLang="en-US" sz="2800" b="1" dirty="0">
              <a:solidFill>
                <a:srgbClr val="FF0000"/>
              </a:solidFill>
              <a:latin typeface="Microsoft YaHei" charset="-122"/>
              <a:ea typeface="Microsoft YaHei" charset="-122"/>
              <a:cs typeface="Microsoft YaHei" charset="-122"/>
            </a:endParaRPr>
          </a:p>
        </p:txBody>
      </p:sp>
      <p:pic>
        <p:nvPicPr>
          <p:cNvPr id="11" name="Picture 3">
            <a:extLst>
              <a:ext uri="{FF2B5EF4-FFF2-40B4-BE49-F238E27FC236}">
                <a16:creationId xmlns:a16="http://schemas.microsoft.com/office/drawing/2014/main" id="{C34FA212-EB58-144D-90B0-A22A309101FC}"/>
              </a:ext>
            </a:extLst>
          </p:cNvPr>
          <p:cNvPicPr>
            <a:picLocks noChangeAspect="1" noChangeArrowheads="1"/>
          </p:cNvPicPr>
          <p:nvPr/>
        </p:nvPicPr>
        <p:blipFill>
          <a:blip r:embed="rId3"/>
          <a:srcRect/>
          <a:stretch>
            <a:fillRect/>
          </a:stretch>
        </p:blipFill>
        <p:spPr bwMode="auto">
          <a:xfrm>
            <a:off x="1756013" y="1098197"/>
            <a:ext cx="4321849" cy="5440717"/>
          </a:xfrm>
          <a:prstGeom prst="rect">
            <a:avLst/>
          </a:prstGeom>
          <a:ln>
            <a:noFill/>
          </a:ln>
          <a:effectLst>
            <a:outerShdw blurRad="292100" dist="139700" dir="2700000" algn="tl" rotWithShape="0">
              <a:srgbClr val="333333">
                <a:alpha val="65000"/>
              </a:srgbClr>
            </a:outerShdw>
          </a:effectLst>
        </p:spPr>
      </p:pic>
      <p:sp>
        <p:nvSpPr>
          <p:cNvPr id="3" name="矩形 2">
            <a:extLst>
              <a:ext uri="{FF2B5EF4-FFF2-40B4-BE49-F238E27FC236}">
                <a16:creationId xmlns:a16="http://schemas.microsoft.com/office/drawing/2014/main" id="{9CAC8A8F-6F9F-DF4F-BB76-8B3412AE84F2}"/>
              </a:ext>
            </a:extLst>
          </p:cNvPr>
          <p:cNvSpPr/>
          <p:nvPr/>
        </p:nvSpPr>
        <p:spPr>
          <a:xfrm>
            <a:off x="6375038" y="2613393"/>
            <a:ext cx="4060950" cy="1323439"/>
          </a:xfrm>
          <a:prstGeom prst="rect">
            <a:avLst/>
          </a:prstGeom>
        </p:spPr>
        <p:txBody>
          <a:bodyPr wrap="square">
            <a:spAutoFit/>
          </a:bodyPr>
          <a:lstStyle/>
          <a:p>
            <a:r>
              <a:rPr lang="en-US" altLang="zh-CN" sz="2000" i="1" dirty="0">
                <a:solidFill>
                  <a:srgbClr val="FFFF00"/>
                </a:solidFill>
                <a:latin typeface="arial" panose="020B0604020202020204" pitchFamily="34" charset="0"/>
              </a:rPr>
              <a:t>Feng-Kun Guo, Christoph </a:t>
            </a:r>
            <a:r>
              <a:rPr lang="en-US" altLang="zh-CN" sz="2000" i="1" dirty="0" err="1">
                <a:solidFill>
                  <a:srgbClr val="FFFF00"/>
                </a:solidFill>
                <a:latin typeface="arial" panose="020B0604020202020204" pitchFamily="34" charset="0"/>
              </a:rPr>
              <a:t>Hanhart</a:t>
            </a:r>
            <a:r>
              <a:rPr lang="en-US" altLang="zh-CN" sz="2000" i="1" dirty="0">
                <a:solidFill>
                  <a:srgbClr val="FFFF00"/>
                </a:solidFill>
                <a:latin typeface="arial" panose="020B0604020202020204" pitchFamily="34" charset="0"/>
              </a:rPr>
              <a:t>, </a:t>
            </a:r>
          </a:p>
          <a:p>
            <a:r>
              <a:rPr lang="en-US" altLang="zh-CN" sz="2000" i="1" dirty="0">
                <a:solidFill>
                  <a:srgbClr val="FFFF00"/>
                </a:solidFill>
                <a:latin typeface="arial" panose="020B0604020202020204" pitchFamily="34" charset="0"/>
              </a:rPr>
              <a:t>Ulf-G. </a:t>
            </a:r>
            <a:r>
              <a:rPr lang="en-US" altLang="zh-CN" sz="2000" i="1" dirty="0" err="1">
                <a:solidFill>
                  <a:srgbClr val="FFFF00"/>
                </a:solidFill>
                <a:latin typeface="arial" panose="020B0604020202020204" pitchFamily="34" charset="0"/>
              </a:rPr>
              <a:t>Meißner</a:t>
            </a:r>
            <a:r>
              <a:rPr lang="en-US" altLang="zh-CN" sz="2000" i="1" dirty="0">
                <a:solidFill>
                  <a:srgbClr val="FFFF00"/>
                </a:solidFill>
                <a:latin typeface="arial" panose="020B0604020202020204" pitchFamily="34" charset="0"/>
              </a:rPr>
              <a:t>, Qian Wang,</a:t>
            </a:r>
          </a:p>
          <a:p>
            <a:r>
              <a:rPr lang="en-US" altLang="zh-CN" sz="2000" i="1" dirty="0">
                <a:solidFill>
                  <a:srgbClr val="FFFF00"/>
                </a:solidFill>
                <a:latin typeface="arial" panose="020B0604020202020204" pitchFamily="34" charset="0"/>
              </a:rPr>
              <a:t> Qiang Zhao, Bing-Song Zou.</a:t>
            </a:r>
            <a:br>
              <a:rPr lang="en-US" altLang="zh-CN" sz="2000" i="1" dirty="0">
                <a:solidFill>
                  <a:srgbClr val="FFFF00"/>
                </a:solidFill>
              </a:rPr>
            </a:br>
            <a:r>
              <a:rPr lang="en-US" altLang="zh-CN" sz="2000" i="1" dirty="0" err="1">
                <a:solidFill>
                  <a:srgbClr val="FFFF00"/>
                </a:solidFill>
                <a:latin typeface="arial" panose="020B0604020202020204" pitchFamily="34" charset="0"/>
              </a:rPr>
              <a:t>Rev.Mod.Phys</a:t>
            </a:r>
            <a:r>
              <a:rPr lang="en-US" altLang="zh-CN" sz="2000" i="1" dirty="0">
                <a:solidFill>
                  <a:srgbClr val="FFFF00"/>
                </a:solidFill>
                <a:latin typeface="arial" panose="020B0604020202020204" pitchFamily="34" charset="0"/>
              </a:rPr>
              <a:t>. 90 (2018) 015004</a:t>
            </a:r>
            <a:r>
              <a:rPr lang="en-US" altLang="zh-CN" sz="2000" i="1" dirty="0">
                <a:solidFill>
                  <a:srgbClr val="0432FF"/>
                </a:solidFill>
                <a:latin typeface="arial" panose="020B0604020202020204" pitchFamily="34" charset="0"/>
              </a:rPr>
              <a:t>.</a:t>
            </a:r>
            <a:endParaRPr lang="zh-CN" altLang="en-US" sz="2000" i="1" dirty="0">
              <a:solidFill>
                <a:srgbClr val="0432FF"/>
              </a:solidFill>
            </a:endParaRPr>
          </a:p>
        </p:txBody>
      </p:sp>
    </p:spTree>
    <p:extLst>
      <p:ext uri="{BB962C8B-B14F-4D97-AF65-F5344CB8AC3E}">
        <p14:creationId xmlns:p14="http://schemas.microsoft.com/office/powerpoint/2010/main" val="282942754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046A0B4-8EBF-1F49-AF91-1FEB474B0407}"/>
              </a:ext>
            </a:extLst>
          </p:cNvPr>
          <p:cNvSpPr txBox="1"/>
          <p:nvPr/>
        </p:nvSpPr>
        <p:spPr>
          <a:xfrm>
            <a:off x="573024" y="844536"/>
            <a:ext cx="11070336" cy="1323439"/>
          </a:xfrm>
          <a:prstGeom prst="rect">
            <a:avLst/>
          </a:prstGeom>
          <a:noFill/>
        </p:spPr>
        <p:txBody>
          <a:bodyPr wrap="square" rtlCol="0">
            <a:spAutoFit/>
          </a:bodyPr>
          <a:lstStyle/>
          <a:p>
            <a:pPr algn="ctr"/>
            <a:r>
              <a:rPr kumimoji="1" lang="en-US" altLang="zh-CN" sz="4000" dirty="0">
                <a:solidFill>
                  <a:schemeClr val="bg1"/>
                </a:solidFill>
              </a:rPr>
              <a:t>Most discoveries are in the heavy-quark sector. </a:t>
            </a:r>
          </a:p>
          <a:p>
            <a:pPr algn="ctr"/>
            <a:r>
              <a:rPr kumimoji="1" lang="en-US" altLang="zh-CN" sz="4000" dirty="0">
                <a:solidFill>
                  <a:srgbClr val="FFFF00"/>
                </a:solidFill>
              </a:rPr>
              <a:t>Is there any exotics in the light quark sector? </a:t>
            </a:r>
            <a:endParaRPr kumimoji="1" lang="zh-CN" altLang="en-US" sz="4000" dirty="0">
              <a:solidFill>
                <a:schemeClr val="bg1"/>
              </a:solidFill>
            </a:endParaRPr>
          </a:p>
        </p:txBody>
      </p:sp>
      <p:pic>
        <p:nvPicPr>
          <p:cNvPr id="7" name="图片 6">
            <a:extLst>
              <a:ext uri="{FF2B5EF4-FFF2-40B4-BE49-F238E27FC236}">
                <a16:creationId xmlns:a16="http://schemas.microsoft.com/office/drawing/2014/main" id="{C72A8921-287A-5F40-B1CB-21D661728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998" y="2943403"/>
            <a:ext cx="8450475" cy="3504846"/>
          </a:xfrm>
          <a:prstGeom prst="rect">
            <a:avLst/>
          </a:prstGeom>
        </p:spPr>
      </p:pic>
      <p:sp>
        <p:nvSpPr>
          <p:cNvPr id="4" name="文本框 3">
            <a:extLst>
              <a:ext uri="{FF2B5EF4-FFF2-40B4-BE49-F238E27FC236}">
                <a16:creationId xmlns:a16="http://schemas.microsoft.com/office/drawing/2014/main" id="{049C9AE0-7CC2-B02B-68BB-E68B612A8C9F}"/>
              </a:ext>
            </a:extLst>
          </p:cNvPr>
          <p:cNvSpPr txBox="1"/>
          <p:nvPr/>
        </p:nvSpPr>
        <p:spPr>
          <a:xfrm>
            <a:off x="5141526" y="2235517"/>
            <a:ext cx="2197417" cy="707886"/>
          </a:xfrm>
          <a:prstGeom prst="rect">
            <a:avLst/>
          </a:prstGeom>
          <a:noFill/>
        </p:spPr>
        <p:txBody>
          <a:bodyPr wrap="square">
            <a:spAutoFit/>
          </a:bodyPr>
          <a:lstStyle/>
          <a:p>
            <a:r>
              <a:rPr kumimoji="1" lang="en-US" altLang="zh-CN" sz="4000" dirty="0">
                <a:solidFill>
                  <a:schemeClr val="bg1"/>
                </a:solidFill>
              </a:rPr>
              <a:t>a0(1780)</a:t>
            </a:r>
            <a:endParaRPr kumimoji="1" lang="zh-CN" altLang="en-US" sz="4000" dirty="0">
              <a:solidFill>
                <a:schemeClr val="bg1"/>
              </a:solidFill>
            </a:endParaRPr>
          </a:p>
        </p:txBody>
      </p:sp>
    </p:spTree>
    <p:extLst>
      <p:ext uri="{BB962C8B-B14F-4D97-AF65-F5344CB8AC3E}">
        <p14:creationId xmlns:p14="http://schemas.microsoft.com/office/powerpoint/2010/main" val="343507694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幻灯片编号占位符 2"/>
          <p:cNvSpPr>
            <a:spLocks noGrp="1"/>
          </p:cNvSpPr>
          <p:nvPr>
            <p:ph type="sldNum" sz="quarter" idx="12"/>
          </p:nvPr>
        </p:nvSpPr>
        <p:spPr/>
        <p:txBody>
          <a:bodyPr/>
          <a:lstStyle/>
          <a:p>
            <a:fld id="{6DE53C34-1AA1-4AB3-A96F-01890984CFFF}" type="slidenum">
              <a:rPr lang="zh-CN" altLang="en-US" smtClean="0"/>
              <a:t>16</a:t>
            </a:fld>
            <a:endParaRPr lang="zh-CN" altLang="en-US"/>
          </a:p>
        </p:txBody>
      </p:sp>
      <p:sp>
        <p:nvSpPr>
          <p:cNvPr id="5" name="任意多边形 43">
            <a:extLst>
              <a:ext uri="{FF2B5EF4-FFF2-40B4-BE49-F238E27FC236}">
                <a16:creationId xmlns:a16="http://schemas.microsoft.com/office/drawing/2014/main" id="{2C917581-E700-4299-9292-A20E483084D5}"/>
              </a:ext>
            </a:extLst>
          </p:cNvPr>
          <p:cNvSpPr/>
          <p:nvPr/>
        </p:nvSpPr>
        <p:spPr>
          <a:xfrm flipH="1">
            <a:off x="6056" y="6056"/>
            <a:ext cx="2548571" cy="6858000"/>
          </a:xfrm>
          <a:custGeom>
            <a:avLst/>
            <a:gdLst>
              <a:gd name="connsiteX0" fmla="*/ 2548571 w 2548571"/>
              <a:gd name="connsiteY0" fmla="*/ 0 h 6858000"/>
              <a:gd name="connsiteX1" fmla="*/ 1 w 2548571"/>
              <a:gd name="connsiteY1" fmla="*/ 0 h 6858000"/>
              <a:gd name="connsiteX2" fmla="*/ 1 w 2548571"/>
              <a:gd name="connsiteY2" fmla="*/ 718873 h 6858000"/>
              <a:gd name="connsiteX3" fmla="*/ 71881 w 2548571"/>
              <a:gd name="connsiteY3" fmla="*/ 692564 h 6858000"/>
              <a:gd name="connsiteX4" fmla="*/ 375310 w 2548571"/>
              <a:gd name="connsiteY4" fmla="*/ 646690 h 6858000"/>
              <a:gd name="connsiteX5" fmla="*/ 1395686 w 2548571"/>
              <a:gd name="connsiteY5" fmla="*/ 1667067 h 6858000"/>
              <a:gd name="connsiteX6" fmla="*/ 375310 w 2548571"/>
              <a:gd name="connsiteY6" fmla="*/ 2687443 h 6858000"/>
              <a:gd name="connsiteX7" fmla="*/ 71881 w 2548571"/>
              <a:gd name="connsiteY7" fmla="*/ 2641569 h 6858000"/>
              <a:gd name="connsiteX8" fmla="*/ 1 w 2548571"/>
              <a:gd name="connsiteY8" fmla="*/ 2615260 h 6858000"/>
              <a:gd name="connsiteX9" fmla="*/ 1 w 2548571"/>
              <a:gd name="connsiteY9" fmla="*/ 4184073 h 6858000"/>
              <a:gd name="connsiteX10" fmla="*/ 0 w 2548571"/>
              <a:gd name="connsiteY10" fmla="*/ 4184073 h 6858000"/>
              <a:gd name="connsiteX11" fmla="*/ 0 w 2548571"/>
              <a:gd name="connsiteY11" fmla="*/ 6858000 h 6858000"/>
              <a:gd name="connsiteX12" fmla="*/ 2548570 w 2548571"/>
              <a:gd name="connsiteY12" fmla="*/ 6858000 h 6858000"/>
              <a:gd name="connsiteX13" fmla="*/ 2548570 w 2548571"/>
              <a:gd name="connsiteY13" fmla="*/ 4992255 h 6858000"/>
              <a:gd name="connsiteX14" fmla="*/ 2548571 w 2548571"/>
              <a:gd name="connsiteY14" fmla="*/ 4992255 h 6858000"/>
              <a:gd name="connsiteX15" fmla="*/ 2548571 w 2548571"/>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8571" h="6858000">
                <a:moveTo>
                  <a:pt x="2548571" y="0"/>
                </a:moveTo>
                <a:lnTo>
                  <a:pt x="1" y="0"/>
                </a:lnTo>
                <a:lnTo>
                  <a:pt x="1" y="718873"/>
                </a:lnTo>
                <a:lnTo>
                  <a:pt x="71881" y="692564"/>
                </a:lnTo>
                <a:cubicBezTo>
                  <a:pt x="167735" y="662751"/>
                  <a:pt x="269646" y="646690"/>
                  <a:pt x="375310" y="646690"/>
                </a:cubicBezTo>
                <a:cubicBezTo>
                  <a:pt x="938848" y="646690"/>
                  <a:pt x="1395686" y="1103528"/>
                  <a:pt x="1395686" y="1667067"/>
                </a:cubicBezTo>
                <a:cubicBezTo>
                  <a:pt x="1395686" y="2230605"/>
                  <a:pt x="938848" y="2687443"/>
                  <a:pt x="375310" y="2687443"/>
                </a:cubicBezTo>
                <a:cubicBezTo>
                  <a:pt x="269646" y="2687443"/>
                  <a:pt x="167735" y="2671383"/>
                  <a:pt x="71881" y="2641569"/>
                </a:cubicBezTo>
                <a:lnTo>
                  <a:pt x="1" y="2615260"/>
                </a:lnTo>
                <a:lnTo>
                  <a:pt x="1" y="4184073"/>
                </a:lnTo>
                <a:lnTo>
                  <a:pt x="0" y="4184073"/>
                </a:lnTo>
                <a:lnTo>
                  <a:pt x="0" y="6858000"/>
                </a:lnTo>
                <a:lnTo>
                  <a:pt x="2548570" y="6858000"/>
                </a:lnTo>
                <a:lnTo>
                  <a:pt x="2548570" y="4992255"/>
                </a:lnTo>
                <a:lnTo>
                  <a:pt x="2548571" y="4992255"/>
                </a:lnTo>
                <a:lnTo>
                  <a:pt x="2548571"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TextBox 37">
            <a:extLst>
              <a:ext uri="{FF2B5EF4-FFF2-40B4-BE49-F238E27FC236}">
                <a16:creationId xmlns:a16="http://schemas.microsoft.com/office/drawing/2014/main" id="{B6DC029A-FC9E-4642-8956-5479D7A3E342}"/>
              </a:ext>
            </a:extLst>
          </p:cNvPr>
          <p:cNvSpPr>
            <a:spLocks noChangeArrowheads="1"/>
          </p:cNvSpPr>
          <p:nvPr/>
        </p:nvSpPr>
        <p:spPr bwMode="auto">
          <a:xfrm>
            <a:off x="1663119" y="1209974"/>
            <a:ext cx="4737681"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spcBef>
                <a:spcPct val="0"/>
              </a:spcBef>
              <a:buNone/>
            </a:pPr>
            <a:r>
              <a:rPr lang="en-US" altLang="zh-CN" sz="4800" b="1" dirty="0">
                <a:solidFill>
                  <a:srgbClr val="C00000"/>
                </a:solidFill>
                <a:latin typeface="Microsoft YaHei" charset="-122"/>
                <a:ea typeface="Microsoft YaHei" charset="-122"/>
                <a:cs typeface="Microsoft YaHei" charset="-122"/>
              </a:rPr>
              <a:t>Contents</a:t>
            </a:r>
            <a:endParaRPr lang="zh-CN" altLang="en-US" sz="40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4">
            <a:extLst>
              <a:ext uri="{FF2B5EF4-FFF2-40B4-BE49-F238E27FC236}">
                <a16:creationId xmlns:a16="http://schemas.microsoft.com/office/drawing/2014/main" id="{4D1C3691-D34A-4B1E-8D8C-B1DAB190C26C}"/>
              </a:ext>
            </a:extLst>
          </p:cNvPr>
          <p:cNvSpPr txBox="1"/>
          <p:nvPr/>
        </p:nvSpPr>
        <p:spPr>
          <a:xfrm>
            <a:off x="3047951" y="5742632"/>
            <a:ext cx="422205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Summary and outlook</a:t>
            </a:r>
          </a:p>
        </p:txBody>
      </p:sp>
      <p:sp>
        <p:nvSpPr>
          <p:cNvPr id="9" name="TextBox 64">
            <a:extLst>
              <a:ext uri="{FF2B5EF4-FFF2-40B4-BE49-F238E27FC236}">
                <a16:creationId xmlns:a16="http://schemas.microsoft.com/office/drawing/2014/main" id="{CBD0793E-DC21-4E1A-8315-0C871EF6F8BB}"/>
              </a:ext>
            </a:extLst>
          </p:cNvPr>
          <p:cNvSpPr txBox="1"/>
          <p:nvPr/>
        </p:nvSpPr>
        <p:spPr>
          <a:xfrm>
            <a:off x="2972858" y="4826423"/>
            <a:ext cx="7127720"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marL="0" lvl="1" indent="0">
              <a:spcBef>
                <a:spcPts val="0"/>
              </a:spcBef>
              <a:buNone/>
            </a:pP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Experimental</a:t>
            </a: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discovery</a:t>
            </a: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of</a:t>
            </a: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an</a:t>
            </a: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a0(1780)</a:t>
            </a:r>
          </a:p>
        </p:txBody>
      </p:sp>
      <p:sp>
        <p:nvSpPr>
          <p:cNvPr id="10" name="TextBox 64">
            <a:extLst>
              <a:ext uri="{FF2B5EF4-FFF2-40B4-BE49-F238E27FC236}">
                <a16:creationId xmlns:a16="http://schemas.microsoft.com/office/drawing/2014/main" id="{DE0D0B1A-8330-48B4-8890-7419CEBAF5D8}"/>
              </a:ext>
            </a:extLst>
          </p:cNvPr>
          <p:cNvSpPr txBox="1"/>
          <p:nvPr/>
        </p:nvSpPr>
        <p:spPr>
          <a:xfrm>
            <a:off x="2972858" y="3910215"/>
            <a:ext cx="9116598"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solidFill>
                  <a:srgbClr val="C00000"/>
                </a:solidFill>
                <a:latin typeface="微软雅黑" panose="020B0503020204020204" pitchFamily="34" charset="-122"/>
                <a:ea typeface="微软雅黑" panose="020B0503020204020204" pitchFamily="34" charset="-122"/>
              </a:rPr>
              <a:t>VV</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interactions</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and</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dynamically</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generated</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states</a:t>
            </a:r>
          </a:p>
        </p:txBody>
      </p:sp>
      <p:sp>
        <p:nvSpPr>
          <p:cNvPr id="11" name="TextBox 64">
            <a:extLst>
              <a:ext uri="{FF2B5EF4-FFF2-40B4-BE49-F238E27FC236}">
                <a16:creationId xmlns:a16="http://schemas.microsoft.com/office/drawing/2014/main" id="{71350B8B-3805-45FF-A172-FA69431C9464}"/>
              </a:ext>
            </a:extLst>
          </p:cNvPr>
          <p:cNvSpPr txBox="1"/>
          <p:nvPr/>
        </p:nvSpPr>
        <p:spPr>
          <a:xfrm>
            <a:off x="2972858" y="2994007"/>
            <a:ext cx="8748469" cy="52322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Why</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hadrons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(HH</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interactions)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and</a:t>
            </a:r>
            <a:r>
              <a:rPr lang="zh-CN" altLang="en-US" sz="2800" b="1" dirty="0">
                <a:latin typeface="微软雅黑" panose="020B0503020204020204" pitchFamily="34" charset="-122"/>
                <a:ea typeface="微软雅黑" panose="020B0503020204020204" pitchFamily="34" charset="-122"/>
              </a:rPr>
              <a:t> </a:t>
            </a:r>
            <a:r>
              <a:rPr lang="en-US" altLang="zh-CN" sz="2800" b="1" dirty="0" err="1">
                <a:latin typeface="微软雅黑" panose="020B0503020204020204" pitchFamily="34" charset="-122"/>
                <a:ea typeface="微软雅黑" panose="020B0503020204020204" pitchFamily="34" charset="-122"/>
              </a:rPr>
              <a:t>ChUA</a:t>
            </a:r>
            <a:endParaRPr lang="en-US" altLang="zh-CN" sz="2800" b="1" dirty="0">
              <a:latin typeface="微软雅黑" panose="020B0503020204020204" pitchFamily="34" charset="-122"/>
              <a:ea typeface="微软雅黑" panose="020B0503020204020204" pitchFamily="34" charset="-122"/>
            </a:endParaRPr>
          </a:p>
        </p:txBody>
      </p:sp>
      <p:grpSp>
        <p:nvGrpSpPr>
          <p:cNvPr id="12" name="组合 11">
            <a:extLst>
              <a:ext uri="{FF2B5EF4-FFF2-40B4-BE49-F238E27FC236}">
                <a16:creationId xmlns:a16="http://schemas.microsoft.com/office/drawing/2014/main" id="{F83DE350-3D38-414B-9C24-299FAB4F8957}"/>
              </a:ext>
            </a:extLst>
          </p:cNvPr>
          <p:cNvGrpSpPr>
            <a:grpSpLocks noChangeAspect="1"/>
          </p:cNvGrpSpPr>
          <p:nvPr/>
        </p:nvGrpSpPr>
        <p:grpSpPr>
          <a:xfrm>
            <a:off x="2207627" y="4750630"/>
            <a:ext cx="630000" cy="630000"/>
            <a:chOff x="4840168" y="2373480"/>
            <a:chExt cx="522572" cy="522572"/>
          </a:xfrm>
          <a:solidFill>
            <a:srgbClr val="1F8EB9"/>
          </a:solidFill>
        </p:grpSpPr>
        <p:sp>
          <p:nvSpPr>
            <p:cNvPr id="13" name="椭圆 12">
              <a:extLst>
                <a:ext uri="{FF2B5EF4-FFF2-40B4-BE49-F238E27FC236}">
                  <a16:creationId xmlns:a16="http://schemas.microsoft.com/office/drawing/2014/main" id="{634FEBC9-90B0-4592-9BA3-40628F6765D3}"/>
                </a:ext>
              </a:extLst>
            </p:cNvPr>
            <p:cNvSpPr/>
            <p:nvPr/>
          </p:nvSpPr>
          <p:spPr>
            <a:xfrm>
              <a:off x="4840168" y="2373480"/>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14" name="Freeform 55">
              <a:extLst>
                <a:ext uri="{FF2B5EF4-FFF2-40B4-BE49-F238E27FC236}">
                  <a16:creationId xmlns:a16="http://schemas.microsoft.com/office/drawing/2014/main" id="{C43CBE12-3EE2-4A61-BFB7-FBD2AE8C031C}"/>
                </a:ext>
              </a:extLst>
            </p:cNvPr>
            <p:cNvSpPr>
              <a:spLocks noEditPoints="1"/>
            </p:cNvSpPr>
            <p:nvPr/>
          </p:nvSpPr>
          <p:spPr bwMode="auto">
            <a:xfrm>
              <a:off x="4955059" y="2481562"/>
              <a:ext cx="292790" cy="306409"/>
            </a:xfrm>
            <a:custGeom>
              <a:avLst/>
              <a:gdLst>
                <a:gd name="T0" fmla="*/ 83 w 129"/>
                <a:gd name="T1" fmla="*/ 92 h 135"/>
                <a:gd name="T2" fmla="*/ 127 w 129"/>
                <a:gd name="T3" fmla="*/ 26 h 135"/>
                <a:gd name="T4" fmla="*/ 127 w 129"/>
                <a:gd name="T5" fmla="*/ 21 h 135"/>
                <a:gd name="T6" fmla="*/ 117 w 129"/>
                <a:gd name="T7" fmla="*/ 10 h 135"/>
                <a:gd name="T8" fmla="*/ 112 w 129"/>
                <a:gd name="T9" fmla="*/ 10 h 135"/>
                <a:gd name="T10" fmla="*/ 107 w 129"/>
                <a:gd name="T11" fmla="*/ 16 h 135"/>
                <a:gd name="T12" fmla="*/ 101 w 129"/>
                <a:gd name="T13" fmla="*/ 16 h 135"/>
                <a:gd name="T14" fmla="*/ 101 w 129"/>
                <a:gd name="T15" fmla="*/ 0 h 135"/>
                <a:gd name="T16" fmla="*/ 27 w 129"/>
                <a:gd name="T17" fmla="*/ 0 h 135"/>
                <a:gd name="T18" fmla="*/ 27 w 129"/>
                <a:gd name="T19" fmla="*/ 16 h 135"/>
                <a:gd name="T20" fmla="*/ 22 w 129"/>
                <a:gd name="T21" fmla="*/ 16 h 135"/>
                <a:gd name="T22" fmla="*/ 17 w 129"/>
                <a:gd name="T23" fmla="*/ 10 h 135"/>
                <a:gd name="T24" fmla="*/ 12 w 129"/>
                <a:gd name="T25" fmla="*/ 10 h 135"/>
                <a:gd name="T26" fmla="*/ 1 w 129"/>
                <a:gd name="T27" fmla="*/ 21 h 135"/>
                <a:gd name="T28" fmla="*/ 1 w 129"/>
                <a:gd name="T29" fmla="*/ 26 h 135"/>
                <a:gd name="T30" fmla="*/ 46 w 129"/>
                <a:gd name="T31" fmla="*/ 92 h 135"/>
                <a:gd name="T32" fmla="*/ 59 w 129"/>
                <a:gd name="T33" fmla="*/ 98 h 135"/>
                <a:gd name="T34" fmla="*/ 59 w 129"/>
                <a:gd name="T35" fmla="*/ 103 h 135"/>
                <a:gd name="T36" fmla="*/ 54 w 129"/>
                <a:gd name="T37" fmla="*/ 106 h 135"/>
                <a:gd name="T38" fmla="*/ 59 w 129"/>
                <a:gd name="T39" fmla="*/ 108 h 135"/>
                <a:gd name="T40" fmla="*/ 59 w 129"/>
                <a:gd name="T41" fmla="*/ 114 h 135"/>
                <a:gd name="T42" fmla="*/ 54 w 129"/>
                <a:gd name="T43" fmla="*/ 119 h 135"/>
                <a:gd name="T44" fmla="*/ 48 w 129"/>
                <a:gd name="T45" fmla="*/ 124 h 135"/>
                <a:gd name="T46" fmla="*/ 43 w 129"/>
                <a:gd name="T47" fmla="*/ 129 h 135"/>
                <a:gd name="T48" fmla="*/ 49 w 129"/>
                <a:gd name="T49" fmla="*/ 135 h 135"/>
                <a:gd name="T50" fmla="*/ 80 w 129"/>
                <a:gd name="T51" fmla="*/ 135 h 135"/>
                <a:gd name="T52" fmla="*/ 85 w 129"/>
                <a:gd name="T53" fmla="*/ 129 h 135"/>
                <a:gd name="T54" fmla="*/ 80 w 129"/>
                <a:gd name="T55" fmla="*/ 124 h 135"/>
                <a:gd name="T56" fmla="*/ 74 w 129"/>
                <a:gd name="T57" fmla="*/ 119 h 135"/>
                <a:gd name="T58" fmla="*/ 69 w 129"/>
                <a:gd name="T59" fmla="*/ 114 h 135"/>
                <a:gd name="T60" fmla="*/ 69 w 129"/>
                <a:gd name="T61" fmla="*/ 108 h 135"/>
                <a:gd name="T62" fmla="*/ 75 w 129"/>
                <a:gd name="T63" fmla="*/ 106 h 135"/>
                <a:gd name="T64" fmla="*/ 69 w 129"/>
                <a:gd name="T65" fmla="*/ 103 h 135"/>
                <a:gd name="T66" fmla="*/ 69 w 129"/>
                <a:gd name="T67" fmla="*/ 98 h 135"/>
                <a:gd name="T68" fmla="*/ 83 w 129"/>
                <a:gd name="T69" fmla="*/ 92 h 135"/>
                <a:gd name="T70" fmla="*/ 101 w 129"/>
                <a:gd name="T71" fmla="*/ 21 h 135"/>
                <a:gd name="T72" fmla="*/ 107 w 129"/>
                <a:gd name="T73" fmla="*/ 21 h 135"/>
                <a:gd name="T74" fmla="*/ 112 w 129"/>
                <a:gd name="T75" fmla="*/ 16 h 135"/>
                <a:gd name="T76" fmla="*/ 117 w 129"/>
                <a:gd name="T77" fmla="*/ 21 h 135"/>
                <a:gd name="T78" fmla="*/ 117 w 129"/>
                <a:gd name="T79" fmla="*/ 26 h 135"/>
                <a:gd name="T80" fmla="*/ 91 w 129"/>
                <a:gd name="T81" fmla="*/ 71 h 135"/>
                <a:gd name="T82" fmla="*/ 101 w 129"/>
                <a:gd name="T83" fmla="*/ 21 h 135"/>
                <a:gd name="T84" fmla="*/ 36 w 129"/>
                <a:gd name="T85" fmla="*/ 72 h 135"/>
                <a:gd name="T86" fmla="*/ 10 w 129"/>
                <a:gd name="T87" fmla="*/ 27 h 135"/>
                <a:gd name="T88" fmla="*/ 10 w 129"/>
                <a:gd name="T89" fmla="*/ 22 h 135"/>
                <a:gd name="T90" fmla="*/ 15 w 129"/>
                <a:gd name="T91" fmla="*/ 17 h 135"/>
                <a:gd name="T92" fmla="*/ 20 w 129"/>
                <a:gd name="T93" fmla="*/ 22 h 135"/>
                <a:gd name="T94" fmla="*/ 26 w 129"/>
                <a:gd name="T95" fmla="*/ 22 h 135"/>
                <a:gd name="T96" fmla="*/ 36 w 129"/>
                <a:gd name="T97" fmla="*/ 7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dirty="0">
                <a:solidFill>
                  <a:schemeClr val="accent1"/>
                </a:solidFill>
              </a:endParaRPr>
            </a:p>
          </p:txBody>
        </p:sp>
      </p:grpSp>
      <p:grpSp>
        <p:nvGrpSpPr>
          <p:cNvPr id="15" name="组合 14">
            <a:extLst>
              <a:ext uri="{FF2B5EF4-FFF2-40B4-BE49-F238E27FC236}">
                <a16:creationId xmlns:a16="http://schemas.microsoft.com/office/drawing/2014/main" id="{91BD491B-4DE1-443A-B690-0ED75DC44A83}"/>
              </a:ext>
            </a:extLst>
          </p:cNvPr>
          <p:cNvGrpSpPr>
            <a:grpSpLocks noChangeAspect="1"/>
          </p:cNvGrpSpPr>
          <p:nvPr/>
        </p:nvGrpSpPr>
        <p:grpSpPr>
          <a:xfrm>
            <a:off x="2247578" y="5742632"/>
            <a:ext cx="630000" cy="630000"/>
            <a:chOff x="4840168" y="3971584"/>
            <a:chExt cx="522572" cy="522572"/>
          </a:xfrm>
          <a:solidFill>
            <a:srgbClr val="1F8EB9"/>
          </a:solidFill>
        </p:grpSpPr>
        <p:sp>
          <p:nvSpPr>
            <p:cNvPr id="16" name="椭圆 15">
              <a:extLst>
                <a:ext uri="{FF2B5EF4-FFF2-40B4-BE49-F238E27FC236}">
                  <a16:creationId xmlns:a16="http://schemas.microsoft.com/office/drawing/2014/main" id="{88CFA046-2031-4BC2-B200-0BD4035DBB18}"/>
                </a:ext>
              </a:extLst>
            </p:cNvPr>
            <p:cNvSpPr/>
            <p:nvPr/>
          </p:nvSpPr>
          <p:spPr>
            <a:xfrm>
              <a:off x="4840168" y="3971584"/>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17" name="组合 16">
              <a:extLst>
                <a:ext uri="{FF2B5EF4-FFF2-40B4-BE49-F238E27FC236}">
                  <a16:creationId xmlns:a16="http://schemas.microsoft.com/office/drawing/2014/main" id="{160D7DBB-9611-4602-929F-C6A738F8150C}"/>
                </a:ext>
              </a:extLst>
            </p:cNvPr>
            <p:cNvGrpSpPr/>
            <p:nvPr/>
          </p:nvGrpSpPr>
          <p:grpSpPr>
            <a:xfrm>
              <a:off x="4981489" y="4078661"/>
              <a:ext cx="239931" cy="308418"/>
              <a:chOff x="731016" y="1671338"/>
              <a:chExt cx="366231" cy="470769"/>
            </a:xfrm>
            <a:grpFill/>
          </p:grpSpPr>
          <p:sp>
            <p:nvSpPr>
              <p:cNvPr id="18" name="Freeform 108">
                <a:extLst>
                  <a:ext uri="{FF2B5EF4-FFF2-40B4-BE49-F238E27FC236}">
                    <a16:creationId xmlns:a16="http://schemas.microsoft.com/office/drawing/2014/main" id="{3DE35E89-19B9-4187-B685-8712141FB4FA}"/>
                  </a:ext>
                </a:extLst>
              </p:cNvPr>
              <p:cNvSpPr>
                <a:spLocks/>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19" name="Freeform 109">
                <a:extLst>
                  <a:ext uri="{FF2B5EF4-FFF2-40B4-BE49-F238E27FC236}">
                    <a16:creationId xmlns:a16="http://schemas.microsoft.com/office/drawing/2014/main" id="{9987750A-DA64-46CB-B64E-D6182F2196AC}"/>
                  </a:ext>
                </a:extLst>
              </p:cNvPr>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0" name="Rectangle 110">
                <a:extLst>
                  <a:ext uri="{FF2B5EF4-FFF2-40B4-BE49-F238E27FC236}">
                    <a16:creationId xmlns:a16="http://schemas.microsoft.com/office/drawing/2014/main" id="{D35AB9AF-5ADC-4F90-93D4-F5A0849376A2}"/>
                  </a:ext>
                </a:extLst>
              </p:cNvPr>
              <p:cNvSpPr>
                <a:spLocks noChangeArrowheads="1"/>
              </p:cNvSpPr>
              <p:nvPr/>
            </p:nvSpPr>
            <p:spPr bwMode="auto">
              <a:xfrm flipH="1">
                <a:off x="731016" y="1933030"/>
                <a:ext cx="51923" cy="51923"/>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21" name="Rectangle 111">
                <a:extLst>
                  <a:ext uri="{FF2B5EF4-FFF2-40B4-BE49-F238E27FC236}">
                    <a16:creationId xmlns:a16="http://schemas.microsoft.com/office/drawing/2014/main" id="{0C90EE4F-F7DE-46F0-A9C0-4ABA34B07DCF}"/>
                  </a:ext>
                </a:extLst>
              </p:cNvPr>
              <p:cNvSpPr>
                <a:spLocks noChangeArrowheads="1"/>
              </p:cNvSpPr>
              <p:nvPr/>
            </p:nvSpPr>
            <p:spPr bwMode="auto">
              <a:xfrm flipH="1">
                <a:off x="731016" y="2011261"/>
                <a:ext cx="51923" cy="52615"/>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grpSp>
      <p:grpSp>
        <p:nvGrpSpPr>
          <p:cNvPr id="22" name="组合 21">
            <a:extLst>
              <a:ext uri="{FF2B5EF4-FFF2-40B4-BE49-F238E27FC236}">
                <a16:creationId xmlns:a16="http://schemas.microsoft.com/office/drawing/2014/main" id="{352C47B0-257E-4463-90AC-2B14BCB6BB0A}"/>
              </a:ext>
            </a:extLst>
          </p:cNvPr>
          <p:cNvGrpSpPr>
            <a:grpSpLocks noChangeAspect="1"/>
          </p:cNvGrpSpPr>
          <p:nvPr/>
        </p:nvGrpSpPr>
        <p:grpSpPr>
          <a:xfrm>
            <a:off x="2207627" y="2960033"/>
            <a:ext cx="630000" cy="630000"/>
            <a:chOff x="6501056" y="1873013"/>
            <a:chExt cx="696763" cy="696763"/>
          </a:xfrm>
        </p:grpSpPr>
        <p:sp>
          <p:nvSpPr>
            <p:cNvPr id="23" name="椭圆 22">
              <a:extLst>
                <a:ext uri="{FF2B5EF4-FFF2-40B4-BE49-F238E27FC236}">
                  <a16:creationId xmlns:a16="http://schemas.microsoft.com/office/drawing/2014/main" id="{2859AFB9-C93D-4256-941B-6877F6C0E89E}"/>
                </a:ext>
              </a:extLst>
            </p:cNvPr>
            <p:cNvSpPr/>
            <p:nvPr/>
          </p:nvSpPr>
          <p:spPr>
            <a:xfrm>
              <a:off x="6501056" y="1873013"/>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nvGrpSpPr>
            <p:cNvPr id="24" name="组合 23">
              <a:extLst>
                <a:ext uri="{FF2B5EF4-FFF2-40B4-BE49-F238E27FC236}">
                  <a16:creationId xmlns:a16="http://schemas.microsoft.com/office/drawing/2014/main" id="{505DB615-E55B-41F8-994D-58441F4F7435}"/>
                </a:ext>
              </a:extLst>
            </p:cNvPr>
            <p:cNvGrpSpPr>
              <a:grpSpLocks noChangeAspect="1"/>
            </p:cNvGrpSpPr>
            <p:nvPr/>
          </p:nvGrpSpPr>
          <p:grpSpPr>
            <a:xfrm>
              <a:off x="6616022" y="1996273"/>
              <a:ext cx="466830" cy="450243"/>
              <a:chOff x="7019925" y="5499100"/>
              <a:chExt cx="312738" cy="301626"/>
            </a:xfrm>
            <a:solidFill>
              <a:srgbClr val="BBBE2C"/>
            </a:solidFill>
          </p:grpSpPr>
          <p:sp>
            <p:nvSpPr>
              <p:cNvPr id="25" name="Freeform 252">
                <a:extLst>
                  <a:ext uri="{FF2B5EF4-FFF2-40B4-BE49-F238E27FC236}">
                    <a16:creationId xmlns:a16="http://schemas.microsoft.com/office/drawing/2014/main" id="{25FFB367-C507-42EE-933C-BF8CAE419DEE}"/>
                  </a:ext>
                </a:extLst>
              </p:cNvPr>
              <p:cNvSpPr>
                <a:spLocks/>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6" name="Freeform 253">
                <a:extLst>
                  <a:ext uri="{FF2B5EF4-FFF2-40B4-BE49-F238E27FC236}">
                    <a16:creationId xmlns:a16="http://schemas.microsoft.com/office/drawing/2014/main" id="{2CB0CFD3-1B18-4D80-90AE-A02717CA5C29}"/>
                  </a:ext>
                </a:extLst>
              </p:cNvPr>
              <p:cNvSpPr>
                <a:spLocks/>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grpSp>
        <p:nvGrpSpPr>
          <p:cNvPr id="27" name="组合 26">
            <a:extLst>
              <a:ext uri="{FF2B5EF4-FFF2-40B4-BE49-F238E27FC236}">
                <a16:creationId xmlns:a16="http://schemas.microsoft.com/office/drawing/2014/main" id="{10E6655E-D7A5-41BE-9B75-503BD9208E8B}"/>
              </a:ext>
            </a:extLst>
          </p:cNvPr>
          <p:cNvGrpSpPr>
            <a:grpSpLocks noChangeAspect="1"/>
          </p:cNvGrpSpPr>
          <p:nvPr/>
        </p:nvGrpSpPr>
        <p:grpSpPr>
          <a:xfrm>
            <a:off x="2207627" y="3855331"/>
            <a:ext cx="630000" cy="630000"/>
            <a:chOff x="6501056" y="2921024"/>
            <a:chExt cx="696763" cy="696763"/>
          </a:xfrm>
          <a:solidFill>
            <a:srgbClr val="1F8EB9"/>
          </a:solidFill>
        </p:grpSpPr>
        <p:sp>
          <p:nvSpPr>
            <p:cNvPr id="28" name="椭圆 27">
              <a:extLst>
                <a:ext uri="{FF2B5EF4-FFF2-40B4-BE49-F238E27FC236}">
                  <a16:creationId xmlns:a16="http://schemas.microsoft.com/office/drawing/2014/main" id="{22E62680-8A5C-4DCE-82F1-C5A45F1F212D}"/>
                </a:ext>
              </a:extLst>
            </p:cNvPr>
            <p:cNvSpPr/>
            <p:nvPr/>
          </p:nvSpPr>
          <p:spPr>
            <a:xfrm>
              <a:off x="6501056" y="2921024"/>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29" name="组合 28">
              <a:extLst>
                <a:ext uri="{FF2B5EF4-FFF2-40B4-BE49-F238E27FC236}">
                  <a16:creationId xmlns:a16="http://schemas.microsoft.com/office/drawing/2014/main" id="{9E7E90A6-AE24-402F-8155-DD7A404378CC}"/>
                </a:ext>
              </a:extLst>
            </p:cNvPr>
            <p:cNvGrpSpPr>
              <a:grpSpLocks noChangeAspect="1"/>
            </p:cNvGrpSpPr>
            <p:nvPr/>
          </p:nvGrpSpPr>
          <p:grpSpPr>
            <a:xfrm>
              <a:off x="6636672" y="3066937"/>
              <a:ext cx="455384" cy="390650"/>
              <a:chOff x="5084763" y="971550"/>
              <a:chExt cx="323850" cy="277813"/>
            </a:xfrm>
            <a:grpFill/>
          </p:grpSpPr>
          <p:sp>
            <p:nvSpPr>
              <p:cNvPr id="30" name="Freeform 301">
                <a:extLst>
                  <a:ext uri="{FF2B5EF4-FFF2-40B4-BE49-F238E27FC236}">
                    <a16:creationId xmlns:a16="http://schemas.microsoft.com/office/drawing/2014/main" id="{4EC1DC45-E36F-4B69-ABAB-7DD8CC61F066}"/>
                  </a:ext>
                </a:extLst>
              </p:cNvPr>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1" name="Freeform 302">
                <a:extLst>
                  <a:ext uri="{FF2B5EF4-FFF2-40B4-BE49-F238E27FC236}">
                    <a16:creationId xmlns:a16="http://schemas.microsoft.com/office/drawing/2014/main" id="{75A75A09-3D6D-4EE7-B58E-FCC49A4FEEAF}"/>
                  </a:ext>
                </a:extLst>
              </p:cNvPr>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2" name="Freeform 303">
                <a:extLst>
                  <a:ext uri="{FF2B5EF4-FFF2-40B4-BE49-F238E27FC236}">
                    <a16:creationId xmlns:a16="http://schemas.microsoft.com/office/drawing/2014/main" id="{06DDC2B0-D4FE-40B2-B839-1CD42A0E3A80}"/>
                  </a:ext>
                </a:extLst>
              </p:cNvPr>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spTree>
    <p:extLst>
      <p:ext uri="{BB962C8B-B14F-4D97-AF65-F5344CB8AC3E}">
        <p14:creationId xmlns:p14="http://schemas.microsoft.com/office/powerpoint/2010/main" val="37505377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vector_meson_octet"/>
          <p:cNvPicPr preferRelativeResize="0">
            <a:picLocks noChangeArrowheads="1"/>
          </p:cNvPicPr>
          <p:nvPr/>
        </p:nvPicPr>
        <p:blipFill>
          <a:blip r:embed="rId2" cstate="print"/>
          <a:srcRect/>
          <a:stretch>
            <a:fillRect/>
          </a:stretch>
        </p:blipFill>
        <p:spPr bwMode="auto">
          <a:xfrm>
            <a:off x="2513714" y="1610613"/>
            <a:ext cx="2340260" cy="1935215"/>
          </a:xfrm>
          <a:prstGeom prst="rect">
            <a:avLst/>
          </a:prstGeom>
          <a:noFill/>
          <a:ln w="9525">
            <a:solidFill>
              <a:srgbClr val="993366"/>
            </a:solidFill>
            <a:miter lim="800000"/>
            <a:headEnd/>
            <a:tailEnd/>
          </a:ln>
        </p:spPr>
      </p:pic>
      <p:pic>
        <p:nvPicPr>
          <p:cNvPr id="10243" name="Picture 5" descr="vector_meson_octet"/>
          <p:cNvPicPr preferRelativeResize="0">
            <a:picLocks noChangeArrowheads="1"/>
          </p:cNvPicPr>
          <p:nvPr/>
        </p:nvPicPr>
        <p:blipFill>
          <a:blip r:embed="rId2" cstate="print"/>
          <a:srcRect/>
          <a:stretch>
            <a:fillRect/>
          </a:stretch>
        </p:blipFill>
        <p:spPr bwMode="auto">
          <a:xfrm>
            <a:off x="5739329" y="1593823"/>
            <a:ext cx="2385265" cy="1935215"/>
          </a:xfrm>
          <a:prstGeom prst="rect">
            <a:avLst/>
          </a:prstGeom>
          <a:noFill/>
          <a:ln w="9525">
            <a:solidFill>
              <a:srgbClr val="993366"/>
            </a:solidFill>
            <a:miter lim="800000"/>
            <a:headEnd/>
            <a:tailEnd/>
          </a:ln>
        </p:spPr>
      </p:pic>
      <p:grpSp>
        <p:nvGrpSpPr>
          <p:cNvPr id="10244" name="Group 11"/>
          <p:cNvGrpSpPr>
            <a:grpSpLocks/>
          </p:cNvGrpSpPr>
          <p:nvPr/>
        </p:nvGrpSpPr>
        <p:grpSpPr bwMode="auto">
          <a:xfrm>
            <a:off x="5042551" y="2362320"/>
            <a:ext cx="433388" cy="431800"/>
            <a:chOff x="2562" y="1570"/>
            <a:chExt cx="273" cy="272"/>
          </a:xfrm>
        </p:grpSpPr>
        <p:sp>
          <p:nvSpPr>
            <p:cNvPr id="10253" name="Line 7"/>
            <p:cNvSpPr>
              <a:spLocks noChangeShapeType="1"/>
            </p:cNvSpPr>
            <p:nvPr/>
          </p:nvSpPr>
          <p:spPr bwMode="auto">
            <a:xfrm>
              <a:off x="2562" y="1706"/>
              <a:ext cx="273" cy="0"/>
            </a:xfrm>
            <a:prstGeom prst="line">
              <a:avLst/>
            </a:prstGeom>
            <a:noFill/>
            <a:ln w="25400">
              <a:solidFill>
                <a:schemeClr val="tx1"/>
              </a:solidFill>
              <a:round/>
              <a:headEnd/>
              <a:tailEnd/>
            </a:ln>
          </p:spPr>
          <p:txBody>
            <a:bodyPr/>
            <a:lstStyle/>
            <a:p>
              <a:endParaRPr lang="zh-CN" altLang="en-US"/>
            </a:p>
          </p:txBody>
        </p:sp>
        <p:sp>
          <p:nvSpPr>
            <p:cNvPr id="10254" name="Line 8"/>
            <p:cNvSpPr>
              <a:spLocks noChangeShapeType="1"/>
            </p:cNvSpPr>
            <p:nvPr/>
          </p:nvSpPr>
          <p:spPr bwMode="auto">
            <a:xfrm>
              <a:off x="2699" y="1570"/>
              <a:ext cx="0" cy="272"/>
            </a:xfrm>
            <a:prstGeom prst="line">
              <a:avLst/>
            </a:prstGeom>
            <a:noFill/>
            <a:ln w="25400">
              <a:solidFill>
                <a:schemeClr val="tx1"/>
              </a:solidFill>
              <a:round/>
              <a:headEnd/>
              <a:tailEnd/>
            </a:ln>
          </p:spPr>
          <p:txBody>
            <a:bodyPr/>
            <a:lstStyle/>
            <a:p>
              <a:endParaRPr lang="zh-CN" altLang="en-US" dirty="0"/>
            </a:p>
          </p:txBody>
        </p:sp>
      </p:grpSp>
      <p:pic>
        <p:nvPicPr>
          <p:cNvPr id="15" name="Picture 6"/>
          <p:cNvPicPr>
            <a:picLocks noChangeAspect="1" noChangeArrowheads="1"/>
          </p:cNvPicPr>
          <p:nvPr/>
        </p:nvPicPr>
        <p:blipFill>
          <a:blip r:embed="rId3" cstate="print"/>
          <a:srcRect/>
          <a:stretch>
            <a:fillRect/>
          </a:stretch>
        </p:blipFill>
        <p:spPr bwMode="auto">
          <a:xfrm>
            <a:off x="2690448" y="4388779"/>
            <a:ext cx="5625625" cy="771193"/>
          </a:xfrm>
          <a:prstGeom prst="rect">
            <a:avLst/>
          </a:prstGeom>
          <a:noFill/>
          <a:ln w="9525">
            <a:solidFill>
              <a:srgbClr val="800080"/>
            </a:solidFill>
            <a:miter lim="800000"/>
            <a:headEnd/>
            <a:tailEnd/>
          </a:ln>
        </p:spPr>
      </p:pic>
      <p:pic>
        <p:nvPicPr>
          <p:cNvPr id="16" name="Picture 9"/>
          <p:cNvPicPr>
            <a:picLocks noChangeAspect="1" noChangeArrowheads="1"/>
          </p:cNvPicPr>
          <p:nvPr/>
        </p:nvPicPr>
        <p:blipFill>
          <a:blip r:embed="rId4" cstate="print"/>
          <a:srcRect/>
          <a:stretch>
            <a:fillRect/>
          </a:stretch>
        </p:blipFill>
        <p:spPr bwMode="auto">
          <a:xfrm>
            <a:off x="1919523" y="5306411"/>
            <a:ext cx="2232050" cy="1264753"/>
          </a:xfrm>
          <a:prstGeom prst="rect">
            <a:avLst/>
          </a:prstGeom>
          <a:noFill/>
          <a:ln w="9525">
            <a:solidFill>
              <a:srgbClr val="FF0000"/>
            </a:solidFill>
            <a:miter lim="800000"/>
            <a:headEnd/>
            <a:tailEnd/>
          </a:ln>
        </p:spPr>
      </p:pic>
      <p:sp>
        <p:nvSpPr>
          <p:cNvPr id="17" name="Text Box 11"/>
          <p:cNvSpPr txBox="1">
            <a:spLocks noChangeArrowheads="1"/>
          </p:cNvSpPr>
          <p:nvPr/>
        </p:nvSpPr>
        <p:spPr bwMode="auto">
          <a:xfrm>
            <a:off x="8500243" y="3665057"/>
            <a:ext cx="3771149" cy="461665"/>
          </a:xfrm>
          <a:prstGeom prst="rect">
            <a:avLst/>
          </a:prstGeom>
          <a:noFill/>
          <a:ln w="9525">
            <a:noFill/>
            <a:miter lim="800000"/>
            <a:headEnd/>
            <a:tailEnd/>
          </a:ln>
        </p:spPr>
        <p:txBody>
          <a:bodyPr wrap="square">
            <a:spAutoFit/>
          </a:bodyPr>
          <a:lstStyle/>
          <a:p>
            <a:pPr>
              <a:spcBef>
                <a:spcPct val="50000"/>
              </a:spcBef>
            </a:pPr>
            <a:r>
              <a:rPr lang="en-US" altLang="zh-CN" sz="2400" i="1" dirty="0">
                <a:solidFill>
                  <a:srgbClr val="0000FF"/>
                </a:solidFill>
              </a:rPr>
              <a:t>M. Bando et al, (1985,1988)</a:t>
            </a:r>
          </a:p>
        </p:txBody>
      </p:sp>
      <p:pic>
        <p:nvPicPr>
          <p:cNvPr id="18" name="Picture 12"/>
          <p:cNvPicPr>
            <a:picLocks noChangeAspect="1" noChangeArrowheads="1"/>
          </p:cNvPicPr>
          <p:nvPr/>
        </p:nvPicPr>
        <p:blipFill>
          <a:blip r:embed="rId5" cstate="print"/>
          <a:srcRect/>
          <a:stretch>
            <a:fillRect/>
          </a:stretch>
        </p:blipFill>
        <p:spPr bwMode="auto">
          <a:xfrm>
            <a:off x="4439804" y="5486430"/>
            <a:ext cx="2295255" cy="1007562"/>
          </a:xfrm>
          <a:prstGeom prst="rect">
            <a:avLst/>
          </a:prstGeom>
          <a:noFill/>
          <a:ln w="9525">
            <a:solidFill>
              <a:srgbClr val="FF0000"/>
            </a:solidFill>
            <a:miter lim="800000"/>
            <a:headEnd/>
            <a:tailEnd/>
          </a:ln>
        </p:spPr>
      </p:pic>
      <p:grpSp>
        <p:nvGrpSpPr>
          <p:cNvPr id="19" name="组合 11"/>
          <p:cNvGrpSpPr>
            <a:grpSpLocks/>
          </p:cNvGrpSpPr>
          <p:nvPr/>
        </p:nvGrpSpPr>
        <p:grpSpPr bwMode="auto">
          <a:xfrm>
            <a:off x="7050093" y="5486430"/>
            <a:ext cx="3366920" cy="963612"/>
            <a:chOff x="1835150" y="2205038"/>
            <a:chExt cx="4968875" cy="1630362"/>
          </a:xfrm>
        </p:grpSpPr>
        <p:pic>
          <p:nvPicPr>
            <p:cNvPr id="20" name="Picture 7"/>
            <p:cNvPicPr>
              <a:picLocks noChangeAspect="1" noChangeArrowheads="1"/>
            </p:cNvPicPr>
            <p:nvPr/>
          </p:nvPicPr>
          <p:blipFill>
            <a:blip r:embed="rId6" cstate="print"/>
            <a:srcRect/>
            <a:stretch>
              <a:fillRect/>
            </a:stretch>
          </p:blipFill>
          <p:spPr bwMode="auto">
            <a:xfrm>
              <a:off x="1908175" y="2205038"/>
              <a:ext cx="3311525" cy="422275"/>
            </a:xfrm>
            <a:prstGeom prst="rect">
              <a:avLst/>
            </a:prstGeom>
            <a:noFill/>
            <a:ln w="9525">
              <a:noFill/>
              <a:miter lim="800000"/>
              <a:headEnd/>
              <a:tailEnd/>
            </a:ln>
          </p:spPr>
        </p:pic>
        <p:pic>
          <p:nvPicPr>
            <p:cNvPr id="21" name="Picture 8"/>
            <p:cNvPicPr>
              <a:picLocks noChangeAspect="1" noChangeArrowheads="1"/>
            </p:cNvPicPr>
            <p:nvPr/>
          </p:nvPicPr>
          <p:blipFill>
            <a:blip r:embed="rId7" cstate="print"/>
            <a:srcRect/>
            <a:stretch>
              <a:fillRect/>
            </a:stretch>
          </p:blipFill>
          <p:spPr bwMode="auto">
            <a:xfrm>
              <a:off x="1908175" y="2708275"/>
              <a:ext cx="4849813" cy="490538"/>
            </a:xfrm>
            <a:prstGeom prst="rect">
              <a:avLst/>
            </a:prstGeom>
            <a:noFill/>
            <a:ln w="9525">
              <a:noFill/>
              <a:miter lim="800000"/>
              <a:headEnd/>
              <a:tailEnd/>
            </a:ln>
          </p:spPr>
        </p:pic>
        <p:pic>
          <p:nvPicPr>
            <p:cNvPr id="22" name="Picture 13"/>
            <p:cNvPicPr>
              <a:picLocks noChangeAspect="1" noChangeArrowheads="1"/>
            </p:cNvPicPr>
            <p:nvPr/>
          </p:nvPicPr>
          <p:blipFill>
            <a:blip r:embed="rId8" cstate="print"/>
            <a:srcRect/>
            <a:stretch>
              <a:fillRect/>
            </a:stretch>
          </p:blipFill>
          <p:spPr bwMode="auto">
            <a:xfrm>
              <a:off x="1908175" y="3284538"/>
              <a:ext cx="2808288" cy="550862"/>
            </a:xfrm>
            <a:prstGeom prst="rect">
              <a:avLst/>
            </a:prstGeom>
            <a:noFill/>
            <a:ln w="9525">
              <a:noFill/>
              <a:miter lim="800000"/>
              <a:headEnd/>
              <a:tailEnd/>
            </a:ln>
          </p:spPr>
        </p:pic>
        <p:sp>
          <p:nvSpPr>
            <p:cNvPr id="23" name="Rectangle 14"/>
            <p:cNvSpPr>
              <a:spLocks noChangeArrowheads="1"/>
            </p:cNvSpPr>
            <p:nvPr/>
          </p:nvSpPr>
          <p:spPr bwMode="auto">
            <a:xfrm>
              <a:off x="1835150" y="2205038"/>
              <a:ext cx="4968875" cy="1584325"/>
            </a:xfrm>
            <a:prstGeom prst="rect">
              <a:avLst/>
            </a:prstGeom>
            <a:noFill/>
            <a:ln w="9525">
              <a:solidFill>
                <a:schemeClr val="tx1"/>
              </a:solidFill>
              <a:miter lim="800000"/>
              <a:headEnd/>
              <a:tailEnd/>
            </a:ln>
          </p:spPr>
          <p:txBody>
            <a:bodyPr wrap="none" anchor="ctr"/>
            <a:lstStyle/>
            <a:p>
              <a:endParaRPr lang="zh-CN" altLang="en-US"/>
            </a:p>
          </p:txBody>
        </p:sp>
      </p:grpSp>
      <p:sp>
        <p:nvSpPr>
          <p:cNvPr id="25" name="TextBox 24"/>
          <p:cNvSpPr txBox="1"/>
          <p:nvPr/>
        </p:nvSpPr>
        <p:spPr>
          <a:xfrm>
            <a:off x="8907344" y="1390976"/>
            <a:ext cx="2929055" cy="1569660"/>
          </a:xfrm>
          <a:prstGeom prst="rect">
            <a:avLst/>
          </a:prstGeom>
          <a:noFill/>
        </p:spPr>
        <p:txBody>
          <a:bodyPr wrap="square" rtlCol="0">
            <a:spAutoFit/>
          </a:bodyPr>
          <a:lstStyle/>
          <a:p>
            <a:r>
              <a:rPr lang="en-US" altLang="zh-CN" sz="2400" b="1" dirty="0"/>
              <a:t>21 </a:t>
            </a:r>
          </a:p>
          <a:p>
            <a:r>
              <a:rPr lang="en-US" altLang="zh-CN" sz="2400" dirty="0"/>
              <a:t>strangeness,</a:t>
            </a:r>
          </a:p>
          <a:p>
            <a:r>
              <a:rPr lang="en-US" altLang="zh-CN" sz="2400" dirty="0" err="1"/>
              <a:t>Isospin</a:t>
            </a:r>
            <a:r>
              <a:rPr lang="en-US" altLang="zh-CN" sz="2400" dirty="0"/>
              <a:t>, spin</a:t>
            </a:r>
          </a:p>
          <a:p>
            <a:r>
              <a:rPr lang="en-US" altLang="zh-CN" sz="2400" dirty="0"/>
              <a:t>channels</a:t>
            </a:r>
          </a:p>
        </p:txBody>
      </p:sp>
      <p:sp>
        <p:nvSpPr>
          <p:cNvPr id="26" name="TextBox 25"/>
          <p:cNvSpPr txBox="1"/>
          <p:nvPr/>
        </p:nvSpPr>
        <p:spPr>
          <a:xfrm>
            <a:off x="301923" y="3692267"/>
            <a:ext cx="8198320" cy="461665"/>
          </a:xfrm>
          <a:prstGeom prst="rect">
            <a:avLst/>
          </a:prstGeom>
          <a:noFill/>
        </p:spPr>
        <p:txBody>
          <a:bodyPr wrap="square" rtlCol="0">
            <a:spAutoFit/>
          </a:bodyPr>
          <a:lstStyle/>
          <a:p>
            <a:r>
              <a:rPr lang="en-US" altLang="zh-CN" sz="2400" b="1" dirty="0">
                <a:solidFill>
                  <a:srgbClr val="C00000"/>
                </a:solidFill>
              </a:rPr>
              <a:t>Interaction kernels provided by the hidden gauge </a:t>
            </a:r>
            <a:r>
              <a:rPr lang="en-US" altLang="zh-CN" sz="2400" b="1" dirty="0" err="1">
                <a:solidFill>
                  <a:srgbClr val="C00000"/>
                </a:solidFill>
              </a:rPr>
              <a:t>Lagrangians</a:t>
            </a:r>
            <a:r>
              <a:rPr lang="en-US" altLang="zh-CN" sz="2400" b="1" dirty="0">
                <a:solidFill>
                  <a:srgbClr val="C00000"/>
                </a:solidFill>
              </a:rPr>
              <a:t> </a:t>
            </a:r>
            <a:endParaRPr lang="zh-CN" altLang="en-US" sz="2400" b="1" dirty="0">
              <a:solidFill>
                <a:srgbClr val="C00000"/>
              </a:solidFill>
            </a:endParaRPr>
          </a:p>
        </p:txBody>
      </p:sp>
      <p:sp>
        <p:nvSpPr>
          <p:cNvPr id="3" name="文本框 2">
            <a:extLst>
              <a:ext uri="{FF2B5EF4-FFF2-40B4-BE49-F238E27FC236}">
                <a16:creationId xmlns:a16="http://schemas.microsoft.com/office/drawing/2014/main" id="{A93E0B59-9966-718A-819C-22A1E7FDB84E}"/>
              </a:ext>
            </a:extLst>
          </p:cNvPr>
          <p:cNvSpPr txBox="1"/>
          <p:nvPr/>
        </p:nvSpPr>
        <p:spPr>
          <a:xfrm>
            <a:off x="35622" y="277409"/>
            <a:ext cx="10501889" cy="523220"/>
          </a:xfrm>
          <a:prstGeom prst="rect">
            <a:avLst/>
          </a:prstGeom>
          <a:noFill/>
        </p:spPr>
        <p:txBody>
          <a:bodyPr wrap="square">
            <a:spAutoFit/>
          </a:bodyPr>
          <a:lstStyle/>
          <a:p>
            <a:pPr algn="ctr">
              <a:spcBef>
                <a:spcPct val="50000"/>
              </a:spcBef>
            </a:pPr>
            <a:r>
              <a:rPr lang="en-US" altLang="zh-CN" sz="2800" b="1" dirty="0">
                <a:latin typeface="Microsoft YaHei" panose="020B0503020204020204" pitchFamily="34" charset="-122"/>
                <a:ea typeface="Microsoft YaHei" panose="020B0503020204020204" pitchFamily="34" charset="-122"/>
              </a:rPr>
              <a:t>Vector-vector interaction from hidden-gauge </a:t>
            </a:r>
            <a:r>
              <a:rPr lang="en-US" altLang="zh-CN" sz="2800" b="1" dirty="0" err="1">
                <a:latin typeface="Microsoft YaHei" panose="020B0503020204020204" pitchFamily="34" charset="-122"/>
                <a:ea typeface="Microsoft YaHei" panose="020B0503020204020204" pitchFamily="34" charset="-122"/>
              </a:rPr>
              <a:t>lagrangians</a:t>
            </a:r>
            <a:endParaRPr lang="en-US" altLang="zh-CN" sz="2800" b="1" dirty="0">
              <a:latin typeface="Microsoft YaHei" panose="020B0503020204020204" pitchFamily="34" charset="-122"/>
              <a:ea typeface="Microsoft YaHei" panose="020B0503020204020204" pitchFamily="34" charset="-122"/>
            </a:endParaRPr>
          </a:p>
        </p:txBody>
      </p:sp>
      <p:sp>
        <p:nvSpPr>
          <p:cNvPr id="6" name="文本框 5">
            <a:extLst>
              <a:ext uri="{FF2B5EF4-FFF2-40B4-BE49-F238E27FC236}">
                <a16:creationId xmlns:a16="http://schemas.microsoft.com/office/drawing/2014/main" id="{F2E7A720-FED8-A3EA-5F91-124C332AA5E5}"/>
              </a:ext>
            </a:extLst>
          </p:cNvPr>
          <p:cNvSpPr txBox="1"/>
          <p:nvPr/>
        </p:nvSpPr>
        <p:spPr>
          <a:xfrm>
            <a:off x="7221769" y="942356"/>
            <a:ext cx="7292028" cy="369332"/>
          </a:xfrm>
          <a:prstGeom prst="rect">
            <a:avLst/>
          </a:prstGeom>
          <a:noFill/>
        </p:spPr>
        <p:txBody>
          <a:bodyPr wrap="square">
            <a:spAutoFit/>
          </a:bodyPr>
          <a:lstStyle/>
          <a:p>
            <a:pPr algn="l"/>
            <a:r>
              <a:rPr lang="en" altLang="zh-CN" b="0" i="0" u="none" strike="noStrike" dirty="0">
                <a:solidFill>
                  <a:srgbClr val="0050B3"/>
                </a:solidFill>
                <a:effectLst/>
                <a:latin typeface="-apple-system"/>
                <a:hlinkClick r:id="rId9"/>
              </a:rPr>
              <a:t>L.S. Geng</a:t>
            </a:r>
            <a:r>
              <a:rPr lang="en-US" altLang="zh-CN" dirty="0">
                <a:solidFill>
                  <a:srgbClr val="0050B3"/>
                </a:solidFill>
                <a:latin typeface="-apple-system"/>
              </a:rPr>
              <a:t>,</a:t>
            </a:r>
            <a:r>
              <a:rPr lang="zh-CN" altLang="en-US" dirty="0">
                <a:solidFill>
                  <a:srgbClr val="0050B3"/>
                </a:solidFill>
                <a:latin typeface="-apple-system"/>
              </a:rPr>
              <a:t> </a:t>
            </a:r>
            <a:r>
              <a:rPr lang="en" altLang="zh-CN" b="0" i="0" u="none" strike="noStrike" dirty="0">
                <a:solidFill>
                  <a:srgbClr val="0050B3"/>
                </a:solidFill>
                <a:effectLst/>
                <a:latin typeface="-apple-system"/>
                <a:hlinkClick r:id="rId10"/>
              </a:rPr>
              <a:t>E. Oset</a:t>
            </a:r>
            <a:r>
              <a:rPr lang="en-US" altLang="zh-CN" dirty="0">
                <a:solidFill>
                  <a:srgbClr val="0050B3"/>
                </a:solidFill>
                <a:latin typeface="-apple-system"/>
              </a:rPr>
              <a:t>,</a:t>
            </a:r>
            <a:r>
              <a:rPr lang="zh-CN" altLang="en-US" dirty="0">
                <a:solidFill>
                  <a:srgbClr val="0050B3"/>
                </a:solidFill>
                <a:latin typeface="-apple-system"/>
              </a:rPr>
              <a:t> </a:t>
            </a:r>
            <a:r>
              <a:rPr lang="en" altLang="zh-CN" b="0" i="1" u="none" strike="noStrike" dirty="0" err="1">
                <a:effectLst/>
                <a:latin typeface="-apple-system"/>
              </a:rPr>
              <a:t>Phys.Rev.D</a:t>
            </a:r>
            <a:r>
              <a:rPr lang="en" altLang="zh-CN" b="0" i="0" u="none" strike="noStrike" dirty="0">
                <a:effectLst/>
                <a:latin typeface="-apple-system"/>
              </a:rPr>
              <a:t> 79 (2009) 074009</a:t>
            </a:r>
          </a:p>
        </p:txBody>
      </p:sp>
    </p:spTree>
  </p:cSld>
  <p:clrMapOvr>
    <a:masterClrMapping/>
  </p:clrMapOvr>
  <p:transition advTm="26765"/>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8"/>
          <p:cNvPicPr>
            <a:picLocks noChangeAspect="1" noChangeArrowheads="1"/>
          </p:cNvPicPr>
          <p:nvPr/>
        </p:nvPicPr>
        <p:blipFill>
          <a:blip r:embed="rId2" cstate="print"/>
          <a:srcRect/>
          <a:stretch>
            <a:fillRect/>
          </a:stretch>
        </p:blipFill>
        <p:spPr bwMode="auto">
          <a:xfrm>
            <a:off x="3298132" y="1232769"/>
            <a:ext cx="5235374" cy="2797939"/>
          </a:xfrm>
          <a:prstGeom prst="rect">
            <a:avLst/>
          </a:prstGeom>
          <a:noFill/>
          <a:ln w="9525">
            <a:solidFill>
              <a:srgbClr val="993366"/>
            </a:solidFill>
            <a:miter lim="800000"/>
            <a:headEnd/>
            <a:tailEnd/>
          </a:ln>
        </p:spPr>
      </p:pic>
      <p:sp>
        <p:nvSpPr>
          <p:cNvPr id="11269" name="Text Box 9"/>
          <p:cNvSpPr txBox="1">
            <a:spLocks noChangeArrowheads="1"/>
          </p:cNvSpPr>
          <p:nvPr/>
        </p:nvSpPr>
        <p:spPr bwMode="auto">
          <a:xfrm>
            <a:off x="1847850" y="4269999"/>
            <a:ext cx="4103688" cy="1785104"/>
          </a:xfrm>
          <a:prstGeom prst="rect">
            <a:avLst/>
          </a:prstGeom>
          <a:noFill/>
          <a:ln w="9525">
            <a:noFill/>
            <a:miter lim="800000"/>
            <a:headEnd/>
            <a:tailEnd/>
          </a:ln>
        </p:spPr>
        <p:txBody>
          <a:bodyPr>
            <a:spAutoFit/>
          </a:bodyPr>
          <a:lstStyle/>
          <a:p>
            <a:pPr marL="342900" indent="-342900">
              <a:spcBef>
                <a:spcPct val="50000"/>
              </a:spcBef>
              <a:buFontTx/>
              <a:buAutoNum type="alphaLcParenBoth"/>
            </a:pPr>
            <a:r>
              <a:rPr lang="en-US" altLang="zh-CN" sz="2000" dirty="0">
                <a:solidFill>
                  <a:srgbClr val="FF0000"/>
                </a:solidFill>
              </a:rPr>
              <a:t>Four vectors contact</a:t>
            </a:r>
          </a:p>
          <a:p>
            <a:pPr marL="342900" indent="-342900">
              <a:spcBef>
                <a:spcPct val="50000"/>
              </a:spcBef>
              <a:buFontTx/>
              <a:buAutoNum type="alphaLcParenBoth"/>
            </a:pPr>
            <a:r>
              <a:rPr lang="en-US" altLang="zh-CN" sz="2000" dirty="0">
                <a:solidFill>
                  <a:srgbClr val="FF0000"/>
                </a:solidFill>
              </a:rPr>
              <a:t>t(u)-channel vector exchange</a:t>
            </a:r>
          </a:p>
          <a:p>
            <a:pPr marL="342900" indent="-342900">
              <a:spcBef>
                <a:spcPct val="50000"/>
              </a:spcBef>
              <a:buFontTx/>
              <a:buAutoNum type="alphaLcParenBoth"/>
            </a:pPr>
            <a:r>
              <a:rPr lang="en-US" altLang="zh-CN" sz="2000" dirty="0">
                <a:solidFill>
                  <a:srgbClr val="003366"/>
                </a:solidFill>
              </a:rPr>
              <a:t>S-channel vector exchange</a:t>
            </a:r>
          </a:p>
          <a:p>
            <a:pPr marL="342900" indent="-342900">
              <a:spcBef>
                <a:spcPct val="50000"/>
              </a:spcBef>
              <a:buFontTx/>
              <a:buAutoNum type="alphaLcParenBoth"/>
            </a:pPr>
            <a:r>
              <a:rPr lang="en-US" altLang="zh-CN" sz="2000" dirty="0"/>
              <a:t>Box diagram</a:t>
            </a:r>
          </a:p>
        </p:txBody>
      </p:sp>
      <p:sp>
        <p:nvSpPr>
          <p:cNvPr id="11270" name="AutoShape 10"/>
          <p:cNvSpPr>
            <a:spLocks/>
          </p:cNvSpPr>
          <p:nvPr/>
        </p:nvSpPr>
        <p:spPr bwMode="auto">
          <a:xfrm>
            <a:off x="5664200" y="4435476"/>
            <a:ext cx="503238" cy="504825"/>
          </a:xfrm>
          <a:prstGeom prst="rightBrace">
            <a:avLst>
              <a:gd name="adj1" fmla="val 8360"/>
              <a:gd name="adj2" fmla="val 50000"/>
            </a:avLst>
          </a:prstGeom>
          <a:noFill/>
          <a:ln w="25400">
            <a:solidFill>
              <a:srgbClr val="FF0000"/>
            </a:solidFill>
            <a:round/>
            <a:headEnd/>
            <a:tailEnd/>
          </a:ln>
        </p:spPr>
        <p:txBody>
          <a:bodyPr wrap="none" anchor="ctr"/>
          <a:lstStyle/>
          <a:p>
            <a:endParaRPr lang="zh-CN" altLang="en-US"/>
          </a:p>
        </p:txBody>
      </p:sp>
      <p:sp>
        <p:nvSpPr>
          <p:cNvPr id="11271" name="Text Box 11"/>
          <p:cNvSpPr txBox="1">
            <a:spLocks noChangeArrowheads="1"/>
          </p:cNvSpPr>
          <p:nvPr/>
        </p:nvSpPr>
        <p:spPr bwMode="auto">
          <a:xfrm>
            <a:off x="6383338" y="4451351"/>
            <a:ext cx="3960812" cy="400110"/>
          </a:xfrm>
          <a:prstGeom prst="rect">
            <a:avLst/>
          </a:prstGeom>
          <a:noFill/>
          <a:ln w="9525">
            <a:noFill/>
            <a:miter lim="800000"/>
            <a:headEnd/>
            <a:tailEnd/>
          </a:ln>
        </p:spPr>
        <p:txBody>
          <a:bodyPr>
            <a:spAutoFit/>
          </a:bodyPr>
          <a:lstStyle/>
          <a:p>
            <a:pPr>
              <a:spcBef>
                <a:spcPct val="50000"/>
              </a:spcBef>
            </a:pPr>
            <a:r>
              <a:rPr lang="en-US" altLang="zh-CN" sz="2000" dirty="0">
                <a:solidFill>
                  <a:srgbClr val="FF0000"/>
                </a:solidFill>
              </a:rPr>
              <a:t>Most important! Provide attraction</a:t>
            </a:r>
            <a:r>
              <a:rPr lang="en-US" altLang="zh-CN" dirty="0">
                <a:solidFill>
                  <a:srgbClr val="FF0000"/>
                </a:solidFill>
              </a:rPr>
              <a:t>!</a:t>
            </a:r>
          </a:p>
        </p:txBody>
      </p:sp>
      <p:sp>
        <p:nvSpPr>
          <p:cNvPr id="11272" name="Text Box 12"/>
          <p:cNvSpPr txBox="1">
            <a:spLocks noChangeArrowheads="1"/>
          </p:cNvSpPr>
          <p:nvPr/>
        </p:nvSpPr>
        <p:spPr bwMode="auto">
          <a:xfrm>
            <a:off x="6318250" y="5162551"/>
            <a:ext cx="3600450" cy="400110"/>
          </a:xfrm>
          <a:prstGeom prst="rect">
            <a:avLst/>
          </a:prstGeom>
          <a:noFill/>
          <a:ln w="9525">
            <a:noFill/>
            <a:miter lim="800000"/>
            <a:headEnd/>
            <a:tailEnd/>
          </a:ln>
        </p:spPr>
        <p:txBody>
          <a:bodyPr>
            <a:spAutoFit/>
          </a:bodyPr>
          <a:lstStyle/>
          <a:p>
            <a:pPr>
              <a:spcBef>
                <a:spcPct val="50000"/>
              </a:spcBef>
            </a:pPr>
            <a:r>
              <a:rPr lang="en-US" altLang="zh-CN" sz="2000" dirty="0">
                <a:solidFill>
                  <a:srgbClr val="003366"/>
                </a:solidFill>
              </a:rPr>
              <a:t>Basically p-wave, neglected!</a:t>
            </a:r>
          </a:p>
        </p:txBody>
      </p:sp>
      <p:sp>
        <p:nvSpPr>
          <p:cNvPr id="11273" name="Line 13"/>
          <p:cNvSpPr>
            <a:spLocks noChangeShapeType="1"/>
          </p:cNvSpPr>
          <p:nvPr/>
        </p:nvSpPr>
        <p:spPr bwMode="auto">
          <a:xfrm>
            <a:off x="2382838" y="5473700"/>
            <a:ext cx="6913562" cy="0"/>
          </a:xfrm>
          <a:prstGeom prst="line">
            <a:avLst/>
          </a:prstGeom>
          <a:noFill/>
          <a:ln w="9525">
            <a:solidFill>
              <a:schemeClr val="tx1"/>
            </a:solidFill>
            <a:round/>
            <a:headEnd/>
            <a:tailEnd/>
          </a:ln>
        </p:spPr>
        <p:txBody>
          <a:bodyPr/>
          <a:lstStyle/>
          <a:p>
            <a:endParaRPr lang="zh-CN" altLang="en-US"/>
          </a:p>
        </p:txBody>
      </p:sp>
      <p:sp>
        <p:nvSpPr>
          <p:cNvPr id="11274" name="Text Box 14"/>
          <p:cNvSpPr txBox="1">
            <a:spLocks noChangeArrowheads="1"/>
          </p:cNvSpPr>
          <p:nvPr/>
        </p:nvSpPr>
        <p:spPr bwMode="auto">
          <a:xfrm>
            <a:off x="4006850" y="5607050"/>
            <a:ext cx="6616700" cy="1323439"/>
          </a:xfrm>
          <a:prstGeom prst="rect">
            <a:avLst/>
          </a:prstGeom>
          <a:noFill/>
          <a:ln w="9525">
            <a:noFill/>
            <a:miter lim="800000"/>
            <a:headEnd/>
            <a:tailEnd/>
          </a:ln>
        </p:spPr>
        <p:txBody>
          <a:bodyPr>
            <a:spAutoFit/>
          </a:bodyPr>
          <a:lstStyle/>
          <a:p>
            <a:pPr>
              <a:spcBef>
                <a:spcPct val="50000"/>
              </a:spcBef>
              <a:buFont typeface="Wingdings" pitchFamily="2" charset="2"/>
              <a:buChar char="Ø"/>
            </a:pPr>
            <a:r>
              <a:rPr lang="en-US" altLang="zh-CN" sz="2000" dirty="0"/>
              <a:t>Provides decays to two </a:t>
            </a:r>
            <a:r>
              <a:rPr lang="en-US" altLang="zh-CN" sz="2000" dirty="0" err="1"/>
              <a:t>pseudoscalars</a:t>
            </a:r>
            <a:r>
              <a:rPr lang="en-US" altLang="zh-CN" sz="2000" dirty="0"/>
              <a:t>; </a:t>
            </a:r>
          </a:p>
          <a:p>
            <a:pPr>
              <a:spcBef>
                <a:spcPct val="50000"/>
              </a:spcBef>
              <a:buFont typeface="Wingdings" pitchFamily="2" charset="2"/>
              <a:buChar char="Ø"/>
            </a:pPr>
            <a:r>
              <a:rPr lang="en-US" altLang="zh-CN" sz="2000" dirty="0"/>
              <a:t>Contributes only to spin 0 and 2; </a:t>
            </a:r>
          </a:p>
          <a:p>
            <a:pPr>
              <a:spcBef>
                <a:spcPct val="50000"/>
              </a:spcBef>
              <a:buFont typeface="Wingdings" pitchFamily="2" charset="2"/>
              <a:buChar char="Ø"/>
            </a:pPr>
            <a:r>
              <a:rPr lang="en-US" altLang="zh-CN" sz="2000" dirty="0"/>
              <a:t>Real part small, only imaginary part considered!</a:t>
            </a:r>
          </a:p>
        </p:txBody>
      </p:sp>
      <p:sp>
        <p:nvSpPr>
          <p:cNvPr id="10" name="TextBox 9"/>
          <p:cNvSpPr txBox="1"/>
          <p:nvPr/>
        </p:nvSpPr>
        <p:spPr>
          <a:xfrm>
            <a:off x="7349924" y="1144070"/>
            <a:ext cx="4725525" cy="369332"/>
          </a:xfrm>
          <a:prstGeom prst="rect">
            <a:avLst/>
          </a:prstGeom>
          <a:noFill/>
        </p:spPr>
        <p:txBody>
          <a:bodyPr wrap="square" rtlCol="0">
            <a:spAutoFit/>
          </a:bodyPr>
          <a:lstStyle/>
          <a:p>
            <a:pPr algn="r"/>
            <a:r>
              <a:rPr lang="en-US" altLang="zh-CN" i="1" dirty="0"/>
              <a:t>We study only s-wave interactions</a:t>
            </a:r>
            <a:endParaRPr lang="zh-CN" altLang="en-US" i="1" dirty="0"/>
          </a:p>
        </p:txBody>
      </p:sp>
      <p:sp>
        <p:nvSpPr>
          <p:cNvPr id="3" name="文本框 2">
            <a:extLst>
              <a:ext uri="{FF2B5EF4-FFF2-40B4-BE49-F238E27FC236}">
                <a16:creationId xmlns:a16="http://schemas.microsoft.com/office/drawing/2014/main" id="{36ADA0B9-D0A3-D474-4182-76D6B8585F63}"/>
              </a:ext>
            </a:extLst>
          </p:cNvPr>
          <p:cNvSpPr txBox="1"/>
          <p:nvPr/>
        </p:nvSpPr>
        <p:spPr>
          <a:xfrm>
            <a:off x="-196770" y="325321"/>
            <a:ext cx="7546694" cy="523220"/>
          </a:xfrm>
          <a:prstGeom prst="rect">
            <a:avLst/>
          </a:prstGeom>
          <a:noFill/>
        </p:spPr>
        <p:txBody>
          <a:bodyPr wrap="square">
            <a:spAutoFit/>
          </a:bodyPr>
          <a:lstStyle/>
          <a:p>
            <a:pPr algn="ctr">
              <a:spcBef>
                <a:spcPct val="50000"/>
              </a:spcBef>
            </a:pPr>
            <a:r>
              <a:rPr lang="en-US" altLang="zh-CN" sz="2800" b="1" dirty="0"/>
              <a:t>Tree level transition amplitudes: V in T=V+VGT</a:t>
            </a:r>
          </a:p>
        </p:txBody>
      </p:sp>
    </p:spTree>
  </p:cSld>
  <p:clrMapOvr>
    <a:masterClrMapping/>
  </p:clrMapOvr>
  <p:transition advTm="54719"/>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2990654" y="1239212"/>
            <a:ext cx="2428875" cy="1825625"/>
          </a:xfrm>
          <a:prstGeom prst="rect">
            <a:avLst/>
          </a:prstGeom>
          <a:noFill/>
          <a:ln w="9525">
            <a:solidFill>
              <a:srgbClr val="C00000"/>
            </a:solid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6738936" y="1364910"/>
            <a:ext cx="2286000" cy="1730375"/>
          </a:xfrm>
          <a:prstGeom prst="rect">
            <a:avLst/>
          </a:prstGeom>
          <a:noFill/>
          <a:ln w="9525">
            <a:solidFill>
              <a:srgbClr val="FF0000"/>
            </a:solidFill>
            <a:miter lim="800000"/>
            <a:headEnd/>
            <a:tailEnd/>
          </a:ln>
        </p:spPr>
      </p:pic>
      <p:sp>
        <p:nvSpPr>
          <p:cNvPr id="12292" name="TextBox 6"/>
          <p:cNvSpPr txBox="1">
            <a:spLocks noChangeArrowheads="1"/>
          </p:cNvSpPr>
          <p:nvPr/>
        </p:nvSpPr>
        <p:spPr bwMode="auto">
          <a:xfrm>
            <a:off x="6667499" y="936285"/>
            <a:ext cx="2500313" cy="369887"/>
          </a:xfrm>
          <a:prstGeom prst="rect">
            <a:avLst/>
          </a:prstGeom>
          <a:noFill/>
          <a:ln w="9525">
            <a:noFill/>
            <a:miter lim="800000"/>
            <a:headEnd/>
            <a:tailEnd/>
          </a:ln>
        </p:spPr>
        <p:txBody>
          <a:bodyPr>
            <a:spAutoFit/>
          </a:bodyPr>
          <a:lstStyle/>
          <a:p>
            <a:pPr algn="ctr"/>
            <a:r>
              <a:rPr lang="en-US" altLang="zh-CN"/>
              <a:t>Anomalous diagram</a:t>
            </a:r>
            <a:endParaRPr lang="zh-CN" altLang="en-US"/>
          </a:p>
        </p:txBody>
      </p:sp>
      <p:sp>
        <p:nvSpPr>
          <p:cNvPr id="12293" name="TextBox 7"/>
          <p:cNvSpPr txBox="1">
            <a:spLocks noChangeArrowheads="1"/>
          </p:cNvSpPr>
          <p:nvPr/>
        </p:nvSpPr>
        <p:spPr bwMode="auto">
          <a:xfrm>
            <a:off x="2952749" y="864846"/>
            <a:ext cx="2500313" cy="369888"/>
          </a:xfrm>
          <a:prstGeom prst="rect">
            <a:avLst/>
          </a:prstGeom>
          <a:noFill/>
          <a:ln w="9525">
            <a:noFill/>
            <a:miter lim="800000"/>
            <a:headEnd/>
            <a:tailEnd/>
          </a:ln>
        </p:spPr>
        <p:txBody>
          <a:bodyPr>
            <a:spAutoFit/>
          </a:bodyPr>
          <a:lstStyle/>
          <a:p>
            <a:pPr algn="ctr"/>
            <a:r>
              <a:rPr lang="en-US" altLang="zh-CN"/>
              <a:t>Crossed diagram</a:t>
            </a:r>
            <a:endParaRPr lang="zh-CN" altLang="en-US"/>
          </a:p>
        </p:txBody>
      </p:sp>
      <p:pic>
        <p:nvPicPr>
          <p:cNvPr id="12295" name="Picture 4"/>
          <p:cNvPicPr>
            <a:picLocks noChangeAspect="1" noChangeArrowheads="1"/>
          </p:cNvPicPr>
          <p:nvPr/>
        </p:nvPicPr>
        <p:blipFill>
          <a:blip r:embed="rId4" cstate="print"/>
          <a:srcRect/>
          <a:stretch>
            <a:fillRect/>
          </a:stretch>
        </p:blipFill>
        <p:spPr bwMode="auto">
          <a:xfrm>
            <a:off x="2638083" y="3640273"/>
            <a:ext cx="7216775" cy="3149600"/>
          </a:xfrm>
          <a:prstGeom prst="rect">
            <a:avLst/>
          </a:prstGeom>
          <a:noFill/>
          <a:ln w="9525">
            <a:noFill/>
            <a:miter lim="800000"/>
            <a:headEnd/>
            <a:tailEnd/>
          </a:ln>
        </p:spPr>
      </p:pic>
      <p:sp>
        <p:nvSpPr>
          <p:cNvPr id="12296" name="TextBox 11"/>
          <p:cNvSpPr txBox="1">
            <a:spLocks noChangeArrowheads="1"/>
          </p:cNvSpPr>
          <p:nvPr/>
        </p:nvSpPr>
        <p:spPr bwMode="auto">
          <a:xfrm>
            <a:off x="1739900" y="3109913"/>
            <a:ext cx="5143500" cy="461962"/>
          </a:xfrm>
          <a:prstGeom prst="rect">
            <a:avLst/>
          </a:prstGeom>
          <a:noFill/>
          <a:ln w="9525">
            <a:noFill/>
            <a:miter lim="800000"/>
            <a:headEnd/>
            <a:tailEnd/>
          </a:ln>
        </p:spPr>
        <p:txBody>
          <a:bodyPr>
            <a:spAutoFit/>
          </a:bodyPr>
          <a:lstStyle/>
          <a:p>
            <a:r>
              <a:rPr lang="en-US" altLang="zh-CN" sz="2400">
                <a:solidFill>
                  <a:srgbClr val="000066"/>
                </a:solidFill>
              </a:rPr>
              <a:t>Importance of different diagrams</a:t>
            </a:r>
            <a:r>
              <a:rPr lang="en-US" altLang="zh-CN" sz="2400"/>
              <a:t>:</a:t>
            </a:r>
            <a:endParaRPr lang="zh-CN" altLang="en-US" sz="2400"/>
          </a:p>
        </p:txBody>
      </p:sp>
      <p:sp>
        <p:nvSpPr>
          <p:cNvPr id="12297" name="Text Box 6"/>
          <p:cNvSpPr txBox="1">
            <a:spLocks noChangeArrowheads="1"/>
          </p:cNvSpPr>
          <p:nvPr/>
        </p:nvSpPr>
        <p:spPr bwMode="auto">
          <a:xfrm>
            <a:off x="6306343" y="3181351"/>
            <a:ext cx="5722938" cy="369332"/>
          </a:xfrm>
          <a:prstGeom prst="rect">
            <a:avLst/>
          </a:prstGeom>
          <a:noFill/>
          <a:ln w="9525">
            <a:noFill/>
            <a:miter lim="800000"/>
            <a:headEnd/>
            <a:tailEnd/>
          </a:ln>
        </p:spPr>
        <p:txBody>
          <a:bodyPr wrap="square">
            <a:spAutoFit/>
          </a:bodyPr>
          <a:lstStyle/>
          <a:p>
            <a:r>
              <a:rPr lang="en-US" altLang="zh-CN" i="1" dirty="0">
                <a:solidFill>
                  <a:srgbClr val="003399"/>
                </a:solidFill>
              </a:rPr>
              <a:t>R. Molina, D. </a:t>
            </a:r>
            <a:r>
              <a:rPr lang="en-US" altLang="zh-CN" i="1" dirty="0" err="1">
                <a:solidFill>
                  <a:srgbClr val="003399"/>
                </a:solidFill>
              </a:rPr>
              <a:t>Nicmorus</a:t>
            </a:r>
            <a:r>
              <a:rPr lang="en-US" altLang="zh-CN" i="1" dirty="0">
                <a:solidFill>
                  <a:srgbClr val="003399"/>
                </a:solidFill>
              </a:rPr>
              <a:t>, and E. </a:t>
            </a:r>
            <a:r>
              <a:rPr lang="en-US" altLang="zh-CN" i="1" dirty="0" err="1">
                <a:solidFill>
                  <a:srgbClr val="003399"/>
                </a:solidFill>
              </a:rPr>
              <a:t>Oset</a:t>
            </a:r>
            <a:r>
              <a:rPr lang="en-US" altLang="zh-CN" i="1" dirty="0">
                <a:solidFill>
                  <a:srgbClr val="003399"/>
                </a:solidFill>
              </a:rPr>
              <a:t>, PRD78:114018,2008.</a:t>
            </a:r>
            <a:endParaRPr lang="en-US" altLang="zh-CN" dirty="0"/>
          </a:p>
        </p:txBody>
      </p:sp>
      <p:cxnSp>
        <p:nvCxnSpPr>
          <p:cNvPr id="12298" name="直接连接符 17"/>
          <p:cNvCxnSpPr>
            <a:cxnSpLocks noChangeShapeType="1"/>
          </p:cNvCxnSpPr>
          <p:nvPr/>
        </p:nvCxnSpPr>
        <p:spPr bwMode="auto">
          <a:xfrm>
            <a:off x="1917698" y="3666785"/>
            <a:ext cx="4222750" cy="1587"/>
          </a:xfrm>
          <a:prstGeom prst="line">
            <a:avLst/>
          </a:prstGeom>
          <a:noFill/>
          <a:ln w="25400" algn="ctr">
            <a:solidFill>
              <a:srgbClr val="FF0000"/>
            </a:solidFill>
            <a:round/>
            <a:headEnd/>
            <a:tailEnd/>
          </a:ln>
        </p:spPr>
      </p:cxnSp>
      <p:sp>
        <p:nvSpPr>
          <p:cNvPr id="3" name="文本框 2">
            <a:extLst>
              <a:ext uri="{FF2B5EF4-FFF2-40B4-BE49-F238E27FC236}">
                <a16:creationId xmlns:a16="http://schemas.microsoft.com/office/drawing/2014/main" id="{47122892-7071-60E7-BAA1-F7F8A9DF9F59}"/>
              </a:ext>
            </a:extLst>
          </p:cNvPr>
          <p:cNvSpPr txBox="1"/>
          <p:nvPr/>
        </p:nvSpPr>
        <p:spPr>
          <a:xfrm>
            <a:off x="-89397" y="255108"/>
            <a:ext cx="10367716" cy="523220"/>
          </a:xfrm>
          <a:prstGeom prst="rect">
            <a:avLst/>
          </a:prstGeom>
          <a:noFill/>
        </p:spPr>
        <p:txBody>
          <a:bodyPr wrap="square">
            <a:spAutoFit/>
          </a:bodyPr>
          <a:lstStyle/>
          <a:p>
            <a:pPr algn="ctr">
              <a:spcBef>
                <a:spcPct val="50000"/>
              </a:spcBef>
            </a:pPr>
            <a:r>
              <a:rPr lang="en-US" altLang="zh-CN" sz="2800" b="1" dirty="0"/>
              <a:t>Contributions from other diagrams—relatively small and neglected</a:t>
            </a: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幻灯片编号占位符 2"/>
          <p:cNvSpPr>
            <a:spLocks noGrp="1"/>
          </p:cNvSpPr>
          <p:nvPr>
            <p:ph type="sldNum" sz="quarter" idx="12"/>
          </p:nvPr>
        </p:nvSpPr>
        <p:spPr/>
        <p:txBody>
          <a:bodyPr/>
          <a:lstStyle/>
          <a:p>
            <a:fld id="{6DE53C34-1AA1-4AB3-A96F-01890984CFFF}" type="slidenum">
              <a:rPr lang="zh-CN" altLang="en-US" smtClean="0"/>
              <a:t>2</a:t>
            </a:fld>
            <a:endParaRPr lang="zh-CN" altLang="en-US"/>
          </a:p>
        </p:txBody>
      </p:sp>
      <p:sp>
        <p:nvSpPr>
          <p:cNvPr id="5" name="任意多边形 43">
            <a:extLst>
              <a:ext uri="{FF2B5EF4-FFF2-40B4-BE49-F238E27FC236}">
                <a16:creationId xmlns:a16="http://schemas.microsoft.com/office/drawing/2014/main" id="{2C917581-E700-4299-9292-A20E483084D5}"/>
              </a:ext>
            </a:extLst>
          </p:cNvPr>
          <p:cNvSpPr/>
          <p:nvPr/>
        </p:nvSpPr>
        <p:spPr>
          <a:xfrm flipH="1">
            <a:off x="6056" y="6056"/>
            <a:ext cx="2548571" cy="6858000"/>
          </a:xfrm>
          <a:custGeom>
            <a:avLst/>
            <a:gdLst>
              <a:gd name="connsiteX0" fmla="*/ 2548571 w 2548571"/>
              <a:gd name="connsiteY0" fmla="*/ 0 h 6858000"/>
              <a:gd name="connsiteX1" fmla="*/ 1 w 2548571"/>
              <a:gd name="connsiteY1" fmla="*/ 0 h 6858000"/>
              <a:gd name="connsiteX2" fmla="*/ 1 w 2548571"/>
              <a:gd name="connsiteY2" fmla="*/ 718873 h 6858000"/>
              <a:gd name="connsiteX3" fmla="*/ 71881 w 2548571"/>
              <a:gd name="connsiteY3" fmla="*/ 692564 h 6858000"/>
              <a:gd name="connsiteX4" fmla="*/ 375310 w 2548571"/>
              <a:gd name="connsiteY4" fmla="*/ 646690 h 6858000"/>
              <a:gd name="connsiteX5" fmla="*/ 1395686 w 2548571"/>
              <a:gd name="connsiteY5" fmla="*/ 1667067 h 6858000"/>
              <a:gd name="connsiteX6" fmla="*/ 375310 w 2548571"/>
              <a:gd name="connsiteY6" fmla="*/ 2687443 h 6858000"/>
              <a:gd name="connsiteX7" fmla="*/ 71881 w 2548571"/>
              <a:gd name="connsiteY7" fmla="*/ 2641569 h 6858000"/>
              <a:gd name="connsiteX8" fmla="*/ 1 w 2548571"/>
              <a:gd name="connsiteY8" fmla="*/ 2615260 h 6858000"/>
              <a:gd name="connsiteX9" fmla="*/ 1 w 2548571"/>
              <a:gd name="connsiteY9" fmla="*/ 4184073 h 6858000"/>
              <a:gd name="connsiteX10" fmla="*/ 0 w 2548571"/>
              <a:gd name="connsiteY10" fmla="*/ 4184073 h 6858000"/>
              <a:gd name="connsiteX11" fmla="*/ 0 w 2548571"/>
              <a:gd name="connsiteY11" fmla="*/ 6858000 h 6858000"/>
              <a:gd name="connsiteX12" fmla="*/ 2548570 w 2548571"/>
              <a:gd name="connsiteY12" fmla="*/ 6858000 h 6858000"/>
              <a:gd name="connsiteX13" fmla="*/ 2548570 w 2548571"/>
              <a:gd name="connsiteY13" fmla="*/ 4992255 h 6858000"/>
              <a:gd name="connsiteX14" fmla="*/ 2548571 w 2548571"/>
              <a:gd name="connsiteY14" fmla="*/ 4992255 h 6858000"/>
              <a:gd name="connsiteX15" fmla="*/ 2548571 w 2548571"/>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8571" h="6858000">
                <a:moveTo>
                  <a:pt x="2548571" y="0"/>
                </a:moveTo>
                <a:lnTo>
                  <a:pt x="1" y="0"/>
                </a:lnTo>
                <a:lnTo>
                  <a:pt x="1" y="718873"/>
                </a:lnTo>
                <a:lnTo>
                  <a:pt x="71881" y="692564"/>
                </a:lnTo>
                <a:cubicBezTo>
                  <a:pt x="167735" y="662751"/>
                  <a:pt x="269646" y="646690"/>
                  <a:pt x="375310" y="646690"/>
                </a:cubicBezTo>
                <a:cubicBezTo>
                  <a:pt x="938848" y="646690"/>
                  <a:pt x="1395686" y="1103528"/>
                  <a:pt x="1395686" y="1667067"/>
                </a:cubicBezTo>
                <a:cubicBezTo>
                  <a:pt x="1395686" y="2230605"/>
                  <a:pt x="938848" y="2687443"/>
                  <a:pt x="375310" y="2687443"/>
                </a:cubicBezTo>
                <a:cubicBezTo>
                  <a:pt x="269646" y="2687443"/>
                  <a:pt x="167735" y="2671383"/>
                  <a:pt x="71881" y="2641569"/>
                </a:cubicBezTo>
                <a:lnTo>
                  <a:pt x="1" y="2615260"/>
                </a:lnTo>
                <a:lnTo>
                  <a:pt x="1" y="4184073"/>
                </a:lnTo>
                <a:lnTo>
                  <a:pt x="0" y="4184073"/>
                </a:lnTo>
                <a:lnTo>
                  <a:pt x="0" y="6858000"/>
                </a:lnTo>
                <a:lnTo>
                  <a:pt x="2548570" y="6858000"/>
                </a:lnTo>
                <a:lnTo>
                  <a:pt x="2548570" y="4992255"/>
                </a:lnTo>
                <a:lnTo>
                  <a:pt x="2548571" y="4992255"/>
                </a:lnTo>
                <a:lnTo>
                  <a:pt x="2548571"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TextBox 37">
            <a:extLst>
              <a:ext uri="{FF2B5EF4-FFF2-40B4-BE49-F238E27FC236}">
                <a16:creationId xmlns:a16="http://schemas.microsoft.com/office/drawing/2014/main" id="{B6DC029A-FC9E-4642-8956-5479D7A3E342}"/>
              </a:ext>
            </a:extLst>
          </p:cNvPr>
          <p:cNvSpPr>
            <a:spLocks noChangeArrowheads="1"/>
          </p:cNvSpPr>
          <p:nvPr/>
        </p:nvSpPr>
        <p:spPr bwMode="auto">
          <a:xfrm>
            <a:off x="1663119" y="1209974"/>
            <a:ext cx="4737681"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spcBef>
                <a:spcPct val="0"/>
              </a:spcBef>
              <a:buNone/>
            </a:pPr>
            <a:r>
              <a:rPr lang="en-US" altLang="zh-CN" sz="4800" b="1" dirty="0">
                <a:solidFill>
                  <a:srgbClr val="C00000"/>
                </a:solidFill>
                <a:latin typeface="Microsoft YaHei" charset="-122"/>
                <a:ea typeface="Microsoft YaHei" charset="-122"/>
                <a:cs typeface="Microsoft YaHei" charset="-122"/>
              </a:rPr>
              <a:t>Contents</a:t>
            </a:r>
            <a:endParaRPr lang="zh-CN" altLang="en-US" sz="40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4">
            <a:extLst>
              <a:ext uri="{FF2B5EF4-FFF2-40B4-BE49-F238E27FC236}">
                <a16:creationId xmlns:a16="http://schemas.microsoft.com/office/drawing/2014/main" id="{4D1C3691-D34A-4B1E-8D8C-B1DAB190C26C}"/>
              </a:ext>
            </a:extLst>
          </p:cNvPr>
          <p:cNvSpPr txBox="1"/>
          <p:nvPr/>
        </p:nvSpPr>
        <p:spPr>
          <a:xfrm>
            <a:off x="3047951" y="5742632"/>
            <a:ext cx="422205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Summary and outlook</a:t>
            </a:r>
          </a:p>
        </p:txBody>
      </p:sp>
      <p:sp>
        <p:nvSpPr>
          <p:cNvPr id="9" name="TextBox 64">
            <a:extLst>
              <a:ext uri="{FF2B5EF4-FFF2-40B4-BE49-F238E27FC236}">
                <a16:creationId xmlns:a16="http://schemas.microsoft.com/office/drawing/2014/main" id="{CBD0793E-DC21-4E1A-8315-0C871EF6F8BB}"/>
              </a:ext>
            </a:extLst>
          </p:cNvPr>
          <p:cNvSpPr txBox="1"/>
          <p:nvPr/>
        </p:nvSpPr>
        <p:spPr>
          <a:xfrm>
            <a:off x="2972858" y="4826423"/>
            <a:ext cx="727840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marL="0" lvl="1" indent="0">
              <a:spcBef>
                <a:spcPts val="0"/>
              </a:spcBef>
              <a:buNone/>
            </a:pP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Experimental</a:t>
            </a: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discovery</a:t>
            </a: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of</a:t>
            </a: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the</a:t>
            </a: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a0(1780)</a:t>
            </a:r>
          </a:p>
        </p:txBody>
      </p:sp>
      <p:sp>
        <p:nvSpPr>
          <p:cNvPr id="10" name="TextBox 64">
            <a:extLst>
              <a:ext uri="{FF2B5EF4-FFF2-40B4-BE49-F238E27FC236}">
                <a16:creationId xmlns:a16="http://schemas.microsoft.com/office/drawing/2014/main" id="{DE0D0B1A-8330-48B4-8890-7419CEBAF5D8}"/>
              </a:ext>
            </a:extLst>
          </p:cNvPr>
          <p:cNvSpPr txBox="1"/>
          <p:nvPr/>
        </p:nvSpPr>
        <p:spPr>
          <a:xfrm>
            <a:off x="2972858" y="3910215"/>
            <a:ext cx="9116598"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VV</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interactions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and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dynamically</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generated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states</a:t>
            </a:r>
          </a:p>
        </p:txBody>
      </p:sp>
      <p:sp>
        <p:nvSpPr>
          <p:cNvPr id="11" name="TextBox 64">
            <a:extLst>
              <a:ext uri="{FF2B5EF4-FFF2-40B4-BE49-F238E27FC236}">
                <a16:creationId xmlns:a16="http://schemas.microsoft.com/office/drawing/2014/main" id="{71350B8B-3805-45FF-A172-FA69431C9464}"/>
              </a:ext>
            </a:extLst>
          </p:cNvPr>
          <p:cNvSpPr txBox="1"/>
          <p:nvPr/>
        </p:nvSpPr>
        <p:spPr>
          <a:xfrm>
            <a:off x="2972858" y="2994007"/>
            <a:ext cx="8748469" cy="52322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Hadron spectroscopy beyond naïve QM</a:t>
            </a:r>
          </a:p>
        </p:txBody>
      </p:sp>
      <p:grpSp>
        <p:nvGrpSpPr>
          <p:cNvPr id="12" name="组合 11">
            <a:extLst>
              <a:ext uri="{FF2B5EF4-FFF2-40B4-BE49-F238E27FC236}">
                <a16:creationId xmlns:a16="http://schemas.microsoft.com/office/drawing/2014/main" id="{F83DE350-3D38-414B-9C24-299FAB4F8957}"/>
              </a:ext>
            </a:extLst>
          </p:cNvPr>
          <p:cNvGrpSpPr>
            <a:grpSpLocks noChangeAspect="1"/>
          </p:cNvGrpSpPr>
          <p:nvPr/>
        </p:nvGrpSpPr>
        <p:grpSpPr>
          <a:xfrm>
            <a:off x="2207627" y="4750630"/>
            <a:ext cx="630000" cy="630000"/>
            <a:chOff x="4840168" y="2373480"/>
            <a:chExt cx="522572" cy="522572"/>
          </a:xfrm>
          <a:solidFill>
            <a:srgbClr val="1F8EB9"/>
          </a:solidFill>
        </p:grpSpPr>
        <p:sp>
          <p:nvSpPr>
            <p:cNvPr id="13" name="椭圆 12">
              <a:extLst>
                <a:ext uri="{FF2B5EF4-FFF2-40B4-BE49-F238E27FC236}">
                  <a16:creationId xmlns:a16="http://schemas.microsoft.com/office/drawing/2014/main" id="{634FEBC9-90B0-4592-9BA3-40628F6765D3}"/>
                </a:ext>
              </a:extLst>
            </p:cNvPr>
            <p:cNvSpPr/>
            <p:nvPr/>
          </p:nvSpPr>
          <p:spPr>
            <a:xfrm>
              <a:off x="4840168" y="2373480"/>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14" name="Freeform 55">
              <a:extLst>
                <a:ext uri="{FF2B5EF4-FFF2-40B4-BE49-F238E27FC236}">
                  <a16:creationId xmlns:a16="http://schemas.microsoft.com/office/drawing/2014/main" id="{C43CBE12-3EE2-4A61-BFB7-FBD2AE8C031C}"/>
                </a:ext>
              </a:extLst>
            </p:cNvPr>
            <p:cNvSpPr>
              <a:spLocks noEditPoints="1"/>
            </p:cNvSpPr>
            <p:nvPr/>
          </p:nvSpPr>
          <p:spPr bwMode="auto">
            <a:xfrm>
              <a:off x="4955059" y="2481562"/>
              <a:ext cx="292790" cy="306409"/>
            </a:xfrm>
            <a:custGeom>
              <a:avLst/>
              <a:gdLst>
                <a:gd name="T0" fmla="*/ 83 w 129"/>
                <a:gd name="T1" fmla="*/ 92 h 135"/>
                <a:gd name="T2" fmla="*/ 127 w 129"/>
                <a:gd name="T3" fmla="*/ 26 h 135"/>
                <a:gd name="T4" fmla="*/ 127 w 129"/>
                <a:gd name="T5" fmla="*/ 21 h 135"/>
                <a:gd name="T6" fmla="*/ 117 w 129"/>
                <a:gd name="T7" fmla="*/ 10 h 135"/>
                <a:gd name="T8" fmla="*/ 112 w 129"/>
                <a:gd name="T9" fmla="*/ 10 h 135"/>
                <a:gd name="T10" fmla="*/ 107 w 129"/>
                <a:gd name="T11" fmla="*/ 16 h 135"/>
                <a:gd name="T12" fmla="*/ 101 w 129"/>
                <a:gd name="T13" fmla="*/ 16 h 135"/>
                <a:gd name="T14" fmla="*/ 101 w 129"/>
                <a:gd name="T15" fmla="*/ 0 h 135"/>
                <a:gd name="T16" fmla="*/ 27 w 129"/>
                <a:gd name="T17" fmla="*/ 0 h 135"/>
                <a:gd name="T18" fmla="*/ 27 w 129"/>
                <a:gd name="T19" fmla="*/ 16 h 135"/>
                <a:gd name="T20" fmla="*/ 22 w 129"/>
                <a:gd name="T21" fmla="*/ 16 h 135"/>
                <a:gd name="T22" fmla="*/ 17 w 129"/>
                <a:gd name="T23" fmla="*/ 10 h 135"/>
                <a:gd name="T24" fmla="*/ 12 w 129"/>
                <a:gd name="T25" fmla="*/ 10 h 135"/>
                <a:gd name="T26" fmla="*/ 1 w 129"/>
                <a:gd name="T27" fmla="*/ 21 h 135"/>
                <a:gd name="T28" fmla="*/ 1 w 129"/>
                <a:gd name="T29" fmla="*/ 26 h 135"/>
                <a:gd name="T30" fmla="*/ 46 w 129"/>
                <a:gd name="T31" fmla="*/ 92 h 135"/>
                <a:gd name="T32" fmla="*/ 59 w 129"/>
                <a:gd name="T33" fmla="*/ 98 h 135"/>
                <a:gd name="T34" fmla="*/ 59 w 129"/>
                <a:gd name="T35" fmla="*/ 103 h 135"/>
                <a:gd name="T36" fmla="*/ 54 w 129"/>
                <a:gd name="T37" fmla="*/ 106 h 135"/>
                <a:gd name="T38" fmla="*/ 59 w 129"/>
                <a:gd name="T39" fmla="*/ 108 h 135"/>
                <a:gd name="T40" fmla="*/ 59 w 129"/>
                <a:gd name="T41" fmla="*/ 114 h 135"/>
                <a:gd name="T42" fmla="*/ 54 w 129"/>
                <a:gd name="T43" fmla="*/ 119 h 135"/>
                <a:gd name="T44" fmla="*/ 48 w 129"/>
                <a:gd name="T45" fmla="*/ 124 h 135"/>
                <a:gd name="T46" fmla="*/ 43 w 129"/>
                <a:gd name="T47" fmla="*/ 129 h 135"/>
                <a:gd name="T48" fmla="*/ 49 w 129"/>
                <a:gd name="T49" fmla="*/ 135 h 135"/>
                <a:gd name="T50" fmla="*/ 80 w 129"/>
                <a:gd name="T51" fmla="*/ 135 h 135"/>
                <a:gd name="T52" fmla="*/ 85 w 129"/>
                <a:gd name="T53" fmla="*/ 129 h 135"/>
                <a:gd name="T54" fmla="*/ 80 w 129"/>
                <a:gd name="T55" fmla="*/ 124 h 135"/>
                <a:gd name="T56" fmla="*/ 74 w 129"/>
                <a:gd name="T57" fmla="*/ 119 h 135"/>
                <a:gd name="T58" fmla="*/ 69 w 129"/>
                <a:gd name="T59" fmla="*/ 114 h 135"/>
                <a:gd name="T60" fmla="*/ 69 w 129"/>
                <a:gd name="T61" fmla="*/ 108 h 135"/>
                <a:gd name="T62" fmla="*/ 75 w 129"/>
                <a:gd name="T63" fmla="*/ 106 h 135"/>
                <a:gd name="T64" fmla="*/ 69 w 129"/>
                <a:gd name="T65" fmla="*/ 103 h 135"/>
                <a:gd name="T66" fmla="*/ 69 w 129"/>
                <a:gd name="T67" fmla="*/ 98 h 135"/>
                <a:gd name="T68" fmla="*/ 83 w 129"/>
                <a:gd name="T69" fmla="*/ 92 h 135"/>
                <a:gd name="T70" fmla="*/ 101 w 129"/>
                <a:gd name="T71" fmla="*/ 21 h 135"/>
                <a:gd name="T72" fmla="*/ 107 w 129"/>
                <a:gd name="T73" fmla="*/ 21 h 135"/>
                <a:gd name="T74" fmla="*/ 112 w 129"/>
                <a:gd name="T75" fmla="*/ 16 h 135"/>
                <a:gd name="T76" fmla="*/ 117 w 129"/>
                <a:gd name="T77" fmla="*/ 21 h 135"/>
                <a:gd name="T78" fmla="*/ 117 w 129"/>
                <a:gd name="T79" fmla="*/ 26 h 135"/>
                <a:gd name="T80" fmla="*/ 91 w 129"/>
                <a:gd name="T81" fmla="*/ 71 h 135"/>
                <a:gd name="T82" fmla="*/ 101 w 129"/>
                <a:gd name="T83" fmla="*/ 21 h 135"/>
                <a:gd name="T84" fmla="*/ 36 w 129"/>
                <a:gd name="T85" fmla="*/ 72 h 135"/>
                <a:gd name="T86" fmla="*/ 10 w 129"/>
                <a:gd name="T87" fmla="*/ 27 h 135"/>
                <a:gd name="T88" fmla="*/ 10 w 129"/>
                <a:gd name="T89" fmla="*/ 22 h 135"/>
                <a:gd name="T90" fmla="*/ 15 w 129"/>
                <a:gd name="T91" fmla="*/ 17 h 135"/>
                <a:gd name="T92" fmla="*/ 20 w 129"/>
                <a:gd name="T93" fmla="*/ 22 h 135"/>
                <a:gd name="T94" fmla="*/ 26 w 129"/>
                <a:gd name="T95" fmla="*/ 22 h 135"/>
                <a:gd name="T96" fmla="*/ 36 w 129"/>
                <a:gd name="T97" fmla="*/ 7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dirty="0">
                <a:solidFill>
                  <a:schemeClr val="accent1"/>
                </a:solidFill>
              </a:endParaRPr>
            </a:p>
          </p:txBody>
        </p:sp>
      </p:grpSp>
      <p:grpSp>
        <p:nvGrpSpPr>
          <p:cNvPr id="15" name="组合 14">
            <a:extLst>
              <a:ext uri="{FF2B5EF4-FFF2-40B4-BE49-F238E27FC236}">
                <a16:creationId xmlns:a16="http://schemas.microsoft.com/office/drawing/2014/main" id="{91BD491B-4DE1-443A-B690-0ED75DC44A83}"/>
              </a:ext>
            </a:extLst>
          </p:cNvPr>
          <p:cNvGrpSpPr>
            <a:grpSpLocks noChangeAspect="1"/>
          </p:cNvGrpSpPr>
          <p:nvPr/>
        </p:nvGrpSpPr>
        <p:grpSpPr>
          <a:xfrm>
            <a:off x="2247578" y="5742632"/>
            <a:ext cx="630000" cy="630000"/>
            <a:chOff x="4840168" y="3971584"/>
            <a:chExt cx="522572" cy="522572"/>
          </a:xfrm>
          <a:solidFill>
            <a:srgbClr val="1F8EB9"/>
          </a:solidFill>
        </p:grpSpPr>
        <p:sp>
          <p:nvSpPr>
            <p:cNvPr id="16" name="椭圆 15">
              <a:extLst>
                <a:ext uri="{FF2B5EF4-FFF2-40B4-BE49-F238E27FC236}">
                  <a16:creationId xmlns:a16="http://schemas.microsoft.com/office/drawing/2014/main" id="{88CFA046-2031-4BC2-B200-0BD4035DBB18}"/>
                </a:ext>
              </a:extLst>
            </p:cNvPr>
            <p:cNvSpPr/>
            <p:nvPr/>
          </p:nvSpPr>
          <p:spPr>
            <a:xfrm>
              <a:off x="4840168" y="3971584"/>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17" name="组合 16">
              <a:extLst>
                <a:ext uri="{FF2B5EF4-FFF2-40B4-BE49-F238E27FC236}">
                  <a16:creationId xmlns:a16="http://schemas.microsoft.com/office/drawing/2014/main" id="{160D7DBB-9611-4602-929F-C6A738F8150C}"/>
                </a:ext>
              </a:extLst>
            </p:cNvPr>
            <p:cNvGrpSpPr/>
            <p:nvPr/>
          </p:nvGrpSpPr>
          <p:grpSpPr>
            <a:xfrm>
              <a:off x="4981489" y="4078661"/>
              <a:ext cx="239931" cy="308418"/>
              <a:chOff x="731016" y="1671338"/>
              <a:chExt cx="366231" cy="470769"/>
            </a:xfrm>
            <a:grpFill/>
          </p:grpSpPr>
          <p:sp>
            <p:nvSpPr>
              <p:cNvPr id="18" name="Freeform 108">
                <a:extLst>
                  <a:ext uri="{FF2B5EF4-FFF2-40B4-BE49-F238E27FC236}">
                    <a16:creationId xmlns:a16="http://schemas.microsoft.com/office/drawing/2014/main" id="{3DE35E89-19B9-4187-B685-8712141FB4FA}"/>
                  </a:ext>
                </a:extLst>
              </p:cNvPr>
              <p:cNvSpPr>
                <a:spLocks/>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19" name="Freeform 109">
                <a:extLst>
                  <a:ext uri="{FF2B5EF4-FFF2-40B4-BE49-F238E27FC236}">
                    <a16:creationId xmlns:a16="http://schemas.microsoft.com/office/drawing/2014/main" id="{9987750A-DA64-46CB-B64E-D6182F2196AC}"/>
                  </a:ext>
                </a:extLst>
              </p:cNvPr>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0" name="Rectangle 110">
                <a:extLst>
                  <a:ext uri="{FF2B5EF4-FFF2-40B4-BE49-F238E27FC236}">
                    <a16:creationId xmlns:a16="http://schemas.microsoft.com/office/drawing/2014/main" id="{D35AB9AF-5ADC-4F90-93D4-F5A0849376A2}"/>
                  </a:ext>
                </a:extLst>
              </p:cNvPr>
              <p:cNvSpPr>
                <a:spLocks noChangeArrowheads="1"/>
              </p:cNvSpPr>
              <p:nvPr/>
            </p:nvSpPr>
            <p:spPr bwMode="auto">
              <a:xfrm flipH="1">
                <a:off x="731016" y="1933030"/>
                <a:ext cx="51923" cy="51923"/>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21" name="Rectangle 111">
                <a:extLst>
                  <a:ext uri="{FF2B5EF4-FFF2-40B4-BE49-F238E27FC236}">
                    <a16:creationId xmlns:a16="http://schemas.microsoft.com/office/drawing/2014/main" id="{0C90EE4F-F7DE-46F0-A9C0-4ABA34B07DCF}"/>
                  </a:ext>
                </a:extLst>
              </p:cNvPr>
              <p:cNvSpPr>
                <a:spLocks noChangeArrowheads="1"/>
              </p:cNvSpPr>
              <p:nvPr/>
            </p:nvSpPr>
            <p:spPr bwMode="auto">
              <a:xfrm flipH="1">
                <a:off x="731016" y="2011261"/>
                <a:ext cx="51923" cy="52615"/>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grpSp>
      <p:grpSp>
        <p:nvGrpSpPr>
          <p:cNvPr id="22" name="组合 21">
            <a:extLst>
              <a:ext uri="{FF2B5EF4-FFF2-40B4-BE49-F238E27FC236}">
                <a16:creationId xmlns:a16="http://schemas.microsoft.com/office/drawing/2014/main" id="{352C47B0-257E-4463-90AC-2B14BCB6BB0A}"/>
              </a:ext>
            </a:extLst>
          </p:cNvPr>
          <p:cNvGrpSpPr>
            <a:grpSpLocks noChangeAspect="1"/>
          </p:cNvGrpSpPr>
          <p:nvPr/>
        </p:nvGrpSpPr>
        <p:grpSpPr>
          <a:xfrm>
            <a:off x="2207627" y="2960033"/>
            <a:ext cx="630000" cy="630000"/>
            <a:chOff x="6501056" y="1873013"/>
            <a:chExt cx="696763" cy="696763"/>
          </a:xfrm>
        </p:grpSpPr>
        <p:sp>
          <p:nvSpPr>
            <p:cNvPr id="23" name="椭圆 22">
              <a:extLst>
                <a:ext uri="{FF2B5EF4-FFF2-40B4-BE49-F238E27FC236}">
                  <a16:creationId xmlns:a16="http://schemas.microsoft.com/office/drawing/2014/main" id="{2859AFB9-C93D-4256-941B-6877F6C0E89E}"/>
                </a:ext>
              </a:extLst>
            </p:cNvPr>
            <p:cNvSpPr/>
            <p:nvPr/>
          </p:nvSpPr>
          <p:spPr>
            <a:xfrm>
              <a:off x="6501056" y="1873013"/>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nvGrpSpPr>
            <p:cNvPr id="24" name="组合 23">
              <a:extLst>
                <a:ext uri="{FF2B5EF4-FFF2-40B4-BE49-F238E27FC236}">
                  <a16:creationId xmlns:a16="http://schemas.microsoft.com/office/drawing/2014/main" id="{505DB615-E55B-41F8-994D-58441F4F7435}"/>
                </a:ext>
              </a:extLst>
            </p:cNvPr>
            <p:cNvGrpSpPr>
              <a:grpSpLocks noChangeAspect="1"/>
            </p:cNvGrpSpPr>
            <p:nvPr/>
          </p:nvGrpSpPr>
          <p:grpSpPr>
            <a:xfrm>
              <a:off x="6616022" y="1996273"/>
              <a:ext cx="466830" cy="450243"/>
              <a:chOff x="7019925" y="5499100"/>
              <a:chExt cx="312738" cy="301626"/>
            </a:xfrm>
            <a:solidFill>
              <a:srgbClr val="BBBE2C"/>
            </a:solidFill>
          </p:grpSpPr>
          <p:sp>
            <p:nvSpPr>
              <p:cNvPr id="25" name="Freeform 252">
                <a:extLst>
                  <a:ext uri="{FF2B5EF4-FFF2-40B4-BE49-F238E27FC236}">
                    <a16:creationId xmlns:a16="http://schemas.microsoft.com/office/drawing/2014/main" id="{25FFB367-C507-42EE-933C-BF8CAE419DEE}"/>
                  </a:ext>
                </a:extLst>
              </p:cNvPr>
              <p:cNvSpPr>
                <a:spLocks/>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6" name="Freeform 253">
                <a:extLst>
                  <a:ext uri="{FF2B5EF4-FFF2-40B4-BE49-F238E27FC236}">
                    <a16:creationId xmlns:a16="http://schemas.microsoft.com/office/drawing/2014/main" id="{2CB0CFD3-1B18-4D80-90AE-A02717CA5C29}"/>
                  </a:ext>
                </a:extLst>
              </p:cNvPr>
              <p:cNvSpPr>
                <a:spLocks/>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grpSp>
        <p:nvGrpSpPr>
          <p:cNvPr id="27" name="组合 26">
            <a:extLst>
              <a:ext uri="{FF2B5EF4-FFF2-40B4-BE49-F238E27FC236}">
                <a16:creationId xmlns:a16="http://schemas.microsoft.com/office/drawing/2014/main" id="{10E6655E-D7A5-41BE-9B75-503BD9208E8B}"/>
              </a:ext>
            </a:extLst>
          </p:cNvPr>
          <p:cNvGrpSpPr>
            <a:grpSpLocks noChangeAspect="1"/>
          </p:cNvGrpSpPr>
          <p:nvPr/>
        </p:nvGrpSpPr>
        <p:grpSpPr>
          <a:xfrm>
            <a:off x="2207627" y="3855331"/>
            <a:ext cx="630000" cy="630000"/>
            <a:chOff x="6501056" y="2921024"/>
            <a:chExt cx="696763" cy="696763"/>
          </a:xfrm>
          <a:solidFill>
            <a:srgbClr val="1F8EB9"/>
          </a:solidFill>
        </p:grpSpPr>
        <p:sp>
          <p:nvSpPr>
            <p:cNvPr id="28" name="椭圆 27">
              <a:extLst>
                <a:ext uri="{FF2B5EF4-FFF2-40B4-BE49-F238E27FC236}">
                  <a16:creationId xmlns:a16="http://schemas.microsoft.com/office/drawing/2014/main" id="{22E62680-8A5C-4DCE-82F1-C5A45F1F212D}"/>
                </a:ext>
              </a:extLst>
            </p:cNvPr>
            <p:cNvSpPr/>
            <p:nvPr/>
          </p:nvSpPr>
          <p:spPr>
            <a:xfrm>
              <a:off x="6501056" y="2921024"/>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29" name="组合 28">
              <a:extLst>
                <a:ext uri="{FF2B5EF4-FFF2-40B4-BE49-F238E27FC236}">
                  <a16:creationId xmlns:a16="http://schemas.microsoft.com/office/drawing/2014/main" id="{9E7E90A6-AE24-402F-8155-DD7A404378CC}"/>
                </a:ext>
              </a:extLst>
            </p:cNvPr>
            <p:cNvGrpSpPr>
              <a:grpSpLocks noChangeAspect="1"/>
            </p:cNvGrpSpPr>
            <p:nvPr/>
          </p:nvGrpSpPr>
          <p:grpSpPr>
            <a:xfrm>
              <a:off x="6636672" y="3066937"/>
              <a:ext cx="455384" cy="390650"/>
              <a:chOff x="5084763" y="971550"/>
              <a:chExt cx="323850" cy="277813"/>
            </a:xfrm>
            <a:grpFill/>
          </p:grpSpPr>
          <p:sp>
            <p:nvSpPr>
              <p:cNvPr id="30" name="Freeform 301">
                <a:extLst>
                  <a:ext uri="{FF2B5EF4-FFF2-40B4-BE49-F238E27FC236}">
                    <a16:creationId xmlns:a16="http://schemas.microsoft.com/office/drawing/2014/main" id="{4EC1DC45-E36F-4B69-ABAB-7DD8CC61F066}"/>
                  </a:ext>
                </a:extLst>
              </p:cNvPr>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1" name="Freeform 302">
                <a:extLst>
                  <a:ext uri="{FF2B5EF4-FFF2-40B4-BE49-F238E27FC236}">
                    <a16:creationId xmlns:a16="http://schemas.microsoft.com/office/drawing/2014/main" id="{75A75A09-3D6D-4EE7-B58E-FCC49A4FEEAF}"/>
                  </a:ext>
                </a:extLst>
              </p:cNvPr>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2" name="Freeform 303">
                <a:extLst>
                  <a:ext uri="{FF2B5EF4-FFF2-40B4-BE49-F238E27FC236}">
                    <a16:creationId xmlns:a16="http://schemas.microsoft.com/office/drawing/2014/main" id="{06DDC2B0-D4FE-40B2-B839-1CD42A0E3A80}"/>
                  </a:ext>
                </a:extLst>
              </p:cNvPr>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spTree>
    <p:extLst>
      <p:ext uri="{BB962C8B-B14F-4D97-AF65-F5344CB8AC3E}">
        <p14:creationId xmlns:p14="http://schemas.microsoft.com/office/powerpoint/2010/main" val="207247942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1"/>
          <p:cNvSpPr txBox="1">
            <a:spLocks noChangeArrowheads="1"/>
          </p:cNvSpPr>
          <p:nvPr/>
        </p:nvSpPr>
        <p:spPr bwMode="auto">
          <a:xfrm>
            <a:off x="590310" y="1115329"/>
            <a:ext cx="2663825" cy="457200"/>
          </a:xfrm>
          <a:prstGeom prst="rect">
            <a:avLst/>
          </a:prstGeom>
          <a:noFill/>
          <a:ln w="9525">
            <a:noFill/>
            <a:miter lim="800000"/>
            <a:headEnd/>
            <a:tailEnd/>
          </a:ln>
        </p:spPr>
        <p:txBody>
          <a:bodyPr>
            <a:spAutoFit/>
          </a:bodyPr>
          <a:lstStyle/>
          <a:p>
            <a:pPr marL="342900" indent="-342900">
              <a:spcBef>
                <a:spcPct val="50000"/>
              </a:spcBef>
              <a:buFont typeface="Wingdings" pitchFamily="2" charset="2"/>
              <a:buChar char="Ø"/>
            </a:pPr>
            <a:r>
              <a:rPr lang="en-US" altLang="zh-CN" sz="2400" dirty="0"/>
              <a:t> Justifications:</a:t>
            </a:r>
            <a:r>
              <a:rPr lang="en-US" altLang="zh-CN" dirty="0"/>
              <a:t> </a:t>
            </a:r>
          </a:p>
        </p:txBody>
      </p:sp>
      <p:pic>
        <p:nvPicPr>
          <p:cNvPr id="6" name="Picture 12" descr="VGV"/>
          <p:cNvPicPr>
            <a:picLocks noChangeAspect="1" noChangeArrowheads="1"/>
          </p:cNvPicPr>
          <p:nvPr/>
        </p:nvPicPr>
        <p:blipFill>
          <a:blip r:embed="rId2" cstate="print"/>
          <a:srcRect/>
          <a:stretch>
            <a:fillRect/>
          </a:stretch>
        </p:blipFill>
        <p:spPr bwMode="auto">
          <a:xfrm>
            <a:off x="1114185" y="1866218"/>
            <a:ext cx="2447925" cy="974725"/>
          </a:xfrm>
          <a:prstGeom prst="rect">
            <a:avLst/>
          </a:prstGeom>
          <a:noFill/>
          <a:ln w="9525">
            <a:solidFill>
              <a:srgbClr val="FF0000"/>
            </a:solidFill>
            <a:miter lim="800000"/>
            <a:headEnd/>
            <a:tailEnd/>
          </a:ln>
        </p:spPr>
      </p:pic>
      <p:pic>
        <p:nvPicPr>
          <p:cNvPr id="7" name="Picture 77" descr="tadpole"/>
          <p:cNvPicPr>
            <a:picLocks noChangeAspect="1" noChangeArrowheads="1"/>
          </p:cNvPicPr>
          <p:nvPr/>
        </p:nvPicPr>
        <p:blipFill>
          <a:blip r:embed="rId3" cstate="print"/>
          <a:srcRect/>
          <a:stretch>
            <a:fillRect/>
          </a:stretch>
        </p:blipFill>
        <p:spPr bwMode="auto">
          <a:xfrm>
            <a:off x="4786073" y="1793193"/>
            <a:ext cx="1474787" cy="1152525"/>
          </a:xfrm>
          <a:prstGeom prst="rect">
            <a:avLst/>
          </a:prstGeom>
          <a:noFill/>
          <a:ln w="9525">
            <a:solidFill>
              <a:srgbClr val="FF0000"/>
            </a:solidFill>
            <a:miter lim="800000"/>
            <a:headEnd/>
            <a:tailEnd/>
          </a:ln>
        </p:spPr>
      </p:pic>
      <p:sp>
        <p:nvSpPr>
          <p:cNvPr id="8" name="AutoShape 78"/>
          <p:cNvSpPr>
            <a:spLocks noChangeArrowheads="1"/>
          </p:cNvSpPr>
          <p:nvPr/>
        </p:nvSpPr>
        <p:spPr bwMode="auto">
          <a:xfrm>
            <a:off x="3704985" y="2153554"/>
            <a:ext cx="792163" cy="431800"/>
          </a:xfrm>
          <a:prstGeom prst="rightArrow">
            <a:avLst>
              <a:gd name="adj1" fmla="val 50000"/>
              <a:gd name="adj2" fmla="val 45864"/>
            </a:avLst>
          </a:prstGeom>
          <a:solidFill>
            <a:schemeClr val="accent1"/>
          </a:solidFill>
          <a:ln w="9525">
            <a:solidFill>
              <a:schemeClr val="tx1"/>
            </a:solidFill>
            <a:miter lim="800000"/>
            <a:headEnd/>
            <a:tailEnd/>
          </a:ln>
        </p:spPr>
        <p:txBody>
          <a:bodyPr wrap="none" anchor="ctr"/>
          <a:lstStyle/>
          <a:p>
            <a:endParaRPr lang="zh-CN" altLang="en-US"/>
          </a:p>
        </p:txBody>
      </p:sp>
      <p:sp>
        <p:nvSpPr>
          <p:cNvPr id="9" name="Text Box 81"/>
          <p:cNvSpPr txBox="1">
            <a:spLocks noChangeArrowheads="1"/>
          </p:cNvSpPr>
          <p:nvPr/>
        </p:nvSpPr>
        <p:spPr bwMode="auto">
          <a:xfrm>
            <a:off x="6441834" y="2082117"/>
            <a:ext cx="364202" cy="523220"/>
          </a:xfrm>
          <a:prstGeom prst="rect">
            <a:avLst/>
          </a:prstGeom>
          <a:noFill/>
          <a:ln w="9525">
            <a:noFill/>
            <a:miter lim="800000"/>
            <a:headEnd/>
            <a:tailEnd/>
          </a:ln>
        </p:spPr>
        <p:txBody>
          <a:bodyPr wrap="none">
            <a:spAutoFit/>
          </a:bodyPr>
          <a:lstStyle/>
          <a:p>
            <a:r>
              <a:rPr lang="en-US" altLang="zh-CN" sz="2800"/>
              <a:t>=</a:t>
            </a:r>
          </a:p>
        </p:txBody>
      </p:sp>
      <p:pic>
        <p:nvPicPr>
          <p:cNvPr id="10" name="Picture 82" descr="V"/>
          <p:cNvPicPr>
            <a:picLocks noChangeAspect="1" noChangeArrowheads="1"/>
          </p:cNvPicPr>
          <p:nvPr/>
        </p:nvPicPr>
        <p:blipFill>
          <a:blip r:embed="rId4" cstate="print"/>
          <a:srcRect/>
          <a:stretch>
            <a:fillRect/>
          </a:stretch>
        </p:blipFill>
        <p:spPr bwMode="auto">
          <a:xfrm>
            <a:off x="7089534" y="1937654"/>
            <a:ext cx="1474788" cy="877888"/>
          </a:xfrm>
          <a:prstGeom prst="rect">
            <a:avLst/>
          </a:prstGeom>
          <a:noFill/>
          <a:ln w="9525">
            <a:solidFill>
              <a:srgbClr val="FF0000"/>
            </a:solidFill>
            <a:miter lim="800000"/>
            <a:headEnd/>
            <a:tailEnd/>
          </a:ln>
        </p:spPr>
      </p:pic>
      <p:sp>
        <p:nvSpPr>
          <p:cNvPr id="11" name="Text Box 83"/>
          <p:cNvSpPr txBox="1">
            <a:spLocks noChangeArrowheads="1"/>
          </p:cNvSpPr>
          <p:nvPr/>
        </p:nvSpPr>
        <p:spPr bwMode="auto">
          <a:xfrm>
            <a:off x="7089534" y="3306080"/>
            <a:ext cx="1944688" cy="366713"/>
          </a:xfrm>
          <a:prstGeom prst="rect">
            <a:avLst/>
          </a:prstGeom>
          <a:noFill/>
          <a:ln w="9525">
            <a:noFill/>
            <a:miter lim="800000"/>
            <a:headEnd/>
            <a:tailEnd/>
          </a:ln>
        </p:spPr>
        <p:txBody>
          <a:bodyPr>
            <a:spAutoFit/>
          </a:bodyPr>
          <a:lstStyle/>
          <a:p>
            <a:r>
              <a:rPr lang="en-US" altLang="zh-CN"/>
              <a:t>renormalized  V</a:t>
            </a:r>
          </a:p>
        </p:txBody>
      </p:sp>
      <p:sp>
        <p:nvSpPr>
          <p:cNvPr id="12" name="AutoShape 119"/>
          <p:cNvSpPr>
            <a:spLocks noChangeArrowheads="1"/>
          </p:cNvSpPr>
          <p:nvPr/>
        </p:nvSpPr>
        <p:spPr bwMode="auto">
          <a:xfrm>
            <a:off x="7592773" y="2945718"/>
            <a:ext cx="433387" cy="287337"/>
          </a:xfrm>
          <a:prstGeom prst="upDownArrow">
            <a:avLst>
              <a:gd name="adj1" fmla="val 50000"/>
              <a:gd name="adj2" fmla="val 20000"/>
            </a:avLst>
          </a:prstGeom>
          <a:solidFill>
            <a:schemeClr val="accent1"/>
          </a:solidFill>
          <a:ln w="9525">
            <a:solidFill>
              <a:schemeClr val="tx1"/>
            </a:solidFill>
            <a:miter lim="800000"/>
            <a:headEnd/>
            <a:tailEnd/>
          </a:ln>
        </p:spPr>
        <p:txBody>
          <a:bodyPr vert="eaVert" wrap="none" anchor="ctr"/>
          <a:lstStyle/>
          <a:p>
            <a:endParaRPr lang="zh-CN" altLang="en-US"/>
          </a:p>
        </p:txBody>
      </p:sp>
      <p:sp>
        <p:nvSpPr>
          <p:cNvPr id="13" name="Text Box 120"/>
          <p:cNvSpPr txBox="1">
            <a:spLocks noChangeArrowheads="1"/>
          </p:cNvSpPr>
          <p:nvPr/>
        </p:nvSpPr>
        <p:spPr bwMode="auto">
          <a:xfrm>
            <a:off x="536335" y="3737879"/>
            <a:ext cx="7705725" cy="457200"/>
          </a:xfrm>
          <a:prstGeom prst="rect">
            <a:avLst/>
          </a:prstGeom>
          <a:noFill/>
          <a:ln w="9525">
            <a:noFill/>
            <a:miter lim="800000"/>
            <a:headEnd/>
            <a:tailEnd/>
          </a:ln>
        </p:spPr>
        <p:txBody>
          <a:bodyPr>
            <a:spAutoFit/>
          </a:bodyPr>
          <a:lstStyle/>
          <a:p>
            <a:pPr marL="342900" indent="-342900">
              <a:spcBef>
                <a:spcPct val="50000"/>
              </a:spcBef>
              <a:buFont typeface="Wingdings" pitchFamily="2" charset="2"/>
              <a:buChar char="Ø"/>
            </a:pPr>
            <a:r>
              <a:rPr lang="en-US" altLang="zh-CN" sz="2400" dirty="0"/>
              <a:t> Integral equations simplified to </a:t>
            </a:r>
            <a:r>
              <a:rPr lang="en-US" altLang="zh-CN" sz="2400" dirty="0">
                <a:solidFill>
                  <a:srgbClr val="FF0000"/>
                </a:solidFill>
              </a:rPr>
              <a:t>algebraic</a:t>
            </a:r>
            <a:r>
              <a:rPr lang="en-US" altLang="zh-CN" sz="2400" dirty="0"/>
              <a:t> equations</a:t>
            </a:r>
          </a:p>
        </p:txBody>
      </p:sp>
      <p:sp>
        <p:nvSpPr>
          <p:cNvPr id="14" name="Text Box 337"/>
          <p:cNvSpPr txBox="1">
            <a:spLocks noChangeArrowheads="1"/>
          </p:cNvSpPr>
          <p:nvPr/>
        </p:nvSpPr>
        <p:spPr bwMode="auto">
          <a:xfrm>
            <a:off x="2049223" y="5682567"/>
            <a:ext cx="720725" cy="366712"/>
          </a:xfrm>
          <a:prstGeom prst="rect">
            <a:avLst/>
          </a:prstGeom>
          <a:noFill/>
          <a:ln w="9525">
            <a:noFill/>
            <a:miter lim="800000"/>
            <a:headEnd/>
            <a:tailEnd/>
          </a:ln>
        </p:spPr>
        <p:txBody>
          <a:bodyPr>
            <a:spAutoFit/>
          </a:bodyPr>
          <a:lstStyle/>
          <a:p>
            <a:pPr>
              <a:spcBef>
                <a:spcPct val="50000"/>
              </a:spcBef>
            </a:pPr>
            <a:r>
              <a:rPr lang="en-US" altLang="zh-CN"/>
              <a:t>with </a:t>
            </a:r>
          </a:p>
        </p:txBody>
      </p:sp>
      <p:sp>
        <p:nvSpPr>
          <p:cNvPr id="15" name="Text Box 370"/>
          <p:cNvSpPr txBox="1">
            <a:spLocks noChangeArrowheads="1"/>
          </p:cNvSpPr>
          <p:nvPr/>
        </p:nvSpPr>
        <p:spPr bwMode="auto">
          <a:xfrm>
            <a:off x="566498" y="6304868"/>
            <a:ext cx="3735382" cy="461665"/>
          </a:xfrm>
          <a:prstGeom prst="rect">
            <a:avLst/>
          </a:prstGeom>
          <a:noFill/>
          <a:ln w="9525">
            <a:noFill/>
            <a:miter lim="800000"/>
            <a:headEnd/>
            <a:tailEnd/>
          </a:ln>
        </p:spPr>
        <p:txBody>
          <a:bodyPr wrap="none">
            <a:spAutoFit/>
          </a:bodyPr>
          <a:lstStyle/>
          <a:p>
            <a:pPr marL="342900" indent="-342900">
              <a:buFont typeface="Wingdings" pitchFamily="2" charset="2"/>
              <a:buChar char="Ø"/>
            </a:pPr>
            <a:r>
              <a:rPr lang="en-US" altLang="zh-CN" sz="2400" dirty="0"/>
              <a:t> Bethe-</a:t>
            </a:r>
            <a:r>
              <a:rPr lang="en-US" altLang="zh-CN" sz="2400" dirty="0" err="1"/>
              <a:t>Salpeter</a:t>
            </a:r>
            <a:r>
              <a:rPr lang="en-US" altLang="zh-CN" sz="2400" dirty="0"/>
              <a:t> equation:</a:t>
            </a:r>
          </a:p>
        </p:txBody>
      </p:sp>
      <p:pic>
        <p:nvPicPr>
          <p:cNvPr id="16" name="Picture 2"/>
          <p:cNvPicPr>
            <a:picLocks noChangeAspect="1" noChangeArrowheads="1"/>
          </p:cNvPicPr>
          <p:nvPr/>
        </p:nvPicPr>
        <p:blipFill>
          <a:blip r:embed="rId5" cstate="print"/>
          <a:srcRect/>
          <a:stretch>
            <a:fillRect/>
          </a:stretch>
        </p:blipFill>
        <p:spPr bwMode="auto">
          <a:xfrm>
            <a:off x="3071573" y="1159780"/>
            <a:ext cx="4357687" cy="409575"/>
          </a:xfrm>
          <a:prstGeom prst="rect">
            <a:avLst/>
          </a:prstGeom>
          <a:noFill/>
          <a:ln w="9525">
            <a:noFill/>
            <a:miter lim="800000"/>
            <a:headEnd/>
            <a:tailEnd/>
          </a:ln>
        </p:spPr>
      </p:pic>
      <p:pic>
        <p:nvPicPr>
          <p:cNvPr id="17" name="Picture 3"/>
          <p:cNvPicPr>
            <a:picLocks noChangeAspect="1" noChangeArrowheads="1"/>
          </p:cNvPicPr>
          <p:nvPr/>
        </p:nvPicPr>
        <p:blipFill>
          <a:blip r:embed="rId6" cstate="print"/>
          <a:srcRect/>
          <a:stretch>
            <a:fillRect/>
          </a:stretch>
        </p:blipFill>
        <p:spPr bwMode="auto">
          <a:xfrm>
            <a:off x="1499948" y="4271279"/>
            <a:ext cx="7558087" cy="1252538"/>
          </a:xfrm>
          <a:prstGeom prst="rect">
            <a:avLst/>
          </a:prstGeom>
          <a:noFill/>
          <a:ln w="9525">
            <a:noFill/>
            <a:miter lim="800000"/>
            <a:headEnd/>
            <a:tailEnd/>
          </a:ln>
        </p:spPr>
      </p:pic>
      <p:pic>
        <p:nvPicPr>
          <p:cNvPr id="18" name="Picture 4"/>
          <p:cNvPicPr>
            <a:picLocks noChangeAspect="1" noChangeArrowheads="1"/>
          </p:cNvPicPr>
          <p:nvPr/>
        </p:nvPicPr>
        <p:blipFill>
          <a:blip r:embed="rId7" cstate="print"/>
          <a:srcRect/>
          <a:stretch>
            <a:fillRect/>
          </a:stretch>
        </p:blipFill>
        <p:spPr bwMode="auto">
          <a:xfrm>
            <a:off x="2857259" y="5523818"/>
            <a:ext cx="3538538" cy="681037"/>
          </a:xfrm>
          <a:prstGeom prst="rect">
            <a:avLst/>
          </a:prstGeom>
          <a:noFill/>
          <a:ln w="9525">
            <a:noFill/>
            <a:miter lim="800000"/>
            <a:headEnd/>
            <a:tailEnd/>
          </a:ln>
        </p:spPr>
      </p:pic>
      <p:pic>
        <p:nvPicPr>
          <p:cNvPr id="19" name="Picture 5"/>
          <p:cNvPicPr>
            <a:picLocks noChangeAspect="1" noChangeArrowheads="1"/>
          </p:cNvPicPr>
          <p:nvPr/>
        </p:nvPicPr>
        <p:blipFill>
          <a:blip r:embed="rId8" cstate="print"/>
          <a:srcRect/>
          <a:stretch>
            <a:fillRect/>
          </a:stretch>
        </p:blipFill>
        <p:spPr bwMode="auto">
          <a:xfrm>
            <a:off x="4571759" y="6311217"/>
            <a:ext cx="2514600" cy="538162"/>
          </a:xfrm>
          <a:prstGeom prst="rect">
            <a:avLst/>
          </a:prstGeom>
          <a:noFill/>
          <a:ln w="9525">
            <a:noFill/>
            <a:miter lim="800000"/>
            <a:headEnd/>
            <a:tailEnd/>
          </a:ln>
        </p:spPr>
      </p:pic>
      <p:sp>
        <p:nvSpPr>
          <p:cNvPr id="21" name="矩形 20"/>
          <p:cNvSpPr/>
          <p:nvPr/>
        </p:nvSpPr>
        <p:spPr>
          <a:xfrm>
            <a:off x="7086359" y="746015"/>
            <a:ext cx="4802533" cy="400110"/>
          </a:xfrm>
          <a:prstGeom prst="rect">
            <a:avLst/>
          </a:prstGeom>
        </p:spPr>
        <p:txBody>
          <a:bodyPr wrap="square">
            <a:spAutoFit/>
          </a:bodyPr>
          <a:lstStyle/>
          <a:p>
            <a:pPr algn="r"/>
            <a:r>
              <a:rPr lang="en-US" altLang="zh-CN" sz="2000" i="1" dirty="0"/>
              <a:t>J</a:t>
            </a:r>
            <a:r>
              <a:rPr lang="en-US" altLang="zh-CN" sz="2000" i="1" dirty="0">
                <a:solidFill>
                  <a:srgbClr val="0000FF"/>
                </a:solidFill>
              </a:rPr>
              <a:t>. A. </a:t>
            </a:r>
            <a:r>
              <a:rPr lang="en-US" altLang="zh-CN" sz="2000" i="1" dirty="0" err="1">
                <a:solidFill>
                  <a:srgbClr val="0000FF"/>
                </a:solidFill>
              </a:rPr>
              <a:t>Oller</a:t>
            </a:r>
            <a:r>
              <a:rPr lang="en-US" altLang="zh-CN" sz="2000" i="1" dirty="0">
                <a:solidFill>
                  <a:srgbClr val="0000FF"/>
                </a:solidFill>
              </a:rPr>
              <a:t> and E. </a:t>
            </a:r>
            <a:r>
              <a:rPr lang="en-US" altLang="zh-CN" sz="2000" i="1" dirty="0" err="1">
                <a:solidFill>
                  <a:srgbClr val="0000FF"/>
                </a:solidFill>
              </a:rPr>
              <a:t>Oset</a:t>
            </a:r>
            <a:r>
              <a:rPr lang="en-US" altLang="zh-CN" sz="2000" i="1" dirty="0">
                <a:solidFill>
                  <a:srgbClr val="0000FF"/>
                </a:solidFill>
              </a:rPr>
              <a:t>, NP A 620, 438 (1997) </a:t>
            </a:r>
            <a:endParaRPr lang="zh-CN" altLang="en-US" sz="2000" i="1" dirty="0">
              <a:solidFill>
                <a:srgbClr val="0000FF"/>
              </a:solidFill>
            </a:endParaRPr>
          </a:p>
        </p:txBody>
      </p:sp>
      <p:sp>
        <p:nvSpPr>
          <p:cNvPr id="3" name="文本框 2">
            <a:extLst>
              <a:ext uri="{FF2B5EF4-FFF2-40B4-BE49-F238E27FC236}">
                <a16:creationId xmlns:a16="http://schemas.microsoft.com/office/drawing/2014/main" id="{18F114EC-3013-DD4F-BAB4-4C17CAC8FD12}"/>
              </a:ext>
            </a:extLst>
          </p:cNvPr>
          <p:cNvSpPr txBox="1"/>
          <p:nvPr/>
        </p:nvSpPr>
        <p:spPr>
          <a:xfrm>
            <a:off x="100205" y="233217"/>
            <a:ext cx="10846522" cy="523220"/>
          </a:xfrm>
          <a:prstGeom prst="rect">
            <a:avLst/>
          </a:prstGeom>
          <a:noFill/>
        </p:spPr>
        <p:txBody>
          <a:bodyPr wrap="square">
            <a:spAutoFit/>
          </a:bodyPr>
          <a:lstStyle/>
          <a:p>
            <a:pPr>
              <a:spcBef>
                <a:spcPct val="50000"/>
              </a:spcBef>
            </a:pPr>
            <a:r>
              <a:rPr lang="en-US" altLang="zh-CN" sz="2800" b="1" dirty="0"/>
              <a:t>On-shell factorization: V in VGV, VGVGV, …, can be evaluated on shell!</a:t>
            </a: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6"/>
          <p:cNvPicPr>
            <a:picLocks noChangeAspect="1" noChangeArrowheads="1"/>
          </p:cNvPicPr>
          <p:nvPr/>
        </p:nvPicPr>
        <p:blipFill>
          <a:blip r:embed="rId2" cstate="print"/>
          <a:srcRect/>
          <a:stretch>
            <a:fillRect/>
          </a:stretch>
        </p:blipFill>
        <p:spPr bwMode="auto">
          <a:xfrm>
            <a:off x="2279651" y="2403475"/>
            <a:ext cx="7745413" cy="1530350"/>
          </a:xfrm>
          <a:prstGeom prst="rect">
            <a:avLst/>
          </a:prstGeom>
          <a:noFill/>
          <a:ln w="9525">
            <a:noFill/>
            <a:miter lim="800000"/>
            <a:headEnd/>
            <a:tailEnd/>
          </a:ln>
        </p:spPr>
      </p:pic>
      <p:pic>
        <p:nvPicPr>
          <p:cNvPr id="16388" name="Picture 7"/>
          <p:cNvPicPr>
            <a:picLocks noChangeAspect="1" noChangeArrowheads="1"/>
          </p:cNvPicPr>
          <p:nvPr/>
        </p:nvPicPr>
        <p:blipFill>
          <a:blip r:embed="rId3" cstate="print"/>
          <a:srcRect/>
          <a:stretch>
            <a:fillRect/>
          </a:stretch>
        </p:blipFill>
        <p:spPr bwMode="auto">
          <a:xfrm>
            <a:off x="3143250" y="4581525"/>
            <a:ext cx="5056188" cy="889000"/>
          </a:xfrm>
          <a:prstGeom prst="rect">
            <a:avLst/>
          </a:prstGeom>
          <a:noFill/>
          <a:ln w="9525">
            <a:noFill/>
            <a:miter lim="800000"/>
            <a:headEnd/>
            <a:tailEnd/>
          </a:ln>
        </p:spPr>
      </p:pic>
      <p:sp>
        <p:nvSpPr>
          <p:cNvPr id="16389" name="Text Box 8"/>
          <p:cNvSpPr txBox="1">
            <a:spLocks noChangeArrowheads="1"/>
          </p:cNvSpPr>
          <p:nvPr/>
        </p:nvSpPr>
        <p:spPr bwMode="auto">
          <a:xfrm>
            <a:off x="584865" y="1869154"/>
            <a:ext cx="8574708" cy="461665"/>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Ø"/>
            </a:pPr>
            <a:r>
              <a:rPr lang="en-US" altLang="zh-CN" sz="2400" dirty="0"/>
              <a:t> </a:t>
            </a:r>
            <a:r>
              <a:rPr lang="en-US" altLang="zh-CN" sz="2400" dirty="0">
                <a:solidFill>
                  <a:srgbClr val="FF0000"/>
                </a:solidFill>
              </a:rPr>
              <a:t>Subtraction constants</a:t>
            </a:r>
            <a:r>
              <a:rPr lang="en-US" altLang="zh-CN" sz="2400" dirty="0"/>
              <a:t> in dimensional regularization (DR) method</a:t>
            </a:r>
          </a:p>
        </p:txBody>
      </p:sp>
      <p:sp>
        <p:nvSpPr>
          <p:cNvPr id="16390" name="Text Box 9"/>
          <p:cNvSpPr txBox="1">
            <a:spLocks noChangeArrowheads="1"/>
          </p:cNvSpPr>
          <p:nvPr/>
        </p:nvSpPr>
        <p:spPr bwMode="auto">
          <a:xfrm>
            <a:off x="584865" y="3904497"/>
            <a:ext cx="6696075" cy="461665"/>
          </a:xfrm>
          <a:prstGeom prst="rect">
            <a:avLst/>
          </a:prstGeom>
          <a:noFill/>
          <a:ln w="9525">
            <a:noFill/>
            <a:miter lim="800000"/>
            <a:headEnd/>
            <a:tailEnd/>
          </a:ln>
        </p:spPr>
        <p:txBody>
          <a:bodyPr>
            <a:spAutoFit/>
          </a:bodyPr>
          <a:lstStyle/>
          <a:p>
            <a:pPr marL="342900" indent="-342900">
              <a:spcBef>
                <a:spcPct val="50000"/>
              </a:spcBef>
              <a:buFont typeface="Wingdings" pitchFamily="2" charset="2"/>
              <a:buChar char="Ø"/>
            </a:pPr>
            <a:r>
              <a:rPr lang="en-US" altLang="zh-CN" sz="2400" dirty="0"/>
              <a:t> or </a:t>
            </a:r>
            <a:r>
              <a:rPr lang="en-US" altLang="zh-CN" sz="2400" dirty="0">
                <a:solidFill>
                  <a:srgbClr val="FF0000"/>
                </a:solidFill>
              </a:rPr>
              <a:t>cutoff values</a:t>
            </a:r>
            <a:r>
              <a:rPr lang="en-US" altLang="zh-CN" sz="2400" dirty="0"/>
              <a:t> in cutoff method</a:t>
            </a:r>
          </a:p>
        </p:txBody>
      </p:sp>
      <p:pic>
        <p:nvPicPr>
          <p:cNvPr id="16391" name="Picture 10"/>
          <p:cNvPicPr>
            <a:picLocks noChangeAspect="1" noChangeArrowheads="1"/>
          </p:cNvPicPr>
          <p:nvPr/>
        </p:nvPicPr>
        <p:blipFill>
          <a:blip r:embed="rId4" cstate="print"/>
          <a:srcRect/>
          <a:stretch>
            <a:fillRect/>
          </a:stretch>
        </p:blipFill>
        <p:spPr bwMode="auto">
          <a:xfrm>
            <a:off x="5440101" y="1064876"/>
            <a:ext cx="4078287" cy="785813"/>
          </a:xfrm>
          <a:prstGeom prst="rect">
            <a:avLst/>
          </a:prstGeom>
          <a:noFill/>
          <a:ln w="9525">
            <a:noFill/>
            <a:miter lim="800000"/>
            <a:headEnd/>
            <a:tailEnd/>
          </a:ln>
        </p:spPr>
      </p:pic>
      <p:sp>
        <p:nvSpPr>
          <p:cNvPr id="16392" name="Oval 11"/>
          <p:cNvSpPr>
            <a:spLocks noChangeArrowheads="1"/>
          </p:cNvSpPr>
          <p:nvPr/>
        </p:nvSpPr>
        <p:spPr bwMode="auto">
          <a:xfrm>
            <a:off x="3792538" y="4581525"/>
            <a:ext cx="647700" cy="431800"/>
          </a:xfrm>
          <a:prstGeom prst="ellipse">
            <a:avLst/>
          </a:prstGeom>
          <a:noFill/>
          <a:ln w="25400">
            <a:solidFill>
              <a:srgbClr val="FF0000"/>
            </a:solidFill>
            <a:round/>
            <a:headEnd/>
            <a:tailEnd/>
          </a:ln>
        </p:spPr>
        <p:txBody>
          <a:bodyPr wrap="none" anchor="ctr"/>
          <a:lstStyle/>
          <a:p>
            <a:endParaRPr lang="zh-CN" altLang="en-US"/>
          </a:p>
        </p:txBody>
      </p:sp>
      <p:sp>
        <p:nvSpPr>
          <p:cNvPr id="16393" name="Oval 12"/>
          <p:cNvSpPr>
            <a:spLocks noChangeArrowheads="1"/>
          </p:cNvSpPr>
          <p:nvPr/>
        </p:nvSpPr>
        <p:spPr bwMode="auto">
          <a:xfrm>
            <a:off x="3792539" y="2636839"/>
            <a:ext cx="287337" cy="288925"/>
          </a:xfrm>
          <a:prstGeom prst="ellipse">
            <a:avLst/>
          </a:prstGeom>
          <a:noFill/>
          <a:ln w="25400">
            <a:solidFill>
              <a:srgbClr val="FF0000"/>
            </a:solidFill>
            <a:round/>
            <a:headEnd/>
            <a:tailEnd/>
          </a:ln>
        </p:spPr>
        <p:txBody>
          <a:bodyPr wrap="none" anchor="ctr"/>
          <a:lstStyle/>
          <a:p>
            <a:endParaRPr lang="zh-CN" altLang="en-US"/>
          </a:p>
        </p:txBody>
      </p:sp>
      <p:sp>
        <p:nvSpPr>
          <p:cNvPr id="16394" name="Text Box 13"/>
          <p:cNvSpPr txBox="1">
            <a:spLocks noChangeArrowheads="1"/>
          </p:cNvSpPr>
          <p:nvPr/>
        </p:nvSpPr>
        <p:spPr bwMode="auto">
          <a:xfrm>
            <a:off x="629077" y="5624335"/>
            <a:ext cx="10656240" cy="949171"/>
          </a:xfrm>
          <a:prstGeom prst="rect">
            <a:avLst/>
          </a:prstGeom>
          <a:noFill/>
          <a:ln w="9525">
            <a:noFill/>
            <a:miter lim="800000"/>
            <a:headEnd/>
            <a:tailEnd/>
          </a:ln>
        </p:spPr>
        <p:txBody>
          <a:bodyPr wrap="square">
            <a:spAutoFit/>
          </a:bodyPr>
          <a:lstStyle/>
          <a:p>
            <a:pPr marL="342900" indent="-342900">
              <a:lnSpc>
                <a:spcPct val="120000"/>
              </a:lnSpc>
              <a:spcBef>
                <a:spcPct val="50000"/>
              </a:spcBef>
              <a:buFont typeface="Wingdings" pitchFamily="2" charset="2"/>
              <a:buChar char="Ø"/>
            </a:pPr>
            <a:r>
              <a:rPr lang="en-US" altLang="zh-CN" sz="2400" dirty="0"/>
              <a:t> Since we work with hadronic phenomena, one often uses a cutoff value of  about 1 GeV to guide calculations in DR method. </a:t>
            </a:r>
          </a:p>
        </p:txBody>
      </p:sp>
      <p:sp>
        <p:nvSpPr>
          <p:cNvPr id="16395" name="Text Box 15"/>
          <p:cNvSpPr txBox="1">
            <a:spLocks noChangeArrowheads="1"/>
          </p:cNvSpPr>
          <p:nvPr/>
        </p:nvSpPr>
        <p:spPr bwMode="auto">
          <a:xfrm>
            <a:off x="516691" y="1200254"/>
            <a:ext cx="4564595" cy="461665"/>
          </a:xfrm>
          <a:prstGeom prst="rect">
            <a:avLst/>
          </a:prstGeom>
          <a:noFill/>
          <a:ln w="9525">
            <a:noFill/>
            <a:miter lim="800000"/>
            <a:headEnd/>
            <a:tailEnd/>
          </a:ln>
        </p:spPr>
        <p:txBody>
          <a:bodyPr wrap="square">
            <a:spAutoFit/>
          </a:bodyPr>
          <a:lstStyle/>
          <a:p>
            <a:pPr marL="342900" indent="-342900">
              <a:spcBef>
                <a:spcPct val="50000"/>
              </a:spcBef>
              <a:buFont typeface="Wingdings" pitchFamily="2" charset="2"/>
              <a:buChar char="Ø"/>
            </a:pPr>
            <a:r>
              <a:rPr lang="en-US" altLang="zh-CN" sz="2400" dirty="0"/>
              <a:t> Related to the regularization of</a:t>
            </a:r>
          </a:p>
        </p:txBody>
      </p:sp>
      <p:sp>
        <p:nvSpPr>
          <p:cNvPr id="5" name="文本框 4">
            <a:extLst>
              <a:ext uri="{FF2B5EF4-FFF2-40B4-BE49-F238E27FC236}">
                <a16:creationId xmlns:a16="http://schemas.microsoft.com/office/drawing/2014/main" id="{84152F4D-31CD-6E7E-A576-D5D52098B6C2}"/>
              </a:ext>
            </a:extLst>
          </p:cNvPr>
          <p:cNvSpPr txBox="1"/>
          <p:nvPr/>
        </p:nvSpPr>
        <p:spPr>
          <a:xfrm>
            <a:off x="-91392" y="267450"/>
            <a:ext cx="8635318" cy="523220"/>
          </a:xfrm>
          <a:prstGeom prst="rect">
            <a:avLst/>
          </a:prstGeom>
          <a:noFill/>
        </p:spPr>
        <p:txBody>
          <a:bodyPr wrap="square">
            <a:spAutoFit/>
          </a:bodyPr>
          <a:lstStyle/>
          <a:p>
            <a:pPr algn="ctr">
              <a:spcBef>
                <a:spcPct val="50000"/>
              </a:spcBef>
            </a:pPr>
            <a:r>
              <a:rPr lang="en-US" altLang="zh-CN" sz="2800" b="1" dirty="0"/>
              <a:t>Free parameters: subtraction constants or cutoff values</a:t>
            </a:r>
          </a:p>
        </p:txBody>
      </p:sp>
    </p:spTree>
  </p:cSld>
  <p:clrMapOvr>
    <a:masterClrMapping/>
  </p:clrMapOvr>
  <p:transition advTm="31719"/>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0"/>
          <p:cNvPicPr>
            <a:picLocks noChangeAspect="1" noChangeArrowheads="1"/>
          </p:cNvPicPr>
          <p:nvPr/>
        </p:nvPicPr>
        <p:blipFill>
          <a:blip r:embed="rId3" cstate="print"/>
          <a:srcRect/>
          <a:stretch>
            <a:fillRect/>
          </a:stretch>
        </p:blipFill>
        <p:spPr bwMode="auto">
          <a:xfrm>
            <a:off x="6959600" y="3074989"/>
            <a:ext cx="3240088" cy="2441575"/>
          </a:xfrm>
          <a:prstGeom prst="rect">
            <a:avLst/>
          </a:prstGeom>
          <a:noFill/>
          <a:ln w="9525">
            <a:noFill/>
            <a:miter lim="800000"/>
            <a:headEnd/>
            <a:tailEnd/>
          </a:ln>
        </p:spPr>
      </p:pic>
      <p:sp>
        <p:nvSpPr>
          <p:cNvPr id="5" name="Rectangle 119"/>
          <p:cNvSpPr>
            <a:spLocks noChangeArrowheads="1"/>
          </p:cNvSpPr>
          <p:nvPr/>
        </p:nvSpPr>
        <p:spPr bwMode="auto">
          <a:xfrm>
            <a:off x="9480550" y="4076701"/>
            <a:ext cx="287338" cy="288925"/>
          </a:xfrm>
          <a:prstGeom prst="rect">
            <a:avLst/>
          </a:prstGeom>
          <a:solidFill>
            <a:schemeClr val="accent4">
              <a:lumMod val="20000"/>
              <a:lumOff val="80000"/>
            </a:schemeClr>
          </a:solidFill>
          <a:ln w="9525">
            <a:solidFill>
              <a:schemeClr val="tx1"/>
            </a:solidFill>
            <a:miter lim="800000"/>
            <a:headEnd/>
            <a:tailEnd/>
          </a:ln>
        </p:spPr>
        <p:txBody>
          <a:bodyPr wrap="none" anchor="ctr"/>
          <a:lstStyle/>
          <a:p>
            <a:endParaRPr lang="zh-CN" altLang="en-US"/>
          </a:p>
        </p:txBody>
      </p:sp>
      <p:sp>
        <p:nvSpPr>
          <p:cNvPr id="6" name="Text Box 6"/>
          <p:cNvSpPr txBox="1">
            <a:spLocks noChangeArrowheads="1"/>
          </p:cNvSpPr>
          <p:nvPr/>
        </p:nvSpPr>
        <p:spPr bwMode="auto">
          <a:xfrm>
            <a:off x="571753" y="1282948"/>
            <a:ext cx="6245736" cy="1392369"/>
          </a:xfrm>
          <a:prstGeom prst="rect">
            <a:avLst/>
          </a:prstGeom>
          <a:noFill/>
          <a:ln w="9525">
            <a:noFill/>
            <a:miter lim="800000"/>
            <a:headEnd/>
            <a:tailEnd/>
          </a:ln>
        </p:spPr>
        <p:txBody>
          <a:bodyPr wrap="square">
            <a:spAutoFit/>
          </a:bodyPr>
          <a:lstStyle/>
          <a:p>
            <a:pPr marL="342900" indent="-342900">
              <a:lnSpc>
                <a:spcPct val="120000"/>
              </a:lnSpc>
              <a:spcBef>
                <a:spcPct val="50000"/>
              </a:spcBef>
              <a:buFont typeface="Wingdings" pitchFamily="2" charset="2"/>
              <a:buChar char="Ø"/>
            </a:pPr>
            <a:r>
              <a:rPr lang="en-US" altLang="zh-CN" sz="2400" dirty="0"/>
              <a:t> To </a:t>
            </a:r>
            <a:r>
              <a:rPr lang="en-US" altLang="zh-CN" sz="2400" b="1" dirty="0"/>
              <a:t>identify resonances</a:t>
            </a:r>
            <a:r>
              <a:rPr lang="en-US" altLang="zh-CN" sz="2400" dirty="0"/>
              <a:t>, one goes to the </a:t>
            </a:r>
            <a:r>
              <a:rPr lang="en-US" altLang="zh-CN" sz="2400" b="1" dirty="0"/>
              <a:t>complex plane </a:t>
            </a:r>
            <a:r>
              <a:rPr lang="en-US" altLang="zh-CN" sz="2400" dirty="0"/>
              <a:t>to look for poles. The resonance parameters can be obtained as</a:t>
            </a:r>
          </a:p>
        </p:txBody>
      </p:sp>
      <p:sp>
        <p:nvSpPr>
          <p:cNvPr id="7" name="Text Box 97"/>
          <p:cNvSpPr txBox="1">
            <a:spLocks noChangeArrowheads="1"/>
          </p:cNvSpPr>
          <p:nvPr/>
        </p:nvSpPr>
        <p:spPr bwMode="auto">
          <a:xfrm>
            <a:off x="555975" y="3396875"/>
            <a:ext cx="6568721" cy="1392369"/>
          </a:xfrm>
          <a:prstGeom prst="rect">
            <a:avLst/>
          </a:prstGeom>
          <a:noFill/>
          <a:ln w="9525">
            <a:noFill/>
            <a:miter lim="800000"/>
            <a:headEnd/>
            <a:tailEnd/>
          </a:ln>
        </p:spPr>
        <p:txBody>
          <a:bodyPr wrap="square">
            <a:spAutoFit/>
          </a:bodyPr>
          <a:lstStyle/>
          <a:p>
            <a:pPr marL="342900" indent="-342900">
              <a:lnSpc>
                <a:spcPct val="120000"/>
              </a:lnSpc>
              <a:spcBef>
                <a:spcPct val="50000"/>
              </a:spcBef>
              <a:buFont typeface="Wingdings" pitchFamily="2" charset="2"/>
              <a:buChar char="Ø"/>
            </a:pPr>
            <a:r>
              <a:rPr lang="en-US" altLang="zh-CN" sz="2400" dirty="0"/>
              <a:t> Once poles are found, resonance parameters can also be obtained from amplitudes squared on the </a:t>
            </a:r>
            <a:r>
              <a:rPr lang="en-US" altLang="zh-CN" sz="2400" b="1" dirty="0"/>
              <a:t>real axis</a:t>
            </a:r>
          </a:p>
        </p:txBody>
      </p:sp>
      <p:sp>
        <p:nvSpPr>
          <p:cNvPr id="8" name="Text Box 98"/>
          <p:cNvSpPr txBox="1">
            <a:spLocks noChangeArrowheads="1"/>
          </p:cNvSpPr>
          <p:nvPr/>
        </p:nvSpPr>
        <p:spPr bwMode="auto">
          <a:xfrm>
            <a:off x="571753" y="5395849"/>
            <a:ext cx="11109353" cy="1392369"/>
          </a:xfrm>
          <a:prstGeom prst="rect">
            <a:avLst/>
          </a:prstGeom>
          <a:noFill/>
          <a:ln w="9525">
            <a:noFill/>
            <a:miter lim="800000"/>
            <a:headEnd/>
            <a:tailEnd/>
          </a:ln>
        </p:spPr>
        <p:txBody>
          <a:bodyPr wrap="square">
            <a:spAutoFit/>
          </a:bodyPr>
          <a:lstStyle/>
          <a:p>
            <a:pPr marL="342900" indent="-342900">
              <a:lnSpc>
                <a:spcPct val="120000"/>
              </a:lnSpc>
              <a:buFont typeface="Wingdings" pitchFamily="2" charset="2"/>
              <a:buChar char="Ø"/>
            </a:pPr>
            <a:r>
              <a:rPr lang="en-US" altLang="zh-CN" sz="2000" dirty="0"/>
              <a:t> </a:t>
            </a:r>
            <a:r>
              <a:rPr lang="en-US" altLang="zh-CN" sz="2400" dirty="0"/>
              <a:t>In this work, we search for poles on the complex plane and obtain resonance parameters in both ways. It is necessary because </a:t>
            </a:r>
            <a:r>
              <a:rPr lang="en-US" altLang="zh-CN" sz="2400" i="1" dirty="0"/>
              <a:t>only the real axis method is valid for calculations including the box diagrams.</a:t>
            </a:r>
          </a:p>
        </p:txBody>
      </p:sp>
      <p:pic>
        <p:nvPicPr>
          <p:cNvPr id="9" name="Picture 99"/>
          <p:cNvPicPr>
            <a:picLocks noChangeAspect="1" noChangeArrowheads="1"/>
          </p:cNvPicPr>
          <p:nvPr/>
        </p:nvPicPr>
        <p:blipFill>
          <a:blip r:embed="rId4" cstate="print"/>
          <a:srcRect/>
          <a:stretch>
            <a:fillRect/>
          </a:stretch>
        </p:blipFill>
        <p:spPr bwMode="auto">
          <a:xfrm>
            <a:off x="6456364" y="830263"/>
            <a:ext cx="4211637" cy="2311400"/>
          </a:xfrm>
          <a:prstGeom prst="rect">
            <a:avLst/>
          </a:prstGeom>
          <a:noFill/>
          <a:ln w="9525">
            <a:noFill/>
            <a:miter lim="800000"/>
            <a:headEnd/>
            <a:tailEnd/>
          </a:ln>
        </p:spPr>
      </p:pic>
      <p:sp>
        <p:nvSpPr>
          <p:cNvPr id="10" name="Line 101"/>
          <p:cNvSpPr>
            <a:spLocks noChangeShapeType="1"/>
          </p:cNvSpPr>
          <p:nvPr/>
        </p:nvSpPr>
        <p:spPr bwMode="auto">
          <a:xfrm>
            <a:off x="9048750" y="3429001"/>
            <a:ext cx="0" cy="1871663"/>
          </a:xfrm>
          <a:prstGeom prst="line">
            <a:avLst/>
          </a:prstGeom>
          <a:noFill/>
          <a:ln w="25400" cap="rnd">
            <a:solidFill>
              <a:schemeClr val="tx1"/>
            </a:solidFill>
            <a:prstDash val="sysDot"/>
            <a:round/>
            <a:headEnd/>
            <a:tailEnd/>
          </a:ln>
        </p:spPr>
        <p:txBody>
          <a:bodyPr/>
          <a:lstStyle/>
          <a:p>
            <a:endParaRPr lang="zh-CN" altLang="en-US"/>
          </a:p>
        </p:txBody>
      </p:sp>
      <p:sp>
        <p:nvSpPr>
          <p:cNvPr id="11" name="Line 102"/>
          <p:cNvSpPr>
            <a:spLocks noChangeShapeType="1"/>
          </p:cNvSpPr>
          <p:nvPr/>
        </p:nvSpPr>
        <p:spPr bwMode="auto">
          <a:xfrm>
            <a:off x="8832850" y="4365625"/>
            <a:ext cx="431800" cy="0"/>
          </a:xfrm>
          <a:prstGeom prst="line">
            <a:avLst/>
          </a:prstGeom>
          <a:noFill/>
          <a:ln w="25400">
            <a:solidFill>
              <a:srgbClr val="FF0000"/>
            </a:solidFill>
            <a:round/>
            <a:headEnd type="triangle" w="med" len="med"/>
            <a:tailEnd type="triangle" w="med" len="med"/>
          </a:ln>
        </p:spPr>
        <p:txBody>
          <a:bodyPr/>
          <a:lstStyle/>
          <a:p>
            <a:endParaRPr lang="zh-CN" altLang="en-US"/>
          </a:p>
        </p:txBody>
      </p:sp>
      <p:sp>
        <p:nvSpPr>
          <p:cNvPr id="12" name="Line 103"/>
          <p:cNvSpPr>
            <a:spLocks noChangeShapeType="1"/>
          </p:cNvSpPr>
          <p:nvPr/>
        </p:nvSpPr>
        <p:spPr bwMode="auto">
          <a:xfrm>
            <a:off x="8040688" y="3429000"/>
            <a:ext cx="1008062" cy="0"/>
          </a:xfrm>
          <a:prstGeom prst="line">
            <a:avLst/>
          </a:prstGeom>
          <a:noFill/>
          <a:ln w="25400" cap="rnd">
            <a:solidFill>
              <a:srgbClr val="FF0000"/>
            </a:solidFill>
            <a:prstDash val="sysDot"/>
            <a:round/>
            <a:headEnd/>
            <a:tailEnd/>
          </a:ln>
        </p:spPr>
        <p:txBody>
          <a:bodyPr/>
          <a:lstStyle/>
          <a:p>
            <a:endParaRPr lang="zh-CN" altLang="en-US"/>
          </a:p>
        </p:txBody>
      </p:sp>
      <p:sp>
        <p:nvSpPr>
          <p:cNvPr id="13" name="Line 104"/>
          <p:cNvSpPr>
            <a:spLocks noChangeShapeType="1"/>
          </p:cNvSpPr>
          <p:nvPr/>
        </p:nvSpPr>
        <p:spPr bwMode="auto">
          <a:xfrm>
            <a:off x="8112126" y="4365625"/>
            <a:ext cx="720725" cy="0"/>
          </a:xfrm>
          <a:prstGeom prst="line">
            <a:avLst/>
          </a:prstGeom>
          <a:noFill/>
          <a:ln w="25400" cap="rnd">
            <a:solidFill>
              <a:srgbClr val="FF0000"/>
            </a:solidFill>
            <a:prstDash val="sysDot"/>
            <a:round/>
            <a:headEnd/>
            <a:tailEnd/>
          </a:ln>
        </p:spPr>
        <p:txBody>
          <a:bodyPr/>
          <a:lstStyle/>
          <a:p>
            <a:endParaRPr lang="zh-CN" altLang="en-US"/>
          </a:p>
        </p:txBody>
      </p:sp>
      <p:sp>
        <p:nvSpPr>
          <p:cNvPr id="14" name="Text Box 105"/>
          <p:cNvSpPr txBox="1">
            <a:spLocks noChangeArrowheads="1"/>
          </p:cNvSpPr>
          <p:nvPr/>
        </p:nvSpPr>
        <p:spPr bwMode="auto">
          <a:xfrm>
            <a:off x="7391400" y="3306764"/>
            <a:ext cx="712788" cy="244475"/>
          </a:xfrm>
          <a:prstGeom prst="rect">
            <a:avLst/>
          </a:prstGeom>
          <a:noFill/>
          <a:ln w="9525">
            <a:noFill/>
            <a:miter lim="800000"/>
            <a:headEnd/>
            <a:tailEnd/>
          </a:ln>
        </p:spPr>
        <p:txBody>
          <a:bodyPr>
            <a:spAutoFit/>
          </a:bodyPr>
          <a:lstStyle/>
          <a:p>
            <a:r>
              <a:rPr lang="en-US" altLang="zh-CN" sz="1000">
                <a:solidFill>
                  <a:srgbClr val="FF0000"/>
                </a:solidFill>
              </a:rPr>
              <a:t>Max[|T|</a:t>
            </a:r>
            <a:r>
              <a:rPr lang="en-US" altLang="zh-CN" sz="1000" baseline="30000">
                <a:solidFill>
                  <a:srgbClr val="FF0000"/>
                </a:solidFill>
              </a:rPr>
              <a:t>2</a:t>
            </a:r>
            <a:r>
              <a:rPr lang="en-US" altLang="zh-CN" sz="1000">
                <a:solidFill>
                  <a:srgbClr val="FF0000"/>
                </a:solidFill>
              </a:rPr>
              <a:t>]</a:t>
            </a:r>
          </a:p>
        </p:txBody>
      </p:sp>
      <p:sp>
        <p:nvSpPr>
          <p:cNvPr id="15" name="Text Box 106"/>
          <p:cNvSpPr txBox="1">
            <a:spLocks noChangeArrowheads="1"/>
          </p:cNvSpPr>
          <p:nvPr/>
        </p:nvSpPr>
        <p:spPr bwMode="auto">
          <a:xfrm>
            <a:off x="7399339" y="4221164"/>
            <a:ext cx="712787" cy="396875"/>
          </a:xfrm>
          <a:prstGeom prst="rect">
            <a:avLst/>
          </a:prstGeom>
          <a:noFill/>
          <a:ln w="9525">
            <a:noFill/>
            <a:miter lim="800000"/>
            <a:headEnd/>
            <a:tailEnd/>
          </a:ln>
        </p:spPr>
        <p:txBody>
          <a:bodyPr>
            <a:spAutoFit/>
          </a:bodyPr>
          <a:lstStyle/>
          <a:p>
            <a:pPr algn="ctr"/>
            <a:r>
              <a:rPr lang="en-US" altLang="zh-CN" sz="1000">
                <a:solidFill>
                  <a:srgbClr val="FF0000"/>
                </a:solidFill>
              </a:rPr>
              <a:t>Max[|T|</a:t>
            </a:r>
            <a:r>
              <a:rPr lang="en-US" altLang="zh-CN" sz="1000" baseline="30000">
                <a:solidFill>
                  <a:srgbClr val="FF0000"/>
                </a:solidFill>
              </a:rPr>
              <a:t>2</a:t>
            </a:r>
            <a:r>
              <a:rPr lang="en-US" altLang="zh-CN" sz="1000">
                <a:solidFill>
                  <a:srgbClr val="FF0000"/>
                </a:solidFill>
              </a:rPr>
              <a:t>]2</a:t>
            </a:r>
          </a:p>
        </p:txBody>
      </p:sp>
      <p:sp>
        <p:nvSpPr>
          <p:cNvPr id="16" name="Line 107"/>
          <p:cNvSpPr>
            <a:spLocks noChangeShapeType="1"/>
          </p:cNvSpPr>
          <p:nvPr/>
        </p:nvSpPr>
        <p:spPr bwMode="auto">
          <a:xfrm>
            <a:off x="7464426" y="4437063"/>
            <a:ext cx="576263" cy="0"/>
          </a:xfrm>
          <a:prstGeom prst="line">
            <a:avLst/>
          </a:prstGeom>
          <a:noFill/>
          <a:ln w="9525">
            <a:solidFill>
              <a:srgbClr val="FF0000"/>
            </a:solidFill>
            <a:round/>
            <a:headEnd/>
            <a:tailEnd/>
          </a:ln>
        </p:spPr>
        <p:txBody>
          <a:bodyPr/>
          <a:lstStyle/>
          <a:p>
            <a:endParaRPr lang="zh-CN" altLang="en-US"/>
          </a:p>
        </p:txBody>
      </p:sp>
      <p:sp>
        <p:nvSpPr>
          <p:cNvPr id="17" name="Text Box 108"/>
          <p:cNvSpPr txBox="1">
            <a:spLocks noChangeArrowheads="1"/>
          </p:cNvSpPr>
          <p:nvPr/>
        </p:nvSpPr>
        <p:spPr bwMode="auto">
          <a:xfrm>
            <a:off x="8688388" y="4868864"/>
            <a:ext cx="319318" cy="276999"/>
          </a:xfrm>
          <a:prstGeom prst="rect">
            <a:avLst/>
          </a:prstGeom>
          <a:solidFill>
            <a:schemeClr val="accent4">
              <a:lumMod val="20000"/>
              <a:lumOff val="80000"/>
            </a:schemeClr>
          </a:solidFill>
          <a:ln w="9525">
            <a:noFill/>
            <a:miter lim="800000"/>
            <a:headEnd/>
            <a:tailEnd/>
          </a:ln>
        </p:spPr>
        <p:txBody>
          <a:bodyPr wrap="none">
            <a:spAutoFit/>
          </a:bodyPr>
          <a:lstStyle/>
          <a:p>
            <a:r>
              <a:rPr lang="en-US" altLang="zh-CN" sz="1200" b="1" dirty="0"/>
              <a:t>M</a:t>
            </a:r>
          </a:p>
        </p:txBody>
      </p:sp>
      <p:sp>
        <p:nvSpPr>
          <p:cNvPr id="18" name="Text Box 113"/>
          <p:cNvSpPr txBox="1">
            <a:spLocks noChangeArrowheads="1"/>
          </p:cNvSpPr>
          <p:nvPr/>
        </p:nvSpPr>
        <p:spPr bwMode="auto">
          <a:xfrm>
            <a:off x="9748838" y="3578226"/>
            <a:ext cx="184150" cy="366713"/>
          </a:xfrm>
          <a:prstGeom prst="rect">
            <a:avLst/>
          </a:prstGeom>
          <a:noFill/>
          <a:ln w="9525">
            <a:noFill/>
            <a:miter lim="800000"/>
            <a:headEnd/>
            <a:tailEnd/>
          </a:ln>
        </p:spPr>
        <p:txBody>
          <a:bodyPr wrap="none">
            <a:spAutoFit/>
          </a:bodyPr>
          <a:lstStyle/>
          <a:p>
            <a:endParaRPr lang="zh-CN" altLang="zh-CN"/>
          </a:p>
        </p:txBody>
      </p:sp>
      <p:grpSp>
        <p:nvGrpSpPr>
          <p:cNvPr id="19" name="Group 115"/>
          <p:cNvGrpSpPr>
            <a:grpSpLocks noChangeAspect="1"/>
          </p:cNvGrpSpPr>
          <p:nvPr>
            <p:custDataLst>
              <p:tags r:id="rId1"/>
            </p:custDataLst>
          </p:nvPr>
        </p:nvGrpSpPr>
        <p:grpSpPr bwMode="auto">
          <a:xfrm>
            <a:off x="9551987" y="4354838"/>
            <a:ext cx="158750" cy="173037"/>
            <a:chOff x="1579" y="1247"/>
            <a:chExt cx="100" cy="109"/>
          </a:xfrm>
        </p:grpSpPr>
        <mc:AlternateContent xmlns:mc="http://schemas.openxmlformats.org/markup-compatibility/2006" xmlns:a14="http://schemas.microsoft.com/office/drawing/2010/main">
          <mc:Choice Requires="a14">
            <p:sp>
              <p:nvSpPr>
                <p:cNvPr id="20" name="Text Box 116"/>
                <p:cNvSpPr txBox="1">
                  <a:spLocks noChangeAspect="1" noChangeArrowheads="1"/>
                </p:cNvSpPr>
                <p:nvPr/>
              </p:nvSpPr>
              <p:spPr bwMode="auto">
                <a:xfrm>
                  <a:off x="1579" y="1248"/>
                  <a:ext cx="100" cy="108"/>
                </a:xfrm>
                <a:prstGeom prst="rect">
                  <a:avLst/>
                </a:prstGeom>
                <a:noFill/>
                <a:ln w="9525">
                  <a:noFill/>
                  <a:miter lim="800000"/>
                  <a:headEnd/>
                  <a:tailEnd/>
                </a:ln>
              </p:spPr>
              <p:txBody>
                <a:bodyPr wrap="none" lIns="0" tIns="171450" rIns="0" bIns="0" anchor="b"/>
                <a:lstStyle/>
                <a:p>
                  <a:pPr eaLnBrk="0" hangingPunct="0">
                    <a:lnSpc>
                      <a:spcPct val="300000"/>
                    </a:lnSpc>
                  </a:pPr>
                  <a14:m>
                    <m:oMathPara xmlns:m="http://schemas.openxmlformats.org/officeDocument/2006/math">
                      <m:oMathParaPr>
                        <m:jc m:val="centerGroup"/>
                      </m:oMathParaPr>
                      <m:oMath xmlns:m="http://schemas.openxmlformats.org/officeDocument/2006/math">
                        <m:r>
                          <m:rPr>
                            <m:sty m:val="p"/>
                          </m:rPr>
                          <a:rPr lang="el-GR" altLang="zh-CN" sz="2000" i="1" smtClean="0">
                            <a:latin typeface="Cambria Math" panose="02040503050406030204" pitchFamily="18" charset="0"/>
                            <a:ea typeface="Cambria Math" panose="02040503050406030204" pitchFamily="18" charset="0"/>
                          </a:rPr>
                          <m:t>Γ</m:t>
                        </m:r>
                      </m:oMath>
                    </m:oMathPara>
                  </a14:m>
                  <a:endParaRPr lang="en-US" altLang="zh-CN" sz="2000" dirty="0">
                    <a:latin typeface="cmr10"/>
                  </a:endParaRPr>
                </a:p>
              </p:txBody>
            </p:sp>
          </mc:Choice>
          <mc:Fallback xmlns="">
            <p:sp>
              <p:nvSpPr>
                <p:cNvPr id="20" name="Text Box 116"/>
                <p:cNvSpPr txBox="1">
                  <a:spLocks noRot="1" noChangeAspect="1" noMove="1" noResize="1" noEditPoints="1" noAdjustHandles="1" noChangeArrowheads="1" noChangeShapeType="1" noTextEdit="1"/>
                </p:cNvSpPr>
                <p:nvPr/>
              </p:nvSpPr>
              <p:spPr bwMode="auto">
                <a:xfrm>
                  <a:off x="1579" y="1248"/>
                  <a:ext cx="100" cy="108"/>
                </a:xfrm>
                <a:prstGeom prst="rect">
                  <a:avLst/>
                </a:prstGeom>
                <a:blipFill>
                  <a:blip r:embed="rId6"/>
                  <a:stretch>
                    <a:fillRect l="-46154" t="-150000" r="-46154"/>
                  </a:stretch>
                </a:blipFill>
                <a:ln w="9525">
                  <a:noFill/>
                  <a:miter lim="800000"/>
                  <a:headEnd/>
                  <a:tailEnd/>
                </a:ln>
              </p:spPr>
              <p:txBody>
                <a:bodyPr/>
                <a:lstStyle/>
                <a:p>
                  <a:r>
                    <a:rPr lang="zh-CN" altLang="en-US">
                      <a:noFill/>
                    </a:rPr>
                    <a:t> </a:t>
                  </a:r>
                </a:p>
              </p:txBody>
            </p:sp>
          </mc:Fallback>
        </mc:AlternateContent>
        <p:sp>
          <p:nvSpPr>
            <p:cNvPr id="21" name="Rectangle 117"/>
            <p:cNvSpPr>
              <a:spLocks noChangeAspect="1" noChangeArrowheads="1"/>
            </p:cNvSpPr>
            <p:nvPr/>
          </p:nvSpPr>
          <p:spPr bwMode="auto">
            <a:xfrm>
              <a:off x="1579" y="1247"/>
              <a:ext cx="100" cy="109"/>
            </a:xfrm>
            <a:prstGeom prst="rect">
              <a:avLst/>
            </a:prstGeom>
            <a:solidFill>
              <a:srgbClr val="FFFFFF">
                <a:alpha val="0"/>
              </a:srgbClr>
            </a:solidFill>
            <a:ln w="9525">
              <a:solidFill>
                <a:schemeClr val="tx1">
                  <a:alpha val="0"/>
                </a:schemeClr>
              </a:solidFill>
              <a:miter lim="800000"/>
              <a:headEnd/>
              <a:tailEnd/>
            </a:ln>
          </p:spPr>
          <p:txBody>
            <a:bodyPr wrap="none" anchor="ctr"/>
            <a:lstStyle/>
            <a:p>
              <a:endParaRPr lang="zh-CN" altLang="en-US"/>
            </a:p>
          </p:txBody>
        </p:sp>
      </p:grpSp>
      <p:pic>
        <p:nvPicPr>
          <p:cNvPr id="22" name="Picture 2"/>
          <p:cNvPicPr>
            <a:picLocks noChangeAspect="1" noChangeArrowheads="1"/>
          </p:cNvPicPr>
          <p:nvPr/>
        </p:nvPicPr>
        <p:blipFill>
          <a:blip r:embed="rId7" cstate="print"/>
          <a:srcRect/>
          <a:stretch>
            <a:fillRect/>
          </a:stretch>
        </p:blipFill>
        <p:spPr bwMode="auto">
          <a:xfrm>
            <a:off x="2118970" y="2779630"/>
            <a:ext cx="4156075" cy="438150"/>
          </a:xfrm>
          <a:prstGeom prst="rect">
            <a:avLst/>
          </a:prstGeom>
          <a:noFill/>
          <a:ln w="9525">
            <a:noFill/>
            <a:miter lim="800000"/>
            <a:headEnd/>
            <a:tailEnd/>
          </a:ln>
        </p:spPr>
      </p:pic>
      <p:sp>
        <p:nvSpPr>
          <p:cNvPr id="3" name="文本框 2">
            <a:extLst>
              <a:ext uri="{FF2B5EF4-FFF2-40B4-BE49-F238E27FC236}">
                <a16:creationId xmlns:a16="http://schemas.microsoft.com/office/drawing/2014/main" id="{B2646CEC-0A26-62FD-D77D-3E0D39E8D82F}"/>
              </a:ext>
            </a:extLst>
          </p:cNvPr>
          <p:cNvSpPr txBox="1"/>
          <p:nvPr/>
        </p:nvSpPr>
        <p:spPr>
          <a:xfrm>
            <a:off x="281892" y="292991"/>
            <a:ext cx="7830233" cy="523220"/>
          </a:xfrm>
          <a:prstGeom prst="rect">
            <a:avLst/>
          </a:prstGeom>
          <a:noFill/>
        </p:spPr>
        <p:txBody>
          <a:bodyPr wrap="square">
            <a:spAutoFit/>
          </a:bodyPr>
          <a:lstStyle/>
          <a:p>
            <a:pPr algn="ctr">
              <a:spcBef>
                <a:spcPct val="50000"/>
              </a:spcBef>
            </a:pPr>
            <a:r>
              <a:rPr lang="en-US" altLang="zh-CN" sz="2800" b="1" dirty="0"/>
              <a:t>Identify resonances and obtain their parameters</a:t>
            </a: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666875" y="683696"/>
            <a:ext cx="8897938" cy="3800475"/>
          </a:xfrm>
          <a:prstGeom prst="rect">
            <a:avLst/>
          </a:prstGeom>
          <a:noFill/>
          <a:ln w="9525">
            <a:noFill/>
            <a:miter lim="800000"/>
            <a:headEnd/>
            <a:tailEnd/>
          </a:ln>
        </p:spPr>
      </p:pic>
      <p:sp>
        <p:nvSpPr>
          <p:cNvPr id="22533" name="Text Box 7"/>
          <p:cNvSpPr txBox="1">
            <a:spLocks noChangeArrowheads="1"/>
          </p:cNvSpPr>
          <p:nvPr/>
        </p:nvSpPr>
        <p:spPr bwMode="auto">
          <a:xfrm>
            <a:off x="2640013" y="2348880"/>
            <a:ext cx="1008062" cy="369888"/>
          </a:xfrm>
          <a:prstGeom prst="rect">
            <a:avLst/>
          </a:prstGeom>
          <a:solidFill>
            <a:schemeClr val="bg1"/>
          </a:solidFill>
          <a:ln w="25400">
            <a:solidFill>
              <a:srgbClr val="FF0000"/>
            </a:solidFill>
            <a:miter lim="800000"/>
            <a:headEnd/>
            <a:tailEnd/>
          </a:ln>
        </p:spPr>
        <p:txBody>
          <a:bodyPr>
            <a:spAutoFit/>
          </a:bodyPr>
          <a:lstStyle/>
          <a:p>
            <a:pPr algn="ctr">
              <a:spcBef>
                <a:spcPct val="50000"/>
              </a:spcBef>
            </a:pPr>
            <a:r>
              <a:rPr lang="en-US" altLang="zh-CN"/>
              <a:t>f</a:t>
            </a:r>
            <a:r>
              <a:rPr lang="en-US" altLang="zh-CN" baseline="-25000"/>
              <a:t>2</a:t>
            </a:r>
            <a:r>
              <a:rPr lang="en-US" altLang="zh-CN"/>
              <a:t>(1270)</a:t>
            </a:r>
          </a:p>
        </p:txBody>
      </p:sp>
      <p:sp>
        <p:nvSpPr>
          <p:cNvPr id="22534" name="Text Box 8"/>
          <p:cNvSpPr txBox="1">
            <a:spLocks noChangeArrowheads="1"/>
          </p:cNvSpPr>
          <p:nvPr/>
        </p:nvSpPr>
        <p:spPr bwMode="auto">
          <a:xfrm>
            <a:off x="4024314" y="3564015"/>
            <a:ext cx="1152525" cy="369332"/>
          </a:xfrm>
          <a:prstGeom prst="rect">
            <a:avLst/>
          </a:prstGeom>
          <a:noFill/>
          <a:ln w="25400">
            <a:solidFill>
              <a:srgbClr val="FF0000"/>
            </a:solidFill>
            <a:miter lim="800000"/>
            <a:headEnd/>
            <a:tailEnd/>
          </a:ln>
        </p:spPr>
        <p:txBody>
          <a:bodyPr>
            <a:spAutoFit/>
          </a:bodyPr>
          <a:lstStyle/>
          <a:p>
            <a:pPr algn="ctr">
              <a:spcBef>
                <a:spcPct val="50000"/>
              </a:spcBef>
            </a:pPr>
            <a:r>
              <a:rPr lang="en-US" altLang="zh-CN"/>
              <a:t>f’</a:t>
            </a:r>
            <a:r>
              <a:rPr lang="en-US" altLang="zh-CN" baseline="-25000"/>
              <a:t>2</a:t>
            </a:r>
            <a:r>
              <a:rPr lang="en-US" altLang="zh-CN"/>
              <a:t>(1525)</a:t>
            </a:r>
          </a:p>
        </p:txBody>
      </p:sp>
      <p:graphicFrame>
        <p:nvGraphicFramePr>
          <p:cNvPr id="35892" name="Group 52"/>
          <p:cNvGraphicFramePr>
            <a:graphicFrameLocks noGrp="1"/>
          </p:cNvGraphicFramePr>
          <p:nvPr/>
        </p:nvGraphicFramePr>
        <p:xfrm>
          <a:off x="2782889" y="4906964"/>
          <a:ext cx="7058025" cy="1331533"/>
        </p:xfrm>
        <a:graphic>
          <a:graphicData uri="http://schemas.openxmlformats.org/drawingml/2006/table">
            <a:tbl>
              <a:tblPr/>
              <a:tblGrid>
                <a:gridCol w="1820862">
                  <a:extLst>
                    <a:ext uri="{9D8B030D-6E8A-4147-A177-3AD203B41FA5}">
                      <a16:colId xmlns:a16="http://schemas.microsoft.com/office/drawing/2014/main" val="20000"/>
                    </a:ext>
                  </a:extLst>
                </a:gridCol>
                <a:gridCol w="2884488">
                  <a:extLst>
                    <a:ext uri="{9D8B030D-6E8A-4147-A177-3AD203B41FA5}">
                      <a16:colId xmlns:a16="http://schemas.microsoft.com/office/drawing/2014/main" val="20001"/>
                    </a:ext>
                  </a:extLst>
                </a:gridCol>
                <a:gridCol w="2352675">
                  <a:extLst>
                    <a:ext uri="{9D8B030D-6E8A-4147-A177-3AD203B41FA5}">
                      <a16:colId xmlns:a16="http://schemas.microsoft.com/office/drawing/2014/main" val="20002"/>
                    </a:ext>
                  </a:extLst>
                </a:gridCol>
              </a:tblGrid>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1800" b="0" i="0" u="none" strike="noStrike" cap="none" normalizeH="0" baseline="0" dirty="0">
                        <a:ln>
                          <a:noFill/>
                        </a:ln>
                        <a:solidFill>
                          <a:schemeClr val="tx1"/>
                        </a:solidFill>
                        <a:effectLst/>
                        <a:latin typeface="Arial" charset="0"/>
                        <a:ea typeface="宋体" pitchFamily="2" charset="-122"/>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宋体" pitchFamily="2" charset="-122"/>
                        </a:rPr>
                        <a:t>pole position (no two p’s)</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chemeClr val="tx1"/>
                          </a:solidFill>
                          <a:effectLst/>
                          <a:latin typeface="Arial" charset="0"/>
                          <a:ea typeface="宋体" pitchFamily="2" charset="-122"/>
                        </a:rPr>
                        <a:t>real axis (with two </a:t>
                      </a:r>
                      <a:r>
                        <a:rPr kumimoji="0" lang="en-US" altLang="zh-CN" sz="1800" b="0" i="0" u="none" strike="noStrike" cap="none" normalizeH="0" baseline="0" dirty="0" err="1">
                          <a:ln>
                            <a:noFill/>
                          </a:ln>
                          <a:solidFill>
                            <a:schemeClr val="tx1"/>
                          </a:solidFill>
                          <a:effectLst/>
                          <a:latin typeface="Arial" charset="0"/>
                          <a:ea typeface="宋体" pitchFamily="2" charset="-122"/>
                        </a:rPr>
                        <a:t>p’s</a:t>
                      </a:r>
                      <a:r>
                        <a:rPr kumimoji="0" lang="en-US" altLang="zh-CN" sz="1800" b="0" i="0" u="none" strike="noStrike" cap="none" normalizeH="0" baseline="0" dirty="0">
                          <a:ln>
                            <a:noFill/>
                          </a:ln>
                          <a:solidFill>
                            <a:schemeClr val="tx1"/>
                          </a:solidFill>
                          <a:effectLst/>
                          <a:latin typeface="Arial" charset="0"/>
                          <a:ea typeface="宋体" pitchFamily="2" charset="-122"/>
                        </a:rPr>
                        <a:t>)</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1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chemeClr val="tx1"/>
                          </a:solidFill>
                          <a:effectLst/>
                          <a:latin typeface="Arial" charset="0"/>
                          <a:ea typeface="宋体" pitchFamily="2" charset="-122"/>
                        </a:rPr>
                        <a:t>f</a:t>
                      </a:r>
                      <a:r>
                        <a:rPr kumimoji="0" lang="en-US" altLang="zh-CN" sz="1800" b="0" i="0" u="none" strike="noStrike" cap="none" normalizeH="0" baseline="-25000" dirty="0">
                          <a:ln>
                            <a:noFill/>
                          </a:ln>
                          <a:solidFill>
                            <a:schemeClr val="tx1"/>
                          </a:solidFill>
                          <a:effectLst/>
                          <a:latin typeface="Arial" charset="0"/>
                          <a:ea typeface="宋体" pitchFamily="2" charset="-122"/>
                        </a:rPr>
                        <a:t>2</a:t>
                      </a:r>
                      <a:r>
                        <a:rPr kumimoji="0" lang="en-US" altLang="zh-CN" sz="1800" b="0" i="0" u="none" strike="noStrike" cap="none" normalizeH="0" baseline="0" dirty="0">
                          <a:ln>
                            <a:noFill/>
                          </a:ln>
                          <a:solidFill>
                            <a:schemeClr val="tx1"/>
                          </a:solidFill>
                          <a:effectLst/>
                          <a:latin typeface="Arial" charset="0"/>
                          <a:ea typeface="宋体" pitchFamily="2" charset="-122"/>
                        </a:rPr>
                        <a:t>(1270)</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宋体" pitchFamily="2" charset="-122"/>
                        </a:rPr>
                        <a:t>(1275, 2)</a:t>
                      </a:r>
                      <a:endParaRPr kumimoji="0" lang="en-US" altLang="zh-CN" sz="1800" b="0" i="0" u="none" strike="noStrike" cap="none" normalizeH="0" baseline="0" dirty="0">
                        <a:ln>
                          <a:noFill/>
                        </a:ln>
                        <a:solidFill>
                          <a:schemeClr val="tx1"/>
                        </a:solidFill>
                        <a:effectLst/>
                        <a:latin typeface="Arial" charset="0"/>
                        <a:ea typeface="宋体" pitchFamily="2"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宋体" pitchFamily="2" charset="-122"/>
                        </a:rPr>
                        <a:t>(1276, 97)</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2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chemeClr val="tx1"/>
                          </a:solidFill>
                          <a:effectLst/>
                          <a:latin typeface="Arial" charset="0"/>
                          <a:ea typeface="宋体" pitchFamily="2" charset="-122"/>
                        </a:rPr>
                        <a:t>f’</a:t>
                      </a:r>
                      <a:r>
                        <a:rPr kumimoji="0" lang="en-US" altLang="zh-CN" sz="1800" b="0" i="0" u="none" strike="noStrike" cap="none" normalizeH="0" baseline="-25000" dirty="0">
                          <a:ln>
                            <a:noFill/>
                          </a:ln>
                          <a:solidFill>
                            <a:schemeClr val="tx1"/>
                          </a:solidFill>
                          <a:effectLst/>
                          <a:latin typeface="Arial" charset="0"/>
                          <a:ea typeface="宋体" pitchFamily="2" charset="-122"/>
                        </a:rPr>
                        <a:t>2</a:t>
                      </a:r>
                      <a:r>
                        <a:rPr kumimoji="0" lang="en-US" altLang="zh-CN" sz="1800" b="0" i="0" u="none" strike="noStrike" cap="none" normalizeH="0" baseline="0" dirty="0">
                          <a:ln>
                            <a:noFill/>
                          </a:ln>
                          <a:solidFill>
                            <a:schemeClr val="tx1"/>
                          </a:solidFill>
                          <a:effectLst/>
                          <a:latin typeface="Arial" charset="0"/>
                          <a:ea typeface="宋体" pitchFamily="2" charset="-122"/>
                        </a:rPr>
                        <a:t>(1525)</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宋体" pitchFamily="2" charset="-122"/>
                        </a:rPr>
                        <a:t>(1525, 6)</a:t>
                      </a:r>
                      <a:endParaRPr kumimoji="0" lang="en-US" altLang="zh-CN" sz="1800" b="0" i="0" u="none" strike="noStrike" cap="none" normalizeH="0" baseline="0" dirty="0">
                        <a:ln>
                          <a:noFill/>
                        </a:ln>
                        <a:solidFill>
                          <a:schemeClr val="tx1"/>
                        </a:solidFill>
                        <a:effectLst/>
                        <a:latin typeface="Arial" charset="0"/>
                        <a:ea typeface="宋体" pitchFamily="2"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宋体" pitchFamily="2" charset="-122"/>
                        </a:rPr>
                        <a:t>(1525, 45)</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2553" name="Text Box 48"/>
          <p:cNvSpPr txBox="1">
            <a:spLocks noChangeArrowheads="1"/>
          </p:cNvSpPr>
          <p:nvPr/>
        </p:nvSpPr>
        <p:spPr bwMode="auto">
          <a:xfrm>
            <a:off x="2927350" y="548681"/>
            <a:ext cx="2592388" cy="396875"/>
          </a:xfrm>
          <a:prstGeom prst="rect">
            <a:avLst/>
          </a:prstGeom>
          <a:solidFill>
            <a:schemeClr val="bg1"/>
          </a:solidFill>
          <a:ln w="9525">
            <a:noFill/>
            <a:miter lim="800000"/>
            <a:headEnd/>
            <a:tailEnd/>
          </a:ln>
        </p:spPr>
        <p:txBody>
          <a:bodyPr>
            <a:spAutoFit/>
          </a:bodyPr>
          <a:lstStyle/>
          <a:p>
            <a:pPr>
              <a:spcBef>
                <a:spcPct val="50000"/>
              </a:spcBef>
            </a:pPr>
            <a:r>
              <a:rPr lang="en-US" altLang="zh-CN" sz="2000" dirty="0"/>
              <a:t>No decay to two P’s</a:t>
            </a:r>
          </a:p>
        </p:txBody>
      </p:sp>
      <p:sp>
        <p:nvSpPr>
          <p:cNvPr id="22554" name="Text Box 49"/>
          <p:cNvSpPr txBox="1">
            <a:spLocks noChangeArrowheads="1"/>
          </p:cNvSpPr>
          <p:nvPr/>
        </p:nvSpPr>
        <p:spPr bwMode="auto">
          <a:xfrm>
            <a:off x="7177089" y="548681"/>
            <a:ext cx="3095625" cy="396875"/>
          </a:xfrm>
          <a:prstGeom prst="rect">
            <a:avLst/>
          </a:prstGeom>
          <a:solidFill>
            <a:schemeClr val="bg1"/>
          </a:solidFill>
          <a:ln w="9525">
            <a:noFill/>
            <a:miter lim="800000"/>
            <a:headEnd/>
            <a:tailEnd/>
          </a:ln>
        </p:spPr>
        <p:txBody>
          <a:bodyPr>
            <a:spAutoFit/>
          </a:bodyPr>
          <a:lstStyle/>
          <a:p>
            <a:pPr>
              <a:spcBef>
                <a:spcPct val="50000"/>
              </a:spcBef>
            </a:pPr>
            <a:r>
              <a:rPr lang="en-US" altLang="zh-CN" sz="2000" dirty="0"/>
              <a:t>With decay to two P’s</a:t>
            </a:r>
          </a:p>
        </p:txBody>
      </p:sp>
      <p:sp>
        <p:nvSpPr>
          <p:cNvPr id="22555" name="Text Box 53"/>
          <p:cNvSpPr txBox="1">
            <a:spLocks noChangeArrowheads="1"/>
          </p:cNvSpPr>
          <p:nvPr/>
        </p:nvSpPr>
        <p:spPr bwMode="auto">
          <a:xfrm>
            <a:off x="2225570" y="6308725"/>
            <a:ext cx="7740860" cy="400110"/>
          </a:xfrm>
          <a:prstGeom prst="rect">
            <a:avLst/>
          </a:prstGeom>
          <a:noFill/>
          <a:ln w="9525">
            <a:noFill/>
            <a:miter lim="800000"/>
            <a:headEnd/>
            <a:tailEnd/>
          </a:ln>
        </p:spPr>
        <p:txBody>
          <a:bodyPr wrap="square">
            <a:spAutoFit/>
          </a:bodyPr>
          <a:lstStyle/>
          <a:p>
            <a:pPr>
              <a:spcBef>
                <a:spcPct val="50000"/>
              </a:spcBef>
            </a:pPr>
            <a:r>
              <a:rPr lang="en-US" altLang="zh-CN" sz="2000" i="1" dirty="0">
                <a:solidFill>
                  <a:srgbClr val="0432FF"/>
                </a:solidFill>
              </a:rPr>
              <a:t>Two subtraction constants slightly tuned to reproduce exactly the masses!</a:t>
            </a:r>
          </a:p>
        </p:txBody>
      </p:sp>
      <p:sp>
        <p:nvSpPr>
          <p:cNvPr id="10" name="Text Box 62"/>
          <p:cNvSpPr txBox="1">
            <a:spLocks noChangeArrowheads="1"/>
          </p:cNvSpPr>
          <p:nvPr/>
        </p:nvSpPr>
        <p:spPr bwMode="auto">
          <a:xfrm>
            <a:off x="7086110" y="4509120"/>
            <a:ext cx="3131050" cy="369332"/>
          </a:xfrm>
          <a:prstGeom prst="rect">
            <a:avLst/>
          </a:prstGeom>
          <a:noFill/>
          <a:ln w="9525">
            <a:noFill/>
            <a:miter lim="800000"/>
            <a:headEnd/>
            <a:tailEnd/>
          </a:ln>
        </p:spPr>
        <p:txBody>
          <a:bodyPr wrap="none">
            <a:spAutoFit/>
          </a:bodyPr>
          <a:lstStyle/>
          <a:p>
            <a:r>
              <a:rPr lang="en-US" altLang="zh-CN" i="1" dirty="0">
                <a:solidFill>
                  <a:schemeClr val="bg2"/>
                </a:solidFill>
              </a:rPr>
              <a:t>notation:  (mass, width) in </a:t>
            </a:r>
            <a:r>
              <a:rPr lang="en-US" altLang="zh-CN" i="1" dirty="0" err="1">
                <a:solidFill>
                  <a:schemeClr val="bg2"/>
                </a:solidFill>
              </a:rPr>
              <a:t>MeV</a:t>
            </a:r>
            <a:endParaRPr lang="en-US" altLang="zh-CN" i="1" dirty="0">
              <a:solidFill>
                <a:schemeClr val="bg2"/>
              </a:solidFill>
            </a:endParaRPr>
          </a:p>
        </p:txBody>
      </p:sp>
      <p:sp>
        <p:nvSpPr>
          <p:cNvPr id="12" name="圆角矩形 11"/>
          <p:cNvSpPr/>
          <p:nvPr/>
        </p:nvSpPr>
        <p:spPr bwMode="auto">
          <a:xfrm>
            <a:off x="3125670" y="5274206"/>
            <a:ext cx="1080120" cy="945105"/>
          </a:xfrm>
          <a:prstGeom prst="roundRect">
            <a:avLst/>
          </a:prstGeom>
          <a:solidFill>
            <a:srgbClr val="FFFF00">
              <a:alpha val="21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b="1">
              <a:latin typeface="Arial" charset="0"/>
              <a:ea typeface="宋体" pitchFamily="2" charset="-122"/>
            </a:endParaRPr>
          </a:p>
        </p:txBody>
      </p:sp>
      <p:sp>
        <p:nvSpPr>
          <p:cNvPr id="14" name="圆角矩形标注 13"/>
          <p:cNvSpPr/>
          <p:nvPr/>
        </p:nvSpPr>
        <p:spPr bwMode="auto">
          <a:xfrm>
            <a:off x="2540606" y="4239091"/>
            <a:ext cx="2565284" cy="675075"/>
          </a:xfrm>
          <a:prstGeom prst="wedgeRoundRectCallout">
            <a:avLst>
              <a:gd name="adj1" fmla="val -19631"/>
              <a:gd name="adj2" fmla="val 97504"/>
              <a:gd name="adj3" fmla="val 16667"/>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altLang="zh-CN" dirty="0"/>
              <a:t>mass, width, </a:t>
            </a:r>
          </a:p>
          <a:p>
            <a:r>
              <a:rPr lang="en-US" altLang="zh-CN" dirty="0"/>
              <a:t>decay pattern (later)</a:t>
            </a:r>
            <a:endParaRPr lang="zh-CN" altLang="en-US" b="1" dirty="0">
              <a:latin typeface="Arial" charset="0"/>
              <a:ea typeface="宋体" pitchFamily="2" charset="-122"/>
            </a:endParaRPr>
          </a:p>
        </p:txBody>
      </p:sp>
      <p:sp>
        <p:nvSpPr>
          <p:cNvPr id="3" name="文本框 2">
            <a:extLst>
              <a:ext uri="{FF2B5EF4-FFF2-40B4-BE49-F238E27FC236}">
                <a16:creationId xmlns:a16="http://schemas.microsoft.com/office/drawing/2014/main" id="{1A9675B9-AEC0-45FF-1D50-556D0DD9380D}"/>
              </a:ext>
            </a:extLst>
          </p:cNvPr>
          <p:cNvSpPr txBox="1"/>
          <p:nvPr/>
        </p:nvSpPr>
        <p:spPr>
          <a:xfrm>
            <a:off x="-76539" y="136523"/>
            <a:ext cx="7253628" cy="523220"/>
          </a:xfrm>
          <a:prstGeom prst="rect">
            <a:avLst/>
          </a:prstGeom>
          <a:noFill/>
        </p:spPr>
        <p:txBody>
          <a:bodyPr wrap="square">
            <a:spAutoFit/>
          </a:bodyPr>
          <a:lstStyle/>
          <a:p>
            <a:pPr algn="ctr">
              <a:spcBef>
                <a:spcPct val="50000"/>
              </a:spcBef>
            </a:pPr>
            <a:r>
              <a:rPr lang="en-US" altLang="zh-CN" sz="2800" b="1" dirty="0"/>
              <a:t>Results: strangeness=0, isospin=0, and spin=2</a:t>
            </a:r>
          </a:p>
        </p:txBody>
      </p:sp>
    </p:spTree>
  </p:cSld>
  <p:clrMapOvr>
    <a:masterClrMapping/>
  </p:clrMapOvr>
  <p:transition advTm="41093"/>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1595439" y="928688"/>
            <a:ext cx="9007475" cy="3708400"/>
          </a:xfrm>
          <a:prstGeom prst="rect">
            <a:avLst/>
          </a:prstGeom>
          <a:noFill/>
          <a:ln w="9525">
            <a:noFill/>
            <a:miter lim="800000"/>
            <a:headEnd/>
            <a:tailEnd/>
          </a:ln>
        </p:spPr>
      </p:pic>
      <p:sp>
        <p:nvSpPr>
          <p:cNvPr id="20485" name="Text Box 8"/>
          <p:cNvSpPr txBox="1">
            <a:spLocks noChangeArrowheads="1"/>
          </p:cNvSpPr>
          <p:nvPr/>
        </p:nvSpPr>
        <p:spPr bwMode="auto">
          <a:xfrm>
            <a:off x="2587626" y="3143250"/>
            <a:ext cx="1008063" cy="369332"/>
          </a:xfrm>
          <a:prstGeom prst="rect">
            <a:avLst/>
          </a:prstGeom>
          <a:noFill/>
          <a:ln w="25400">
            <a:solidFill>
              <a:srgbClr val="FF0000"/>
            </a:solidFill>
            <a:miter lim="800000"/>
            <a:headEnd/>
            <a:tailEnd/>
          </a:ln>
        </p:spPr>
        <p:txBody>
          <a:bodyPr>
            <a:spAutoFit/>
          </a:bodyPr>
          <a:lstStyle/>
          <a:p>
            <a:pPr algn="ctr">
              <a:spcBef>
                <a:spcPct val="50000"/>
              </a:spcBef>
            </a:pPr>
            <a:r>
              <a:rPr lang="en-US" altLang="zh-CN"/>
              <a:t>f</a:t>
            </a:r>
            <a:r>
              <a:rPr lang="en-US" altLang="zh-CN" baseline="-25000"/>
              <a:t>0</a:t>
            </a:r>
            <a:r>
              <a:rPr lang="en-US" altLang="zh-CN"/>
              <a:t>(1370)</a:t>
            </a:r>
          </a:p>
        </p:txBody>
      </p:sp>
      <p:sp>
        <p:nvSpPr>
          <p:cNvPr id="20486" name="Text Box 9"/>
          <p:cNvSpPr txBox="1">
            <a:spLocks noChangeArrowheads="1"/>
          </p:cNvSpPr>
          <p:nvPr/>
        </p:nvSpPr>
        <p:spPr bwMode="auto">
          <a:xfrm>
            <a:off x="4595813" y="3751263"/>
            <a:ext cx="1008062" cy="369332"/>
          </a:xfrm>
          <a:prstGeom prst="rect">
            <a:avLst/>
          </a:prstGeom>
          <a:noFill/>
          <a:ln w="25400">
            <a:solidFill>
              <a:srgbClr val="FF0000"/>
            </a:solidFill>
            <a:miter lim="800000"/>
            <a:headEnd/>
            <a:tailEnd/>
          </a:ln>
        </p:spPr>
        <p:txBody>
          <a:bodyPr>
            <a:spAutoFit/>
          </a:bodyPr>
          <a:lstStyle/>
          <a:p>
            <a:pPr algn="ctr">
              <a:spcBef>
                <a:spcPct val="50000"/>
              </a:spcBef>
            </a:pPr>
            <a:r>
              <a:rPr lang="en-US" altLang="zh-CN"/>
              <a:t>f</a:t>
            </a:r>
            <a:r>
              <a:rPr lang="en-US" altLang="zh-CN" baseline="-25000"/>
              <a:t>0</a:t>
            </a:r>
            <a:r>
              <a:rPr lang="en-US" altLang="zh-CN"/>
              <a:t>(1710)</a:t>
            </a:r>
          </a:p>
        </p:txBody>
      </p:sp>
      <p:sp>
        <p:nvSpPr>
          <p:cNvPr id="20487" name="Text Box 10"/>
          <p:cNvSpPr txBox="1">
            <a:spLocks noChangeArrowheads="1"/>
          </p:cNvSpPr>
          <p:nvPr/>
        </p:nvSpPr>
        <p:spPr bwMode="auto">
          <a:xfrm>
            <a:off x="2927350" y="728664"/>
            <a:ext cx="2592388" cy="396875"/>
          </a:xfrm>
          <a:prstGeom prst="rect">
            <a:avLst/>
          </a:prstGeom>
          <a:solidFill>
            <a:schemeClr val="bg1"/>
          </a:solidFill>
          <a:ln w="9525">
            <a:noFill/>
            <a:miter lim="800000"/>
            <a:headEnd/>
            <a:tailEnd/>
          </a:ln>
        </p:spPr>
        <p:txBody>
          <a:bodyPr>
            <a:spAutoFit/>
          </a:bodyPr>
          <a:lstStyle/>
          <a:p>
            <a:pPr>
              <a:spcBef>
                <a:spcPct val="50000"/>
              </a:spcBef>
            </a:pPr>
            <a:r>
              <a:rPr lang="en-US" altLang="zh-CN" sz="2000" dirty="0"/>
              <a:t>No decay to two P’s</a:t>
            </a:r>
          </a:p>
        </p:txBody>
      </p:sp>
      <p:sp>
        <p:nvSpPr>
          <p:cNvPr id="20488" name="Text Box 11"/>
          <p:cNvSpPr txBox="1">
            <a:spLocks noChangeArrowheads="1"/>
          </p:cNvSpPr>
          <p:nvPr/>
        </p:nvSpPr>
        <p:spPr bwMode="auto">
          <a:xfrm>
            <a:off x="7248525" y="714376"/>
            <a:ext cx="2592388" cy="396875"/>
          </a:xfrm>
          <a:prstGeom prst="rect">
            <a:avLst/>
          </a:prstGeom>
          <a:solidFill>
            <a:schemeClr val="bg1"/>
          </a:solidFill>
          <a:ln w="9525">
            <a:noFill/>
            <a:miter lim="800000"/>
            <a:headEnd/>
            <a:tailEnd/>
          </a:ln>
        </p:spPr>
        <p:txBody>
          <a:bodyPr>
            <a:spAutoFit/>
          </a:bodyPr>
          <a:lstStyle/>
          <a:p>
            <a:pPr>
              <a:spcBef>
                <a:spcPct val="50000"/>
              </a:spcBef>
            </a:pPr>
            <a:r>
              <a:rPr lang="en-US" altLang="zh-CN" sz="2000" dirty="0"/>
              <a:t>With decay to two P’s</a:t>
            </a:r>
          </a:p>
        </p:txBody>
      </p:sp>
      <p:sp>
        <p:nvSpPr>
          <p:cNvPr id="20489" name="Text Box 12"/>
          <p:cNvSpPr txBox="1">
            <a:spLocks noChangeArrowheads="1"/>
          </p:cNvSpPr>
          <p:nvPr/>
        </p:nvSpPr>
        <p:spPr bwMode="auto">
          <a:xfrm>
            <a:off x="7967663" y="5157789"/>
            <a:ext cx="1289050" cy="915987"/>
          </a:xfrm>
          <a:prstGeom prst="rect">
            <a:avLst/>
          </a:prstGeom>
          <a:noFill/>
          <a:ln w="9525">
            <a:noFill/>
            <a:miter lim="800000"/>
            <a:headEnd/>
            <a:tailEnd/>
          </a:ln>
        </p:spPr>
        <p:txBody>
          <a:bodyPr>
            <a:spAutoFit/>
          </a:bodyPr>
          <a:lstStyle/>
          <a:p>
            <a:endParaRPr lang="en-US" altLang="zh-CN"/>
          </a:p>
          <a:p>
            <a:endParaRPr lang="en-US" altLang="zh-CN"/>
          </a:p>
          <a:p>
            <a:endParaRPr lang="en-US" altLang="zh-CN"/>
          </a:p>
        </p:txBody>
      </p:sp>
      <p:sp>
        <p:nvSpPr>
          <p:cNvPr id="20490" name="Text Box 13"/>
          <p:cNvSpPr txBox="1">
            <a:spLocks noChangeArrowheads="1"/>
          </p:cNvSpPr>
          <p:nvPr/>
        </p:nvSpPr>
        <p:spPr bwMode="auto">
          <a:xfrm>
            <a:off x="2640013" y="5176838"/>
            <a:ext cx="1943100" cy="366712"/>
          </a:xfrm>
          <a:prstGeom prst="rect">
            <a:avLst/>
          </a:prstGeom>
          <a:noFill/>
          <a:ln w="9525">
            <a:noFill/>
            <a:miter lim="800000"/>
            <a:headEnd/>
            <a:tailEnd/>
          </a:ln>
        </p:spPr>
        <p:txBody>
          <a:bodyPr>
            <a:spAutoFit/>
          </a:bodyPr>
          <a:lstStyle/>
          <a:p>
            <a:endParaRPr lang="zh-CN" altLang="zh-CN"/>
          </a:p>
        </p:txBody>
      </p:sp>
      <p:graphicFrame>
        <p:nvGraphicFramePr>
          <p:cNvPr id="33852" name="Group 60"/>
          <p:cNvGraphicFramePr>
            <a:graphicFrameLocks noGrp="1"/>
          </p:cNvGraphicFramePr>
          <p:nvPr>
            <p:ph idx="4294967295"/>
            <p:extLst>
              <p:ext uri="{D42A27DB-BD31-4B8C-83A1-F6EECF244321}">
                <p14:modId xmlns:p14="http://schemas.microsoft.com/office/powerpoint/2010/main" val="610988772"/>
              </p:ext>
            </p:extLst>
          </p:nvPr>
        </p:nvGraphicFramePr>
        <p:xfrm>
          <a:off x="2747962" y="4837512"/>
          <a:ext cx="6696075" cy="1331533"/>
        </p:xfrm>
        <a:graphic>
          <a:graphicData uri="http://schemas.openxmlformats.org/drawingml/2006/table">
            <a:tbl>
              <a:tblPr/>
              <a:tblGrid>
                <a:gridCol w="1727200">
                  <a:extLst>
                    <a:ext uri="{9D8B030D-6E8A-4147-A177-3AD203B41FA5}">
                      <a16:colId xmlns:a16="http://schemas.microsoft.com/office/drawing/2014/main" val="20000"/>
                    </a:ext>
                  </a:extLst>
                </a:gridCol>
                <a:gridCol w="2736850">
                  <a:extLst>
                    <a:ext uri="{9D8B030D-6E8A-4147-A177-3AD203B41FA5}">
                      <a16:colId xmlns:a16="http://schemas.microsoft.com/office/drawing/2014/main" val="20001"/>
                    </a:ext>
                  </a:extLst>
                </a:gridCol>
                <a:gridCol w="2232025">
                  <a:extLst>
                    <a:ext uri="{9D8B030D-6E8A-4147-A177-3AD203B41FA5}">
                      <a16:colId xmlns:a16="http://schemas.microsoft.com/office/drawing/2014/main" val="20002"/>
                    </a:ext>
                  </a:extLst>
                </a:gridCol>
              </a:tblGrid>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1800" b="0" i="0" u="none" strike="noStrike" cap="none" normalizeH="0" baseline="0" dirty="0">
                        <a:ln>
                          <a:noFill/>
                        </a:ln>
                        <a:solidFill>
                          <a:schemeClr val="tx1"/>
                        </a:solidFill>
                        <a:effectLst/>
                        <a:latin typeface="Arial" charset="0"/>
                        <a:ea typeface="宋体" pitchFamily="2" charset="-122"/>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chemeClr val="tx1"/>
                          </a:solidFill>
                          <a:effectLst/>
                          <a:latin typeface="Arial" charset="0"/>
                          <a:ea typeface="宋体" pitchFamily="2" charset="-122"/>
                        </a:rPr>
                        <a:t>pole position (no two </a:t>
                      </a:r>
                      <a:r>
                        <a:rPr kumimoji="0" lang="en-US" altLang="zh-CN" sz="1800" b="0" i="0" u="none" strike="noStrike" cap="none" normalizeH="0" baseline="0" dirty="0" err="1">
                          <a:ln>
                            <a:noFill/>
                          </a:ln>
                          <a:solidFill>
                            <a:schemeClr val="tx1"/>
                          </a:solidFill>
                          <a:effectLst/>
                          <a:latin typeface="Arial" charset="0"/>
                          <a:ea typeface="宋体" pitchFamily="2" charset="-122"/>
                        </a:rPr>
                        <a:t>p’s</a:t>
                      </a:r>
                      <a:r>
                        <a:rPr kumimoji="0" lang="en-US" altLang="zh-CN" sz="1800" b="0" i="0" u="none" strike="noStrike" cap="none" normalizeH="0" baseline="0" dirty="0">
                          <a:ln>
                            <a:noFill/>
                          </a:ln>
                          <a:solidFill>
                            <a:schemeClr val="tx1"/>
                          </a:solidFill>
                          <a:effectLst/>
                          <a:latin typeface="Arial" charset="0"/>
                          <a:ea typeface="宋体" pitchFamily="2" charset="-122"/>
                        </a:rPr>
                        <a:t>)</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宋体" pitchFamily="2" charset="-122"/>
                        </a:rPr>
                        <a:t>real axis (two p’s)</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1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宋体" pitchFamily="2" charset="-122"/>
                        </a:rPr>
                        <a:t>f</a:t>
                      </a:r>
                      <a:r>
                        <a:rPr kumimoji="0" lang="en-US" altLang="zh-CN" sz="1800" b="0" i="0" u="none" strike="noStrike" cap="none" normalizeH="0" baseline="-25000">
                          <a:ln>
                            <a:noFill/>
                          </a:ln>
                          <a:solidFill>
                            <a:schemeClr val="tx1"/>
                          </a:solidFill>
                          <a:effectLst/>
                          <a:latin typeface="Arial" charset="0"/>
                          <a:ea typeface="宋体" pitchFamily="2" charset="-122"/>
                        </a:rPr>
                        <a:t>0</a:t>
                      </a:r>
                      <a:r>
                        <a:rPr kumimoji="0" lang="en-US" altLang="zh-CN" sz="1800" b="0" i="0" u="none" strike="noStrike" cap="none" normalizeH="0" baseline="0">
                          <a:ln>
                            <a:noFill/>
                          </a:ln>
                          <a:solidFill>
                            <a:schemeClr val="tx1"/>
                          </a:solidFill>
                          <a:effectLst/>
                          <a:latin typeface="Arial" charset="0"/>
                          <a:ea typeface="宋体" pitchFamily="2" charset="-122"/>
                        </a:rPr>
                        <a:t>(1370)</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宋体" pitchFamily="2" charset="-122"/>
                        </a:rPr>
                        <a:t>(1512, 51)</a:t>
                      </a:r>
                      <a:endParaRPr kumimoji="0" lang="en-US" altLang="zh-CN" sz="1800" b="0" i="0" u="none" strike="noStrike" cap="none" normalizeH="0" baseline="0" dirty="0">
                        <a:ln>
                          <a:noFill/>
                        </a:ln>
                        <a:solidFill>
                          <a:schemeClr val="tx1"/>
                        </a:solidFill>
                        <a:effectLst/>
                        <a:latin typeface="Arial" charset="0"/>
                        <a:ea typeface="宋体" pitchFamily="2"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宋体" pitchFamily="2" charset="-122"/>
                        </a:rPr>
                        <a:t>(1523, 257)</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2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宋体" pitchFamily="2" charset="-122"/>
                        </a:rPr>
                        <a:t>f</a:t>
                      </a:r>
                      <a:r>
                        <a:rPr kumimoji="0" lang="en-US" altLang="zh-CN" sz="1800" b="0" i="0" u="none" strike="noStrike" cap="none" normalizeH="0" baseline="-25000">
                          <a:ln>
                            <a:noFill/>
                          </a:ln>
                          <a:solidFill>
                            <a:schemeClr val="tx1"/>
                          </a:solidFill>
                          <a:effectLst/>
                          <a:latin typeface="Arial" charset="0"/>
                          <a:ea typeface="宋体" pitchFamily="2" charset="-122"/>
                        </a:rPr>
                        <a:t>0</a:t>
                      </a:r>
                      <a:r>
                        <a:rPr kumimoji="0" lang="en-US" altLang="zh-CN" sz="1800" b="0" i="0" u="none" strike="noStrike" cap="none" normalizeH="0" baseline="0">
                          <a:ln>
                            <a:noFill/>
                          </a:ln>
                          <a:solidFill>
                            <a:schemeClr val="tx1"/>
                          </a:solidFill>
                          <a:effectLst/>
                          <a:latin typeface="Arial" charset="0"/>
                          <a:ea typeface="宋体" pitchFamily="2" charset="-122"/>
                        </a:rPr>
                        <a:t>(1710)</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宋体" pitchFamily="2" charset="-122"/>
                        </a:rPr>
                        <a:t>(1726, 28)</a:t>
                      </a:r>
                      <a:endParaRPr kumimoji="0" lang="en-US" altLang="zh-CN" sz="1800" b="0" i="0" u="none" strike="noStrike" cap="none" normalizeH="0" baseline="0" dirty="0">
                        <a:ln>
                          <a:noFill/>
                        </a:ln>
                        <a:solidFill>
                          <a:schemeClr val="tx1"/>
                        </a:solidFill>
                        <a:effectLst/>
                        <a:latin typeface="Arial" charset="0"/>
                        <a:ea typeface="宋体" pitchFamily="2" charset="-122"/>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宋体" pitchFamily="2" charset="-122"/>
                        </a:rPr>
                        <a:t>(1721, 133)</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2" name="Text Box 62"/>
          <p:cNvSpPr txBox="1">
            <a:spLocks noChangeArrowheads="1"/>
          </p:cNvSpPr>
          <p:nvPr/>
        </p:nvSpPr>
        <p:spPr bwMode="auto">
          <a:xfrm>
            <a:off x="7046663" y="4452422"/>
            <a:ext cx="3131050" cy="369332"/>
          </a:xfrm>
          <a:prstGeom prst="rect">
            <a:avLst/>
          </a:prstGeom>
          <a:noFill/>
          <a:ln w="9525">
            <a:noFill/>
            <a:miter lim="800000"/>
            <a:headEnd/>
            <a:tailEnd/>
          </a:ln>
        </p:spPr>
        <p:txBody>
          <a:bodyPr wrap="none">
            <a:spAutoFit/>
          </a:bodyPr>
          <a:lstStyle/>
          <a:p>
            <a:r>
              <a:rPr lang="en-US" altLang="zh-CN" i="1" dirty="0">
                <a:solidFill>
                  <a:schemeClr val="bg1">
                    <a:lumMod val="65000"/>
                  </a:schemeClr>
                </a:solidFill>
              </a:rPr>
              <a:t>notation:  (mass, width) in </a:t>
            </a:r>
            <a:r>
              <a:rPr lang="en-US" altLang="zh-CN" i="1" dirty="0" err="1">
                <a:solidFill>
                  <a:schemeClr val="bg1">
                    <a:lumMod val="65000"/>
                  </a:schemeClr>
                </a:solidFill>
              </a:rPr>
              <a:t>MeV</a:t>
            </a:r>
            <a:endParaRPr lang="en-US" altLang="zh-CN" i="1" dirty="0">
              <a:solidFill>
                <a:schemeClr val="bg1">
                  <a:lumMod val="65000"/>
                </a:schemeClr>
              </a:solidFill>
            </a:endParaRPr>
          </a:p>
        </p:txBody>
      </p:sp>
      <p:sp>
        <p:nvSpPr>
          <p:cNvPr id="13" name="TextBox 12"/>
          <p:cNvSpPr txBox="1"/>
          <p:nvPr/>
        </p:nvSpPr>
        <p:spPr>
          <a:xfrm>
            <a:off x="1775521" y="6264315"/>
            <a:ext cx="8685965" cy="400110"/>
          </a:xfrm>
          <a:prstGeom prst="rect">
            <a:avLst/>
          </a:prstGeom>
          <a:noFill/>
        </p:spPr>
        <p:txBody>
          <a:bodyPr wrap="square" rtlCol="0">
            <a:spAutoFit/>
          </a:bodyPr>
          <a:lstStyle/>
          <a:p>
            <a:r>
              <a:rPr lang="en-US" altLang="zh-CN" sz="2000" dirty="0">
                <a:solidFill>
                  <a:srgbClr val="0432FF"/>
                </a:solidFill>
              </a:rPr>
              <a:t>No tuning of the parameters, their positions are fixed by those of the </a:t>
            </a:r>
            <a:r>
              <a:rPr lang="en-US" altLang="zh-CN" sz="2000" i="1" dirty="0">
                <a:solidFill>
                  <a:srgbClr val="0432FF"/>
                </a:solidFill>
              </a:rPr>
              <a:t>f</a:t>
            </a:r>
            <a:r>
              <a:rPr lang="en-US" altLang="zh-CN" sz="2000" i="1" baseline="-25000" dirty="0">
                <a:solidFill>
                  <a:srgbClr val="0432FF"/>
                </a:solidFill>
              </a:rPr>
              <a:t>2</a:t>
            </a:r>
            <a:r>
              <a:rPr lang="en-US" altLang="zh-CN" sz="2000" dirty="0">
                <a:solidFill>
                  <a:srgbClr val="0432FF"/>
                </a:solidFill>
              </a:rPr>
              <a:t> states!</a:t>
            </a:r>
            <a:endParaRPr lang="zh-CN" altLang="en-US" sz="2000" dirty="0">
              <a:solidFill>
                <a:srgbClr val="0432FF"/>
              </a:solidFill>
            </a:endParaRPr>
          </a:p>
        </p:txBody>
      </p:sp>
      <p:sp>
        <p:nvSpPr>
          <p:cNvPr id="3" name="文本框 2">
            <a:extLst>
              <a:ext uri="{FF2B5EF4-FFF2-40B4-BE49-F238E27FC236}">
                <a16:creationId xmlns:a16="http://schemas.microsoft.com/office/drawing/2014/main" id="{EC11A770-4A12-D150-43EB-38711AC3F5ED}"/>
              </a:ext>
            </a:extLst>
          </p:cNvPr>
          <p:cNvSpPr txBox="1"/>
          <p:nvPr/>
        </p:nvSpPr>
        <p:spPr>
          <a:xfrm>
            <a:off x="138895" y="259320"/>
            <a:ext cx="7109629" cy="523220"/>
          </a:xfrm>
          <a:prstGeom prst="rect">
            <a:avLst/>
          </a:prstGeom>
          <a:noFill/>
        </p:spPr>
        <p:txBody>
          <a:bodyPr wrap="square">
            <a:spAutoFit/>
          </a:bodyPr>
          <a:lstStyle/>
          <a:p>
            <a:pPr algn="ctr">
              <a:spcBef>
                <a:spcPct val="50000"/>
              </a:spcBef>
            </a:pPr>
            <a:r>
              <a:rPr lang="en-US" altLang="zh-CN" sz="2800" b="1" dirty="0"/>
              <a:t>Results: strangeness=0, isospin=0, and spin=0</a:t>
            </a:r>
          </a:p>
        </p:txBody>
      </p:sp>
    </p:spTree>
  </p:cSld>
  <p:clrMapOvr>
    <a:masterClrMapping/>
  </p:clrMapOvr>
  <p:transition advTm="80219"/>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1666876" y="1489076"/>
            <a:ext cx="8829675" cy="3440113"/>
          </a:xfrm>
          <a:prstGeom prst="rect">
            <a:avLst/>
          </a:prstGeom>
          <a:noFill/>
          <a:ln w="9525">
            <a:noFill/>
            <a:miter lim="800000"/>
            <a:headEnd/>
            <a:tailEnd/>
          </a:ln>
        </p:spPr>
      </p:pic>
      <p:sp>
        <p:nvSpPr>
          <p:cNvPr id="28675" name="Text Box 7"/>
          <p:cNvSpPr txBox="1">
            <a:spLocks noChangeArrowheads="1"/>
          </p:cNvSpPr>
          <p:nvPr/>
        </p:nvSpPr>
        <p:spPr bwMode="auto">
          <a:xfrm>
            <a:off x="1801834" y="5174888"/>
            <a:ext cx="8056542" cy="1133837"/>
          </a:xfrm>
          <a:prstGeom prst="rect">
            <a:avLst/>
          </a:prstGeom>
          <a:noFill/>
          <a:ln w="9525">
            <a:noFill/>
            <a:miter lim="800000"/>
            <a:headEnd/>
            <a:tailEnd/>
          </a:ln>
        </p:spPr>
        <p:txBody>
          <a:bodyPr wrap="square">
            <a:spAutoFit/>
          </a:bodyPr>
          <a:lstStyle/>
          <a:p>
            <a:pPr marL="342900" indent="-342900">
              <a:lnSpc>
                <a:spcPct val="120000"/>
              </a:lnSpc>
              <a:spcBef>
                <a:spcPct val="50000"/>
              </a:spcBef>
              <a:buFont typeface="Wingdings" pitchFamily="2" charset="2"/>
              <a:buChar char="Ø"/>
            </a:pPr>
            <a:r>
              <a:rPr lang="en-US" altLang="zh-CN" sz="2400" dirty="0"/>
              <a:t> One pole at (1431, -1),</a:t>
            </a:r>
            <a:r>
              <a:rPr lang="en-US" altLang="zh-CN" sz="2400" dirty="0">
                <a:solidFill>
                  <a:srgbClr val="FF0000"/>
                </a:solidFill>
              </a:rPr>
              <a:t> </a:t>
            </a:r>
            <a:r>
              <a:rPr lang="en-US" altLang="zh-CN" sz="2400" dirty="0"/>
              <a:t>which is associated to the</a:t>
            </a:r>
            <a:r>
              <a:rPr lang="en-US" altLang="zh-CN" sz="2400" dirty="0">
                <a:solidFill>
                  <a:srgbClr val="FF0000"/>
                </a:solidFill>
              </a:rPr>
              <a:t> </a:t>
            </a:r>
          </a:p>
          <a:p>
            <a:pPr marL="342900" indent="-342900">
              <a:lnSpc>
                <a:spcPct val="120000"/>
              </a:lnSpc>
              <a:spcBef>
                <a:spcPct val="50000"/>
              </a:spcBef>
              <a:buFont typeface="Wingdings" pitchFamily="2" charset="2"/>
              <a:buChar char="Ø"/>
            </a:pPr>
            <a:r>
              <a:rPr lang="en-US" altLang="zh-CN" sz="2400" dirty="0"/>
              <a:t> Including two </a:t>
            </a:r>
            <a:r>
              <a:rPr lang="en-US" altLang="zh-CN" sz="2400" dirty="0" err="1"/>
              <a:t>pseudoscalars</a:t>
            </a:r>
            <a:r>
              <a:rPr lang="en-US" altLang="zh-CN" sz="2400" dirty="0"/>
              <a:t> channel, one finds (1431, 56). </a:t>
            </a:r>
          </a:p>
        </p:txBody>
      </p:sp>
      <p:sp>
        <p:nvSpPr>
          <p:cNvPr id="28678" name="Text Box 9"/>
          <p:cNvSpPr txBox="1">
            <a:spLocks noChangeArrowheads="1"/>
          </p:cNvSpPr>
          <p:nvPr/>
        </p:nvSpPr>
        <p:spPr bwMode="auto">
          <a:xfrm>
            <a:off x="2927350" y="1303339"/>
            <a:ext cx="2592388" cy="396875"/>
          </a:xfrm>
          <a:prstGeom prst="rect">
            <a:avLst/>
          </a:prstGeom>
          <a:solidFill>
            <a:schemeClr val="bg1"/>
          </a:solidFill>
          <a:ln w="9525">
            <a:noFill/>
            <a:miter lim="800000"/>
            <a:headEnd/>
            <a:tailEnd/>
          </a:ln>
        </p:spPr>
        <p:txBody>
          <a:bodyPr>
            <a:spAutoFit/>
          </a:bodyPr>
          <a:lstStyle/>
          <a:p>
            <a:pPr>
              <a:spcBef>
                <a:spcPct val="50000"/>
              </a:spcBef>
            </a:pPr>
            <a:r>
              <a:rPr lang="en-US" altLang="zh-CN" sz="2000" dirty="0"/>
              <a:t>No decay to two P’s</a:t>
            </a:r>
          </a:p>
        </p:txBody>
      </p:sp>
      <p:sp>
        <p:nvSpPr>
          <p:cNvPr id="28679" name="Text Box 10"/>
          <p:cNvSpPr txBox="1">
            <a:spLocks noChangeArrowheads="1"/>
          </p:cNvSpPr>
          <p:nvPr/>
        </p:nvSpPr>
        <p:spPr bwMode="auto">
          <a:xfrm>
            <a:off x="7032625" y="1303339"/>
            <a:ext cx="2592388" cy="396875"/>
          </a:xfrm>
          <a:prstGeom prst="rect">
            <a:avLst/>
          </a:prstGeom>
          <a:solidFill>
            <a:schemeClr val="bg1"/>
          </a:solidFill>
          <a:ln w="9525">
            <a:noFill/>
            <a:miter lim="800000"/>
            <a:headEnd/>
            <a:tailEnd/>
          </a:ln>
        </p:spPr>
        <p:txBody>
          <a:bodyPr>
            <a:spAutoFit/>
          </a:bodyPr>
          <a:lstStyle/>
          <a:p>
            <a:pPr>
              <a:spcBef>
                <a:spcPct val="50000"/>
              </a:spcBef>
            </a:pPr>
            <a:r>
              <a:rPr lang="en-US" altLang="zh-CN" sz="2000" dirty="0"/>
              <a:t>With decay to two P’s</a:t>
            </a:r>
          </a:p>
        </p:txBody>
      </p:sp>
      <p:pic>
        <p:nvPicPr>
          <p:cNvPr id="28680" name="Picture 2"/>
          <p:cNvPicPr>
            <a:picLocks noChangeAspect="1" noChangeArrowheads="1"/>
          </p:cNvPicPr>
          <p:nvPr/>
        </p:nvPicPr>
        <p:blipFill>
          <a:blip r:embed="rId3" cstate="print"/>
          <a:srcRect/>
          <a:stretch>
            <a:fillRect/>
          </a:stretch>
        </p:blipFill>
        <p:spPr bwMode="auto">
          <a:xfrm>
            <a:off x="8155041" y="5234283"/>
            <a:ext cx="1171575" cy="444500"/>
          </a:xfrm>
          <a:prstGeom prst="rect">
            <a:avLst/>
          </a:prstGeom>
          <a:noFill/>
          <a:ln w="9525">
            <a:noFill/>
            <a:miter lim="800000"/>
            <a:headEnd/>
            <a:tailEnd/>
          </a:ln>
        </p:spPr>
      </p:pic>
      <p:pic>
        <p:nvPicPr>
          <p:cNvPr id="28681" name="Picture 2"/>
          <p:cNvPicPr>
            <a:picLocks noChangeAspect="1" noChangeArrowheads="1"/>
          </p:cNvPicPr>
          <p:nvPr/>
        </p:nvPicPr>
        <p:blipFill>
          <a:blip r:embed="rId3" cstate="print"/>
          <a:srcRect/>
          <a:stretch>
            <a:fillRect/>
          </a:stretch>
        </p:blipFill>
        <p:spPr bwMode="auto">
          <a:xfrm>
            <a:off x="8451851" y="3651250"/>
            <a:ext cx="1406525" cy="533400"/>
          </a:xfrm>
          <a:prstGeom prst="rect">
            <a:avLst/>
          </a:prstGeom>
          <a:noFill/>
          <a:ln w="9525">
            <a:noFill/>
            <a:miter lim="800000"/>
            <a:headEnd/>
            <a:tailEnd/>
          </a:ln>
        </p:spPr>
      </p:pic>
      <p:sp>
        <p:nvSpPr>
          <p:cNvPr id="11" name="Text Box 53"/>
          <p:cNvSpPr txBox="1">
            <a:spLocks noChangeArrowheads="1"/>
          </p:cNvSpPr>
          <p:nvPr/>
        </p:nvSpPr>
        <p:spPr bwMode="auto">
          <a:xfrm>
            <a:off x="2225570" y="6308725"/>
            <a:ext cx="7740860" cy="400110"/>
          </a:xfrm>
          <a:prstGeom prst="rect">
            <a:avLst/>
          </a:prstGeom>
          <a:noFill/>
          <a:ln w="9525">
            <a:noFill/>
            <a:miter lim="800000"/>
            <a:headEnd/>
            <a:tailEnd/>
          </a:ln>
        </p:spPr>
        <p:txBody>
          <a:bodyPr wrap="square">
            <a:spAutoFit/>
          </a:bodyPr>
          <a:lstStyle/>
          <a:p>
            <a:pPr>
              <a:spcBef>
                <a:spcPct val="50000"/>
              </a:spcBef>
            </a:pPr>
            <a:r>
              <a:rPr lang="en-US" altLang="zh-CN" sz="2000" i="1" dirty="0">
                <a:solidFill>
                  <a:srgbClr val="0432FF"/>
                </a:solidFill>
              </a:rPr>
              <a:t>One subtraction constant slightly tuned to reproduce exactly the mass!</a:t>
            </a:r>
          </a:p>
        </p:txBody>
      </p:sp>
      <p:sp>
        <p:nvSpPr>
          <p:cNvPr id="3" name="文本框 2">
            <a:extLst>
              <a:ext uri="{FF2B5EF4-FFF2-40B4-BE49-F238E27FC236}">
                <a16:creationId xmlns:a16="http://schemas.microsoft.com/office/drawing/2014/main" id="{8B729324-2A82-994D-9345-5E182DEEBAB3}"/>
              </a:ext>
            </a:extLst>
          </p:cNvPr>
          <p:cNvSpPr txBox="1"/>
          <p:nvPr/>
        </p:nvSpPr>
        <p:spPr>
          <a:xfrm>
            <a:off x="0" y="332772"/>
            <a:ext cx="7437517" cy="523220"/>
          </a:xfrm>
          <a:prstGeom prst="rect">
            <a:avLst/>
          </a:prstGeom>
          <a:noFill/>
        </p:spPr>
        <p:txBody>
          <a:bodyPr wrap="square">
            <a:spAutoFit/>
          </a:bodyPr>
          <a:lstStyle/>
          <a:p>
            <a:pPr algn="ctr">
              <a:spcBef>
                <a:spcPct val="50000"/>
              </a:spcBef>
            </a:pPr>
            <a:r>
              <a:rPr lang="en-US" altLang="zh-CN" sz="2800" b="1" dirty="0"/>
              <a:t>Results :strangeness=1, isospin=1/2, and spin=2</a:t>
            </a:r>
          </a:p>
        </p:txBody>
      </p:sp>
    </p:spTree>
  </p:cSld>
  <p:clrMapOvr>
    <a:masterClrMapping/>
  </p:clrMapOvr>
  <p:transition advTm="23657"/>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2"/>
          <p:cNvPicPr>
            <a:picLocks noChangeAspect="1" noChangeArrowheads="1"/>
          </p:cNvPicPr>
          <p:nvPr/>
        </p:nvPicPr>
        <p:blipFill>
          <a:blip r:embed="rId2" cstate="print"/>
          <a:srcRect/>
          <a:stretch>
            <a:fillRect/>
          </a:stretch>
        </p:blipFill>
        <p:spPr bwMode="auto">
          <a:xfrm>
            <a:off x="639020" y="1306012"/>
            <a:ext cx="5935663" cy="1965325"/>
          </a:xfrm>
          <a:prstGeom prst="rect">
            <a:avLst/>
          </a:prstGeom>
          <a:noFill/>
          <a:ln w="9525">
            <a:noFill/>
            <a:miter lim="800000"/>
            <a:headEnd/>
            <a:tailEnd/>
          </a:ln>
        </p:spPr>
      </p:pic>
      <p:pic>
        <p:nvPicPr>
          <p:cNvPr id="30725" name="Picture 3"/>
          <p:cNvPicPr>
            <a:picLocks noChangeAspect="1" noChangeArrowheads="1"/>
          </p:cNvPicPr>
          <p:nvPr/>
        </p:nvPicPr>
        <p:blipFill>
          <a:blip r:embed="rId3" cstate="print"/>
          <a:srcRect/>
          <a:stretch>
            <a:fillRect/>
          </a:stretch>
        </p:blipFill>
        <p:spPr bwMode="auto">
          <a:xfrm>
            <a:off x="6096000" y="2578601"/>
            <a:ext cx="5873750" cy="2016125"/>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639020" y="4845415"/>
            <a:ext cx="6071679" cy="1693250"/>
          </a:xfrm>
          <a:prstGeom prst="rect">
            <a:avLst/>
          </a:prstGeom>
          <a:noFill/>
          <a:ln w="9525">
            <a:noFill/>
            <a:miter lim="800000"/>
            <a:headEnd/>
            <a:tailEnd/>
          </a:ln>
        </p:spPr>
      </p:pic>
      <p:sp>
        <p:nvSpPr>
          <p:cNvPr id="3" name="文本框 2">
            <a:extLst>
              <a:ext uri="{FF2B5EF4-FFF2-40B4-BE49-F238E27FC236}">
                <a16:creationId xmlns:a16="http://schemas.microsoft.com/office/drawing/2014/main" id="{DDE2E0CC-7111-184C-3944-D543499C9FDB}"/>
              </a:ext>
            </a:extLst>
          </p:cNvPr>
          <p:cNvSpPr txBox="1"/>
          <p:nvPr/>
        </p:nvSpPr>
        <p:spPr>
          <a:xfrm>
            <a:off x="30273" y="216776"/>
            <a:ext cx="8546567" cy="523220"/>
          </a:xfrm>
          <a:prstGeom prst="rect">
            <a:avLst/>
          </a:prstGeom>
          <a:noFill/>
        </p:spPr>
        <p:txBody>
          <a:bodyPr wrap="square">
            <a:spAutoFit/>
          </a:bodyPr>
          <a:lstStyle/>
          <a:p>
            <a:pPr algn="ctr">
              <a:spcBef>
                <a:spcPct val="50000"/>
              </a:spcBef>
            </a:pPr>
            <a:r>
              <a:rPr lang="en-US" altLang="zh-CN" sz="2800" b="1" dirty="0"/>
              <a:t>Branching ratios of the dynamically generated states (I)</a:t>
            </a: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2"/>
          <p:cNvPicPr>
            <a:picLocks noChangeAspect="1" noChangeArrowheads="1"/>
          </p:cNvPicPr>
          <p:nvPr/>
        </p:nvPicPr>
        <p:blipFill>
          <a:blip r:embed="rId2" cstate="print"/>
          <a:srcRect/>
          <a:stretch>
            <a:fillRect/>
          </a:stretch>
        </p:blipFill>
        <p:spPr bwMode="auto">
          <a:xfrm>
            <a:off x="2392364" y="1206501"/>
            <a:ext cx="7348537" cy="1681163"/>
          </a:xfrm>
          <a:prstGeom prst="rect">
            <a:avLst/>
          </a:prstGeom>
          <a:noFill/>
          <a:ln w="9525">
            <a:noFill/>
            <a:miter lim="800000"/>
            <a:headEnd/>
            <a:tailEnd/>
          </a:ln>
        </p:spPr>
      </p:pic>
      <p:sp>
        <p:nvSpPr>
          <p:cNvPr id="31750" name="矩形 15"/>
          <p:cNvSpPr>
            <a:spLocks noChangeArrowheads="1"/>
          </p:cNvSpPr>
          <p:nvPr/>
        </p:nvSpPr>
        <p:spPr bwMode="auto">
          <a:xfrm>
            <a:off x="4832350" y="2970214"/>
            <a:ext cx="5575300" cy="369887"/>
          </a:xfrm>
          <a:prstGeom prst="rect">
            <a:avLst/>
          </a:prstGeom>
          <a:noFill/>
          <a:ln w="9525">
            <a:noFill/>
            <a:miter lim="800000"/>
            <a:headEnd/>
            <a:tailEnd/>
          </a:ln>
        </p:spPr>
        <p:txBody>
          <a:bodyPr>
            <a:spAutoFit/>
          </a:bodyPr>
          <a:lstStyle/>
          <a:p>
            <a:r>
              <a:rPr lang="en-US" altLang="zh-CN" i="1">
                <a:solidFill>
                  <a:srgbClr val="0070C0"/>
                </a:solidFill>
                <a:hlinkClick r:id="rId3"/>
              </a:rPr>
              <a:t>M. Albaladejo</a:t>
            </a:r>
            <a:r>
              <a:rPr lang="en-US" altLang="zh-CN" i="1">
                <a:solidFill>
                  <a:srgbClr val="0070C0"/>
                </a:solidFill>
              </a:rPr>
              <a:t>, and </a:t>
            </a:r>
            <a:r>
              <a:rPr lang="en-US" altLang="zh-CN" i="1">
                <a:solidFill>
                  <a:srgbClr val="0070C0"/>
                </a:solidFill>
                <a:hlinkClick r:id="rId4"/>
              </a:rPr>
              <a:t>J.A. Oller</a:t>
            </a:r>
            <a:r>
              <a:rPr lang="en-US" altLang="zh-CN" i="1">
                <a:solidFill>
                  <a:srgbClr val="0070C0"/>
                </a:solidFill>
              </a:rPr>
              <a:t>, PRL.101:252002,2008</a:t>
            </a:r>
            <a:r>
              <a:rPr lang="en-US" altLang="zh-CN"/>
              <a:t>. </a:t>
            </a:r>
            <a:endParaRPr lang="zh-CN" altLang="en-US"/>
          </a:p>
        </p:txBody>
      </p:sp>
      <p:sp>
        <p:nvSpPr>
          <p:cNvPr id="7" name="椭圆 6"/>
          <p:cNvSpPr/>
          <p:nvPr/>
        </p:nvSpPr>
        <p:spPr bwMode="auto">
          <a:xfrm>
            <a:off x="4295800" y="2303876"/>
            <a:ext cx="540060" cy="495055"/>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b="1">
              <a:latin typeface="Arial" charset="0"/>
              <a:ea typeface="宋体" pitchFamily="2" charset="-122"/>
            </a:endParaRPr>
          </a:p>
        </p:txBody>
      </p:sp>
      <p:pic>
        <p:nvPicPr>
          <p:cNvPr id="8" name="Picture 4"/>
          <p:cNvPicPr>
            <a:picLocks noChangeAspect="1" noChangeArrowheads="1"/>
          </p:cNvPicPr>
          <p:nvPr/>
        </p:nvPicPr>
        <p:blipFill>
          <a:blip r:embed="rId5" cstate="print"/>
          <a:srcRect/>
          <a:stretch>
            <a:fillRect/>
          </a:stretch>
        </p:blipFill>
        <p:spPr bwMode="auto">
          <a:xfrm>
            <a:off x="2505129" y="4104076"/>
            <a:ext cx="7181743" cy="2025225"/>
          </a:xfrm>
          <a:prstGeom prst="rect">
            <a:avLst/>
          </a:prstGeom>
          <a:noFill/>
          <a:ln w="9525">
            <a:noFill/>
            <a:miter lim="800000"/>
            <a:headEnd/>
            <a:tailEnd/>
          </a:ln>
        </p:spPr>
      </p:pic>
      <p:sp>
        <p:nvSpPr>
          <p:cNvPr id="3" name="文本框 2">
            <a:extLst>
              <a:ext uri="{FF2B5EF4-FFF2-40B4-BE49-F238E27FC236}">
                <a16:creationId xmlns:a16="http://schemas.microsoft.com/office/drawing/2014/main" id="{40DA5261-B3B8-C317-7FD9-EBD79D2D8A02}"/>
              </a:ext>
            </a:extLst>
          </p:cNvPr>
          <p:cNvSpPr txBox="1"/>
          <p:nvPr/>
        </p:nvSpPr>
        <p:spPr>
          <a:xfrm>
            <a:off x="0" y="205479"/>
            <a:ext cx="8258536" cy="523220"/>
          </a:xfrm>
          <a:prstGeom prst="rect">
            <a:avLst/>
          </a:prstGeom>
          <a:noFill/>
        </p:spPr>
        <p:txBody>
          <a:bodyPr wrap="square">
            <a:spAutoFit/>
          </a:bodyPr>
          <a:lstStyle/>
          <a:p>
            <a:pPr algn="ctr">
              <a:spcBef>
                <a:spcPct val="50000"/>
              </a:spcBef>
            </a:pPr>
            <a:r>
              <a:rPr lang="en-US" altLang="zh-CN" sz="2800" dirty="0"/>
              <a:t>Branching ratios of the dynamically generated states (II)</a:t>
            </a: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ext Box 255"/>
          <p:cNvSpPr txBox="1">
            <a:spLocks noChangeArrowheads="1"/>
          </p:cNvSpPr>
          <p:nvPr/>
        </p:nvSpPr>
        <p:spPr bwMode="auto">
          <a:xfrm>
            <a:off x="441968" y="5821956"/>
            <a:ext cx="9360126" cy="830997"/>
          </a:xfrm>
          <a:prstGeom prst="rect">
            <a:avLst/>
          </a:prstGeom>
          <a:noFill/>
          <a:ln w="9525">
            <a:noFill/>
            <a:miter lim="800000"/>
            <a:headEnd/>
            <a:tailEnd/>
          </a:ln>
        </p:spPr>
        <p:txBody>
          <a:bodyPr wrap="none">
            <a:spAutoFit/>
          </a:bodyPr>
          <a:lstStyle/>
          <a:p>
            <a:pPr marL="342900" indent="-342900">
              <a:buFont typeface="Wingdings" pitchFamily="2" charset="2"/>
              <a:buChar char="Ø"/>
            </a:pPr>
            <a:r>
              <a:rPr lang="en-US" altLang="zh-CN" sz="2400" dirty="0"/>
              <a:t>11 dynamically generated states in 9 strangeness-</a:t>
            </a:r>
            <a:r>
              <a:rPr lang="en-US" altLang="zh-CN" sz="2400" dirty="0" err="1"/>
              <a:t>isospin</a:t>
            </a:r>
            <a:r>
              <a:rPr lang="en-US" altLang="zh-CN" sz="2400" dirty="0"/>
              <a:t>-spin channels</a:t>
            </a:r>
          </a:p>
          <a:p>
            <a:pPr marL="342900" indent="-342900">
              <a:buFont typeface="Wingdings" pitchFamily="2" charset="2"/>
              <a:buChar char="Ø"/>
            </a:pPr>
            <a:r>
              <a:rPr lang="en-US" altLang="zh-CN" sz="2400" dirty="0"/>
              <a:t> 5 states clearly identified and 6 more predicted</a:t>
            </a:r>
          </a:p>
        </p:txBody>
      </p:sp>
      <p:pic>
        <p:nvPicPr>
          <p:cNvPr id="29701" name="Picture 2"/>
          <p:cNvPicPr>
            <a:picLocks noChangeAspect="1" noChangeArrowheads="1"/>
          </p:cNvPicPr>
          <p:nvPr/>
        </p:nvPicPr>
        <p:blipFill>
          <a:blip r:embed="rId2" cstate="print"/>
          <a:srcRect/>
          <a:stretch>
            <a:fillRect/>
          </a:stretch>
        </p:blipFill>
        <p:spPr bwMode="auto">
          <a:xfrm>
            <a:off x="1571625" y="1196032"/>
            <a:ext cx="9048750" cy="4630737"/>
          </a:xfrm>
          <a:prstGeom prst="rect">
            <a:avLst/>
          </a:prstGeom>
          <a:solidFill>
            <a:srgbClr val="C00000"/>
          </a:solidFill>
          <a:ln w="9525">
            <a:solidFill>
              <a:srgbClr val="7030A0"/>
            </a:solidFill>
            <a:miter lim="800000"/>
            <a:headEnd/>
            <a:tailEnd/>
          </a:ln>
        </p:spPr>
      </p:pic>
      <p:sp>
        <p:nvSpPr>
          <p:cNvPr id="29702" name="流程图: 联系 6"/>
          <p:cNvSpPr>
            <a:spLocks noChangeArrowheads="1"/>
          </p:cNvSpPr>
          <p:nvPr/>
        </p:nvSpPr>
        <p:spPr bwMode="auto">
          <a:xfrm>
            <a:off x="10299701" y="2326332"/>
            <a:ext cx="212725" cy="142875"/>
          </a:xfrm>
          <a:prstGeom prst="flowChartConnector">
            <a:avLst/>
          </a:prstGeom>
          <a:solidFill>
            <a:srgbClr val="33CC33"/>
          </a:solidFill>
          <a:ln w="9525" algn="ctr">
            <a:noFill/>
            <a:round/>
            <a:headEnd/>
            <a:tailEnd/>
          </a:ln>
        </p:spPr>
        <p:txBody>
          <a:bodyPr/>
          <a:lstStyle/>
          <a:p>
            <a:endParaRPr lang="zh-CN" altLang="en-US"/>
          </a:p>
        </p:txBody>
      </p:sp>
      <p:sp>
        <p:nvSpPr>
          <p:cNvPr id="29703" name="流程图: 联系 7"/>
          <p:cNvSpPr>
            <a:spLocks noChangeArrowheads="1"/>
          </p:cNvSpPr>
          <p:nvPr/>
        </p:nvSpPr>
        <p:spPr bwMode="auto">
          <a:xfrm>
            <a:off x="10299701" y="3583632"/>
            <a:ext cx="212725" cy="142875"/>
          </a:xfrm>
          <a:prstGeom prst="flowChartConnector">
            <a:avLst/>
          </a:prstGeom>
          <a:solidFill>
            <a:srgbClr val="33CC33"/>
          </a:solidFill>
          <a:ln w="9525" algn="ctr">
            <a:noFill/>
            <a:round/>
            <a:headEnd/>
            <a:tailEnd/>
          </a:ln>
        </p:spPr>
        <p:txBody>
          <a:bodyPr/>
          <a:lstStyle/>
          <a:p>
            <a:endParaRPr lang="zh-CN" altLang="en-US"/>
          </a:p>
        </p:txBody>
      </p:sp>
      <p:sp>
        <p:nvSpPr>
          <p:cNvPr id="29704" name="流程图: 联系 8"/>
          <p:cNvSpPr>
            <a:spLocks noChangeArrowheads="1"/>
          </p:cNvSpPr>
          <p:nvPr/>
        </p:nvSpPr>
        <p:spPr bwMode="auto">
          <a:xfrm>
            <a:off x="10299701" y="2640657"/>
            <a:ext cx="212725" cy="142875"/>
          </a:xfrm>
          <a:prstGeom prst="flowChartConnector">
            <a:avLst/>
          </a:prstGeom>
          <a:solidFill>
            <a:srgbClr val="33CC33"/>
          </a:solidFill>
          <a:ln w="9525" algn="ctr">
            <a:noFill/>
            <a:round/>
            <a:headEnd/>
            <a:tailEnd/>
          </a:ln>
        </p:spPr>
        <p:txBody>
          <a:bodyPr/>
          <a:lstStyle/>
          <a:p>
            <a:endParaRPr lang="zh-CN" altLang="en-US"/>
          </a:p>
        </p:txBody>
      </p:sp>
      <p:sp>
        <p:nvSpPr>
          <p:cNvPr id="29705" name="流程图: 联系 9"/>
          <p:cNvSpPr>
            <a:spLocks noChangeArrowheads="1"/>
          </p:cNvSpPr>
          <p:nvPr/>
        </p:nvSpPr>
        <p:spPr bwMode="auto">
          <a:xfrm>
            <a:off x="10299701" y="3269307"/>
            <a:ext cx="212725" cy="142875"/>
          </a:xfrm>
          <a:prstGeom prst="flowChartConnector">
            <a:avLst/>
          </a:prstGeom>
          <a:solidFill>
            <a:srgbClr val="33CC33"/>
          </a:solidFill>
          <a:ln w="9525" algn="ctr">
            <a:noFill/>
            <a:round/>
            <a:headEnd/>
            <a:tailEnd/>
          </a:ln>
        </p:spPr>
        <p:txBody>
          <a:bodyPr/>
          <a:lstStyle/>
          <a:p>
            <a:endParaRPr lang="zh-CN" altLang="en-US"/>
          </a:p>
        </p:txBody>
      </p:sp>
      <p:sp>
        <p:nvSpPr>
          <p:cNvPr id="29706" name="流程图: 联系 10"/>
          <p:cNvSpPr>
            <a:spLocks noChangeArrowheads="1"/>
          </p:cNvSpPr>
          <p:nvPr/>
        </p:nvSpPr>
        <p:spPr bwMode="auto">
          <a:xfrm>
            <a:off x="10299701" y="5469582"/>
            <a:ext cx="212725" cy="142875"/>
          </a:xfrm>
          <a:prstGeom prst="flowChartConnector">
            <a:avLst/>
          </a:prstGeom>
          <a:solidFill>
            <a:srgbClr val="33CC33"/>
          </a:solidFill>
          <a:ln w="9525" algn="ctr">
            <a:noFill/>
            <a:round/>
            <a:headEnd/>
            <a:tailEnd/>
          </a:ln>
        </p:spPr>
        <p:txBody>
          <a:bodyPr/>
          <a:lstStyle/>
          <a:p>
            <a:endParaRPr lang="zh-CN" altLang="en-US"/>
          </a:p>
        </p:txBody>
      </p:sp>
      <p:sp>
        <p:nvSpPr>
          <p:cNvPr id="29707" name="流程图: 联系 11"/>
          <p:cNvSpPr>
            <a:spLocks noChangeArrowheads="1"/>
          </p:cNvSpPr>
          <p:nvPr/>
        </p:nvSpPr>
        <p:spPr bwMode="auto">
          <a:xfrm>
            <a:off x="10299701" y="2954982"/>
            <a:ext cx="212725" cy="142875"/>
          </a:xfrm>
          <a:prstGeom prst="flowChartConnector">
            <a:avLst/>
          </a:prstGeom>
          <a:solidFill>
            <a:srgbClr val="FF0000"/>
          </a:solidFill>
          <a:ln w="9525" algn="ctr">
            <a:noFill/>
            <a:round/>
            <a:headEnd/>
            <a:tailEnd/>
          </a:ln>
        </p:spPr>
        <p:txBody>
          <a:bodyPr/>
          <a:lstStyle/>
          <a:p>
            <a:endParaRPr lang="zh-CN" altLang="en-US">
              <a:solidFill>
                <a:srgbClr val="FF0000"/>
              </a:solidFill>
            </a:endParaRPr>
          </a:p>
        </p:txBody>
      </p:sp>
      <p:sp>
        <p:nvSpPr>
          <p:cNvPr id="29708" name="流程图: 联系 12"/>
          <p:cNvSpPr>
            <a:spLocks noChangeArrowheads="1"/>
          </p:cNvSpPr>
          <p:nvPr/>
        </p:nvSpPr>
        <p:spPr bwMode="auto">
          <a:xfrm>
            <a:off x="10299701" y="3897957"/>
            <a:ext cx="212725" cy="142875"/>
          </a:xfrm>
          <a:prstGeom prst="flowChartConnector">
            <a:avLst/>
          </a:prstGeom>
          <a:solidFill>
            <a:srgbClr val="FF0000"/>
          </a:solidFill>
          <a:ln w="9525" algn="ctr">
            <a:noFill/>
            <a:round/>
            <a:headEnd/>
            <a:tailEnd/>
          </a:ln>
        </p:spPr>
        <p:txBody>
          <a:bodyPr/>
          <a:lstStyle/>
          <a:p>
            <a:endParaRPr lang="zh-CN" altLang="en-US">
              <a:solidFill>
                <a:srgbClr val="FF0000"/>
              </a:solidFill>
            </a:endParaRPr>
          </a:p>
        </p:txBody>
      </p:sp>
      <p:sp>
        <p:nvSpPr>
          <p:cNvPr id="29709" name="流程图: 联系 13"/>
          <p:cNvSpPr>
            <a:spLocks noChangeArrowheads="1"/>
          </p:cNvSpPr>
          <p:nvPr/>
        </p:nvSpPr>
        <p:spPr bwMode="auto">
          <a:xfrm>
            <a:off x="10299701" y="4212282"/>
            <a:ext cx="212725" cy="142875"/>
          </a:xfrm>
          <a:prstGeom prst="flowChartConnector">
            <a:avLst/>
          </a:prstGeom>
          <a:solidFill>
            <a:srgbClr val="FF0000"/>
          </a:solidFill>
          <a:ln w="9525" algn="ctr">
            <a:noFill/>
            <a:round/>
            <a:headEnd/>
            <a:tailEnd/>
          </a:ln>
        </p:spPr>
        <p:txBody>
          <a:bodyPr/>
          <a:lstStyle/>
          <a:p>
            <a:endParaRPr lang="zh-CN" altLang="en-US">
              <a:solidFill>
                <a:srgbClr val="FF0000"/>
              </a:solidFill>
            </a:endParaRPr>
          </a:p>
        </p:txBody>
      </p:sp>
      <p:sp>
        <p:nvSpPr>
          <p:cNvPr id="29710" name="流程图: 联系 14"/>
          <p:cNvSpPr>
            <a:spLocks noChangeArrowheads="1"/>
          </p:cNvSpPr>
          <p:nvPr/>
        </p:nvSpPr>
        <p:spPr bwMode="auto">
          <a:xfrm>
            <a:off x="10299701" y="4526607"/>
            <a:ext cx="212725" cy="142875"/>
          </a:xfrm>
          <a:prstGeom prst="flowChartConnector">
            <a:avLst/>
          </a:prstGeom>
          <a:solidFill>
            <a:srgbClr val="FF0000"/>
          </a:solidFill>
          <a:ln w="9525" algn="ctr">
            <a:noFill/>
            <a:round/>
            <a:headEnd/>
            <a:tailEnd/>
          </a:ln>
        </p:spPr>
        <p:txBody>
          <a:bodyPr/>
          <a:lstStyle/>
          <a:p>
            <a:endParaRPr lang="zh-CN" altLang="en-US">
              <a:solidFill>
                <a:srgbClr val="FF0000"/>
              </a:solidFill>
            </a:endParaRPr>
          </a:p>
        </p:txBody>
      </p:sp>
      <p:sp>
        <p:nvSpPr>
          <p:cNvPr id="29711" name="流程图: 联系 15"/>
          <p:cNvSpPr>
            <a:spLocks noChangeArrowheads="1"/>
          </p:cNvSpPr>
          <p:nvPr/>
        </p:nvSpPr>
        <p:spPr bwMode="auto">
          <a:xfrm>
            <a:off x="10299701" y="4840932"/>
            <a:ext cx="212725" cy="142875"/>
          </a:xfrm>
          <a:prstGeom prst="flowChartConnector">
            <a:avLst/>
          </a:prstGeom>
          <a:solidFill>
            <a:srgbClr val="FF0000"/>
          </a:solidFill>
          <a:ln w="9525" algn="ctr">
            <a:noFill/>
            <a:round/>
            <a:headEnd/>
            <a:tailEnd/>
          </a:ln>
        </p:spPr>
        <p:txBody>
          <a:bodyPr/>
          <a:lstStyle/>
          <a:p>
            <a:endParaRPr lang="zh-CN" altLang="en-US">
              <a:solidFill>
                <a:srgbClr val="FF0000"/>
              </a:solidFill>
            </a:endParaRPr>
          </a:p>
        </p:txBody>
      </p:sp>
      <p:sp>
        <p:nvSpPr>
          <p:cNvPr id="29712" name="流程图: 联系 16"/>
          <p:cNvSpPr>
            <a:spLocks noChangeArrowheads="1"/>
          </p:cNvSpPr>
          <p:nvPr/>
        </p:nvSpPr>
        <p:spPr bwMode="auto">
          <a:xfrm>
            <a:off x="10299701" y="5155257"/>
            <a:ext cx="212725" cy="142875"/>
          </a:xfrm>
          <a:prstGeom prst="flowChartConnector">
            <a:avLst/>
          </a:prstGeom>
          <a:solidFill>
            <a:srgbClr val="FF0000"/>
          </a:solidFill>
          <a:ln w="9525" algn="ctr">
            <a:noFill/>
            <a:round/>
            <a:headEnd/>
            <a:tailEnd/>
          </a:ln>
        </p:spPr>
        <p:txBody>
          <a:bodyPr/>
          <a:lstStyle/>
          <a:p>
            <a:endParaRPr lang="zh-CN" altLang="en-US">
              <a:solidFill>
                <a:srgbClr val="FF0000"/>
              </a:solidFill>
            </a:endParaRPr>
          </a:p>
        </p:txBody>
      </p:sp>
      <p:sp>
        <p:nvSpPr>
          <p:cNvPr id="17" name="矩形 16"/>
          <p:cNvSpPr/>
          <p:nvPr/>
        </p:nvSpPr>
        <p:spPr>
          <a:xfrm>
            <a:off x="6974907" y="893333"/>
            <a:ext cx="3510390" cy="369332"/>
          </a:xfrm>
          <a:prstGeom prst="rect">
            <a:avLst/>
          </a:prstGeom>
        </p:spPr>
        <p:txBody>
          <a:bodyPr wrap="square">
            <a:spAutoFit/>
          </a:bodyPr>
          <a:lstStyle/>
          <a:p>
            <a:r>
              <a:rPr lang="en-US" altLang="zh-CN" i="1" dirty="0"/>
              <a:t>Notation: (mass, width) in </a:t>
            </a:r>
            <a:r>
              <a:rPr lang="en-US" altLang="zh-CN" i="1" dirty="0" err="1"/>
              <a:t>MeV</a:t>
            </a:r>
            <a:endParaRPr lang="en-US" altLang="zh-CN" i="1" dirty="0"/>
          </a:p>
        </p:txBody>
      </p:sp>
      <p:graphicFrame>
        <p:nvGraphicFramePr>
          <p:cNvPr id="84993" name="Object 1"/>
          <p:cNvGraphicFramePr>
            <a:graphicFrameLocks noChangeAspect="1"/>
          </p:cNvGraphicFramePr>
          <p:nvPr>
            <p:extLst>
              <p:ext uri="{D42A27DB-BD31-4B8C-83A1-F6EECF244321}">
                <p14:modId xmlns:p14="http://schemas.microsoft.com/office/powerpoint/2010/main" val="2183544610"/>
              </p:ext>
            </p:extLst>
          </p:nvPr>
        </p:nvGraphicFramePr>
        <p:xfrm>
          <a:off x="6890869" y="6237026"/>
          <a:ext cx="4435054" cy="359885"/>
        </p:xfrm>
        <a:graphic>
          <a:graphicData uri="http://schemas.openxmlformats.org/presentationml/2006/ole">
            <mc:AlternateContent xmlns:mc="http://schemas.openxmlformats.org/markup-compatibility/2006">
              <mc:Choice xmlns:v="urn:schemas-microsoft-com:vml" Requires="v">
                <p:oleObj name="Equation" r:id="rId3" imgW="2971800" imgH="241200" progId="Equation.DSMT4">
                  <p:embed/>
                </p:oleObj>
              </mc:Choice>
              <mc:Fallback>
                <p:oleObj name="Equation" r:id="rId3" imgW="2971800" imgH="241200" progId="Equation.DSMT4">
                  <p:embed/>
                  <p:pic>
                    <p:nvPicPr>
                      <p:cNvPr id="84993"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0869" y="6237026"/>
                        <a:ext cx="4435054" cy="359885"/>
                      </a:xfrm>
                      <a:prstGeom prst="rect">
                        <a:avLst/>
                      </a:prstGeom>
                      <a:solidFill>
                        <a:srgbClr val="FFFF00"/>
                      </a:solidFill>
                    </p:spPr>
                  </p:pic>
                </p:oleObj>
              </mc:Fallback>
            </mc:AlternateContent>
          </a:graphicData>
        </a:graphic>
      </p:graphicFrame>
      <p:sp>
        <p:nvSpPr>
          <p:cNvPr id="3" name="文本框 2">
            <a:extLst>
              <a:ext uri="{FF2B5EF4-FFF2-40B4-BE49-F238E27FC236}">
                <a16:creationId xmlns:a16="http://schemas.microsoft.com/office/drawing/2014/main" id="{AC949562-628D-7F38-7485-98D73164B5B3}"/>
              </a:ext>
            </a:extLst>
          </p:cNvPr>
          <p:cNvSpPr txBox="1"/>
          <p:nvPr/>
        </p:nvSpPr>
        <p:spPr>
          <a:xfrm>
            <a:off x="121533" y="260660"/>
            <a:ext cx="7251539" cy="523220"/>
          </a:xfrm>
          <a:prstGeom prst="rect">
            <a:avLst/>
          </a:prstGeom>
          <a:noFill/>
        </p:spPr>
        <p:txBody>
          <a:bodyPr wrap="square">
            <a:spAutoFit/>
          </a:bodyPr>
          <a:lstStyle/>
          <a:p>
            <a:pPr algn="ctr">
              <a:spcBef>
                <a:spcPct val="50000"/>
              </a:spcBef>
            </a:pPr>
            <a:r>
              <a:rPr lang="en-US" altLang="zh-CN" sz="2800" b="1" dirty="0"/>
              <a:t>A summary of the dynamically generated states</a:t>
            </a:r>
          </a:p>
        </p:txBody>
      </p:sp>
      <p:sp>
        <p:nvSpPr>
          <p:cNvPr id="4" name="矩形 3">
            <a:extLst>
              <a:ext uri="{FF2B5EF4-FFF2-40B4-BE49-F238E27FC236}">
                <a16:creationId xmlns:a16="http://schemas.microsoft.com/office/drawing/2014/main" id="{056981BC-3953-B759-BD4E-B75DD5C04E93}"/>
              </a:ext>
            </a:extLst>
          </p:cNvPr>
          <p:cNvSpPr/>
          <p:nvPr/>
        </p:nvSpPr>
        <p:spPr>
          <a:xfrm>
            <a:off x="1571625" y="3897957"/>
            <a:ext cx="9048750" cy="176512"/>
          </a:xfrm>
          <a:prstGeom prst="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advTm="453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DCD7CB8-4006-5128-70D5-82CEF7EE8233}"/>
              </a:ext>
            </a:extLst>
          </p:cNvPr>
          <p:cNvSpPr>
            <a:spLocks noGrp="1"/>
          </p:cNvSpPr>
          <p:nvPr>
            <p:ph type="sldNum" sz="quarter" idx="12"/>
          </p:nvPr>
        </p:nvSpPr>
        <p:spPr/>
        <p:txBody>
          <a:bodyPr/>
          <a:lstStyle/>
          <a:p>
            <a:pPr>
              <a:defRPr/>
            </a:pPr>
            <a:fld id="{C4FB67F1-DEA0-4505-A3D7-68170254FAEF}" type="slidenum">
              <a:rPr lang="zh-CN" altLang="en-US" smtClean="0"/>
              <a:pPr>
                <a:defRPr/>
              </a:pPr>
              <a:t>29</a:t>
            </a:fld>
            <a:endParaRPr lang="zh-CN" altLang="en-US"/>
          </a:p>
        </p:txBody>
      </p:sp>
      <p:pic>
        <p:nvPicPr>
          <p:cNvPr id="4" name="图片 3">
            <a:extLst>
              <a:ext uri="{FF2B5EF4-FFF2-40B4-BE49-F238E27FC236}">
                <a16:creationId xmlns:a16="http://schemas.microsoft.com/office/drawing/2014/main" id="{7D7561F6-2E06-2CF2-9D73-F0103B98AD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363" y="1955719"/>
            <a:ext cx="10946023" cy="3634853"/>
          </a:xfrm>
          <a:prstGeom prst="rect">
            <a:avLst/>
          </a:prstGeom>
        </p:spPr>
      </p:pic>
      <p:sp>
        <p:nvSpPr>
          <p:cNvPr id="5" name="文本框 4">
            <a:extLst>
              <a:ext uri="{FF2B5EF4-FFF2-40B4-BE49-F238E27FC236}">
                <a16:creationId xmlns:a16="http://schemas.microsoft.com/office/drawing/2014/main" id="{A5CC4EFE-3CD1-FAFE-AD18-C770285D85F2}"/>
              </a:ext>
            </a:extLst>
          </p:cNvPr>
          <p:cNvSpPr txBox="1"/>
          <p:nvPr/>
        </p:nvSpPr>
        <p:spPr>
          <a:xfrm>
            <a:off x="121533" y="260660"/>
            <a:ext cx="7726102" cy="523220"/>
          </a:xfrm>
          <a:prstGeom prst="rect">
            <a:avLst/>
          </a:prstGeom>
          <a:noFill/>
        </p:spPr>
        <p:txBody>
          <a:bodyPr wrap="square">
            <a:spAutoFit/>
          </a:bodyPr>
          <a:lstStyle/>
          <a:p>
            <a:pPr algn="ctr">
              <a:spcBef>
                <a:spcPct val="50000"/>
              </a:spcBef>
            </a:pPr>
            <a:r>
              <a:rPr lang="en-US" altLang="zh-CN" sz="2800" b="1" dirty="0"/>
              <a:t>Among the six unconfirmed, one has an a0(1780)</a:t>
            </a:r>
          </a:p>
        </p:txBody>
      </p:sp>
      <p:sp>
        <p:nvSpPr>
          <p:cNvPr id="3" name="Text Box 48">
            <a:extLst>
              <a:ext uri="{FF2B5EF4-FFF2-40B4-BE49-F238E27FC236}">
                <a16:creationId xmlns:a16="http://schemas.microsoft.com/office/drawing/2014/main" id="{5096C593-AD56-CA72-79BC-1F94BC702C91}"/>
              </a:ext>
            </a:extLst>
          </p:cNvPr>
          <p:cNvSpPr txBox="1">
            <a:spLocks noChangeArrowheads="1"/>
          </p:cNvSpPr>
          <p:nvPr/>
        </p:nvSpPr>
        <p:spPr bwMode="auto">
          <a:xfrm>
            <a:off x="2813050" y="1549658"/>
            <a:ext cx="2592388" cy="396875"/>
          </a:xfrm>
          <a:prstGeom prst="rect">
            <a:avLst/>
          </a:prstGeom>
          <a:solidFill>
            <a:schemeClr val="bg1"/>
          </a:solidFill>
          <a:ln w="9525">
            <a:noFill/>
            <a:miter lim="800000"/>
            <a:headEnd/>
            <a:tailEnd/>
          </a:ln>
        </p:spPr>
        <p:txBody>
          <a:bodyPr>
            <a:spAutoFit/>
          </a:bodyPr>
          <a:lstStyle/>
          <a:p>
            <a:pPr>
              <a:spcBef>
                <a:spcPct val="50000"/>
              </a:spcBef>
            </a:pPr>
            <a:r>
              <a:rPr lang="en-US" altLang="zh-CN" sz="2000" dirty="0"/>
              <a:t>No decay to two P’s</a:t>
            </a:r>
          </a:p>
        </p:txBody>
      </p:sp>
      <p:sp>
        <p:nvSpPr>
          <p:cNvPr id="6" name="Text Box 49">
            <a:extLst>
              <a:ext uri="{FF2B5EF4-FFF2-40B4-BE49-F238E27FC236}">
                <a16:creationId xmlns:a16="http://schemas.microsoft.com/office/drawing/2014/main" id="{F05F86F4-6364-3ED0-EBCA-70A711B2B060}"/>
              </a:ext>
            </a:extLst>
          </p:cNvPr>
          <p:cNvSpPr txBox="1">
            <a:spLocks noChangeArrowheads="1"/>
          </p:cNvSpPr>
          <p:nvPr/>
        </p:nvSpPr>
        <p:spPr bwMode="auto">
          <a:xfrm>
            <a:off x="7062789" y="1549658"/>
            <a:ext cx="3095625" cy="396875"/>
          </a:xfrm>
          <a:prstGeom prst="rect">
            <a:avLst/>
          </a:prstGeom>
          <a:solidFill>
            <a:schemeClr val="bg1"/>
          </a:solidFill>
          <a:ln w="9525">
            <a:noFill/>
            <a:miter lim="800000"/>
            <a:headEnd/>
            <a:tailEnd/>
          </a:ln>
        </p:spPr>
        <p:txBody>
          <a:bodyPr>
            <a:spAutoFit/>
          </a:bodyPr>
          <a:lstStyle/>
          <a:p>
            <a:pPr>
              <a:spcBef>
                <a:spcPct val="50000"/>
              </a:spcBef>
            </a:pPr>
            <a:r>
              <a:rPr lang="en-US" altLang="zh-CN" sz="2000" dirty="0"/>
              <a:t>With decay to two P’s</a:t>
            </a:r>
          </a:p>
        </p:txBody>
      </p:sp>
    </p:spTree>
    <p:extLst>
      <p:ext uri="{BB962C8B-B14F-4D97-AF65-F5344CB8AC3E}">
        <p14:creationId xmlns:p14="http://schemas.microsoft.com/office/powerpoint/2010/main" val="194310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幻灯片编号占位符 2"/>
          <p:cNvSpPr>
            <a:spLocks noGrp="1"/>
          </p:cNvSpPr>
          <p:nvPr>
            <p:ph type="sldNum" sz="quarter" idx="12"/>
          </p:nvPr>
        </p:nvSpPr>
        <p:spPr/>
        <p:txBody>
          <a:bodyPr/>
          <a:lstStyle/>
          <a:p>
            <a:fld id="{6DE53C34-1AA1-4AB3-A96F-01890984CFFF}" type="slidenum">
              <a:rPr lang="zh-CN" altLang="en-US" smtClean="0"/>
              <a:t>3</a:t>
            </a:fld>
            <a:endParaRPr lang="zh-CN" altLang="en-US"/>
          </a:p>
        </p:txBody>
      </p:sp>
      <p:sp>
        <p:nvSpPr>
          <p:cNvPr id="5" name="任意多边形 43">
            <a:extLst>
              <a:ext uri="{FF2B5EF4-FFF2-40B4-BE49-F238E27FC236}">
                <a16:creationId xmlns:a16="http://schemas.microsoft.com/office/drawing/2014/main" id="{2C917581-E700-4299-9292-A20E483084D5}"/>
              </a:ext>
            </a:extLst>
          </p:cNvPr>
          <p:cNvSpPr/>
          <p:nvPr/>
        </p:nvSpPr>
        <p:spPr>
          <a:xfrm flipH="1">
            <a:off x="6056" y="6056"/>
            <a:ext cx="2548571" cy="6858000"/>
          </a:xfrm>
          <a:custGeom>
            <a:avLst/>
            <a:gdLst>
              <a:gd name="connsiteX0" fmla="*/ 2548571 w 2548571"/>
              <a:gd name="connsiteY0" fmla="*/ 0 h 6858000"/>
              <a:gd name="connsiteX1" fmla="*/ 1 w 2548571"/>
              <a:gd name="connsiteY1" fmla="*/ 0 h 6858000"/>
              <a:gd name="connsiteX2" fmla="*/ 1 w 2548571"/>
              <a:gd name="connsiteY2" fmla="*/ 718873 h 6858000"/>
              <a:gd name="connsiteX3" fmla="*/ 71881 w 2548571"/>
              <a:gd name="connsiteY3" fmla="*/ 692564 h 6858000"/>
              <a:gd name="connsiteX4" fmla="*/ 375310 w 2548571"/>
              <a:gd name="connsiteY4" fmla="*/ 646690 h 6858000"/>
              <a:gd name="connsiteX5" fmla="*/ 1395686 w 2548571"/>
              <a:gd name="connsiteY5" fmla="*/ 1667067 h 6858000"/>
              <a:gd name="connsiteX6" fmla="*/ 375310 w 2548571"/>
              <a:gd name="connsiteY6" fmla="*/ 2687443 h 6858000"/>
              <a:gd name="connsiteX7" fmla="*/ 71881 w 2548571"/>
              <a:gd name="connsiteY7" fmla="*/ 2641569 h 6858000"/>
              <a:gd name="connsiteX8" fmla="*/ 1 w 2548571"/>
              <a:gd name="connsiteY8" fmla="*/ 2615260 h 6858000"/>
              <a:gd name="connsiteX9" fmla="*/ 1 w 2548571"/>
              <a:gd name="connsiteY9" fmla="*/ 4184073 h 6858000"/>
              <a:gd name="connsiteX10" fmla="*/ 0 w 2548571"/>
              <a:gd name="connsiteY10" fmla="*/ 4184073 h 6858000"/>
              <a:gd name="connsiteX11" fmla="*/ 0 w 2548571"/>
              <a:gd name="connsiteY11" fmla="*/ 6858000 h 6858000"/>
              <a:gd name="connsiteX12" fmla="*/ 2548570 w 2548571"/>
              <a:gd name="connsiteY12" fmla="*/ 6858000 h 6858000"/>
              <a:gd name="connsiteX13" fmla="*/ 2548570 w 2548571"/>
              <a:gd name="connsiteY13" fmla="*/ 4992255 h 6858000"/>
              <a:gd name="connsiteX14" fmla="*/ 2548571 w 2548571"/>
              <a:gd name="connsiteY14" fmla="*/ 4992255 h 6858000"/>
              <a:gd name="connsiteX15" fmla="*/ 2548571 w 2548571"/>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8571" h="6858000">
                <a:moveTo>
                  <a:pt x="2548571" y="0"/>
                </a:moveTo>
                <a:lnTo>
                  <a:pt x="1" y="0"/>
                </a:lnTo>
                <a:lnTo>
                  <a:pt x="1" y="718873"/>
                </a:lnTo>
                <a:lnTo>
                  <a:pt x="71881" y="692564"/>
                </a:lnTo>
                <a:cubicBezTo>
                  <a:pt x="167735" y="662751"/>
                  <a:pt x="269646" y="646690"/>
                  <a:pt x="375310" y="646690"/>
                </a:cubicBezTo>
                <a:cubicBezTo>
                  <a:pt x="938848" y="646690"/>
                  <a:pt x="1395686" y="1103528"/>
                  <a:pt x="1395686" y="1667067"/>
                </a:cubicBezTo>
                <a:cubicBezTo>
                  <a:pt x="1395686" y="2230605"/>
                  <a:pt x="938848" y="2687443"/>
                  <a:pt x="375310" y="2687443"/>
                </a:cubicBezTo>
                <a:cubicBezTo>
                  <a:pt x="269646" y="2687443"/>
                  <a:pt x="167735" y="2671383"/>
                  <a:pt x="71881" y="2641569"/>
                </a:cubicBezTo>
                <a:lnTo>
                  <a:pt x="1" y="2615260"/>
                </a:lnTo>
                <a:lnTo>
                  <a:pt x="1" y="4184073"/>
                </a:lnTo>
                <a:lnTo>
                  <a:pt x="0" y="4184073"/>
                </a:lnTo>
                <a:lnTo>
                  <a:pt x="0" y="6858000"/>
                </a:lnTo>
                <a:lnTo>
                  <a:pt x="2548570" y="6858000"/>
                </a:lnTo>
                <a:lnTo>
                  <a:pt x="2548570" y="4992255"/>
                </a:lnTo>
                <a:lnTo>
                  <a:pt x="2548571" y="4992255"/>
                </a:lnTo>
                <a:lnTo>
                  <a:pt x="2548571"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TextBox 37">
            <a:extLst>
              <a:ext uri="{FF2B5EF4-FFF2-40B4-BE49-F238E27FC236}">
                <a16:creationId xmlns:a16="http://schemas.microsoft.com/office/drawing/2014/main" id="{B6DC029A-FC9E-4642-8956-5479D7A3E342}"/>
              </a:ext>
            </a:extLst>
          </p:cNvPr>
          <p:cNvSpPr>
            <a:spLocks noChangeArrowheads="1"/>
          </p:cNvSpPr>
          <p:nvPr/>
        </p:nvSpPr>
        <p:spPr bwMode="auto">
          <a:xfrm>
            <a:off x="1663119" y="1209974"/>
            <a:ext cx="4737681"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spcBef>
                <a:spcPct val="0"/>
              </a:spcBef>
              <a:buNone/>
            </a:pPr>
            <a:r>
              <a:rPr lang="en-US" altLang="zh-CN" sz="4800" b="1" dirty="0">
                <a:solidFill>
                  <a:srgbClr val="C00000"/>
                </a:solidFill>
                <a:latin typeface="Microsoft YaHei" charset="-122"/>
                <a:ea typeface="Microsoft YaHei" charset="-122"/>
                <a:cs typeface="Microsoft YaHei" charset="-122"/>
              </a:rPr>
              <a:t>Contents</a:t>
            </a:r>
            <a:endParaRPr lang="zh-CN" altLang="en-US" sz="40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4">
            <a:extLst>
              <a:ext uri="{FF2B5EF4-FFF2-40B4-BE49-F238E27FC236}">
                <a16:creationId xmlns:a16="http://schemas.microsoft.com/office/drawing/2014/main" id="{4D1C3691-D34A-4B1E-8D8C-B1DAB190C26C}"/>
              </a:ext>
            </a:extLst>
          </p:cNvPr>
          <p:cNvSpPr txBox="1"/>
          <p:nvPr/>
        </p:nvSpPr>
        <p:spPr>
          <a:xfrm>
            <a:off x="3047951" y="5742632"/>
            <a:ext cx="422205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Summary and outlook</a:t>
            </a:r>
          </a:p>
        </p:txBody>
      </p:sp>
      <p:sp>
        <p:nvSpPr>
          <p:cNvPr id="9" name="TextBox 64">
            <a:extLst>
              <a:ext uri="{FF2B5EF4-FFF2-40B4-BE49-F238E27FC236}">
                <a16:creationId xmlns:a16="http://schemas.microsoft.com/office/drawing/2014/main" id="{CBD0793E-DC21-4E1A-8315-0C871EF6F8BB}"/>
              </a:ext>
            </a:extLst>
          </p:cNvPr>
          <p:cNvSpPr txBox="1"/>
          <p:nvPr/>
        </p:nvSpPr>
        <p:spPr>
          <a:xfrm>
            <a:off x="2972858" y="4826423"/>
            <a:ext cx="727840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marL="0" lvl="1" indent="0">
              <a:spcBef>
                <a:spcPts val="0"/>
              </a:spcBef>
              <a:buNone/>
            </a:pP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Experimental</a:t>
            </a: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discovery</a:t>
            </a: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of</a:t>
            </a: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the</a:t>
            </a: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a0(1780)</a:t>
            </a:r>
          </a:p>
        </p:txBody>
      </p:sp>
      <p:sp>
        <p:nvSpPr>
          <p:cNvPr id="10" name="TextBox 64">
            <a:extLst>
              <a:ext uri="{FF2B5EF4-FFF2-40B4-BE49-F238E27FC236}">
                <a16:creationId xmlns:a16="http://schemas.microsoft.com/office/drawing/2014/main" id="{DE0D0B1A-8330-48B4-8890-7419CEBAF5D8}"/>
              </a:ext>
            </a:extLst>
          </p:cNvPr>
          <p:cNvSpPr txBox="1"/>
          <p:nvPr/>
        </p:nvSpPr>
        <p:spPr>
          <a:xfrm>
            <a:off x="2972858" y="3910215"/>
            <a:ext cx="9116598"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VV</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interactions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and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dynamically</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generated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states</a:t>
            </a:r>
          </a:p>
        </p:txBody>
      </p:sp>
      <p:sp>
        <p:nvSpPr>
          <p:cNvPr id="11" name="TextBox 64">
            <a:extLst>
              <a:ext uri="{FF2B5EF4-FFF2-40B4-BE49-F238E27FC236}">
                <a16:creationId xmlns:a16="http://schemas.microsoft.com/office/drawing/2014/main" id="{71350B8B-3805-45FF-A172-FA69431C9464}"/>
              </a:ext>
            </a:extLst>
          </p:cNvPr>
          <p:cNvSpPr txBox="1"/>
          <p:nvPr/>
        </p:nvSpPr>
        <p:spPr>
          <a:xfrm>
            <a:off x="2972858" y="2994007"/>
            <a:ext cx="8748469" cy="52322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solidFill>
                  <a:srgbClr val="C00000"/>
                </a:solidFill>
                <a:latin typeface="微软雅黑" panose="020B0503020204020204" pitchFamily="34" charset="-122"/>
                <a:ea typeface="微软雅黑" panose="020B0503020204020204" pitchFamily="34" charset="-122"/>
              </a:rPr>
              <a:t>Hadron spectroscopy beyond naïve QM</a:t>
            </a:r>
          </a:p>
        </p:txBody>
      </p:sp>
      <p:grpSp>
        <p:nvGrpSpPr>
          <p:cNvPr id="12" name="组合 11">
            <a:extLst>
              <a:ext uri="{FF2B5EF4-FFF2-40B4-BE49-F238E27FC236}">
                <a16:creationId xmlns:a16="http://schemas.microsoft.com/office/drawing/2014/main" id="{F83DE350-3D38-414B-9C24-299FAB4F8957}"/>
              </a:ext>
            </a:extLst>
          </p:cNvPr>
          <p:cNvGrpSpPr>
            <a:grpSpLocks noChangeAspect="1"/>
          </p:cNvGrpSpPr>
          <p:nvPr/>
        </p:nvGrpSpPr>
        <p:grpSpPr>
          <a:xfrm>
            <a:off x="2207627" y="4750630"/>
            <a:ext cx="630000" cy="630000"/>
            <a:chOff x="4840168" y="2373480"/>
            <a:chExt cx="522572" cy="522572"/>
          </a:xfrm>
          <a:solidFill>
            <a:srgbClr val="1F8EB9"/>
          </a:solidFill>
        </p:grpSpPr>
        <p:sp>
          <p:nvSpPr>
            <p:cNvPr id="13" name="椭圆 12">
              <a:extLst>
                <a:ext uri="{FF2B5EF4-FFF2-40B4-BE49-F238E27FC236}">
                  <a16:creationId xmlns:a16="http://schemas.microsoft.com/office/drawing/2014/main" id="{634FEBC9-90B0-4592-9BA3-40628F6765D3}"/>
                </a:ext>
              </a:extLst>
            </p:cNvPr>
            <p:cNvSpPr/>
            <p:nvPr/>
          </p:nvSpPr>
          <p:spPr>
            <a:xfrm>
              <a:off x="4840168" y="2373480"/>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14" name="Freeform 55">
              <a:extLst>
                <a:ext uri="{FF2B5EF4-FFF2-40B4-BE49-F238E27FC236}">
                  <a16:creationId xmlns:a16="http://schemas.microsoft.com/office/drawing/2014/main" id="{C43CBE12-3EE2-4A61-BFB7-FBD2AE8C031C}"/>
                </a:ext>
              </a:extLst>
            </p:cNvPr>
            <p:cNvSpPr>
              <a:spLocks noEditPoints="1"/>
            </p:cNvSpPr>
            <p:nvPr/>
          </p:nvSpPr>
          <p:spPr bwMode="auto">
            <a:xfrm>
              <a:off x="4955059" y="2481562"/>
              <a:ext cx="292790" cy="306409"/>
            </a:xfrm>
            <a:custGeom>
              <a:avLst/>
              <a:gdLst>
                <a:gd name="T0" fmla="*/ 83 w 129"/>
                <a:gd name="T1" fmla="*/ 92 h 135"/>
                <a:gd name="T2" fmla="*/ 127 w 129"/>
                <a:gd name="T3" fmla="*/ 26 h 135"/>
                <a:gd name="T4" fmla="*/ 127 w 129"/>
                <a:gd name="T5" fmla="*/ 21 h 135"/>
                <a:gd name="T6" fmla="*/ 117 w 129"/>
                <a:gd name="T7" fmla="*/ 10 h 135"/>
                <a:gd name="T8" fmla="*/ 112 w 129"/>
                <a:gd name="T9" fmla="*/ 10 h 135"/>
                <a:gd name="T10" fmla="*/ 107 w 129"/>
                <a:gd name="T11" fmla="*/ 16 h 135"/>
                <a:gd name="T12" fmla="*/ 101 w 129"/>
                <a:gd name="T13" fmla="*/ 16 h 135"/>
                <a:gd name="T14" fmla="*/ 101 w 129"/>
                <a:gd name="T15" fmla="*/ 0 h 135"/>
                <a:gd name="T16" fmla="*/ 27 w 129"/>
                <a:gd name="T17" fmla="*/ 0 h 135"/>
                <a:gd name="T18" fmla="*/ 27 w 129"/>
                <a:gd name="T19" fmla="*/ 16 h 135"/>
                <a:gd name="T20" fmla="*/ 22 w 129"/>
                <a:gd name="T21" fmla="*/ 16 h 135"/>
                <a:gd name="T22" fmla="*/ 17 w 129"/>
                <a:gd name="T23" fmla="*/ 10 h 135"/>
                <a:gd name="T24" fmla="*/ 12 w 129"/>
                <a:gd name="T25" fmla="*/ 10 h 135"/>
                <a:gd name="T26" fmla="*/ 1 w 129"/>
                <a:gd name="T27" fmla="*/ 21 h 135"/>
                <a:gd name="T28" fmla="*/ 1 w 129"/>
                <a:gd name="T29" fmla="*/ 26 h 135"/>
                <a:gd name="T30" fmla="*/ 46 w 129"/>
                <a:gd name="T31" fmla="*/ 92 h 135"/>
                <a:gd name="T32" fmla="*/ 59 w 129"/>
                <a:gd name="T33" fmla="*/ 98 h 135"/>
                <a:gd name="T34" fmla="*/ 59 w 129"/>
                <a:gd name="T35" fmla="*/ 103 h 135"/>
                <a:gd name="T36" fmla="*/ 54 w 129"/>
                <a:gd name="T37" fmla="*/ 106 h 135"/>
                <a:gd name="T38" fmla="*/ 59 w 129"/>
                <a:gd name="T39" fmla="*/ 108 h 135"/>
                <a:gd name="T40" fmla="*/ 59 w 129"/>
                <a:gd name="T41" fmla="*/ 114 h 135"/>
                <a:gd name="T42" fmla="*/ 54 w 129"/>
                <a:gd name="T43" fmla="*/ 119 h 135"/>
                <a:gd name="T44" fmla="*/ 48 w 129"/>
                <a:gd name="T45" fmla="*/ 124 h 135"/>
                <a:gd name="T46" fmla="*/ 43 w 129"/>
                <a:gd name="T47" fmla="*/ 129 h 135"/>
                <a:gd name="T48" fmla="*/ 49 w 129"/>
                <a:gd name="T49" fmla="*/ 135 h 135"/>
                <a:gd name="T50" fmla="*/ 80 w 129"/>
                <a:gd name="T51" fmla="*/ 135 h 135"/>
                <a:gd name="T52" fmla="*/ 85 w 129"/>
                <a:gd name="T53" fmla="*/ 129 h 135"/>
                <a:gd name="T54" fmla="*/ 80 w 129"/>
                <a:gd name="T55" fmla="*/ 124 h 135"/>
                <a:gd name="T56" fmla="*/ 74 w 129"/>
                <a:gd name="T57" fmla="*/ 119 h 135"/>
                <a:gd name="T58" fmla="*/ 69 w 129"/>
                <a:gd name="T59" fmla="*/ 114 h 135"/>
                <a:gd name="T60" fmla="*/ 69 w 129"/>
                <a:gd name="T61" fmla="*/ 108 h 135"/>
                <a:gd name="T62" fmla="*/ 75 w 129"/>
                <a:gd name="T63" fmla="*/ 106 h 135"/>
                <a:gd name="T64" fmla="*/ 69 w 129"/>
                <a:gd name="T65" fmla="*/ 103 h 135"/>
                <a:gd name="T66" fmla="*/ 69 w 129"/>
                <a:gd name="T67" fmla="*/ 98 h 135"/>
                <a:gd name="T68" fmla="*/ 83 w 129"/>
                <a:gd name="T69" fmla="*/ 92 h 135"/>
                <a:gd name="T70" fmla="*/ 101 w 129"/>
                <a:gd name="T71" fmla="*/ 21 h 135"/>
                <a:gd name="T72" fmla="*/ 107 w 129"/>
                <a:gd name="T73" fmla="*/ 21 h 135"/>
                <a:gd name="T74" fmla="*/ 112 w 129"/>
                <a:gd name="T75" fmla="*/ 16 h 135"/>
                <a:gd name="T76" fmla="*/ 117 w 129"/>
                <a:gd name="T77" fmla="*/ 21 h 135"/>
                <a:gd name="T78" fmla="*/ 117 w 129"/>
                <a:gd name="T79" fmla="*/ 26 h 135"/>
                <a:gd name="T80" fmla="*/ 91 w 129"/>
                <a:gd name="T81" fmla="*/ 71 h 135"/>
                <a:gd name="T82" fmla="*/ 101 w 129"/>
                <a:gd name="T83" fmla="*/ 21 h 135"/>
                <a:gd name="T84" fmla="*/ 36 w 129"/>
                <a:gd name="T85" fmla="*/ 72 h 135"/>
                <a:gd name="T86" fmla="*/ 10 w 129"/>
                <a:gd name="T87" fmla="*/ 27 h 135"/>
                <a:gd name="T88" fmla="*/ 10 w 129"/>
                <a:gd name="T89" fmla="*/ 22 h 135"/>
                <a:gd name="T90" fmla="*/ 15 w 129"/>
                <a:gd name="T91" fmla="*/ 17 h 135"/>
                <a:gd name="T92" fmla="*/ 20 w 129"/>
                <a:gd name="T93" fmla="*/ 22 h 135"/>
                <a:gd name="T94" fmla="*/ 26 w 129"/>
                <a:gd name="T95" fmla="*/ 22 h 135"/>
                <a:gd name="T96" fmla="*/ 36 w 129"/>
                <a:gd name="T97" fmla="*/ 7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dirty="0">
                <a:solidFill>
                  <a:schemeClr val="accent1"/>
                </a:solidFill>
              </a:endParaRPr>
            </a:p>
          </p:txBody>
        </p:sp>
      </p:grpSp>
      <p:grpSp>
        <p:nvGrpSpPr>
          <p:cNvPr id="15" name="组合 14">
            <a:extLst>
              <a:ext uri="{FF2B5EF4-FFF2-40B4-BE49-F238E27FC236}">
                <a16:creationId xmlns:a16="http://schemas.microsoft.com/office/drawing/2014/main" id="{91BD491B-4DE1-443A-B690-0ED75DC44A83}"/>
              </a:ext>
            </a:extLst>
          </p:cNvPr>
          <p:cNvGrpSpPr>
            <a:grpSpLocks noChangeAspect="1"/>
          </p:cNvGrpSpPr>
          <p:nvPr/>
        </p:nvGrpSpPr>
        <p:grpSpPr>
          <a:xfrm>
            <a:off x="2247578" y="5742632"/>
            <a:ext cx="630000" cy="630000"/>
            <a:chOff x="4840168" y="3971584"/>
            <a:chExt cx="522572" cy="522572"/>
          </a:xfrm>
          <a:solidFill>
            <a:srgbClr val="1F8EB9"/>
          </a:solidFill>
        </p:grpSpPr>
        <p:sp>
          <p:nvSpPr>
            <p:cNvPr id="16" name="椭圆 15">
              <a:extLst>
                <a:ext uri="{FF2B5EF4-FFF2-40B4-BE49-F238E27FC236}">
                  <a16:creationId xmlns:a16="http://schemas.microsoft.com/office/drawing/2014/main" id="{88CFA046-2031-4BC2-B200-0BD4035DBB18}"/>
                </a:ext>
              </a:extLst>
            </p:cNvPr>
            <p:cNvSpPr/>
            <p:nvPr/>
          </p:nvSpPr>
          <p:spPr>
            <a:xfrm>
              <a:off x="4840168" y="3971584"/>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17" name="组合 16">
              <a:extLst>
                <a:ext uri="{FF2B5EF4-FFF2-40B4-BE49-F238E27FC236}">
                  <a16:creationId xmlns:a16="http://schemas.microsoft.com/office/drawing/2014/main" id="{160D7DBB-9611-4602-929F-C6A738F8150C}"/>
                </a:ext>
              </a:extLst>
            </p:cNvPr>
            <p:cNvGrpSpPr/>
            <p:nvPr/>
          </p:nvGrpSpPr>
          <p:grpSpPr>
            <a:xfrm>
              <a:off x="4981489" y="4078661"/>
              <a:ext cx="239931" cy="308418"/>
              <a:chOff x="731016" y="1671338"/>
              <a:chExt cx="366231" cy="470769"/>
            </a:xfrm>
            <a:grpFill/>
          </p:grpSpPr>
          <p:sp>
            <p:nvSpPr>
              <p:cNvPr id="18" name="Freeform 108">
                <a:extLst>
                  <a:ext uri="{FF2B5EF4-FFF2-40B4-BE49-F238E27FC236}">
                    <a16:creationId xmlns:a16="http://schemas.microsoft.com/office/drawing/2014/main" id="{3DE35E89-19B9-4187-B685-8712141FB4FA}"/>
                  </a:ext>
                </a:extLst>
              </p:cNvPr>
              <p:cNvSpPr>
                <a:spLocks/>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19" name="Freeform 109">
                <a:extLst>
                  <a:ext uri="{FF2B5EF4-FFF2-40B4-BE49-F238E27FC236}">
                    <a16:creationId xmlns:a16="http://schemas.microsoft.com/office/drawing/2014/main" id="{9987750A-DA64-46CB-B64E-D6182F2196AC}"/>
                  </a:ext>
                </a:extLst>
              </p:cNvPr>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0" name="Rectangle 110">
                <a:extLst>
                  <a:ext uri="{FF2B5EF4-FFF2-40B4-BE49-F238E27FC236}">
                    <a16:creationId xmlns:a16="http://schemas.microsoft.com/office/drawing/2014/main" id="{D35AB9AF-5ADC-4F90-93D4-F5A0849376A2}"/>
                  </a:ext>
                </a:extLst>
              </p:cNvPr>
              <p:cNvSpPr>
                <a:spLocks noChangeArrowheads="1"/>
              </p:cNvSpPr>
              <p:nvPr/>
            </p:nvSpPr>
            <p:spPr bwMode="auto">
              <a:xfrm flipH="1">
                <a:off x="731016" y="1933030"/>
                <a:ext cx="51923" cy="51923"/>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21" name="Rectangle 111">
                <a:extLst>
                  <a:ext uri="{FF2B5EF4-FFF2-40B4-BE49-F238E27FC236}">
                    <a16:creationId xmlns:a16="http://schemas.microsoft.com/office/drawing/2014/main" id="{0C90EE4F-F7DE-46F0-A9C0-4ABA34B07DCF}"/>
                  </a:ext>
                </a:extLst>
              </p:cNvPr>
              <p:cNvSpPr>
                <a:spLocks noChangeArrowheads="1"/>
              </p:cNvSpPr>
              <p:nvPr/>
            </p:nvSpPr>
            <p:spPr bwMode="auto">
              <a:xfrm flipH="1">
                <a:off x="731016" y="2011261"/>
                <a:ext cx="51923" cy="52615"/>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grpSp>
      <p:grpSp>
        <p:nvGrpSpPr>
          <p:cNvPr id="22" name="组合 21">
            <a:extLst>
              <a:ext uri="{FF2B5EF4-FFF2-40B4-BE49-F238E27FC236}">
                <a16:creationId xmlns:a16="http://schemas.microsoft.com/office/drawing/2014/main" id="{352C47B0-257E-4463-90AC-2B14BCB6BB0A}"/>
              </a:ext>
            </a:extLst>
          </p:cNvPr>
          <p:cNvGrpSpPr>
            <a:grpSpLocks noChangeAspect="1"/>
          </p:cNvGrpSpPr>
          <p:nvPr/>
        </p:nvGrpSpPr>
        <p:grpSpPr>
          <a:xfrm>
            <a:off x="2207627" y="2960033"/>
            <a:ext cx="630000" cy="630000"/>
            <a:chOff x="6501056" y="1873013"/>
            <a:chExt cx="696763" cy="696763"/>
          </a:xfrm>
        </p:grpSpPr>
        <p:sp>
          <p:nvSpPr>
            <p:cNvPr id="23" name="椭圆 22">
              <a:extLst>
                <a:ext uri="{FF2B5EF4-FFF2-40B4-BE49-F238E27FC236}">
                  <a16:creationId xmlns:a16="http://schemas.microsoft.com/office/drawing/2014/main" id="{2859AFB9-C93D-4256-941B-6877F6C0E89E}"/>
                </a:ext>
              </a:extLst>
            </p:cNvPr>
            <p:cNvSpPr/>
            <p:nvPr/>
          </p:nvSpPr>
          <p:spPr>
            <a:xfrm>
              <a:off x="6501056" y="1873013"/>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nvGrpSpPr>
            <p:cNvPr id="24" name="组合 23">
              <a:extLst>
                <a:ext uri="{FF2B5EF4-FFF2-40B4-BE49-F238E27FC236}">
                  <a16:creationId xmlns:a16="http://schemas.microsoft.com/office/drawing/2014/main" id="{505DB615-E55B-41F8-994D-58441F4F7435}"/>
                </a:ext>
              </a:extLst>
            </p:cNvPr>
            <p:cNvGrpSpPr>
              <a:grpSpLocks noChangeAspect="1"/>
            </p:cNvGrpSpPr>
            <p:nvPr/>
          </p:nvGrpSpPr>
          <p:grpSpPr>
            <a:xfrm>
              <a:off x="6616022" y="1996273"/>
              <a:ext cx="466830" cy="450243"/>
              <a:chOff x="7019925" y="5499100"/>
              <a:chExt cx="312738" cy="301626"/>
            </a:xfrm>
            <a:solidFill>
              <a:srgbClr val="BBBE2C"/>
            </a:solidFill>
          </p:grpSpPr>
          <p:sp>
            <p:nvSpPr>
              <p:cNvPr id="25" name="Freeform 252">
                <a:extLst>
                  <a:ext uri="{FF2B5EF4-FFF2-40B4-BE49-F238E27FC236}">
                    <a16:creationId xmlns:a16="http://schemas.microsoft.com/office/drawing/2014/main" id="{25FFB367-C507-42EE-933C-BF8CAE419DEE}"/>
                  </a:ext>
                </a:extLst>
              </p:cNvPr>
              <p:cNvSpPr>
                <a:spLocks/>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6" name="Freeform 253">
                <a:extLst>
                  <a:ext uri="{FF2B5EF4-FFF2-40B4-BE49-F238E27FC236}">
                    <a16:creationId xmlns:a16="http://schemas.microsoft.com/office/drawing/2014/main" id="{2CB0CFD3-1B18-4D80-90AE-A02717CA5C29}"/>
                  </a:ext>
                </a:extLst>
              </p:cNvPr>
              <p:cNvSpPr>
                <a:spLocks/>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grpSp>
        <p:nvGrpSpPr>
          <p:cNvPr id="27" name="组合 26">
            <a:extLst>
              <a:ext uri="{FF2B5EF4-FFF2-40B4-BE49-F238E27FC236}">
                <a16:creationId xmlns:a16="http://schemas.microsoft.com/office/drawing/2014/main" id="{10E6655E-D7A5-41BE-9B75-503BD9208E8B}"/>
              </a:ext>
            </a:extLst>
          </p:cNvPr>
          <p:cNvGrpSpPr>
            <a:grpSpLocks noChangeAspect="1"/>
          </p:cNvGrpSpPr>
          <p:nvPr/>
        </p:nvGrpSpPr>
        <p:grpSpPr>
          <a:xfrm>
            <a:off x="2207627" y="3855331"/>
            <a:ext cx="630000" cy="630000"/>
            <a:chOff x="6501056" y="2921024"/>
            <a:chExt cx="696763" cy="696763"/>
          </a:xfrm>
          <a:solidFill>
            <a:srgbClr val="1F8EB9"/>
          </a:solidFill>
        </p:grpSpPr>
        <p:sp>
          <p:nvSpPr>
            <p:cNvPr id="28" name="椭圆 27">
              <a:extLst>
                <a:ext uri="{FF2B5EF4-FFF2-40B4-BE49-F238E27FC236}">
                  <a16:creationId xmlns:a16="http://schemas.microsoft.com/office/drawing/2014/main" id="{22E62680-8A5C-4DCE-82F1-C5A45F1F212D}"/>
                </a:ext>
              </a:extLst>
            </p:cNvPr>
            <p:cNvSpPr/>
            <p:nvPr/>
          </p:nvSpPr>
          <p:spPr>
            <a:xfrm>
              <a:off x="6501056" y="2921024"/>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29" name="组合 28">
              <a:extLst>
                <a:ext uri="{FF2B5EF4-FFF2-40B4-BE49-F238E27FC236}">
                  <a16:creationId xmlns:a16="http://schemas.microsoft.com/office/drawing/2014/main" id="{9E7E90A6-AE24-402F-8155-DD7A404378CC}"/>
                </a:ext>
              </a:extLst>
            </p:cNvPr>
            <p:cNvGrpSpPr>
              <a:grpSpLocks noChangeAspect="1"/>
            </p:cNvGrpSpPr>
            <p:nvPr/>
          </p:nvGrpSpPr>
          <p:grpSpPr>
            <a:xfrm>
              <a:off x="6636672" y="3066937"/>
              <a:ext cx="455384" cy="390650"/>
              <a:chOff x="5084763" y="971550"/>
              <a:chExt cx="323850" cy="277813"/>
            </a:xfrm>
            <a:grpFill/>
          </p:grpSpPr>
          <p:sp>
            <p:nvSpPr>
              <p:cNvPr id="30" name="Freeform 301">
                <a:extLst>
                  <a:ext uri="{FF2B5EF4-FFF2-40B4-BE49-F238E27FC236}">
                    <a16:creationId xmlns:a16="http://schemas.microsoft.com/office/drawing/2014/main" id="{4EC1DC45-E36F-4B69-ABAB-7DD8CC61F066}"/>
                  </a:ext>
                </a:extLst>
              </p:cNvPr>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1" name="Freeform 302">
                <a:extLst>
                  <a:ext uri="{FF2B5EF4-FFF2-40B4-BE49-F238E27FC236}">
                    <a16:creationId xmlns:a16="http://schemas.microsoft.com/office/drawing/2014/main" id="{75A75A09-3D6D-4EE7-B58E-FCC49A4FEEAF}"/>
                  </a:ext>
                </a:extLst>
              </p:cNvPr>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2" name="Freeform 303">
                <a:extLst>
                  <a:ext uri="{FF2B5EF4-FFF2-40B4-BE49-F238E27FC236}">
                    <a16:creationId xmlns:a16="http://schemas.microsoft.com/office/drawing/2014/main" id="{06DDC2B0-D4FE-40B2-B839-1CD42A0E3A80}"/>
                  </a:ext>
                </a:extLst>
              </p:cNvPr>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spTree>
    <p:extLst>
      <p:ext uri="{BB962C8B-B14F-4D97-AF65-F5344CB8AC3E}">
        <p14:creationId xmlns:p14="http://schemas.microsoft.com/office/powerpoint/2010/main" val="196187552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98B8D50-832A-5C7B-F421-85801ACD47A7}"/>
              </a:ext>
            </a:extLst>
          </p:cNvPr>
          <p:cNvSpPr>
            <a:spLocks noGrp="1"/>
          </p:cNvSpPr>
          <p:nvPr>
            <p:ph type="sldNum" sz="quarter" idx="12"/>
          </p:nvPr>
        </p:nvSpPr>
        <p:spPr/>
        <p:txBody>
          <a:bodyPr/>
          <a:lstStyle/>
          <a:p>
            <a:pPr>
              <a:defRPr/>
            </a:pPr>
            <a:fld id="{C4FB67F1-DEA0-4505-A3D7-68170254FAEF}" type="slidenum">
              <a:rPr lang="zh-CN" altLang="en-US" smtClean="0"/>
              <a:pPr>
                <a:defRPr/>
              </a:pPr>
              <a:t>30</a:t>
            </a:fld>
            <a:endParaRPr lang="zh-CN" altLang="en-US"/>
          </a:p>
        </p:txBody>
      </p:sp>
      <p:sp>
        <p:nvSpPr>
          <p:cNvPr id="3" name="文本框 2">
            <a:extLst>
              <a:ext uri="{FF2B5EF4-FFF2-40B4-BE49-F238E27FC236}">
                <a16:creationId xmlns:a16="http://schemas.microsoft.com/office/drawing/2014/main" id="{B74314C1-0096-BF87-EC8E-479D7732F3B3}"/>
              </a:ext>
            </a:extLst>
          </p:cNvPr>
          <p:cNvSpPr txBox="1"/>
          <p:nvPr/>
        </p:nvSpPr>
        <p:spPr>
          <a:xfrm>
            <a:off x="0" y="272234"/>
            <a:ext cx="12192000" cy="523220"/>
          </a:xfrm>
          <a:prstGeom prst="rect">
            <a:avLst/>
          </a:prstGeom>
          <a:noFill/>
        </p:spPr>
        <p:txBody>
          <a:bodyPr wrap="square">
            <a:spAutoFit/>
          </a:bodyPr>
          <a:lstStyle/>
          <a:p>
            <a:pPr algn="ctr">
              <a:spcBef>
                <a:spcPct val="50000"/>
              </a:spcBef>
            </a:pPr>
            <a:r>
              <a:rPr lang="en-US" altLang="zh-CN" sz="2800" b="1" dirty="0"/>
              <a:t>Many</a:t>
            </a:r>
            <a:r>
              <a:rPr lang="zh-CN" altLang="en-US" sz="2800" b="1" dirty="0"/>
              <a:t> </a:t>
            </a:r>
            <a:r>
              <a:rPr lang="en-US" altLang="zh-CN" sz="2800" b="1" dirty="0"/>
              <a:t>studies</a:t>
            </a:r>
            <a:r>
              <a:rPr lang="zh-CN" altLang="en-US" sz="2800" b="1" dirty="0"/>
              <a:t> </a:t>
            </a:r>
            <a:r>
              <a:rPr lang="en-US" altLang="zh-CN" sz="2800" b="1" dirty="0"/>
              <a:t>followed</a:t>
            </a:r>
            <a:r>
              <a:rPr lang="zh-CN" altLang="en-US" sz="2800" b="1" dirty="0"/>
              <a:t> </a:t>
            </a:r>
            <a:r>
              <a:rPr lang="en-US" altLang="zh-CN" sz="2800" b="1" dirty="0"/>
              <a:t>and</a:t>
            </a:r>
            <a:r>
              <a:rPr lang="zh-CN" altLang="en-US" sz="2800" b="1" dirty="0"/>
              <a:t> </a:t>
            </a:r>
            <a:r>
              <a:rPr lang="en-US" altLang="zh-CN" sz="2800" b="1" dirty="0"/>
              <a:t>confirmed</a:t>
            </a:r>
            <a:r>
              <a:rPr lang="zh-CN" altLang="en-US" sz="2800" b="1" dirty="0"/>
              <a:t> </a:t>
            </a:r>
            <a:r>
              <a:rPr lang="en-US" altLang="zh-CN" sz="2800" b="1" dirty="0"/>
              <a:t>the</a:t>
            </a:r>
            <a:r>
              <a:rPr lang="zh-CN" altLang="en-US" sz="2800" b="1" dirty="0"/>
              <a:t> </a:t>
            </a:r>
            <a:r>
              <a:rPr lang="en-US" altLang="zh-CN" sz="2800" b="1" dirty="0"/>
              <a:t>vector-vector</a:t>
            </a:r>
            <a:r>
              <a:rPr lang="zh-CN" altLang="en-US" sz="2800" b="1" dirty="0"/>
              <a:t> </a:t>
            </a:r>
            <a:r>
              <a:rPr lang="en-US" altLang="zh-CN" sz="2800" b="1" dirty="0"/>
              <a:t>molecules—180</a:t>
            </a:r>
            <a:r>
              <a:rPr lang="zh-CN" altLang="en-US" sz="2800" b="1" dirty="0"/>
              <a:t> </a:t>
            </a:r>
            <a:r>
              <a:rPr lang="en-US" altLang="zh-CN" sz="2800" b="1" dirty="0"/>
              <a:t>citations</a:t>
            </a:r>
          </a:p>
        </p:txBody>
      </p:sp>
      <p:pic>
        <p:nvPicPr>
          <p:cNvPr id="8" name="图片 7">
            <a:extLst>
              <a:ext uri="{FF2B5EF4-FFF2-40B4-BE49-F238E27FC236}">
                <a16:creationId xmlns:a16="http://schemas.microsoft.com/office/drawing/2014/main" id="{558047D7-27D5-AC13-3C65-6A6DA636F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0100" y="1340743"/>
            <a:ext cx="2683700" cy="1994865"/>
          </a:xfrm>
          <a:prstGeom prst="rect">
            <a:avLst/>
          </a:prstGeom>
          <a:ln>
            <a:solidFill>
              <a:schemeClr val="tx1"/>
            </a:solidFill>
          </a:ln>
        </p:spPr>
      </p:pic>
      <p:sp>
        <p:nvSpPr>
          <p:cNvPr id="10" name="文本框 9">
            <a:extLst>
              <a:ext uri="{FF2B5EF4-FFF2-40B4-BE49-F238E27FC236}">
                <a16:creationId xmlns:a16="http://schemas.microsoft.com/office/drawing/2014/main" id="{77108AE3-7D80-9520-E3E4-A260575FC36E}"/>
              </a:ext>
            </a:extLst>
          </p:cNvPr>
          <p:cNvSpPr txBox="1"/>
          <p:nvPr/>
        </p:nvSpPr>
        <p:spPr>
          <a:xfrm>
            <a:off x="8813719" y="3555408"/>
            <a:ext cx="2540081" cy="369332"/>
          </a:xfrm>
          <a:prstGeom prst="rect">
            <a:avLst/>
          </a:prstGeom>
          <a:noFill/>
        </p:spPr>
        <p:txBody>
          <a:bodyPr wrap="square">
            <a:spAutoFit/>
          </a:bodyPr>
          <a:lstStyle/>
          <a:p>
            <a:r>
              <a:rPr lang="en" altLang="zh-CN" dirty="0">
                <a:solidFill>
                  <a:srgbClr val="211E1E"/>
                </a:solidFill>
                <a:latin typeface="AdvP6F00"/>
              </a:rPr>
              <a:t>P</a:t>
            </a:r>
            <a:r>
              <a:rPr lang="en-US" altLang="zh-CN" dirty="0">
                <a:solidFill>
                  <a:srgbClr val="211E1E"/>
                </a:solidFill>
                <a:latin typeface="AdvP6F00"/>
              </a:rPr>
              <a:t>L</a:t>
            </a:r>
            <a:r>
              <a:rPr lang="en" altLang="zh-CN" dirty="0">
                <a:solidFill>
                  <a:srgbClr val="211E1E"/>
                </a:solidFill>
                <a:latin typeface="AdvP6F00"/>
              </a:rPr>
              <a:t>B690(2010)376–381 </a:t>
            </a:r>
          </a:p>
        </p:txBody>
      </p:sp>
      <p:pic>
        <p:nvPicPr>
          <p:cNvPr id="12" name="图片 11">
            <a:extLst>
              <a:ext uri="{FF2B5EF4-FFF2-40B4-BE49-F238E27FC236}">
                <a16:creationId xmlns:a16="http://schemas.microsoft.com/office/drawing/2014/main" id="{5ED11714-DE53-0EA8-D0B5-1200EF9D3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061" y="1340743"/>
            <a:ext cx="2540081" cy="2093707"/>
          </a:xfrm>
          <a:prstGeom prst="rect">
            <a:avLst/>
          </a:prstGeom>
          <a:ln>
            <a:solidFill>
              <a:schemeClr val="tx1"/>
            </a:solidFill>
          </a:ln>
        </p:spPr>
      </p:pic>
      <p:sp>
        <p:nvSpPr>
          <p:cNvPr id="14" name="文本框 13">
            <a:extLst>
              <a:ext uri="{FF2B5EF4-FFF2-40B4-BE49-F238E27FC236}">
                <a16:creationId xmlns:a16="http://schemas.microsoft.com/office/drawing/2014/main" id="{2030C8FE-F870-24FA-E3DE-19A8FB565F40}"/>
              </a:ext>
            </a:extLst>
          </p:cNvPr>
          <p:cNvSpPr txBox="1"/>
          <p:nvPr/>
        </p:nvSpPr>
        <p:spPr>
          <a:xfrm>
            <a:off x="517041" y="3558926"/>
            <a:ext cx="2646521" cy="369332"/>
          </a:xfrm>
          <a:prstGeom prst="rect">
            <a:avLst/>
          </a:prstGeom>
          <a:noFill/>
        </p:spPr>
        <p:txBody>
          <a:bodyPr wrap="square">
            <a:spAutoFit/>
          </a:bodyPr>
          <a:lstStyle/>
          <a:p>
            <a:r>
              <a:rPr lang="en" altLang="zh-CN" dirty="0">
                <a:solidFill>
                  <a:srgbClr val="211E1E"/>
                </a:solidFill>
                <a:latin typeface="AdvP6F00"/>
              </a:rPr>
              <a:t>PLB680(2009)310–315 </a:t>
            </a:r>
          </a:p>
        </p:txBody>
      </p:sp>
      <p:pic>
        <p:nvPicPr>
          <p:cNvPr id="16" name="图片 15">
            <a:extLst>
              <a:ext uri="{FF2B5EF4-FFF2-40B4-BE49-F238E27FC236}">
                <a16:creationId xmlns:a16="http://schemas.microsoft.com/office/drawing/2014/main" id="{21E9CB54-72DB-5B2D-05DD-8286798528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3634" y="1342647"/>
            <a:ext cx="3422886" cy="1990862"/>
          </a:xfrm>
          <a:prstGeom prst="rect">
            <a:avLst/>
          </a:prstGeom>
          <a:ln>
            <a:solidFill>
              <a:schemeClr val="tx1"/>
            </a:solidFill>
          </a:ln>
        </p:spPr>
      </p:pic>
      <p:sp>
        <p:nvSpPr>
          <p:cNvPr id="18" name="文本框 17">
            <a:extLst>
              <a:ext uri="{FF2B5EF4-FFF2-40B4-BE49-F238E27FC236}">
                <a16:creationId xmlns:a16="http://schemas.microsoft.com/office/drawing/2014/main" id="{832C87FB-7BB5-025C-63AD-8D9271EEC488}"/>
              </a:ext>
            </a:extLst>
          </p:cNvPr>
          <p:cNvSpPr txBox="1"/>
          <p:nvPr/>
        </p:nvSpPr>
        <p:spPr>
          <a:xfrm>
            <a:off x="4936234" y="3555408"/>
            <a:ext cx="2142054" cy="369332"/>
          </a:xfrm>
          <a:prstGeom prst="rect">
            <a:avLst/>
          </a:prstGeom>
          <a:noFill/>
        </p:spPr>
        <p:txBody>
          <a:bodyPr wrap="square">
            <a:spAutoFit/>
          </a:bodyPr>
          <a:lstStyle/>
          <a:p>
            <a:r>
              <a:rPr lang="en-US" altLang="zh-CN" dirty="0">
                <a:solidFill>
                  <a:srgbClr val="211E1E"/>
                </a:solidFill>
                <a:latin typeface="AdvP6F00"/>
              </a:rPr>
              <a:t>PR</a:t>
            </a:r>
            <a:r>
              <a:rPr lang="en" altLang="zh-CN" sz="1800" dirty="0">
                <a:solidFill>
                  <a:srgbClr val="211E1E"/>
                </a:solidFill>
                <a:effectLst/>
                <a:latin typeface="AdvP6F00"/>
              </a:rPr>
              <a:t>D</a:t>
            </a:r>
            <a:r>
              <a:rPr lang="en" altLang="zh-CN" sz="1800" dirty="0">
                <a:solidFill>
                  <a:srgbClr val="211E1E"/>
                </a:solidFill>
                <a:effectLst/>
                <a:latin typeface="AdvP6F01"/>
              </a:rPr>
              <a:t>8</a:t>
            </a:r>
            <a:r>
              <a:rPr lang="en-US" altLang="zh-CN" sz="1800" dirty="0">
                <a:solidFill>
                  <a:srgbClr val="211E1E"/>
                </a:solidFill>
                <a:effectLst/>
                <a:latin typeface="AdvP6F01"/>
              </a:rPr>
              <a:t>1(2010</a:t>
            </a:r>
            <a:r>
              <a:rPr lang="en-US" altLang="zh-CN" dirty="0">
                <a:solidFill>
                  <a:srgbClr val="211E1E"/>
                </a:solidFill>
                <a:latin typeface="AdvP6F01"/>
              </a:rPr>
              <a:t>)</a:t>
            </a:r>
            <a:r>
              <a:rPr lang="en" altLang="zh-CN" sz="1800" dirty="0">
                <a:solidFill>
                  <a:srgbClr val="211E1E"/>
                </a:solidFill>
                <a:effectLst/>
                <a:latin typeface="AdvP6F00"/>
              </a:rPr>
              <a:t>054037 </a:t>
            </a:r>
            <a:endParaRPr lang="en" altLang="zh-CN" dirty="0"/>
          </a:p>
        </p:txBody>
      </p:sp>
      <p:pic>
        <p:nvPicPr>
          <p:cNvPr id="20" name="图片 19">
            <a:extLst>
              <a:ext uri="{FF2B5EF4-FFF2-40B4-BE49-F238E27FC236}">
                <a16:creationId xmlns:a16="http://schemas.microsoft.com/office/drawing/2014/main" id="{669A60F0-D6A2-DED0-C111-0F4F1CF917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041" y="4231029"/>
            <a:ext cx="2461472" cy="1787806"/>
          </a:xfrm>
          <a:prstGeom prst="rect">
            <a:avLst/>
          </a:prstGeom>
          <a:ln>
            <a:solidFill>
              <a:schemeClr val="tx1"/>
            </a:solidFill>
          </a:ln>
        </p:spPr>
      </p:pic>
      <p:sp>
        <p:nvSpPr>
          <p:cNvPr id="22" name="文本框 21">
            <a:extLst>
              <a:ext uri="{FF2B5EF4-FFF2-40B4-BE49-F238E27FC236}">
                <a16:creationId xmlns:a16="http://schemas.microsoft.com/office/drawing/2014/main" id="{22221267-C38C-A4AC-270A-119B5715BE4C}"/>
              </a:ext>
            </a:extLst>
          </p:cNvPr>
          <p:cNvSpPr txBox="1"/>
          <p:nvPr/>
        </p:nvSpPr>
        <p:spPr>
          <a:xfrm>
            <a:off x="422476" y="6183932"/>
            <a:ext cx="3038354" cy="369332"/>
          </a:xfrm>
          <a:prstGeom prst="rect">
            <a:avLst/>
          </a:prstGeom>
          <a:noFill/>
        </p:spPr>
        <p:txBody>
          <a:bodyPr wrap="square">
            <a:spAutoFit/>
          </a:bodyPr>
          <a:lstStyle/>
          <a:p>
            <a:r>
              <a:rPr lang="en-US" altLang="zh-CN" dirty="0">
                <a:solidFill>
                  <a:srgbClr val="111111"/>
                </a:solidFill>
                <a:latin typeface="CMR9"/>
              </a:rPr>
              <a:t>EPJ</a:t>
            </a:r>
            <a:r>
              <a:rPr lang="en" altLang="zh-CN" sz="1800" dirty="0">
                <a:solidFill>
                  <a:srgbClr val="111111"/>
                </a:solidFill>
                <a:effectLst/>
                <a:latin typeface="CMR9"/>
              </a:rPr>
              <a:t>A </a:t>
            </a:r>
            <a:r>
              <a:rPr lang="en" altLang="zh-CN" sz="1800" dirty="0">
                <a:solidFill>
                  <a:srgbClr val="111111"/>
                </a:solidFill>
                <a:effectLst/>
                <a:latin typeface="CMBX9"/>
              </a:rPr>
              <a:t>44</a:t>
            </a:r>
            <a:r>
              <a:rPr lang="en-US" altLang="zh-CN" dirty="0">
                <a:solidFill>
                  <a:srgbClr val="111111"/>
                </a:solidFill>
                <a:latin typeface="CMR9"/>
              </a:rPr>
              <a:t>(2010)</a:t>
            </a:r>
            <a:r>
              <a:rPr lang="en" altLang="zh-CN" sz="1800" dirty="0">
                <a:solidFill>
                  <a:srgbClr val="111111"/>
                </a:solidFill>
                <a:effectLst/>
                <a:latin typeface="CMR9"/>
              </a:rPr>
              <a:t>305–311</a:t>
            </a:r>
            <a:endParaRPr lang="en" altLang="zh-CN" dirty="0"/>
          </a:p>
        </p:txBody>
      </p:sp>
      <p:pic>
        <p:nvPicPr>
          <p:cNvPr id="24" name="图片 23">
            <a:extLst>
              <a:ext uri="{FF2B5EF4-FFF2-40B4-BE49-F238E27FC236}">
                <a16:creationId xmlns:a16="http://schemas.microsoft.com/office/drawing/2014/main" id="{13E3F0A4-579F-8F9D-4D3B-00500D5A8F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4177" y="4221830"/>
            <a:ext cx="4236335" cy="1808772"/>
          </a:xfrm>
          <a:prstGeom prst="rect">
            <a:avLst/>
          </a:prstGeom>
          <a:ln>
            <a:solidFill>
              <a:schemeClr val="tx1"/>
            </a:solidFill>
          </a:ln>
        </p:spPr>
      </p:pic>
      <p:sp>
        <p:nvSpPr>
          <p:cNvPr id="26" name="文本框 25">
            <a:extLst>
              <a:ext uri="{FF2B5EF4-FFF2-40B4-BE49-F238E27FC236}">
                <a16:creationId xmlns:a16="http://schemas.microsoft.com/office/drawing/2014/main" id="{E9EF0981-0E7E-8C7D-4FAC-AC4A5BB1FC2F}"/>
              </a:ext>
            </a:extLst>
          </p:cNvPr>
          <p:cNvSpPr txBox="1"/>
          <p:nvPr/>
        </p:nvSpPr>
        <p:spPr>
          <a:xfrm>
            <a:off x="8785502" y="6162484"/>
            <a:ext cx="2167690" cy="369332"/>
          </a:xfrm>
          <a:prstGeom prst="rect">
            <a:avLst/>
          </a:prstGeom>
          <a:noFill/>
        </p:spPr>
        <p:txBody>
          <a:bodyPr wrap="square">
            <a:spAutoFit/>
          </a:bodyPr>
          <a:lstStyle/>
          <a:p>
            <a:r>
              <a:rPr lang="en-US" altLang="zh-CN" dirty="0">
                <a:solidFill>
                  <a:srgbClr val="211E1E"/>
                </a:solidFill>
                <a:latin typeface="AdvP6F00"/>
              </a:rPr>
              <a:t>PR</a:t>
            </a:r>
            <a:r>
              <a:rPr lang="en" altLang="zh-CN" sz="1800" dirty="0">
                <a:solidFill>
                  <a:srgbClr val="211E1E"/>
                </a:solidFill>
                <a:effectLst/>
                <a:latin typeface="AdvP6F00"/>
              </a:rPr>
              <a:t>D</a:t>
            </a:r>
            <a:r>
              <a:rPr lang="en" altLang="zh-CN" sz="1800" dirty="0">
                <a:solidFill>
                  <a:srgbClr val="211E1E"/>
                </a:solidFill>
                <a:effectLst/>
                <a:latin typeface="AdvP6F01"/>
              </a:rPr>
              <a:t>83</a:t>
            </a:r>
            <a:r>
              <a:rPr lang="en-US" altLang="zh-CN" sz="1800" dirty="0">
                <a:solidFill>
                  <a:srgbClr val="211E1E"/>
                </a:solidFill>
                <a:effectLst/>
                <a:latin typeface="AdvP6F01"/>
              </a:rPr>
              <a:t>(2011)</a:t>
            </a:r>
            <a:r>
              <a:rPr lang="en" altLang="zh-CN" sz="1800" dirty="0">
                <a:solidFill>
                  <a:srgbClr val="211E1E"/>
                </a:solidFill>
                <a:effectLst/>
                <a:latin typeface="AdvP6F00"/>
              </a:rPr>
              <a:t>094030</a:t>
            </a:r>
            <a:endParaRPr lang="en" altLang="zh-CN" dirty="0"/>
          </a:p>
        </p:txBody>
      </p:sp>
      <p:pic>
        <p:nvPicPr>
          <p:cNvPr id="28" name="图片 27">
            <a:extLst>
              <a:ext uri="{FF2B5EF4-FFF2-40B4-BE49-F238E27FC236}">
                <a16:creationId xmlns:a16="http://schemas.microsoft.com/office/drawing/2014/main" id="{59BD8ADA-2A29-AF43-82B4-98D1074198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6996" y="4226876"/>
            <a:ext cx="2360573" cy="1957056"/>
          </a:xfrm>
          <a:prstGeom prst="rect">
            <a:avLst/>
          </a:prstGeom>
          <a:ln>
            <a:solidFill>
              <a:schemeClr val="tx1"/>
            </a:solidFill>
          </a:ln>
        </p:spPr>
      </p:pic>
      <p:sp>
        <p:nvSpPr>
          <p:cNvPr id="30" name="文本框 29">
            <a:extLst>
              <a:ext uri="{FF2B5EF4-FFF2-40B4-BE49-F238E27FC236}">
                <a16:creationId xmlns:a16="http://schemas.microsoft.com/office/drawing/2014/main" id="{44912472-127D-60C9-63E2-171F00B36F02}"/>
              </a:ext>
            </a:extLst>
          </p:cNvPr>
          <p:cNvSpPr txBox="1"/>
          <p:nvPr/>
        </p:nvSpPr>
        <p:spPr>
          <a:xfrm>
            <a:off x="4380615" y="6211481"/>
            <a:ext cx="5799320" cy="369332"/>
          </a:xfrm>
          <a:prstGeom prst="rect">
            <a:avLst/>
          </a:prstGeom>
          <a:noFill/>
        </p:spPr>
        <p:txBody>
          <a:bodyPr wrap="square">
            <a:spAutoFit/>
          </a:bodyPr>
          <a:lstStyle/>
          <a:p>
            <a:r>
              <a:rPr lang="en-US" altLang="zh-CN" dirty="0">
                <a:solidFill>
                  <a:srgbClr val="211E1E"/>
                </a:solidFill>
                <a:latin typeface="AdvP6F01"/>
              </a:rPr>
              <a:t>PL</a:t>
            </a:r>
            <a:r>
              <a:rPr lang="en" altLang="zh-CN" dirty="0">
                <a:solidFill>
                  <a:srgbClr val="211E1E"/>
                </a:solidFill>
                <a:latin typeface="AdvP6F01"/>
              </a:rPr>
              <a:t>B728(2014)319–322 </a:t>
            </a:r>
          </a:p>
        </p:txBody>
      </p:sp>
      <p:cxnSp>
        <p:nvCxnSpPr>
          <p:cNvPr id="32" name="肘形连接符 31">
            <a:extLst>
              <a:ext uri="{FF2B5EF4-FFF2-40B4-BE49-F238E27FC236}">
                <a16:creationId xmlns:a16="http://schemas.microsoft.com/office/drawing/2014/main" id="{37891302-8598-D0CB-7E51-A8BECC3652BE}"/>
              </a:ext>
            </a:extLst>
          </p:cNvPr>
          <p:cNvCxnSpPr/>
          <p:nvPr/>
        </p:nvCxnSpPr>
        <p:spPr>
          <a:xfrm rot="16200000" flipH="1">
            <a:off x="2495092" y="2306481"/>
            <a:ext cx="5380732" cy="3449256"/>
          </a:xfrm>
          <a:prstGeom prst="bentConnector3">
            <a:avLst/>
          </a:prstGeom>
          <a:ln w="101600">
            <a:solidFill>
              <a:srgbClr val="C0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33111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1C2FD3D-51E8-A63A-FC65-7EE48C8A26E2}"/>
              </a:ext>
            </a:extLst>
          </p:cNvPr>
          <p:cNvSpPr>
            <a:spLocks noGrp="1"/>
          </p:cNvSpPr>
          <p:nvPr>
            <p:ph type="sldNum" sz="quarter" idx="12"/>
          </p:nvPr>
        </p:nvSpPr>
        <p:spPr/>
        <p:txBody>
          <a:bodyPr/>
          <a:lstStyle/>
          <a:p>
            <a:pPr>
              <a:defRPr/>
            </a:pPr>
            <a:fld id="{C4FB67F1-DEA0-4505-A3D7-68170254FAEF}" type="slidenum">
              <a:rPr lang="zh-CN" altLang="en-US" smtClean="0"/>
              <a:pPr>
                <a:defRPr/>
              </a:pPr>
              <a:t>31</a:t>
            </a:fld>
            <a:endParaRPr lang="zh-CN" altLang="en-US"/>
          </a:p>
        </p:txBody>
      </p:sp>
      <p:pic>
        <p:nvPicPr>
          <p:cNvPr id="4" name="图片 3">
            <a:extLst>
              <a:ext uri="{FF2B5EF4-FFF2-40B4-BE49-F238E27FC236}">
                <a16:creationId xmlns:a16="http://schemas.microsoft.com/office/drawing/2014/main" id="{930E050C-0BCF-573A-14E0-BF019FB4B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128" y="1110896"/>
            <a:ext cx="9963743" cy="5151008"/>
          </a:xfrm>
          <a:prstGeom prst="rect">
            <a:avLst/>
          </a:prstGeom>
        </p:spPr>
      </p:pic>
      <p:sp>
        <p:nvSpPr>
          <p:cNvPr id="5" name="文本框 4">
            <a:extLst>
              <a:ext uri="{FF2B5EF4-FFF2-40B4-BE49-F238E27FC236}">
                <a16:creationId xmlns:a16="http://schemas.microsoft.com/office/drawing/2014/main" id="{633711C4-A8BB-920A-6ED2-D87E6E3CE2D3}"/>
              </a:ext>
            </a:extLst>
          </p:cNvPr>
          <p:cNvSpPr txBox="1"/>
          <p:nvPr/>
        </p:nvSpPr>
        <p:spPr>
          <a:xfrm>
            <a:off x="0" y="272234"/>
            <a:ext cx="10179935" cy="523220"/>
          </a:xfrm>
          <a:prstGeom prst="rect">
            <a:avLst/>
          </a:prstGeom>
          <a:noFill/>
        </p:spPr>
        <p:txBody>
          <a:bodyPr wrap="square">
            <a:spAutoFit/>
          </a:bodyPr>
          <a:lstStyle/>
          <a:p>
            <a:pPr>
              <a:spcBef>
                <a:spcPct val="50000"/>
              </a:spcBef>
            </a:pPr>
            <a:r>
              <a:rPr lang="en-US" altLang="zh-CN" sz="2800" b="1" dirty="0"/>
              <a:t>f0(1710)</a:t>
            </a:r>
            <a:r>
              <a:rPr lang="zh-CN" altLang="en-US" sz="2800" b="1" dirty="0"/>
              <a:t> </a:t>
            </a:r>
            <a:r>
              <a:rPr lang="en-US" altLang="zh-CN" sz="2800" b="1" dirty="0"/>
              <a:t>confirmed</a:t>
            </a:r>
            <a:r>
              <a:rPr lang="zh-CN" altLang="en-US" sz="2800" b="1" dirty="0"/>
              <a:t> </a:t>
            </a:r>
            <a:r>
              <a:rPr lang="en-US" altLang="zh-CN" sz="2800" b="1" dirty="0"/>
              <a:t>in</a:t>
            </a:r>
            <a:r>
              <a:rPr lang="zh-CN" altLang="en-US" sz="2800" b="1" dirty="0"/>
              <a:t> </a:t>
            </a:r>
            <a:r>
              <a:rPr lang="en-US" altLang="zh-CN" sz="2800" b="1" dirty="0"/>
              <a:t>the</a:t>
            </a:r>
            <a:r>
              <a:rPr lang="zh-CN" altLang="en-US" sz="2800" b="1" dirty="0"/>
              <a:t> </a:t>
            </a:r>
            <a:r>
              <a:rPr lang="en-US" altLang="zh-CN" sz="2800" b="1" dirty="0"/>
              <a:t>chiral</a:t>
            </a:r>
            <a:r>
              <a:rPr lang="zh-CN" altLang="en-US" sz="2800" b="1" dirty="0"/>
              <a:t> </a:t>
            </a:r>
            <a:r>
              <a:rPr lang="en-US" altLang="zh-CN" sz="2800" b="1" dirty="0"/>
              <a:t>quark</a:t>
            </a:r>
            <a:r>
              <a:rPr lang="zh-CN" altLang="en-US" sz="2800" b="1" dirty="0"/>
              <a:t> </a:t>
            </a:r>
            <a:r>
              <a:rPr lang="en-US" altLang="zh-CN" sz="2800" b="1" dirty="0"/>
              <a:t>model</a:t>
            </a:r>
          </a:p>
        </p:txBody>
      </p:sp>
      <p:pic>
        <p:nvPicPr>
          <p:cNvPr id="3" name="Picture 6" descr="https://gimg2.baidu.com/image_search/src=http%3A%2F%2Fp3.img.kksmg.com%2Fimage%2F2018%2F05%2F23%2Fea57fec3a6e918a022a9a42fd59533ea_480x360.jpg&amp;refer=http%3A%2F%2Fp3.img.kksmg.com&amp;app=2002&amp;size=f9999,10000&amp;q=a80&amp;n=0&amp;g=0n&amp;fmt=jpeg?sec=1644318518&amp;t=83971771ca0ddafc7026692298c7e9ce">
            <a:extLst>
              <a:ext uri="{FF2B5EF4-FFF2-40B4-BE49-F238E27FC236}">
                <a16:creationId xmlns:a16="http://schemas.microsoft.com/office/drawing/2014/main" id="{730B0CC2-AE0A-0421-DF3A-686E6AAFE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0033" y="136525"/>
            <a:ext cx="3081193" cy="1733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7415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5DC11E1B-51B3-D8BF-4278-5B831119D16D}"/>
              </a:ext>
            </a:extLst>
          </p:cNvPr>
          <p:cNvSpPr>
            <a:spLocks noGrp="1"/>
          </p:cNvSpPr>
          <p:nvPr>
            <p:ph type="sldNum" sz="quarter" idx="12"/>
          </p:nvPr>
        </p:nvSpPr>
        <p:spPr/>
        <p:txBody>
          <a:bodyPr/>
          <a:lstStyle/>
          <a:p>
            <a:pPr>
              <a:defRPr/>
            </a:pPr>
            <a:fld id="{C4FB67F1-DEA0-4505-A3D7-68170254FAEF}" type="slidenum">
              <a:rPr lang="zh-CN" altLang="en-US" smtClean="0"/>
              <a:pPr>
                <a:defRPr/>
              </a:pPr>
              <a:t>32</a:t>
            </a:fld>
            <a:endParaRPr lang="zh-CN" altLang="en-US"/>
          </a:p>
        </p:txBody>
      </p:sp>
      <p:pic>
        <p:nvPicPr>
          <p:cNvPr id="4" name="图片 3">
            <a:extLst>
              <a:ext uri="{FF2B5EF4-FFF2-40B4-BE49-F238E27FC236}">
                <a16:creationId xmlns:a16="http://schemas.microsoft.com/office/drawing/2014/main" id="{4759CD48-6118-D5B6-A65C-0CF9CF72D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757" y="1316956"/>
            <a:ext cx="7772400" cy="5039394"/>
          </a:xfrm>
          <a:prstGeom prst="rect">
            <a:avLst/>
          </a:prstGeom>
        </p:spPr>
      </p:pic>
      <p:sp>
        <p:nvSpPr>
          <p:cNvPr id="5" name="文本框 4">
            <a:extLst>
              <a:ext uri="{FF2B5EF4-FFF2-40B4-BE49-F238E27FC236}">
                <a16:creationId xmlns:a16="http://schemas.microsoft.com/office/drawing/2014/main" id="{162CE251-D25A-E542-EE91-128D93802575}"/>
              </a:ext>
            </a:extLst>
          </p:cNvPr>
          <p:cNvSpPr txBox="1"/>
          <p:nvPr/>
        </p:nvSpPr>
        <p:spPr>
          <a:xfrm>
            <a:off x="115746" y="240040"/>
            <a:ext cx="8625823" cy="523220"/>
          </a:xfrm>
          <a:prstGeom prst="rect">
            <a:avLst/>
          </a:prstGeom>
          <a:noFill/>
        </p:spPr>
        <p:txBody>
          <a:bodyPr wrap="none" rtlCol="0">
            <a:spAutoFit/>
          </a:bodyPr>
          <a:lstStyle/>
          <a:p>
            <a:r>
              <a:rPr lang="en-US" altLang="zh-CN" sz="2800" b="1" dirty="0"/>
              <a:t>Effects</a:t>
            </a:r>
            <a:r>
              <a:rPr lang="zh-CN" altLang="en-US" sz="2800" b="1" dirty="0"/>
              <a:t> </a:t>
            </a:r>
            <a:r>
              <a:rPr lang="en-US" altLang="zh-CN" sz="2800" b="1" dirty="0"/>
              <a:t>of</a:t>
            </a:r>
            <a:r>
              <a:rPr lang="zh-CN" altLang="en-US" sz="2800" b="1" dirty="0"/>
              <a:t> </a:t>
            </a:r>
            <a:r>
              <a:rPr lang="en-US" altLang="zh-CN" sz="2800" b="1" dirty="0"/>
              <a:t>pseudoscalar-pseudoscalar</a:t>
            </a:r>
            <a:r>
              <a:rPr lang="zh-CN" altLang="en-US" sz="2800" b="1" dirty="0"/>
              <a:t> </a:t>
            </a:r>
            <a:r>
              <a:rPr lang="en-US" altLang="zh-CN" sz="2800" b="1" dirty="0"/>
              <a:t>coupled</a:t>
            </a:r>
            <a:r>
              <a:rPr lang="zh-CN" altLang="en-US" sz="2800" b="1" dirty="0"/>
              <a:t> </a:t>
            </a:r>
            <a:r>
              <a:rPr lang="en-US" altLang="zh-CN" sz="2800" b="1" dirty="0"/>
              <a:t>channels</a:t>
            </a:r>
            <a:r>
              <a:rPr lang="zh-CN" altLang="en-US" sz="2800" b="1" dirty="0"/>
              <a:t> </a:t>
            </a:r>
          </a:p>
        </p:txBody>
      </p:sp>
      <p:pic>
        <p:nvPicPr>
          <p:cNvPr id="6" name="图片 5">
            <a:extLst>
              <a:ext uri="{FF2B5EF4-FFF2-40B4-BE49-F238E27FC236}">
                <a16:creationId xmlns:a16="http://schemas.microsoft.com/office/drawing/2014/main" id="{BFE18D66-5B79-FE99-8980-2C47912BC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4157" y="240040"/>
            <a:ext cx="2399860" cy="2289175"/>
          </a:xfrm>
          <a:prstGeom prst="rect">
            <a:avLst/>
          </a:prstGeom>
        </p:spPr>
      </p:pic>
    </p:spTree>
    <p:extLst>
      <p:ext uri="{BB962C8B-B14F-4D97-AF65-F5344CB8AC3E}">
        <p14:creationId xmlns:p14="http://schemas.microsoft.com/office/powerpoint/2010/main" val="94512634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幻灯片编号占位符 2"/>
          <p:cNvSpPr>
            <a:spLocks noGrp="1"/>
          </p:cNvSpPr>
          <p:nvPr>
            <p:ph type="sldNum" sz="quarter" idx="12"/>
          </p:nvPr>
        </p:nvSpPr>
        <p:spPr/>
        <p:txBody>
          <a:bodyPr/>
          <a:lstStyle/>
          <a:p>
            <a:fld id="{6DE53C34-1AA1-4AB3-A96F-01890984CFFF}" type="slidenum">
              <a:rPr lang="zh-CN" altLang="en-US" smtClean="0"/>
              <a:t>33</a:t>
            </a:fld>
            <a:endParaRPr lang="zh-CN" altLang="en-US"/>
          </a:p>
        </p:txBody>
      </p:sp>
      <p:sp>
        <p:nvSpPr>
          <p:cNvPr id="5" name="任意多边形 43">
            <a:extLst>
              <a:ext uri="{FF2B5EF4-FFF2-40B4-BE49-F238E27FC236}">
                <a16:creationId xmlns:a16="http://schemas.microsoft.com/office/drawing/2014/main" id="{2C917581-E700-4299-9292-A20E483084D5}"/>
              </a:ext>
            </a:extLst>
          </p:cNvPr>
          <p:cNvSpPr/>
          <p:nvPr/>
        </p:nvSpPr>
        <p:spPr>
          <a:xfrm flipH="1">
            <a:off x="6056" y="6056"/>
            <a:ext cx="2548571" cy="6858000"/>
          </a:xfrm>
          <a:custGeom>
            <a:avLst/>
            <a:gdLst>
              <a:gd name="connsiteX0" fmla="*/ 2548571 w 2548571"/>
              <a:gd name="connsiteY0" fmla="*/ 0 h 6858000"/>
              <a:gd name="connsiteX1" fmla="*/ 1 w 2548571"/>
              <a:gd name="connsiteY1" fmla="*/ 0 h 6858000"/>
              <a:gd name="connsiteX2" fmla="*/ 1 w 2548571"/>
              <a:gd name="connsiteY2" fmla="*/ 718873 h 6858000"/>
              <a:gd name="connsiteX3" fmla="*/ 71881 w 2548571"/>
              <a:gd name="connsiteY3" fmla="*/ 692564 h 6858000"/>
              <a:gd name="connsiteX4" fmla="*/ 375310 w 2548571"/>
              <a:gd name="connsiteY4" fmla="*/ 646690 h 6858000"/>
              <a:gd name="connsiteX5" fmla="*/ 1395686 w 2548571"/>
              <a:gd name="connsiteY5" fmla="*/ 1667067 h 6858000"/>
              <a:gd name="connsiteX6" fmla="*/ 375310 w 2548571"/>
              <a:gd name="connsiteY6" fmla="*/ 2687443 h 6858000"/>
              <a:gd name="connsiteX7" fmla="*/ 71881 w 2548571"/>
              <a:gd name="connsiteY7" fmla="*/ 2641569 h 6858000"/>
              <a:gd name="connsiteX8" fmla="*/ 1 w 2548571"/>
              <a:gd name="connsiteY8" fmla="*/ 2615260 h 6858000"/>
              <a:gd name="connsiteX9" fmla="*/ 1 w 2548571"/>
              <a:gd name="connsiteY9" fmla="*/ 4184073 h 6858000"/>
              <a:gd name="connsiteX10" fmla="*/ 0 w 2548571"/>
              <a:gd name="connsiteY10" fmla="*/ 4184073 h 6858000"/>
              <a:gd name="connsiteX11" fmla="*/ 0 w 2548571"/>
              <a:gd name="connsiteY11" fmla="*/ 6858000 h 6858000"/>
              <a:gd name="connsiteX12" fmla="*/ 2548570 w 2548571"/>
              <a:gd name="connsiteY12" fmla="*/ 6858000 h 6858000"/>
              <a:gd name="connsiteX13" fmla="*/ 2548570 w 2548571"/>
              <a:gd name="connsiteY13" fmla="*/ 4992255 h 6858000"/>
              <a:gd name="connsiteX14" fmla="*/ 2548571 w 2548571"/>
              <a:gd name="connsiteY14" fmla="*/ 4992255 h 6858000"/>
              <a:gd name="connsiteX15" fmla="*/ 2548571 w 2548571"/>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8571" h="6858000">
                <a:moveTo>
                  <a:pt x="2548571" y="0"/>
                </a:moveTo>
                <a:lnTo>
                  <a:pt x="1" y="0"/>
                </a:lnTo>
                <a:lnTo>
                  <a:pt x="1" y="718873"/>
                </a:lnTo>
                <a:lnTo>
                  <a:pt x="71881" y="692564"/>
                </a:lnTo>
                <a:cubicBezTo>
                  <a:pt x="167735" y="662751"/>
                  <a:pt x="269646" y="646690"/>
                  <a:pt x="375310" y="646690"/>
                </a:cubicBezTo>
                <a:cubicBezTo>
                  <a:pt x="938848" y="646690"/>
                  <a:pt x="1395686" y="1103528"/>
                  <a:pt x="1395686" y="1667067"/>
                </a:cubicBezTo>
                <a:cubicBezTo>
                  <a:pt x="1395686" y="2230605"/>
                  <a:pt x="938848" y="2687443"/>
                  <a:pt x="375310" y="2687443"/>
                </a:cubicBezTo>
                <a:cubicBezTo>
                  <a:pt x="269646" y="2687443"/>
                  <a:pt x="167735" y="2671383"/>
                  <a:pt x="71881" y="2641569"/>
                </a:cubicBezTo>
                <a:lnTo>
                  <a:pt x="1" y="2615260"/>
                </a:lnTo>
                <a:lnTo>
                  <a:pt x="1" y="4184073"/>
                </a:lnTo>
                <a:lnTo>
                  <a:pt x="0" y="4184073"/>
                </a:lnTo>
                <a:lnTo>
                  <a:pt x="0" y="6858000"/>
                </a:lnTo>
                <a:lnTo>
                  <a:pt x="2548570" y="6858000"/>
                </a:lnTo>
                <a:lnTo>
                  <a:pt x="2548570" y="4992255"/>
                </a:lnTo>
                <a:lnTo>
                  <a:pt x="2548571" y="4992255"/>
                </a:lnTo>
                <a:lnTo>
                  <a:pt x="2548571"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TextBox 37">
            <a:extLst>
              <a:ext uri="{FF2B5EF4-FFF2-40B4-BE49-F238E27FC236}">
                <a16:creationId xmlns:a16="http://schemas.microsoft.com/office/drawing/2014/main" id="{B6DC029A-FC9E-4642-8956-5479D7A3E342}"/>
              </a:ext>
            </a:extLst>
          </p:cNvPr>
          <p:cNvSpPr>
            <a:spLocks noChangeArrowheads="1"/>
          </p:cNvSpPr>
          <p:nvPr/>
        </p:nvSpPr>
        <p:spPr bwMode="auto">
          <a:xfrm>
            <a:off x="1663119" y="1209974"/>
            <a:ext cx="4737681"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spcBef>
                <a:spcPct val="0"/>
              </a:spcBef>
              <a:buNone/>
            </a:pPr>
            <a:r>
              <a:rPr lang="en-US" altLang="zh-CN" sz="4800" b="1" dirty="0">
                <a:solidFill>
                  <a:srgbClr val="C00000"/>
                </a:solidFill>
                <a:latin typeface="Microsoft YaHei" charset="-122"/>
                <a:ea typeface="Microsoft YaHei" charset="-122"/>
                <a:cs typeface="Microsoft YaHei" charset="-122"/>
              </a:rPr>
              <a:t>Contents</a:t>
            </a:r>
            <a:endParaRPr lang="zh-CN" altLang="en-US" sz="40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4">
            <a:extLst>
              <a:ext uri="{FF2B5EF4-FFF2-40B4-BE49-F238E27FC236}">
                <a16:creationId xmlns:a16="http://schemas.microsoft.com/office/drawing/2014/main" id="{4D1C3691-D34A-4B1E-8D8C-B1DAB190C26C}"/>
              </a:ext>
            </a:extLst>
          </p:cNvPr>
          <p:cNvSpPr txBox="1"/>
          <p:nvPr/>
        </p:nvSpPr>
        <p:spPr>
          <a:xfrm>
            <a:off x="3047951" y="5742632"/>
            <a:ext cx="422205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Summary and outlook</a:t>
            </a:r>
          </a:p>
        </p:txBody>
      </p:sp>
      <p:sp>
        <p:nvSpPr>
          <p:cNvPr id="9" name="TextBox 64">
            <a:extLst>
              <a:ext uri="{FF2B5EF4-FFF2-40B4-BE49-F238E27FC236}">
                <a16:creationId xmlns:a16="http://schemas.microsoft.com/office/drawing/2014/main" id="{CBD0793E-DC21-4E1A-8315-0C871EF6F8BB}"/>
              </a:ext>
            </a:extLst>
          </p:cNvPr>
          <p:cNvSpPr txBox="1"/>
          <p:nvPr/>
        </p:nvSpPr>
        <p:spPr>
          <a:xfrm>
            <a:off x="2972858" y="4826423"/>
            <a:ext cx="727840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marL="0" lvl="1" indent="0">
              <a:spcBef>
                <a:spcPts val="0"/>
              </a:spcBef>
              <a:buNone/>
            </a:pPr>
            <a:r>
              <a:rPr lang="en-US" altLang="zh-CN" sz="2800" b="1" dirty="0">
                <a:solidFill>
                  <a:srgbClr val="C00000"/>
                </a:solidFill>
                <a:latin typeface="微软雅黑" panose="020B0503020204020204" pitchFamily="34" charset="-122"/>
                <a:ea typeface="微软雅黑" panose="020B0503020204020204" pitchFamily="34" charset="-122"/>
              </a:rPr>
              <a:t>Experimental</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discovery</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of</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the</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a0(1780)</a:t>
            </a:r>
          </a:p>
        </p:txBody>
      </p:sp>
      <p:sp>
        <p:nvSpPr>
          <p:cNvPr id="10" name="TextBox 64">
            <a:extLst>
              <a:ext uri="{FF2B5EF4-FFF2-40B4-BE49-F238E27FC236}">
                <a16:creationId xmlns:a16="http://schemas.microsoft.com/office/drawing/2014/main" id="{DE0D0B1A-8330-48B4-8890-7419CEBAF5D8}"/>
              </a:ext>
            </a:extLst>
          </p:cNvPr>
          <p:cNvSpPr txBox="1"/>
          <p:nvPr/>
        </p:nvSpPr>
        <p:spPr>
          <a:xfrm>
            <a:off x="2972858" y="3910215"/>
            <a:ext cx="9116598"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VV</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interactions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and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dynamically</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generated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states</a:t>
            </a:r>
          </a:p>
        </p:txBody>
      </p:sp>
      <p:sp>
        <p:nvSpPr>
          <p:cNvPr id="11" name="TextBox 64">
            <a:extLst>
              <a:ext uri="{FF2B5EF4-FFF2-40B4-BE49-F238E27FC236}">
                <a16:creationId xmlns:a16="http://schemas.microsoft.com/office/drawing/2014/main" id="{71350B8B-3805-45FF-A172-FA69431C9464}"/>
              </a:ext>
            </a:extLst>
          </p:cNvPr>
          <p:cNvSpPr txBox="1"/>
          <p:nvPr/>
        </p:nvSpPr>
        <p:spPr>
          <a:xfrm>
            <a:off x="2972858" y="2994007"/>
            <a:ext cx="8748469" cy="52322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Why</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hadrons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(HH</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interactions)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and</a:t>
            </a:r>
            <a:r>
              <a:rPr lang="zh-CN" altLang="en-US" sz="2800" b="1" dirty="0">
                <a:latin typeface="微软雅黑" panose="020B0503020204020204" pitchFamily="34" charset="-122"/>
                <a:ea typeface="微软雅黑" panose="020B0503020204020204" pitchFamily="34" charset="-122"/>
              </a:rPr>
              <a:t> </a:t>
            </a:r>
            <a:r>
              <a:rPr lang="en-US" altLang="zh-CN" sz="2800" b="1" dirty="0" err="1">
                <a:latin typeface="微软雅黑" panose="020B0503020204020204" pitchFamily="34" charset="-122"/>
                <a:ea typeface="微软雅黑" panose="020B0503020204020204" pitchFamily="34" charset="-122"/>
              </a:rPr>
              <a:t>ChUA</a:t>
            </a:r>
            <a:endParaRPr lang="en-US" altLang="zh-CN" sz="2800" b="1" dirty="0">
              <a:latin typeface="微软雅黑" panose="020B0503020204020204" pitchFamily="34" charset="-122"/>
              <a:ea typeface="微软雅黑" panose="020B0503020204020204" pitchFamily="34" charset="-122"/>
            </a:endParaRPr>
          </a:p>
        </p:txBody>
      </p:sp>
      <p:grpSp>
        <p:nvGrpSpPr>
          <p:cNvPr id="12" name="组合 11">
            <a:extLst>
              <a:ext uri="{FF2B5EF4-FFF2-40B4-BE49-F238E27FC236}">
                <a16:creationId xmlns:a16="http://schemas.microsoft.com/office/drawing/2014/main" id="{F83DE350-3D38-414B-9C24-299FAB4F8957}"/>
              </a:ext>
            </a:extLst>
          </p:cNvPr>
          <p:cNvGrpSpPr>
            <a:grpSpLocks noChangeAspect="1"/>
          </p:cNvGrpSpPr>
          <p:nvPr/>
        </p:nvGrpSpPr>
        <p:grpSpPr>
          <a:xfrm>
            <a:off x="2207627" y="4750630"/>
            <a:ext cx="630000" cy="630000"/>
            <a:chOff x="4840168" y="2373480"/>
            <a:chExt cx="522572" cy="522572"/>
          </a:xfrm>
          <a:solidFill>
            <a:srgbClr val="1F8EB9"/>
          </a:solidFill>
        </p:grpSpPr>
        <p:sp>
          <p:nvSpPr>
            <p:cNvPr id="13" name="椭圆 12">
              <a:extLst>
                <a:ext uri="{FF2B5EF4-FFF2-40B4-BE49-F238E27FC236}">
                  <a16:creationId xmlns:a16="http://schemas.microsoft.com/office/drawing/2014/main" id="{634FEBC9-90B0-4592-9BA3-40628F6765D3}"/>
                </a:ext>
              </a:extLst>
            </p:cNvPr>
            <p:cNvSpPr/>
            <p:nvPr/>
          </p:nvSpPr>
          <p:spPr>
            <a:xfrm>
              <a:off x="4840168" y="2373480"/>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14" name="Freeform 55">
              <a:extLst>
                <a:ext uri="{FF2B5EF4-FFF2-40B4-BE49-F238E27FC236}">
                  <a16:creationId xmlns:a16="http://schemas.microsoft.com/office/drawing/2014/main" id="{C43CBE12-3EE2-4A61-BFB7-FBD2AE8C031C}"/>
                </a:ext>
              </a:extLst>
            </p:cNvPr>
            <p:cNvSpPr>
              <a:spLocks noEditPoints="1"/>
            </p:cNvSpPr>
            <p:nvPr/>
          </p:nvSpPr>
          <p:spPr bwMode="auto">
            <a:xfrm>
              <a:off x="4955059" y="2481562"/>
              <a:ext cx="292790" cy="306409"/>
            </a:xfrm>
            <a:custGeom>
              <a:avLst/>
              <a:gdLst>
                <a:gd name="T0" fmla="*/ 83 w 129"/>
                <a:gd name="T1" fmla="*/ 92 h 135"/>
                <a:gd name="T2" fmla="*/ 127 w 129"/>
                <a:gd name="T3" fmla="*/ 26 h 135"/>
                <a:gd name="T4" fmla="*/ 127 w 129"/>
                <a:gd name="T5" fmla="*/ 21 h 135"/>
                <a:gd name="T6" fmla="*/ 117 w 129"/>
                <a:gd name="T7" fmla="*/ 10 h 135"/>
                <a:gd name="T8" fmla="*/ 112 w 129"/>
                <a:gd name="T9" fmla="*/ 10 h 135"/>
                <a:gd name="T10" fmla="*/ 107 w 129"/>
                <a:gd name="T11" fmla="*/ 16 h 135"/>
                <a:gd name="T12" fmla="*/ 101 w 129"/>
                <a:gd name="T13" fmla="*/ 16 h 135"/>
                <a:gd name="T14" fmla="*/ 101 w 129"/>
                <a:gd name="T15" fmla="*/ 0 h 135"/>
                <a:gd name="T16" fmla="*/ 27 w 129"/>
                <a:gd name="T17" fmla="*/ 0 h 135"/>
                <a:gd name="T18" fmla="*/ 27 w 129"/>
                <a:gd name="T19" fmla="*/ 16 h 135"/>
                <a:gd name="T20" fmla="*/ 22 w 129"/>
                <a:gd name="T21" fmla="*/ 16 h 135"/>
                <a:gd name="T22" fmla="*/ 17 w 129"/>
                <a:gd name="T23" fmla="*/ 10 h 135"/>
                <a:gd name="T24" fmla="*/ 12 w 129"/>
                <a:gd name="T25" fmla="*/ 10 h 135"/>
                <a:gd name="T26" fmla="*/ 1 w 129"/>
                <a:gd name="T27" fmla="*/ 21 h 135"/>
                <a:gd name="T28" fmla="*/ 1 w 129"/>
                <a:gd name="T29" fmla="*/ 26 h 135"/>
                <a:gd name="T30" fmla="*/ 46 w 129"/>
                <a:gd name="T31" fmla="*/ 92 h 135"/>
                <a:gd name="T32" fmla="*/ 59 w 129"/>
                <a:gd name="T33" fmla="*/ 98 h 135"/>
                <a:gd name="T34" fmla="*/ 59 w 129"/>
                <a:gd name="T35" fmla="*/ 103 h 135"/>
                <a:gd name="T36" fmla="*/ 54 w 129"/>
                <a:gd name="T37" fmla="*/ 106 h 135"/>
                <a:gd name="T38" fmla="*/ 59 w 129"/>
                <a:gd name="T39" fmla="*/ 108 h 135"/>
                <a:gd name="T40" fmla="*/ 59 w 129"/>
                <a:gd name="T41" fmla="*/ 114 h 135"/>
                <a:gd name="T42" fmla="*/ 54 w 129"/>
                <a:gd name="T43" fmla="*/ 119 h 135"/>
                <a:gd name="T44" fmla="*/ 48 w 129"/>
                <a:gd name="T45" fmla="*/ 124 h 135"/>
                <a:gd name="T46" fmla="*/ 43 w 129"/>
                <a:gd name="T47" fmla="*/ 129 h 135"/>
                <a:gd name="T48" fmla="*/ 49 w 129"/>
                <a:gd name="T49" fmla="*/ 135 h 135"/>
                <a:gd name="T50" fmla="*/ 80 w 129"/>
                <a:gd name="T51" fmla="*/ 135 h 135"/>
                <a:gd name="T52" fmla="*/ 85 w 129"/>
                <a:gd name="T53" fmla="*/ 129 h 135"/>
                <a:gd name="T54" fmla="*/ 80 w 129"/>
                <a:gd name="T55" fmla="*/ 124 h 135"/>
                <a:gd name="T56" fmla="*/ 74 w 129"/>
                <a:gd name="T57" fmla="*/ 119 h 135"/>
                <a:gd name="T58" fmla="*/ 69 w 129"/>
                <a:gd name="T59" fmla="*/ 114 h 135"/>
                <a:gd name="T60" fmla="*/ 69 w 129"/>
                <a:gd name="T61" fmla="*/ 108 h 135"/>
                <a:gd name="T62" fmla="*/ 75 w 129"/>
                <a:gd name="T63" fmla="*/ 106 h 135"/>
                <a:gd name="T64" fmla="*/ 69 w 129"/>
                <a:gd name="T65" fmla="*/ 103 h 135"/>
                <a:gd name="T66" fmla="*/ 69 w 129"/>
                <a:gd name="T67" fmla="*/ 98 h 135"/>
                <a:gd name="T68" fmla="*/ 83 w 129"/>
                <a:gd name="T69" fmla="*/ 92 h 135"/>
                <a:gd name="T70" fmla="*/ 101 w 129"/>
                <a:gd name="T71" fmla="*/ 21 h 135"/>
                <a:gd name="T72" fmla="*/ 107 w 129"/>
                <a:gd name="T73" fmla="*/ 21 h 135"/>
                <a:gd name="T74" fmla="*/ 112 w 129"/>
                <a:gd name="T75" fmla="*/ 16 h 135"/>
                <a:gd name="T76" fmla="*/ 117 w 129"/>
                <a:gd name="T77" fmla="*/ 21 h 135"/>
                <a:gd name="T78" fmla="*/ 117 w 129"/>
                <a:gd name="T79" fmla="*/ 26 h 135"/>
                <a:gd name="T80" fmla="*/ 91 w 129"/>
                <a:gd name="T81" fmla="*/ 71 h 135"/>
                <a:gd name="T82" fmla="*/ 101 w 129"/>
                <a:gd name="T83" fmla="*/ 21 h 135"/>
                <a:gd name="T84" fmla="*/ 36 w 129"/>
                <a:gd name="T85" fmla="*/ 72 h 135"/>
                <a:gd name="T86" fmla="*/ 10 w 129"/>
                <a:gd name="T87" fmla="*/ 27 h 135"/>
                <a:gd name="T88" fmla="*/ 10 w 129"/>
                <a:gd name="T89" fmla="*/ 22 h 135"/>
                <a:gd name="T90" fmla="*/ 15 w 129"/>
                <a:gd name="T91" fmla="*/ 17 h 135"/>
                <a:gd name="T92" fmla="*/ 20 w 129"/>
                <a:gd name="T93" fmla="*/ 22 h 135"/>
                <a:gd name="T94" fmla="*/ 26 w 129"/>
                <a:gd name="T95" fmla="*/ 22 h 135"/>
                <a:gd name="T96" fmla="*/ 36 w 129"/>
                <a:gd name="T97" fmla="*/ 7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dirty="0">
                <a:solidFill>
                  <a:schemeClr val="accent1"/>
                </a:solidFill>
              </a:endParaRPr>
            </a:p>
          </p:txBody>
        </p:sp>
      </p:grpSp>
      <p:grpSp>
        <p:nvGrpSpPr>
          <p:cNvPr id="15" name="组合 14">
            <a:extLst>
              <a:ext uri="{FF2B5EF4-FFF2-40B4-BE49-F238E27FC236}">
                <a16:creationId xmlns:a16="http://schemas.microsoft.com/office/drawing/2014/main" id="{91BD491B-4DE1-443A-B690-0ED75DC44A83}"/>
              </a:ext>
            </a:extLst>
          </p:cNvPr>
          <p:cNvGrpSpPr>
            <a:grpSpLocks noChangeAspect="1"/>
          </p:cNvGrpSpPr>
          <p:nvPr/>
        </p:nvGrpSpPr>
        <p:grpSpPr>
          <a:xfrm>
            <a:off x="2247578" y="5742632"/>
            <a:ext cx="630000" cy="630000"/>
            <a:chOff x="4840168" y="3971584"/>
            <a:chExt cx="522572" cy="522572"/>
          </a:xfrm>
          <a:solidFill>
            <a:srgbClr val="1F8EB9"/>
          </a:solidFill>
        </p:grpSpPr>
        <p:sp>
          <p:nvSpPr>
            <p:cNvPr id="16" name="椭圆 15">
              <a:extLst>
                <a:ext uri="{FF2B5EF4-FFF2-40B4-BE49-F238E27FC236}">
                  <a16:creationId xmlns:a16="http://schemas.microsoft.com/office/drawing/2014/main" id="{88CFA046-2031-4BC2-B200-0BD4035DBB18}"/>
                </a:ext>
              </a:extLst>
            </p:cNvPr>
            <p:cNvSpPr/>
            <p:nvPr/>
          </p:nvSpPr>
          <p:spPr>
            <a:xfrm>
              <a:off x="4840168" y="3971584"/>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17" name="组合 16">
              <a:extLst>
                <a:ext uri="{FF2B5EF4-FFF2-40B4-BE49-F238E27FC236}">
                  <a16:creationId xmlns:a16="http://schemas.microsoft.com/office/drawing/2014/main" id="{160D7DBB-9611-4602-929F-C6A738F8150C}"/>
                </a:ext>
              </a:extLst>
            </p:cNvPr>
            <p:cNvGrpSpPr/>
            <p:nvPr/>
          </p:nvGrpSpPr>
          <p:grpSpPr>
            <a:xfrm>
              <a:off x="4981489" y="4078661"/>
              <a:ext cx="239931" cy="308418"/>
              <a:chOff x="731016" y="1671338"/>
              <a:chExt cx="366231" cy="470769"/>
            </a:xfrm>
            <a:grpFill/>
          </p:grpSpPr>
          <p:sp>
            <p:nvSpPr>
              <p:cNvPr id="18" name="Freeform 108">
                <a:extLst>
                  <a:ext uri="{FF2B5EF4-FFF2-40B4-BE49-F238E27FC236}">
                    <a16:creationId xmlns:a16="http://schemas.microsoft.com/office/drawing/2014/main" id="{3DE35E89-19B9-4187-B685-8712141FB4FA}"/>
                  </a:ext>
                </a:extLst>
              </p:cNvPr>
              <p:cNvSpPr>
                <a:spLocks/>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19" name="Freeform 109">
                <a:extLst>
                  <a:ext uri="{FF2B5EF4-FFF2-40B4-BE49-F238E27FC236}">
                    <a16:creationId xmlns:a16="http://schemas.microsoft.com/office/drawing/2014/main" id="{9987750A-DA64-46CB-B64E-D6182F2196AC}"/>
                  </a:ext>
                </a:extLst>
              </p:cNvPr>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0" name="Rectangle 110">
                <a:extLst>
                  <a:ext uri="{FF2B5EF4-FFF2-40B4-BE49-F238E27FC236}">
                    <a16:creationId xmlns:a16="http://schemas.microsoft.com/office/drawing/2014/main" id="{D35AB9AF-5ADC-4F90-93D4-F5A0849376A2}"/>
                  </a:ext>
                </a:extLst>
              </p:cNvPr>
              <p:cNvSpPr>
                <a:spLocks noChangeArrowheads="1"/>
              </p:cNvSpPr>
              <p:nvPr/>
            </p:nvSpPr>
            <p:spPr bwMode="auto">
              <a:xfrm flipH="1">
                <a:off x="731016" y="1933030"/>
                <a:ext cx="51923" cy="51923"/>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21" name="Rectangle 111">
                <a:extLst>
                  <a:ext uri="{FF2B5EF4-FFF2-40B4-BE49-F238E27FC236}">
                    <a16:creationId xmlns:a16="http://schemas.microsoft.com/office/drawing/2014/main" id="{0C90EE4F-F7DE-46F0-A9C0-4ABA34B07DCF}"/>
                  </a:ext>
                </a:extLst>
              </p:cNvPr>
              <p:cNvSpPr>
                <a:spLocks noChangeArrowheads="1"/>
              </p:cNvSpPr>
              <p:nvPr/>
            </p:nvSpPr>
            <p:spPr bwMode="auto">
              <a:xfrm flipH="1">
                <a:off x="731016" y="2011261"/>
                <a:ext cx="51923" cy="52615"/>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grpSp>
      <p:grpSp>
        <p:nvGrpSpPr>
          <p:cNvPr id="22" name="组合 21">
            <a:extLst>
              <a:ext uri="{FF2B5EF4-FFF2-40B4-BE49-F238E27FC236}">
                <a16:creationId xmlns:a16="http://schemas.microsoft.com/office/drawing/2014/main" id="{352C47B0-257E-4463-90AC-2B14BCB6BB0A}"/>
              </a:ext>
            </a:extLst>
          </p:cNvPr>
          <p:cNvGrpSpPr>
            <a:grpSpLocks noChangeAspect="1"/>
          </p:cNvGrpSpPr>
          <p:nvPr/>
        </p:nvGrpSpPr>
        <p:grpSpPr>
          <a:xfrm>
            <a:off x="2207627" y="2960033"/>
            <a:ext cx="630000" cy="630000"/>
            <a:chOff x="6501056" y="1873013"/>
            <a:chExt cx="696763" cy="696763"/>
          </a:xfrm>
        </p:grpSpPr>
        <p:sp>
          <p:nvSpPr>
            <p:cNvPr id="23" name="椭圆 22">
              <a:extLst>
                <a:ext uri="{FF2B5EF4-FFF2-40B4-BE49-F238E27FC236}">
                  <a16:creationId xmlns:a16="http://schemas.microsoft.com/office/drawing/2014/main" id="{2859AFB9-C93D-4256-941B-6877F6C0E89E}"/>
                </a:ext>
              </a:extLst>
            </p:cNvPr>
            <p:cNvSpPr/>
            <p:nvPr/>
          </p:nvSpPr>
          <p:spPr>
            <a:xfrm>
              <a:off x="6501056" y="1873013"/>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nvGrpSpPr>
            <p:cNvPr id="24" name="组合 23">
              <a:extLst>
                <a:ext uri="{FF2B5EF4-FFF2-40B4-BE49-F238E27FC236}">
                  <a16:creationId xmlns:a16="http://schemas.microsoft.com/office/drawing/2014/main" id="{505DB615-E55B-41F8-994D-58441F4F7435}"/>
                </a:ext>
              </a:extLst>
            </p:cNvPr>
            <p:cNvGrpSpPr>
              <a:grpSpLocks noChangeAspect="1"/>
            </p:cNvGrpSpPr>
            <p:nvPr/>
          </p:nvGrpSpPr>
          <p:grpSpPr>
            <a:xfrm>
              <a:off x="6616022" y="1996273"/>
              <a:ext cx="466830" cy="450243"/>
              <a:chOff x="7019925" y="5499100"/>
              <a:chExt cx="312738" cy="301626"/>
            </a:xfrm>
            <a:solidFill>
              <a:srgbClr val="BBBE2C"/>
            </a:solidFill>
          </p:grpSpPr>
          <p:sp>
            <p:nvSpPr>
              <p:cNvPr id="25" name="Freeform 252">
                <a:extLst>
                  <a:ext uri="{FF2B5EF4-FFF2-40B4-BE49-F238E27FC236}">
                    <a16:creationId xmlns:a16="http://schemas.microsoft.com/office/drawing/2014/main" id="{25FFB367-C507-42EE-933C-BF8CAE419DEE}"/>
                  </a:ext>
                </a:extLst>
              </p:cNvPr>
              <p:cNvSpPr>
                <a:spLocks/>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6" name="Freeform 253">
                <a:extLst>
                  <a:ext uri="{FF2B5EF4-FFF2-40B4-BE49-F238E27FC236}">
                    <a16:creationId xmlns:a16="http://schemas.microsoft.com/office/drawing/2014/main" id="{2CB0CFD3-1B18-4D80-90AE-A02717CA5C29}"/>
                  </a:ext>
                </a:extLst>
              </p:cNvPr>
              <p:cNvSpPr>
                <a:spLocks/>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grpSp>
        <p:nvGrpSpPr>
          <p:cNvPr id="27" name="组合 26">
            <a:extLst>
              <a:ext uri="{FF2B5EF4-FFF2-40B4-BE49-F238E27FC236}">
                <a16:creationId xmlns:a16="http://schemas.microsoft.com/office/drawing/2014/main" id="{10E6655E-D7A5-41BE-9B75-503BD9208E8B}"/>
              </a:ext>
            </a:extLst>
          </p:cNvPr>
          <p:cNvGrpSpPr>
            <a:grpSpLocks noChangeAspect="1"/>
          </p:cNvGrpSpPr>
          <p:nvPr/>
        </p:nvGrpSpPr>
        <p:grpSpPr>
          <a:xfrm>
            <a:off x="2207627" y="3855331"/>
            <a:ext cx="630000" cy="630000"/>
            <a:chOff x="6501056" y="2921024"/>
            <a:chExt cx="696763" cy="696763"/>
          </a:xfrm>
          <a:solidFill>
            <a:srgbClr val="1F8EB9"/>
          </a:solidFill>
        </p:grpSpPr>
        <p:sp>
          <p:nvSpPr>
            <p:cNvPr id="28" name="椭圆 27">
              <a:extLst>
                <a:ext uri="{FF2B5EF4-FFF2-40B4-BE49-F238E27FC236}">
                  <a16:creationId xmlns:a16="http://schemas.microsoft.com/office/drawing/2014/main" id="{22E62680-8A5C-4DCE-82F1-C5A45F1F212D}"/>
                </a:ext>
              </a:extLst>
            </p:cNvPr>
            <p:cNvSpPr/>
            <p:nvPr/>
          </p:nvSpPr>
          <p:spPr>
            <a:xfrm>
              <a:off x="6501056" y="2921024"/>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29" name="组合 28">
              <a:extLst>
                <a:ext uri="{FF2B5EF4-FFF2-40B4-BE49-F238E27FC236}">
                  <a16:creationId xmlns:a16="http://schemas.microsoft.com/office/drawing/2014/main" id="{9E7E90A6-AE24-402F-8155-DD7A404378CC}"/>
                </a:ext>
              </a:extLst>
            </p:cNvPr>
            <p:cNvGrpSpPr>
              <a:grpSpLocks noChangeAspect="1"/>
            </p:cNvGrpSpPr>
            <p:nvPr/>
          </p:nvGrpSpPr>
          <p:grpSpPr>
            <a:xfrm>
              <a:off x="6636672" y="3066937"/>
              <a:ext cx="455384" cy="390650"/>
              <a:chOff x="5084763" y="971550"/>
              <a:chExt cx="323850" cy="277813"/>
            </a:xfrm>
            <a:grpFill/>
          </p:grpSpPr>
          <p:sp>
            <p:nvSpPr>
              <p:cNvPr id="30" name="Freeform 301">
                <a:extLst>
                  <a:ext uri="{FF2B5EF4-FFF2-40B4-BE49-F238E27FC236}">
                    <a16:creationId xmlns:a16="http://schemas.microsoft.com/office/drawing/2014/main" id="{4EC1DC45-E36F-4B69-ABAB-7DD8CC61F066}"/>
                  </a:ext>
                </a:extLst>
              </p:cNvPr>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1" name="Freeform 302">
                <a:extLst>
                  <a:ext uri="{FF2B5EF4-FFF2-40B4-BE49-F238E27FC236}">
                    <a16:creationId xmlns:a16="http://schemas.microsoft.com/office/drawing/2014/main" id="{75A75A09-3D6D-4EE7-B58E-FCC49A4FEEAF}"/>
                  </a:ext>
                </a:extLst>
              </p:cNvPr>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2" name="Freeform 303">
                <a:extLst>
                  <a:ext uri="{FF2B5EF4-FFF2-40B4-BE49-F238E27FC236}">
                    <a16:creationId xmlns:a16="http://schemas.microsoft.com/office/drawing/2014/main" id="{06DDC2B0-D4FE-40B2-B839-1CD42A0E3A80}"/>
                  </a:ext>
                </a:extLst>
              </p:cNvPr>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spTree>
    <p:extLst>
      <p:ext uri="{BB962C8B-B14F-4D97-AF65-F5344CB8AC3E}">
        <p14:creationId xmlns:p14="http://schemas.microsoft.com/office/powerpoint/2010/main" val="94366865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2244B85-5868-DDA7-DB35-6E261CF59AC7}"/>
              </a:ext>
            </a:extLst>
          </p:cNvPr>
          <p:cNvSpPr>
            <a:spLocks noGrp="1"/>
          </p:cNvSpPr>
          <p:nvPr>
            <p:ph type="sldNum" sz="quarter" idx="12"/>
          </p:nvPr>
        </p:nvSpPr>
        <p:spPr/>
        <p:txBody>
          <a:bodyPr/>
          <a:lstStyle/>
          <a:p>
            <a:pPr>
              <a:defRPr/>
            </a:pPr>
            <a:fld id="{C4FB67F1-DEA0-4505-A3D7-68170254FAEF}" type="slidenum">
              <a:rPr lang="zh-CN" altLang="en-US" smtClean="0"/>
              <a:pPr>
                <a:defRPr/>
              </a:pPr>
              <a:t>34</a:t>
            </a:fld>
            <a:endParaRPr lang="zh-CN" altLang="en-US"/>
          </a:p>
        </p:txBody>
      </p:sp>
      <p:pic>
        <p:nvPicPr>
          <p:cNvPr id="4" name="图片 3">
            <a:extLst>
              <a:ext uri="{FF2B5EF4-FFF2-40B4-BE49-F238E27FC236}">
                <a16:creationId xmlns:a16="http://schemas.microsoft.com/office/drawing/2014/main" id="{C2652087-10A8-F01B-861C-8DAE7AD63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349" y="1375298"/>
            <a:ext cx="4956594" cy="4516216"/>
          </a:xfrm>
          <a:prstGeom prst="rect">
            <a:avLst/>
          </a:prstGeom>
        </p:spPr>
      </p:pic>
      <p:pic>
        <p:nvPicPr>
          <p:cNvPr id="11" name="图片 10">
            <a:extLst>
              <a:ext uri="{FF2B5EF4-FFF2-40B4-BE49-F238E27FC236}">
                <a16:creationId xmlns:a16="http://schemas.microsoft.com/office/drawing/2014/main" id="{E177A4D0-9B2A-7930-49E7-4DF3782845FB}"/>
              </a:ext>
            </a:extLst>
          </p:cNvPr>
          <p:cNvPicPr>
            <a:picLocks noChangeAspect="1"/>
          </p:cNvPicPr>
          <p:nvPr/>
        </p:nvPicPr>
        <p:blipFill>
          <a:blip r:embed="rId4"/>
          <a:stretch>
            <a:fillRect/>
          </a:stretch>
        </p:blipFill>
        <p:spPr>
          <a:xfrm>
            <a:off x="6632180" y="3429000"/>
            <a:ext cx="4443279" cy="754519"/>
          </a:xfrm>
          <a:prstGeom prst="rect">
            <a:avLst/>
          </a:prstGeom>
        </p:spPr>
      </p:pic>
      <p:pic>
        <p:nvPicPr>
          <p:cNvPr id="13" name="图片 12">
            <a:extLst>
              <a:ext uri="{FF2B5EF4-FFF2-40B4-BE49-F238E27FC236}">
                <a16:creationId xmlns:a16="http://schemas.microsoft.com/office/drawing/2014/main" id="{B1BAB751-1B92-7AEC-278C-4AE4DBA9D3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6058" y="1265553"/>
            <a:ext cx="5355525" cy="1212156"/>
          </a:xfrm>
          <a:prstGeom prst="rect">
            <a:avLst/>
          </a:prstGeom>
        </p:spPr>
      </p:pic>
      <p:sp>
        <p:nvSpPr>
          <p:cNvPr id="14" name="文本框 13">
            <a:extLst>
              <a:ext uri="{FF2B5EF4-FFF2-40B4-BE49-F238E27FC236}">
                <a16:creationId xmlns:a16="http://schemas.microsoft.com/office/drawing/2014/main" id="{C01C1D6C-E519-A96E-0AD4-A94EB1707F62}"/>
              </a:ext>
            </a:extLst>
          </p:cNvPr>
          <p:cNvSpPr txBox="1"/>
          <p:nvPr/>
        </p:nvSpPr>
        <p:spPr>
          <a:xfrm>
            <a:off x="115746" y="240040"/>
            <a:ext cx="8725530" cy="523220"/>
          </a:xfrm>
          <a:prstGeom prst="rect">
            <a:avLst/>
          </a:prstGeom>
          <a:noFill/>
        </p:spPr>
        <p:txBody>
          <a:bodyPr wrap="none" rtlCol="0">
            <a:spAutoFit/>
          </a:bodyPr>
          <a:lstStyle/>
          <a:p>
            <a:r>
              <a:rPr lang="en-US" altLang="zh-CN" sz="2800" b="1" dirty="0">
                <a:solidFill>
                  <a:srgbClr val="C00000"/>
                </a:solidFill>
              </a:rPr>
              <a:t>12</a:t>
            </a:r>
            <a:r>
              <a:rPr lang="zh-CN" altLang="en-US" sz="2800" b="1" dirty="0">
                <a:solidFill>
                  <a:srgbClr val="C00000"/>
                </a:solidFill>
              </a:rPr>
              <a:t> </a:t>
            </a:r>
            <a:r>
              <a:rPr lang="en-US" altLang="zh-CN" sz="2800" b="1" dirty="0">
                <a:solidFill>
                  <a:srgbClr val="C00000"/>
                </a:solidFill>
              </a:rPr>
              <a:t>years</a:t>
            </a:r>
            <a:r>
              <a:rPr lang="zh-CN" altLang="en-US" sz="2800" b="1" dirty="0">
                <a:solidFill>
                  <a:srgbClr val="C00000"/>
                </a:solidFill>
              </a:rPr>
              <a:t> </a:t>
            </a:r>
            <a:r>
              <a:rPr lang="en-US" altLang="zh-CN" sz="2800" b="1" dirty="0">
                <a:solidFill>
                  <a:srgbClr val="C00000"/>
                </a:solidFill>
              </a:rPr>
              <a:t>passed</a:t>
            </a:r>
            <a:r>
              <a:rPr lang="en-US" altLang="zh-CN" sz="2800" b="1" dirty="0"/>
              <a:t>!</a:t>
            </a:r>
            <a:r>
              <a:rPr lang="zh-CN" altLang="en-US" sz="2800" b="1" dirty="0"/>
              <a:t> </a:t>
            </a:r>
            <a:r>
              <a:rPr lang="en-US" altLang="zh-CN" sz="2800" b="1" dirty="0"/>
              <a:t>In</a:t>
            </a:r>
            <a:r>
              <a:rPr lang="zh-CN" altLang="en-US" sz="2800" b="1" dirty="0"/>
              <a:t> </a:t>
            </a:r>
            <a:r>
              <a:rPr lang="en-US" altLang="zh-CN" sz="2800" b="1" dirty="0"/>
              <a:t>2021, a</a:t>
            </a:r>
            <a:r>
              <a:rPr lang="zh-CN" altLang="en-US" sz="2800" b="1" dirty="0"/>
              <a:t> </a:t>
            </a:r>
            <a:r>
              <a:rPr lang="en-US" altLang="zh-CN" sz="2800" b="1" dirty="0"/>
              <a:t>neutral</a:t>
            </a:r>
            <a:r>
              <a:rPr lang="zh-CN" altLang="en-US" sz="2800" b="1" dirty="0"/>
              <a:t> </a:t>
            </a:r>
            <a:r>
              <a:rPr lang="en-US" altLang="zh-CN" sz="2800" b="1" dirty="0"/>
              <a:t>a0</a:t>
            </a:r>
            <a:r>
              <a:rPr lang="zh-CN" altLang="en-US" sz="2800" b="1" dirty="0"/>
              <a:t> </a:t>
            </a:r>
            <a:r>
              <a:rPr lang="en-US" altLang="zh-CN" sz="2800" b="1" dirty="0"/>
              <a:t>observed</a:t>
            </a:r>
            <a:r>
              <a:rPr lang="zh-CN" altLang="en-US" sz="2800" b="1" dirty="0"/>
              <a:t> </a:t>
            </a:r>
            <a:r>
              <a:rPr lang="en-US" altLang="zh-CN" sz="2800" b="1" dirty="0"/>
              <a:t>by</a:t>
            </a:r>
            <a:r>
              <a:rPr lang="zh-CN" altLang="en-US" sz="2800" b="1" dirty="0"/>
              <a:t> </a:t>
            </a:r>
            <a:r>
              <a:rPr lang="en-US" altLang="zh-CN" sz="2800" b="1" dirty="0"/>
              <a:t>BABAR</a:t>
            </a:r>
            <a:endParaRPr lang="zh-CN" altLang="en-US" sz="2800" b="1" dirty="0"/>
          </a:p>
        </p:txBody>
      </p:sp>
      <p:sp>
        <p:nvSpPr>
          <p:cNvPr id="15" name="下箭头 14">
            <a:extLst>
              <a:ext uri="{FF2B5EF4-FFF2-40B4-BE49-F238E27FC236}">
                <a16:creationId xmlns:a16="http://schemas.microsoft.com/office/drawing/2014/main" id="{D10A8BD1-A9E5-AC8D-40D0-56CC34C57F42}"/>
              </a:ext>
            </a:extLst>
          </p:cNvPr>
          <p:cNvSpPr/>
          <p:nvPr/>
        </p:nvSpPr>
        <p:spPr>
          <a:xfrm>
            <a:off x="3460830" y="1493134"/>
            <a:ext cx="266218" cy="1770927"/>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78090491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E9DB282-BDEF-AC82-6512-A0FC57614FE2}"/>
              </a:ext>
            </a:extLst>
          </p:cNvPr>
          <p:cNvSpPr>
            <a:spLocks noGrp="1"/>
          </p:cNvSpPr>
          <p:nvPr>
            <p:ph type="sldNum" sz="quarter" idx="12"/>
          </p:nvPr>
        </p:nvSpPr>
        <p:spPr/>
        <p:txBody>
          <a:bodyPr/>
          <a:lstStyle/>
          <a:p>
            <a:pPr>
              <a:defRPr/>
            </a:pPr>
            <a:fld id="{C4FB67F1-DEA0-4505-A3D7-68170254FAEF}" type="slidenum">
              <a:rPr lang="zh-CN" altLang="en-US" smtClean="0"/>
              <a:pPr>
                <a:defRPr/>
              </a:pPr>
              <a:t>35</a:t>
            </a:fld>
            <a:endParaRPr lang="zh-CN" altLang="en-US"/>
          </a:p>
        </p:txBody>
      </p:sp>
      <p:pic>
        <p:nvPicPr>
          <p:cNvPr id="4" name="图片 3">
            <a:extLst>
              <a:ext uri="{FF2B5EF4-FFF2-40B4-BE49-F238E27FC236}">
                <a16:creationId xmlns:a16="http://schemas.microsoft.com/office/drawing/2014/main" id="{E8F70516-9E13-2FD3-1D51-C32643B9A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68" y="1625841"/>
            <a:ext cx="6108700" cy="4254500"/>
          </a:xfrm>
          <a:prstGeom prst="rect">
            <a:avLst/>
          </a:prstGeom>
        </p:spPr>
      </p:pic>
      <p:pic>
        <p:nvPicPr>
          <p:cNvPr id="7" name="图片 6">
            <a:extLst>
              <a:ext uri="{FF2B5EF4-FFF2-40B4-BE49-F238E27FC236}">
                <a16:creationId xmlns:a16="http://schemas.microsoft.com/office/drawing/2014/main" id="{CF6811C2-BC12-7E53-2506-91EBE5D2B2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6316" y="1788629"/>
            <a:ext cx="4821016" cy="1498581"/>
          </a:xfrm>
          <a:prstGeom prst="rect">
            <a:avLst/>
          </a:prstGeom>
        </p:spPr>
      </p:pic>
      <p:pic>
        <p:nvPicPr>
          <p:cNvPr id="8" name="图片 7">
            <a:extLst>
              <a:ext uri="{FF2B5EF4-FFF2-40B4-BE49-F238E27FC236}">
                <a16:creationId xmlns:a16="http://schemas.microsoft.com/office/drawing/2014/main" id="{1F770D30-374B-E85D-7BAF-EB619322BDB2}"/>
              </a:ext>
            </a:extLst>
          </p:cNvPr>
          <p:cNvPicPr>
            <a:picLocks noChangeAspect="1"/>
          </p:cNvPicPr>
          <p:nvPr/>
        </p:nvPicPr>
        <p:blipFill>
          <a:blip r:embed="rId5"/>
          <a:stretch>
            <a:fillRect/>
          </a:stretch>
        </p:blipFill>
        <p:spPr>
          <a:xfrm>
            <a:off x="7086760" y="3975903"/>
            <a:ext cx="4260128" cy="723418"/>
          </a:xfrm>
          <a:prstGeom prst="rect">
            <a:avLst/>
          </a:prstGeom>
        </p:spPr>
      </p:pic>
      <p:sp>
        <p:nvSpPr>
          <p:cNvPr id="9" name="文本框 8">
            <a:extLst>
              <a:ext uri="{FF2B5EF4-FFF2-40B4-BE49-F238E27FC236}">
                <a16:creationId xmlns:a16="http://schemas.microsoft.com/office/drawing/2014/main" id="{BFD619B0-E436-06D7-BAAC-E6B7CE396D04}"/>
              </a:ext>
            </a:extLst>
          </p:cNvPr>
          <p:cNvSpPr txBox="1"/>
          <p:nvPr/>
        </p:nvSpPr>
        <p:spPr>
          <a:xfrm>
            <a:off x="115746" y="240040"/>
            <a:ext cx="6055632" cy="523220"/>
          </a:xfrm>
          <a:prstGeom prst="rect">
            <a:avLst/>
          </a:prstGeom>
          <a:noFill/>
        </p:spPr>
        <p:txBody>
          <a:bodyPr wrap="none" rtlCol="0">
            <a:spAutoFit/>
          </a:bodyPr>
          <a:lstStyle/>
          <a:p>
            <a:r>
              <a:rPr lang="en-US" altLang="zh-CN" sz="2800" b="1" dirty="0"/>
              <a:t>In</a:t>
            </a:r>
            <a:r>
              <a:rPr lang="zh-CN" altLang="en-US" sz="2800" b="1" dirty="0"/>
              <a:t> </a:t>
            </a:r>
            <a:r>
              <a:rPr lang="en-US" altLang="zh-CN" sz="2800" b="1" dirty="0"/>
              <a:t>2022,</a:t>
            </a:r>
            <a:r>
              <a:rPr lang="zh-CN" altLang="en-US" sz="2800" b="1" dirty="0"/>
              <a:t> </a:t>
            </a:r>
            <a:r>
              <a:rPr lang="en-US" altLang="zh-CN" sz="2800" b="1" dirty="0"/>
              <a:t>a</a:t>
            </a:r>
            <a:r>
              <a:rPr lang="zh-CN" altLang="en-US" sz="2800" b="1" dirty="0"/>
              <a:t> </a:t>
            </a:r>
            <a:r>
              <a:rPr lang="en-US" altLang="zh-CN" sz="2800" b="1" dirty="0"/>
              <a:t>neutral</a:t>
            </a:r>
            <a:r>
              <a:rPr lang="zh-CN" altLang="en-US" sz="2800" b="1" dirty="0"/>
              <a:t> </a:t>
            </a:r>
            <a:r>
              <a:rPr lang="en-US" altLang="zh-CN" sz="2800" b="1" dirty="0"/>
              <a:t>a0</a:t>
            </a:r>
            <a:r>
              <a:rPr lang="zh-CN" altLang="en-US" sz="2800" b="1" dirty="0"/>
              <a:t> </a:t>
            </a:r>
            <a:r>
              <a:rPr lang="en-US" altLang="zh-CN" sz="2800" b="1" dirty="0"/>
              <a:t>observed</a:t>
            </a:r>
            <a:r>
              <a:rPr lang="zh-CN" altLang="en-US" sz="2800" b="1" dirty="0"/>
              <a:t> </a:t>
            </a:r>
            <a:r>
              <a:rPr lang="en-US" altLang="zh-CN" sz="2800" b="1" dirty="0"/>
              <a:t>by</a:t>
            </a:r>
            <a:r>
              <a:rPr lang="zh-CN" altLang="en-US" sz="2800" b="1" dirty="0"/>
              <a:t> </a:t>
            </a:r>
            <a:r>
              <a:rPr lang="en-US" altLang="zh-CN" sz="2800" b="1" dirty="0"/>
              <a:t>BESIII</a:t>
            </a:r>
            <a:endParaRPr lang="zh-CN" altLang="en-US" sz="2800" b="1" dirty="0"/>
          </a:p>
        </p:txBody>
      </p:sp>
      <p:sp>
        <p:nvSpPr>
          <p:cNvPr id="10" name="下箭头 9">
            <a:extLst>
              <a:ext uri="{FF2B5EF4-FFF2-40B4-BE49-F238E27FC236}">
                <a16:creationId xmlns:a16="http://schemas.microsoft.com/office/drawing/2014/main" id="{55A6BE42-67EF-08E1-5DFE-FC987D332858}"/>
              </a:ext>
            </a:extLst>
          </p:cNvPr>
          <p:cNvSpPr/>
          <p:nvPr/>
        </p:nvSpPr>
        <p:spPr>
          <a:xfrm>
            <a:off x="5497974" y="1788629"/>
            <a:ext cx="266218" cy="1770927"/>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33664757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E9DB282-BDEF-AC82-6512-A0FC57614FE2}"/>
              </a:ext>
            </a:extLst>
          </p:cNvPr>
          <p:cNvSpPr>
            <a:spLocks noGrp="1"/>
          </p:cNvSpPr>
          <p:nvPr>
            <p:ph type="sldNum" sz="quarter" idx="12"/>
          </p:nvPr>
        </p:nvSpPr>
        <p:spPr/>
        <p:txBody>
          <a:bodyPr/>
          <a:lstStyle/>
          <a:p>
            <a:pPr>
              <a:defRPr/>
            </a:pPr>
            <a:fld id="{C4FB67F1-DEA0-4505-A3D7-68170254FAEF}" type="slidenum">
              <a:rPr lang="zh-CN" altLang="en-US" smtClean="0"/>
              <a:pPr>
                <a:defRPr/>
              </a:pPr>
              <a:t>36</a:t>
            </a:fld>
            <a:endParaRPr lang="zh-CN" altLang="en-US"/>
          </a:p>
        </p:txBody>
      </p:sp>
      <p:pic>
        <p:nvPicPr>
          <p:cNvPr id="6" name="图片 5">
            <a:extLst>
              <a:ext uri="{FF2B5EF4-FFF2-40B4-BE49-F238E27FC236}">
                <a16:creationId xmlns:a16="http://schemas.microsoft.com/office/drawing/2014/main" id="{514A1CC1-4D40-EA8D-A131-FAAC188BF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368" y="1803600"/>
            <a:ext cx="5030322" cy="1425737"/>
          </a:xfrm>
          <a:prstGeom prst="rect">
            <a:avLst/>
          </a:prstGeom>
        </p:spPr>
      </p:pic>
      <p:pic>
        <p:nvPicPr>
          <p:cNvPr id="9" name="图片 8">
            <a:extLst>
              <a:ext uri="{FF2B5EF4-FFF2-40B4-BE49-F238E27FC236}">
                <a16:creationId xmlns:a16="http://schemas.microsoft.com/office/drawing/2014/main" id="{EC1D300A-5D3B-6654-2B28-B2E689EDB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00" y="2033084"/>
            <a:ext cx="5549900" cy="3886200"/>
          </a:xfrm>
          <a:prstGeom prst="rect">
            <a:avLst/>
          </a:prstGeom>
        </p:spPr>
      </p:pic>
      <p:pic>
        <p:nvPicPr>
          <p:cNvPr id="10" name="图片 9">
            <a:extLst>
              <a:ext uri="{FF2B5EF4-FFF2-40B4-BE49-F238E27FC236}">
                <a16:creationId xmlns:a16="http://schemas.microsoft.com/office/drawing/2014/main" id="{2529AE5D-8303-7C34-B45F-393982F116BD}"/>
              </a:ext>
            </a:extLst>
          </p:cNvPr>
          <p:cNvPicPr>
            <a:picLocks noChangeAspect="1"/>
          </p:cNvPicPr>
          <p:nvPr/>
        </p:nvPicPr>
        <p:blipFill>
          <a:blip r:embed="rId5"/>
          <a:stretch>
            <a:fillRect/>
          </a:stretch>
        </p:blipFill>
        <p:spPr>
          <a:xfrm>
            <a:off x="6911670" y="3887124"/>
            <a:ext cx="4442130" cy="754324"/>
          </a:xfrm>
          <a:prstGeom prst="rect">
            <a:avLst/>
          </a:prstGeom>
        </p:spPr>
      </p:pic>
      <p:sp>
        <p:nvSpPr>
          <p:cNvPr id="11" name="文本框 10">
            <a:extLst>
              <a:ext uri="{FF2B5EF4-FFF2-40B4-BE49-F238E27FC236}">
                <a16:creationId xmlns:a16="http://schemas.microsoft.com/office/drawing/2014/main" id="{521B4C3B-3B75-B7D9-7C77-6ABDB90DF862}"/>
              </a:ext>
            </a:extLst>
          </p:cNvPr>
          <p:cNvSpPr txBox="1"/>
          <p:nvPr/>
        </p:nvSpPr>
        <p:spPr>
          <a:xfrm>
            <a:off x="115746" y="240040"/>
            <a:ext cx="6244595" cy="523220"/>
          </a:xfrm>
          <a:prstGeom prst="rect">
            <a:avLst/>
          </a:prstGeom>
          <a:noFill/>
        </p:spPr>
        <p:txBody>
          <a:bodyPr wrap="none" rtlCol="0">
            <a:spAutoFit/>
          </a:bodyPr>
          <a:lstStyle/>
          <a:p>
            <a:r>
              <a:rPr lang="en-US" altLang="zh-CN" sz="2800" b="1" dirty="0"/>
              <a:t>In</a:t>
            </a:r>
            <a:r>
              <a:rPr lang="zh-CN" altLang="en-US" sz="2800" b="1" dirty="0"/>
              <a:t> </a:t>
            </a:r>
            <a:r>
              <a:rPr lang="en-US" altLang="zh-CN" sz="2800" b="1" dirty="0"/>
              <a:t>2022,</a:t>
            </a:r>
            <a:r>
              <a:rPr lang="zh-CN" altLang="en-US" sz="2800" b="1" dirty="0"/>
              <a:t> </a:t>
            </a:r>
            <a:r>
              <a:rPr lang="en-US" altLang="zh-CN" sz="2800" b="1" dirty="0"/>
              <a:t>a</a:t>
            </a:r>
            <a:r>
              <a:rPr lang="zh-CN" altLang="en-US" sz="2800" b="1" dirty="0"/>
              <a:t> </a:t>
            </a:r>
            <a:r>
              <a:rPr lang="en-US" altLang="zh-CN" sz="2800" b="1" dirty="0"/>
              <a:t>charged</a:t>
            </a:r>
            <a:r>
              <a:rPr lang="zh-CN" altLang="en-US" sz="2800" b="1" dirty="0"/>
              <a:t>  </a:t>
            </a:r>
            <a:r>
              <a:rPr lang="en-US" altLang="zh-CN" sz="2800" b="1" dirty="0"/>
              <a:t>a0</a:t>
            </a:r>
            <a:r>
              <a:rPr lang="zh-CN" altLang="en-US" sz="2800" b="1" dirty="0"/>
              <a:t> </a:t>
            </a:r>
            <a:r>
              <a:rPr lang="en-US" altLang="zh-CN" sz="2800" b="1" dirty="0"/>
              <a:t>observed</a:t>
            </a:r>
            <a:r>
              <a:rPr lang="zh-CN" altLang="en-US" sz="2800" b="1" dirty="0"/>
              <a:t> </a:t>
            </a:r>
            <a:r>
              <a:rPr lang="en-US" altLang="zh-CN" sz="2800" b="1" dirty="0"/>
              <a:t>by</a:t>
            </a:r>
            <a:r>
              <a:rPr lang="zh-CN" altLang="en-US" sz="2800" b="1" dirty="0"/>
              <a:t> </a:t>
            </a:r>
            <a:r>
              <a:rPr lang="en-US" altLang="zh-CN" sz="2800" b="1" dirty="0"/>
              <a:t>BESIII</a:t>
            </a:r>
            <a:endParaRPr lang="zh-CN" altLang="en-US" sz="2800" b="1" dirty="0"/>
          </a:p>
        </p:txBody>
      </p:sp>
      <p:sp>
        <p:nvSpPr>
          <p:cNvPr id="12" name="下箭头 11">
            <a:extLst>
              <a:ext uri="{FF2B5EF4-FFF2-40B4-BE49-F238E27FC236}">
                <a16:creationId xmlns:a16="http://schemas.microsoft.com/office/drawing/2014/main" id="{AEB802AF-F41C-F2AC-BF3F-2F6F402632E6}"/>
              </a:ext>
            </a:extLst>
          </p:cNvPr>
          <p:cNvSpPr/>
          <p:nvPr/>
        </p:nvSpPr>
        <p:spPr>
          <a:xfrm>
            <a:off x="5544273" y="2116197"/>
            <a:ext cx="266218" cy="1770927"/>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8369790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A89A3A2B-75FA-2E89-2257-AD5230CC0AFD}"/>
              </a:ext>
            </a:extLst>
          </p:cNvPr>
          <p:cNvSpPr/>
          <p:nvPr/>
        </p:nvSpPr>
        <p:spPr>
          <a:xfrm>
            <a:off x="7048983" y="1367668"/>
            <a:ext cx="4977114" cy="499235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灯片编号占位符 1">
            <a:extLst>
              <a:ext uri="{FF2B5EF4-FFF2-40B4-BE49-F238E27FC236}">
                <a16:creationId xmlns:a16="http://schemas.microsoft.com/office/drawing/2014/main" id="{4681D699-A25C-C70A-A128-7AAE204C2671}"/>
              </a:ext>
            </a:extLst>
          </p:cNvPr>
          <p:cNvSpPr>
            <a:spLocks noGrp="1"/>
          </p:cNvSpPr>
          <p:nvPr>
            <p:ph type="sldNum" sz="quarter" idx="12"/>
          </p:nvPr>
        </p:nvSpPr>
        <p:spPr/>
        <p:txBody>
          <a:bodyPr/>
          <a:lstStyle/>
          <a:p>
            <a:pPr>
              <a:defRPr/>
            </a:pPr>
            <a:fld id="{C4FB67F1-DEA0-4505-A3D7-68170254FAEF}" type="slidenum">
              <a:rPr lang="zh-CN" altLang="en-US" smtClean="0"/>
              <a:pPr>
                <a:defRPr/>
              </a:pPr>
              <a:t>37</a:t>
            </a:fld>
            <a:endParaRPr lang="zh-CN" altLang="en-US"/>
          </a:p>
        </p:txBody>
      </p:sp>
      <p:pic>
        <p:nvPicPr>
          <p:cNvPr id="4" name="图片 3">
            <a:extLst>
              <a:ext uri="{FF2B5EF4-FFF2-40B4-BE49-F238E27FC236}">
                <a16:creationId xmlns:a16="http://schemas.microsoft.com/office/drawing/2014/main" id="{DE7A52DD-D761-AEFB-0813-6F2701442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3" y="2982490"/>
            <a:ext cx="6632293" cy="470440"/>
          </a:xfrm>
          <a:prstGeom prst="rect">
            <a:avLst/>
          </a:prstGeom>
          <a:ln w="38100">
            <a:solidFill>
              <a:schemeClr val="tx1"/>
            </a:solidFill>
          </a:ln>
        </p:spPr>
      </p:pic>
      <p:pic>
        <p:nvPicPr>
          <p:cNvPr id="6" name="图片 5">
            <a:extLst>
              <a:ext uri="{FF2B5EF4-FFF2-40B4-BE49-F238E27FC236}">
                <a16:creationId xmlns:a16="http://schemas.microsoft.com/office/drawing/2014/main" id="{BC29F862-BABD-C747-2285-4DA4062C7B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793" y="1157003"/>
            <a:ext cx="6632293" cy="1270379"/>
          </a:xfrm>
          <a:prstGeom prst="rect">
            <a:avLst/>
          </a:prstGeom>
        </p:spPr>
      </p:pic>
      <p:pic>
        <p:nvPicPr>
          <p:cNvPr id="8" name="图片 7">
            <a:extLst>
              <a:ext uri="{FF2B5EF4-FFF2-40B4-BE49-F238E27FC236}">
                <a16:creationId xmlns:a16="http://schemas.microsoft.com/office/drawing/2014/main" id="{9FDA55D8-E043-9CA3-69BB-A6367AA7C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796" y="4500055"/>
            <a:ext cx="5864981" cy="1856295"/>
          </a:xfrm>
          <a:prstGeom prst="rect">
            <a:avLst/>
          </a:prstGeom>
        </p:spPr>
      </p:pic>
      <p:pic>
        <p:nvPicPr>
          <p:cNvPr id="9" name="图片 8">
            <a:extLst>
              <a:ext uri="{FF2B5EF4-FFF2-40B4-BE49-F238E27FC236}">
                <a16:creationId xmlns:a16="http://schemas.microsoft.com/office/drawing/2014/main" id="{56592B79-E34C-BB47-F74C-7F7471A9AED3}"/>
              </a:ext>
            </a:extLst>
          </p:cNvPr>
          <p:cNvPicPr>
            <a:picLocks noChangeAspect="1"/>
          </p:cNvPicPr>
          <p:nvPr/>
        </p:nvPicPr>
        <p:blipFill>
          <a:blip r:embed="rId5"/>
          <a:stretch>
            <a:fillRect/>
          </a:stretch>
        </p:blipFill>
        <p:spPr>
          <a:xfrm>
            <a:off x="277793" y="3849620"/>
            <a:ext cx="6632293" cy="283289"/>
          </a:xfrm>
          <a:prstGeom prst="rect">
            <a:avLst/>
          </a:prstGeom>
          <a:ln w="38100">
            <a:solidFill>
              <a:schemeClr val="tx1"/>
            </a:solidFill>
          </a:ln>
        </p:spPr>
      </p:pic>
      <p:sp>
        <p:nvSpPr>
          <p:cNvPr id="12" name="文本框 11">
            <a:extLst>
              <a:ext uri="{FF2B5EF4-FFF2-40B4-BE49-F238E27FC236}">
                <a16:creationId xmlns:a16="http://schemas.microsoft.com/office/drawing/2014/main" id="{08E0A7BE-18F7-E684-8CA9-1B4C6440C35D}"/>
              </a:ext>
            </a:extLst>
          </p:cNvPr>
          <p:cNvSpPr txBox="1"/>
          <p:nvPr/>
        </p:nvSpPr>
        <p:spPr>
          <a:xfrm>
            <a:off x="115746" y="240040"/>
            <a:ext cx="9485482" cy="523220"/>
          </a:xfrm>
          <a:prstGeom prst="rect">
            <a:avLst/>
          </a:prstGeom>
          <a:noFill/>
        </p:spPr>
        <p:txBody>
          <a:bodyPr wrap="none" rtlCol="0">
            <a:spAutoFit/>
          </a:bodyPr>
          <a:lstStyle/>
          <a:p>
            <a:r>
              <a:rPr lang="en-US" altLang="zh-CN" sz="2800" b="1" dirty="0"/>
              <a:t>Hints</a:t>
            </a:r>
            <a:r>
              <a:rPr lang="zh-CN" altLang="en-US" sz="2800" b="1" dirty="0"/>
              <a:t> </a:t>
            </a:r>
            <a:r>
              <a:rPr lang="en-US" altLang="zh-CN" sz="2800" b="1" dirty="0"/>
              <a:t>at</a:t>
            </a:r>
            <a:r>
              <a:rPr lang="zh-CN" altLang="en-US" sz="2800" b="1" dirty="0"/>
              <a:t> </a:t>
            </a:r>
            <a:r>
              <a:rPr lang="en-US" altLang="zh-CN" sz="2800" b="1" dirty="0"/>
              <a:t>the</a:t>
            </a:r>
            <a:r>
              <a:rPr lang="zh-CN" altLang="en-US" sz="2800" b="1" dirty="0"/>
              <a:t> </a:t>
            </a:r>
            <a:r>
              <a:rPr lang="en-US" altLang="zh-CN" sz="2800" b="1" dirty="0"/>
              <a:t>existence</a:t>
            </a:r>
            <a:r>
              <a:rPr lang="zh-CN" altLang="en-US" sz="2800" b="1" dirty="0"/>
              <a:t> </a:t>
            </a:r>
            <a:r>
              <a:rPr lang="en-US" altLang="zh-CN" sz="2800" b="1" dirty="0"/>
              <a:t>of</a:t>
            </a:r>
            <a:r>
              <a:rPr lang="zh-CN" altLang="en-US" sz="2800" b="1" dirty="0"/>
              <a:t> </a:t>
            </a:r>
            <a:r>
              <a:rPr lang="en-US" altLang="zh-CN" sz="2800" b="1" dirty="0"/>
              <a:t>an</a:t>
            </a:r>
            <a:r>
              <a:rPr lang="zh-CN" altLang="en-US" sz="2800" b="1" dirty="0"/>
              <a:t> </a:t>
            </a:r>
            <a:r>
              <a:rPr lang="en-US" altLang="zh-CN" sz="2800" b="1" dirty="0"/>
              <a:t>a0</a:t>
            </a:r>
            <a:r>
              <a:rPr lang="zh-CN" altLang="en-US" sz="2800" b="1" dirty="0"/>
              <a:t> </a:t>
            </a:r>
            <a:r>
              <a:rPr lang="en-US" altLang="zh-CN" sz="2800" b="1" dirty="0"/>
              <a:t>state in the shadow</a:t>
            </a:r>
            <a:r>
              <a:rPr lang="zh-CN" altLang="en-US" sz="2800" b="1" dirty="0"/>
              <a:t> </a:t>
            </a:r>
            <a:r>
              <a:rPr lang="en-US" altLang="zh-CN" sz="2800" b="1" dirty="0"/>
              <a:t>of</a:t>
            </a:r>
            <a:r>
              <a:rPr lang="zh-CN" altLang="en-US" sz="2800" b="1" dirty="0"/>
              <a:t> </a:t>
            </a:r>
            <a:r>
              <a:rPr lang="en-US" altLang="zh-CN" sz="2800" b="1" dirty="0"/>
              <a:t>f0(1710)</a:t>
            </a:r>
            <a:r>
              <a:rPr lang="zh-CN" altLang="en-US" sz="2800" b="1" dirty="0"/>
              <a:t> </a:t>
            </a:r>
          </a:p>
        </p:txBody>
      </p:sp>
      <p:sp>
        <p:nvSpPr>
          <p:cNvPr id="13" name="文本框 12">
            <a:extLst>
              <a:ext uri="{FF2B5EF4-FFF2-40B4-BE49-F238E27FC236}">
                <a16:creationId xmlns:a16="http://schemas.microsoft.com/office/drawing/2014/main" id="{3F80DE9F-78D9-1288-7CF8-B8F62F784ED0}"/>
              </a:ext>
            </a:extLst>
          </p:cNvPr>
          <p:cNvSpPr txBox="1"/>
          <p:nvPr/>
        </p:nvSpPr>
        <p:spPr>
          <a:xfrm>
            <a:off x="8913828" y="3971167"/>
            <a:ext cx="443006" cy="461665"/>
          </a:xfrm>
          <a:prstGeom prst="rect">
            <a:avLst/>
          </a:prstGeom>
          <a:noFill/>
        </p:spPr>
        <p:txBody>
          <a:bodyPr wrap="none" rtlCol="0">
            <a:spAutoFit/>
          </a:bodyPr>
          <a:lstStyle/>
          <a:p>
            <a:r>
              <a:rPr kumimoji="1" lang="en-US" altLang="zh-CN" sz="2400" dirty="0"/>
              <a:t>vs</a:t>
            </a:r>
            <a:endParaRPr kumimoji="1" lang="zh-CN" altLang="en-US" sz="2400" dirty="0"/>
          </a:p>
        </p:txBody>
      </p:sp>
      <p:pic>
        <p:nvPicPr>
          <p:cNvPr id="14" name="图片 13">
            <a:extLst>
              <a:ext uri="{FF2B5EF4-FFF2-40B4-BE49-F238E27FC236}">
                <a16:creationId xmlns:a16="http://schemas.microsoft.com/office/drawing/2014/main" id="{67D15EC3-337E-009B-D230-D78D8D42211E}"/>
              </a:ext>
            </a:extLst>
          </p:cNvPr>
          <p:cNvPicPr>
            <a:picLocks noChangeAspect="1"/>
          </p:cNvPicPr>
          <p:nvPr/>
        </p:nvPicPr>
        <p:blipFill>
          <a:blip r:embed="rId6"/>
          <a:stretch>
            <a:fillRect/>
          </a:stretch>
        </p:blipFill>
        <p:spPr>
          <a:xfrm>
            <a:off x="7345749" y="2642622"/>
            <a:ext cx="4568458" cy="679736"/>
          </a:xfrm>
          <a:prstGeom prst="rect">
            <a:avLst/>
          </a:prstGeom>
          <a:solidFill>
            <a:schemeClr val="accent4">
              <a:lumMod val="20000"/>
              <a:lumOff val="80000"/>
            </a:schemeClr>
          </a:solidFill>
          <a:ln w="25400">
            <a:solidFill>
              <a:srgbClr val="C00000"/>
            </a:solidFill>
          </a:ln>
        </p:spPr>
      </p:pic>
      <p:pic>
        <p:nvPicPr>
          <p:cNvPr id="15" name="图片 14">
            <a:extLst>
              <a:ext uri="{FF2B5EF4-FFF2-40B4-BE49-F238E27FC236}">
                <a16:creationId xmlns:a16="http://schemas.microsoft.com/office/drawing/2014/main" id="{A1B50526-82F2-FBB9-CCE8-24D438F2C257}"/>
              </a:ext>
            </a:extLst>
          </p:cNvPr>
          <p:cNvPicPr>
            <a:picLocks noChangeAspect="1"/>
          </p:cNvPicPr>
          <p:nvPr/>
        </p:nvPicPr>
        <p:blipFill>
          <a:blip r:embed="rId7"/>
          <a:stretch>
            <a:fillRect/>
          </a:stretch>
        </p:blipFill>
        <p:spPr>
          <a:xfrm>
            <a:off x="7523127" y="4874688"/>
            <a:ext cx="3667413" cy="679736"/>
          </a:xfrm>
          <a:prstGeom prst="rect">
            <a:avLst/>
          </a:prstGeom>
          <a:ln w="25400">
            <a:solidFill>
              <a:srgbClr val="C00000"/>
            </a:solidFill>
          </a:ln>
        </p:spPr>
      </p:pic>
      <p:pic>
        <p:nvPicPr>
          <p:cNvPr id="28674" name="Picture 2" descr="BESIII | University of Oxford Department of Physics">
            <a:extLst>
              <a:ext uri="{FF2B5EF4-FFF2-40B4-BE49-F238E27FC236}">
                <a16:creationId xmlns:a16="http://schemas.microsoft.com/office/drawing/2014/main" id="{6EEE645A-5CC8-8CC6-30B4-539B45FDC4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6834" y="136525"/>
            <a:ext cx="2792032" cy="964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6356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B33C6E5-63C4-272D-A5F8-C27572D6C6F2}"/>
              </a:ext>
            </a:extLst>
          </p:cNvPr>
          <p:cNvSpPr>
            <a:spLocks noGrp="1"/>
          </p:cNvSpPr>
          <p:nvPr>
            <p:ph type="sldNum" sz="quarter" idx="12"/>
          </p:nvPr>
        </p:nvSpPr>
        <p:spPr/>
        <p:txBody>
          <a:bodyPr/>
          <a:lstStyle/>
          <a:p>
            <a:pPr>
              <a:defRPr/>
            </a:pPr>
            <a:fld id="{C4FB67F1-DEA0-4505-A3D7-68170254FAEF}" type="slidenum">
              <a:rPr lang="zh-CN" altLang="en-US" smtClean="0"/>
              <a:pPr>
                <a:defRPr/>
              </a:pPr>
              <a:t>38</a:t>
            </a:fld>
            <a:endParaRPr lang="zh-CN" altLang="en-US"/>
          </a:p>
        </p:txBody>
      </p:sp>
      <p:sp>
        <p:nvSpPr>
          <p:cNvPr id="15" name="文本框 14">
            <a:extLst>
              <a:ext uri="{FF2B5EF4-FFF2-40B4-BE49-F238E27FC236}">
                <a16:creationId xmlns:a16="http://schemas.microsoft.com/office/drawing/2014/main" id="{3402EA5C-62CE-5FBF-EB9C-26820C0BE8BE}"/>
              </a:ext>
            </a:extLst>
          </p:cNvPr>
          <p:cNvSpPr txBox="1"/>
          <p:nvPr/>
        </p:nvSpPr>
        <p:spPr>
          <a:xfrm>
            <a:off x="115746" y="240040"/>
            <a:ext cx="10714151" cy="523220"/>
          </a:xfrm>
          <a:prstGeom prst="rect">
            <a:avLst/>
          </a:prstGeom>
          <a:noFill/>
        </p:spPr>
        <p:txBody>
          <a:bodyPr wrap="none" rtlCol="0">
            <a:spAutoFit/>
          </a:bodyPr>
          <a:lstStyle/>
          <a:p>
            <a:r>
              <a:rPr lang="en-US" altLang="zh-CN" sz="2800" b="1" dirty="0"/>
              <a:t>Take</a:t>
            </a:r>
            <a:r>
              <a:rPr lang="zh-CN" altLang="en-US" sz="2800" b="1" dirty="0"/>
              <a:t> </a:t>
            </a:r>
            <a:r>
              <a:rPr lang="en-US" altLang="zh-CN" sz="2800" b="1" dirty="0"/>
              <a:t>the</a:t>
            </a:r>
            <a:r>
              <a:rPr lang="zh-CN" altLang="en-US" sz="2800" b="1" dirty="0"/>
              <a:t> </a:t>
            </a:r>
            <a:r>
              <a:rPr lang="en-US" altLang="zh-CN" sz="2800" b="1" dirty="0"/>
              <a:t>challenge,</a:t>
            </a:r>
            <a:r>
              <a:rPr lang="zh-CN" altLang="en-US" sz="2800" b="1" dirty="0"/>
              <a:t> </a:t>
            </a:r>
            <a:r>
              <a:rPr lang="en-US" altLang="zh-CN" sz="2800" b="1" dirty="0"/>
              <a:t>interpretating</a:t>
            </a:r>
            <a:r>
              <a:rPr lang="zh-CN" altLang="en-US" sz="2800" b="1" dirty="0"/>
              <a:t> </a:t>
            </a:r>
            <a:r>
              <a:rPr lang="en-US" altLang="zh-CN" sz="2800" b="1" dirty="0"/>
              <a:t>the</a:t>
            </a:r>
            <a:r>
              <a:rPr lang="zh-CN" altLang="en-US" sz="2800" b="1" dirty="0"/>
              <a:t> </a:t>
            </a:r>
            <a:r>
              <a:rPr lang="en-US" altLang="zh-CN" sz="2800" b="1" dirty="0"/>
              <a:t>data</a:t>
            </a:r>
            <a:r>
              <a:rPr lang="zh-CN" altLang="en-US" sz="2800" b="1" dirty="0"/>
              <a:t> </a:t>
            </a:r>
            <a:r>
              <a:rPr lang="en-US" altLang="zh-CN" sz="2800" b="1" dirty="0"/>
              <a:t>with</a:t>
            </a:r>
            <a:r>
              <a:rPr lang="zh-CN" altLang="en-US" sz="2800" b="1" dirty="0"/>
              <a:t> </a:t>
            </a:r>
            <a:r>
              <a:rPr lang="en-US" altLang="zh-CN" sz="2800" b="1" dirty="0"/>
              <a:t>a</a:t>
            </a:r>
            <a:r>
              <a:rPr lang="zh-CN" altLang="en-US" sz="2800" b="1" dirty="0"/>
              <a:t> </a:t>
            </a:r>
            <a:r>
              <a:rPr lang="en-US" altLang="zh-CN" sz="2800" b="1" dirty="0"/>
              <a:t>mixture</a:t>
            </a:r>
            <a:r>
              <a:rPr lang="zh-CN" altLang="en-US" sz="2800" b="1" dirty="0"/>
              <a:t> </a:t>
            </a:r>
            <a:r>
              <a:rPr lang="en-US" altLang="zh-CN" sz="2800" b="1" dirty="0"/>
              <a:t>of</a:t>
            </a:r>
            <a:r>
              <a:rPr lang="zh-CN" altLang="en-US" sz="2800" b="1" dirty="0"/>
              <a:t> </a:t>
            </a:r>
            <a:r>
              <a:rPr lang="en-US" altLang="zh-CN" sz="2800" b="1" dirty="0"/>
              <a:t>a0</a:t>
            </a:r>
            <a:r>
              <a:rPr lang="zh-CN" altLang="en-US" sz="2800" b="1" dirty="0"/>
              <a:t> </a:t>
            </a:r>
            <a:r>
              <a:rPr lang="en-US" altLang="zh-CN" sz="2800" b="1" dirty="0"/>
              <a:t>and</a:t>
            </a:r>
            <a:r>
              <a:rPr lang="zh-CN" altLang="en-US" sz="2800" b="1" dirty="0"/>
              <a:t> </a:t>
            </a:r>
            <a:r>
              <a:rPr lang="en-US" altLang="zh-CN" sz="2800" b="1" dirty="0"/>
              <a:t>f0</a:t>
            </a:r>
            <a:r>
              <a:rPr lang="zh-CN" altLang="en-US" sz="2800" b="1" dirty="0"/>
              <a:t> </a:t>
            </a:r>
          </a:p>
        </p:txBody>
      </p:sp>
      <p:pic>
        <p:nvPicPr>
          <p:cNvPr id="17" name="图片 16">
            <a:extLst>
              <a:ext uri="{FF2B5EF4-FFF2-40B4-BE49-F238E27FC236}">
                <a16:creationId xmlns:a16="http://schemas.microsoft.com/office/drawing/2014/main" id="{6EA3F739-FFC6-DF96-8962-5CE1B72AA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037" y="1486824"/>
            <a:ext cx="10467997" cy="3884351"/>
          </a:xfrm>
          <a:prstGeom prst="rect">
            <a:avLst/>
          </a:prstGeom>
        </p:spPr>
      </p:pic>
    </p:spTree>
    <p:extLst>
      <p:ext uri="{BB962C8B-B14F-4D97-AF65-F5344CB8AC3E}">
        <p14:creationId xmlns:p14="http://schemas.microsoft.com/office/powerpoint/2010/main" val="165075187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B33C6E5-63C4-272D-A5F8-C27572D6C6F2}"/>
              </a:ext>
            </a:extLst>
          </p:cNvPr>
          <p:cNvSpPr>
            <a:spLocks noGrp="1"/>
          </p:cNvSpPr>
          <p:nvPr>
            <p:ph type="sldNum" sz="quarter" idx="12"/>
          </p:nvPr>
        </p:nvSpPr>
        <p:spPr/>
        <p:txBody>
          <a:bodyPr/>
          <a:lstStyle/>
          <a:p>
            <a:pPr>
              <a:defRPr/>
            </a:pPr>
            <a:fld id="{C4FB67F1-DEA0-4505-A3D7-68170254FAEF}" type="slidenum">
              <a:rPr lang="zh-CN" altLang="en-US" smtClean="0"/>
              <a:pPr>
                <a:defRPr/>
              </a:pPr>
              <a:t>39</a:t>
            </a:fld>
            <a:endParaRPr lang="zh-CN" altLang="en-US"/>
          </a:p>
        </p:txBody>
      </p:sp>
      <p:pic>
        <p:nvPicPr>
          <p:cNvPr id="4" name="图片 3">
            <a:extLst>
              <a:ext uri="{FF2B5EF4-FFF2-40B4-BE49-F238E27FC236}">
                <a16:creationId xmlns:a16="http://schemas.microsoft.com/office/drawing/2014/main" id="{BC2C4699-AF2C-ED59-C448-E24062184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45" y="1698338"/>
            <a:ext cx="7074142" cy="2082279"/>
          </a:xfrm>
          <a:prstGeom prst="rect">
            <a:avLst/>
          </a:prstGeom>
          <a:ln>
            <a:solidFill>
              <a:srgbClr val="C00000"/>
            </a:solidFill>
          </a:ln>
        </p:spPr>
      </p:pic>
      <p:pic>
        <p:nvPicPr>
          <p:cNvPr id="6" name="图片 5">
            <a:extLst>
              <a:ext uri="{FF2B5EF4-FFF2-40B4-BE49-F238E27FC236}">
                <a16:creationId xmlns:a16="http://schemas.microsoft.com/office/drawing/2014/main" id="{58F7E52D-2061-45AB-15C4-B7A3C765F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345" y="4357992"/>
            <a:ext cx="7074142" cy="2054831"/>
          </a:xfrm>
          <a:prstGeom prst="rect">
            <a:avLst/>
          </a:prstGeom>
          <a:ln>
            <a:solidFill>
              <a:srgbClr val="C00000"/>
            </a:solidFill>
          </a:ln>
        </p:spPr>
      </p:pic>
      <p:sp>
        <p:nvSpPr>
          <p:cNvPr id="7" name="文本框 6">
            <a:extLst>
              <a:ext uri="{FF2B5EF4-FFF2-40B4-BE49-F238E27FC236}">
                <a16:creationId xmlns:a16="http://schemas.microsoft.com/office/drawing/2014/main" id="{A51FF179-200A-684B-6421-45083FDEF17C}"/>
              </a:ext>
            </a:extLst>
          </p:cNvPr>
          <p:cNvSpPr txBox="1"/>
          <p:nvPr/>
        </p:nvSpPr>
        <p:spPr>
          <a:xfrm>
            <a:off x="299887" y="1103260"/>
            <a:ext cx="4474110" cy="461665"/>
          </a:xfrm>
          <a:prstGeom prst="rect">
            <a:avLst/>
          </a:prstGeom>
          <a:noFill/>
        </p:spPr>
        <p:txBody>
          <a:bodyPr wrap="none" rtlCol="0">
            <a:spAutoFit/>
          </a:bodyPr>
          <a:lstStyle/>
          <a:p>
            <a:r>
              <a:rPr kumimoji="1" lang="en-US" altLang="zh-CN" sz="2400" b="1" dirty="0"/>
              <a:t>Quark-level</a:t>
            </a:r>
            <a:r>
              <a:rPr kumimoji="1" lang="zh-CN" altLang="en-US" sz="2400" b="1" dirty="0"/>
              <a:t> </a:t>
            </a:r>
            <a:r>
              <a:rPr kumimoji="1" lang="en-US" altLang="zh-CN" sz="2400" b="1" dirty="0"/>
              <a:t>external</a:t>
            </a:r>
            <a:r>
              <a:rPr kumimoji="1" lang="zh-CN" altLang="en-US" sz="2400" b="1" dirty="0"/>
              <a:t> </a:t>
            </a:r>
            <a:r>
              <a:rPr kumimoji="1" lang="en-US" altLang="zh-CN" sz="2400" b="1" dirty="0"/>
              <a:t>W</a:t>
            </a:r>
            <a:r>
              <a:rPr kumimoji="1" lang="zh-CN" altLang="en-US" sz="2400" b="1" dirty="0"/>
              <a:t> </a:t>
            </a:r>
            <a:r>
              <a:rPr kumimoji="1" lang="en-US" altLang="zh-CN" sz="2400" b="1" dirty="0"/>
              <a:t>exchange:</a:t>
            </a:r>
            <a:endParaRPr kumimoji="1" lang="zh-CN" altLang="en-US" sz="2400" b="1" dirty="0"/>
          </a:p>
        </p:txBody>
      </p:sp>
      <p:sp>
        <p:nvSpPr>
          <p:cNvPr id="8" name="文本框 7">
            <a:extLst>
              <a:ext uri="{FF2B5EF4-FFF2-40B4-BE49-F238E27FC236}">
                <a16:creationId xmlns:a16="http://schemas.microsoft.com/office/drawing/2014/main" id="{485C206E-F159-96FF-6423-0667187406F6}"/>
              </a:ext>
            </a:extLst>
          </p:cNvPr>
          <p:cNvSpPr txBox="1"/>
          <p:nvPr/>
        </p:nvSpPr>
        <p:spPr>
          <a:xfrm>
            <a:off x="326978" y="3867863"/>
            <a:ext cx="4419928" cy="461665"/>
          </a:xfrm>
          <a:prstGeom prst="rect">
            <a:avLst/>
          </a:prstGeom>
          <a:noFill/>
        </p:spPr>
        <p:txBody>
          <a:bodyPr wrap="none" rtlCol="0">
            <a:spAutoFit/>
          </a:bodyPr>
          <a:lstStyle/>
          <a:p>
            <a:r>
              <a:rPr kumimoji="1" lang="en-US" altLang="zh-CN" sz="2400" b="1" dirty="0"/>
              <a:t>Quark-level</a:t>
            </a:r>
            <a:r>
              <a:rPr kumimoji="1" lang="zh-CN" altLang="en-US" sz="2400" b="1" dirty="0"/>
              <a:t> </a:t>
            </a:r>
            <a:r>
              <a:rPr kumimoji="1" lang="en-US" altLang="zh-CN" sz="2400" b="1" dirty="0"/>
              <a:t>internal</a:t>
            </a:r>
            <a:r>
              <a:rPr kumimoji="1" lang="zh-CN" altLang="en-US" sz="2400" b="1" dirty="0"/>
              <a:t> </a:t>
            </a:r>
            <a:r>
              <a:rPr kumimoji="1" lang="en-US" altLang="zh-CN" sz="2400" b="1" dirty="0"/>
              <a:t>W</a:t>
            </a:r>
            <a:r>
              <a:rPr kumimoji="1" lang="zh-CN" altLang="en-US" sz="2400" b="1" dirty="0"/>
              <a:t> </a:t>
            </a:r>
            <a:r>
              <a:rPr kumimoji="1" lang="en-US" altLang="zh-CN" sz="2400" b="1" dirty="0"/>
              <a:t>exchange:</a:t>
            </a:r>
            <a:endParaRPr kumimoji="1" lang="zh-CN" altLang="en-US" sz="2400" b="1" dirty="0"/>
          </a:p>
        </p:txBody>
      </p:sp>
      <p:pic>
        <p:nvPicPr>
          <p:cNvPr id="10" name="图片 9">
            <a:extLst>
              <a:ext uri="{FF2B5EF4-FFF2-40B4-BE49-F238E27FC236}">
                <a16:creationId xmlns:a16="http://schemas.microsoft.com/office/drawing/2014/main" id="{C228D32E-A7AE-E300-197E-A62A0C44B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3935" y="1533754"/>
            <a:ext cx="4075270" cy="1895246"/>
          </a:xfrm>
          <a:prstGeom prst="rect">
            <a:avLst/>
          </a:prstGeom>
          <a:ln>
            <a:solidFill>
              <a:srgbClr val="C00000"/>
            </a:solidFill>
          </a:ln>
        </p:spPr>
      </p:pic>
      <p:pic>
        <p:nvPicPr>
          <p:cNvPr id="12" name="图片 11">
            <a:extLst>
              <a:ext uri="{FF2B5EF4-FFF2-40B4-BE49-F238E27FC236}">
                <a16:creationId xmlns:a16="http://schemas.microsoft.com/office/drawing/2014/main" id="{282A8057-AC11-0ABB-1DCB-9407FD343C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6494" y="4357992"/>
            <a:ext cx="4139332" cy="1660843"/>
          </a:xfrm>
          <a:prstGeom prst="rect">
            <a:avLst/>
          </a:prstGeom>
          <a:ln>
            <a:solidFill>
              <a:srgbClr val="C00000"/>
            </a:solidFill>
          </a:ln>
        </p:spPr>
      </p:pic>
      <p:sp>
        <p:nvSpPr>
          <p:cNvPr id="13" name="文本框 12">
            <a:extLst>
              <a:ext uri="{FF2B5EF4-FFF2-40B4-BE49-F238E27FC236}">
                <a16:creationId xmlns:a16="http://schemas.microsoft.com/office/drawing/2014/main" id="{A33FF5F5-D418-7D78-6ECB-894DB2B8F3AA}"/>
              </a:ext>
            </a:extLst>
          </p:cNvPr>
          <p:cNvSpPr txBox="1"/>
          <p:nvPr/>
        </p:nvSpPr>
        <p:spPr>
          <a:xfrm>
            <a:off x="7673935" y="1044152"/>
            <a:ext cx="1803571" cy="461665"/>
          </a:xfrm>
          <a:prstGeom prst="rect">
            <a:avLst/>
          </a:prstGeom>
          <a:noFill/>
        </p:spPr>
        <p:txBody>
          <a:bodyPr wrap="none" rtlCol="0">
            <a:spAutoFit/>
          </a:bodyPr>
          <a:lstStyle/>
          <a:p>
            <a:r>
              <a:rPr kumimoji="1" lang="en-US" altLang="zh-CN" sz="2400" b="1" dirty="0"/>
              <a:t>Hadron</a:t>
            </a:r>
            <a:r>
              <a:rPr kumimoji="1" lang="zh-CN" altLang="en-US" sz="2400" b="1" dirty="0"/>
              <a:t> </a:t>
            </a:r>
            <a:r>
              <a:rPr kumimoji="1" lang="en-US" altLang="zh-CN" sz="2400" b="1" dirty="0"/>
              <a:t>level</a:t>
            </a:r>
            <a:endParaRPr kumimoji="1" lang="zh-CN" altLang="en-US" sz="2400" b="1" dirty="0"/>
          </a:p>
        </p:txBody>
      </p:sp>
      <p:sp>
        <p:nvSpPr>
          <p:cNvPr id="14" name="文本框 13">
            <a:extLst>
              <a:ext uri="{FF2B5EF4-FFF2-40B4-BE49-F238E27FC236}">
                <a16:creationId xmlns:a16="http://schemas.microsoft.com/office/drawing/2014/main" id="{8FFA479B-EEAF-EADC-CCB2-A71F1989F822}"/>
              </a:ext>
            </a:extLst>
          </p:cNvPr>
          <p:cNvSpPr txBox="1"/>
          <p:nvPr/>
        </p:nvSpPr>
        <p:spPr>
          <a:xfrm>
            <a:off x="7673935" y="3846632"/>
            <a:ext cx="1179875" cy="461665"/>
          </a:xfrm>
          <a:prstGeom prst="rect">
            <a:avLst/>
          </a:prstGeom>
          <a:noFill/>
        </p:spPr>
        <p:txBody>
          <a:bodyPr wrap="none" rtlCol="0">
            <a:spAutoFit/>
          </a:bodyPr>
          <a:lstStyle/>
          <a:p>
            <a:r>
              <a:rPr kumimoji="1" lang="en-US" altLang="zh-CN" sz="2400" b="1" dirty="0"/>
              <a:t>VV</a:t>
            </a:r>
            <a:r>
              <a:rPr kumimoji="1" lang="en-US" altLang="zh-CN" sz="2400" b="1" dirty="0">
                <a:sym typeface="Wingdings" pitchFamily="2" charset="2"/>
              </a:rPr>
              <a:t>PP</a:t>
            </a:r>
            <a:endParaRPr kumimoji="1" lang="zh-CN" altLang="en-US" sz="2400" b="1" dirty="0"/>
          </a:p>
        </p:txBody>
      </p:sp>
      <p:sp>
        <p:nvSpPr>
          <p:cNvPr id="15" name="文本框 14">
            <a:extLst>
              <a:ext uri="{FF2B5EF4-FFF2-40B4-BE49-F238E27FC236}">
                <a16:creationId xmlns:a16="http://schemas.microsoft.com/office/drawing/2014/main" id="{3402EA5C-62CE-5FBF-EB9C-26820C0BE8BE}"/>
              </a:ext>
            </a:extLst>
          </p:cNvPr>
          <p:cNvSpPr txBox="1"/>
          <p:nvPr/>
        </p:nvSpPr>
        <p:spPr>
          <a:xfrm>
            <a:off x="115746" y="240040"/>
            <a:ext cx="3023135" cy="523220"/>
          </a:xfrm>
          <a:prstGeom prst="rect">
            <a:avLst/>
          </a:prstGeom>
          <a:noFill/>
        </p:spPr>
        <p:txBody>
          <a:bodyPr wrap="none" rtlCol="0">
            <a:spAutoFit/>
          </a:bodyPr>
          <a:lstStyle/>
          <a:p>
            <a:r>
              <a:rPr lang="en-US" altLang="zh-CN" sz="2800" b="1" dirty="0"/>
              <a:t>Feynman</a:t>
            </a:r>
            <a:r>
              <a:rPr lang="zh-CN" altLang="en-US" sz="2800" b="1" dirty="0"/>
              <a:t> </a:t>
            </a:r>
            <a:r>
              <a:rPr lang="en-US" altLang="zh-CN" sz="2800" b="1" dirty="0"/>
              <a:t>Diagrams</a:t>
            </a:r>
            <a:endParaRPr lang="zh-CN" altLang="en-US" sz="2800" b="1" dirty="0"/>
          </a:p>
        </p:txBody>
      </p:sp>
      <p:cxnSp>
        <p:nvCxnSpPr>
          <p:cNvPr id="11" name="直线箭头连接符 10">
            <a:extLst>
              <a:ext uri="{FF2B5EF4-FFF2-40B4-BE49-F238E27FC236}">
                <a16:creationId xmlns:a16="http://schemas.microsoft.com/office/drawing/2014/main" id="{24410E2D-4CAC-9C44-8FB3-F4168F93C7F7}"/>
              </a:ext>
            </a:extLst>
          </p:cNvPr>
          <p:cNvCxnSpPr>
            <a:cxnSpLocks/>
          </p:cNvCxnSpPr>
          <p:nvPr/>
        </p:nvCxnSpPr>
        <p:spPr>
          <a:xfrm flipH="1">
            <a:off x="9838481" y="2928395"/>
            <a:ext cx="752354" cy="137990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ABB92FB4-FB76-6D54-2B99-4DE42BE95E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772" y="340423"/>
            <a:ext cx="5780217" cy="683970"/>
          </a:xfrm>
          <a:prstGeom prst="rect">
            <a:avLst/>
          </a:prstGeom>
          <a:ln>
            <a:solidFill>
              <a:schemeClr val="tx1"/>
            </a:solidFill>
          </a:ln>
        </p:spPr>
      </p:pic>
      <p:pic>
        <p:nvPicPr>
          <p:cNvPr id="16" name="图片 15">
            <a:extLst>
              <a:ext uri="{FF2B5EF4-FFF2-40B4-BE49-F238E27FC236}">
                <a16:creationId xmlns:a16="http://schemas.microsoft.com/office/drawing/2014/main" id="{43F06641-7894-39FE-C000-0B430E38E1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6054" y="94370"/>
            <a:ext cx="5410200" cy="2209800"/>
          </a:xfrm>
          <a:prstGeom prst="rect">
            <a:avLst/>
          </a:prstGeom>
          <a:ln>
            <a:solidFill>
              <a:schemeClr val="tx1"/>
            </a:solidFill>
          </a:ln>
        </p:spPr>
      </p:pic>
      <p:pic>
        <p:nvPicPr>
          <p:cNvPr id="18" name="图片 17">
            <a:extLst>
              <a:ext uri="{FF2B5EF4-FFF2-40B4-BE49-F238E27FC236}">
                <a16:creationId xmlns:a16="http://schemas.microsoft.com/office/drawing/2014/main" id="{14A35982-2852-5BB9-75F4-60030F7E56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578" y="1103260"/>
            <a:ext cx="5321300" cy="2654300"/>
          </a:xfrm>
          <a:prstGeom prst="rect">
            <a:avLst/>
          </a:prstGeom>
          <a:ln>
            <a:solidFill>
              <a:schemeClr val="tx1"/>
            </a:solidFill>
          </a:ln>
        </p:spPr>
      </p:pic>
    </p:spTree>
    <p:extLst>
      <p:ext uri="{BB962C8B-B14F-4D97-AF65-F5344CB8AC3E}">
        <p14:creationId xmlns:p14="http://schemas.microsoft.com/office/powerpoint/2010/main" val="337835721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8A45DE2-4D22-1E4F-AD8C-5A8BDA200BD8}"/>
              </a:ext>
            </a:extLst>
          </p:cNvPr>
          <p:cNvSpPr txBox="1"/>
          <p:nvPr/>
        </p:nvSpPr>
        <p:spPr>
          <a:xfrm>
            <a:off x="1933763" y="433546"/>
            <a:ext cx="8354890" cy="930447"/>
          </a:xfrm>
          <a:prstGeom prst="ellipse">
            <a:avLst/>
          </a:prstGeom>
        </p:spPr>
        <p:txBody>
          <a:bodyPr vert="horz" lIns="91440" tIns="45720" rIns="91440" bIns="45720" rtlCol="0" anchor="b">
            <a:normAutofit/>
          </a:bodyPr>
          <a:lstStyle/>
          <a:p>
            <a:pPr algn="ctr">
              <a:lnSpc>
                <a:spcPct val="90000"/>
              </a:lnSpc>
              <a:spcBef>
                <a:spcPct val="0"/>
              </a:spcBef>
              <a:spcAft>
                <a:spcPts val="600"/>
              </a:spcAft>
            </a:pPr>
            <a:r>
              <a:rPr kumimoji="1" lang="en-US" altLang="zh-CN" sz="4000" dirty="0">
                <a:solidFill>
                  <a:srgbClr val="FFFFFF"/>
                </a:solidFill>
                <a:latin typeface="+mj-lt"/>
                <a:ea typeface="+mj-ea"/>
                <a:cs typeface="+mj-cs"/>
              </a:rPr>
              <a:t>Very preliminary!</a:t>
            </a:r>
          </a:p>
        </p:txBody>
      </p:sp>
      <p:pic>
        <p:nvPicPr>
          <p:cNvPr id="7" name="图像" descr="图像">
            <a:extLst>
              <a:ext uri="{FF2B5EF4-FFF2-40B4-BE49-F238E27FC236}">
                <a16:creationId xmlns:a16="http://schemas.microsoft.com/office/drawing/2014/main" id="{A08168CB-22FD-48CD-9EE4-34FFFD246EDF}"/>
              </a:ext>
            </a:extLst>
          </p:cNvPr>
          <p:cNvPicPr>
            <a:picLocks noChangeAspect="1"/>
          </p:cNvPicPr>
          <p:nvPr/>
        </p:nvPicPr>
        <p:blipFill>
          <a:blip r:embed="rId3"/>
          <a:stretch>
            <a:fillRect/>
          </a:stretch>
        </p:blipFill>
        <p:spPr>
          <a:xfrm>
            <a:off x="2724127" y="2173637"/>
            <a:ext cx="7096489" cy="4395246"/>
          </a:xfrm>
          <a:prstGeom prst="rect">
            <a:avLst/>
          </a:prstGeom>
          <a:ln w="12700">
            <a:miter lim="400000"/>
          </a:ln>
        </p:spPr>
      </p:pic>
      <p:sp>
        <p:nvSpPr>
          <p:cNvPr id="8" name="矩形 7">
            <a:extLst>
              <a:ext uri="{FF2B5EF4-FFF2-40B4-BE49-F238E27FC236}">
                <a16:creationId xmlns:a16="http://schemas.microsoft.com/office/drawing/2014/main" id="{23C56B34-F5EB-434D-8022-DA06CC0E5729}"/>
              </a:ext>
            </a:extLst>
          </p:cNvPr>
          <p:cNvSpPr/>
          <p:nvPr/>
        </p:nvSpPr>
        <p:spPr>
          <a:xfrm>
            <a:off x="0" y="289118"/>
            <a:ext cx="10668000" cy="584775"/>
          </a:xfrm>
          <a:prstGeom prst="rect">
            <a:avLst/>
          </a:prstGeom>
        </p:spPr>
        <p:txBody>
          <a:bodyPr wrap="square">
            <a:spAutoFit/>
          </a:bodyPr>
          <a:lstStyle/>
          <a:p>
            <a:r>
              <a:rPr lang="en-US" altLang="zh-CN" sz="3200" b="1" dirty="0">
                <a:latin typeface="微软雅黑" panose="020B0503020204020204" pitchFamily="34" charset="-122"/>
                <a:ea typeface="微软雅黑" panose="020B0503020204020204" pitchFamily="34" charset="-122"/>
              </a:rPr>
              <a:t>The world was once very simple</a:t>
            </a:r>
            <a:endParaRPr lang="zh-CN" altLang="en-US" sz="3200" b="1" dirty="0">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567A9D3-8478-4823-8EBD-BD5AACFFEB52}"/>
              </a:ext>
            </a:extLst>
          </p:cNvPr>
          <p:cNvSpPr/>
          <p:nvPr/>
        </p:nvSpPr>
        <p:spPr>
          <a:xfrm>
            <a:off x="5553933" y="3380021"/>
            <a:ext cx="4402951" cy="1229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a:extLst>
              <a:ext uri="{FF2B5EF4-FFF2-40B4-BE49-F238E27FC236}">
                <a16:creationId xmlns:a16="http://schemas.microsoft.com/office/drawing/2014/main" id="{74122AD1-FDCB-4B7D-B680-1876E8453582}"/>
              </a:ext>
            </a:extLst>
          </p:cNvPr>
          <p:cNvSpPr/>
          <p:nvPr/>
        </p:nvSpPr>
        <p:spPr>
          <a:xfrm>
            <a:off x="2520789" y="4609465"/>
            <a:ext cx="5899288" cy="195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12">
            <a:extLst>
              <a:ext uri="{FF2B5EF4-FFF2-40B4-BE49-F238E27FC236}">
                <a16:creationId xmlns:a16="http://schemas.microsoft.com/office/drawing/2014/main" id="{96F802B6-9FAA-415F-A817-ADA89EF1C8C9}"/>
              </a:ext>
            </a:extLst>
          </p:cNvPr>
          <p:cNvSpPr/>
          <p:nvPr/>
        </p:nvSpPr>
        <p:spPr>
          <a:xfrm>
            <a:off x="2724127" y="1170336"/>
            <a:ext cx="7169239" cy="400110"/>
          </a:xfrm>
          <a:prstGeom prst="rect">
            <a:avLst/>
          </a:prstGeom>
        </p:spPr>
        <p:txBody>
          <a:bodyPr wrap="square">
            <a:spAutoFit/>
          </a:bodyPr>
          <a:lstStyle/>
          <a:p>
            <a:pPr algn="ctr"/>
            <a:r>
              <a:rPr lang="en-US" altLang="zh-CN" sz="2000" b="1" dirty="0">
                <a:solidFill>
                  <a:srgbClr val="FF0000"/>
                </a:solidFill>
                <a:latin typeface="微软雅黑" panose="020B0503020204020204" pitchFamily="34" charset="-122"/>
                <a:ea typeface="微软雅黑" panose="020B0503020204020204" pitchFamily="34" charset="-122"/>
              </a:rPr>
              <a:t>Particles discovered before 1932</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3170382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61BAED8-BFF5-31BF-B569-263F865EF24E}"/>
              </a:ext>
            </a:extLst>
          </p:cNvPr>
          <p:cNvSpPr>
            <a:spLocks noGrp="1"/>
          </p:cNvSpPr>
          <p:nvPr>
            <p:ph type="sldNum" sz="quarter" idx="12"/>
          </p:nvPr>
        </p:nvSpPr>
        <p:spPr/>
        <p:txBody>
          <a:bodyPr/>
          <a:lstStyle/>
          <a:p>
            <a:pPr>
              <a:defRPr/>
            </a:pPr>
            <a:fld id="{C4FB67F1-DEA0-4505-A3D7-68170254FAEF}" type="slidenum">
              <a:rPr lang="zh-CN" altLang="en-US" smtClean="0"/>
              <a:pPr>
                <a:defRPr/>
              </a:pPr>
              <a:t>40</a:t>
            </a:fld>
            <a:endParaRPr lang="zh-CN" altLang="en-US"/>
          </a:p>
        </p:txBody>
      </p:sp>
      <p:pic>
        <p:nvPicPr>
          <p:cNvPr id="4" name="图片 3">
            <a:extLst>
              <a:ext uri="{FF2B5EF4-FFF2-40B4-BE49-F238E27FC236}">
                <a16:creationId xmlns:a16="http://schemas.microsoft.com/office/drawing/2014/main" id="{56B35CAC-F097-A117-6327-47D1843E3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94" y="1953309"/>
            <a:ext cx="6058030" cy="3810883"/>
          </a:xfrm>
          <a:prstGeom prst="rect">
            <a:avLst/>
          </a:prstGeom>
          <a:ln>
            <a:solidFill>
              <a:schemeClr val="accent1">
                <a:shade val="50000"/>
              </a:schemeClr>
            </a:solidFill>
          </a:ln>
        </p:spPr>
      </p:pic>
      <p:cxnSp>
        <p:nvCxnSpPr>
          <p:cNvPr id="6" name="直线连接符 5">
            <a:extLst>
              <a:ext uri="{FF2B5EF4-FFF2-40B4-BE49-F238E27FC236}">
                <a16:creationId xmlns:a16="http://schemas.microsoft.com/office/drawing/2014/main" id="{643C0538-0FC4-00A8-1FCD-EE37459E8E16}"/>
              </a:ext>
            </a:extLst>
          </p:cNvPr>
          <p:cNvCxnSpPr/>
          <p:nvPr/>
        </p:nvCxnSpPr>
        <p:spPr>
          <a:xfrm>
            <a:off x="1620456" y="3310360"/>
            <a:ext cx="155100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线连接符 6">
            <a:extLst>
              <a:ext uri="{FF2B5EF4-FFF2-40B4-BE49-F238E27FC236}">
                <a16:creationId xmlns:a16="http://schemas.microsoft.com/office/drawing/2014/main" id="{3B4CCCDD-2CD7-7AD9-C211-F54AF56931E5}"/>
              </a:ext>
            </a:extLst>
          </p:cNvPr>
          <p:cNvCxnSpPr/>
          <p:nvPr/>
        </p:nvCxnSpPr>
        <p:spPr>
          <a:xfrm>
            <a:off x="4026060" y="5314709"/>
            <a:ext cx="155100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4C76B5A3-ED6C-54AE-7512-51DC71855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4674" y="108115"/>
            <a:ext cx="4661605" cy="1310289"/>
          </a:xfrm>
          <a:prstGeom prst="rect">
            <a:avLst/>
          </a:prstGeom>
          <a:ln>
            <a:solidFill>
              <a:srgbClr val="C00000"/>
            </a:solidFill>
          </a:ln>
        </p:spPr>
      </p:pic>
      <p:sp>
        <p:nvSpPr>
          <p:cNvPr id="10" name="文本框 9">
            <a:extLst>
              <a:ext uri="{FF2B5EF4-FFF2-40B4-BE49-F238E27FC236}">
                <a16:creationId xmlns:a16="http://schemas.microsoft.com/office/drawing/2014/main" id="{DC282125-974F-596C-01D4-E83F8899FA51}"/>
              </a:ext>
            </a:extLst>
          </p:cNvPr>
          <p:cNvSpPr txBox="1"/>
          <p:nvPr/>
        </p:nvSpPr>
        <p:spPr>
          <a:xfrm>
            <a:off x="115746" y="240040"/>
            <a:ext cx="2690160" cy="523220"/>
          </a:xfrm>
          <a:prstGeom prst="rect">
            <a:avLst/>
          </a:prstGeom>
          <a:noFill/>
        </p:spPr>
        <p:txBody>
          <a:bodyPr wrap="none" rtlCol="0">
            <a:spAutoFit/>
          </a:bodyPr>
          <a:lstStyle/>
          <a:p>
            <a:r>
              <a:rPr lang="en-US" altLang="zh-CN" sz="2800" b="1" dirty="0"/>
              <a:t>Final</a:t>
            </a:r>
            <a:r>
              <a:rPr lang="zh-CN" altLang="en-US" sz="2800" b="1" dirty="0"/>
              <a:t> </a:t>
            </a:r>
            <a:r>
              <a:rPr lang="en-US" altLang="zh-CN" sz="2800" b="1" dirty="0"/>
              <a:t>Amplitudes</a:t>
            </a:r>
            <a:endParaRPr lang="zh-CN" altLang="en-US" sz="2800" b="1" dirty="0"/>
          </a:p>
        </p:txBody>
      </p:sp>
      <p:pic>
        <p:nvPicPr>
          <p:cNvPr id="12" name="图片 11">
            <a:extLst>
              <a:ext uri="{FF2B5EF4-FFF2-40B4-BE49-F238E27FC236}">
                <a16:creationId xmlns:a16="http://schemas.microsoft.com/office/drawing/2014/main" id="{72297B6F-C01B-A605-59BE-EEFD9D4F48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2350" y="2037731"/>
            <a:ext cx="5207385" cy="3439024"/>
          </a:xfrm>
          <a:prstGeom prst="rect">
            <a:avLst/>
          </a:prstGeom>
          <a:ln>
            <a:solidFill>
              <a:srgbClr val="C00000"/>
            </a:solidFill>
          </a:ln>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4670344D-9F33-F292-5492-7FA454882180}"/>
                  </a:ext>
                </a:extLst>
              </p:cNvPr>
              <p:cNvSpPr txBox="1"/>
              <p:nvPr/>
            </p:nvSpPr>
            <p:spPr>
              <a:xfrm>
                <a:off x="6547944" y="5893318"/>
                <a:ext cx="2659767"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zh-CN" altLang="en-US" i="1" smtClean="0">
                          <a:solidFill>
                            <a:srgbClr val="C00000"/>
                          </a:solidFill>
                          <a:latin typeface="Cambria Math" panose="02040503050406030204" pitchFamily="18" charset="0"/>
                        </a:rPr>
                        <m:t>𝛼</m:t>
                      </m:r>
                      <m:r>
                        <a:rPr kumimoji="1" lang="en-US" altLang="zh-CN" b="0" i="1" smtClean="0">
                          <a:solidFill>
                            <a:srgbClr val="C00000"/>
                          </a:solidFill>
                          <a:latin typeface="Cambria Math" panose="02040503050406030204" pitchFamily="18" charset="0"/>
                        </a:rPr>
                        <m:t>=1;</m:t>
                      </m:r>
                      <m:r>
                        <a:rPr kumimoji="1" lang="zh-CN" altLang="en-US" i="1" smtClean="0">
                          <a:solidFill>
                            <a:srgbClr val="C00000"/>
                          </a:solidFill>
                          <a:latin typeface="Cambria Math" panose="02040503050406030204" pitchFamily="18" charset="0"/>
                        </a:rPr>
                        <m:t>𝛽</m:t>
                      </m:r>
                      <m:r>
                        <a:rPr kumimoji="1" lang="en-US" altLang="zh-CN" b="0" i="1" smtClean="0">
                          <a:solidFill>
                            <a:srgbClr val="C00000"/>
                          </a:solidFill>
                          <a:latin typeface="Cambria Math" panose="02040503050406030204" pitchFamily="18" charset="0"/>
                        </a:rPr>
                        <m:t>=1;</m:t>
                      </m:r>
                      <m:r>
                        <a:rPr kumimoji="1" lang="zh-CN" altLang="en-US" i="1" smtClean="0">
                          <a:solidFill>
                            <a:srgbClr val="C00000"/>
                          </a:solidFill>
                          <a:latin typeface="Cambria Math" panose="02040503050406030204" pitchFamily="18" charset="0"/>
                        </a:rPr>
                        <m:t>𝛾</m:t>
                      </m:r>
                      <m:r>
                        <a:rPr kumimoji="1" lang="en-US" altLang="zh-CN" b="0" i="1" smtClean="0">
                          <a:solidFill>
                            <a:srgbClr val="C00000"/>
                          </a:solidFill>
                          <a:latin typeface="Cambria Math" panose="02040503050406030204" pitchFamily="18" charset="0"/>
                        </a:rPr>
                        <m:t>=</m:t>
                      </m:r>
                      <m:f>
                        <m:fPr>
                          <m:ctrlPr>
                            <a:rPr kumimoji="1" lang="en-US" altLang="zh-CN" b="0" i="1" smtClean="0">
                              <a:solidFill>
                                <a:srgbClr val="C00000"/>
                              </a:solidFill>
                              <a:latin typeface="Cambria Math" panose="02040503050406030204" pitchFamily="18" charset="0"/>
                            </a:rPr>
                          </m:ctrlPr>
                        </m:fPr>
                        <m:num>
                          <m:r>
                            <a:rPr kumimoji="1" lang="en-US" altLang="zh-CN" b="0" i="1" smtClean="0">
                              <a:solidFill>
                                <a:srgbClr val="C00000"/>
                              </a:solidFill>
                              <a:latin typeface="Cambria Math" panose="02040503050406030204" pitchFamily="18" charset="0"/>
                            </a:rPr>
                            <m:t>2</m:t>
                          </m:r>
                        </m:num>
                        <m:den>
                          <m:r>
                            <a:rPr kumimoji="1" lang="en-US" altLang="zh-CN" b="0" i="1" smtClean="0">
                              <a:solidFill>
                                <a:srgbClr val="C00000"/>
                              </a:solidFill>
                              <a:latin typeface="Cambria Math" panose="02040503050406030204" pitchFamily="18" charset="0"/>
                            </a:rPr>
                            <m:t>3</m:t>
                          </m:r>
                        </m:den>
                      </m:f>
                      <m:r>
                        <a:rPr kumimoji="1" lang="en-US" altLang="zh-CN" b="0" i="1" smtClean="0">
                          <a:solidFill>
                            <a:srgbClr val="C00000"/>
                          </a:solidFill>
                          <a:latin typeface="Cambria Math" panose="02040503050406030204" pitchFamily="18" charset="0"/>
                        </a:rPr>
                        <m:t>;</m:t>
                      </m:r>
                      <m:r>
                        <a:rPr kumimoji="1" lang="zh-CN" altLang="en-US" i="1" smtClean="0">
                          <a:solidFill>
                            <a:srgbClr val="C00000"/>
                          </a:solidFill>
                          <a:latin typeface="Cambria Math" panose="02040503050406030204" pitchFamily="18" charset="0"/>
                        </a:rPr>
                        <m:t>𝛿</m:t>
                      </m:r>
                      <m:r>
                        <a:rPr kumimoji="1" lang="en-US" altLang="zh-CN" b="0" i="1" smtClean="0">
                          <a:solidFill>
                            <a:srgbClr val="C00000"/>
                          </a:solidFill>
                          <a:latin typeface="Cambria Math" panose="02040503050406030204" pitchFamily="18" charset="0"/>
                        </a:rPr>
                        <m:t>=</m:t>
                      </m:r>
                      <m:f>
                        <m:fPr>
                          <m:ctrlPr>
                            <a:rPr kumimoji="1" lang="en-US" altLang="zh-CN" b="0" i="1" smtClean="0">
                              <a:solidFill>
                                <a:srgbClr val="C00000"/>
                              </a:solidFill>
                              <a:latin typeface="Cambria Math" panose="02040503050406030204" pitchFamily="18" charset="0"/>
                            </a:rPr>
                          </m:ctrlPr>
                        </m:fPr>
                        <m:num>
                          <m:r>
                            <a:rPr kumimoji="1" lang="en-US" altLang="zh-CN" b="0" i="1" smtClean="0">
                              <a:solidFill>
                                <a:srgbClr val="C00000"/>
                              </a:solidFill>
                              <a:latin typeface="Cambria Math" panose="02040503050406030204" pitchFamily="18" charset="0"/>
                            </a:rPr>
                            <m:t>2</m:t>
                          </m:r>
                        </m:num>
                        <m:den>
                          <m:r>
                            <a:rPr kumimoji="1" lang="en-US" altLang="zh-CN" b="0" i="1" smtClean="0">
                              <a:solidFill>
                                <a:srgbClr val="C00000"/>
                              </a:solidFill>
                              <a:latin typeface="Cambria Math" panose="02040503050406030204" pitchFamily="18" charset="0"/>
                            </a:rPr>
                            <m:t>3</m:t>
                          </m:r>
                        </m:den>
                      </m:f>
                    </m:oMath>
                  </m:oMathPara>
                </a14:m>
                <a:endParaRPr kumimoji="1" lang="zh-CN" altLang="en-US" dirty="0">
                  <a:solidFill>
                    <a:srgbClr val="C00000"/>
                  </a:solidFill>
                </a:endParaRPr>
              </a:p>
            </p:txBody>
          </p:sp>
        </mc:Choice>
        <mc:Fallback xmlns="">
          <p:sp>
            <p:nvSpPr>
              <p:cNvPr id="14" name="文本框 13">
                <a:extLst>
                  <a:ext uri="{FF2B5EF4-FFF2-40B4-BE49-F238E27FC236}">
                    <a16:creationId xmlns:a16="http://schemas.microsoft.com/office/drawing/2014/main" id="{4670344D-9F33-F292-5492-7FA454882180}"/>
                  </a:ext>
                </a:extLst>
              </p:cNvPr>
              <p:cNvSpPr txBox="1">
                <a:spLocks noRot="1" noChangeAspect="1" noMove="1" noResize="1" noEditPoints="1" noAdjustHandles="1" noChangeArrowheads="1" noChangeShapeType="1" noTextEdit="1"/>
              </p:cNvSpPr>
              <p:nvPr/>
            </p:nvSpPr>
            <p:spPr>
              <a:xfrm>
                <a:off x="6547944" y="5893318"/>
                <a:ext cx="2659767" cy="520399"/>
              </a:xfrm>
              <a:prstGeom prst="rect">
                <a:avLst/>
              </a:prstGeom>
              <a:blipFill>
                <a:blip r:embed="rId5"/>
                <a:stretch>
                  <a:fillRect l="-476" t="-7317" r="-1905" b="-14634"/>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55CB1738-3BF5-0605-7FC3-DF01D133AF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7184" y="108115"/>
            <a:ext cx="2817458" cy="1310288"/>
          </a:xfrm>
          <a:prstGeom prst="rect">
            <a:avLst/>
          </a:prstGeom>
          <a:ln>
            <a:solidFill>
              <a:srgbClr val="C00000"/>
            </a:solidFill>
          </a:ln>
        </p:spPr>
      </p:pic>
      <p:pic>
        <p:nvPicPr>
          <p:cNvPr id="5" name="图片 4">
            <a:extLst>
              <a:ext uri="{FF2B5EF4-FFF2-40B4-BE49-F238E27FC236}">
                <a16:creationId xmlns:a16="http://schemas.microsoft.com/office/drawing/2014/main" id="{EEF844C5-34DA-12DB-36A4-9B1AA5F88C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409" y="5962304"/>
            <a:ext cx="5664200" cy="508000"/>
          </a:xfrm>
          <a:prstGeom prst="rect">
            <a:avLst/>
          </a:prstGeom>
        </p:spPr>
      </p:pic>
    </p:spTree>
    <p:extLst>
      <p:ext uri="{BB962C8B-B14F-4D97-AF65-F5344CB8AC3E}">
        <p14:creationId xmlns:p14="http://schemas.microsoft.com/office/powerpoint/2010/main" val="369371274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50081A6-6AD4-6B76-2D3E-B3DEE7396BAF}"/>
              </a:ext>
            </a:extLst>
          </p:cNvPr>
          <p:cNvSpPr>
            <a:spLocks noGrp="1"/>
          </p:cNvSpPr>
          <p:nvPr>
            <p:ph type="sldNum" sz="quarter" idx="12"/>
          </p:nvPr>
        </p:nvSpPr>
        <p:spPr/>
        <p:txBody>
          <a:bodyPr/>
          <a:lstStyle/>
          <a:p>
            <a:pPr>
              <a:defRPr/>
            </a:pPr>
            <a:fld id="{C4FB67F1-DEA0-4505-A3D7-68170254FAEF}" type="slidenum">
              <a:rPr lang="zh-CN" altLang="en-US" smtClean="0"/>
              <a:pPr>
                <a:defRPr/>
              </a:pPr>
              <a:t>41</a:t>
            </a:fld>
            <a:endParaRPr lang="zh-CN" altLang="en-US"/>
          </a:p>
        </p:txBody>
      </p:sp>
      <p:pic>
        <p:nvPicPr>
          <p:cNvPr id="4" name="图片 3">
            <a:extLst>
              <a:ext uri="{FF2B5EF4-FFF2-40B4-BE49-F238E27FC236}">
                <a16:creationId xmlns:a16="http://schemas.microsoft.com/office/drawing/2014/main" id="{6E68944B-8F51-8A66-94D8-2EAAE2AC2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648" y="1595958"/>
            <a:ext cx="4084490" cy="4349589"/>
          </a:xfrm>
          <a:prstGeom prst="rect">
            <a:avLst/>
          </a:prstGeom>
          <a:ln>
            <a:solidFill>
              <a:srgbClr val="C00000"/>
            </a:solidFill>
          </a:ln>
        </p:spPr>
      </p:pic>
      <p:pic>
        <p:nvPicPr>
          <p:cNvPr id="6" name="图片 5">
            <a:extLst>
              <a:ext uri="{FF2B5EF4-FFF2-40B4-BE49-F238E27FC236}">
                <a16:creationId xmlns:a16="http://schemas.microsoft.com/office/drawing/2014/main" id="{CCE2AD66-84B7-FF0C-6614-79F90291A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254" y="3591079"/>
            <a:ext cx="5231498" cy="1123467"/>
          </a:xfrm>
          <a:prstGeom prst="rect">
            <a:avLst/>
          </a:prstGeom>
        </p:spPr>
      </p:pic>
      <p:sp>
        <p:nvSpPr>
          <p:cNvPr id="8" name="文本框 7">
            <a:extLst>
              <a:ext uri="{FF2B5EF4-FFF2-40B4-BE49-F238E27FC236}">
                <a16:creationId xmlns:a16="http://schemas.microsoft.com/office/drawing/2014/main" id="{ABDD7055-DD45-D0DC-E47F-6ADD5F713BD8}"/>
              </a:ext>
            </a:extLst>
          </p:cNvPr>
          <p:cNvSpPr txBox="1"/>
          <p:nvPr/>
        </p:nvSpPr>
        <p:spPr>
          <a:xfrm>
            <a:off x="115746" y="240040"/>
            <a:ext cx="2588337" cy="523220"/>
          </a:xfrm>
          <a:prstGeom prst="rect">
            <a:avLst/>
          </a:prstGeom>
          <a:noFill/>
        </p:spPr>
        <p:txBody>
          <a:bodyPr wrap="none" rtlCol="0">
            <a:spAutoFit/>
          </a:bodyPr>
          <a:lstStyle/>
          <a:p>
            <a:r>
              <a:rPr lang="en-US" altLang="zh-CN" sz="2800" b="1" dirty="0"/>
              <a:t>Fit</a:t>
            </a:r>
            <a:r>
              <a:rPr lang="zh-CN" altLang="en-US" sz="2800" b="1" dirty="0"/>
              <a:t>  </a:t>
            </a:r>
            <a:r>
              <a:rPr lang="en-US" altLang="zh-CN" sz="2800" b="1" dirty="0"/>
              <a:t>&amp;</a:t>
            </a:r>
            <a:r>
              <a:rPr lang="zh-CN" altLang="en-US" sz="2800" b="1" dirty="0"/>
              <a:t> </a:t>
            </a:r>
            <a:r>
              <a:rPr lang="en-US" altLang="zh-CN" sz="2800" b="1" dirty="0"/>
              <a:t>prediction</a:t>
            </a:r>
            <a:endParaRPr lang="zh-CN" altLang="en-US" sz="2800" b="1" dirty="0"/>
          </a:p>
        </p:txBody>
      </p:sp>
      <p:pic>
        <p:nvPicPr>
          <p:cNvPr id="10" name="图片 9">
            <a:extLst>
              <a:ext uri="{FF2B5EF4-FFF2-40B4-BE49-F238E27FC236}">
                <a16:creationId xmlns:a16="http://schemas.microsoft.com/office/drawing/2014/main" id="{0D82C5BD-3674-29CA-A600-834080E653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6588" y="1691883"/>
            <a:ext cx="4954258" cy="1019297"/>
          </a:xfrm>
          <a:prstGeom prst="rect">
            <a:avLst/>
          </a:prstGeom>
        </p:spPr>
      </p:pic>
      <p:sp>
        <p:nvSpPr>
          <p:cNvPr id="11" name="文本框 10">
            <a:extLst>
              <a:ext uri="{FF2B5EF4-FFF2-40B4-BE49-F238E27FC236}">
                <a16:creationId xmlns:a16="http://schemas.microsoft.com/office/drawing/2014/main" id="{732BD471-CBFE-4014-ABD9-89F659509DC3}"/>
              </a:ext>
            </a:extLst>
          </p:cNvPr>
          <p:cNvSpPr txBox="1"/>
          <p:nvPr/>
        </p:nvSpPr>
        <p:spPr>
          <a:xfrm>
            <a:off x="5746923" y="871343"/>
            <a:ext cx="2771080" cy="523220"/>
          </a:xfrm>
          <a:prstGeom prst="rect">
            <a:avLst/>
          </a:prstGeom>
          <a:noFill/>
        </p:spPr>
        <p:txBody>
          <a:bodyPr wrap="none" rtlCol="0">
            <a:spAutoFit/>
          </a:bodyPr>
          <a:lstStyle/>
          <a:p>
            <a:r>
              <a:rPr kumimoji="1" lang="en-US" altLang="zh-CN" sz="2800" b="1" dirty="0">
                <a:solidFill>
                  <a:srgbClr val="0432FF"/>
                </a:solidFill>
              </a:rPr>
              <a:t>Data</a:t>
            </a:r>
            <a:r>
              <a:rPr kumimoji="1" lang="zh-CN" altLang="en-US" sz="2800" b="1" dirty="0">
                <a:solidFill>
                  <a:srgbClr val="0432FF"/>
                </a:solidFill>
              </a:rPr>
              <a:t> </a:t>
            </a:r>
            <a:r>
              <a:rPr kumimoji="1" lang="en-US" altLang="zh-CN" sz="2800" b="1" dirty="0">
                <a:solidFill>
                  <a:srgbClr val="0432FF"/>
                </a:solidFill>
              </a:rPr>
              <a:t>reproduced</a:t>
            </a:r>
            <a:r>
              <a:rPr kumimoji="1" lang="zh-CN" altLang="en-US" sz="2800" b="1" dirty="0">
                <a:solidFill>
                  <a:srgbClr val="0432FF"/>
                </a:solidFill>
              </a:rPr>
              <a:t> </a:t>
            </a:r>
          </a:p>
        </p:txBody>
      </p:sp>
      <p:sp>
        <p:nvSpPr>
          <p:cNvPr id="12" name="文本框 11">
            <a:extLst>
              <a:ext uri="{FF2B5EF4-FFF2-40B4-BE49-F238E27FC236}">
                <a16:creationId xmlns:a16="http://schemas.microsoft.com/office/drawing/2014/main" id="{5375D6B6-B285-6621-CCAB-46A53A1BC911}"/>
              </a:ext>
            </a:extLst>
          </p:cNvPr>
          <p:cNvSpPr txBox="1"/>
          <p:nvPr/>
        </p:nvSpPr>
        <p:spPr>
          <a:xfrm>
            <a:off x="5566588" y="3051590"/>
            <a:ext cx="2175211" cy="523220"/>
          </a:xfrm>
          <a:prstGeom prst="rect">
            <a:avLst/>
          </a:prstGeom>
          <a:noFill/>
        </p:spPr>
        <p:txBody>
          <a:bodyPr wrap="none" rtlCol="0">
            <a:spAutoFit/>
          </a:bodyPr>
          <a:lstStyle/>
          <a:p>
            <a:r>
              <a:rPr kumimoji="1" lang="en-US" altLang="zh-CN" sz="2800" b="1" dirty="0">
                <a:solidFill>
                  <a:srgbClr val="C00000"/>
                </a:solidFill>
              </a:rPr>
              <a:t>BR</a:t>
            </a:r>
            <a:r>
              <a:rPr kumimoji="1" lang="zh-CN" altLang="en-US" sz="2800" b="1" dirty="0">
                <a:solidFill>
                  <a:srgbClr val="C00000"/>
                </a:solidFill>
              </a:rPr>
              <a:t> </a:t>
            </a:r>
            <a:r>
              <a:rPr kumimoji="1" lang="en-US" altLang="zh-CN" sz="2800" b="1" dirty="0">
                <a:solidFill>
                  <a:srgbClr val="C00000"/>
                </a:solidFill>
              </a:rPr>
              <a:t>predicted</a:t>
            </a:r>
            <a:r>
              <a:rPr kumimoji="1" lang="zh-CN" altLang="en-US" sz="2800" b="1" dirty="0">
                <a:solidFill>
                  <a:srgbClr val="C00000"/>
                </a:solidFill>
              </a:rPr>
              <a:t> </a:t>
            </a: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BB9FBD1F-907B-9E46-4771-C92BF9C5B9E6}"/>
                  </a:ext>
                </a:extLst>
              </p:cNvPr>
              <p:cNvSpPr txBox="1"/>
              <p:nvPr/>
            </p:nvSpPr>
            <p:spPr>
              <a:xfrm>
                <a:off x="5627427" y="4907696"/>
                <a:ext cx="6134583" cy="1631216"/>
              </a:xfrm>
              <a:prstGeom prst="rect">
                <a:avLst/>
              </a:prstGeom>
              <a:noFill/>
            </p:spPr>
            <p:txBody>
              <a:bodyPr wrap="square" rtlCol="0">
                <a:spAutoFit/>
              </a:bodyPr>
              <a:lstStyle/>
              <a:p>
                <a:r>
                  <a:rPr kumimoji="1" lang="en-US" altLang="zh-CN" sz="2000" dirty="0"/>
                  <a:t>roughly</a:t>
                </a:r>
                <a:r>
                  <a:rPr kumimoji="1" lang="zh-CN" altLang="en-US" sz="2000" dirty="0"/>
                  <a:t> </a:t>
                </a:r>
                <a:r>
                  <a:rPr kumimoji="1" lang="en-US" altLang="zh-CN" sz="2000" dirty="0"/>
                  <a:t>consistent</a:t>
                </a:r>
                <a:r>
                  <a:rPr kumimoji="1" lang="zh-CN" altLang="en-US" sz="2000" dirty="0"/>
                  <a:t> </a:t>
                </a:r>
                <a:r>
                  <a:rPr kumimoji="1" lang="en-US" altLang="zh-CN" sz="2000" dirty="0"/>
                  <a:t>with</a:t>
                </a:r>
                <a:r>
                  <a:rPr kumimoji="1" lang="zh-CN" altLang="en-US" sz="2000" dirty="0"/>
                  <a:t> </a:t>
                </a:r>
                <a:r>
                  <a:rPr kumimoji="1" lang="en-US" altLang="zh-CN" sz="2000" dirty="0"/>
                  <a:t>the</a:t>
                </a:r>
                <a:r>
                  <a:rPr kumimoji="1" lang="zh-CN" altLang="en-US" sz="2000" dirty="0"/>
                  <a:t> </a:t>
                </a:r>
                <a:r>
                  <a:rPr kumimoji="1" lang="en-US" altLang="zh-CN" sz="2000" dirty="0"/>
                  <a:t>latest</a:t>
                </a:r>
                <a:r>
                  <a:rPr kumimoji="1" lang="zh-CN" altLang="en-US" sz="2000" dirty="0"/>
                  <a:t> </a:t>
                </a:r>
                <a:r>
                  <a:rPr kumimoji="1" lang="en-US" altLang="zh-CN" sz="2000" dirty="0"/>
                  <a:t>BESIII</a:t>
                </a:r>
                <a:r>
                  <a:rPr kumimoji="1" lang="zh-CN" altLang="en-US" sz="2000" dirty="0"/>
                  <a:t> </a:t>
                </a:r>
                <a:r>
                  <a:rPr kumimoji="1" lang="en-US" altLang="zh-CN" sz="2000" dirty="0"/>
                  <a:t>measurement</a:t>
                </a:r>
                <a:r>
                  <a:rPr kumimoji="1" lang="zh-CN" altLang="en-US" sz="2000" dirty="0"/>
                  <a:t> </a:t>
                </a:r>
                <a:r>
                  <a:rPr kumimoji="0" lang="en-US" altLang="zh-CN" sz="2000" b="1" i="0" u="none" strike="noStrike" cap="none" normalizeH="0" baseline="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(3.44±0.52±0.32)×10</a:t>
                </a:r>
                <a:r>
                  <a:rPr kumimoji="0" lang="en-US" altLang="zh-CN" sz="2000" b="1" i="0" u="none" strike="noStrike" cap="none" normalizeH="0" baseline="3000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-3</a:t>
                </a:r>
                <a:r>
                  <a:rPr kumimoji="0" lang="en-US" altLang="zh-CN" sz="2000" b="1" i="0" u="none" strike="noStrike" cap="none" normalizeH="0" baseline="0" dirty="0">
                    <a:ln>
                      <a:noFill/>
                    </a:ln>
                    <a:solidFill>
                      <a:schemeClr val="tx1"/>
                    </a:solidFill>
                    <a:effectLst/>
                    <a:latin typeface="Arial" panose="020B0604020202020204" pitchFamily="34" charset="0"/>
                    <a:ea typeface="Georgia" panose="02040502050405020303" pitchFamily="18" charset="0"/>
                    <a:cs typeface="Times New Roman" panose="02020603050405020304" pitchFamily="18" charset="0"/>
                  </a:rPr>
                  <a:t> </a:t>
                </a:r>
                <a:r>
                  <a:rPr kumimoji="0" lang="en-US" altLang="zh-CN" sz="2000" b="0" i="0" u="none" strike="noStrike" cap="none" normalizeH="0" baseline="0" dirty="0">
                    <a:ln>
                      <a:noFill/>
                    </a:ln>
                    <a:solidFill>
                      <a:schemeClr val="tx1"/>
                    </a:solidFill>
                    <a:effectLst/>
                    <a:latin typeface="Arial" panose="020B0604020202020204" pitchFamily="34" charset="0"/>
                    <a:ea typeface="Georgia" panose="02040502050405020303" pitchFamily="18" charset="0"/>
                    <a:cs typeface="Times New Roman" panose="02020603050405020304" pitchFamily="18" charset="0"/>
                  </a:rPr>
                  <a:t>considering the smallness of the number for a </a:t>
                </a:r>
                <a:r>
                  <a:rPr kumimoji="0" lang="en-US" altLang="zh-CN" sz="2000" b="0" i="1" u="none" strike="noStrike" cap="none" normalizeH="0" baseline="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Ds</a:t>
                </a:r>
                <a:r>
                  <a:rPr kumimoji="0" lang="en-US" altLang="zh-CN" sz="2000" b="0" i="0" u="none" strike="noStrike" cap="none" normalizeH="0" baseline="0" dirty="0">
                    <a:ln>
                      <a:noFill/>
                    </a:ln>
                    <a:solidFill>
                      <a:schemeClr val="tx1"/>
                    </a:solidFill>
                    <a:effectLst/>
                    <a:latin typeface="Arial" panose="020B0604020202020204" pitchFamily="34" charset="0"/>
                    <a:ea typeface="Georgia" panose="02040502050405020303" pitchFamily="18" charset="0"/>
                    <a:cs typeface="Times New Roman" panose="02020603050405020304" pitchFamily="18" charset="0"/>
                  </a:rPr>
                  <a:t> decay and the amount of modeling required to extract the </a:t>
                </a:r>
                <a:r>
                  <a:rPr kumimoji="0" lang="en-US" altLang="zh-CN" sz="2000" b="0" i="1" u="none" strike="noStrike" cap="none" normalizeH="0" baseline="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a</a:t>
                </a:r>
                <a:r>
                  <a:rPr kumimoji="0" lang="en-US" altLang="zh-CN" sz="2000" b="0" i="0" u="none" strike="noStrike" cap="none" normalizeH="0" baseline="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0(1817)</a:t>
                </a:r>
                <a:r>
                  <a:rPr kumimoji="0" lang="en-US" altLang="zh-CN" sz="2000" b="0" i="0" u="none" strike="noStrike" cap="none" normalizeH="0" baseline="0" dirty="0">
                    <a:ln>
                      <a:noFill/>
                    </a:ln>
                    <a:solidFill>
                      <a:schemeClr val="tx1"/>
                    </a:solidFill>
                    <a:effectLst/>
                    <a:latin typeface="Arial" panose="020B0604020202020204" pitchFamily="34" charset="0"/>
                    <a:ea typeface="Georgia" panose="02040502050405020303" pitchFamily="18" charset="0"/>
                    <a:cs typeface="Times New Roman" panose="02020603050405020304" pitchFamily="18" charset="0"/>
                  </a:rPr>
                  <a:t> signal--</a:t>
                </a:r>
                <a:r>
                  <a:rPr lang="en-US" altLang="zh-CN" sz="1800" dirty="0">
                    <a:effectLst/>
                    <a:latin typeface="Georgia" panose="02040502050405020303" pitchFamily="18" charset="0"/>
                    <a:ea typeface="DengXian" panose="02010600030101010101" pitchFamily="2" charset="-122"/>
                    <a:cs typeface="Times New Roman" panose="02020603050405020304" pitchFamily="18" charset="0"/>
                  </a:rPr>
                  <a:t> </a:t>
                </a:r>
                <a:r>
                  <a:rPr lang="en-US" altLang="zh-CN" sz="2000" b="1" dirty="0">
                    <a:latin typeface="Arial" panose="020B0604020202020204" pitchFamily="34" charset="0"/>
                    <a:ea typeface="Georgia" panose="02040502050405020303" pitchFamily="18" charset="0"/>
                    <a:cs typeface="Times New Roman" panose="02020603050405020304" pitchFamily="18" charset="0"/>
                  </a:rPr>
                  <a:t>PRL129, 182001</a:t>
                </a:r>
                <a:r>
                  <a:rPr lang="zh-CN" altLang="en-US" sz="2000" b="1" dirty="0">
                    <a:latin typeface="Arial" panose="020B0604020202020204" pitchFamily="34" charset="0"/>
                    <a:ea typeface="Georgia" panose="02040502050405020303" pitchFamily="18" charset="0"/>
                    <a:cs typeface="Times New Roman" panose="02020603050405020304" pitchFamily="18" charset="0"/>
                  </a:rPr>
                  <a:t> </a:t>
                </a:r>
                <a14:m>
                  <m:oMath xmlns:m="http://schemas.openxmlformats.org/officeDocument/2006/math">
                    <m:r>
                      <a:rPr lang="en-US" altLang="zh-CN" sz="2000" b="1">
                        <a:latin typeface="Cambria Math" panose="02040503050406030204" pitchFamily="18" charset="0"/>
                        <a:ea typeface="Georgia" panose="02040502050405020303" pitchFamily="18" charset="0"/>
                        <a:cs typeface="Times New Roman" panose="02020603050405020304" pitchFamily="18" charset="0"/>
                      </a:rPr>
                      <m:t>(</m:t>
                    </m:r>
                    <m:r>
                      <a:rPr lang="en-US" altLang="zh-CN" sz="2000" b="1" i="1">
                        <a:latin typeface="Cambria Math" panose="02040503050406030204" pitchFamily="18" charset="0"/>
                        <a:ea typeface="Georgia" panose="02040502050405020303" pitchFamily="18" charset="0"/>
                        <a:cs typeface="Times New Roman" panose="02020603050405020304" pitchFamily="18" charset="0"/>
                      </a:rPr>
                      <m:t>𝟐𝟎𝟐𝟐</m:t>
                    </m:r>
                    <m:r>
                      <a:rPr lang="en-US" altLang="zh-CN" sz="2000" b="1">
                        <a:latin typeface="Cambria Math" panose="02040503050406030204" pitchFamily="18" charset="0"/>
                        <a:ea typeface="Georgia" panose="02040502050405020303" pitchFamily="18" charset="0"/>
                        <a:cs typeface="Times New Roman" panose="02020603050405020304" pitchFamily="18" charset="0"/>
                      </a:rPr>
                      <m:t>)</m:t>
                    </m:r>
                  </m:oMath>
                </a14:m>
                <a:endParaRPr lang="zh-CN" altLang="zh-CN" sz="2000" b="1" dirty="0">
                  <a:latin typeface="Arial" panose="020B0604020202020204" pitchFamily="34" charset="0"/>
                  <a:ea typeface="Georgia" panose="02040502050405020303" pitchFamily="18" charset="0"/>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BB9FBD1F-907B-9E46-4771-C92BF9C5B9E6}"/>
                  </a:ext>
                </a:extLst>
              </p:cNvPr>
              <p:cNvSpPr txBox="1">
                <a:spLocks noRot="1" noChangeAspect="1" noMove="1" noResize="1" noEditPoints="1" noAdjustHandles="1" noChangeArrowheads="1" noChangeShapeType="1" noTextEdit="1"/>
              </p:cNvSpPr>
              <p:nvPr/>
            </p:nvSpPr>
            <p:spPr>
              <a:xfrm>
                <a:off x="5627427" y="4907696"/>
                <a:ext cx="6134583" cy="1631216"/>
              </a:xfrm>
              <a:prstGeom prst="rect">
                <a:avLst/>
              </a:prstGeom>
              <a:blipFill>
                <a:blip r:embed="rId5"/>
                <a:stretch>
                  <a:fillRect l="-1035" t="-1538" r="-1863" b="-538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97065951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63367A5-37D2-2D41-CBAA-3AA25752B7DA}"/>
              </a:ext>
            </a:extLst>
          </p:cNvPr>
          <p:cNvSpPr>
            <a:spLocks noGrp="1"/>
          </p:cNvSpPr>
          <p:nvPr>
            <p:ph type="sldNum" sz="quarter" idx="12"/>
          </p:nvPr>
        </p:nvSpPr>
        <p:spPr/>
        <p:txBody>
          <a:bodyPr/>
          <a:lstStyle/>
          <a:p>
            <a:pPr>
              <a:defRPr/>
            </a:pPr>
            <a:fld id="{C4FB67F1-DEA0-4505-A3D7-68170254FAEF}" type="slidenum">
              <a:rPr lang="zh-CN" altLang="en-US" smtClean="0"/>
              <a:pPr>
                <a:defRPr/>
              </a:pPr>
              <a:t>42</a:t>
            </a:fld>
            <a:endParaRPr lang="zh-CN" altLang="en-US"/>
          </a:p>
        </p:txBody>
      </p:sp>
      <p:pic>
        <p:nvPicPr>
          <p:cNvPr id="6" name="图片 5">
            <a:extLst>
              <a:ext uri="{FF2B5EF4-FFF2-40B4-BE49-F238E27FC236}">
                <a16:creationId xmlns:a16="http://schemas.microsoft.com/office/drawing/2014/main" id="{D9333D8E-4805-106D-2AD8-05217C909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6608" y="2263092"/>
            <a:ext cx="4611356" cy="1551169"/>
          </a:xfrm>
          <a:prstGeom prst="rect">
            <a:avLst/>
          </a:prstGeom>
        </p:spPr>
      </p:pic>
      <p:pic>
        <p:nvPicPr>
          <p:cNvPr id="8" name="图片 7">
            <a:extLst>
              <a:ext uri="{FF2B5EF4-FFF2-40B4-BE49-F238E27FC236}">
                <a16:creationId xmlns:a16="http://schemas.microsoft.com/office/drawing/2014/main" id="{6099ED4D-FA4B-F8E6-5A61-D50975D3E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1650" y="4143737"/>
            <a:ext cx="4656314" cy="1883137"/>
          </a:xfrm>
          <a:prstGeom prst="rect">
            <a:avLst/>
          </a:prstGeom>
        </p:spPr>
      </p:pic>
      <p:sp>
        <p:nvSpPr>
          <p:cNvPr id="9" name="文本框 8">
            <a:extLst>
              <a:ext uri="{FF2B5EF4-FFF2-40B4-BE49-F238E27FC236}">
                <a16:creationId xmlns:a16="http://schemas.microsoft.com/office/drawing/2014/main" id="{ECA93C15-DA04-F04D-2822-F5420D2F1A04}"/>
              </a:ext>
            </a:extLst>
          </p:cNvPr>
          <p:cNvSpPr txBox="1"/>
          <p:nvPr/>
        </p:nvSpPr>
        <p:spPr>
          <a:xfrm>
            <a:off x="115746" y="240040"/>
            <a:ext cx="4455194" cy="523220"/>
          </a:xfrm>
          <a:prstGeom prst="rect">
            <a:avLst/>
          </a:prstGeom>
          <a:noFill/>
        </p:spPr>
        <p:txBody>
          <a:bodyPr wrap="none" rtlCol="0">
            <a:spAutoFit/>
          </a:bodyPr>
          <a:lstStyle/>
          <a:p>
            <a:r>
              <a:rPr lang="en-US" altLang="zh-CN" sz="2800" b="1" dirty="0"/>
              <a:t>Line-shape—neutral</a:t>
            </a:r>
            <a:r>
              <a:rPr lang="zh-CN" altLang="en-US" sz="2800" b="1" dirty="0"/>
              <a:t> </a:t>
            </a:r>
            <a:r>
              <a:rPr lang="en-US" altLang="zh-CN" sz="2800" b="1" dirty="0"/>
              <a:t>channel</a:t>
            </a:r>
            <a:endParaRPr lang="zh-CN" altLang="en-US" sz="2800" b="1" dirty="0"/>
          </a:p>
        </p:txBody>
      </p:sp>
      <p:pic>
        <p:nvPicPr>
          <p:cNvPr id="11" name="图片 10">
            <a:extLst>
              <a:ext uri="{FF2B5EF4-FFF2-40B4-BE49-F238E27FC236}">
                <a16:creationId xmlns:a16="http://schemas.microsoft.com/office/drawing/2014/main" id="{491622A0-FE38-0324-85B6-980F3A347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7310" y="409120"/>
            <a:ext cx="5104995" cy="1523358"/>
          </a:xfrm>
          <a:prstGeom prst="rect">
            <a:avLst/>
          </a:prstGeom>
        </p:spPr>
      </p:pic>
      <p:pic>
        <p:nvPicPr>
          <p:cNvPr id="5" name="图片 4">
            <a:extLst>
              <a:ext uri="{FF2B5EF4-FFF2-40B4-BE49-F238E27FC236}">
                <a16:creationId xmlns:a16="http://schemas.microsoft.com/office/drawing/2014/main" id="{910AB63A-4AA4-F86D-E63C-0B3D3FFCB6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036" y="1311331"/>
            <a:ext cx="5670468" cy="4745498"/>
          </a:xfrm>
          <a:prstGeom prst="rect">
            <a:avLst/>
          </a:prstGeom>
        </p:spPr>
      </p:pic>
    </p:spTree>
    <p:extLst>
      <p:ext uri="{BB962C8B-B14F-4D97-AF65-F5344CB8AC3E}">
        <p14:creationId xmlns:p14="http://schemas.microsoft.com/office/powerpoint/2010/main" val="398217709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BA3F088-CD74-2E0D-A3C7-4B0BB42D3410}"/>
              </a:ext>
            </a:extLst>
          </p:cNvPr>
          <p:cNvSpPr>
            <a:spLocks noGrp="1"/>
          </p:cNvSpPr>
          <p:nvPr>
            <p:ph type="sldNum" sz="quarter" idx="12"/>
          </p:nvPr>
        </p:nvSpPr>
        <p:spPr/>
        <p:txBody>
          <a:bodyPr/>
          <a:lstStyle/>
          <a:p>
            <a:pPr>
              <a:defRPr/>
            </a:pPr>
            <a:fld id="{C4FB67F1-DEA0-4505-A3D7-68170254FAEF}" type="slidenum">
              <a:rPr lang="zh-CN" altLang="en-US" smtClean="0"/>
              <a:pPr>
                <a:defRPr/>
              </a:pPr>
              <a:t>43</a:t>
            </a:fld>
            <a:endParaRPr lang="zh-CN" altLang="en-US"/>
          </a:p>
        </p:txBody>
      </p:sp>
      <p:pic>
        <p:nvPicPr>
          <p:cNvPr id="4" name="图片 3">
            <a:extLst>
              <a:ext uri="{FF2B5EF4-FFF2-40B4-BE49-F238E27FC236}">
                <a16:creationId xmlns:a16="http://schemas.microsoft.com/office/drawing/2014/main" id="{3918DE33-5160-9F00-F459-032B4BAE7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51" y="1740400"/>
            <a:ext cx="5457308" cy="4458343"/>
          </a:xfrm>
          <a:prstGeom prst="rect">
            <a:avLst/>
          </a:prstGeom>
        </p:spPr>
      </p:pic>
      <p:pic>
        <p:nvPicPr>
          <p:cNvPr id="6" name="图片 5">
            <a:extLst>
              <a:ext uri="{FF2B5EF4-FFF2-40B4-BE49-F238E27FC236}">
                <a16:creationId xmlns:a16="http://schemas.microsoft.com/office/drawing/2014/main" id="{CAEFB9B5-44F0-5BF4-F0D9-2E18DB6A69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2705" y="1849056"/>
            <a:ext cx="4238260" cy="3729943"/>
          </a:xfrm>
          <a:prstGeom prst="rect">
            <a:avLst/>
          </a:prstGeom>
        </p:spPr>
      </p:pic>
      <p:pic>
        <p:nvPicPr>
          <p:cNvPr id="8" name="图片 7">
            <a:extLst>
              <a:ext uri="{FF2B5EF4-FFF2-40B4-BE49-F238E27FC236}">
                <a16:creationId xmlns:a16="http://schemas.microsoft.com/office/drawing/2014/main" id="{1AC5504E-F21D-34F7-A0F3-F1E649564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282" y="240697"/>
            <a:ext cx="6690167" cy="1499703"/>
          </a:xfrm>
          <a:prstGeom prst="rect">
            <a:avLst/>
          </a:prstGeom>
        </p:spPr>
      </p:pic>
      <p:sp>
        <p:nvSpPr>
          <p:cNvPr id="9" name="文本框 8">
            <a:extLst>
              <a:ext uri="{FF2B5EF4-FFF2-40B4-BE49-F238E27FC236}">
                <a16:creationId xmlns:a16="http://schemas.microsoft.com/office/drawing/2014/main" id="{B6F489DE-9818-12C9-3E7E-FDD26DD0A0AF}"/>
              </a:ext>
            </a:extLst>
          </p:cNvPr>
          <p:cNvSpPr txBox="1"/>
          <p:nvPr/>
        </p:nvSpPr>
        <p:spPr>
          <a:xfrm>
            <a:off x="115746" y="240040"/>
            <a:ext cx="4562403" cy="523220"/>
          </a:xfrm>
          <a:prstGeom prst="rect">
            <a:avLst/>
          </a:prstGeom>
          <a:noFill/>
        </p:spPr>
        <p:txBody>
          <a:bodyPr wrap="none" rtlCol="0">
            <a:spAutoFit/>
          </a:bodyPr>
          <a:lstStyle/>
          <a:p>
            <a:r>
              <a:rPr lang="en-US" altLang="zh-CN" sz="2800" b="1" dirty="0"/>
              <a:t>Line-shape—charged</a:t>
            </a:r>
            <a:r>
              <a:rPr lang="zh-CN" altLang="en-US" sz="2800" b="1" dirty="0"/>
              <a:t> </a:t>
            </a:r>
            <a:r>
              <a:rPr lang="en-US" altLang="zh-CN" sz="2800" b="1" dirty="0"/>
              <a:t>channel</a:t>
            </a:r>
            <a:endParaRPr lang="zh-CN" altLang="en-US" sz="2800" b="1" dirty="0"/>
          </a:p>
        </p:txBody>
      </p:sp>
    </p:spTree>
    <p:extLst>
      <p:ext uri="{BB962C8B-B14F-4D97-AF65-F5344CB8AC3E}">
        <p14:creationId xmlns:p14="http://schemas.microsoft.com/office/powerpoint/2010/main" val="111125267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幻灯片编号占位符 2"/>
          <p:cNvSpPr>
            <a:spLocks noGrp="1"/>
          </p:cNvSpPr>
          <p:nvPr>
            <p:ph type="sldNum" sz="quarter" idx="12"/>
          </p:nvPr>
        </p:nvSpPr>
        <p:spPr/>
        <p:txBody>
          <a:bodyPr/>
          <a:lstStyle/>
          <a:p>
            <a:fld id="{6DE53C34-1AA1-4AB3-A96F-01890984CFFF}" type="slidenum">
              <a:rPr lang="zh-CN" altLang="en-US" smtClean="0"/>
              <a:t>44</a:t>
            </a:fld>
            <a:endParaRPr lang="zh-CN" altLang="en-US"/>
          </a:p>
        </p:txBody>
      </p:sp>
      <p:sp>
        <p:nvSpPr>
          <p:cNvPr id="5" name="任意多边形 43">
            <a:extLst>
              <a:ext uri="{FF2B5EF4-FFF2-40B4-BE49-F238E27FC236}">
                <a16:creationId xmlns:a16="http://schemas.microsoft.com/office/drawing/2014/main" id="{2C917581-E700-4299-9292-A20E483084D5}"/>
              </a:ext>
            </a:extLst>
          </p:cNvPr>
          <p:cNvSpPr/>
          <p:nvPr/>
        </p:nvSpPr>
        <p:spPr>
          <a:xfrm flipH="1">
            <a:off x="6056" y="6056"/>
            <a:ext cx="2548571" cy="6858000"/>
          </a:xfrm>
          <a:custGeom>
            <a:avLst/>
            <a:gdLst>
              <a:gd name="connsiteX0" fmla="*/ 2548571 w 2548571"/>
              <a:gd name="connsiteY0" fmla="*/ 0 h 6858000"/>
              <a:gd name="connsiteX1" fmla="*/ 1 w 2548571"/>
              <a:gd name="connsiteY1" fmla="*/ 0 h 6858000"/>
              <a:gd name="connsiteX2" fmla="*/ 1 w 2548571"/>
              <a:gd name="connsiteY2" fmla="*/ 718873 h 6858000"/>
              <a:gd name="connsiteX3" fmla="*/ 71881 w 2548571"/>
              <a:gd name="connsiteY3" fmla="*/ 692564 h 6858000"/>
              <a:gd name="connsiteX4" fmla="*/ 375310 w 2548571"/>
              <a:gd name="connsiteY4" fmla="*/ 646690 h 6858000"/>
              <a:gd name="connsiteX5" fmla="*/ 1395686 w 2548571"/>
              <a:gd name="connsiteY5" fmla="*/ 1667067 h 6858000"/>
              <a:gd name="connsiteX6" fmla="*/ 375310 w 2548571"/>
              <a:gd name="connsiteY6" fmla="*/ 2687443 h 6858000"/>
              <a:gd name="connsiteX7" fmla="*/ 71881 w 2548571"/>
              <a:gd name="connsiteY7" fmla="*/ 2641569 h 6858000"/>
              <a:gd name="connsiteX8" fmla="*/ 1 w 2548571"/>
              <a:gd name="connsiteY8" fmla="*/ 2615260 h 6858000"/>
              <a:gd name="connsiteX9" fmla="*/ 1 w 2548571"/>
              <a:gd name="connsiteY9" fmla="*/ 4184073 h 6858000"/>
              <a:gd name="connsiteX10" fmla="*/ 0 w 2548571"/>
              <a:gd name="connsiteY10" fmla="*/ 4184073 h 6858000"/>
              <a:gd name="connsiteX11" fmla="*/ 0 w 2548571"/>
              <a:gd name="connsiteY11" fmla="*/ 6858000 h 6858000"/>
              <a:gd name="connsiteX12" fmla="*/ 2548570 w 2548571"/>
              <a:gd name="connsiteY12" fmla="*/ 6858000 h 6858000"/>
              <a:gd name="connsiteX13" fmla="*/ 2548570 w 2548571"/>
              <a:gd name="connsiteY13" fmla="*/ 4992255 h 6858000"/>
              <a:gd name="connsiteX14" fmla="*/ 2548571 w 2548571"/>
              <a:gd name="connsiteY14" fmla="*/ 4992255 h 6858000"/>
              <a:gd name="connsiteX15" fmla="*/ 2548571 w 2548571"/>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8571" h="6858000">
                <a:moveTo>
                  <a:pt x="2548571" y="0"/>
                </a:moveTo>
                <a:lnTo>
                  <a:pt x="1" y="0"/>
                </a:lnTo>
                <a:lnTo>
                  <a:pt x="1" y="718873"/>
                </a:lnTo>
                <a:lnTo>
                  <a:pt x="71881" y="692564"/>
                </a:lnTo>
                <a:cubicBezTo>
                  <a:pt x="167735" y="662751"/>
                  <a:pt x="269646" y="646690"/>
                  <a:pt x="375310" y="646690"/>
                </a:cubicBezTo>
                <a:cubicBezTo>
                  <a:pt x="938848" y="646690"/>
                  <a:pt x="1395686" y="1103528"/>
                  <a:pt x="1395686" y="1667067"/>
                </a:cubicBezTo>
                <a:cubicBezTo>
                  <a:pt x="1395686" y="2230605"/>
                  <a:pt x="938848" y="2687443"/>
                  <a:pt x="375310" y="2687443"/>
                </a:cubicBezTo>
                <a:cubicBezTo>
                  <a:pt x="269646" y="2687443"/>
                  <a:pt x="167735" y="2671383"/>
                  <a:pt x="71881" y="2641569"/>
                </a:cubicBezTo>
                <a:lnTo>
                  <a:pt x="1" y="2615260"/>
                </a:lnTo>
                <a:lnTo>
                  <a:pt x="1" y="4184073"/>
                </a:lnTo>
                <a:lnTo>
                  <a:pt x="0" y="4184073"/>
                </a:lnTo>
                <a:lnTo>
                  <a:pt x="0" y="6858000"/>
                </a:lnTo>
                <a:lnTo>
                  <a:pt x="2548570" y="6858000"/>
                </a:lnTo>
                <a:lnTo>
                  <a:pt x="2548570" y="4992255"/>
                </a:lnTo>
                <a:lnTo>
                  <a:pt x="2548571" y="4992255"/>
                </a:lnTo>
                <a:lnTo>
                  <a:pt x="2548571"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TextBox 37">
            <a:extLst>
              <a:ext uri="{FF2B5EF4-FFF2-40B4-BE49-F238E27FC236}">
                <a16:creationId xmlns:a16="http://schemas.microsoft.com/office/drawing/2014/main" id="{B6DC029A-FC9E-4642-8956-5479D7A3E342}"/>
              </a:ext>
            </a:extLst>
          </p:cNvPr>
          <p:cNvSpPr>
            <a:spLocks noChangeArrowheads="1"/>
          </p:cNvSpPr>
          <p:nvPr/>
        </p:nvSpPr>
        <p:spPr bwMode="auto">
          <a:xfrm>
            <a:off x="1663119" y="1209974"/>
            <a:ext cx="4737681"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spcBef>
                <a:spcPct val="0"/>
              </a:spcBef>
              <a:buNone/>
            </a:pPr>
            <a:r>
              <a:rPr lang="en-US" altLang="zh-CN" sz="4800" b="1" dirty="0">
                <a:solidFill>
                  <a:srgbClr val="C00000"/>
                </a:solidFill>
                <a:latin typeface="Microsoft YaHei" charset="-122"/>
                <a:ea typeface="Microsoft YaHei" charset="-122"/>
                <a:cs typeface="Microsoft YaHei" charset="-122"/>
              </a:rPr>
              <a:t>Contents</a:t>
            </a:r>
            <a:endParaRPr lang="zh-CN" altLang="en-US" sz="40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4">
            <a:extLst>
              <a:ext uri="{FF2B5EF4-FFF2-40B4-BE49-F238E27FC236}">
                <a16:creationId xmlns:a16="http://schemas.microsoft.com/office/drawing/2014/main" id="{4D1C3691-D34A-4B1E-8D8C-B1DAB190C26C}"/>
              </a:ext>
            </a:extLst>
          </p:cNvPr>
          <p:cNvSpPr txBox="1"/>
          <p:nvPr/>
        </p:nvSpPr>
        <p:spPr>
          <a:xfrm>
            <a:off x="3047951" y="5742632"/>
            <a:ext cx="422205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solidFill>
                  <a:srgbClr val="C00000"/>
                </a:solidFill>
                <a:latin typeface="微软雅黑" panose="020B0503020204020204" pitchFamily="34" charset="-122"/>
                <a:ea typeface="微软雅黑" panose="020B0503020204020204" pitchFamily="34" charset="-122"/>
              </a:rPr>
              <a:t>Summary and outlook</a:t>
            </a:r>
          </a:p>
        </p:txBody>
      </p:sp>
      <p:sp>
        <p:nvSpPr>
          <p:cNvPr id="9" name="TextBox 64">
            <a:extLst>
              <a:ext uri="{FF2B5EF4-FFF2-40B4-BE49-F238E27FC236}">
                <a16:creationId xmlns:a16="http://schemas.microsoft.com/office/drawing/2014/main" id="{CBD0793E-DC21-4E1A-8315-0C871EF6F8BB}"/>
              </a:ext>
            </a:extLst>
          </p:cNvPr>
          <p:cNvSpPr txBox="1"/>
          <p:nvPr/>
        </p:nvSpPr>
        <p:spPr>
          <a:xfrm>
            <a:off x="2972858" y="4826423"/>
            <a:ext cx="727840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marL="0" lvl="1" indent="0">
              <a:spcBef>
                <a:spcPts val="0"/>
              </a:spcBef>
              <a:buNone/>
            </a:pP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Experimental</a:t>
            </a: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discovery</a:t>
            </a: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of</a:t>
            </a: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the</a:t>
            </a: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a0(1780)</a:t>
            </a:r>
          </a:p>
        </p:txBody>
      </p:sp>
      <p:sp>
        <p:nvSpPr>
          <p:cNvPr id="10" name="TextBox 64">
            <a:extLst>
              <a:ext uri="{FF2B5EF4-FFF2-40B4-BE49-F238E27FC236}">
                <a16:creationId xmlns:a16="http://schemas.microsoft.com/office/drawing/2014/main" id="{DE0D0B1A-8330-48B4-8890-7419CEBAF5D8}"/>
              </a:ext>
            </a:extLst>
          </p:cNvPr>
          <p:cNvSpPr txBox="1"/>
          <p:nvPr/>
        </p:nvSpPr>
        <p:spPr>
          <a:xfrm>
            <a:off x="2972858" y="3910215"/>
            <a:ext cx="9116598"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VV</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interactions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and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dynamically</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generated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states</a:t>
            </a:r>
          </a:p>
        </p:txBody>
      </p:sp>
      <p:sp>
        <p:nvSpPr>
          <p:cNvPr id="11" name="TextBox 64">
            <a:extLst>
              <a:ext uri="{FF2B5EF4-FFF2-40B4-BE49-F238E27FC236}">
                <a16:creationId xmlns:a16="http://schemas.microsoft.com/office/drawing/2014/main" id="{71350B8B-3805-45FF-A172-FA69431C9464}"/>
              </a:ext>
            </a:extLst>
          </p:cNvPr>
          <p:cNvSpPr txBox="1"/>
          <p:nvPr/>
        </p:nvSpPr>
        <p:spPr>
          <a:xfrm>
            <a:off x="2972858" y="2994007"/>
            <a:ext cx="8748469" cy="52322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Hadron spectroscopy beyond naïve QM</a:t>
            </a:r>
          </a:p>
        </p:txBody>
      </p:sp>
      <p:grpSp>
        <p:nvGrpSpPr>
          <p:cNvPr id="12" name="组合 11">
            <a:extLst>
              <a:ext uri="{FF2B5EF4-FFF2-40B4-BE49-F238E27FC236}">
                <a16:creationId xmlns:a16="http://schemas.microsoft.com/office/drawing/2014/main" id="{F83DE350-3D38-414B-9C24-299FAB4F8957}"/>
              </a:ext>
            </a:extLst>
          </p:cNvPr>
          <p:cNvGrpSpPr>
            <a:grpSpLocks noChangeAspect="1"/>
          </p:cNvGrpSpPr>
          <p:nvPr/>
        </p:nvGrpSpPr>
        <p:grpSpPr>
          <a:xfrm>
            <a:off x="2207627" y="4750630"/>
            <a:ext cx="630000" cy="630000"/>
            <a:chOff x="4840168" y="2373480"/>
            <a:chExt cx="522572" cy="522572"/>
          </a:xfrm>
          <a:solidFill>
            <a:srgbClr val="1F8EB9"/>
          </a:solidFill>
        </p:grpSpPr>
        <p:sp>
          <p:nvSpPr>
            <p:cNvPr id="13" name="椭圆 12">
              <a:extLst>
                <a:ext uri="{FF2B5EF4-FFF2-40B4-BE49-F238E27FC236}">
                  <a16:creationId xmlns:a16="http://schemas.microsoft.com/office/drawing/2014/main" id="{634FEBC9-90B0-4592-9BA3-40628F6765D3}"/>
                </a:ext>
              </a:extLst>
            </p:cNvPr>
            <p:cNvSpPr/>
            <p:nvPr/>
          </p:nvSpPr>
          <p:spPr>
            <a:xfrm>
              <a:off x="4840168" y="2373480"/>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14" name="Freeform 55">
              <a:extLst>
                <a:ext uri="{FF2B5EF4-FFF2-40B4-BE49-F238E27FC236}">
                  <a16:creationId xmlns:a16="http://schemas.microsoft.com/office/drawing/2014/main" id="{C43CBE12-3EE2-4A61-BFB7-FBD2AE8C031C}"/>
                </a:ext>
              </a:extLst>
            </p:cNvPr>
            <p:cNvSpPr>
              <a:spLocks noEditPoints="1"/>
            </p:cNvSpPr>
            <p:nvPr/>
          </p:nvSpPr>
          <p:spPr bwMode="auto">
            <a:xfrm>
              <a:off x="4955059" y="2481562"/>
              <a:ext cx="292790" cy="306409"/>
            </a:xfrm>
            <a:custGeom>
              <a:avLst/>
              <a:gdLst>
                <a:gd name="T0" fmla="*/ 83 w 129"/>
                <a:gd name="T1" fmla="*/ 92 h 135"/>
                <a:gd name="T2" fmla="*/ 127 w 129"/>
                <a:gd name="T3" fmla="*/ 26 h 135"/>
                <a:gd name="T4" fmla="*/ 127 w 129"/>
                <a:gd name="T5" fmla="*/ 21 h 135"/>
                <a:gd name="T6" fmla="*/ 117 w 129"/>
                <a:gd name="T7" fmla="*/ 10 h 135"/>
                <a:gd name="T8" fmla="*/ 112 w 129"/>
                <a:gd name="T9" fmla="*/ 10 h 135"/>
                <a:gd name="T10" fmla="*/ 107 w 129"/>
                <a:gd name="T11" fmla="*/ 16 h 135"/>
                <a:gd name="T12" fmla="*/ 101 w 129"/>
                <a:gd name="T13" fmla="*/ 16 h 135"/>
                <a:gd name="T14" fmla="*/ 101 w 129"/>
                <a:gd name="T15" fmla="*/ 0 h 135"/>
                <a:gd name="T16" fmla="*/ 27 w 129"/>
                <a:gd name="T17" fmla="*/ 0 h 135"/>
                <a:gd name="T18" fmla="*/ 27 w 129"/>
                <a:gd name="T19" fmla="*/ 16 h 135"/>
                <a:gd name="T20" fmla="*/ 22 w 129"/>
                <a:gd name="T21" fmla="*/ 16 h 135"/>
                <a:gd name="T22" fmla="*/ 17 w 129"/>
                <a:gd name="T23" fmla="*/ 10 h 135"/>
                <a:gd name="T24" fmla="*/ 12 w 129"/>
                <a:gd name="T25" fmla="*/ 10 h 135"/>
                <a:gd name="T26" fmla="*/ 1 w 129"/>
                <a:gd name="T27" fmla="*/ 21 h 135"/>
                <a:gd name="T28" fmla="*/ 1 w 129"/>
                <a:gd name="T29" fmla="*/ 26 h 135"/>
                <a:gd name="T30" fmla="*/ 46 w 129"/>
                <a:gd name="T31" fmla="*/ 92 h 135"/>
                <a:gd name="T32" fmla="*/ 59 w 129"/>
                <a:gd name="T33" fmla="*/ 98 h 135"/>
                <a:gd name="T34" fmla="*/ 59 w 129"/>
                <a:gd name="T35" fmla="*/ 103 h 135"/>
                <a:gd name="T36" fmla="*/ 54 w 129"/>
                <a:gd name="T37" fmla="*/ 106 h 135"/>
                <a:gd name="T38" fmla="*/ 59 w 129"/>
                <a:gd name="T39" fmla="*/ 108 h 135"/>
                <a:gd name="T40" fmla="*/ 59 w 129"/>
                <a:gd name="T41" fmla="*/ 114 h 135"/>
                <a:gd name="T42" fmla="*/ 54 w 129"/>
                <a:gd name="T43" fmla="*/ 119 h 135"/>
                <a:gd name="T44" fmla="*/ 48 w 129"/>
                <a:gd name="T45" fmla="*/ 124 h 135"/>
                <a:gd name="T46" fmla="*/ 43 w 129"/>
                <a:gd name="T47" fmla="*/ 129 h 135"/>
                <a:gd name="T48" fmla="*/ 49 w 129"/>
                <a:gd name="T49" fmla="*/ 135 h 135"/>
                <a:gd name="T50" fmla="*/ 80 w 129"/>
                <a:gd name="T51" fmla="*/ 135 h 135"/>
                <a:gd name="T52" fmla="*/ 85 w 129"/>
                <a:gd name="T53" fmla="*/ 129 h 135"/>
                <a:gd name="T54" fmla="*/ 80 w 129"/>
                <a:gd name="T55" fmla="*/ 124 h 135"/>
                <a:gd name="T56" fmla="*/ 74 w 129"/>
                <a:gd name="T57" fmla="*/ 119 h 135"/>
                <a:gd name="T58" fmla="*/ 69 w 129"/>
                <a:gd name="T59" fmla="*/ 114 h 135"/>
                <a:gd name="T60" fmla="*/ 69 w 129"/>
                <a:gd name="T61" fmla="*/ 108 h 135"/>
                <a:gd name="T62" fmla="*/ 75 w 129"/>
                <a:gd name="T63" fmla="*/ 106 h 135"/>
                <a:gd name="T64" fmla="*/ 69 w 129"/>
                <a:gd name="T65" fmla="*/ 103 h 135"/>
                <a:gd name="T66" fmla="*/ 69 w 129"/>
                <a:gd name="T67" fmla="*/ 98 h 135"/>
                <a:gd name="T68" fmla="*/ 83 w 129"/>
                <a:gd name="T69" fmla="*/ 92 h 135"/>
                <a:gd name="T70" fmla="*/ 101 w 129"/>
                <a:gd name="T71" fmla="*/ 21 h 135"/>
                <a:gd name="T72" fmla="*/ 107 w 129"/>
                <a:gd name="T73" fmla="*/ 21 h 135"/>
                <a:gd name="T74" fmla="*/ 112 w 129"/>
                <a:gd name="T75" fmla="*/ 16 h 135"/>
                <a:gd name="T76" fmla="*/ 117 w 129"/>
                <a:gd name="T77" fmla="*/ 21 h 135"/>
                <a:gd name="T78" fmla="*/ 117 w 129"/>
                <a:gd name="T79" fmla="*/ 26 h 135"/>
                <a:gd name="T80" fmla="*/ 91 w 129"/>
                <a:gd name="T81" fmla="*/ 71 h 135"/>
                <a:gd name="T82" fmla="*/ 101 w 129"/>
                <a:gd name="T83" fmla="*/ 21 h 135"/>
                <a:gd name="T84" fmla="*/ 36 w 129"/>
                <a:gd name="T85" fmla="*/ 72 h 135"/>
                <a:gd name="T86" fmla="*/ 10 w 129"/>
                <a:gd name="T87" fmla="*/ 27 h 135"/>
                <a:gd name="T88" fmla="*/ 10 w 129"/>
                <a:gd name="T89" fmla="*/ 22 h 135"/>
                <a:gd name="T90" fmla="*/ 15 w 129"/>
                <a:gd name="T91" fmla="*/ 17 h 135"/>
                <a:gd name="T92" fmla="*/ 20 w 129"/>
                <a:gd name="T93" fmla="*/ 22 h 135"/>
                <a:gd name="T94" fmla="*/ 26 w 129"/>
                <a:gd name="T95" fmla="*/ 22 h 135"/>
                <a:gd name="T96" fmla="*/ 36 w 129"/>
                <a:gd name="T97" fmla="*/ 7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dirty="0">
                <a:solidFill>
                  <a:schemeClr val="accent1"/>
                </a:solidFill>
              </a:endParaRPr>
            </a:p>
          </p:txBody>
        </p:sp>
      </p:grpSp>
      <p:grpSp>
        <p:nvGrpSpPr>
          <p:cNvPr id="15" name="组合 14">
            <a:extLst>
              <a:ext uri="{FF2B5EF4-FFF2-40B4-BE49-F238E27FC236}">
                <a16:creationId xmlns:a16="http://schemas.microsoft.com/office/drawing/2014/main" id="{91BD491B-4DE1-443A-B690-0ED75DC44A83}"/>
              </a:ext>
            </a:extLst>
          </p:cNvPr>
          <p:cNvGrpSpPr>
            <a:grpSpLocks noChangeAspect="1"/>
          </p:cNvGrpSpPr>
          <p:nvPr/>
        </p:nvGrpSpPr>
        <p:grpSpPr>
          <a:xfrm>
            <a:off x="2247578" y="5742632"/>
            <a:ext cx="630000" cy="630000"/>
            <a:chOff x="4840168" y="3971584"/>
            <a:chExt cx="522572" cy="522572"/>
          </a:xfrm>
          <a:solidFill>
            <a:srgbClr val="1F8EB9"/>
          </a:solidFill>
        </p:grpSpPr>
        <p:sp>
          <p:nvSpPr>
            <p:cNvPr id="16" name="椭圆 15">
              <a:extLst>
                <a:ext uri="{FF2B5EF4-FFF2-40B4-BE49-F238E27FC236}">
                  <a16:creationId xmlns:a16="http://schemas.microsoft.com/office/drawing/2014/main" id="{88CFA046-2031-4BC2-B200-0BD4035DBB18}"/>
                </a:ext>
              </a:extLst>
            </p:cNvPr>
            <p:cNvSpPr/>
            <p:nvPr/>
          </p:nvSpPr>
          <p:spPr>
            <a:xfrm>
              <a:off x="4840168" y="3971584"/>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17" name="组合 16">
              <a:extLst>
                <a:ext uri="{FF2B5EF4-FFF2-40B4-BE49-F238E27FC236}">
                  <a16:creationId xmlns:a16="http://schemas.microsoft.com/office/drawing/2014/main" id="{160D7DBB-9611-4602-929F-C6A738F8150C}"/>
                </a:ext>
              </a:extLst>
            </p:cNvPr>
            <p:cNvGrpSpPr/>
            <p:nvPr/>
          </p:nvGrpSpPr>
          <p:grpSpPr>
            <a:xfrm>
              <a:off x="4981489" y="4078661"/>
              <a:ext cx="239931" cy="308418"/>
              <a:chOff x="731016" y="1671338"/>
              <a:chExt cx="366231" cy="470769"/>
            </a:xfrm>
            <a:grpFill/>
          </p:grpSpPr>
          <p:sp>
            <p:nvSpPr>
              <p:cNvPr id="18" name="Freeform 108">
                <a:extLst>
                  <a:ext uri="{FF2B5EF4-FFF2-40B4-BE49-F238E27FC236}">
                    <a16:creationId xmlns:a16="http://schemas.microsoft.com/office/drawing/2014/main" id="{3DE35E89-19B9-4187-B685-8712141FB4FA}"/>
                  </a:ext>
                </a:extLst>
              </p:cNvPr>
              <p:cNvSpPr>
                <a:spLocks/>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19" name="Freeform 109">
                <a:extLst>
                  <a:ext uri="{FF2B5EF4-FFF2-40B4-BE49-F238E27FC236}">
                    <a16:creationId xmlns:a16="http://schemas.microsoft.com/office/drawing/2014/main" id="{9987750A-DA64-46CB-B64E-D6182F2196AC}"/>
                  </a:ext>
                </a:extLst>
              </p:cNvPr>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0" name="Rectangle 110">
                <a:extLst>
                  <a:ext uri="{FF2B5EF4-FFF2-40B4-BE49-F238E27FC236}">
                    <a16:creationId xmlns:a16="http://schemas.microsoft.com/office/drawing/2014/main" id="{D35AB9AF-5ADC-4F90-93D4-F5A0849376A2}"/>
                  </a:ext>
                </a:extLst>
              </p:cNvPr>
              <p:cNvSpPr>
                <a:spLocks noChangeArrowheads="1"/>
              </p:cNvSpPr>
              <p:nvPr/>
            </p:nvSpPr>
            <p:spPr bwMode="auto">
              <a:xfrm flipH="1">
                <a:off x="731016" y="1933030"/>
                <a:ext cx="51923" cy="51923"/>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21" name="Rectangle 111">
                <a:extLst>
                  <a:ext uri="{FF2B5EF4-FFF2-40B4-BE49-F238E27FC236}">
                    <a16:creationId xmlns:a16="http://schemas.microsoft.com/office/drawing/2014/main" id="{0C90EE4F-F7DE-46F0-A9C0-4ABA34B07DCF}"/>
                  </a:ext>
                </a:extLst>
              </p:cNvPr>
              <p:cNvSpPr>
                <a:spLocks noChangeArrowheads="1"/>
              </p:cNvSpPr>
              <p:nvPr/>
            </p:nvSpPr>
            <p:spPr bwMode="auto">
              <a:xfrm flipH="1">
                <a:off x="731016" y="2011261"/>
                <a:ext cx="51923" cy="52615"/>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grpSp>
      <p:grpSp>
        <p:nvGrpSpPr>
          <p:cNvPr id="22" name="组合 21">
            <a:extLst>
              <a:ext uri="{FF2B5EF4-FFF2-40B4-BE49-F238E27FC236}">
                <a16:creationId xmlns:a16="http://schemas.microsoft.com/office/drawing/2014/main" id="{352C47B0-257E-4463-90AC-2B14BCB6BB0A}"/>
              </a:ext>
            </a:extLst>
          </p:cNvPr>
          <p:cNvGrpSpPr>
            <a:grpSpLocks noChangeAspect="1"/>
          </p:cNvGrpSpPr>
          <p:nvPr/>
        </p:nvGrpSpPr>
        <p:grpSpPr>
          <a:xfrm>
            <a:off x="2207627" y="2960033"/>
            <a:ext cx="630000" cy="630000"/>
            <a:chOff x="6501056" y="1873013"/>
            <a:chExt cx="696763" cy="696763"/>
          </a:xfrm>
        </p:grpSpPr>
        <p:sp>
          <p:nvSpPr>
            <p:cNvPr id="23" name="椭圆 22">
              <a:extLst>
                <a:ext uri="{FF2B5EF4-FFF2-40B4-BE49-F238E27FC236}">
                  <a16:creationId xmlns:a16="http://schemas.microsoft.com/office/drawing/2014/main" id="{2859AFB9-C93D-4256-941B-6877F6C0E89E}"/>
                </a:ext>
              </a:extLst>
            </p:cNvPr>
            <p:cNvSpPr/>
            <p:nvPr/>
          </p:nvSpPr>
          <p:spPr>
            <a:xfrm>
              <a:off x="6501056" y="1873013"/>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nvGrpSpPr>
            <p:cNvPr id="24" name="组合 23">
              <a:extLst>
                <a:ext uri="{FF2B5EF4-FFF2-40B4-BE49-F238E27FC236}">
                  <a16:creationId xmlns:a16="http://schemas.microsoft.com/office/drawing/2014/main" id="{505DB615-E55B-41F8-994D-58441F4F7435}"/>
                </a:ext>
              </a:extLst>
            </p:cNvPr>
            <p:cNvGrpSpPr>
              <a:grpSpLocks noChangeAspect="1"/>
            </p:cNvGrpSpPr>
            <p:nvPr/>
          </p:nvGrpSpPr>
          <p:grpSpPr>
            <a:xfrm>
              <a:off x="6616022" y="1996273"/>
              <a:ext cx="466830" cy="450243"/>
              <a:chOff x="7019925" y="5499100"/>
              <a:chExt cx="312738" cy="301626"/>
            </a:xfrm>
            <a:solidFill>
              <a:srgbClr val="BBBE2C"/>
            </a:solidFill>
          </p:grpSpPr>
          <p:sp>
            <p:nvSpPr>
              <p:cNvPr id="25" name="Freeform 252">
                <a:extLst>
                  <a:ext uri="{FF2B5EF4-FFF2-40B4-BE49-F238E27FC236}">
                    <a16:creationId xmlns:a16="http://schemas.microsoft.com/office/drawing/2014/main" id="{25FFB367-C507-42EE-933C-BF8CAE419DEE}"/>
                  </a:ext>
                </a:extLst>
              </p:cNvPr>
              <p:cNvSpPr>
                <a:spLocks/>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6" name="Freeform 253">
                <a:extLst>
                  <a:ext uri="{FF2B5EF4-FFF2-40B4-BE49-F238E27FC236}">
                    <a16:creationId xmlns:a16="http://schemas.microsoft.com/office/drawing/2014/main" id="{2CB0CFD3-1B18-4D80-90AE-A02717CA5C29}"/>
                  </a:ext>
                </a:extLst>
              </p:cNvPr>
              <p:cNvSpPr>
                <a:spLocks/>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grpSp>
        <p:nvGrpSpPr>
          <p:cNvPr id="27" name="组合 26">
            <a:extLst>
              <a:ext uri="{FF2B5EF4-FFF2-40B4-BE49-F238E27FC236}">
                <a16:creationId xmlns:a16="http://schemas.microsoft.com/office/drawing/2014/main" id="{10E6655E-D7A5-41BE-9B75-503BD9208E8B}"/>
              </a:ext>
            </a:extLst>
          </p:cNvPr>
          <p:cNvGrpSpPr>
            <a:grpSpLocks noChangeAspect="1"/>
          </p:cNvGrpSpPr>
          <p:nvPr/>
        </p:nvGrpSpPr>
        <p:grpSpPr>
          <a:xfrm>
            <a:off x="2207627" y="3855331"/>
            <a:ext cx="630000" cy="630000"/>
            <a:chOff x="6501056" y="2921024"/>
            <a:chExt cx="696763" cy="696763"/>
          </a:xfrm>
          <a:solidFill>
            <a:srgbClr val="1F8EB9"/>
          </a:solidFill>
        </p:grpSpPr>
        <p:sp>
          <p:nvSpPr>
            <p:cNvPr id="28" name="椭圆 27">
              <a:extLst>
                <a:ext uri="{FF2B5EF4-FFF2-40B4-BE49-F238E27FC236}">
                  <a16:creationId xmlns:a16="http://schemas.microsoft.com/office/drawing/2014/main" id="{22E62680-8A5C-4DCE-82F1-C5A45F1F212D}"/>
                </a:ext>
              </a:extLst>
            </p:cNvPr>
            <p:cNvSpPr/>
            <p:nvPr/>
          </p:nvSpPr>
          <p:spPr>
            <a:xfrm>
              <a:off x="6501056" y="2921024"/>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29" name="组合 28">
              <a:extLst>
                <a:ext uri="{FF2B5EF4-FFF2-40B4-BE49-F238E27FC236}">
                  <a16:creationId xmlns:a16="http://schemas.microsoft.com/office/drawing/2014/main" id="{9E7E90A6-AE24-402F-8155-DD7A404378CC}"/>
                </a:ext>
              </a:extLst>
            </p:cNvPr>
            <p:cNvGrpSpPr>
              <a:grpSpLocks noChangeAspect="1"/>
            </p:cNvGrpSpPr>
            <p:nvPr/>
          </p:nvGrpSpPr>
          <p:grpSpPr>
            <a:xfrm>
              <a:off x="6636672" y="3066937"/>
              <a:ext cx="455384" cy="390650"/>
              <a:chOff x="5084763" y="971550"/>
              <a:chExt cx="323850" cy="277813"/>
            </a:xfrm>
            <a:grpFill/>
          </p:grpSpPr>
          <p:sp>
            <p:nvSpPr>
              <p:cNvPr id="30" name="Freeform 301">
                <a:extLst>
                  <a:ext uri="{FF2B5EF4-FFF2-40B4-BE49-F238E27FC236}">
                    <a16:creationId xmlns:a16="http://schemas.microsoft.com/office/drawing/2014/main" id="{4EC1DC45-E36F-4B69-ABAB-7DD8CC61F066}"/>
                  </a:ext>
                </a:extLst>
              </p:cNvPr>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1" name="Freeform 302">
                <a:extLst>
                  <a:ext uri="{FF2B5EF4-FFF2-40B4-BE49-F238E27FC236}">
                    <a16:creationId xmlns:a16="http://schemas.microsoft.com/office/drawing/2014/main" id="{75A75A09-3D6D-4EE7-B58E-FCC49A4FEEAF}"/>
                  </a:ext>
                </a:extLst>
              </p:cNvPr>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2" name="Freeform 303">
                <a:extLst>
                  <a:ext uri="{FF2B5EF4-FFF2-40B4-BE49-F238E27FC236}">
                    <a16:creationId xmlns:a16="http://schemas.microsoft.com/office/drawing/2014/main" id="{06DDC2B0-D4FE-40B2-B839-1CD42A0E3A80}"/>
                  </a:ext>
                </a:extLst>
              </p:cNvPr>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spTree>
    <p:extLst>
      <p:ext uri="{BB962C8B-B14F-4D97-AF65-F5344CB8AC3E}">
        <p14:creationId xmlns:p14="http://schemas.microsoft.com/office/powerpoint/2010/main" val="116038761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圆角矩形 37">
            <a:extLst>
              <a:ext uri="{FF2B5EF4-FFF2-40B4-BE49-F238E27FC236}">
                <a16:creationId xmlns:a16="http://schemas.microsoft.com/office/drawing/2014/main" id="{676DECE6-27B9-DD3E-CF5F-CD1329658402}"/>
              </a:ext>
            </a:extLst>
          </p:cNvPr>
          <p:cNvSpPr/>
          <p:nvPr/>
        </p:nvSpPr>
        <p:spPr>
          <a:xfrm>
            <a:off x="6435525" y="2594896"/>
            <a:ext cx="4259483" cy="133421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圆角矩形 36">
            <a:extLst>
              <a:ext uri="{FF2B5EF4-FFF2-40B4-BE49-F238E27FC236}">
                <a16:creationId xmlns:a16="http://schemas.microsoft.com/office/drawing/2014/main" id="{34FBDD35-9989-B055-04AD-7B42F9E319D9}"/>
              </a:ext>
            </a:extLst>
          </p:cNvPr>
          <p:cNvSpPr/>
          <p:nvPr/>
        </p:nvSpPr>
        <p:spPr>
          <a:xfrm>
            <a:off x="892575" y="2597068"/>
            <a:ext cx="4456253" cy="133421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灯片编号占位符 1">
            <a:extLst>
              <a:ext uri="{FF2B5EF4-FFF2-40B4-BE49-F238E27FC236}">
                <a16:creationId xmlns:a16="http://schemas.microsoft.com/office/drawing/2014/main" id="{0B9EEC2C-60CC-1BAA-6A16-DD4FFAB6A307}"/>
              </a:ext>
            </a:extLst>
          </p:cNvPr>
          <p:cNvSpPr>
            <a:spLocks noGrp="1"/>
          </p:cNvSpPr>
          <p:nvPr>
            <p:ph type="sldNum" sz="quarter" idx="12"/>
          </p:nvPr>
        </p:nvSpPr>
        <p:spPr/>
        <p:txBody>
          <a:bodyPr/>
          <a:lstStyle/>
          <a:p>
            <a:pPr>
              <a:defRPr/>
            </a:pPr>
            <a:fld id="{C4FB67F1-DEA0-4505-A3D7-68170254FAEF}" type="slidenum">
              <a:rPr lang="zh-CN" altLang="en-US" smtClean="0"/>
              <a:pPr>
                <a:defRPr/>
              </a:pPr>
              <a:t>45</a:t>
            </a:fld>
            <a:endParaRPr lang="zh-CN" altLang="en-US" dirty="0"/>
          </a:p>
        </p:txBody>
      </p:sp>
      <p:sp>
        <p:nvSpPr>
          <p:cNvPr id="3" name="文本框 2">
            <a:extLst>
              <a:ext uri="{FF2B5EF4-FFF2-40B4-BE49-F238E27FC236}">
                <a16:creationId xmlns:a16="http://schemas.microsoft.com/office/drawing/2014/main" id="{4736647A-4D60-1953-A525-194C8CA244E4}"/>
              </a:ext>
            </a:extLst>
          </p:cNvPr>
          <p:cNvSpPr txBox="1"/>
          <p:nvPr/>
        </p:nvSpPr>
        <p:spPr>
          <a:xfrm>
            <a:off x="115746" y="240040"/>
            <a:ext cx="3621504" cy="523220"/>
          </a:xfrm>
          <a:prstGeom prst="rect">
            <a:avLst/>
          </a:prstGeom>
          <a:noFill/>
        </p:spPr>
        <p:txBody>
          <a:bodyPr wrap="none" rtlCol="0">
            <a:spAutoFit/>
          </a:bodyPr>
          <a:lstStyle/>
          <a:p>
            <a:r>
              <a:rPr lang="en-US" altLang="zh-CN" sz="2800" b="1" dirty="0">
                <a:solidFill>
                  <a:srgbClr val="C00000"/>
                </a:solidFill>
              </a:rPr>
              <a:t>Summary</a:t>
            </a:r>
            <a:r>
              <a:rPr lang="zh-CN" altLang="en-US" sz="2800" b="1" dirty="0">
                <a:solidFill>
                  <a:srgbClr val="C00000"/>
                </a:solidFill>
              </a:rPr>
              <a:t> </a:t>
            </a:r>
            <a:r>
              <a:rPr lang="en-US" altLang="zh-CN" sz="2800" b="1" dirty="0"/>
              <a:t>and</a:t>
            </a:r>
            <a:r>
              <a:rPr lang="zh-CN" altLang="en-US" sz="2800" b="1" dirty="0"/>
              <a:t> </a:t>
            </a:r>
            <a:r>
              <a:rPr lang="en-US" altLang="zh-CN" sz="2800" b="1" dirty="0"/>
              <a:t>Outlook</a:t>
            </a:r>
            <a:r>
              <a:rPr lang="zh-CN" altLang="en-US" sz="2800" b="1" dirty="0"/>
              <a:t> </a:t>
            </a:r>
          </a:p>
        </p:txBody>
      </p:sp>
      <mc:AlternateContent xmlns:mc="http://schemas.openxmlformats.org/markup-compatibility/2006">
        <mc:Choice xmlns:a14="http://schemas.microsoft.com/office/drawing/2010/main" Requires="a14">
          <p:sp>
            <p:nvSpPr>
              <p:cNvPr id="10" name="文本框 9">
                <a:extLst>
                  <a:ext uri="{FF2B5EF4-FFF2-40B4-BE49-F238E27FC236}">
                    <a16:creationId xmlns:a16="http://schemas.microsoft.com/office/drawing/2014/main" id="{4E1AA08C-2747-67E8-97AA-D36563929C4C}"/>
                  </a:ext>
                </a:extLst>
              </p:cNvPr>
              <p:cNvSpPr txBox="1"/>
              <p:nvPr/>
            </p:nvSpPr>
            <p:spPr>
              <a:xfrm>
                <a:off x="378106" y="1329040"/>
                <a:ext cx="11435787" cy="1200329"/>
              </a:xfrm>
              <a:prstGeom prst="rect">
                <a:avLst/>
              </a:prstGeom>
              <a:noFill/>
            </p:spPr>
            <p:txBody>
              <a:bodyPr wrap="square" rtlCol="0">
                <a:spAutoFit/>
              </a:bodyPr>
              <a:lstStyle/>
              <a:p>
                <a:pPr marL="285750" indent="-285750">
                  <a:buFont typeface="Wingdings" pitchFamily="2" charset="2"/>
                  <a:buChar char="Ø"/>
                </a:pPr>
                <a:r>
                  <a:rPr kumimoji="1" lang="en-US" altLang="zh-CN" sz="2400" b="1" dirty="0">
                    <a:solidFill>
                      <a:schemeClr val="tx1"/>
                    </a:solidFill>
                  </a:rPr>
                  <a:t>Chiral</a:t>
                </a:r>
                <a:r>
                  <a:rPr kumimoji="1" lang="zh-CN" altLang="en-US" sz="2400" b="1" dirty="0">
                    <a:solidFill>
                      <a:schemeClr val="tx1"/>
                    </a:solidFill>
                  </a:rPr>
                  <a:t> </a:t>
                </a:r>
                <a:r>
                  <a:rPr kumimoji="1" lang="en-US" altLang="zh-CN" sz="2400" b="1" dirty="0">
                    <a:solidFill>
                      <a:schemeClr val="tx1"/>
                    </a:solidFill>
                  </a:rPr>
                  <a:t>unitary</a:t>
                </a:r>
                <a:r>
                  <a:rPr kumimoji="1" lang="zh-CN" altLang="en-US" sz="2400" b="1" dirty="0">
                    <a:solidFill>
                      <a:schemeClr val="tx1"/>
                    </a:solidFill>
                  </a:rPr>
                  <a:t> </a:t>
                </a:r>
                <a:r>
                  <a:rPr kumimoji="1" lang="en-US" altLang="zh-CN" sz="2400" b="1" dirty="0">
                    <a:solidFill>
                      <a:schemeClr val="tx1"/>
                    </a:solidFill>
                  </a:rPr>
                  <a:t>approach</a:t>
                </a:r>
                <a:r>
                  <a:rPr kumimoji="1" lang="zh-CN" altLang="en-US" sz="2400" b="1" dirty="0">
                    <a:solidFill>
                      <a:schemeClr val="tx1"/>
                    </a:solidFill>
                  </a:rPr>
                  <a:t> </a:t>
                </a:r>
                <a:r>
                  <a:rPr kumimoji="1" lang="en-US" altLang="zh-CN" sz="2400" b="1" dirty="0">
                    <a:solidFill>
                      <a:srgbClr val="C00000"/>
                    </a:solidFill>
                  </a:rPr>
                  <a:t>long</a:t>
                </a:r>
                <a:r>
                  <a:rPr kumimoji="1" lang="zh-CN" altLang="en-US" sz="2400" b="1" dirty="0">
                    <a:solidFill>
                      <a:srgbClr val="C00000"/>
                    </a:solidFill>
                  </a:rPr>
                  <a:t> </a:t>
                </a:r>
                <a:r>
                  <a:rPr kumimoji="1" lang="en-US" altLang="zh-CN" sz="2400" b="1" dirty="0">
                    <a:solidFill>
                      <a:srgbClr val="C00000"/>
                    </a:solidFill>
                  </a:rPr>
                  <a:t>predicted</a:t>
                </a:r>
                <a:r>
                  <a:rPr kumimoji="1" lang="zh-CN" altLang="en-US" sz="2400" b="1" dirty="0">
                    <a:solidFill>
                      <a:srgbClr val="C00000"/>
                    </a:solidFill>
                  </a:rPr>
                  <a:t> </a:t>
                </a:r>
                <a:r>
                  <a:rPr kumimoji="1" lang="en-US" altLang="zh-CN" sz="2400" b="1" dirty="0">
                    <a:solidFill>
                      <a:schemeClr val="tx1"/>
                    </a:solidFill>
                  </a:rPr>
                  <a:t>the</a:t>
                </a:r>
                <a:r>
                  <a:rPr kumimoji="1" lang="zh-CN" altLang="en-US" sz="2400" b="1" dirty="0">
                    <a:solidFill>
                      <a:schemeClr val="tx1"/>
                    </a:solidFill>
                  </a:rPr>
                  <a:t> </a:t>
                </a:r>
                <a:r>
                  <a:rPr kumimoji="1" lang="en-US" altLang="zh-CN" sz="2400" b="1" dirty="0">
                    <a:solidFill>
                      <a:schemeClr val="tx1"/>
                    </a:solidFill>
                  </a:rPr>
                  <a:t>existence</a:t>
                </a:r>
                <a:r>
                  <a:rPr kumimoji="1" lang="zh-CN" altLang="en-US" sz="2400" b="1" dirty="0">
                    <a:solidFill>
                      <a:schemeClr val="tx1"/>
                    </a:solidFill>
                  </a:rPr>
                  <a:t> </a:t>
                </a:r>
                <a:r>
                  <a:rPr kumimoji="1" lang="en-US" altLang="zh-CN" sz="2400" b="1" dirty="0">
                    <a:solidFill>
                      <a:schemeClr val="tx1"/>
                    </a:solidFill>
                  </a:rPr>
                  <a:t>of</a:t>
                </a:r>
                <a:r>
                  <a:rPr kumimoji="1" lang="zh-CN" altLang="en-US" sz="2400" b="1" dirty="0">
                    <a:solidFill>
                      <a:schemeClr val="tx1"/>
                    </a:solidFill>
                  </a:rPr>
                  <a:t> </a:t>
                </a:r>
                <a:r>
                  <a:rPr kumimoji="1" lang="en-US" altLang="zh-CN" sz="2400" b="1" dirty="0">
                    <a:solidFill>
                      <a:schemeClr val="tx1"/>
                    </a:solidFill>
                  </a:rPr>
                  <a:t>an</a:t>
                </a:r>
                <a:r>
                  <a:rPr kumimoji="1" lang="zh-CN" altLang="en-US" sz="2400" b="1" dirty="0">
                    <a:solidFill>
                      <a:schemeClr val="tx1"/>
                    </a:solidFill>
                  </a:rPr>
                  <a:t> </a:t>
                </a:r>
                <a:r>
                  <a:rPr kumimoji="1" lang="en-US" altLang="zh-CN" sz="2400" b="1" dirty="0">
                    <a:solidFill>
                      <a:schemeClr val="tx1"/>
                    </a:solidFill>
                  </a:rPr>
                  <a:t>Isopin</a:t>
                </a:r>
                <a:r>
                  <a:rPr kumimoji="1" lang="zh-CN" altLang="en-US" sz="2400" b="1" dirty="0">
                    <a:solidFill>
                      <a:schemeClr val="tx1"/>
                    </a:solidFill>
                  </a:rPr>
                  <a:t> </a:t>
                </a:r>
                <a:r>
                  <a:rPr kumimoji="1" lang="en-US" altLang="zh-CN" sz="2400" b="1" dirty="0">
                    <a:solidFill>
                      <a:schemeClr val="tx1"/>
                    </a:solidFill>
                  </a:rPr>
                  <a:t>1</a:t>
                </a:r>
                <a:r>
                  <a:rPr kumimoji="1" lang="zh-CN" altLang="en-US" sz="2400" b="1" dirty="0">
                    <a:solidFill>
                      <a:schemeClr val="tx1"/>
                    </a:solidFill>
                  </a:rPr>
                  <a:t> </a:t>
                </a:r>
                <a:r>
                  <a:rPr kumimoji="1" lang="en-US" altLang="zh-CN" sz="2400" b="1" dirty="0">
                    <a:solidFill>
                      <a:schemeClr val="tx1"/>
                    </a:solidFill>
                  </a:rPr>
                  <a:t>partner</a:t>
                </a:r>
                <a:r>
                  <a:rPr kumimoji="1" lang="zh-CN" altLang="en-US" sz="2400" b="1" dirty="0">
                    <a:solidFill>
                      <a:schemeClr val="tx1"/>
                    </a:solidFill>
                  </a:rPr>
                  <a:t> </a:t>
                </a:r>
                <a:r>
                  <a:rPr kumimoji="1" lang="en-US" altLang="zh-CN" sz="2400" b="1" dirty="0">
                    <a:solidFill>
                      <a:schemeClr val="tx1"/>
                    </a:solidFill>
                  </a:rPr>
                  <a:t>of</a:t>
                </a:r>
                <a:r>
                  <a:rPr kumimoji="1" lang="zh-CN" altLang="en-US" sz="2400" b="1" dirty="0">
                    <a:solidFill>
                      <a:schemeClr val="tx1"/>
                    </a:solidFill>
                  </a:rPr>
                  <a:t> </a:t>
                </a:r>
                <a:r>
                  <a:rPr kumimoji="1" lang="en-US" altLang="zh-CN" sz="2400" b="1" dirty="0">
                    <a:solidFill>
                      <a:schemeClr val="tx1"/>
                    </a:solidFill>
                  </a:rPr>
                  <a:t>the</a:t>
                </a:r>
                <a:r>
                  <a:rPr kumimoji="1" lang="zh-CN" altLang="en-US" sz="2400" b="1" dirty="0">
                    <a:solidFill>
                      <a:schemeClr val="tx1"/>
                    </a:solidFill>
                  </a:rPr>
                  <a:t> </a:t>
                </a:r>
                <a14:m>
                  <m:oMath xmlns:m="http://schemas.openxmlformats.org/officeDocument/2006/math">
                    <m:sSub>
                      <m:sSubPr>
                        <m:ctrlPr>
                          <a:rPr kumimoji="1" lang="en" altLang="zh-CN" sz="2400" b="1" i="1" smtClean="0">
                            <a:solidFill>
                              <a:schemeClr val="tx1"/>
                            </a:solidFill>
                            <a:latin typeface="Cambria Math" panose="02040503050406030204" pitchFamily="18" charset="0"/>
                          </a:rPr>
                        </m:ctrlPr>
                      </m:sSubPr>
                      <m:e>
                        <m:r>
                          <a:rPr kumimoji="1" lang="en-US" altLang="zh-CN" sz="2400" b="1" i="1" smtClean="0">
                            <a:solidFill>
                              <a:schemeClr val="tx1"/>
                            </a:solidFill>
                            <a:latin typeface="Cambria Math" panose="02040503050406030204" pitchFamily="18" charset="0"/>
                          </a:rPr>
                          <m:t>𝒇</m:t>
                        </m:r>
                      </m:e>
                      <m:sub>
                        <m:r>
                          <a:rPr kumimoji="1" lang="en-US" altLang="zh-CN" sz="2400" b="1" i="1" smtClean="0">
                            <a:solidFill>
                              <a:schemeClr val="tx1"/>
                            </a:solidFill>
                            <a:latin typeface="Cambria Math" panose="02040503050406030204" pitchFamily="18" charset="0"/>
                          </a:rPr>
                          <m:t>𝟎</m:t>
                        </m:r>
                      </m:sub>
                    </m:sSub>
                    <m:r>
                      <a:rPr kumimoji="1" lang="en-US" altLang="zh-CN" sz="2400" b="1" i="1" smtClean="0">
                        <a:solidFill>
                          <a:schemeClr val="tx1"/>
                        </a:solidFill>
                        <a:latin typeface="Cambria Math" panose="02040503050406030204" pitchFamily="18" charset="0"/>
                      </a:rPr>
                      <m:t>(</m:t>
                    </m:r>
                    <m:r>
                      <a:rPr kumimoji="1" lang="en-US" altLang="zh-CN" sz="2400" b="1" i="1" smtClean="0">
                        <a:solidFill>
                          <a:schemeClr val="tx1"/>
                        </a:solidFill>
                        <a:latin typeface="Cambria Math" panose="02040503050406030204" pitchFamily="18" charset="0"/>
                      </a:rPr>
                      <m:t>𝟏𝟕𝟏𝟎</m:t>
                    </m:r>
                    <m:r>
                      <a:rPr kumimoji="1" lang="en-US" altLang="zh-CN" sz="2400" b="1" i="1" smtClean="0">
                        <a:solidFill>
                          <a:schemeClr val="tx1"/>
                        </a:solidFill>
                        <a:latin typeface="Cambria Math" panose="02040503050406030204" pitchFamily="18" charset="0"/>
                      </a:rPr>
                      <m:t>)</m:t>
                    </m:r>
                  </m:oMath>
                </a14:m>
                <a:r>
                  <a:rPr kumimoji="1" lang="en-US" altLang="zh-CN" sz="2400" b="1" dirty="0">
                    <a:solidFill>
                      <a:schemeClr val="tx1"/>
                    </a:solidFill>
                  </a:rPr>
                  <a:t>,</a:t>
                </a:r>
                <a:r>
                  <a:rPr kumimoji="1" lang="zh-CN" altLang="en-US" sz="2400" b="1" dirty="0">
                    <a:solidFill>
                      <a:schemeClr val="tx1"/>
                    </a:solidFill>
                  </a:rPr>
                  <a:t> </a:t>
                </a:r>
                <a:r>
                  <a:rPr kumimoji="1" lang="en-US" altLang="zh-CN" sz="2400" b="1" dirty="0">
                    <a:solidFill>
                      <a:schemeClr val="tx1"/>
                    </a:solidFill>
                  </a:rPr>
                  <a:t>i.e.,</a:t>
                </a:r>
                <a:r>
                  <a:rPr kumimoji="1" lang="zh-CN" altLang="en-US" sz="2400" b="1" dirty="0">
                    <a:solidFill>
                      <a:schemeClr val="tx1"/>
                    </a:solidFill>
                  </a:rPr>
                  <a:t> </a:t>
                </a:r>
                <a14:m>
                  <m:oMath xmlns:m="http://schemas.openxmlformats.org/officeDocument/2006/math">
                    <m:sSub>
                      <m:sSubPr>
                        <m:ctrlPr>
                          <a:rPr kumimoji="1" lang="en" altLang="zh-CN" sz="2400" b="1" i="1" smtClean="0">
                            <a:solidFill>
                              <a:srgbClr val="C00000"/>
                            </a:solidFill>
                            <a:latin typeface="Cambria Math" panose="02040503050406030204" pitchFamily="18" charset="0"/>
                          </a:rPr>
                        </m:ctrlPr>
                      </m:sSubPr>
                      <m:e>
                        <m:r>
                          <a:rPr kumimoji="1" lang="en-US" altLang="zh-CN" sz="2400" b="1" i="1" smtClean="0">
                            <a:solidFill>
                              <a:srgbClr val="C00000"/>
                            </a:solidFill>
                            <a:latin typeface="Cambria Math" panose="02040503050406030204" pitchFamily="18" charset="0"/>
                          </a:rPr>
                          <m:t>𝒂</m:t>
                        </m:r>
                      </m:e>
                      <m:sub>
                        <m:r>
                          <a:rPr kumimoji="1" lang="en-US" altLang="zh-CN" sz="2400" b="1" i="1">
                            <a:solidFill>
                              <a:srgbClr val="C00000"/>
                            </a:solidFill>
                            <a:latin typeface="Cambria Math" panose="02040503050406030204" pitchFamily="18" charset="0"/>
                          </a:rPr>
                          <m:t>𝟎</m:t>
                        </m:r>
                      </m:sub>
                    </m:sSub>
                    <m:r>
                      <a:rPr kumimoji="1" lang="en-US" altLang="zh-CN" sz="2400" b="1" i="1">
                        <a:solidFill>
                          <a:srgbClr val="C00000"/>
                        </a:solidFill>
                        <a:latin typeface="Cambria Math" panose="02040503050406030204" pitchFamily="18" charset="0"/>
                      </a:rPr>
                      <m:t>(</m:t>
                    </m:r>
                    <m:r>
                      <a:rPr kumimoji="1" lang="en-US" altLang="zh-CN" sz="2400" b="1" i="1">
                        <a:solidFill>
                          <a:srgbClr val="C00000"/>
                        </a:solidFill>
                        <a:latin typeface="Cambria Math" panose="02040503050406030204" pitchFamily="18" charset="0"/>
                      </a:rPr>
                      <m:t>𝟏𝟕𝟖𝟎</m:t>
                    </m:r>
                    <m:r>
                      <a:rPr kumimoji="1" lang="en-US" altLang="zh-CN" sz="2400" b="1" i="1">
                        <a:solidFill>
                          <a:srgbClr val="C00000"/>
                        </a:solidFill>
                        <a:latin typeface="Cambria Math" panose="02040503050406030204" pitchFamily="18" charset="0"/>
                      </a:rPr>
                      <m:t>)</m:t>
                    </m:r>
                  </m:oMath>
                </a14:m>
                <a:r>
                  <a:rPr kumimoji="1" lang="en-US" altLang="zh-CN" sz="2400" b="1" dirty="0">
                    <a:solidFill>
                      <a:srgbClr val="C00000"/>
                    </a:solidFill>
                  </a:rPr>
                  <a:t>,</a:t>
                </a:r>
                <a:r>
                  <a:rPr kumimoji="1" lang="zh-CN" altLang="en-US" sz="2400" b="1" dirty="0">
                    <a:solidFill>
                      <a:srgbClr val="C00000"/>
                    </a:solidFill>
                  </a:rPr>
                  <a:t> </a:t>
                </a:r>
                <a:r>
                  <a:rPr kumimoji="1" lang="en-US" altLang="zh-CN" sz="2400" b="1" dirty="0">
                    <a:solidFill>
                      <a:schemeClr val="tx1"/>
                    </a:solidFill>
                  </a:rPr>
                  <a:t>which</a:t>
                </a:r>
                <a:r>
                  <a:rPr kumimoji="1" lang="zh-CN" altLang="en-US" sz="2400" b="1" dirty="0">
                    <a:solidFill>
                      <a:schemeClr val="tx1"/>
                    </a:solidFill>
                  </a:rPr>
                  <a:t> </a:t>
                </a:r>
                <a:r>
                  <a:rPr kumimoji="1" lang="en-US" altLang="zh-CN" sz="2400" b="1" dirty="0">
                    <a:solidFill>
                      <a:schemeClr val="tx1"/>
                    </a:solidFill>
                  </a:rPr>
                  <a:t>was</a:t>
                </a:r>
                <a:r>
                  <a:rPr kumimoji="1" lang="zh-CN" altLang="en-US" sz="2400" b="1" dirty="0">
                    <a:solidFill>
                      <a:schemeClr val="tx1"/>
                    </a:solidFill>
                  </a:rPr>
                  <a:t> </a:t>
                </a:r>
                <a:r>
                  <a:rPr kumimoji="1" lang="en-US" altLang="zh-CN" sz="2400" b="1" dirty="0">
                    <a:solidFill>
                      <a:schemeClr val="tx1"/>
                    </a:solidFill>
                  </a:rPr>
                  <a:t>recently</a:t>
                </a:r>
                <a:r>
                  <a:rPr kumimoji="1" lang="zh-CN" altLang="en-US" sz="2400" b="1" dirty="0">
                    <a:solidFill>
                      <a:schemeClr val="tx1"/>
                    </a:solidFill>
                  </a:rPr>
                  <a:t> </a:t>
                </a:r>
                <a:r>
                  <a:rPr kumimoji="1" lang="en-US" altLang="zh-CN" sz="2400" b="1" dirty="0">
                    <a:solidFill>
                      <a:schemeClr val="tx1"/>
                    </a:solidFill>
                  </a:rPr>
                  <a:t>discovered</a:t>
                </a:r>
                <a:r>
                  <a:rPr kumimoji="1" lang="zh-CN" altLang="en-US" sz="2400" b="1" dirty="0">
                    <a:solidFill>
                      <a:schemeClr val="tx1"/>
                    </a:solidFill>
                  </a:rPr>
                  <a:t> </a:t>
                </a:r>
                <a:r>
                  <a:rPr kumimoji="1" lang="en-US" altLang="zh-CN" sz="2400" b="1" dirty="0">
                    <a:solidFill>
                      <a:schemeClr val="tx1"/>
                    </a:solidFill>
                  </a:rPr>
                  <a:t>by</a:t>
                </a:r>
                <a:r>
                  <a:rPr kumimoji="1" lang="zh-CN" altLang="en-US" sz="2400" b="1" dirty="0">
                    <a:solidFill>
                      <a:schemeClr val="tx1"/>
                    </a:solidFill>
                  </a:rPr>
                  <a:t> </a:t>
                </a:r>
                <a:r>
                  <a:rPr kumimoji="1" lang="en-US" altLang="zh-CN" sz="2400" b="1" dirty="0">
                    <a:solidFill>
                      <a:schemeClr val="tx1"/>
                    </a:solidFill>
                  </a:rPr>
                  <a:t>the</a:t>
                </a:r>
                <a:r>
                  <a:rPr kumimoji="1" lang="zh-CN" altLang="en-US" sz="2400" b="1" dirty="0">
                    <a:solidFill>
                      <a:schemeClr val="tx1"/>
                    </a:solidFill>
                  </a:rPr>
                  <a:t> </a:t>
                </a:r>
                <a:r>
                  <a:rPr kumimoji="1" lang="en-US" altLang="zh-CN" sz="2400" b="1" dirty="0">
                    <a:solidFill>
                      <a:schemeClr val="tx1"/>
                    </a:solidFill>
                  </a:rPr>
                  <a:t>BABAR</a:t>
                </a:r>
                <a:r>
                  <a:rPr kumimoji="1" lang="zh-CN" altLang="en-US" sz="2400" b="1" dirty="0">
                    <a:solidFill>
                      <a:schemeClr val="tx1"/>
                    </a:solidFill>
                  </a:rPr>
                  <a:t> </a:t>
                </a:r>
                <a:r>
                  <a:rPr kumimoji="1" lang="en-US" altLang="zh-CN" sz="2400" b="1" dirty="0">
                    <a:solidFill>
                      <a:schemeClr val="tx1"/>
                    </a:solidFill>
                  </a:rPr>
                  <a:t>and</a:t>
                </a:r>
                <a:r>
                  <a:rPr kumimoji="1" lang="zh-CN" altLang="en-US" sz="2400" b="1" dirty="0">
                    <a:solidFill>
                      <a:schemeClr val="tx1"/>
                    </a:solidFill>
                  </a:rPr>
                  <a:t> </a:t>
                </a:r>
                <a:r>
                  <a:rPr kumimoji="1" lang="en-US" altLang="zh-CN" sz="2400" b="1" dirty="0">
                    <a:solidFill>
                      <a:schemeClr val="tx1"/>
                    </a:solidFill>
                  </a:rPr>
                  <a:t>BESIII</a:t>
                </a:r>
                <a:r>
                  <a:rPr kumimoji="1" lang="zh-CN" altLang="en-US" sz="2400" b="1" dirty="0">
                    <a:solidFill>
                      <a:schemeClr val="tx1"/>
                    </a:solidFill>
                  </a:rPr>
                  <a:t> </a:t>
                </a:r>
                <a:r>
                  <a:rPr kumimoji="1" lang="en-US" altLang="zh-CN" sz="2400" b="1" dirty="0">
                    <a:solidFill>
                      <a:schemeClr val="tx1"/>
                    </a:solidFill>
                  </a:rPr>
                  <a:t>collaborations</a:t>
                </a:r>
                <a:endParaRPr kumimoji="1" lang="zh-CN" altLang="en-US" sz="2400" b="1" dirty="0">
                  <a:solidFill>
                    <a:schemeClr val="tx1"/>
                  </a:solidFill>
                </a:endParaRPr>
              </a:p>
            </p:txBody>
          </p:sp>
        </mc:Choice>
        <mc:Fallback>
          <p:sp>
            <p:nvSpPr>
              <p:cNvPr id="10" name="文本框 9">
                <a:extLst>
                  <a:ext uri="{FF2B5EF4-FFF2-40B4-BE49-F238E27FC236}">
                    <a16:creationId xmlns:a16="http://schemas.microsoft.com/office/drawing/2014/main" id="{4E1AA08C-2747-67E8-97AA-D36563929C4C}"/>
                  </a:ext>
                </a:extLst>
              </p:cNvPr>
              <p:cNvSpPr txBox="1">
                <a:spLocks noRot="1" noChangeAspect="1" noMove="1" noResize="1" noEditPoints="1" noAdjustHandles="1" noChangeArrowheads="1" noChangeShapeType="1" noTextEdit="1"/>
              </p:cNvSpPr>
              <p:nvPr/>
            </p:nvSpPr>
            <p:spPr>
              <a:xfrm>
                <a:off x="378106" y="1329040"/>
                <a:ext cx="11435787" cy="1200329"/>
              </a:xfrm>
              <a:prstGeom prst="rect">
                <a:avLst/>
              </a:prstGeom>
              <a:blipFill>
                <a:blip r:embed="rId3"/>
                <a:stretch>
                  <a:fillRect l="-665" t="-4167" b="-9375"/>
                </a:stretch>
              </a:blipFill>
            </p:spPr>
            <p:txBody>
              <a:bodyPr/>
              <a:lstStyle/>
              <a:p>
                <a:r>
                  <a:rPr lang="zh-CN" altLang="en-US">
                    <a:noFill/>
                  </a:rPr>
                  <a:t> </a:t>
                </a:r>
              </a:p>
            </p:txBody>
          </p:sp>
        </mc:Fallback>
      </mc:AlternateContent>
      <p:sp>
        <p:nvSpPr>
          <p:cNvPr id="28" name="文本框 27">
            <a:extLst>
              <a:ext uri="{FF2B5EF4-FFF2-40B4-BE49-F238E27FC236}">
                <a16:creationId xmlns:a16="http://schemas.microsoft.com/office/drawing/2014/main" id="{FEA2A432-BC5F-EC8A-4807-1DD41B0CA471}"/>
              </a:ext>
            </a:extLst>
          </p:cNvPr>
          <p:cNvSpPr txBox="1"/>
          <p:nvPr/>
        </p:nvSpPr>
        <p:spPr>
          <a:xfrm>
            <a:off x="378106" y="4051005"/>
            <a:ext cx="10331175" cy="830997"/>
          </a:xfrm>
          <a:prstGeom prst="rect">
            <a:avLst/>
          </a:prstGeom>
          <a:noFill/>
        </p:spPr>
        <p:txBody>
          <a:bodyPr wrap="square" rtlCol="0">
            <a:spAutoFit/>
          </a:bodyPr>
          <a:lstStyle/>
          <a:p>
            <a:pPr marL="285750" indent="-285750">
              <a:buFont typeface="Wingdings" pitchFamily="2" charset="2"/>
              <a:buChar char="Ø"/>
            </a:pPr>
            <a:r>
              <a:rPr kumimoji="1" lang="en-US" altLang="zh-CN" sz="2400" b="1" dirty="0"/>
              <a:t>Both</a:t>
            </a:r>
            <a:r>
              <a:rPr kumimoji="1" lang="zh-CN" altLang="en-US" sz="2400" b="1" dirty="0"/>
              <a:t> </a:t>
            </a:r>
            <a:r>
              <a:rPr kumimoji="1" lang="en-US" altLang="zh-CN" sz="2400" b="1" dirty="0"/>
              <a:t>the</a:t>
            </a:r>
            <a:r>
              <a:rPr kumimoji="1" lang="zh-CN" altLang="en-US" sz="2400" b="1" dirty="0"/>
              <a:t> </a:t>
            </a:r>
            <a:r>
              <a:rPr kumimoji="1" lang="en-US" altLang="zh-CN" sz="2400" b="1" dirty="0"/>
              <a:t>absolute</a:t>
            </a:r>
            <a:r>
              <a:rPr kumimoji="1" lang="zh-CN" altLang="en-US" sz="2400" b="1" dirty="0"/>
              <a:t> </a:t>
            </a:r>
            <a:r>
              <a:rPr kumimoji="1" lang="en-US" altLang="zh-CN" sz="2400" b="1" dirty="0"/>
              <a:t>production</a:t>
            </a:r>
            <a:r>
              <a:rPr kumimoji="1" lang="zh-CN" altLang="en-US" sz="2400" b="1" dirty="0"/>
              <a:t> </a:t>
            </a:r>
            <a:r>
              <a:rPr kumimoji="1" lang="en-US" altLang="zh-CN" sz="2400" b="1" dirty="0"/>
              <a:t>rates</a:t>
            </a:r>
            <a:r>
              <a:rPr kumimoji="1" lang="zh-CN" altLang="en-US" sz="2400" b="1" dirty="0"/>
              <a:t> </a:t>
            </a:r>
            <a:r>
              <a:rPr kumimoji="1" lang="en-US" altLang="zh-CN" sz="2400" b="1" dirty="0"/>
              <a:t>and</a:t>
            </a:r>
            <a:r>
              <a:rPr kumimoji="1" lang="zh-CN" altLang="en-US" sz="2400" b="1" dirty="0"/>
              <a:t> </a:t>
            </a:r>
            <a:r>
              <a:rPr kumimoji="1" lang="en-US" altLang="zh-CN" sz="2400" b="1" dirty="0" err="1"/>
              <a:t>lineshapes</a:t>
            </a:r>
            <a:r>
              <a:rPr kumimoji="1" lang="zh-CN" altLang="en-US" sz="2400" b="1" dirty="0"/>
              <a:t> </a:t>
            </a:r>
            <a:r>
              <a:rPr kumimoji="1" lang="en-US" altLang="zh-CN" sz="2400" b="1" dirty="0"/>
              <a:t>have</a:t>
            </a:r>
            <a:r>
              <a:rPr kumimoji="1" lang="zh-CN" altLang="en-US" sz="2400" b="1" dirty="0"/>
              <a:t> </a:t>
            </a:r>
            <a:r>
              <a:rPr kumimoji="1" lang="en-US" altLang="zh-CN" sz="2400" b="1" dirty="0"/>
              <a:t>been</a:t>
            </a:r>
            <a:r>
              <a:rPr kumimoji="1" lang="zh-CN" altLang="en-US" sz="2400" b="1" dirty="0"/>
              <a:t> </a:t>
            </a:r>
            <a:r>
              <a:rPr kumimoji="1" lang="en-US" altLang="zh-CN" sz="2400" b="1" dirty="0"/>
              <a:t>studied</a:t>
            </a:r>
            <a:r>
              <a:rPr kumimoji="1" lang="zh-CN" altLang="en-US" sz="2400" b="1" dirty="0"/>
              <a:t> </a:t>
            </a:r>
            <a:r>
              <a:rPr kumimoji="1" lang="en-US" altLang="zh-CN" sz="2400" b="1" dirty="0"/>
              <a:t>within</a:t>
            </a:r>
            <a:r>
              <a:rPr kumimoji="1" lang="zh-CN" altLang="en-US" sz="2400" b="1" dirty="0"/>
              <a:t> </a:t>
            </a:r>
            <a:r>
              <a:rPr kumimoji="1" lang="en-US" altLang="zh-CN" sz="2400" b="1" dirty="0"/>
              <a:t>the</a:t>
            </a:r>
            <a:r>
              <a:rPr kumimoji="1" lang="zh-CN" altLang="en-US" sz="2400" b="1" dirty="0"/>
              <a:t> </a:t>
            </a:r>
            <a:r>
              <a:rPr kumimoji="1" lang="en-US" altLang="zh-CN" sz="2400" b="1" dirty="0"/>
              <a:t>molecular</a:t>
            </a:r>
            <a:r>
              <a:rPr kumimoji="1" lang="zh-CN" altLang="en-US" sz="2400" b="1" dirty="0"/>
              <a:t> </a:t>
            </a:r>
            <a:r>
              <a:rPr kumimoji="1" lang="en-US" altLang="zh-CN" sz="2400" b="1" dirty="0"/>
              <a:t>picture,</a:t>
            </a:r>
            <a:r>
              <a:rPr kumimoji="1" lang="zh-CN" altLang="en-US" sz="2400" b="1" dirty="0"/>
              <a:t> </a:t>
            </a:r>
            <a:r>
              <a:rPr kumimoji="1" lang="en-US" altLang="zh-CN" sz="2400" b="1" dirty="0">
                <a:solidFill>
                  <a:srgbClr val="C00000"/>
                </a:solidFill>
              </a:rPr>
              <a:t>yielding</a:t>
            </a:r>
            <a:r>
              <a:rPr kumimoji="1" lang="zh-CN" altLang="en-US" sz="2400" b="1" dirty="0">
                <a:solidFill>
                  <a:srgbClr val="C00000"/>
                </a:solidFill>
              </a:rPr>
              <a:t> </a:t>
            </a:r>
            <a:r>
              <a:rPr kumimoji="1" lang="en-US" altLang="zh-CN" sz="2400" b="1" dirty="0">
                <a:solidFill>
                  <a:srgbClr val="C00000"/>
                </a:solidFill>
              </a:rPr>
              <a:t>results</a:t>
            </a:r>
            <a:r>
              <a:rPr kumimoji="1" lang="zh-CN" altLang="en-US" sz="2400" b="1" dirty="0">
                <a:solidFill>
                  <a:srgbClr val="C00000"/>
                </a:solidFill>
              </a:rPr>
              <a:t> </a:t>
            </a:r>
            <a:r>
              <a:rPr kumimoji="1" lang="en-US" altLang="zh-CN" sz="2400" b="1" dirty="0">
                <a:solidFill>
                  <a:srgbClr val="C00000"/>
                </a:solidFill>
              </a:rPr>
              <a:t>in</a:t>
            </a:r>
            <a:r>
              <a:rPr kumimoji="1" lang="zh-CN" altLang="en-US" sz="2400" b="1" dirty="0">
                <a:solidFill>
                  <a:srgbClr val="C00000"/>
                </a:solidFill>
              </a:rPr>
              <a:t> </a:t>
            </a:r>
            <a:r>
              <a:rPr kumimoji="1" lang="en-US" altLang="zh-CN" sz="2400" b="1" dirty="0">
                <a:solidFill>
                  <a:srgbClr val="C00000"/>
                </a:solidFill>
              </a:rPr>
              <a:t>agreement</a:t>
            </a:r>
            <a:r>
              <a:rPr kumimoji="1" lang="zh-CN" altLang="en-US" sz="2400" b="1" dirty="0">
                <a:solidFill>
                  <a:srgbClr val="C00000"/>
                </a:solidFill>
              </a:rPr>
              <a:t> </a:t>
            </a:r>
            <a:r>
              <a:rPr kumimoji="1" lang="en-US" altLang="zh-CN" sz="2400" b="1" dirty="0">
                <a:solidFill>
                  <a:srgbClr val="C00000"/>
                </a:solidFill>
              </a:rPr>
              <a:t>with</a:t>
            </a:r>
            <a:r>
              <a:rPr kumimoji="1" lang="zh-CN" altLang="en-US" sz="2400" b="1" dirty="0">
                <a:solidFill>
                  <a:srgbClr val="C00000"/>
                </a:solidFill>
              </a:rPr>
              <a:t> </a:t>
            </a:r>
            <a:r>
              <a:rPr kumimoji="1" lang="en-US" altLang="zh-CN" sz="2400" b="1" dirty="0">
                <a:solidFill>
                  <a:srgbClr val="C00000"/>
                </a:solidFill>
              </a:rPr>
              <a:t>data</a:t>
            </a:r>
            <a:endParaRPr kumimoji="1" lang="zh-CN" altLang="en-US" sz="2400" b="1" dirty="0">
              <a:solidFill>
                <a:srgbClr val="C00000"/>
              </a:solidFill>
            </a:endParaRPr>
          </a:p>
        </p:txBody>
      </p:sp>
      <p:sp>
        <p:nvSpPr>
          <p:cNvPr id="30" name="文本框 29">
            <a:extLst>
              <a:ext uri="{FF2B5EF4-FFF2-40B4-BE49-F238E27FC236}">
                <a16:creationId xmlns:a16="http://schemas.microsoft.com/office/drawing/2014/main" id="{30C158EA-CEF8-8FAD-F8BA-03BCC0D3895D}"/>
              </a:ext>
            </a:extLst>
          </p:cNvPr>
          <p:cNvSpPr txBox="1"/>
          <p:nvPr/>
        </p:nvSpPr>
        <p:spPr>
          <a:xfrm>
            <a:off x="6435525" y="2725817"/>
            <a:ext cx="4363656" cy="923330"/>
          </a:xfrm>
          <a:prstGeom prst="rect">
            <a:avLst/>
          </a:prstGeom>
          <a:noFill/>
        </p:spPr>
        <p:txBody>
          <a:bodyPr wrap="square">
            <a:spAutoFit/>
          </a:bodyPr>
          <a:lstStyle/>
          <a:p>
            <a:pPr algn="l"/>
            <a:r>
              <a:rPr lang="en" altLang="zh-CN" dirty="0">
                <a:solidFill>
                  <a:srgbClr val="0432FF"/>
                </a:solidFill>
              </a:rPr>
              <a:t>BESIII</a:t>
            </a:r>
            <a:r>
              <a:rPr lang="zh-CN" altLang="en-US" dirty="0">
                <a:solidFill>
                  <a:srgbClr val="0432FF"/>
                </a:solidFill>
              </a:rPr>
              <a:t> </a:t>
            </a:r>
            <a:r>
              <a:rPr lang="en" altLang="zh-CN" dirty="0">
                <a:solidFill>
                  <a:srgbClr val="0432FF"/>
                </a:solidFill>
              </a:rPr>
              <a:t>Collaboration</a:t>
            </a:r>
            <a:r>
              <a:rPr lang="en-US" altLang="zh-CN" dirty="0">
                <a:solidFill>
                  <a:srgbClr val="0432FF"/>
                </a:solidFill>
              </a:rPr>
              <a:t>,</a:t>
            </a:r>
            <a:r>
              <a:rPr lang="zh-CN" altLang="en-US" dirty="0">
                <a:solidFill>
                  <a:srgbClr val="0432FF"/>
                </a:solidFill>
              </a:rPr>
              <a:t> </a:t>
            </a:r>
            <a:r>
              <a:rPr lang="en" altLang="zh-CN" dirty="0">
                <a:solidFill>
                  <a:srgbClr val="0432FF"/>
                </a:solidFill>
              </a:rPr>
              <a:t>P</a:t>
            </a:r>
            <a:r>
              <a:rPr lang="en-US" altLang="zh-CN" dirty="0">
                <a:solidFill>
                  <a:srgbClr val="0432FF"/>
                </a:solidFill>
              </a:rPr>
              <a:t>R</a:t>
            </a:r>
            <a:r>
              <a:rPr lang="en" altLang="zh-CN" dirty="0">
                <a:solidFill>
                  <a:srgbClr val="0432FF"/>
                </a:solidFill>
              </a:rPr>
              <a:t>D104(2021)012016</a:t>
            </a:r>
            <a:r>
              <a:rPr lang="en-US" altLang="zh-CN" dirty="0">
                <a:solidFill>
                  <a:srgbClr val="0432FF"/>
                </a:solidFill>
              </a:rPr>
              <a:t>,</a:t>
            </a:r>
            <a:r>
              <a:rPr lang="zh-CN" altLang="en-US" dirty="0">
                <a:solidFill>
                  <a:srgbClr val="0432FF"/>
                </a:solidFill>
              </a:rPr>
              <a:t> </a:t>
            </a:r>
            <a:r>
              <a:rPr lang="en" altLang="zh-CN" dirty="0">
                <a:solidFill>
                  <a:srgbClr val="0432FF"/>
                </a:solidFill>
              </a:rPr>
              <a:t>P</a:t>
            </a:r>
            <a:r>
              <a:rPr lang="en-US" altLang="zh-CN" dirty="0">
                <a:solidFill>
                  <a:srgbClr val="0432FF"/>
                </a:solidFill>
              </a:rPr>
              <a:t>R</a:t>
            </a:r>
            <a:r>
              <a:rPr lang="en" altLang="zh-CN" dirty="0">
                <a:solidFill>
                  <a:srgbClr val="0432FF"/>
                </a:solidFill>
              </a:rPr>
              <a:t>D105(2022)L051103</a:t>
            </a:r>
            <a:r>
              <a:rPr lang="en-US" altLang="zh-CN" dirty="0">
                <a:solidFill>
                  <a:srgbClr val="0432FF"/>
                </a:solidFill>
              </a:rPr>
              <a:t>,</a:t>
            </a:r>
            <a:r>
              <a:rPr lang="zh-CN" altLang="en-US" dirty="0">
                <a:solidFill>
                  <a:srgbClr val="0432FF"/>
                </a:solidFill>
              </a:rPr>
              <a:t> </a:t>
            </a:r>
            <a:r>
              <a:rPr lang="en" altLang="zh-CN" dirty="0">
                <a:solidFill>
                  <a:srgbClr val="0432FF"/>
                </a:solidFill>
              </a:rPr>
              <a:t>P</a:t>
            </a:r>
            <a:r>
              <a:rPr lang="en-US" altLang="zh-CN" dirty="0">
                <a:solidFill>
                  <a:srgbClr val="0432FF"/>
                </a:solidFill>
              </a:rPr>
              <a:t>RL</a:t>
            </a:r>
            <a:r>
              <a:rPr lang="en" altLang="zh-CN" dirty="0">
                <a:solidFill>
                  <a:srgbClr val="0432FF"/>
                </a:solidFill>
              </a:rPr>
              <a:t>129(2022)18</a:t>
            </a:r>
          </a:p>
          <a:p>
            <a:r>
              <a:rPr lang="en-US" altLang="zh-CN" dirty="0">
                <a:solidFill>
                  <a:srgbClr val="0432FF"/>
                </a:solidFill>
              </a:rPr>
              <a:t>BABAR</a:t>
            </a:r>
            <a:r>
              <a:rPr lang="zh-CN" altLang="en-US" dirty="0">
                <a:solidFill>
                  <a:srgbClr val="0432FF"/>
                </a:solidFill>
              </a:rPr>
              <a:t> </a:t>
            </a:r>
            <a:r>
              <a:rPr lang="en-US" altLang="zh-CN" dirty="0">
                <a:solidFill>
                  <a:srgbClr val="0432FF"/>
                </a:solidFill>
              </a:rPr>
              <a:t>Collaboration,</a:t>
            </a:r>
            <a:r>
              <a:rPr lang="zh-CN" altLang="en-US" dirty="0">
                <a:solidFill>
                  <a:srgbClr val="0432FF"/>
                </a:solidFill>
              </a:rPr>
              <a:t> </a:t>
            </a:r>
            <a:r>
              <a:rPr lang="en-US" altLang="zh-CN" dirty="0">
                <a:solidFill>
                  <a:srgbClr val="0432FF"/>
                </a:solidFill>
              </a:rPr>
              <a:t>PR</a:t>
            </a:r>
            <a:r>
              <a:rPr lang="en" altLang="zh-CN" dirty="0">
                <a:solidFill>
                  <a:srgbClr val="0432FF"/>
                </a:solidFill>
              </a:rPr>
              <a:t>D104</a:t>
            </a:r>
            <a:r>
              <a:rPr lang="en-US" altLang="zh-CN" dirty="0">
                <a:solidFill>
                  <a:srgbClr val="0432FF"/>
                </a:solidFill>
              </a:rPr>
              <a:t>(2021)</a:t>
            </a:r>
            <a:r>
              <a:rPr lang="en" altLang="zh-CN" dirty="0">
                <a:solidFill>
                  <a:srgbClr val="0432FF"/>
                </a:solidFill>
              </a:rPr>
              <a:t>072002 </a:t>
            </a:r>
          </a:p>
        </p:txBody>
      </p:sp>
      <p:sp>
        <p:nvSpPr>
          <p:cNvPr id="32" name="文本框 31">
            <a:extLst>
              <a:ext uri="{FF2B5EF4-FFF2-40B4-BE49-F238E27FC236}">
                <a16:creationId xmlns:a16="http://schemas.microsoft.com/office/drawing/2014/main" id="{5CF1EF3E-4087-929D-78F9-75A489D0A53B}"/>
              </a:ext>
            </a:extLst>
          </p:cNvPr>
          <p:cNvSpPr txBox="1"/>
          <p:nvPr/>
        </p:nvSpPr>
        <p:spPr>
          <a:xfrm>
            <a:off x="937550" y="4959573"/>
            <a:ext cx="9054296" cy="1200329"/>
          </a:xfrm>
          <a:prstGeom prst="rect">
            <a:avLst/>
          </a:prstGeom>
          <a:noFill/>
        </p:spPr>
        <p:txBody>
          <a:bodyPr wrap="square">
            <a:spAutoFit/>
          </a:bodyPr>
          <a:lstStyle/>
          <a:p>
            <a:r>
              <a:rPr lang="en" altLang="zh-CN" dirty="0">
                <a:solidFill>
                  <a:srgbClr val="0432FF"/>
                </a:solidFill>
              </a:rPr>
              <a:t>L.</a:t>
            </a:r>
            <a:r>
              <a:rPr lang="zh-CN" altLang="en-US" dirty="0">
                <a:solidFill>
                  <a:srgbClr val="0432FF"/>
                </a:solidFill>
              </a:rPr>
              <a:t> </a:t>
            </a:r>
            <a:r>
              <a:rPr lang="en" altLang="zh-CN" dirty="0">
                <a:solidFill>
                  <a:srgbClr val="0432FF"/>
                </a:solidFill>
              </a:rPr>
              <a:t>R.</a:t>
            </a:r>
            <a:r>
              <a:rPr lang="zh-CN" altLang="en-US" dirty="0">
                <a:solidFill>
                  <a:srgbClr val="0432FF"/>
                </a:solidFill>
              </a:rPr>
              <a:t> </a:t>
            </a:r>
            <a:r>
              <a:rPr lang="en" altLang="zh-CN" dirty="0">
                <a:solidFill>
                  <a:srgbClr val="0432FF"/>
                </a:solidFill>
              </a:rPr>
              <a:t>Dai, E.</a:t>
            </a:r>
            <a:r>
              <a:rPr lang="zh-CN" altLang="en-US" dirty="0">
                <a:solidFill>
                  <a:srgbClr val="0432FF"/>
                </a:solidFill>
              </a:rPr>
              <a:t> </a:t>
            </a:r>
            <a:r>
              <a:rPr lang="en" altLang="zh-CN" dirty="0" err="1">
                <a:solidFill>
                  <a:srgbClr val="0432FF"/>
                </a:solidFill>
              </a:rPr>
              <a:t>Oset</a:t>
            </a:r>
            <a:r>
              <a:rPr lang="en" altLang="zh-CN" dirty="0">
                <a:solidFill>
                  <a:srgbClr val="0432FF"/>
                </a:solidFill>
              </a:rPr>
              <a:t> and </a:t>
            </a:r>
            <a:r>
              <a:rPr lang="en-US" altLang="zh-CN" b="1" dirty="0">
                <a:solidFill>
                  <a:srgbClr val="0432FF"/>
                </a:solidFill>
              </a:rPr>
              <a:t>LSG</a:t>
            </a:r>
            <a:r>
              <a:rPr lang="en" altLang="zh-CN" dirty="0">
                <a:solidFill>
                  <a:srgbClr val="0432FF"/>
                </a:solidFill>
              </a:rPr>
              <a:t>, E</a:t>
            </a:r>
            <a:r>
              <a:rPr lang="en-US" altLang="zh-CN" dirty="0">
                <a:solidFill>
                  <a:srgbClr val="0432FF"/>
                </a:solidFill>
              </a:rPr>
              <a:t>PJC</a:t>
            </a:r>
            <a:r>
              <a:rPr lang="en" altLang="zh-CN" dirty="0">
                <a:solidFill>
                  <a:srgbClr val="0432FF"/>
                </a:solidFill>
              </a:rPr>
              <a:t>82(2022)225</a:t>
            </a:r>
          </a:p>
          <a:p>
            <a:r>
              <a:rPr lang="en" altLang="zh-CN" dirty="0">
                <a:solidFill>
                  <a:srgbClr val="0432FF"/>
                </a:solidFill>
              </a:rPr>
              <a:t>X.</a:t>
            </a:r>
            <a:r>
              <a:rPr lang="zh-CN" altLang="en-US" dirty="0">
                <a:solidFill>
                  <a:srgbClr val="0432FF"/>
                </a:solidFill>
              </a:rPr>
              <a:t> </a:t>
            </a:r>
            <a:r>
              <a:rPr lang="en" altLang="zh-CN" dirty="0">
                <a:solidFill>
                  <a:srgbClr val="0432FF"/>
                </a:solidFill>
              </a:rPr>
              <a:t>Zhu, D.</a:t>
            </a:r>
            <a:r>
              <a:rPr lang="zh-CN" altLang="en-US" dirty="0">
                <a:solidFill>
                  <a:srgbClr val="0432FF"/>
                </a:solidFill>
              </a:rPr>
              <a:t> </a:t>
            </a:r>
            <a:r>
              <a:rPr lang="en" altLang="zh-CN" dirty="0">
                <a:solidFill>
                  <a:srgbClr val="0432FF"/>
                </a:solidFill>
              </a:rPr>
              <a:t>M.</a:t>
            </a:r>
            <a:r>
              <a:rPr lang="zh-CN" altLang="en-US" dirty="0">
                <a:solidFill>
                  <a:srgbClr val="0432FF"/>
                </a:solidFill>
              </a:rPr>
              <a:t> </a:t>
            </a:r>
            <a:r>
              <a:rPr lang="en" altLang="zh-CN" dirty="0">
                <a:solidFill>
                  <a:srgbClr val="0432FF"/>
                </a:solidFill>
              </a:rPr>
              <a:t>Li, E.</a:t>
            </a:r>
            <a:r>
              <a:rPr lang="zh-CN" altLang="en-US" dirty="0">
                <a:solidFill>
                  <a:srgbClr val="0432FF"/>
                </a:solidFill>
              </a:rPr>
              <a:t> </a:t>
            </a:r>
            <a:r>
              <a:rPr lang="en" altLang="zh-CN" dirty="0">
                <a:solidFill>
                  <a:srgbClr val="0432FF"/>
                </a:solidFill>
              </a:rPr>
              <a:t>Wang, </a:t>
            </a:r>
            <a:r>
              <a:rPr lang="en" altLang="zh-CN" b="1" dirty="0">
                <a:solidFill>
                  <a:srgbClr val="0432FF"/>
                </a:solidFill>
              </a:rPr>
              <a:t>L</a:t>
            </a:r>
            <a:r>
              <a:rPr lang="en-US" altLang="zh-CN" b="1" dirty="0">
                <a:solidFill>
                  <a:srgbClr val="0432FF"/>
                </a:solidFill>
              </a:rPr>
              <a:t>SG</a:t>
            </a:r>
            <a:r>
              <a:rPr lang="en" altLang="zh-CN" b="1" dirty="0">
                <a:solidFill>
                  <a:srgbClr val="0432FF"/>
                </a:solidFill>
              </a:rPr>
              <a:t> </a:t>
            </a:r>
            <a:r>
              <a:rPr lang="en" altLang="zh-CN" dirty="0">
                <a:solidFill>
                  <a:srgbClr val="0432FF"/>
                </a:solidFill>
              </a:rPr>
              <a:t>and J.</a:t>
            </a:r>
            <a:r>
              <a:rPr lang="zh-CN" altLang="en-US" dirty="0">
                <a:solidFill>
                  <a:srgbClr val="0432FF"/>
                </a:solidFill>
              </a:rPr>
              <a:t> </a:t>
            </a:r>
            <a:r>
              <a:rPr lang="en" altLang="zh-CN" dirty="0">
                <a:solidFill>
                  <a:srgbClr val="0432FF"/>
                </a:solidFill>
              </a:rPr>
              <a:t>J.</a:t>
            </a:r>
            <a:r>
              <a:rPr lang="zh-CN" altLang="en-US" dirty="0">
                <a:solidFill>
                  <a:srgbClr val="0432FF"/>
                </a:solidFill>
              </a:rPr>
              <a:t> </a:t>
            </a:r>
            <a:r>
              <a:rPr lang="en" altLang="zh-CN" dirty="0" err="1">
                <a:solidFill>
                  <a:srgbClr val="0432FF"/>
                </a:solidFill>
              </a:rPr>
              <a:t>Xie</a:t>
            </a:r>
            <a:r>
              <a:rPr lang="en" altLang="zh-CN" dirty="0">
                <a:solidFill>
                  <a:srgbClr val="0432FF"/>
                </a:solidFill>
              </a:rPr>
              <a:t>, </a:t>
            </a:r>
            <a:r>
              <a:rPr lang="zh-CN" altLang="en-US" dirty="0">
                <a:solidFill>
                  <a:srgbClr val="0432FF"/>
                </a:solidFill>
              </a:rPr>
              <a:t> </a:t>
            </a:r>
            <a:r>
              <a:rPr lang="en" altLang="zh-CN" dirty="0">
                <a:solidFill>
                  <a:srgbClr val="0432FF"/>
                </a:solidFill>
              </a:rPr>
              <a:t>P</a:t>
            </a:r>
            <a:r>
              <a:rPr lang="en-US" altLang="zh-CN" dirty="0">
                <a:solidFill>
                  <a:srgbClr val="0432FF"/>
                </a:solidFill>
              </a:rPr>
              <a:t>RD</a:t>
            </a:r>
            <a:r>
              <a:rPr lang="en" altLang="zh-CN" dirty="0">
                <a:solidFill>
                  <a:srgbClr val="0432FF"/>
                </a:solidFill>
              </a:rPr>
              <a:t>105(2022) 116010</a:t>
            </a:r>
          </a:p>
          <a:p>
            <a:r>
              <a:rPr lang="en" altLang="zh-CN" dirty="0">
                <a:solidFill>
                  <a:srgbClr val="0432FF"/>
                </a:solidFill>
              </a:rPr>
              <a:t>X.</a:t>
            </a:r>
            <a:r>
              <a:rPr lang="zh-CN" altLang="en-US" dirty="0">
                <a:solidFill>
                  <a:srgbClr val="0432FF"/>
                </a:solidFill>
              </a:rPr>
              <a:t> </a:t>
            </a:r>
            <a:r>
              <a:rPr lang="en" altLang="zh-CN" dirty="0">
                <a:solidFill>
                  <a:srgbClr val="0432FF"/>
                </a:solidFill>
              </a:rPr>
              <a:t>Zhu, H.</a:t>
            </a:r>
            <a:r>
              <a:rPr lang="zh-CN" altLang="en-US" dirty="0">
                <a:solidFill>
                  <a:srgbClr val="0432FF"/>
                </a:solidFill>
              </a:rPr>
              <a:t> </a:t>
            </a:r>
            <a:r>
              <a:rPr lang="en" altLang="zh-CN" dirty="0">
                <a:solidFill>
                  <a:srgbClr val="0432FF"/>
                </a:solidFill>
              </a:rPr>
              <a:t>N.</a:t>
            </a:r>
            <a:r>
              <a:rPr lang="zh-CN" altLang="en-US" dirty="0">
                <a:solidFill>
                  <a:srgbClr val="0432FF"/>
                </a:solidFill>
              </a:rPr>
              <a:t> </a:t>
            </a:r>
            <a:r>
              <a:rPr lang="en" altLang="zh-CN" dirty="0">
                <a:solidFill>
                  <a:srgbClr val="0432FF"/>
                </a:solidFill>
              </a:rPr>
              <a:t>Wang, D.</a:t>
            </a:r>
            <a:r>
              <a:rPr lang="zh-CN" altLang="en-US" dirty="0">
                <a:solidFill>
                  <a:srgbClr val="0432FF"/>
                </a:solidFill>
              </a:rPr>
              <a:t> </a:t>
            </a:r>
            <a:r>
              <a:rPr lang="en" altLang="zh-CN" dirty="0">
                <a:solidFill>
                  <a:srgbClr val="0432FF"/>
                </a:solidFill>
              </a:rPr>
              <a:t>M.</a:t>
            </a:r>
            <a:r>
              <a:rPr lang="zh-CN" altLang="en-US" dirty="0">
                <a:solidFill>
                  <a:srgbClr val="0432FF"/>
                </a:solidFill>
              </a:rPr>
              <a:t> </a:t>
            </a:r>
            <a:r>
              <a:rPr lang="en" altLang="zh-CN" dirty="0">
                <a:solidFill>
                  <a:srgbClr val="0432FF"/>
                </a:solidFill>
              </a:rPr>
              <a:t>Li, E.</a:t>
            </a:r>
            <a:r>
              <a:rPr lang="zh-CN" altLang="en-US" dirty="0">
                <a:solidFill>
                  <a:srgbClr val="0432FF"/>
                </a:solidFill>
              </a:rPr>
              <a:t> </a:t>
            </a:r>
            <a:r>
              <a:rPr lang="en" altLang="zh-CN" dirty="0">
                <a:solidFill>
                  <a:srgbClr val="0432FF"/>
                </a:solidFill>
              </a:rPr>
              <a:t>Wang, </a:t>
            </a:r>
            <a:r>
              <a:rPr lang="en" altLang="zh-CN" b="1" dirty="0">
                <a:solidFill>
                  <a:srgbClr val="0432FF"/>
                </a:solidFill>
              </a:rPr>
              <a:t>L</a:t>
            </a:r>
            <a:r>
              <a:rPr lang="en-US" altLang="zh-CN" b="1" dirty="0">
                <a:solidFill>
                  <a:srgbClr val="0432FF"/>
                </a:solidFill>
              </a:rPr>
              <a:t>SG</a:t>
            </a:r>
            <a:r>
              <a:rPr lang="en" altLang="zh-CN" b="1" dirty="0">
                <a:solidFill>
                  <a:srgbClr val="0432FF"/>
                </a:solidFill>
              </a:rPr>
              <a:t> </a:t>
            </a:r>
            <a:r>
              <a:rPr lang="en" altLang="zh-CN" dirty="0">
                <a:solidFill>
                  <a:srgbClr val="0432FF"/>
                </a:solidFill>
              </a:rPr>
              <a:t>and J.</a:t>
            </a:r>
            <a:r>
              <a:rPr lang="zh-CN" altLang="en-US" dirty="0">
                <a:solidFill>
                  <a:srgbClr val="0432FF"/>
                </a:solidFill>
              </a:rPr>
              <a:t> </a:t>
            </a:r>
            <a:r>
              <a:rPr lang="en" altLang="zh-CN" dirty="0">
                <a:solidFill>
                  <a:srgbClr val="0432FF"/>
                </a:solidFill>
              </a:rPr>
              <a:t>J.</a:t>
            </a:r>
            <a:r>
              <a:rPr lang="zh-CN" altLang="en-US" dirty="0">
                <a:solidFill>
                  <a:srgbClr val="0432FF"/>
                </a:solidFill>
              </a:rPr>
              <a:t> </a:t>
            </a:r>
            <a:r>
              <a:rPr lang="en" altLang="zh-CN" dirty="0" err="1">
                <a:solidFill>
                  <a:srgbClr val="0432FF"/>
                </a:solidFill>
              </a:rPr>
              <a:t>Xie</a:t>
            </a:r>
            <a:r>
              <a:rPr lang="en" altLang="zh-CN" dirty="0">
                <a:solidFill>
                  <a:srgbClr val="0432FF"/>
                </a:solidFill>
              </a:rPr>
              <a:t>, </a:t>
            </a:r>
            <a:r>
              <a:rPr lang="en-US" altLang="zh-CN" dirty="0">
                <a:solidFill>
                  <a:srgbClr val="0432FF"/>
                </a:solidFill>
              </a:rPr>
              <a:t>PRD</a:t>
            </a:r>
            <a:r>
              <a:rPr lang="en" altLang="zh-CN" dirty="0">
                <a:solidFill>
                  <a:srgbClr val="0432FF"/>
                </a:solidFill>
              </a:rPr>
              <a:t>107(2023)034001</a:t>
            </a:r>
          </a:p>
          <a:p>
            <a:r>
              <a:rPr lang="en" altLang="zh-CN" b="1" dirty="0">
                <a:solidFill>
                  <a:srgbClr val="0432FF"/>
                </a:solidFill>
              </a:rPr>
              <a:t>E.</a:t>
            </a:r>
            <a:r>
              <a:rPr lang="zh-CN" altLang="en-US" b="1" dirty="0">
                <a:solidFill>
                  <a:srgbClr val="0432FF"/>
                </a:solidFill>
              </a:rPr>
              <a:t> </a:t>
            </a:r>
            <a:r>
              <a:rPr lang="en" altLang="zh-CN" b="1" dirty="0" err="1">
                <a:solidFill>
                  <a:srgbClr val="0432FF"/>
                </a:solidFill>
              </a:rPr>
              <a:t>Oset</a:t>
            </a:r>
            <a:r>
              <a:rPr lang="en" altLang="zh-CN" b="1" dirty="0">
                <a:solidFill>
                  <a:srgbClr val="0432FF"/>
                </a:solidFill>
              </a:rPr>
              <a:t>, L.</a:t>
            </a:r>
            <a:r>
              <a:rPr lang="zh-CN" altLang="en-US" b="1" dirty="0">
                <a:solidFill>
                  <a:srgbClr val="0432FF"/>
                </a:solidFill>
              </a:rPr>
              <a:t> </a:t>
            </a:r>
            <a:r>
              <a:rPr lang="en" altLang="zh-CN" b="1" dirty="0">
                <a:solidFill>
                  <a:srgbClr val="0432FF"/>
                </a:solidFill>
              </a:rPr>
              <a:t>R.</a:t>
            </a:r>
            <a:r>
              <a:rPr lang="zh-CN" altLang="en-US" b="1" dirty="0">
                <a:solidFill>
                  <a:srgbClr val="0432FF"/>
                </a:solidFill>
              </a:rPr>
              <a:t> </a:t>
            </a:r>
            <a:r>
              <a:rPr lang="en" altLang="zh-CN" b="1" dirty="0">
                <a:solidFill>
                  <a:srgbClr val="0432FF"/>
                </a:solidFill>
              </a:rPr>
              <a:t>Dai and L</a:t>
            </a:r>
            <a:r>
              <a:rPr lang="en-US" altLang="zh-CN" b="1" dirty="0">
                <a:solidFill>
                  <a:srgbClr val="0432FF"/>
                </a:solidFill>
              </a:rPr>
              <a:t>SG</a:t>
            </a:r>
            <a:r>
              <a:rPr lang="en" altLang="zh-CN" b="1" dirty="0">
                <a:solidFill>
                  <a:srgbClr val="0432FF"/>
                </a:solidFill>
              </a:rPr>
              <a:t>, Sci. Bull. 68(2023)243-246</a:t>
            </a:r>
            <a:endParaRPr lang="zh-CN" altLang="en-US" b="1" dirty="0">
              <a:solidFill>
                <a:srgbClr val="0432FF"/>
              </a:solidFill>
            </a:endParaRPr>
          </a:p>
        </p:txBody>
      </p:sp>
      <p:sp>
        <p:nvSpPr>
          <p:cNvPr id="36" name="文本框 35">
            <a:extLst>
              <a:ext uri="{FF2B5EF4-FFF2-40B4-BE49-F238E27FC236}">
                <a16:creationId xmlns:a16="http://schemas.microsoft.com/office/drawing/2014/main" id="{712646B4-7569-7EC2-AC2D-E2BE0C86A892}"/>
              </a:ext>
            </a:extLst>
          </p:cNvPr>
          <p:cNvSpPr txBox="1"/>
          <p:nvPr/>
        </p:nvSpPr>
        <p:spPr>
          <a:xfrm>
            <a:off x="960593" y="2917340"/>
            <a:ext cx="4878173" cy="646331"/>
          </a:xfrm>
          <a:prstGeom prst="rect">
            <a:avLst/>
          </a:prstGeom>
          <a:noFill/>
        </p:spPr>
        <p:txBody>
          <a:bodyPr wrap="square">
            <a:spAutoFit/>
          </a:bodyPr>
          <a:lstStyle/>
          <a:p>
            <a:r>
              <a:rPr lang="en-US" altLang="zh-CN" b="1" dirty="0"/>
              <a:t>LSG</a:t>
            </a:r>
            <a:r>
              <a:rPr lang="en" altLang="zh-CN" dirty="0"/>
              <a:t> and E.</a:t>
            </a:r>
            <a:r>
              <a:rPr lang="zh-CN" altLang="en-US" dirty="0"/>
              <a:t> </a:t>
            </a:r>
            <a:r>
              <a:rPr lang="en" altLang="zh-CN" dirty="0" err="1"/>
              <a:t>Oset</a:t>
            </a:r>
            <a:r>
              <a:rPr lang="en" altLang="zh-CN" dirty="0"/>
              <a:t>, </a:t>
            </a:r>
            <a:r>
              <a:rPr lang="en" altLang="zh-CN" b="1" dirty="0"/>
              <a:t>P</a:t>
            </a:r>
            <a:r>
              <a:rPr lang="en-US" altLang="zh-CN" b="1" dirty="0"/>
              <a:t>RD</a:t>
            </a:r>
            <a:r>
              <a:rPr lang="en" altLang="zh-CN" b="1" dirty="0"/>
              <a:t>79(2009)074009</a:t>
            </a:r>
          </a:p>
          <a:p>
            <a:r>
              <a:rPr lang="en-US" altLang="zh-CN" dirty="0"/>
              <a:t>Z.</a:t>
            </a:r>
            <a:r>
              <a:rPr lang="zh-CN" altLang="en-US" dirty="0"/>
              <a:t> </a:t>
            </a:r>
            <a:r>
              <a:rPr lang="en-US" altLang="zh-CN" dirty="0"/>
              <a:t>L.</a:t>
            </a:r>
            <a:r>
              <a:rPr lang="zh-CN" altLang="en-US" dirty="0"/>
              <a:t> </a:t>
            </a:r>
            <a:r>
              <a:rPr lang="en-US" altLang="zh-CN" dirty="0"/>
              <a:t>Wang</a:t>
            </a:r>
            <a:r>
              <a:rPr lang="zh-CN" altLang="en-US" dirty="0"/>
              <a:t> </a:t>
            </a:r>
            <a:r>
              <a:rPr lang="en-US" altLang="zh-CN" dirty="0"/>
              <a:t>and</a:t>
            </a:r>
            <a:r>
              <a:rPr lang="zh-CN" altLang="en-US" dirty="0"/>
              <a:t> </a:t>
            </a:r>
            <a:r>
              <a:rPr lang="en-US" altLang="zh-CN" dirty="0"/>
              <a:t>B.</a:t>
            </a:r>
            <a:r>
              <a:rPr lang="zh-CN" altLang="en-US" dirty="0"/>
              <a:t> </a:t>
            </a:r>
            <a:r>
              <a:rPr lang="en-US" altLang="zh-CN" dirty="0"/>
              <a:t>S.</a:t>
            </a:r>
            <a:r>
              <a:rPr lang="zh-CN" altLang="en-US" dirty="0"/>
              <a:t> </a:t>
            </a:r>
            <a:r>
              <a:rPr lang="en-US" altLang="zh-CN" dirty="0"/>
              <a:t>Zou,</a:t>
            </a:r>
            <a:r>
              <a:rPr lang="zh-CN" altLang="en-US" dirty="0"/>
              <a:t> </a:t>
            </a:r>
            <a:r>
              <a:rPr lang="en-US" altLang="zh-CN" dirty="0"/>
              <a:t>PRD104(2021)114001</a:t>
            </a:r>
            <a:endParaRPr lang="zh-CN" altLang="en-US" dirty="0"/>
          </a:p>
        </p:txBody>
      </p:sp>
    </p:spTree>
    <p:extLst>
      <p:ext uri="{BB962C8B-B14F-4D97-AF65-F5344CB8AC3E}">
        <p14:creationId xmlns:p14="http://schemas.microsoft.com/office/powerpoint/2010/main" val="186378948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B9EEC2C-60CC-1BAA-6A16-DD4FFAB6A307}"/>
              </a:ext>
            </a:extLst>
          </p:cNvPr>
          <p:cNvSpPr>
            <a:spLocks noGrp="1"/>
          </p:cNvSpPr>
          <p:nvPr>
            <p:ph type="sldNum" sz="quarter" idx="12"/>
          </p:nvPr>
        </p:nvSpPr>
        <p:spPr/>
        <p:txBody>
          <a:bodyPr/>
          <a:lstStyle/>
          <a:p>
            <a:pPr>
              <a:defRPr/>
            </a:pPr>
            <a:fld id="{C4FB67F1-DEA0-4505-A3D7-68170254FAEF}" type="slidenum">
              <a:rPr lang="zh-CN" altLang="en-US" smtClean="0"/>
              <a:pPr>
                <a:defRPr/>
              </a:pPr>
              <a:t>46</a:t>
            </a:fld>
            <a:endParaRPr lang="zh-CN" altLang="en-US"/>
          </a:p>
        </p:txBody>
      </p:sp>
      <p:sp>
        <p:nvSpPr>
          <p:cNvPr id="3" name="文本框 2">
            <a:extLst>
              <a:ext uri="{FF2B5EF4-FFF2-40B4-BE49-F238E27FC236}">
                <a16:creationId xmlns:a16="http://schemas.microsoft.com/office/drawing/2014/main" id="{4736647A-4D60-1953-A525-194C8CA244E4}"/>
              </a:ext>
            </a:extLst>
          </p:cNvPr>
          <p:cNvSpPr txBox="1"/>
          <p:nvPr/>
        </p:nvSpPr>
        <p:spPr>
          <a:xfrm>
            <a:off x="115746" y="240040"/>
            <a:ext cx="3621504" cy="523220"/>
          </a:xfrm>
          <a:prstGeom prst="rect">
            <a:avLst/>
          </a:prstGeom>
          <a:noFill/>
        </p:spPr>
        <p:txBody>
          <a:bodyPr wrap="none" rtlCol="0">
            <a:spAutoFit/>
          </a:bodyPr>
          <a:lstStyle/>
          <a:p>
            <a:r>
              <a:rPr lang="en-US" altLang="zh-CN" sz="2800" b="1" dirty="0"/>
              <a:t>Summary</a:t>
            </a:r>
            <a:r>
              <a:rPr lang="zh-CN" altLang="en-US" sz="2800" b="1" dirty="0"/>
              <a:t> </a:t>
            </a:r>
            <a:r>
              <a:rPr lang="en-US" altLang="zh-CN" sz="2800" b="1" dirty="0"/>
              <a:t>and</a:t>
            </a:r>
            <a:r>
              <a:rPr lang="zh-CN" altLang="en-US" sz="2800" b="1" dirty="0"/>
              <a:t> </a:t>
            </a:r>
            <a:r>
              <a:rPr lang="en-US" altLang="zh-CN" sz="2800" b="1" dirty="0">
                <a:solidFill>
                  <a:srgbClr val="C00000"/>
                </a:solidFill>
              </a:rPr>
              <a:t>Outlook</a:t>
            </a:r>
            <a:r>
              <a:rPr lang="zh-CN" altLang="en-US" sz="2800" b="1" dirty="0"/>
              <a:t> </a:t>
            </a:r>
          </a:p>
        </p:txBody>
      </p:sp>
      <mc:AlternateContent xmlns:mc="http://schemas.openxmlformats.org/markup-compatibility/2006">
        <mc:Choice xmlns:a14="http://schemas.microsoft.com/office/drawing/2010/main" Requires="a14">
          <p:sp>
            <p:nvSpPr>
              <p:cNvPr id="10" name="文本框 9">
                <a:extLst>
                  <a:ext uri="{FF2B5EF4-FFF2-40B4-BE49-F238E27FC236}">
                    <a16:creationId xmlns:a16="http://schemas.microsoft.com/office/drawing/2014/main" id="{4E1AA08C-2747-67E8-97AA-D36563929C4C}"/>
                  </a:ext>
                </a:extLst>
              </p:cNvPr>
              <p:cNvSpPr txBox="1"/>
              <p:nvPr/>
            </p:nvSpPr>
            <p:spPr>
              <a:xfrm>
                <a:off x="128175" y="1329040"/>
                <a:ext cx="11435787" cy="830997"/>
              </a:xfrm>
              <a:prstGeom prst="rect">
                <a:avLst/>
              </a:prstGeom>
              <a:noFill/>
            </p:spPr>
            <p:txBody>
              <a:bodyPr wrap="square" rtlCol="0">
                <a:spAutoFit/>
              </a:bodyPr>
              <a:lstStyle/>
              <a:p>
                <a:pPr marL="285750" indent="-285750">
                  <a:buFont typeface="Wingdings" pitchFamily="2" charset="2"/>
                  <a:buChar char="Ø"/>
                </a:pPr>
                <a:r>
                  <a:rPr kumimoji="1" lang="en-US" altLang="zh-CN" sz="2400" b="1" dirty="0">
                    <a:solidFill>
                      <a:schemeClr val="tx1"/>
                    </a:solidFill>
                  </a:rPr>
                  <a:t>More</a:t>
                </a:r>
                <a:r>
                  <a:rPr kumimoji="1" lang="zh-CN" altLang="en-US" sz="2400" b="1" dirty="0">
                    <a:solidFill>
                      <a:schemeClr val="tx1"/>
                    </a:solidFill>
                  </a:rPr>
                  <a:t> </a:t>
                </a:r>
                <a:r>
                  <a:rPr kumimoji="1" lang="en-US" altLang="zh-CN" sz="2400" b="1" dirty="0">
                    <a:solidFill>
                      <a:schemeClr val="tx1"/>
                    </a:solidFill>
                  </a:rPr>
                  <a:t>experimental</a:t>
                </a:r>
                <a:r>
                  <a:rPr kumimoji="1" lang="zh-CN" altLang="en-US" sz="2400" b="1" dirty="0">
                    <a:solidFill>
                      <a:schemeClr val="tx1"/>
                    </a:solidFill>
                  </a:rPr>
                  <a:t> </a:t>
                </a:r>
                <a:r>
                  <a:rPr kumimoji="1" lang="en-US" altLang="zh-CN" sz="2400" b="1" dirty="0">
                    <a:solidFill>
                      <a:schemeClr val="tx1"/>
                    </a:solidFill>
                  </a:rPr>
                  <a:t>studies</a:t>
                </a:r>
                <a:r>
                  <a:rPr kumimoji="1" lang="zh-CN" altLang="en-US" sz="2400" b="1" dirty="0">
                    <a:solidFill>
                      <a:schemeClr val="tx1"/>
                    </a:solidFill>
                  </a:rPr>
                  <a:t> </a:t>
                </a:r>
                <a:r>
                  <a:rPr kumimoji="1" lang="en-US" altLang="zh-CN" sz="2400" b="1" dirty="0">
                    <a:solidFill>
                      <a:schemeClr val="tx1"/>
                    </a:solidFill>
                  </a:rPr>
                  <a:t>are</a:t>
                </a:r>
                <a:r>
                  <a:rPr kumimoji="1" lang="zh-CN" altLang="en-US" sz="2400" b="1" dirty="0">
                    <a:solidFill>
                      <a:schemeClr val="tx1"/>
                    </a:solidFill>
                  </a:rPr>
                  <a:t> </a:t>
                </a:r>
                <a:r>
                  <a:rPr kumimoji="1" lang="en-US" altLang="zh-CN" sz="2400" b="1" dirty="0">
                    <a:solidFill>
                      <a:schemeClr val="tx1"/>
                    </a:solidFill>
                  </a:rPr>
                  <a:t>needed</a:t>
                </a:r>
                <a:r>
                  <a:rPr kumimoji="1" lang="zh-CN" altLang="en-US" sz="2400" b="1" dirty="0">
                    <a:solidFill>
                      <a:schemeClr val="tx1"/>
                    </a:solidFill>
                  </a:rPr>
                  <a:t> </a:t>
                </a:r>
                <a:r>
                  <a:rPr kumimoji="1" lang="en-US" altLang="zh-CN" sz="2400" b="1" dirty="0">
                    <a:solidFill>
                      <a:schemeClr val="tx1"/>
                    </a:solidFill>
                  </a:rPr>
                  <a:t>to</a:t>
                </a:r>
                <a:r>
                  <a:rPr kumimoji="1" lang="zh-CN" altLang="en-US" sz="2400" b="1" dirty="0">
                    <a:solidFill>
                      <a:schemeClr val="tx1"/>
                    </a:solidFill>
                  </a:rPr>
                  <a:t> </a:t>
                </a:r>
                <a:r>
                  <a:rPr kumimoji="1" lang="en-US" altLang="zh-CN" sz="2400" b="1" dirty="0">
                    <a:solidFill>
                      <a:schemeClr val="tx1"/>
                    </a:solidFill>
                  </a:rPr>
                  <a:t>check</a:t>
                </a:r>
                <a:r>
                  <a:rPr kumimoji="1" lang="zh-CN" altLang="en-US" sz="2400" b="1" dirty="0">
                    <a:solidFill>
                      <a:schemeClr val="tx1"/>
                    </a:solidFill>
                  </a:rPr>
                  <a:t> </a:t>
                </a:r>
                <a:r>
                  <a:rPr kumimoji="1" lang="en-US" altLang="zh-CN" sz="2400" b="1" dirty="0">
                    <a:solidFill>
                      <a:schemeClr val="tx1"/>
                    </a:solidFill>
                  </a:rPr>
                  <a:t>the</a:t>
                </a:r>
                <a:r>
                  <a:rPr kumimoji="1" lang="zh-CN" altLang="en-US" sz="2400" b="1" dirty="0">
                    <a:solidFill>
                      <a:schemeClr val="tx1"/>
                    </a:solidFill>
                  </a:rPr>
                  <a:t> </a:t>
                </a:r>
                <a:r>
                  <a:rPr kumimoji="1" lang="en-US" altLang="zh-CN" sz="2400" b="1" dirty="0">
                    <a:solidFill>
                      <a:schemeClr val="tx1"/>
                    </a:solidFill>
                  </a:rPr>
                  <a:t>molecular</a:t>
                </a:r>
                <a:r>
                  <a:rPr kumimoji="1" lang="zh-CN" altLang="en-US" sz="2400" b="1" dirty="0">
                    <a:solidFill>
                      <a:schemeClr val="tx1"/>
                    </a:solidFill>
                  </a:rPr>
                  <a:t> </a:t>
                </a:r>
                <a:r>
                  <a:rPr kumimoji="1" lang="en-US" altLang="zh-CN" sz="2400" b="1" dirty="0">
                    <a:solidFill>
                      <a:schemeClr val="tx1"/>
                    </a:solidFill>
                  </a:rPr>
                  <a:t>picture</a:t>
                </a:r>
                <a:r>
                  <a:rPr kumimoji="1" lang="zh-CN" altLang="en-US" sz="2400" b="1" dirty="0">
                    <a:solidFill>
                      <a:schemeClr val="tx1"/>
                    </a:solidFill>
                  </a:rPr>
                  <a:t> </a:t>
                </a:r>
                <a:r>
                  <a:rPr kumimoji="1" lang="en-US" altLang="zh-CN" sz="2400" b="1" dirty="0">
                    <a:solidFill>
                      <a:schemeClr val="tx1"/>
                    </a:solidFill>
                  </a:rPr>
                  <a:t>of</a:t>
                </a:r>
                <a:r>
                  <a:rPr kumimoji="1" lang="zh-CN" altLang="en-US" sz="2400" b="1" dirty="0">
                    <a:solidFill>
                      <a:schemeClr val="tx1"/>
                    </a:solidFill>
                  </a:rPr>
                  <a:t> </a:t>
                </a:r>
                <a14:m>
                  <m:oMath xmlns:m="http://schemas.openxmlformats.org/officeDocument/2006/math">
                    <m:sSub>
                      <m:sSubPr>
                        <m:ctrlPr>
                          <a:rPr kumimoji="1" lang="en" altLang="zh-CN" sz="2400" b="1" i="1" smtClean="0">
                            <a:solidFill>
                              <a:schemeClr val="tx1"/>
                            </a:solidFill>
                            <a:latin typeface="Cambria Math" panose="02040503050406030204" pitchFamily="18" charset="0"/>
                          </a:rPr>
                        </m:ctrlPr>
                      </m:sSubPr>
                      <m:e>
                        <m:r>
                          <a:rPr kumimoji="1" lang="en-US" altLang="zh-CN" sz="2400" b="1" i="1" smtClean="0">
                            <a:solidFill>
                              <a:schemeClr val="tx1"/>
                            </a:solidFill>
                            <a:latin typeface="Cambria Math" panose="02040503050406030204" pitchFamily="18" charset="0"/>
                          </a:rPr>
                          <m:t>𝒂</m:t>
                        </m:r>
                      </m:e>
                      <m:sub>
                        <m:r>
                          <a:rPr kumimoji="1" lang="en-US" altLang="zh-CN" sz="2400" b="1" i="1" smtClean="0">
                            <a:solidFill>
                              <a:schemeClr val="tx1"/>
                            </a:solidFill>
                            <a:latin typeface="Cambria Math" panose="02040503050406030204" pitchFamily="18" charset="0"/>
                          </a:rPr>
                          <m:t>𝟎</m:t>
                        </m:r>
                      </m:sub>
                    </m:sSub>
                    <m:r>
                      <a:rPr kumimoji="1" lang="en-US" altLang="zh-CN" sz="2400" b="1" i="1" smtClean="0">
                        <a:solidFill>
                          <a:schemeClr val="tx1"/>
                        </a:solidFill>
                        <a:latin typeface="Cambria Math" panose="02040503050406030204" pitchFamily="18" charset="0"/>
                      </a:rPr>
                      <m:t>(</m:t>
                    </m:r>
                    <m:r>
                      <a:rPr kumimoji="1" lang="en-US" altLang="zh-CN" sz="2400" b="1" i="1" smtClean="0">
                        <a:solidFill>
                          <a:schemeClr val="tx1"/>
                        </a:solidFill>
                        <a:latin typeface="Cambria Math" panose="02040503050406030204" pitchFamily="18" charset="0"/>
                      </a:rPr>
                      <m:t>𝟏𝟕𝟖𝟎</m:t>
                    </m:r>
                    <m:r>
                      <a:rPr kumimoji="1" lang="en-US" altLang="zh-CN" sz="2400" b="1" i="1" smtClean="0">
                        <a:solidFill>
                          <a:schemeClr val="tx1"/>
                        </a:solidFill>
                        <a:latin typeface="Cambria Math" panose="02040503050406030204" pitchFamily="18" charset="0"/>
                      </a:rPr>
                      <m:t>)</m:t>
                    </m:r>
                  </m:oMath>
                </a14:m>
                <a:r>
                  <a:rPr kumimoji="1" lang="zh-CN" altLang="en-US" sz="2400" b="1" dirty="0">
                    <a:solidFill>
                      <a:schemeClr val="tx1"/>
                    </a:solidFill>
                  </a:rPr>
                  <a:t> </a:t>
                </a:r>
                <a:r>
                  <a:rPr kumimoji="1" lang="en-US" altLang="zh-CN" sz="2400" b="1" dirty="0">
                    <a:solidFill>
                      <a:schemeClr val="tx1"/>
                    </a:solidFill>
                  </a:rPr>
                  <a:t>and</a:t>
                </a:r>
                <a:r>
                  <a:rPr kumimoji="1" lang="zh-CN" altLang="en-US" sz="2400" b="1" dirty="0">
                    <a:solidFill>
                      <a:schemeClr val="tx1"/>
                    </a:solidFill>
                  </a:rPr>
                  <a:t> </a:t>
                </a:r>
                <a:r>
                  <a:rPr kumimoji="1" lang="en-US" altLang="zh-CN" sz="2400" b="1" dirty="0">
                    <a:solidFill>
                      <a:srgbClr val="C00000"/>
                    </a:solidFill>
                  </a:rPr>
                  <a:t>pin</a:t>
                </a:r>
                <a:r>
                  <a:rPr kumimoji="1" lang="zh-CN" altLang="en-US" sz="2400" b="1" dirty="0">
                    <a:solidFill>
                      <a:srgbClr val="C00000"/>
                    </a:solidFill>
                  </a:rPr>
                  <a:t> </a:t>
                </a:r>
                <a:r>
                  <a:rPr kumimoji="1" lang="en-US" altLang="zh-CN" sz="2400" b="1" dirty="0">
                    <a:solidFill>
                      <a:srgbClr val="C00000"/>
                    </a:solidFill>
                  </a:rPr>
                  <a:t>down</a:t>
                </a:r>
                <a:r>
                  <a:rPr kumimoji="1" lang="zh-CN" altLang="en-US" sz="2400" b="1" dirty="0">
                    <a:solidFill>
                      <a:srgbClr val="C00000"/>
                    </a:solidFill>
                  </a:rPr>
                  <a:t> </a:t>
                </a:r>
                <a:r>
                  <a:rPr kumimoji="1" lang="en-US" altLang="zh-CN" sz="2400" b="1" dirty="0">
                    <a:solidFill>
                      <a:srgbClr val="C00000"/>
                    </a:solidFill>
                  </a:rPr>
                  <a:t>its</a:t>
                </a:r>
                <a:r>
                  <a:rPr kumimoji="1" lang="zh-CN" altLang="en-US" sz="2400" b="1" dirty="0">
                    <a:solidFill>
                      <a:srgbClr val="C00000"/>
                    </a:solidFill>
                  </a:rPr>
                  <a:t> </a:t>
                </a:r>
                <a:r>
                  <a:rPr kumimoji="1" lang="en-US" altLang="zh-CN" sz="2400" b="1" dirty="0">
                    <a:solidFill>
                      <a:srgbClr val="C00000"/>
                    </a:solidFill>
                  </a:rPr>
                  <a:t>mass</a:t>
                </a:r>
                <a:r>
                  <a:rPr kumimoji="1" lang="zh-CN" altLang="en-US" sz="2400" b="1" dirty="0">
                    <a:solidFill>
                      <a:srgbClr val="C00000"/>
                    </a:solidFill>
                  </a:rPr>
                  <a:t> </a:t>
                </a:r>
                <a:r>
                  <a:rPr kumimoji="1" lang="en-US" altLang="zh-CN" sz="2400" b="1" dirty="0">
                    <a:solidFill>
                      <a:srgbClr val="C00000"/>
                    </a:solidFill>
                  </a:rPr>
                  <a:t>and</a:t>
                </a:r>
                <a:r>
                  <a:rPr kumimoji="1" lang="zh-CN" altLang="en-US" sz="2400" b="1" dirty="0">
                    <a:solidFill>
                      <a:srgbClr val="C00000"/>
                    </a:solidFill>
                  </a:rPr>
                  <a:t> </a:t>
                </a:r>
                <a:r>
                  <a:rPr kumimoji="1" lang="en-US" altLang="zh-CN" sz="2400" b="1" dirty="0">
                    <a:solidFill>
                      <a:srgbClr val="C00000"/>
                    </a:solidFill>
                  </a:rPr>
                  <a:t>width more precisely</a:t>
                </a:r>
                <a:r>
                  <a:rPr kumimoji="1" lang="en-US" altLang="zh-CN" sz="2400" b="1" dirty="0">
                    <a:solidFill>
                      <a:schemeClr val="tx1"/>
                    </a:solidFill>
                  </a:rPr>
                  <a:t>,  (1704~1817,97~140)</a:t>
                </a:r>
                <a:endParaRPr kumimoji="1" lang="zh-CN" altLang="en-US" sz="2400" b="1" dirty="0">
                  <a:solidFill>
                    <a:schemeClr val="tx1"/>
                  </a:solidFill>
                </a:endParaRPr>
              </a:p>
            </p:txBody>
          </p:sp>
        </mc:Choice>
        <mc:Fallback>
          <p:sp>
            <p:nvSpPr>
              <p:cNvPr id="10" name="文本框 9">
                <a:extLst>
                  <a:ext uri="{FF2B5EF4-FFF2-40B4-BE49-F238E27FC236}">
                    <a16:creationId xmlns:a16="http://schemas.microsoft.com/office/drawing/2014/main" id="{4E1AA08C-2747-67E8-97AA-D36563929C4C}"/>
                  </a:ext>
                </a:extLst>
              </p:cNvPr>
              <p:cNvSpPr txBox="1">
                <a:spLocks noRot="1" noChangeAspect="1" noMove="1" noResize="1" noEditPoints="1" noAdjustHandles="1" noChangeArrowheads="1" noChangeShapeType="1" noTextEdit="1"/>
              </p:cNvSpPr>
              <p:nvPr/>
            </p:nvSpPr>
            <p:spPr>
              <a:xfrm>
                <a:off x="128175" y="1329040"/>
                <a:ext cx="11435787" cy="830997"/>
              </a:xfrm>
              <a:prstGeom prst="rect">
                <a:avLst/>
              </a:prstGeom>
              <a:blipFill>
                <a:blip r:embed="rId3"/>
                <a:stretch>
                  <a:fillRect l="-777" t="-4545" b="-15152"/>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80B550AF-3148-1596-289A-EFD2425B4309}"/>
              </a:ext>
            </a:extLst>
          </p:cNvPr>
          <p:cNvSpPr txBox="1"/>
          <p:nvPr/>
        </p:nvSpPr>
        <p:spPr>
          <a:xfrm>
            <a:off x="4933131" y="2786726"/>
            <a:ext cx="3599127" cy="369332"/>
          </a:xfrm>
          <a:prstGeom prst="rect">
            <a:avLst/>
          </a:prstGeom>
          <a:noFill/>
        </p:spPr>
        <p:txBody>
          <a:bodyPr wrap="none" rtlCol="0">
            <a:spAutoFit/>
          </a:bodyPr>
          <a:lstStyle/>
          <a:p>
            <a:r>
              <a:rPr kumimoji="1" lang="en-US" altLang="zh-CN" dirty="0"/>
              <a:t>mainly</a:t>
            </a:r>
            <a:r>
              <a:rPr kumimoji="1" lang="zh-CN" altLang="en-US" dirty="0"/>
              <a:t> </a:t>
            </a:r>
            <a:r>
              <a:rPr kumimoji="1" lang="en-US" altLang="zh-CN" dirty="0"/>
              <a:t>f0,</a:t>
            </a:r>
            <a:r>
              <a:rPr kumimoji="1" lang="zh-CN" altLang="en-US" dirty="0"/>
              <a:t> </a:t>
            </a:r>
            <a:r>
              <a:rPr kumimoji="1" lang="en-US" altLang="zh-CN" dirty="0"/>
              <a:t>but</a:t>
            </a:r>
            <a:r>
              <a:rPr kumimoji="1" lang="zh-CN" altLang="en-US" dirty="0"/>
              <a:t> </a:t>
            </a:r>
            <a:r>
              <a:rPr kumimoji="1" lang="en-US" altLang="zh-CN" dirty="0"/>
              <a:t>also</a:t>
            </a:r>
            <a:r>
              <a:rPr kumimoji="1" lang="zh-CN" altLang="en-US" dirty="0"/>
              <a:t> </a:t>
            </a:r>
            <a:r>
              <a:rPr kumimoji="1" lang="en-US" altLang="zh-CN" dirty="0"/>
              <a:t>small</a:t>
            </a:r>
            <a:r>
              <a:rPr kumimoji="1" lang="zh-CN" altLang="en-US" dirty="0"/>
              <a:t> </a:t>
            </a:r>
            <a:r>
              <a:rPr kumimoji="1" lang="en-US" altLang="zh-CN" dirty="0"/>
              <a:t>traces</a:t>
            </a:r>
            <a:r>
              <a:rPr kumimoji="1" lang="zh-CN" altLang="en-US" dirty="0"/>
              <a:t> </a:t>
            </a:r>
            <a:r>
              <a:rPr kumimoji="1" lang="en-US" altLang="zh-CN" dirty="0"/>
              <a:t>of</a:t>
            </a:r>
            <a:r>
              <a:rPr kumimoji="1" lang="zh-CN" altLang="en-US" dirty="0"/>
              <a:t> </a:t>
            </a:r>
            <a:r>
              <a:rPr kumimoji="1" lang="en-US" altLang="zh-CN" dirty="0"/>
              <a:t>a0</a:t>
            </a:r>
            <a:endParaRPr kumimoji="1" lang="zh-CN" altLang="en-US" dirty="0"/>
          </a:p>
        </p:txBody>
      </p:sp>
      <p:pic>
        <p:nvPicPr>
          <p:cNvPr id="23" name="图片 22">
            <a:extLst>
              <a:ext uri="{FF2B5EF4-FFF2-40B4-BE49-F238E27FC236}">
                <a16:creationId xmlns:a16="http://schemas.microsoft.com/office/drawing/2014/main" id="{1CDEBB86-5ADA-6273-3C5E-00C86D122DAD}"/>
              </a:ext>
            </a:extLst>
          </p:cNvPr>
          <p:cNvPicPr>
            <a:picLocks noChangeAspect="1"/>
          </p:cNvPicPr>
          <p:nvPr/>
        </p:nvPicPr>
        <p:blipFill>
          <a:blip r:embed="rId4"/>
          <a:stretch>
            <a:fillRect/>
          </a:stretch>
        </p:blipFill>
        <p:spPr>
          <a:xfrm>
            <a:off x="1010678" y="3714794"/>
            <a:ext cx="5899507" cy="407800"/>
          </a:xfrm>
          <a:prstGeom prst="rect">
            <a:avLst/>
          </a:prstGeom>
        </p:spPr>
      </p:pic>
      <p:sp>
        <p:nvSpPr>
          <p:cNvPr id="24" name="文本框 23">
            <a:extLst>
              <a:ext uri="{FF2B5EF4-FFF2-40B4-BE49-F238E27FC236}">
                <a16:creationId xmlns:a16="http://schemas.microsoft.com/office/drawing/2014/main" id="{777427A1-0D50-3A9E-3508-D9938D55403B}"/>
              </a:ext>
            </a:extLst>
          </p:cNvPr>
          <p:cNvSpPr txBox="1"/>
          <p:nvPr/>
        </p:nvSpPr>
        <p:spPr>
          <a:xfrm>
            <a:off x="7395504" y="3732360"/>
            <a:ext cx="3037435" cy="369332"/>
          </a:xfrm>
          <a:prstGeom prst="rect">
            <a:avLst/>
          </a:prstGeom>
          <a:noFill/>
        </p:spPr>
        <p:txBody>
          <a:bodyPr wrap="none" rtlCol="0">
            <a:spAutoFit/>
          </a:bodyPr>
          <a:lstStyle/>
          <a:p>
            <a:r>
              <a:rPr kumimoji="1" lang="en-US" altLang="zh-CN" dirty="0"/>
              <a:t>only</a:t>
            </a:r>
            <a:r>
              <a:rPr kumimoji="1" lang="zh-CN" altLang="en-US" dirty="0"/>
              <a:t> </a:t>
            </a:r>
            <a:r>
              <a:rPr kumimoji="1" lang="en-US" altLang="zh-CN" dirty="0"/>
              <a:t>a0</a:t>
            </a:r>
            <a:r>
              <a:rPr kumimoji="1" lang="zh-CN" altLang="en-US" dirty="0"/>
              <a:t> </a:t>
            </a:r>
            <a:r>
              <a:rPr kumimoji="1" lang="en-US" altLang="zh-CN" dirty="0"/>
              <a:t>because</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charge</a:t>
            </a:r>
            <a:r>
              <a:rPr kumimoji="1" lang="zh-CN" altLang="en-US" dirty="0"/>
              <a:t> </a:t>
            </a:r>
          </a:p>
        </p:txBody>
      </p:sp>
      <p:pic>
        <p:nvPicPr>
          <p:cNvPr id="25" name="图片 24">
            <a:extLst>
              <a:ext uri="{FF2B5EF4-FFF2-40B4-BE49-F238E27FC236}">
                <a16:creationId xmlns:a16="http://schemas.microsoft.com/office/drawing/2014/main" id="{7A1CDB83-6C95-1183-A4A1-AC1BD2531EE2}"/>
              </a:ext>
            </a:extLst>
          </p:cNvPr>
          <p:cNvPicPr>
            <a:picLocks noChangeAspect="1"/>
          </p:cNvPicPr>
          <p:nvPr/>
        </p:nvPicPr>
        <p:blipFill>
          <a:blip r:embed="rId5"/>
          <a:stretch>
            <a:fillRect/>
          </a:stretch>
        </p:blipFill>
        <p:spPr>
          <a:xfrm>
            <a:off x="1010678" y="2725817"/>
            <a:ext cx="3401591" cy="563022"/>
          </a:xfrm>
          <a:prstGeom prst="rect">
            <a:avLst/>
          </a:prstGeom>
        </p:spPr>
      </p:pic>
      <p:pic>
        <p:nvPicPr>
          <p:cNvPr id="26" name="图片 25">
            <a:extLst>
              <a:ext uri="{FF2B5EF4-FFF2-40B4-BE49-F238E27FC236}">
                <a16:creationId xmlns:a16="http://schemas.microsoft.com/office/drawing/2014/main" id="{E85C20B0-364C-2290-49F4-04A9398D5270}"/>
              </a:ext>
            </a:extLst>
          </p:cNvPr>
          <p:cNvPicPr>
            <a:picLocks noChangeAspect="1"/>
          </p:cNvPicPr>
          <p:nvPr/>
        </p:nvPicPr>
        <p:blipFill>
          <a:blip r:embed="rId6"/>
          <a:stretch>
            <a:fillRect/>
          </a:stretch>
        </p:blipFill>
        <p:spPr>
          <a:xfrm>
            <a:off x="1104884" y="4708791"/>
            <a:ext cx="2977398" cy="471667"/>
          </a:xfrm>
          <a:prstGeom prst="rect">
            <a:avLst/>
          </a:prstGeom>
        </p:spPr>
      </p:pic>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6A263F60-E27C-48F0-C1BB-230AEF871FD9}"/>
                  </a:ext>
                </a:extLst>
              </p:cNvPr>
              <p:cNvSpPr txBox="1"/>
              <p:nvPr/>
            </p:nvSpPr>
            <p:spPr>
              <a:xfrm>
                <a:off x="4793869" y="4759958"/>
                <a:ext cx="1221809" cy="369332"/>
              </a:xfrm>
              <a:prstGeom prst="rect">
                <a:avLst/>
              </a:prstGeom>
              <a:noFill/>
            </p:spPr>
            <p:txBody>
              <a:bodyPr wrap="none" rtlCol="0">
                <a:spAutoFit/>
              </a:bodyPr>
              <a:lstStyle/>
              <a:p>
                <a:r>
                  <a:rPr kumimoji="1" lang="en-US" altLang="zh-CN" dirty="0"/>
                  <a:t>kook</a:t>
                </a:r>
                <a:r>
                  <a:rPr kumimoji="1" lang="zh-CN" altLang="en-US" dirty="0"/>
                  <a:t> </a:t>
                </a:r>
                <a:r>
                  <a:rPr kumimoji="1" lang="en-US" altLang="zh-CN" dirty="0"/>
                  <a:t>at</a:t>
                </a:r>
                <a:r>
                  <a:rPr kumimoji="1" lang="zh-CN" altLang="en-US" dirty="0"/>
                  <a:t> </a:t>
                </a:r>
                <a14:m>
                  <m:oMath xmlns:m="http://schemas.openxmlformats.org/officeDocument/2006/math">
                    <m:r>
                      <a:rPr kumimoji="1" lang="en" altLang="zh-CN" i="1" smtClean="0">
                        <a:latin typeface="Cambria Math" panose="02040503050406030204" pitchFamily="18" charset="0"/>
                        <a:ea typeface="Cambria Math" panose="02040503050406030204" pitchFamily="18" charset="0"/>
                      </a:rPr>
                      <m:t>𝜌𝜔</m:t>
                    </m:r>
                  </m:oMath>
                </a14:m>
                <a:endParaRPr kumimoji="1" lang="zh-CN" altLang="en-US" dirty="0"/>
              </a:p>
            </p:txBody>
          </p:sp>
        </mc:Choice>
        <mc:Fallback xmlns="">
          <p:sp>
            <p:nvSpPr>
              <p:cNvPr id="27" name="文本框 26">
                <a:extLst>
                  <a:ext uri="{FF2B5EF4-FFF2-40B4-BE49-F238E27FC236}">
                    <a16:creationId xmlns:a16="http://schemas.microsoft.com/office/drawing/2014/main" id="{6A263F60-E27C-48F0-C1BB-230AEF871FD9}"/>
                  </a:ext>
                </a:extLst>
              </p:cNvPr>
              <p:cNvSpPr txBox="1">
                <a:spLocks noRot="1" noChangeAspect="1" noMove="1" noResize="1" noEditPoints="1" noAdjustHandles="1" noChangeArrowheads="1" noChangeShapeType="1" noTextEdit="1"/>
              </p:cNvSpPr>
              <p:nvPr/>
            </p:nvSpPr>
            <p:spPr>
              <a:xfrm>
                <a:off x="4793869" y="4759958"/>
                <a:ext cx="1221809" cy="369332"/>
              </a:xfrm>
              <a:prstGeom prst="rect">
                <a:avLst/>
              </a:prstGeom>
              <a:blipFill>
                <a:blip r:embed="rId7"/>
                <a:stretch>
                  <a:fillRect l="-4124" t="-6667" b="-2666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8" name="文本框 27">
                <a:extLst>
                  <a:ext uri="{FF2B5EF4-FFF2-40B4-BE49-F238E27FC236}">
                    <a16:creationId xmlns:a16="http://schemas.microsoft.com/office/drawing/2014/main" id="{FEA2A432-BC5F-EC8A-4807-1DD41B0CA471}"/>
                  </a:ext>
                </a:extLst>
              </p:cNvPr>
              <p:cNvSpPr txBox="1"/>
              <p:nvPr/>
            </p:nvSpPr>
            <p:spPr>
              <a:xfrm>
                <a:off x="128175" y="5707915"/>
                <a:ext cx="11539106" cy="830997"/>
              </a:xfrm>
              <a:prstGeom prst="rect">
                <a:avLst/>
              </a:prstGeom>
              <a:noFill/>
            </p:spPr>
            <p:txBody>
              <a:bodyPr wrap="square" rtlCol="0">
                <a:spAutoFit/>
              </a:bodyPr>
              <a:lstStyle/>
              <a:p>
                <a:pPr marL="285750" indent="-285750">
                  <a:buFont typeface="Wingdings" pitchFamily="2" charset="2"/>
                  <a:buChar char="Ø"/>
                </a:pPr>
                <a:r>
                  <a:rPr kumimoji="1" lang="en-US" altLang="zh-CN" sz="2400" b="1" dirty="0">
                    <a:solidFill>
                      <a:schemeClr val="tx1"/>
                    </a:solidFill>
                  </a:rPr>
                  <a:t>Confirmation</a:t>
                </a:r>
                <a:r>
                  <a:rPr kumimoji="1" lang="zh-CN" altLang="en-US" sz="2400" b="1" dirty="0">
                    <a:solidFill>
                      <a:schemeClr val="tx1"/>
                    </a:solidFill>
                  </a:rPr>
                  <a:t> </a:t>
                </a:r>
                <a:r>
                  <a:rPr kumimoji="1" lang="en-US" altLang="zh-CN" sz="2400" b="1" dirty="0">
                    <a:solidFill>
                      <a:schemeClr val="tx1"/>
                    </a:solidFill>
                  </a:rPr>
                  <a:t>of</a:t>
                </a:r>
                <a:r>
                  <a:rPr kumimoji="1" lang="zh-CN" altLang="en-US" sz="2400" b="1" dirty="0">
                    <a:solidFill>
                      <a:schemeClr val="tx1"/>
                    </a:solidFill>
                  </a:rPr>
                  <a:t> </a:t>
                </a:r>
                <a:r>
                  <a:rPr kumimoji="1" lang="en-US" altLang="zh-CN" sz="2400" b="1" dirty="0">
                    <a:solidFill>
                      <a:schemeClr val="tx1"/>
                    </a:solidFill>
                  </a:rPr>
                  <a:t>the</a:t>
                </a:r>
                <a:r>
                  <a:rPr kumimoji="1" lang="en" altLang="zh-CN" sz="2400" b="1" dirty="0">
                    <a:solidFill>
                      <a:schemeClr val="tx1"/>
                    </a:solidFill>
                  </a:rPr>
                  <a:t> </a:t>
                </a:r>
                <a14:m>
                  <m:oMath xmlns:m="http://schemas.openxmlformats.org/officeDocument/2006/math">
                    <m:sSub>
                      <m:sSubPr>
                        <m:ctrlPr>
                          <a:rPr kumimoji="1" lang="en" altLang="zh-CN" sz="2400" b="1" i="1" smtClean="0">
                            <a:solidFill>
                              <a:schemeClr val="tx1"/>
                            </a:solidFill>
                            <a:latin typeface="Cambria Math" panose="02040503050406030204" pitchFamily="18" charset="0"/>
                          </a:rPr>
                        </m:ctrlPr>
                      </m:sSubPr>
                      <m:e>
                        <m:r>
                          <a:rPr kumimoji="1" lang="en-US" altLang="zh-CN" sz="2400" b="1" i="1" smtClean="0">
                            <a:solidFill>
                              <a:schemeClr val="tx1"/>
                            </a:solidFill>
                            <a:latin typeface="Cambria Math" panose="02040503050406030204" pitchFamily="18" charset="0"/>
                          </a:rPr>
                          <m:t>𝒂</m:t>
                        </m:r>
                      </m:e>
                      <m:sub>
                        <m:r>
                          <a:rPr kumimoji="1" lang="en-US" altLang="zh-CN" sz="2400" b="1" i="1" smtClean="0">
                            <a:solidFill>
                              <a:schemeClr val="tx1"/>
                            </a:solidFill>
                            <a:latin typeface="Cambria Math" panose="02040503050406030204" pitchFamily="18" charset="0"/>
                          </a:rPr>
                          <m:t>𝟎</m:t>
                        </m:r>
                      </m:sub>
                    </m:sSub>
                    <m:r>
                      <a:rPr kumimoji="1" lang="en-US" altLang="zh-CN" sz="2400" b="1" i="1" smtClean="0">
                        <a:solidFill>
                          <a:schemeClr val="tx1"/>
                        </a:solidFill>
                        <a:latin typeface="Cambria Math" panose="02040503050406030204" pitchFamily="18" charset="0"/>
                      </a:rPr>
                      <m:t>(</m:t>
                    </m:r>
                    <m:r>
                      <a:rPr kumimoji="1" lang="en-US" altLang="zh-CN" sz="2400" b="1" i="1" smtClean="0">
                        <a:solidFill>
                          <a:schemeClr val="tx1"/>
                        </a:solidFill>
                        <a:latin typeface="Cambria Math" panose="02040503050406030204" pitchFamily="18" charset="0"/>
                      </a:rPr>
                      <m:t>𝟏𝟕𝟖𝟎</m:t>
                    </m:r>
                    <m:r>
                      <a:rPr kumimoji="1" lang="en-US" altLang="zh-CN" sz="2400" b="1" i="1" smtClean="0">
                        <a:solidFill>
                          <a:schemeClr val="tx1"/>
                        </a:solidFill>
                        <a:latin typeface="Cambria Math" panose="02040503050406030204" pitchFamily="18" charset="0"/>
                      </a:rPr>
                      <m:t>)</m:t>
                    </m:r>
                  </m:oMath>
                </a14:m>
                <a:r>
                  <a:rPr kumimoji="1" lang="zh-CN" altLang="en-US" sz="2400" b="1" dirty="0">
                    <a:solidFill>
                      <a:schemeClr val="tx1"/>
                    </a:solidFill>
                  </a:rPr>
                  <a:t> </a:t>
                </a:r>
                <a:r>
                  <a:rPr kumimoji="1" lang="en-US" altLang="zh-CN" sz="2400" b="1" dirty="0">
                    <a:solidFill>
                      <a:schemeClr val="tx1"/>
                    </a:solidFill>
                  </a:rPr>
                  <a:t>as</a:t>
                </a:r>
                <a:r>
                  <a:rPr kumimoji="1" lang="zh-CN" altLang="en-US" sz="2400" b="1" dirty="0">
                    <a:solidFill>
                      <a:schemeClr val="tx1"/>
                    </a:solidFill>
                  </a:rPr>
                  <a:t> </a:t>
                </a:r>
                <a:r>
                  <a:rPr kumimoji="1" lang="en-US" altLang="zh-CN" sz="2400" b="1" dirty="0">
                    <a:solidFill>
                      <a:schemeClr val="tx1"/>
                    </a:solidFill>
                  </a:rPr>
                  <a:t>the</a:t>
                </a:r>
                <a:r>
                  <a:rPr kumimoji="1" lang="zh-CN" altLang="en-US" sz="2400" b="1" dirty="0">
                    <a:solidFill>
                      <a:schemeClr val="tx1"/>
                    </a:solidFill>
                  </a:rPr>
                  <a:t> </a:t>
                </a:r>
                <a:r>
                  <a:rPr kumimoji="1" lang="en-US" altLang="zh-CN" sz="2400" b="1" dirty="0">
                    <a:solidFill>
                      <a:schemeClr val="tx1"/>
                    </a:solidFill>
                  </a:rPr>
                  <a:t>isospin</a:t>
                </a:r>
                <a:r>
                  <a:rPr kumimoji="1" lang="zh-CN" altLang="en-US" sz="2400" b="1" dirty="0">
                    <a:solidFill>
                      <a:schemeClr val="tx1"/>
                    </a:solidFill>
                  </a:rPr>
                  <a:t> </a:t>
                </a:r>
                <a:r>
                  <a:rPr kumimoji="1" lang="en-US" altLang="zh-CN" sz="2400" b="1" dirty="0">
                    <a:solidFill>
                      <a:schemeClr val="tx1"/>
                    </a:solidFill>
                  </a:rPr>
                  <a:t>partner</a:t>
                </a:r>
                <a:r>
                  <a:rPr kumimoji="1" lang="zh-CN" altLang="en-US" sz="2400" b="1" dirty="0">
                    <a:solidFill>
                      <a:schemeClr val="tx1"/>
                    </a:solidFill>
                  </a:rPr>
                  <a:t> </a:t>
                </a:r>
                <a:r>
                  <a:rPr kumimoji="1" lang="en-US" altLang="zh-CN" sz="2400" b="1" dirty="0">
                    <a:solidFill>
                      <a:schemeClr val="tx1"/>
                    </a:solidFill>
                  </a:rPr>
                  <a:t>of</a:t>
                </a:r>
                <a:r>
                  <a:rPr kumimoji="1" lang="zh-CN" altLang="en-US" sz="2400" b="1" dirty="0">
                    <a:solidFill>
                      <a:schemeClr val="tx1"/>
                    </a:solidFill>
                  </a:rPr>
                  <a:t> </a:t>
                </a:r>
                <a14:m>
                  <m:oMath xmlns:m="http://schemas.openxmlformats.org/officeDocument/2006/math">
                    <m:sSub>
                      <m:sSubPr>
                        <m:ctrlPr>
                          <a:rPr kumimoji="1" lang="en" altLang="zh-CN" sz="2400" b="1" i="1">
                            <a:solidFill>
                              <a:schemeClr val="tx1"/>
                            </a:solidFill>
                            <a:latin typeface="Cambria Math" panose="02040503050406030204" pitchFamily="18" charset="0"/>
                          </a:rPr>
                        </m:ctrlPr>
                      </m:sSubPr>
                      <m:e>
                        <m:r>
                          <a:rPr kumimoji="1" lang="en-US" altLang="zh-CN" sz="2400" b="1" i="1" smtClean="0">
                            <a:solidFill>
                              <a:schemeClr val="tx1"/>
                            </a:solidFill>
                            <a:latin typeface="Cambria Math" panose="02040503050406030204" pitchFamily="18" charset="0"/>
                          </a:rPr>
                          <m:t>𝒇</m:t>
                        </m:r>
                      </m:e>
                      <m:sub>
                        <m:r>
                          <a:rPr kumimoji="1" lang="en-US" altLang="zh-CN" sz="2400" b="1" i="1">
                            <a:solidFill>
                              <a:schemeClr val="tx1"/>
                            </a:solidFill>
                            <a:latin typeface="Cambria Math" panose="02040503050406030204" pitchFamily="18" charset="0"/>
                          </a:rPr>
                          <m:t>𝟎</m:t>
                        </m:r>
                      </m:sub>
                    </m:sSub>
                    <m:d>
                      <m:dPr>
                        <m:ctrlPr>
                          <a:rPr kumimoji="1" lang="en-US" altLang="zh-CN" sz="2400" b="1" i="1">
                            <a:solidFill>
                              <a:schemeClr val="tx1"/>
                            </a:solidFill>
                            <a:latin typeface="Cambria Math" panose="02040503050406030204" pitchFamily="18" charset="0"/>
                          </a:rPr>
                        </m:ctrlPr>
                      </m:dPr>
                      <m:e>
                        <m:r>
                          <a:rPr kumimoji="1" lang="en-US" altLang="zh-CN" sz="2400" b="1" i="1">
                            <a:solidFill>
                              <a:schemeClr val="tx1"/>
                            </a:solidFill>
                            <a:latin typeface="Cambria Math" panose="02040503050406030204" pitchFamily="18" charset="0"/>
                          </a:rPr>
                          <m:t>𝟏𝟕</m:t>
                        </m:r>
                        <m:r>
                          <a:rPr kumimoji="1" lang="en-US" altLang="zh-CN" sz="2400" b="1" i="1" smtClean="0">
                            <a:solidFill>
                              <a:schemeClr val="tx1"/>
                            </a:solidFill>
                            <a:latin typeface="Cambria Math" panose="02040503050406030204" pitchFamily="18" charset="0"/>
                          </a:rPr>
                          <m:t>𝟏</m:t>
                        </m:r>
                        <m:r>
                          <a:rPr kumimoji="1" lang="en-US" altLang="zh-CN" sz="2400" b="1" i="1">
                            <a:solidFill>
                              <a:schemeClr val="tx1"/>
                            </a:solidFill>
                            <a:latin typeface="Cambria Math" panose="02040503050406030204" pitchFamily="18" charset="0"/>
                          </a:rPr>
                          <m:t>𝟎</m:t>
                        </m:r>
                      </m:e>
                    </m:d>
                  </m:oMath>
                </a14:m>
                <a:r>
                  <a:rPr kumimoji="1" lang="zh-CN" altLang="en-US" sz="2400" b="1" dirty="0">
                    <a:solidFill>
                      <a:schemeClr val="tx1"/>
                    </a:solidFill>
                  </a:rPr>
                  <a:t> </a:t>
                </a:r>
                <a:r>
                  <a:rPr kumimoji="1" lang="en-US" altLang="zh-CN" sz="2400" b="1" dirty="0">
                    <a:solidFill>
                      <a:schemeClr val="tx1"/>
                    </a:solidFill>
                  </a:rPr>
                  <a:t>will</a:t>
                </a:r>
                <a:r>
                  <a:rPr kumimoji="1" lang="zh-CN" altLang="en-US" sz="2400" b="1" dirty="0">
                    <a:solidFill>
                      <a:schemeClr val="tx1"/>
                    </a:solidFill>
                  </a:rPr>
                  <a:t> </a:t>
                </a:r>
                <a:r>
                  <a:rPr kumimoji="1" lang="en-US" altLang="zh-CN" sz="2400" b="1" dirty="0">
                    <a:solidFill>
                      <a:srgbClr val="C00000"/>
                    </a:solidFill>
                  </a:rPr>
                  <a:t>eliminate</a:t>
                </a:r>
                <a:r>
                  <a:rPr kumimoji="1" lang="zh-CN" altLang="en-US" sz="2400" b="1" dirty="0">
                    <a:solidFill>
                      <a:srgbClr val="C00000"/>
                    </a:solidFill>
                  </a:rPr>
                  <a:t> </a:t>
                </a:r>
                <a14:m>
                  <m:oMath xmlns:m="http://schemas.openxmlformats.org/officeDocument/2006/math">
                    <m:sSub>
                      <m:sSubPr>
                        <m:ctrlPr>
                          <a:rPr kumimoji="1" lang="en" altLang="zh-CN" sz="2400" b="1" i="1">
                            <a:solidFill>
                              <a:schemeClr val="tx1"/>
                            </a:solidFill>
                            <a:latin typeface="Cambria Math" panose="02040503050406030204" pitchFamily="18" charset="0"/>
                          </a:rPr>
                        </m:ctrlPr>
                      </m:sSubPr>
                      <m:e>
                        <m:r>
                          <a:rPr kumimoji="1" lang="en-US" altLang="zh-CN" sz="2400" b="1" i="1">
                            <a:solidFill>
                              <a:schemeClr val="tx1"/>
                            </a:solidFill>
                            <a:latin typeface="Cambria Math" panose="02040503050406030204" pitchFamily="18" charset="0"/>
                          </a:rPr>
                          <m:t>𝒇</m:t>
                        </m:r>
                      </m:e>
                      <m:sub>
                        <m:r>
                          <a:rPr kumimoji="1" lang="en-US" altLang="zh-CN" sz="2400" b="1" i="1">
                            <a:solidFill>
                              <a:schemeClr val="tx1"/>
                            </a:solidFill>
                            <a:latin typeface="Cambria Math" panose="02040503050406030204" pitchFamily="18" charset="0"/>
                          </a:rPr>
                          <m:t>𝟎</m:t>
                        </m:r>
                      </m:sub>
                    </m:sSub>
                    <m:d>
                      <m:dPr>
                        <m:ctrlPr>
                          <a:rPr kumimoji="1" lang="en-US" altLang="zh-CN" sz="2400" b="1" i="1">
                            <a:solidFill>
                              <a:schemeClr val="tx1"/>
                            </a:solidFill>
                            <a:latin typeface="Cambria Math" panose="02040503050406030204" pitchFamily="18" charset="0"/>
                          </a:rPr>
                        </m:ctrlPr>
                      </m:dPr>
                      <m:e>
                        <m:r>
                          <a:rPr kumimoji="1" lang="en-US" altLang="zh-CN" sz="2400" b="1" i="1">
                            <a:solidFill>
                              <a:schemeClr val="tx1"/>
                            </a:solidFill>
                            <a:latin typeface="Cambria Math" panose="02040503050406030204" pitchFamily="18" charset="0"/>
                          </a:rPr>
                          <m:t>𝟏𝟕𝟏𝟎</m:t>
                        </m:r>
                      </m:e>
                    </m:d>
                  </m:oMath>
                </a14:m>
                <a:r>
                  <a:rPr kumimoji="1" lang="zh-CN" altLang="en-US" sz="2400" b="1" dirty="0">
                    <a:solidFill>
                      <a:schemeClr val="tx1"/>
                    </a:solidFill>
                  </a:rPr>
                  <a:t> </a:t>
                </a:r>
                <a:r>
                  <a:rPr kumimoji="1" lang="en-US" altLang="zh-CN" sz="2400" b="1" dirty="0">
                    <a:solidFill>
                      <a:schemeClr val="tx1"/>
                    </a:solidFill>
                  </a:rPr>
                  <a:t>from</a:t>
                </a:r>
                <a:r>
                  <a:rPr kumimoji="1" lang="zh-CN" altLang="en-US" sz="2400" b="1" dirty="0">
                    <a:solidFill>
                      <a:schemeClr val="tx1"/>
                    </a:solidFill>
                  </a:rPr>
                  <a:t> </a:t>
                </a:r>
                <a:r>
                  <a:rPr kumimoji="1" lang="en-US" altLang="zh-CN" sz="2400" b="1" dirty="0">
                    <a:solidFill>
                      <a:schemeClr val="tx1"/>
                    </a:solidFill>
                  </a:rPr>
                  <a:t>the</a:t>
                </a:r>
                <a:r>
                  <a:rPr kumimoji="1" lang="zh-CN" altLang="en-US" sz="2400" b="1" dirty="0">
                    <a:solidFill>
                      <a:schemeClr val="tx1"/>
                    </a:solidFill>
                  </a:rPr>
                  <a:t> </a:t>
                </a:r>
                <a:r>
                  <a:rPr kumimoji="1" lang="en-US" altLang="zh-CN" sz="2400" b="1" dirty="0">
                    <a:solidFill>
                      <a:schemeClr val="tx1"/>
                    </a:solidFill>
                  </a:rPr>
                  <a:t>list</a:t>
                </a:r>
                <a:r>
                  <a:rPr kumimoji="1" lang="zh-CN" altLang="en-US" sz="2400" b="1" dirty="0">
                    <a:solidFill>
                      <a:schemeClr val="tx1"/>
                    </a:solidFill>
                  </a:rPr>
                  <a:t> </a:t>
                </a:r>
                <a:r>
                  <a:rPr kumimoji="1" lang="en-US" altLang="zh-CN" sz="2400" b="1" dirty="0">
                    <a:solidFill>
                      <a:schemeClr val="tx1"/>
                    </a:solidFill>
                  </a:rPr>
                  <a:t>of</a:t>
                </a:r>
                <a:r>
                  <a:rPr kumimoji="1" lang="zh-CN" altLang="en-US" sz="2400" b="1" dirty="0">
                    <a:solidFill>
                      <a:schemeClr val="tx1"/>
                    </a:solidFill>
                  </a:rPr>
                  <a:t> </a:t>
                </a:r>
                <a:r>
                  <a:rPr kumimoji="1" lang="en-US" altLang="zh-CN" sz="2400" b="1" dirty="0">
                    <a:solidFill>
                      <a:schemeClr val="tx1"/>
                    </a:solidFill>
                  </a:rPr>
                  <a:t>glueball</a:t>
                </a:r>
                <a:r>
                  <a:rPr kumimoji="1" lang="zh-CN" altLang="en-US" sz="2400" b="1" dirty="0">
                    <a:solidFill>
                      <a:schemeClr val="tx1"/>
                    </a:solidFill>
                  </a:rPr>
                  <a:t> </a:t>
                </a:r>
                <a:r>
                  <a:rPr kumimoji="1" lang="en-US" altLang="zh-CN" sz="2400" b="1" dirty="0">
                    <a:solidFill>
                      <a:schemeClr val="tx1"/>
                    </a:solidFill>
                  </a:rPr>
                  <a:t>candidates</a:t>
                </a:r>
                <a:r>
                  <a:rPr kumimoji="1" lang="zh-CN" altLang="en-US" sz="2400" b="1" dirty="0">
                    <a:solidFill>
                      <a:schemeClr val="tx1"/>
                    </a:solidFill>
                  </a:rPr>
                  <a:t>  </a:t>
                </a:r>
              </a:p>
            </p:txBody>
          </p:sp>
        </mc:Choice>
        <mc:Fallback>
          <p:sp>
            <p:nvSpPr>
              <p:cNvPr id="28" name="文本框 27">
                <a:extLst>
                  <a:ext uri="{FF2B5EF4-FFF2-40B4-BE49-F238E27FC236}">
                    <a16:creationId xmlns:a16="http://schemas.microsoft.com/office/drawing/2014/main" id="{FEA2A432-BC5F-EC8A-4807-1DD41B0CA471}"/>
                  </a:ext>
                </a:extLst>
              </p:cNvPr>
              <p:cNvSpPr txBox="1">
                <a:spLocks noRot="1" noChangeAspect="1" noMove="1" noResize="1" noEditPoints="1" noAdjustHandles="1" noChangeArrowheads="1" noChangeShapeType="1" noTextEdit="1"/>
              </p:cNvSpPr>
              <p:nvPr/>
            </p:nvSpPr>
            <p:spPr>
              <a:xfrm>
                <a:off x="128175" y="5707915"/>
                <a:ext cx="11539106" cy="830997"/>
              </a:xfrm>
              <a:prstGeom prst="rect">
                <a:avLst/>
              </a:prstGeom>
              <a:blipFill>
                <a:blip r:embed="rId8"/>
                <a:stretch>
                  <a:fillRect l="-770" t="-4478" b="-13433"/>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661B1472-1779-FCF7-18E7-891B5AEE5980}"/>
              </a:ext>
            </a:extLst>
          </p:cNvPr>
          <p:cNvSpPr txBox="1"/>
          <p:nvPr/>
        </p:nvSpPr>
        <p:spPr>
          <a:xfrm>
            <a:off x="6215605" y="3247227"/>
            <a:ext cx="5899507" cy="369332"/>
          </a:xfrm>
          <a:prstGeom prst="rect">
            <a:avLst/>
          </a:prstGeom>
          <a:noFill/>
        </p:spPr>
        <p:txBody>
          <a:bodyPr wrap="square">
            <a:spAutoFit/>
          </a:bodyPr>
          <a:lstStyle/>
          <a:p>
            <a:pPr algn="r"/>
            <a:r>
              <a:rPr lang="en" altLang="zh-CN" i="1" dirty="0">
                <a:solidFill>
                  <a:srgbClr val="0432FF"/>
                </a:solidFill>
              </a:rPr>
              <a:t>L.</a:t>
            </a:r>
            <a:r>
              <a:rPr lang="zh-CN" altLang="en-US" i="1" dirty="0">
                <a:solidFill>
                  <a:srgbClr val="0432FF"/>
                </a:solidFill>
              </a:rPr>
              <a:t> </a:t>
            </a:r>
            <a:r>
              <a:rPr lang="en" altLang="zh-CN" i="1" dirty="0">
                <a:solidFill>
                  <a:srgbClr val="0432FF"/>
                </a:solidFill>
              </a:rPr>
              <a:t>M.</a:t>
            </a:r>
            <a:r>
              <a:rPr lang="zh-CN" altLang="en-US" i="1" dirty="0">
                <a:solidFill>
                  <a:srgbClr val="0432FF"/>
                </a:solidFill>
              </a:rPr>
              <a:t> </a:t>
            </a:r>
            <a:r>
              <a:rPr lang="en" altLang="zh-CN" i="1" dirty="0">
                <a:solidFill>
                  <a:srgbClr val="0432FF"/>
                </a:solidFill>
              </a:rPr>
              <a:t>Abreu, W.</a:t>
            </a:r>
            <a:r>
              <a:rPr lang="zh-CN" altLang="en-US" i="1" dirty="0">
                <a:solidFill>
                  <a:srgbClr val="0432FF"/>
                </a:solidFill>
              </a:rPr>
              <a:t> </a:t>
            </a:r>
            <a:r>
              <a:rPr lang="en" altLang="zh-CN" i="1" dirty="0">
                <a:solidFill>
                  <a:srgbClr val="0432FF"/>
                </a:solidFill>
              </a:rPr>
              <a:t>F.</a:t>
            </a:r>
            <a:r>
              <a:rPr lang="zh-CN" altLang="en-US" i="1" dirty="0">
                <a:solidFill>
                  <a:srgbClr val="0432FF"/>
                </a:solidFill>
              </a:rPr>
              <a:t> </a:t>
            </a:r>
            <a:r>
              <a:rPr lang="en" altLang="zh-CN" i="1" dirty="0">
                <a:solidFill>
                  <a:srgbClr val="0432FF"/>
                </a:solidFill>
              </a:rPr>
              <a:t>Wang and E.</a:t>
            </a:r>
            <a:r>
              <a:rPr lang="zh-CN" altLang="en-US" i="1" dirty="0">
                <a:solidFill>
                  <a:srgbClr val="0432FF"/>
                </a:solidFill>
              </a:rPr>
              <a:t> </a:t>
            </a:r>
            <a:r>
              <a:rPr lang="en" altLang="zh-CN" i="1" dirty="0" err="1">
                <a:solidFill>
                  <a:srgbClr val="0432FF"/>
                </a:solidFill>
              </a:rPr>
              <a:t>Oset</a:t>
            </a:r>
            <a:r>
              <a:rPr lang="en" altLang="zh-CN" i="1" dirty="0">
                <a:solidFill>
                  <a:srgbClr val="0432FF"/>
                </a:solidFill>
              </a:rPr>
              <a:t>,</a:t>
            </a:r>
            <a:r>
              <a:rPr lang="zh-CN" altLang="en-US" i="1" dirty="0">
                <a:solidFill>
                  <a:srgbClr val="0432FF"/>
                </a:solidFill>
              </a:rPr>
              <a:t> </a:t>
            </a:r>
            <a:r>
              <a:rPr lang="en" altLang="zh-CN" b="0" i="1" u="none" strike="noStrike" dirty="0">
                <a:solidFill>
                  <a:srgbClr val="0432FF"/>
                </a:solidFill>
                <a:effectLst/>
                <a:latin typeface="-apple-system"/>
              </a:rPr>
              <a:t>E</a:t>
            </a:r>
            <a:r>
              <a:rPr lang="en-US" altLang="zh-CN" b="0" i="1" u="none" strike="noStrike" dirty="0">
                <a:solidFill>
                  <a:srgbClr val="0432FF"/>
                </a:solidFill>
                <a:effectLst/>
                <a:latin typeface="-apple-system"/>
              </a:rPr>
              <a:t>PJC</a:t>
            </a:r>
            <a:r>
              <a:rPr lang="en" altLang="zh-CN" b="0" i="1" u="none" strike="noStrike" dirty="0">
                <a:solidFill>
                  <a:srgbClr val="0432FF"/>
                </a:solidFill>
                <a:effectLst/>
                <a:latin typeface="-apple-system"/>
              </a:rPr>
              <a:t>C 83 (2023) 243</a:t>
            </a:r>
          </a:p>
        </p:txBody>
      </p:sp>
      <p:sp>
        <p:nvSpPr>
          <p:cNvPr id="13" name="椭圆 12">
            <a:extLst>
              <a:ext uri="{FF2B5EF4-FFF2-40B4-BE49-F238E27FC236}">
                <a16:creationId xmlns:a16="http://schemas.microsoft.com/office/drawing/2014/main" id="{59113485-8E64-5DF3-8591-7C3A8A664798}"/>
              </a:ext>
            </a:extLst>
          </p:cNvPr>
          <p:cNvSpPr/>
          <p:nvPr/>
        </p:nvSpPr>
        <p:spPr>
          <a:xfrm>
            <a:off x="456788" y="2786726"/>
            <a:ext cx="283991"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1</a:t>
            </a:r>
            <a:endParaRPr kumimoji="1" lang="zh-CN" altLang="en-US" dirty="0"/>
          </a:p>
        </p:txBody>
      </p:sp>
      <p:sp>
        <p:nvSpPr>
          <p:cNvPr id="14" name="椭圆 13">
            <a:extLst>
              <a:ext uri="{FF2B5EF4-FFF2-40B4-BE49-F238E27FC236}">
                <a16:creationId xmlns:a16="http://schemas.microsoft.com/office/drawing/2014/main" id="{5B1E96E0-9964-AE41-C6DA-62F71AB2E740}"/>
              </a:ext>
            </a:extLst>
          </p:cNvPr>
          <p:cNvSpPr/>
          <p:nvPr/>
        </p:nvSpPr>
        <p:spPr>
          <a:xfrm>
            <a:off x="456788" y="3732360"/>
            <a:ext cx="283991"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2</a:t>
            </a:r>
            <a:endParaRPr kumimoji="1" lang="zh-CN" altLang="en-US" dirty="0"/>
          </a:p>
        </p:txBody>
      </p:sp>
      <p:sp>
        <p:nvSpPr>
          <p:cNvPr id="15" name="椭圆 14">
            <a:extLst>
              <a:ext uri="{FF2B5EF4-FFF2-40B4-BE49-F238E27FC236}">
                <a16:creationId xmlns:a16="http://schemas.microsoft.com/office/drawing/2014/main" id="{9B8B9FB1-89C0-F156-3D2B-A179F5A7A916}"/>
              </a:ext>
            </a:extLst>
          </p:cNvPr>
          <p:cNvSpPr/>
          <p:nvPr/>
        </p:nvSpPr>
        <p:spPr>
          <a:xfrm>
            <a:off x="456788" y="4759958"/>
            <a:ext cx="283991"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3</a:t>
            </a:r>
            <a:endParaRPr kumimoji="1" lang="zh-CN" altLang="en-US" dirty="0"/>
          </a:p>
        </p:txBody>
      </p:sp>
    </p:spTree>
    <p:extLst>
      <p:ext uri="{BB962C8B-B14F-4D97-AF65-F5344CB8AC3E}">
        <p14:creationId xmlns:p14="http://schemas.microsoft.com/office/powerpoint/2010/main" val="176040550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111F893-1226-A88E-1AA6-759FFE83C09F}"/>
              </a:ext>
            </a:extLst>
          </p:cNvPr>
          <p:cNvSpPr>
            <a:spLocks noGrp="1"/>
          </p:cNvSpPr>
          <p:nvPr>
            <p:ph type="sldNum" sz="quarter" idx="12"/>
          </p:nvPr>
        </p:nvSpPr>
        <p:spPr/>
        <p:txBody>
          <a:bodyPr/>
          <a:lstStyle/>
          <a:p>
            <a:pPr>
              <a:defRPr/>
            </a:pPr>
            <a:fld id="{C4FB67F1-DEA0-4505-A3D7-68170254FAEF}" type="slidenum">
              <a:rPr lang="zh-CN" altLang="en-US" smtClean="0"/>
              <a:pPr>
                <a:defRPr/>
              </a:pPr>
              <a:t>47</a:t>
            </a:fld>
            <a:endParaRPr lang="zh-CN" altLang="en-US"/>
          </a:p>
        </p:txBody>
      </p:sp>
      <p:pic>
        <p:nvPicPr>
          <p:cNvPr id="3" name="Picture 2">
            <a:extLst>
              <a:ext uri="{FF2B5EF4-FFF2-40B4-BE49-F238E27FC236}">
                <a16:creationId xmlns:a16="http://schemas.microsoft.com/office/drawing/2014/main" id="{3679EA9C-5BF7-9F63-1F9C-F1A6A182F362}"/>
              </a:ext>
            </a:extLst>
          </p:cNvPr>
          <p:cNvPicPr>
            <a:picLocks noChangeAspect="1" noChangeArrowheads="1"/>
          </p:cNvPicPr>
          <p:nvPr/>
        </p:nvPicPr>
        <p:blipFill>
          <a:blip r:embed="rId2" cstate="print"/>
          <a:srcRect/>
          <a:stretch>
            <a:fillRect/>
          </a:stretch>
        </p:blipFill>
        <p:spPr bwMode="auto">
          <a:xfrm>
            <a:off x="1571625" y="1196032"/>
            <a:ext cx="9048750" cy="4630737"/>
          </a:xfrm>
          <a:prstGeom prst="rect">
            <a:avLst/>
          </a:prstGeom>
          <a:solidFill>
            <a:srgbClr val="C00000"/>
          </a:solidFill>
          <a:ln w="9525">
            <a:solidFill>
              <a:srgbClr val="7030A0"/>
            </a:solidFill>
            <a:miter lim="800000"/>
            <a:headEnd/>
            <a:tailEnd/>
          </a:ln>
        </p:spPr>
      </p:pic>
      <p:sp>
        <p:nvSpPr>
          <p:cNvPr id="4" name="流程图: 联系 6">
            <a:extLst>
              <a:ext uri="{FF2B5EF4-FFF2-40B4-BE49-F238E27FC236}">
                <a16:creationId xmlns:a16="http://schemas.microsoft.com/office/drawing/2014/main" id="{262D287E-2EB3-265E-293B-91187A257DF9}"/>
              </a:ext>
            </a:extLst>
          </p:cNvPr>
          <p:cNvSpPr>
            <a:spLocks noChangeArrowheads="1"/>
          </p:cNvSpPr>
          <p:nvPr/>
        </p:nvSpPr>
        <p:spPr bwMode="auto">
          <a:xfrm>
            <a:off x="10299701" y="2326332"/>
            <a:ext cx="212725" cy="142875"/>
          </a:xfrm>
          <a:prstGeom prst="flowChartConnector">
            <a:avLst/>
          </a:prstGeom>
          <a:solidFill>
            <a:srgbClr val="33CC33"/>
          </a:solidFill>
          <a:ln w="9525" algn="ctr">
            <a:noFill/>
            <a:round/>
            <a:headEnd/>
            <a:tailEnd/>
          </a:ln>
        </p:spPr>
        <p:txBody>
          <a:bodyPr/>
          <a:lstStyle/>
          <a:p>
            <a:endParaRPr lang="zh-CN" altLang="en-US"/>
          </a:p>
        </p:txBody>
      </p:sp>
      <p:sp>
        <p:nvSpPr>
          <p:cNvPr id="5" name="流程图: 联系 7">
            <a:extLst>
              <a:ext uri="{FF2B5EF4-FFF2-40B4-BE49-F238E27FC236}">
                <a16:creationId xmlns:a16="http://schemas.microsoft.com/office/drawing/2014/main" id="{BFD5E587-52B3-5319-26FA-C890130A8B4F}"/>
              </a:ext>
            </a:extLst>
          </p:cNvPr>
          <p:cNvSpPr>
            <a:spLocks noChangeArrowheads="1"/>
          </p:cNvSpPr>
          <p:nvPr/>
        </p:nvSpPr>
        <p:spPr bwMode="auto">
          <a:xfrm>
            <a:off x="10299701" y="3583632"/>
            <a:ext cx="212725" cy="142875"/>
          </a:xfrm>
          <a:prstGeom prst="flowChartConnector">
            <a:avLst/>
          </a:prstGeom>
          <a:solidFill>
            <a:srgbClr val="33CC33"/>
          </a:solidFill>
          <a:ln w="9525" algn="ctr">
            <a:noFill/>
            <a:round/>
            <a:headEnd/>
            <a:tailEnd/>
          </a:ln>
        </p:spPr>
        <p:txBody>
          <a:bodyPr/>
          <a:lstStyle/>
          <a:p>
            <a:endParaRPr lang="zh-CN" altLang="en-US"/>
          </a:p>
        </p:txBody>
      </p:sp>
      <p:sp>
        <p:nvSpPr>
          <p:cNvPr id="6" name="流程图: 联系 8">
            <a:extLst>
              <a:ext uri="{FF2B5EF4-FFF2-40B4-BE49-F238E27FC236}">
                <a16:creationId xmlns:a16="http://schemas.microsoft.com/office/drawing/2014/main" id="{C4B51DF6-8200-EEDC-7155-44743CA44D95}"/>
              </a:ext>
            </a:extLst>
          </p:cNvPr>
          <p:cNvSpPr>
            <a:spLocks noChangeArrowheads="1"/>
          </p:cNvSpPr>
          <p:nvPr/>
        </p:nvSpPr>
        <p:spPr bwMode="auto">
          <a:xfrm>
            <a:off x="10299701" y="2640657"/>
            <a:ext cx="212725" cy="142875"/>
          </a:xfrm>
          <a:prstGeom prst="flowChartConnector">
            <a:avLst/>
          </a:prstGeom>
          <a:solidFill>
            <a:srgbClr val="33CC33"/>
          </a:solidFill>
          <a:ln w="9525" algn="ctr">
            <a:noFill/>
            <a:round/>
            <a:headEnd/>
            <a:tailEnd/>
          </a:ln>
        </p:spPr>
        <p:txBody>
          <a:bodyPr/>
          <a:lstStyle/>
          <a:p>
            <a:endParaRPr lang="zh-CN" altLang="en-US"/>
          </a:p>
        </p:txBody>
      </p:sp>
      <p:sp>
        <p:nvSpPr>
          <p:cNvPr id="7" name="流程图: 联系 9">
            <a:extLst>
              <a:ext uri="{FF2B5EF4-FFF2-40B4-BE49-F238E27FC236}">
                <a16:creationId xmlns:a16="http://schemas.microsoft.com/office/drawing/2014/main" id="{2C664E40-4998-D607-9CC2-33AF7F3D02C3}"/>
              </a:ext>
            </a:extLst>
          </p:cNvPr>
          <p:cNvSpPr>
            <a:spLocks noChangeArrowheads="1"/>
          </p:cNvSpPr>
          <p:nvPr/>
        </p:nvSpPr>
        <p:spPr bwMode="auto">
          <a:xfrm>
            <a:off x="10299701" y="3269307"/>
            <a:ext cx="212725" cy="142875"/>
          </a:xfrm>
          <a:prstGeom prst="flowChartConnector">
            <a:avLst/>
          </a:prstGeom>
          <a:solidFill>
            <a:srgbClr val="33CC33"/>
          </a:solidFill>
          <a:ln w="9525" algn="ctr">
            <a:noFill/>
            <a:round/>
            <a:headEnd/>
            <a:tailEnd/>
          </a:ln>
        </p:spPr>
        <p:txBody>
          <a:bodyPr/>
          <a:lstStyle/>
          <a:p>
            <a:endParaRPr lang="zh-CN" altLang="en-US"/>
          </a:p>
        </p:txBody>
      </p:sp>
      <p:sp>
        <p:nvSpPr>
          <p:cNvPr id="8" name="流程图: 联系 10">
            <a:extLst>
              <a:ext uri="{FF2B5EF4-FFF2-40B4-BE49-F238E27FC236}">
                <a16:creationId xmlns:a16="http://schemas.microsoft.com/office/drawing/2014/main" id="{7A2111FB-BBF4-D59F-6967-4DEF2BBD8D09}"/>
              </a:ext>
            </a:extLst>
          </p:cNvPr>
          <p:cNvSpPr>
            <a:spLocks noChangeArrowheads="1"/>
          </p:cNvSpPr>
          <p:nvPr/>
        </p:nvSpPr>
        <p:spPr bwMode="auto">
          <a:xfrm>
            <a:off x="10299701" y="5469582"/>
            <a:ext cx="212725" cy="142875"/>
          </a:xfrm>
          <a:prstGeom prst="flowChartConnector">
            <a:avLst/>
          </a:prstGeom>
          <a:solidFill>
            <a:srgbClr val="33CC33"/>
          </a:solidFill>
          <a:ln w="9525" algn="ctr">
            <a:noFill/>
            <a:round/>
            <a:headEnd/>
            <a:tailEnd/>
          </a:ln>
        </p:spPr>
        <p:txBody>
          <a:bodyPr/>
          <a:lstStyle/>
          <a:p>
            <a:endParaRPr lang="zh-CN" altLang="en-US"/>
          </a:p>
        </p:txBody>
      </p:sp>
      <p:sp>
        <p:nvSpPr>
          <p:cNvPr id="9" name="流程图: 联系 11">
            <a:extLst>
              <a:ext uri="{FF2B5EF4-FFF2-40B4-BE49-F238E27FC236}">
                <a16:creationId xmlns:a16="http://schemas.microsoft.com/office/drawing/2014/main" id="{B2F0AD5F-847F-170D-3D33-96159175F959}"/>
              </a:ext>
            </a:extLst>
          </p:cNvPr>
          <p:cNvSpPr>
            <a:spLocks noChangeArrowheads="1"/>
          </p:cNvSpPr>
          <p:nvPr/>
        </p:nvSpPr>
        <p:spPr bwMode="auto">
          <a:xfrm>
            <a:off x="10299701" y="2954982"/>
            <a:ext cx="212725" cy="142875"/>
          </a:xfrm>
          <a:prstGeom prst="flowChartConnector">
            <a:avLst/>
          </a:prstGeom>
          <a:solidFill>
            <a:srgbClr val="FF0000"/>
          </a:solidFill>
          <a:ln w="9525" algn="ctr">
            <a:noFill/>
            <a:round/>
            <a:headEnd/>
            <a:tailEnd/>
          </a:ln>
        </p:spPr>
        <p:txBody>
          <a:bodyPr/>
          <a:lstStyle/>
          <a:p>
            <a:endParaRPr lang="zh-CN" altLang="en-US">
              <a:solidFill>
                <a:srgbClr val="FF0000"/>
              </a:solidFill>
            </a:endParaRPr>
          </a:p>
        </p:txBody>
      </p:sp>
      <p:sp>
        <p:nvSpPr>
          <p:cNvPr id="10" name="流程图: 联系 12">
            <a:extLst>
              <a:ext uri="{FF2B5EF4-FFF2-40B4-BE49-F238E27FC236}">
                <a16:creationId xmlns:a16="http://schemas.microsoft.com/office/drawing/2014/main" id="{F03E01E8-6BB9-8153-0E82-C01282284BB8}"/>
              </a:ext>
            </a:extLst>
          </p:cNvPr>
          <p:cNvSpPr>
            <a:spLocks noChangeArrowheads="1"/>
          </p:cNvSpPr>
          <p:nvPr/>
        </p:nvSpPr>
        <p:spPr bwMode="auto">
          <a:xfrm>
            <a:off x="10299701" y="3897957"/>
            <a:ext cx="212725" cy="142875"/>
          </a:xfrm>
          <a:prstGeom prst="flowChartConnector">
            <a:avLst/>
          </a:prstGeom>
          <a:solidFill>
            <a:srgbClr val="FF0000"/>
          </a:solidFill>
          <a:ln w="9525" algn="ctr">
            <a:noFill/>
            <a:round/>
            <a:headEnd/>
            <a:tailEnd/>
          </a:ln>
        </p:spPr>
        <p:txBody>
          <a:bodyPr/>
          <a:lstStyle/>
          <a:p>
            <a:endParaRPr lang="zh-CN" altLang="en-US" dirty="0">
              <a:solidFill>
                <a:srgbClr val="FF0000"/>
              </a:solidFill>
            </a:endParaRPr>
          </a:p>
        </p:txBody>
      </p:sp>
      <p:sp>
        <p:nvSpPr>
          <p:cNvPr id="11" name="流程图: 联系 13">
            <a:extLst>
              <a:ext uri="{FF2B5EF4-FFF2-40B4-BE49-F238E27FC236}">
                <a16:creationId xmlns:a16="http://schemas.microsoft.com/office/drawing/2014/main" id="{55797521-BF74-0512-229A-C1419C73EDFD}"/>
              </a:ext>
            </a:extLst>
          </p:cNvPr>
          <p:cNvSpPr>
            <a:spLocks noChangeArrowheads="1"/>
          </p:cNvSpPr>
          <p:nvPr/>
        </p:nvSpPr>
        <p:spPr bwMode="auto">
          <a:xfrm>
            <a:off x="10299701" y="4212282"/>
            <a:ext cx="212725" cy="142875"/>
          </a:xfrm>
          <a:prstGeom prst="flowChartConnector">
            <a:avLst/>
          </a:prstGeom>
          <a:solidFill>
            <a:srgbClr val="FF0000"/>
          </a:solidFill>
          <a:ln w="9525" algn="ctr">
            <a:noFill/>
            <a:round/>
            <a:headEnd/>
            <a:tailEnd/>
          </a:ln>
        </p:spPr>
        <p:txBody>
          <a:bodyPr/>
          <a:lstStyle/>
          <a:p>
            <a:endParaRPr lang="zh-CN" altLang="en-US">
              <a:solidFill>
                <a:srgbClr val="FF0000"/>
              </a:solidFill>
            </a:endParaRPr>
          </a:p>
        </p:txBody>
      </p:sp>
      <p:sp>
        <p:nvSpPr>
          <p:cNvPr id="12" name="流程图: 联系 14">
            <a:extLst>
              <a:ext uri="{FF2B5EF4-FFF2-40B4-BE49-F238E27FC236}">
                <a16:creationId xmlns:a16="http://schemas.microsoft.com/office/drawing/2014/main" id="{EFB10D99-5D05-1DA6-7F7D-82EB1F8DF0E8}"/>
              </a:ext>
            </a:extLst>
          </p:cNvPr>
          <p:cNvSpPr>
            <a:spLocks noChangeArrowheads="1"/>
          </p:cNvSpPr>
          <p:nvPr/>
        </p:nvSpPr>
        <p:spPr bwMode="auto">
          <a:xfrm>
            <a:off x="10299701" y="4526607"/>
            <a:ext cx="212725" cy="142875"/>
          </a:xfrm>
          <a:prstGeom prst="flowChartConnector">
            <a:avLst/>
          </a:prstGeom>
          <a:solidFill>
            <a:srgbClr val="FF0000"/>
          </a:solidFill>
          <a:ln w="9525" algn="ctr">
            <a:noFill/>
            <a:round/>
            <a:headEnd/>
            <a:tailEnd/>
          </a:ln>
        </p:spPr>
        <p:txBody>
          <a:bodyPr/>
          <a:lstStyle/>
          <a:p>
            <a:endParaRPr lang="zh-CN" altLang="en-US">
              <a:solidFill>
                <a:srgbClr val="FF0000"/>
              </a:solidFill>
            </a:endParaRPr>
          </a:p>
        </p:txBody>
      </p:sp>
      <p:sp>
        <p:nvSpPr>
          <p:cNvPr id="13" name="流程图: 联系 15">
            <a:extLst>
              <a:ext uri="{FF2B5EF4-FFF2-40B4-BE49-F238E27FC236}">
                <a16:creationId xmlns:a16="http://schemas.microsoft.com/office/drawing/2014/main" id="{41D98FE0-F653-8D0E-ECC0-65EF33B59583}"/>
              </a:ext>
            </a:extLst>
          </p:cNvPr>
          <p:cNvSpPr>
            <a:spLocks noChangeArrowheads="1"/>
          </p:cNvSpPr>
          <p:nvPr/>
        </p:nvSpPr>
        <p:spPr bwMode="auto">
          <a:xfrm>
            <a:off x="10299701" y="4840932"/>
            <a:ext cx="212725" cy="142875"/>
          </a:xfrm>
          <a:prstGeom prst="flowChartConnector">
            <a:avLst/>
          </a:prstGeom>
          <a:solidFill>
            <a:srgbClr val="FF0000"/>
          </a:solidFill>
          <a:ln w="9525" algn="ctr">
            <a:noFill/>
            <a:round/>
            <a:headEnd/>
            <a:tailEnd/>
          </a:ln>
        </p:spPr>
        <p:txBody>
          <a:bodyPr/>
          <a:lstStyle/>
          <a:p>
            <a:endParaRPr lang="zh-CN" altLang="en-US">
              <a:solidFill>
                <a:srgbClr val="FF0000"/>
              </a:solidFill>
            </a:endParaRPr>
          </a:p>
        </p:txBody>
      </p:sp>
      <p:sp>
        <p:nvSpPr>
          <p:cNvPr id="14" name="流程图: 联系 16">
            <a:extLst>
              <a:ext uri="{FF2B5EF4-FFF2-40B4-BE49-F238E27FC236}">
                <a16:creationId xmlns:a16="http://schemas.microsoft.com/office/drawing/2014/main" id="{3DD80122-583F-632A-686B-5B73C03CEC82}"/>
              </a:ext>
            </a:extLst>
          </p:cNvPr>
          <p:cNvSpPr>
            <a:spLocks noChangeArrowheads="1"/>
          </p:cNvSpPr>
          <p:nvPr/>
        </p:nvSpPr>
        <p:spPr bwMode="auto">
          <a:xfrm>
            <a:off x="10299701" y="5155257"/>
            <a:ext cx="212725" cy="142875"/>
          </a:xfrm>
          <a:prstGeom prst="flowChartConnector">
            <a:avLst/>
          </a:prstGeom>
          <a:solidFill>
            <a:srgbClr val="FF0000"/>
          </a:solidFill>
          <a:ln w="9525" algn="ctr">
            <a:noFill/>
            <a:round/>
            <a:headEnd/>
            <a:tailEnd/>
          </a:ln>
        </p:spPr>
        <p:txBody>
          <a:bodyPr/>
          <a:lstStyle/>
          <a:p>
            <a:endParaRPr lang="zh-CN" altLang="en-US">
              <a:solidFill>
                <a:srgbClr val="FF0000"/>
              </a:solidFill>
            </a:endParaRPr>
          </a:p>
        </p:txBody>
      </p:sp>
      <p:sp>
        <p:nvSpPr>
          <p:cNvPr id="15" name="矩形 14">
            <a:extLst>
              <a:ext uri="{FF2B5EF4-FFF2-40B4-BE49-F238E27FC236}">
                <a16:creationId xmlns:a16="http://schemas.microsoft.com/office/drawing/2014/main" id="{6DEC8237-2371-180B-9139-D257E50DC136}"/>
              </a:ext>
            </a:extLst>
          </p:cNvPr>
          <p:cNvSpPr/>
          <p:nvPr/>
        </p:nvSpPr>
        <p:spPr>
          <a:xfrm>
            <a:off x="6974907" y="893333"/>
            <a:ext cx="3510390" cy="369332"/>
          </a:xfrm>
          <a:prstGeom prst="rect">
            <a:avLst/>
          </a:prstGeom>
        </p:spPr>
        <p:txBody>
          <a:bodyPr wrap="square">
            <a:spAutoFit/>
          </a:bodyPr>
          <a:lstStyle/>
          <a:p>
            <a:r>
              <a:rPr lang="en-US" altLang="zh-CN" i="1" dirty="0"/>
              <a:t>Notation: (mass, width) in </a:t>
            </a:r>
            <a:r>
              <a:rPr lang="en-US" altLang="zh-CN" i="1" dirty="0" err="1"/>
              <a:t>MeV</a:t>
            </a:r>
            <a:endParaRPr lang="en-US" altLang="zh-CN" i="1" dirty="0"/>
          </a:p>
        </p:txBody>
      </p:sp>
      <p:sp>
        <p:nvSpPr>
          <p:cNvPr id="17" name="流程图: 联系 7">
            <a:extLst>
              <a:ext uri="{FF2B5EF4-FFF2-40B4-BE49-F238E27FC236}">
                <a16:creationId xmlns:a16="http://schemas.microsoft.com/office/drawing/2014/main" id="{6E74C698-A053-226A-B6F1-98832CE0DE25}"/>
              </a:ext>
            </a:extLst>
          </p:cNvPr>
          <p:cNvSpPr>
            <a:spLocks noChangeArrowheads="1"/>
          </p:cNvSpPr>
          <p:nvPr/>
        </p:nvSpPr>
        <p:spPr bwMode="auto">
          <a:xfrm>
            <a:off x="10626765" y="3897956"/>
            <a:ext cx="212725" cy="142875"/>
          </a:xfrm>
          <a:prstGeom prst="flowChartConnector">
            <a:avLst/>
          </a:prstGeom>
          <a:solidFill>
            <a:srgbClr val="33CC33"/>
          </a:solidFill>
          <a:ln w="9525" algn="ctr">
            <a:noFill/>
            <a:round/>
            <a:headEnd/>
            <a:tailEnd/>
          </a:ln>
        </p:spPr>
        <p:txBody>
          <a:bodyPr/>
          <a:lstStyle/>
          <a:p>
            <a:endParaRPr lang="zh-CN" altLang="en-US"/>
          </a:p>
        </p:txBody>
      </p:sp>
      <p:sp>
        <p:nvSpPr>
          <p:cNvPr id="19" name="文本框 18">
            <a:extLst>
              <a:ext uri="{FF2B5EF4-FFF2-40B4-BE49-F238E27FC236}">
                <a16:creationId xmlns:a16="http://schemas.microsoft.com/office/drawing/2014/main" id="{B6566742-6607-0F86-3283-07D0954CE787}"/>
              </a:ext>
            </a:extLst>
          </p:cNvPr>
          <p:cNvSpPr txBox="1"/>
          <p:nvPr/>
        </p:nvSpPr>
        <p:spPr>
          <a:xfrm>
            <a:off x="196768" y="259853"/>
            <a:ext cx="4177234" cy="523220"/>
          </a:xfrm>
          <a:prstGeom prst="rect">
            <a:avLst/>
          </a:prstGeom>
          <a:noFill/>
        </p:spPr>
        <p:txBody>
          <a:bodyPr wrap="none" rtlCol="0">
            <a:spAutoFit/>
          </a:bodyPr>
          <a:lstStyle/>
          <a:p>
            <a:r>
              <a:rPr lang="en-US" altLang="zh-CN" sz="2800" b="1" dirty="0">
                <a:solidFill>
                  <a:srgbClr val="C00000"/>
                </a:solidFill>
              </a:rPr>
              <a:t>Time</a:t>
            </a:r>
            <a:r>
              <a:rPr lang="zh-CN" altLang="en-US" sz="2800" b="1" dirty="0">
                <a:solidFill>
                  <a:srgbClr val="C00000"/>
                </a:solidFill>
              </a:rPr>
              <a:t> </a:t>
            </a:r>
            <a:r>
              <a:rPr lang="en-US" altLang="zh-CN" sz="2800" b="1" dirty="0">
                <a:solidFill>
                  <a:srgbClr val="C00000"/>
                </a:solidFill>
              </a:rPr>
              <a:t>to</a:t>
            </a:r>
            <a:r>
              <a:rPr lang="zh-CN" altLang="en-US" sz="2800" b="1" dirty="0">
                <a:solidFill>
                  <a:srgbClr val="C00000"/>
                </a:solidFill>
              </a:rPr>
              <a:t> </a:t>
            </a:r>
            <a:r>
              <a:rPr lang="en-US" altLang="zh-CN" sz="2800" b="1" dirty="0">
                <a:solidFill>
                  <a:srgbClr val="C00000"/>
                </a:solidFill>
              </a:rPr>
              <a:t>look</a:t>
            </a:r>
            <a:r>
              <a:rPr lang="zh-CN" altLang="en-US" sz="2800" b="1" dirty="0">
                <a:solidFill>
                  <a:srgbClr val="C00000"/>
                </a:solidFill>
              </a:rPr>
              <a:t> </a:t>
            </a:r>
            <a:r>
              <a:rPr lang="en-US" altLang="zh-CN" sz="2800" b="1" dirty="0">
                <a:solidFill>
                  <a:srgbClr val="C00000"/>
                </a:solidFill>
              </a:rPr>
              <a:t>for</a:t>
            </a:r>
            <a:r>
              <a:rPr lang="zh-CN" altLang="en-US" sz="2800" b="1" dirty="0">
                <a:solidFill>
                  <a:srgbClr val="C00000"/>
                </a:solidFill>
              </a:rPr>
              <a:t> </a:t>
            </a:r>
            <a:r>
              <a:rPr lang="en-US" altLang="zh-CN" sz="2800" b="1" dirty="0">
                <a:solidFill>
                  <a:srgbClr val="C00000"/>
                </a:solidFill>
              </a:rPr>
              <a:t>the</a:t>
            </a:r>
            <a:r>
              <a:rPr lang="zh-CN" altLang="en-US" sz="2800" b="1" dirty="0">
                <a:solidFill>
                  <a:srgbClr val="C00000"/>
                </a:solidFill>
              </a:rPr>
              <a:t> </a:t>
            </a:r>
            <a:r>
              <a:rPr lang="en-US" altLang="zh-CN" sz="2800" b="1" dirty="0">
                <a:solidFill>
                  <a:srgbClr val="C00000"/>
                </a:solidFill>
              </a:rPr>
              <a:t>others</a:t>
            </a:r>
            <a:endParaRPr lang="zh-CN" altLang="en-US" sz="2800" b="1" dirty="0">
              <a:solidFill>
                <a:srgbClr val="C00000"/>
              </a:solidFill>
            </a:endParaRPr>
          </a:p>
        </p:txBody>
      </p:sp>
    </p:spTree>
    <p:extLst>
      <p:ext uri="{BB962C8B-B14F-4D97-AF65-F5344CB8AC3E}">
        <p14:creationId xmlns:p14="http://schemas.microsoft.com/office/powerpoint/2010/main" val="92055613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D3645CB6-9C9B-4353-8ED6-64413A60B7E7}"/>
              </a:ext>
            </a:extLst>
          </p:cNvPr>
          <p:cNvSpPr>
            <a:spLocks noGrp="1"/>
          </p:cNvSpPr>
          <p:nvPr>
            <p:ph type="sldNum" sz="quarter" idx="12"/>
          </p:nvPr>
        </p:nvSpPr>
        <p:spPr/>
        <p:txBody>
          <a:bodyPr/>
          <a:lstStyle/>
          <a:p>
            <a:pPr>
              <a:defRPr/>
            </a:pPr>
            <a:fld id="{EFB52FF3-46D7-418A-B6FB-9F5E23702DBE}" type="slidenum">
              <a:rPr lang="zh-CN" altLang="en-US" smtClean="0"/>
              <a:pPr>
                <a:defRPr/>
              </a:pPr>
              <a:t>48</a:t>
            </a:fld>
            <a:endParaRPr lang="zh-CN" altLang="en-US"/>
          </a:p>
        </p:txBody>
      </p:sp>
      <p:sp>
        <p:nvSpPr>
          <p:cNvPr id="4" name="矩形 3">
            <a:extLst>
              <a:ext uri="{FF2B5EF4-FFF2-40B4-BE49-F238E27FC236}">
                <a16:creationId xmlns:a16="http://schemas.microsoft.com/office/drawing/2014/main" id="{F39F6F4A-3682-4D14-9DC7-EEAB28731539}"/>
              </a:ext>
            </a:extLst>
          </p:cNvPr>
          <p:cNvSpPr/>
          <p:nvPr/>
        </p:nvSpPr>
        <p:spPr>
          <a:xfrm>
            <a:off x="540057" y="1561630"/>
            <a:ext cx="11420885" cy="1815882"/>
          </a:xfrm>
          <a:prstGeom prst="rect">
            <a:avLst/>
          </a:prstGeom>
        </p:spPr>
        <p:txBody>
          <a:bodyPr wrap="square">
            <a:spAutoFit/>
          </a:bodyPr>
          <a:lstStyle/>
          <a:p>
            <a:pPr marL="457200" indent="-457200">
              <a:buFont typeface="Wingdings" panose="05000000000000000000" pitchFamily="2" charset="2"/>
              <a:buChar char="Ø"/>
            </a:pPr>
            <a:r>
              <a:rPr lang="en-US" altLang="zh-CN" sz="2800" b="1" dirty="0">
                <a:solidFill>
                  <a:srgbClr val="0432FF"/>
                </a:solidFill>
              </a:rPr>
              <a:t>Valencia</a:t>
            </a:r>
            <a:r>
              <a:rPr lang="zh-CN" altLang="en-US" sz="2800" b="1" dirty="0">
                <a:solidFill>
                  <a:srgbClr val="0432FF"/>
                </a:solidFill>
              </a:rPr>
              <a:t> </a:t>
            </a:r>
            <a:r>
              <a:rPr lang="en-US" altLang="zh-CN" sz="2800" b="1" dirty="0">
                <a:solidFill>
                  <a:srgbClr val="0432FF"/>
                </a:solidFill>
              </a:rPr>
              <a:t>University: </a:t>
            </a:r>
            <a:r>
              <a:rPr lang="en-US" altLang="zh-CN" sz="2800" b="1" dirty="0" err="1"/>
              <a:t>Eulogio</a:t>
            </a:r>
            <a:r>
              <a:rPr lang="zh-CN" altLang="en-US" sz="2800" b="1" dirty="0"/>
              <a:t> </a:t>
            </a:r>
            <a:r>
              <a:rPr lang="en-US" altLang="zh-CN" sz="2800" b="1" dirty="0" err="1"/>
              <a:t>Oset</a:t>
            </a:r>
            <a:endParaRPr lang="en-US" altLang="zh-CN" sz="2800" b="1" dirty="0"/>
          </a:p>
          <a:p>
            <a:pPr marL="457200" indent="-457200">
              <a:buFont typeface="Wingdings" panose="05000000000000000000" pitchFamily="2" charset="2"/>
              <a:buChar char="Ø"/>
            </a:pPr>
            <a:r>
              <a:rPr lang="en-US" altLang="zh-CN" sz="2800" b="1" dirty="0">
                <a:solidFill>
                  <a:srgbClr val="0432FF"/>
                </a:solidFill>
              </a:rPr>
              <a:t>Huzhou</a:t>
            </a:r>
            <a:r>
              <a:rPr lang="zh-CN" altLang="en-US" sz="2800" b="1" dirty="0">
                <a:solidFill>
                  <a:srgbClr val="0432FF"/>
                </a:solidFill>
              </a:rPr>
              <a:t> </a:t>
            </a:r>
            <a:r>
              <a:rPr lang="en-US" altLang="zh-CN" sz="2800" b="1" dirty="0">
                <a:solidFill>
                  <a:srgbClr val="0432FF"/>
                </a:solidFill>
              </a:rPr>
              <a:t>University: </a:t>
            </a:r>
            <a:r>
              <a:rPr lang="en-US" altLang="zh-CN" sz="2800" b="1" dirty="0"/>
              <a:t>Lian-Rong</a:t>
            </a:r>
            <a:r>
              <a:rPr lang="zh-CN" altLang="en-US" sz="2800" b="1" dirty="0"/>
              <a:t> </a:t>
            </a:r>
            <a:r>
              <a:rPr lang="en-US" altLang="zh-CN" sz="2800" b="1" dirty="0"/>
              <a:t>Dai</a:t>
            </a:r>
          </a:p>
          <a:p>
            <a:pPr marL="457200" indent="-457200">
              <a:buFont typeface="Wingdings" panose="05000000000000000000" pitchFamily="2" charset="2"/>
              <a:buChar char="Ø"/>
            </a:pPr>
            <a:r>
              <a:rPr lang="en-US" altLang="zh-CN" sz="2800" b="1" dirty="0">
                <a:solidFill>
                  <a:srgbClr val="0432FF"/>
                </a:solidFill>
              </a:rPr>
              <a:t>Institute of Modern Physics: </a:t>
            </a:r>
            <a:r>
              <a:rPr lang="en-US" altLang="zh-CN" sz="2800" b="1" dirty="0"/>
              <a:t>Ju-</a:t>
            </a:r>
            <a:r>
              <a:rPr lang="en-US" altLang="zh-CN" sz="2800" b="1" dirty="0" err="1"/>
              <a:t>jun</a:t>
            </a:r>
            <a:r>
              <a:rPr lang="en-US" altLang="zh-CN" sz="2800" b="1" dirty="0"/>
              <a:t> </a:t>
            </a:r>
            <a:r>
              <a:rPr lang="en-US" altLang="zh-CN" sz="2800" b="1" dirty="0" err="1"/>
              <a:t>Xie</a:t>
            </a:r>
            <a:r>
              <a:rPr lang="en-US" altLang="zh-CN" sz="2800" b="1" dirty="0"/>
              <a:t>,</a:t>
            </a:r>
            <a:r>
              <a:rPr lang="zh-CN" altLang="en-US" sz="2800" b="1" dirty="0"/>
              <a:t> </a:t>
            </a:r>
            <a:r>
              <a:rPr lang="en-US" altLang="zh-CN" sz="2800" b="1" dirty="0"/>
              <a:t>Hao-Nan</a:t>
            </a:r>
            <a:r>
              <a:rPr lang="zh-CN" altLang="en-US" sz="2800" b="1" dirty="0"/>
              <a:t> </a:t>
            </a:r>
            <a:r>
              <a:rPr lang="en-US" altLang="zh-CN" sz="2800" b="1" dirty="0"/>
              <a:t>Wang</a:t>
            </a:r>
            <a:r>
              <a:rPr lang="zh-CN" altLang="en-US" sz="2800" b="1" dirty="0"/>
              <a:t> </a:t>
            </a:r>
            <a:endParaRPr lang="en-US" altLang="zh-CN" sz="2800" b="1" dirty="0"/>
          </a:p>
          <a:p>
            <a:pPr marL="457200" indent="-457200">
              <a:buFont typeface="Wingdings" panose="05000000000000000000" pitchFamily="2" charset="2"/>
              <a:buChar char="Ø"/>
            </a:pPr>
            <a:r>
              <a:rPr lang="en-US" altLang="zh-CN" sz="2800" b="1" dirty="0" err="1">
                <a:solidFill>
                  <a:srgbClr val="0432FF"/>
                </a:solidFill>
              </a:rPr>
              <a:t>ZhengZhou</a:t>
            </a:r>
            <a:r>
              <a:rPr lang="zh-CN" altLang="en-US" sz="2800" b="1" dirty="0">
                <a:solidFill>
                  <a:srgbClr val="0432FF"/>
                </a:solidFill>
              </a:rPr>
              <a:t> </a:t>
            </a:r>
            <a:r>
              <a:rPr lang="en-US" altLang="zh-CN" sz="2800" b="1" dirty="0">
                <a:solidFill>
                  <a:srgbClr val="0432FF"/>
                </a:solidFill>
              </a:rPr>
              <a:t>University</a:t>
            </a:r>
            <a:r>
              <a:rPr lang="en-US" altLang="zh-CN" sz="2800" b="1" dirty="0"/>
              <a:t>: </a:t>
            </a:r>
            <a:r>
              <a:rPr lang="en-US" altLang="zh-CN" sz="2800" b="1" dirty="0" err="1"/>
              <a:t>En</a:t>
            </a:r>
            <a:r>
              <a:rPr lang="zh-CN" altLang="en-US" sz="2800" b="1" dirty="0"/>
              <a:t> </a:t>
            </a:r>
            <a:r>
              <a:rPr lang="en-US" altLang="zh-CN" sz="2800" b="1" dirty="0"/>
              <a:t>Wang,</a:t>
            </a:r>
            <a:r>
              <a:rPr lang="zh-CN" altLang="en-US" sz="2800" b="1" dirty="0"/>
              <a:t> </a:t>
            </a:r>
            <a:r>
              <a:rPr lang="en-US" altLang="zh-CN" sz="2800" b="1" dirty="0"/>
              <a:t>De-Min</a:t>
            </a:r>
            <a:r>
              <a:rPr lang="zh-CN" altLang="en-US" sz="2800" b="1" dirty="0"/>
              <a:t> </a:t>
            </a:r>
            <a:r>
              <a:rPr lang="en-US" altLang="zh-CN" sz="2800" b="1" dirty="0"/>
              <a:t>Li,</a:t>
            </a:r>
            <a:r>
              <a:rPr lang="zh-CN" altLang="en-US" sz="2800" b="1" dirty="0"/>
              <a:t>  </a:t>
            </a:r>
            <a:r>
              <a:rPr lang="en-US" altLang="zh-CN" sz="2800" b="1" dirty="0"/>
              <a:t>Xin-Zhu</a:t>
            </a:r>
            <a:r>
              <a:rPr lang="zh-CN" altLang="en-US" sz="2800" b="1" dirty="0"/>
              <a:t> </a:t>
            </a:r>
            <a:endParaRPr lang="en-US" altLang="zh-CN" sz="2800" b="1" dirty="0"/>
          </a:p>
        </p:txBody>
      </p:sp>
      <p:sp>
        <p:nvSpPr>
          <p:cNvPr id="5" name="矩形 4">
            <a:extLst>
              <a:ext uri="{FF2B5EF4-FFF2-40B4-BE49-F238E27FC236}">
                <a16:creationId xmlns:a16="http://schemas.microsoft.com/office/drawing/2014/main" id="{F6F35A25-2273-449B-A07C-AC31DDF46E9E}"/>
              </a:ext>
            </a:extLst>
          </p:cNvPr>
          <p:cNvSpPr/>
          <p:nvPr/>
        </p:nvSpPr>
        <p:spPr>
          <a:xfrm>
            <a:off x="387032" y="684467"/>
            <a:ext cx="2982548" cy="584775"/>
          </a:xfrm>
          <a:prstGeom prst="rect">
            <a:avLst/>
          </a:prstGeom>
        </p:spPr>
        <p:txBody>
          <a:bodyPr wrap="none">
            <a:spAutoFit/>
          </a:bodyPr>
          <a:lstStyle/>
          <a:p>
            <a:r>
              <a:rPr lang="en-US" altLang="zh-CN" sz="3200" b="1" dirty="0">
                <a:ln w="3175">
                  <a:solidFill>
                    <a:srgbClr val="C00000"/>
                  </a:solidFill>
                </a:ln>
                <a:solidFill>
                  <a:srgbClr val="145396"/>
                </a:solidFill>
                <a:latin typeface="微软雅黑" panose="020B0503020204020204" pitchFamily="34" charset="-122"/>
                <a:ea typeface="微软雅黑" panose="020B0503020204020204" pitchFamily="34" charset="-122"/>
              </a:rPr>
              <a:t>Collaborators</a:t>
            </a:r>
            <a:endParaRPr lang="zh-CN" altLang="en-US" sz="3200" dirty="0"/>
          </a:p>
        </p:txBody>
      </p:sp>
      <p:sp>
        <p:nvSpPr>
          <p:cNvPr id="14" name="矩形 13">
            <a:extLst>
              <a:ext uri="{FF2B5EF4-FFF2-40B4-BE49-F238E27FC236}">
                <a16:creationId xmlns:a16="http://schemas.microsoft.com/office/drawing/2014/main" id="{07803A67-45D9-4B06-A117-B9A0BE9C5368}"/>
              </a:ext>
            </a:extLst>
          </p:cNvPr>
          <p:cNvSpPr/>
          <p:nvPr/>
        </p:nvSpPr>
        <p:spPr>
          <a:xfrm>
            <a:off x="387032" y="3821304"/>
            <a:ext cx="3789820" cy="584775"/>
          </a:xfrm>
          <a:prstGeom prst="rect">
            <a:avLst/>
          </a:prstGeom>
        </p:spPr>
        <p:txBody>
          <a:bodyPr wrap="none">
            <a:spAutoFit/>
          </a:bodyPr>
          <a:lstStyle/>
          <a:p>
            <a:r>
              <a:rPr lang="en-US" altLang="zh-CN" sz="3200" b="1" dirty="0">
                <a:ln w="3175">
                  <a:solidFill>
                    <a:srgbClr val="C00000"/>
                  </a:solidFill>
                </a:ln>
                <a:solidFill>
                  <a:srgbClr val="145396"/>
                </a:solidFill>
                <a:latin typeface="微软雅黑" panose="020B0503020204020204" pitchFamily="34" charset="-122"/>
                <a:ea typeface="微软雅黑" panose="020B0503020204020204" pitchFamily="34" charset="-122"/>
              </a:rPr>
              <a:t>Funding agencies</a:t>
            </a:r>
            <a:endParaRPr lang="zh-CN" altLang="en-US" sz="3200" b="1" dirty="0">
              <a:ln w="3175">
                <a:solidFill>
                  <a:srgbClr val="C00000"/>
                </a:solidFill>
              </a:ln>
              <a:solidFill>
                <a:srgbClr val="145396"/>
              </a:solidFill>
              <a:latin typeface="微软雅黑" panose="020B0503020204020204" pitchFamily="34" charset="-122"/>
              <a:ea typeface="微软雅黑" panose="020B0503020204020204" pitchFamily="34" charset="-122"/>
            </a:endParaRPr>
          </a:p>
        </p:txBody>
      </p:sp>
      <p:pic>
        <p:nvPicPr>
          <p:cNvPr id="1028" name="Picture 4" descr="https://gimg2.baidu.com/image_search/src=http%3A%2F%2F12446170.s21i.faiusr.com%2F2%2FABUIABACGAAg5JzOyQUomtv86AYw1wM41wM.jpg&amp;refer=http%3A%2F%2F12446170.s21i.faiusr.com&amp;app=2002&amp;size=f9999,10000&amp;q=a80&amp;n=0&amp;g=0n&amp;fmt=auto?sec=1663313762&amp;t=5fa969e0d09b50a44d48e7c104ae060a">
            <a:extLst>
              <a:ext uri="{FF2B5EF4-FFF2-40B4-BE49-F238E27FC236}">
                <a16:creationId xmlns:a16="http://schemas.microsoft.com/office/drawing/2014/main" id="{552E4111-42AC-4CEB-8260-423AECF59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4969" y="4373196"/>
            <a:ext cx="1598400" cy="1598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https://gimg2.baidu.com/image_search/src=http%3A%2F%2Fcache1.bioon.com.cn%2Fewebeditor%2Ffckup%2F2015%2F12%2F20151216140209113297.jpg&amp;refer=http%3A%2F%2Fcache1.bioon.com.cn&amp;app=2002&amp;size=f9999,10000&amp;q=a80&amp;n=0&amp;g=0n&amp;fmt=auto?sec=1663313903&amp;t=b72995568e16c0516bbf4f0a073dbffd">
            <a:extLst>
              <a:ext uri="{FF2B5EF4-FFF2-40B4-BE49-F238E27FC236}">
                <a16:creationId xmlns:a16="http://schemas.microsoft.com/office/drawing/2014/main" id="{3FFA2DBF-8AC1-4019-9447-30BB9CAECA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350" y="4406079"/>
            <a:ext cx="1878268" cy="1598884"/>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518D1BB7-4076-4452-9BC2-C3F295B12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8663" y="4715631"/>
            <a:ext cx="4954674" cy="1096709"/>
          </a:xfrm>
          <a:prstGeom prst="rect">
            <a:avLst/>
          </a:prstGeom>
        </p:spPr>
      </p:pic>
    </p:spTree>
    <p:extLst>
      <p:ext uri="{BB962C8B-B14F-4D97-AF65-F5344CB8AC3E}">
        <p14:creationId xmlns:p14="http://schemas.microsoft.com/office/powerpoint/2010/main" val="282891795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5FE15046-19D5-109A-4FDC-0C355E92A376}"/>
              </a:ext>
            </a:extLst>
          </p:cNvPr>
          <p:cNvSpPr>
            <a:spLocks noGrp="1"/>
          </p:cNvSpPr>
          <p:nvPr>
            <p:ph type="sldNum" sz="quarter" idx="12"/>
          </p:nvPr>
        </p:nvSpPr>
        <p:spPr/>
        <p:txBody>
          <a:bodyPr/>
          <a:lstStyle/>
          <a:p>
            <a:fld id="{48F63A3B-78C7-47BE-AE5E-E10140E04643}" type="slidenum">
              <a:rPr lang="en-US" smtClean="0"/>
              <a:t>49</a:t>
            </a:fld>
            <a:endParaRPr lang="en-US" dirty="0"/>
          </a:p>
        </p:txBody>
      </p:sp>
      <p:sp>
        <p:nvSpPr>
          <p:cNvPr id="5" name="矩形 4">
            <a:extLst>
              <a:ext uri="{FF2B5EF4-FFF2-40B4-BE49-F238E27FC236}">
                <a16:creationId xmlns:a16="http://schemas.microsoft.com/office/drawing/2014/main" id="{21CF4E23-E824-6568-9FA6-8BE08A2FF85E}"/>
              </a:ext>
            </a:extLst>
          </p:cNvPr>
          <p:cNvSpPr/>
          <p:nvPr/>
        </p:nvSpPr>
        <p:spPr>
          <a:xfrm>
            <a:off x="2261289" y="2099233"/>
            <a:ext cx="7507376" cy="1754326"/>
          </a:xfrm>
          <a:prstGeom prst="rect">
            <a:avLst/>
          </a:prstGeom>
          <a:noFill/>
        </p:spPr>
        <p:txBody>
          <a:bodyPr wrap="none" lIns="91440" tIns="45720" rIns="91440" bIns="45720">
            <a:spAutoFit/>
          </a:bodyPr>
          <a:lstStyle/>
          <a:p>
            <a:pPr algn="ctr"/>
            <a:r>
              <a:rPr kumimoji="1" lang="en-US" altLang="zh-CN" sz="54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Thank</a:t>
            </a:r>
            <a:r>
              <a:rPr kumimoji="1" lang="zh-CN" altLang="en-US" sz="54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kumimoji="1" lang="en-US" altLang="zh-CN" sz="54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You</a:t>
            </a:r>
            <a:r>
              <a:rPr kumimoji="1" lang="zh-CN" altLang="en-US" sz="54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kumimoji="1" lang="en-US" altLang="zh-CN" sz="54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very</a:t>
            </a:r>
            <a:r>
              <a:rPr kumimoji="1" lang="zh-CN" altLang="en-US" sz="54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kumimoji="1" lang="en-US" altLang="zh-CN" sz="54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much</a:t>
            </a:r>
            <a:r>
              <a:rPr kumimoji="1" lang="zh-CN" altLang="en-US" sz="54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endParaRPr kumimoji="1" lang="en-US" altLang="zh-CN" sz="54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a:p>
            <a:pPr algn="ctr"/>
            <a:r>
              <a:rPr kumimoji="1" lang="en-US" altLang="zh-CN" sz="54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for</a:t>
            </a:r>
            <a:r>
              <a:rPr kumimoji="1" lang="zh-CN" altLang="en-US" sz="54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kumimoji="1" lang="en-US" altLang="zh-CN" sz="54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your</a:t>
            </a:r>
            <a:r>
              <a:rPr kumimoji="1" lang="zh-CN" altLang="en-US" sz="54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kumimoji="1" lang="en-US" altLang="zh-CN" sz="54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attention</a:t>
            </a:r>
            <a:endParaRPr lang="zh-CN" altLang="en-US" sz="54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532719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B20C97EC-35E4-D144-8D10-9B053BC66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054" y="643467"/>
            <a:ext cx="3495843" cy="5571066"/>
          </a:xfrm>
          <a:prstGeom prst="rect">
            <a:avLst/>
          </a:prstGeom>
        </p:spPr>
      </p:pic>
      <p:sp>
        <p:nvSpPr>
          <p:cNvPr id="14" name="文本框 13">
            <a:extLst>
              <a:ext uri="{FF2B5EF4-FFF2-40B4-BE49-F238E27FC236}">
                <a16:creationId xmlns:a16="http://schemas.microsoft.com/office/drawing/2014/main" id="{36BCF8EF-48C8-7D4D-BE1A-FA82238DB215}"/>
              </a:ext>
            </a:extLst>
          </p:cNvPr>
          <p:cNvSpPr txBox="1"/>
          <p:nvPr/>
        </p:nvSpPr>
        <p:spPr>
          <a:xfrm>
            <a:off x="4305927" y="5329089"/>
            <a:ext cx="6204968" cy="584775"/>
          </a:xfrm>
          <a:prstGeom prst="rect">
            <a:avLst/>
          </a:prstGeom>
          <a:noFill/>
        </p:spPr>
        <p:txBody>
          <a:bodyPr wrap="none" rtlCol="0">
            <a:spAutoFit/>
          </a:bodyPr>
          <a:lstStyle/>
          <a:p>
            <a:r>
              <a:rPr kumimoji="1" lang="en-US" altLang="zh-CN" sz="3200" b="1" dirty="0">
                <a:latin typeface="Microsoft YaHei" panose="020B0503020204020204" pitchFamily="34" charset="-122"/>
                <a:ea typeface="Microsoft YaHei" panose="020B0503020204020204" pitchFamily="34" charset="-122"/>
              </a:rPr>
              <a:t>Building up the atomic world</a:t>
            </a:r>
            <a:endParaRPr kumimoji="1" lang="zh-CN" altLang="en-US" sz="3200" b="1" dirty="0">
              <a:latin typeface="Microsoft YaHei" panose="020B0503020204020204" pitchFamily="34" charset="-122"/>
              <a:ea typeface="Microsoft YaHei" panose="020B0503020204020204" pitchFamily="34" charset="-122"/>
            </a:endParaRPr>
          </a:p>
        </p:txBody>
      </p:sp>
      <p:sp>
        <p:nvSpPr>
          <p:cNvPr id="2" name="文本框 1">
            <a:extLst>
              <a:ext uri="{FF2B5EF4-FFF2-40B4-BE49-F238E27FC236}">
                <a16:creationId xmlns:a16="http://schemas.microsoft.com/office/drawing/2014/main" id="{02FD3670-8472-7E4D-8004-E294280659BB}"/>
              </a:ext>
            </a:extLst>
          </p:cNvPr>
          <p:cNvSpPr txBox="1"/>
          <p:nvPr/>
        </p:nvSpPr>
        <p:spPr>
          <a:xfrm>
            <a:off x="1699314" y="976184"/>
            <a:ext cx="622286" cy="369332"/>
          </a:xfrm>
          <a:prstGeom prst="rect">
            <a:avLst/>
          </a:prstGeom>
          <a:noFill/>
        </p:spPr>
        <p:txBody>
          <a:bodyPr wrap="none" rtlCol="0">
            <a:spAutoFit/>
          </a:bodyPr>
          <a:lstStyle/>
          <a:p>
            <a:r>
              <a:rPr kumimoji="1" lang="en-US" altLang="zh-CN" dirty="0"/>
              <a:t>10</a:t>
            </a:r>
            <a:r>
              <a:rPr kumimoji="1" lang="en-US" altLang="zh-CN" baseline="30000" dirty="0"/>
              <a:t>-15</a:t>
            </a:r>
            <a:endParaRPr kumimoji="1" lang="zh-CN" altLang="en-US" baseline="30000" dirty="0"/>
          </a:p>
        </p:txBody>
      </p:sp>
      <p:sp>
        <p:nvSpPr>
          <p:cNvPr id="6" name="文本框 5">
            <a:extLst>
              <a:ext uri="{FF2B5EF4-FFF2-40B4-BE49-F238E27FC236}">
                <a16:creationId xmlns:a16="http://schemas.microsoft.com/office/drawing/2014/main" id="{093D4991-3A47-2E45-81E3-F05CD7FC7440}"/>
              </a:ext>
            </a:extLst>
          </p:cNvPr>
          <p:cNvSpPr txBox="1"/>
          <p:nvPr/>
        </p:nvSpPr>
        <p:spPr>
          <a:xfrm>
            <a:off x="1699314" y="1683134"/>
            <a:ext cx="622286" cy="369332"/>
          </a:xfrm>
          <a:prstGeom prst="rect">
            <a:avLst/>
          </a:prstGeom>
          <a:noFill/>
        </p:spPr>
        <p:txBody>
          <a:bodyPr wrap="none" rtlCol="0">
            <a:spAutoFit/>
          </a:bodyPr>
          <a:lstStyle/>
          <a:p>
            <a:r>
              <a:rPr kumimoji="1" lang="en-US" altLang="zh-CN" dirty="0"/>
              <a:t>10</a:t>
            </a:r>
            <a:r>
              <a:rPr kumimoji="1" lang="en-US" altLang="zh-CN" baseline="30000" dirty="0"/>
              <a:t>-14</a:t>
            </a:r>
            <a:endParaRPr kumimoji="1" lang="zh-CN" altLang="en-US" baseline="30000" dirty="0"/>
          </a:p>
        </p:txBody>
      </p:sp>
      <p:sp>
        <p:nvSpPr>
          <p:cNvPr id="7" name="文本框 6">
            <a:extLst>
              <a:ext uri="{FF2B5EF4-FFF2-40B4-BE49-F238E27FC236}">
                <a16:creationId xmlns:a16="http://schemas.microsoft.com/office/drawing/2014/main" id="{0A66D0BA-420E-5C46-8FFF-1ED7FFEF37FC}"/>
              </a:ext>
            </a:extLst>
          </p:cNvPr>
          <p:cNvSpPr txBox="1"/>
          <p:nvPr/>
        </p:nvSpPr>
        <p:spPr>
          <a:xfrm>
            <a:off x="1699314" y="2700507"/>
            <a:ext cx="622286" cy="369332"/>
          </a:xfrm>
          <a:prstGeom prst="rect">
            <a:avLst/>
          </a:prstGeom>
          <a:noFill/>
        </p:spPr>
        <p:txBody>
          <a:bodyPr wrap="none" rtlCol="0">
            <a:spAutoFit/>
          </a:bodyPr>
          <a:lstStyle/>
          <a:p>
            <a:r>
              <a:rPr kumimoji="1" lang="en-US" altLang="zh-CN" dirty="0"/>
              <a:t>10</a:t>
            </a:r>
            <a:r>
              <a:rPr kumimoji="1" lang="en-US" altLang="zh-CN" baseline="30000" dirty="0"/>
              <a:t>-10</a:t>
            </a:r>
            <a:endParaRPr kumimoji="1" lang="zh-CN" altLang="en-US" baseline="30000" dirty="0"/>
          </a:p>
        </p:txBody>
      </p:sp>
      <p:sp>
        <p:nvSpPr>
          <p:cNvPr id="8" name="文本框 7">
            <a:extLst>
              <a:ext uri="{FF2B5EF4-FFF2-40B4-BE49-F238E27FC236}">
                <a16:creationId xmlns:a16="http://schemas.microsoft.com/office/drawing/2014/main" id="{1E17BC7D-5543-8F48-93F1-4D8E75E11DDD}"/>
              </a:ext>
            </a:extLst>
          </p:cNvPr>
          <p:cNvSpPr txBox="1"/>
          <p:nvPr/>
        </p:nvSpPr>
        <p:spPr>
          <a:xfrm>
            <a:off x="1699315" y="3603496"/>
            <a:ext cx="543739" cy="369332"/>
          </a:xfrm>
          <a:prstGeom prst="rect">
            <a:avLst/>
          </a:prstGeom>
          <a:noFill/>
        </p:spPr>
        <p:txBody>
          <a:bodyPr wrap="none" rtlCol="0">
            <a:spAutoFit/>
          </a:bodyPr>
          <a:lstStyle/>
          <a:p>
            <a:r>
              <a:rPr kumimoji="1" lang="en-US" altLang="zh-CN" dirty="0"/>
              <a:t>10</a:t>
            </a:r>
            <a:r>
              <a:rPr kumimoji="1" lang="en-US" altLang="zh-CN" baseline="30000" dirty="0"/>
              <a:t>-6</a:t>
            </a:r>
            <a:endParaRPr kumimoji="1" lang="zh-CN" altLang="en-US" baseline="30000" dirty="0"/>
          </a:p>
        </p:txBody>
      </p:sp>
      <p:cxnSp>
        <p:nvCxnSpPr>
          <p:cNvPr id="4" name="直线箭头连接符 3">
            <a:extLst>
              <a:ext uri="{FF2B5EF4-FFF2-40B4-BE49-F238E27FC236}">
                <a16:creationId xmlns:a16="http://schemas.microsoft.com/office/drawing/2014/main" id="{90F37470-C93B-FA4B-B1EA-096044DC5D4A}"/>
              </a:ext>
            </a:extLst>
          </p:cNvPr>
          <p:cNvCxnSpPr/>
          <p:nvPr/>
        </p:nvCxnSpPr>
        <p:spPr>
          <a:xfrm>
            <a:off x="2331638" y="976185"/>
            <a:ext cx="0" cy="5112209"/>
          </a:xfrm>
          <a:prstGeom prst="straightConnector1">
            <a:avLst/>
          </a:prstGeom>
          <a:ln w="25400">
            <a:solidFill>
              <a:srgbClr val="FF0000"/>
            </a:solidFill>
            <a:round/>
            <a:headEnd type="triangle"/>
            <a:tailEnd type="non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F0E4E65B-4470-2F4B-9759-B8217B456279}"/>
              </a:ext>
            </a:extLst>
          </p:cNvPr>
          <p:cNvSpPr txBox="1"/>
          <p:nvPr/>
        </p:nvSpPr>
        <p:spPr>
          <a:xfrm>
            <a:off x="1699315" y="5565486"/>
            <a:ext cx="543739" cy="369332"/>
          </a:xfrm>
          <a:prstGeom prst="rect">
            <a:avLst/>
          </a:prstGeom>
          <a:noFill/>
        </p:spPr>
        <p:txBody>
          <a:bodyPr wrap="none" rtlCol="0">
            <a:spAutoFit/>
          </a:bodyPr>
          <a:lstStyle/>
          <a:p>
            <a:r>
              <a:rPr kumimoji="1" lang="en-US" altLang="zh-CN" dirty="0"/>
              <a:t>10</a:t>
            </a:r>
            <a:r>
              <a:rPr kumimoji="1" lang="en-US" altLang="zh-CN" baseline="30000" dirty="0"/>
              <a:t>-1</a:t>
            </a:r>
            <a:endParaRPr kumimoji="1" lang="zh-CN" altLang="en-US" baseline="30000" dirty="0"/>
          </a:p>
        </p:txBody>
      </p:sp>
      <p:pic>
        <p:nvPicPr>
          <p:cNvPr id="10" name="图片 9">
            <a:extLst>
              <a:ext uri="{FF2B5EF4-FFF2-40B4-BE49-F238E27FC236}">
                <a16:creationId xmlns:a16="http://schemas.microsoft.com/office/drawing/2014/main" id="{81A3724B-B265-BB41-BAF7-10A359D36A99}"/>
              </a:ext>
            </a:extLst>
          </p:cNvPr>
          <p:cNvPicPr>
            <a:picLocks noChangeAspect="1"/>
          </p:cNvPicPr>
          <p:nvPr/>
        </p:nvPicPr>
        <p:blipFill>
          <a:blip r:embed="rId4"/>
          <a:stretch>
            <a:fillRect/>
          </a:stretch>
        </p:blipFill>
        <p:spPr>
          <a:xfrm>
            <a:off x="5357170" y="1070350"/>
            <a:ext cx="5135516" cy="3562540"/>
          </a:xfrm>
          <a:prstGeom prst="rect">
            <a:avLst/>
          </a:prstGeom>
        </p:spPr>
      </p:pic>
      <p:sp>
        <p:nvSpPr>
          <p:cNvPr id="3" name="矩形 2">
            <a:extLst>
              <a:ext uri="{FF2B5EF4-FFF2-40B4-BE49-F238E27FC236}">
                <a16:creationId xmlns:a16="http://schemas.microsoft.com/office/drawing/2014/main" id="{18270291-02F9-452F-B4FE-516C423B730B}"/>
              </a:ext>
            </a:extLst>
          </p:cNvPr>
          <p:cNvSpPr/>
          <p:nvPr/>
        </p:nvSpPr>
        <p:spPr>
          <a:xfrm>
            <a:off x="4021541" y="573207"/>
            <a:ext cx="1727381" cy="839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矩形 14">
            <a:extLst>
              <a:ext uri="{FF2B5EF4-FFF2-40B4-BE49-F238E27FC236}">
                <a16:creationId xmlns:a16="http://schemas.microsoft.com/office/drawing/2014/main" id="{78529E60-44D7-49F7-926C-3AFDF5AD5F66}"/>
              </a:ext>
            </a:extLst>
          </p:cNvPr>
          <p:cNvSpPr/>
          <p:nvPr/>
        </p:nvSpPr>
        <p:spPr>
          <a:xfrm>
            <a:off x="4483758" y="1339666"/>
            <a:ext cx="923030" cy="686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6" name="矩形 15">
            <a:extLst>
              <a:ext uri="{FF2B5EF4-FFF2-40B4-BE49-F238E27FC236}">
                <a16:creationId xmlns:a16="http://schemas.microsoft.com/office/drawing/2014/main" id="{ED0AF3C9-6FCE-4F5B-8802-C77DE9E7D70C}"/>
              </a:ext>
            </a:extLst>
          </p:cNvPr>
          <p:cNvSpPr/>
          <p:nvPr/>
        </p:nvSpPr>
        <p:spPr>
          <a:xfrm>
            <a:off x="4343576" y="1664410"/>
            <a:ext cx="967439" cy="388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Tree>
    <p:extLst>
      <p:ext uri="{BB962C8B-B14F-4D97-AF65-F5344CB8AC3E}">
        <p14:creationId xmlns:p14="http://schemas.microsoft.com/office/powerpoint/2010/main" val="148157869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65F7DD5-607A-2270-FC0C-192CDB07F5B6}"/>
              </a:ext>
            </a:extLst>
          </p:cNvPr>
          <p:cNvSpPr>
            <a:spLocks noGrp="1"/>
          </p:cNvSpPr>
          <p:nvPr>
            <p:ph type="sldNum" sz="quarter" idx="12"/>
          </p:nvPr>
        </p:nvSpPr>
        <p:spPr/>
        <p:txBody>
          <a:bodyPr/>
          <a:lstStyle/>
          <a:p>
            <a:pPr>
              <a:defRPr/>
            </a:pPr>
            <a:fld id="{C4FB67F1-DEA0-4505-A3D7-68170254FAEF}" type="slidenum">
              <a:rPr lang="zh-CN" altLang="en-US" smtClean="0"/>
              <a:pPr>
                <a:defRPr/>
              </a:pPr>
              <a:t>50</a:t>
            </a:fld>
            <a:endParaRPr lang="zh-CN" altLang="en-US"/>
          </a:p>
        </p:txBody>
      </p:sp>
      <p:sp>
        <p:nvSpPr>
          <p:cNvPr id="7" name="文本框 6">
            <a:extLst>
              <a:ext uri="{FF2B5EF4-FFF2-40B4-BE49-F238E27FC236}">
                <a16:creationId xmlns:a16="http://schemas.microsoft.com/office/drawing/2014/main" id="{EBDB06AC-2AB1-3596-957B-ED51CC3B9BBC}"/>
              </a:ext>
            </a:extLst>
          </p:cNvPr>
          <p:cNvSpPr txBox="1"/>
          <p:nvPr/>
        </p:nvSpPr>
        <p:spPr>
          <a:xfrm>
            <a:off x="7604567" y="5660021"/>
            <a:ext cx="1170385" cy="338554"/>
          </a:xfrm>
          <a:prstGeom prst="rect">
            <a:avLst/>
          </a:prstGeom>
          <a:noFill/>
        </p:spPr>
        <p:txBody>
          <a:bodyPr wrap="none" rtlCol="0">
            <a:spAutoFit/>
          </a:bodyPr>
          <a:lstStyle/>
          <a:p>
            <a:r>
              <a:rPr kumimoji="1" lang="en-US" altLang="zh-CN" sz="1600" dirty="0"/>
              <a:t>Background</a:t>
            </a:r>
            <a:endParaRPr kumimoji="1" lang="zh-CN" altLang="en-US" sz="1600" dirty="0"/>
          </a:p>
        </p:txBody>
      </p:sp>
      <p:sp>
        <p:nvSpPr>
          <p:cNvPr id="8" name="文本框 7">
            <a:extLst>
              <a:ext uri="{FF2B5EF4-FFF2-40B4-BE49-F238E27FC236}">
                <a16:creationId xmlns:a16="http://schemas.microsoft.com/office/drawing/2014/main" id="{650EF5C9-3341-E662-4967-0EF5ADBDB027}"/>
              </a:ext>
            </a:extLst>
          </p:cNvPr>
          <p:cNvSpPr txBox="1"/>
          <p:nvPr/>
        </p:nvSpPr>
        <p:spPr>
          <a:xfrm>
            <a:off x="7980266" y="8639980"/>
            <a:ext cx="285752" cy="2089471"/>
          </a:xfrm>
          <a:prstGeom prst="rect">
            <a:avLst/>
          </a:prstGeom>
          <a:noFill/>
        </p:spPr>
        <p:txBody>
          <a:bodyPr wrap="square" rtlCol="0">
            <a:spAutoFit/>
          </a:bodyPr>
          <a:lstStyle/>
          <a:p>
            <a:r>
              <a:rPr kumimoji="1" lang="en-US" altLang="zh-CN" sz="1600" dirty="0">
                <a:solidFill>
                  <a:srgbClr val="C00000"/>
                </a:solidFill>
              </a:rPr>
              <a:t>f0(1710)</a:t>
            </a:r>
            <a:endParaRPr kumimoji="1" lang="zh-CN" altLang="en-US" sz="1600" dirty="0">
              <a:solidFill>
                <a:srgbClr val="C00000"/>
              </a:solidFill>
            </a:endParaRPr>
          </a:p>
        </p:txBody>
      </p:sp>
      <p:sp>
        <p:nvSpPr>
          <p:cNvPr id="11" name="文本框 10">
            <a:extLst>
              <a:ext uri="{FF2B5EF4-FFF2-40B4-BE49-F238E27FC236}">
                <a16:creationId xmlns:a16="http://schemas.microsoft.com/office/drawing/2014/main" id="{BBDE43CD-E809-9708-67B0-7AC079FBFC62}"/>
              </a:ext>
            </a:extLst>
          </p:cNvPr>
          <p:cNvSpPr txBox="1"/>
          <p:nvPr/>
        </p:nvSpPr>
        <p:spPr>
          <a:xfrm>
            <a:off x="357769" y="296283"/>
            <a:ext cx="6099858" cy="523220"/>
          </a:xfrm>
          <a:prstGeom prst="rect">
            <a:avLst/>
          </a:prstGeom>
          <a:noFill/>
        </p:spPr>
        <p:txBody>
          <a:bodyPr wrap="square">
            <a:spAutoFit/>
          </a:bodyPr>
          <a:lstStyle/>
          <a:p>
            <a:r>
              <a:rPr kumimoji="0" lang="zh-CN" altLang="zh-CN" sz="2800" b="0" i="1" u="none" strike="noStrike" cap="none" normalizeH="0" baseline="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J</a:t>
            </a:r>
            <a:r>
              <a:rPr kumimoji="0" lang="zh-CN" altLang="zh-CN" sz="2800" b="0" i="0" u="none" strike="noStrike" cap="none" normalizeH="0" baseline="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/Ψ→</a:t>
            </a:r>
            <a:r>
              <a:rPr kumimoji="0" lang="zh-CN" altLang="zh-CN" sz="2800" b="0" i="1" u="none" strike="noStrike" cap="none" normalizeH="0" baseline="0" dirty="0">
                <a:ln>
                  <a:noFill/>
                </a:ln>
                <a:solidFill>
                  <a:schemeClr val="tx1"/>
                </a:solidFill>
                <a:effectLst/>
                <a:latin typeface="Arial" panose="020B0604020202020204" pitchFamily="34" charset="0"/>
                <a:ea typeface="Cambria Math" panose="02040503050406030204" pitchFamily="18" charset="0"/>
                <a:cs typeface="Times New Roman" panose="02020603050405020304" pitchFamily="18" charset="0"/>
              </a:rPr>
              <a:t>γϕω</a:t>
            </a:r>
            <a:endParaRPr lang="zh-CN" altLang="en-US" sz="2800" dirty="0"/>
          </a:p>
        </p:txBody>
      </p:sp>
      <p:pic>
        <p:nvPicPr>
          <p:cNvPr id="15" name="图片 14">
            <a:extLst>
              <a:ext uri="{FF2B5EF4-FFF2-40B4-BE49-F238E27FC236}">
                <a16:creationId xmlns:a16="http://schemas.microsoft.com/office/drawing/2014/main" id="{65EE5A15-C08E-2194-783B-74D869D47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790" y="136525"/>
            <a:ext cx="9853749" cy="6643225"/>
          </a:xfrm>
          <a:prstGeom prst="rect">
            <a:avLst/>
          </a:prstGeom>
        </p:spPr>
      </p:pic>
      <p:pic>
        <p:nvPicPr>
          <p:cNvPr id="4" name="图片 3">
            <a:extLst>
              <a:ext uri="{FF2B5EF4-FFF2-40B4-BE49-F238E27FC236}">
                <a16:creationId xmlns:a16="http://schemas.microsoft.com/office/drawing/2014/main" id="{613D4CE2-3078-177A-A85D-D396E5A49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79" y="170988"/>
            <a:ext cx="5561896" cy="3667564"/>
          </a:xfrm>
          <a:prstGeom prst="rect">
            <a:avLst/>
          </a:prstGeom>
        </p:spPr>
      </p:pic>
      <p:pic>
        <p:nvPicPr>
          <p:cNvPr id="6" name="图片 5">
            <a:extLst>
              <a:ext uri="{FF2B5EF4-FFF2-40B4-BE49-F238E27FC236}">
                <a16:creationId xmlns:a16="http://schemas.microsoft.com/office/drawing/2014/main" id="{D3EA2CDC-FA2C-39F1-44E9-FF58A7E3A7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4567" y="223597"/>
            <a:ext cx="4085783" cy="2326512"/>
          </a:xfrm>
          <a:prstGeom prst="rect">
            <a:avLst/>
          </a:prstGeom>
        </p:spPr>
      </p:pic>
    </p:spTree>
    <p:extLst>
      <p:ext uri="{BB962C8B-B14F-4D97-AF65-F5344CB8AC3E}">
        <p14:creationId xmlns:p14="http://schemas.microsoft.com/office/powerpoint/2010/main" val="394767643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3811" y="1102829"/>
            <a:ext cx="12649916" cy="3194721"/>
          </a:xfrm>
          <a:prstGeom prst="rect">
            <a:avLst/>
          </a:prstGeom>
          <a:noFill/>
        </p:spPr>
        <p:txBody>
          <a:bodyPr wrap="square" rtlCol="0">
            <a:spAutoFit/>
          </a:bodyPr>
          <a:lstStyle/>
          <a:p>
            <a:pPr marL="342900" indent="-342900">
              <a:lnSpc>
                <a:spcPct val="120000"/>
              </a:lnSpc>
              <a:spcBef>
                <a:spcPct val="20000"/>
              </a:spcBef>
              <a:buFont typeface="Wingdings" pitchFamily="2" charset="2"/>
              <a:buChar char="Ø"/>
            </a:pPr>
            <a:r>
              <a:rPr lang="en-US" altLang="zh-CN" sz="2400" dirty="0" err="1">
                <a:solidFill>
                  <a:srgbClr val="0000FF"/>
                </a:solidFill>
              </a:rPr>
              <a:t>ChUA</a:t>
            </a:r>
            <a:r>
              <a:rPr lang="en-US" altLang="zh-CN" sz="2400" dirty="0">
                <a:solidFill>
                  <a:srgbClr val="0000FF"/>
                </a:solidFill>
              </a:rPr>
              <a:t>  </a:t>
            </a:r>
            <a:r>
              <a:rPr lang="en-US" altLang="zh-CN" sz="2400" dirty="0"/>
              <a:t>=   interaction kernel (</a:t>
            </a:r>
            <a:r>
              <a:rPr lang="en-US" altLang="zh-CN" sz="2400" dirty="0" err="1"/>
              <a:t>ChPT</a:t>
            </a:r>
            <a:r>
              <a:rPr lang="en-US" altLang="zh-CN" sz="2400" dirty="0"/>
              <a:t>)    +   unitarization</a:t>
            </a:r>
          </a:p>
          <a:p>
            <a:pPr marL="342900" indent="-342900">
              <a:lnSpc>
                <a:spcPct val="120000"/>
              </a:lnSpc>
              <a:spcBef>
                <a:spcPct val="20000"/>
              </a:spcBef>
              <a:buFont typeface="Wingdings" pitchFamily="2" charset="2"/>
              <a:buChar char="Ø"/>
            </a:pPr>
            <a:r>
              <a:rPr lang="en-US" altLang="zh-CN" sz="2400" dirty="0"/>
              <a:t>Unitarization procedures</a:t>
            </a:r>
          </a:p>
          <a:p>
            <a:pPr marL="800100" lvl="1" indent="-342900">
              <a:lnSpc>
                <a:spcPct val="120000"/>
              </a:lnSpc>
              <a:buBlip>
                <a:blip r:embed="rId2"/>
              </a:buBlip>
            </a:pPr>
            <a:r>
              <a:rPr lang="en-US" altLang="zh-CN" sz="2400" dirty="0"/>
              <a:t>— Inverse Amplitude Method (IAM): </a:t>
            </a:r>
            <a:r>
              <a:rPr lang="en-US" altLang="zh-CN" sz="2400" i="1" dirty="0"/>
              <a:t>A. </a:t>
            </a:r>
            <a:r>
              <a:rPr lang="en-US" altLang="zh-CN" sz="2400" i="1" dirty="0" err="1"/>
              <a:t>Dobado</a:t>
            </a:r>
            <a:r>
              <a:rPr lang="en-US" altLang="zh-CN" sz="2400" i="1" dirty="0"/>
              <a:t> and J. R. </a:t>
            </a:r>
            <a:r>
              <a:rPr lang="en-US" altLang="zh-CN" sz="2400" i="1" dirty="0" err="1"/>
              <a:t>Pelaez</a:t>
            </a:r>
            <a:r>
              <a:rPr lang="en-US" altLang="zh-CN" sz="2400" i="1" dirty="0"/>
              <a:t>, PRD 56, 3057 (1997), …</a:t>
            </a:r>
          </a:p>
          <a:p>
            <a:pPr marL="800100" lvl="1" indent="-342900">
              <a:lnSpc>
                <a:spcPct val="120000"/>
              </a:lnSpc>
              <a:buBlip>
                <a:blip r:embed="rId2"/>
              </a:buBlip>
            </a:pPr>
            <a:r>
              <a:rPr lang="en-US" altLang="zh-CN" sz="2400" i="1" dirty="0"/>
              <a:t>— </a:t>
            </a:r>
            <a:r>
              <a:rPr lang="en-US" altLang="zh-CN" sz="2400" dirty="0"/>
              <a:t>Bethe-Salpeter equation:                 J. A. </a:t>
            </a:r>
            <a:r>
              <a:rPr lang="en-US" altLang="zh-CN" sz="2400" dirty="0" err="1"/>
              <a:t>Oller</a:t>
            </a:r>
            <a:r>
              <a:rPr lang="en-US" altLang="zh-CN" sz="2400" dirty="0"/>
              <a:t> and E. </a:t>
            </a:r>
            <a:r>
              <a:rPr lang="en-US" altLang="zh-CN" sz="2400" dirty="0" err="1"/>
              <a:t>Oset</a:t>
            </a:r>
            <a:r>
              <a:rPr lang="en-US" altLang="zh-CN" sz="2400" dirty="0"/>
              <a:t>, NP A 620, 438 (1997), ….</a:t>
            </a:r>
          </a:p>
          <a:p>
            <a:pPr marL="800100" lvl="1" indent="-342900">
              <a:lnSpc>
                <a:spcPct val="120000"/>
              </a:lnSpc>
              <a:buBlip>
                <a:blip r:embed="rId2"/>
              </a:buBlip>
            </a:pPr>
            <a:r>
              <a:rPr lang="en-US" altLang="zh-CN" sz="2400" dirty="0"/>
              <a:t>— Dispersion relation (N/D) method:  </a:t>
            </a:r>
            <a:r>
              <a:rPr lang="en-US" altLang="zh-CN" sz="2400" i="1" dirty="0"/>
              <a:t>J. A. </a:t>
            </a:r>
            <a:r>
              <a:rPr lang="en-US" altLang="zh-CN" sz="2400" i="1" dirty="0" err="1"/>
              <a:t>Oller</a:t>
            </a:r>
            <a:r>
              <a:rPr lang="en-US" altLang="zh-CN" sz="2400" i="1" dirty="0"/>
              <a:t> and  E. </a:t>
            </a:r>
            <a:r>
              <a:rPr lang="en-US" altLang="zh-CN" sz="2400" i="1" dirty="0" err="1"/>
              <a:t>Oset</a:t>
            </a:r>
            <a:r>
              <a:rPr lang="en-US" altLang="zh-CN" sz="2400" i="1" dirty="0"/>
              <a:t>, PRD 60,074023(1999), …</a:t>
            </a:r>
          </a:p>
          <a:p>
            <a:pPr marL="800100" lvl="1" indent="-342900">
              <a:lnSpc>
                <a:spcPct val="120000"/>
              </a:lnSpc>
            </a:pPr>
            <a:r>
              <a:rPr lang="en-US" altLang="zh-CN" sz="2400" i="1" dirty="0"/>
              <a:t>                                                                         </a:t>
            </a:r>
            <a:r>
              <a:rPr lang="de-DE" altLang="zh-CN" sz="2400" i="1" dirty="0"/>
              <a:t>J. A. </a:t>
            </a:r>
            <a:r>
              <a:rPr lang="de-DE" altLang="zh-CN" sz="2400" i="1" dirty="0" err="1"/>
              <a:t>Oller</a:t>
            </a:r>
            <a:r>
              <a:rPr lang="de-DE" altLang="zh-CN" sz="2400" i="1" dirty="0"/>
              <a:t> </a:t>
            </a:r>
            <a:r>
              <a:rPr lang="de-DE" altLang="zh-CN" sz="2400" i="1" dirty="0" err="1"/>
              <a:t>and</a:t>
            </a:r>
            <a:r>
              <a:rPr lang="de-DE" altLang="zh-CN" sz="2400" i="1" dirty="0"/>
              <a:t> Ulf G. Meissner, PLB 500, 263 (2001), …</a:t>
            </a:r>
            <a:endParaRPr lang="en-US" altLang="zh-CN" sz="2400" dirty="0"/>
          </a:p>
          <a:p>
            <a:pPr marL="342900" indent="-342900">
              <a:buFont typeface="Wingdings" pitchFamily="2" charset="2"/>
              <a:buChar char="Ø"/>
            </a:pPr>
            <a:r>
              <a:rPr lang="en-US" altLang="zh-CN" sz="2400" dirty="0"/>
              <a:t>Bethe-</a:t>
            </a:r>
            <a:r>
              <a:rPr lang="en-US" altLang="zh-CN" sz="2400" dirty="0" err="1"/>
              <a:t>Salpeter</a:t>
            </a:r>
            <a:r>
              <a:rPr lang="en-US" altLang="zh-CN" sz="2400" dirty="0"/>
              <a:t> equation:</a:t>
            </a:r>
            <a:endParaRPr lang="de-DE" altLang="zh-CN" sz="2400" dirty="0"/>
          </a:p>
        </p:txBody>
      </p:sp>
      <p:pic>
        <p:nvPicPr>
          <p:cNvPr id="5127" name="Picture 11"/>
          <p:cNvPicPr>
            <a:picLocks noChangeAspect="1" noChangeArrowheads="1"/>
          </p:cNvPicPr>
          <p:nvPr/>
        </p:nvPicPr>
        <p:blipFill>
          <a:blip r:embed="rId3" cstate="print"/>
          <a:srcRect/>
          <a:stretch>
            <a:fillRect/>
          </a:stretch>
        </p:blipFill>
        <p:spPr bwMode="auto">
          <a:xfrm>
            <a:off x="7244071" y="1181628"/>
            <a:ext cx="1601670" cy="337751"/>
          </a:xfrm>
          <a:prstGeom prst="rect">
            <a:avLst/>
          </a:prstGeom>
          <a:noFill/>
          <a:ln w="9525">
            <a:solidFill>
              <a:srgbClr val="FF0000"/>
            </a:solidFill>
            <a:miter lim="800000"/>
            <a:headEnd/>
            <a:tailEnd/>
          </a:ln>
        </p:spPr>
      </p:pic>
      <p:sp>
        <p:nvSpPr>
          <p:cNvPr id="9" name="Text Box 10"/>
          <p:cNvSpPr txBox="1">
            <a:spLocks noChangeArrowheads="1"/>
          </p:cNvSpPr>
          <p:nvPr/>
        </p:nvSpPr>
        <p:spPr bwMode="auto">
          <a:xfrm>
            <a:off x="2051007" y="4323757"/>
            <a:ext cx="6502079" cy="400110"/>
          </a:xfrm>
          <a:prstGeom prst="rect">
            <a:avLst/>
          </a:prstGeom>
          <a:solidFill>
            <a:srgbClr val="FFFF99"/>
          </a:solidFill>
          <a:ln w="25400">
            <a:noFill/>
            <a:miter lim="800000"/>
            <a:headEnd/>
            <a:tailEnd/>
          </a:ln>
        </p:spPr>
        <p:txBody>
          <a:bodyPr wrap="square">
            <a:spAutoFit/>
          </a:bodyPr>
          <a:lstStyle/>
          <a:p>
            <a:r>
              <a:rPr lang="en-US" altLang="zh-CN" sz="2000" dirty="0"/>
              <a:t>V        +          VGV           +                VGVGV            +   …  =         T</a:t>
            </a:r>
          </a:p>
        </p:txBody>
      </p:sp>
      <p:pic>
        <p:nvPicPr>
          <p:cNvPr id="10" name="Picture 12" descr="tmatrix"/>
          <p:cNvPicPr>
            <a:picLocks noChangeAspect="1" noChangeArrowheads="1"/>
          </p:cNvPicPr>
          <p:nvPr/>
        </p:nvPicPr>
        <p:blipFill>
          <a:blip r:embed="rId4" cstate="print"/>
          <a:srcRect/>
          <a:stretch>
            <a:fillRect/>
          </a:stretch>
        </p:blipFill>
        <p:spPr bwMode="auto">
          <a:xfrm>
            <a:off x="2006177" y="4869996"/>
            <a:ext cx="6591740" cy="693867"/>
          </a:xfrm>
          <a:prstGeom prst="rect">
            <a:avLst/>
          </a:prstGeom>
          <a:noFill/>
          <a:ln w="19050">
            <a:solidFill>
              <a:srgbClr val="FF0000"/>
            </a:solidFill>
            <a:miter lim="800000"/>
            <a:headEnd/>
            <a:tailEnd/>
          </a:ln>
        </p:spPr>
      </p:pic>
      <p:pic>
        <p:nvPicPr>
          <p:cNvPr id="11" name="Picture 6"/>
          <p:cNvPicPr>
            <a:picLocks noChangeAspect="1" noChangeArrowheads="1"/>
          </p:cNvPicPr>
          <p:nvPr/>
        </p:nvPicPr>
        <p:blipFill>
          <a:blip r:embed="rId5" cstate="print"/>
          <a:srcRect/>
          <a:stretch>
            <a:fillRect/>
          </a:stretch>
        </p:blipFill>
        <p:spPr bwMode="auto">
          <a:xfrm>
            <a:off x="1286098" y="5743883"/>
            <a:ext cx="4327807" cy="855095"/>
          </a:xfrm>
          <a:prstGeom prst="rect">
            <a:avLst/>
          </a:prstGeom>
          <a:noFill/>
          <a:ln w="9525">
            <a:noFill/>
            <a:miter lim="800000"/>
            <a:headEnd/>
            <a:tailEnd/>
          </a:ln>
        </p:spPr>
      </p:pic>
      <p:pic>
        <p:nvPicPr>
          <p:cNvPr id="12" name="Picture 7"/>
          <p:cNvPicPr>
            <a:picLocks noChangeAspect="1" noChangeArrowheads="1"/>
          </p:cNvPicPr>
          <p:nvPr/>
        </p:nvPicPr>
        <p:blipFill>
          <a:blip r:embed="rId6" cstate="print"/>
          <a:srcRect/>
          <a:stretch>
            <a:fillRect/>
          </a:stretch>
        </p:blipFill>
        <p:spPr bwMode="auto">
          <a:xfrm>
            <a:off x="5606578" y="5833892"/>
            <a:ext cx="4095461" cy="720080"/>
          </a:xfrm>
          <a:prstGeom prst="rect">
            <a:avLst/>
          </a:prstGeom>
          <a:noFill/>
          <a:ln w="9525">
            <a:noFill/>
            <a:miter lim="800000"/>
            <a:headEnd/>
            <a:tailEnd/>
          </a:ln>
        </p:spPr>
      </p:pic>
      <p:sp>
        <p:nvSpPr>
          <p:cNvPr id="13" name="Oval 11"/>
          <p:cNvSpPr>
            <a:spLocks noChangeArrowheads="1"/>
          </p:cNvSpPr>
          <p:nvPr/>
        </p:nvSpPr>
        <p:spPr bwMode="auto">
          <a:xfrm>
            <a:off x="6191643" y="5923903"/>
            <a:ext cx="368247" cy="225025"/>
          </a:xfrm>
          <a:prstGeom prst="ellipse">
            <a:avLst/>
          </a:prstGeom>
          <a:noFill/>
          <a:ln w="25400">
            <a:solidFill>
              <a:srgbClr val="FF0000"/>
            </a:solidFill>
            <a:round/>
            <a:headEnd/>
            <a:tailEnd/>
          </a:ln>
        </p:spPr>
        <p:txBody>
          <a:bodyPr wrap="none" anchor="ctr"/>
          <a:lstStyle/>
          <a:p>
            <a:endParaRPr lang="zh-CN" altLang="en-US"/>
          </a:p>
        </p:txBody>
      </p:sp>
      <p:sp>
        <p:nvSpPr>
          <p:cNvPr id="14" name="Oval 12"/>
          <p:cNvSpPr>
            <a:spLocks noChangeArrowheads="1"/>
          </p:cNvSpPr>
          <p:nvPr/>
        </p:nvSpPr>
        <p:spPr bwMode="auto">
          <a:xfrm>
            <a:off x="2096188" y="5833892"/>
            <a:ext cx="225025" cy="270030"/>
          </a:xfrm>
          <a:prstGeom prst="ellipse">
            <a:avLst/>
          </a:prstGeom>
          <a:noFill/>
          <a:ln w="25400">
            <a:solidFill>
              <a:srgbClr val="FF0000"/>
            </a:solidFill>
            <a:round/>
            <a:headEnd/>
            <a:tailEnd/>
          </a:ln>
        </p:spPr>
        <p:txBody>
          <a:bodyPr wrap="none" anchor="ctr"/>
          <a:lstStyle/>
          <a:p>
            <a:endParaRPr lang="zh-CN" altLang="en-US"/>
          </a:p>
        </p:txBody>
      </p:sp>
      <p:sp>
        <p:nvSpPr>
          <p:cNvPr id="15" name="TextBox 14"/>
          <p:cNvSpPr txBox="1"/>
          <p:nvPr/>
        </p:nvSpPr>
        <p:spPr>
          <a:xfrm>
            <a:off x="4060951" y="3800546"/>
            <a:ext cx="1350150" cy="400110"/>
          </a:xfrm>
          <a:prstGeom prst="rect">
            <a:avLst/>
          </a:prstGeom>
          <a:solidFill>
            <a:srgbClr val="FFFF00"/>
          </a:solidFill>
        </p:spPr>
        <p:txBody>
          <a:bodyPr wrap="square" rtlCol="0">
            <a:spAutoFit/>
          </a:bodyPr>
          <a:lstStyle/>
          <a:p>
            <a:pPr algn="ctr"/>
            <a:r>
              <a:rPr lang="en-US" altLang="zh-CN" sz="2000" dirty="0"/>
              <a:t>T=V+VGT</a:t>
            </a:r>
            <a:endParaRPr lang="zh-CN" altLang="en-US" sz="2000" dirty="0"/>
          </a:p>
        </p:txBody>
      </p:sp>
      <p:sp>
        <p:nvSpPr>
          <p:cNvPr id="3" name="文本框 2">
            <a:extLst>
              <a:ext uri="{FF2B5EF4-FFF2-40B4-BE49-F238E27FC236}">
                <a16:creationId xmlns:a16="http://schemas.microsoft.com/office/drawing/2014/main" id="{4854661E-5121-468F-459C-9790BFE8E4B0}"/>
              </a:ext>
            </a:extLst>
          </p:cNvPr>
          <p:cNvSpPr txBox="1"/>
          <p:nvPr/>
        </p:nvSpPr>
        <p:spPr>
          <a:xfrm>
            <a:off x="93811" y="227989"/>
            <a:ext cx="7150260" cy="523220"/>
          </a:xfrm>
          <a:prstGeom prst="rect">
            <a:avLst/>
          </a:prstGeom>
          <a:noFill/>
        </p:spPr>
        <p:txBody>
          <a:bodyPr wrap="square">
            <a:spAutoFit/>
          </a:bodyPr>
          <a:lstStyle/>
          <a:p>
            <a:pPr>
              <a:spcBef>
                <a:spcPct val="50000"/>
              </a:spcBef>
            </a:pPr>
            <a:r>
              <a:rPr lang="en-US" altLang="zh-CN" sz="2800" b="1" dirty="0"/>
              <a:t>Chiral Unitary</a:t>
            </a:r>
            <a:r>
              <a:rPr lang="zh-CN" altLang="en-US" sz="2800" b="1" dirty="0"/>
              <a:t> </a:t>
            </a:r>
            <a:r>
              <a:rPr lang="en-US" altLang="zh-CN" sz="2800" b="1" dirty="0"/>
              <a:t>Approaches—</a:t>
            </a:r>
            <a:r>
              <a:rPr lang="en-US" altLang="zh-CN" sz="2800" b="1" dirty="0" err="1"/>
              <a:t>ChUA</a:t>
            </a:r>
            <a:endParaRPr lang="en-US" altLang="zh-CN" sz="2800" b="1" dirty="0"/>
          </a:p>
        </p:txBody>
      </p:sp>
      <p:sp>
        <p:nvSpPr>
          <p:cNvPr id="2" name="TextBox 14">
            <a:extLst>
              <a:ext uri="{FF2B5EF4-FFF2-40B4-BE49-F238E27FC236}">
                <a16:creationId xmlns:a16="http://schemas.microsoft.com/office/drawing/2014/main" id="{4ED7F1BD-F78D-FA2A-ED39-BD8147507110}"/>
              </a:ext>
            </a:extLst>
          </p:cNvPr>
          <p:cNvSpPr txBox="1"/>
          <p:nvPr/>
        </p:nvSpPr>
        <p:spPr>
          <a:xfrm>
            <a:off x="3951896" y="3832400"/>
            <a:ext cx="1350150" cy="400110"/>
          </a:xfrm>
          <a:prstGeom prst="rect">
            <a:avLst/>
          </a:prstGeom>
          <a:solidFill>
            <a:srgbClr val="FFFF00"/>
          </a:solidFill>
        </p:spPr>
        <p:txBody>
          <a:bodyPr wrap="square" rtlCol="0">
            <a:spAutoFit/>
          </a:bodyPr>
          <a:lstStyle/>
          <a:p>
            <a:pPr algn="ctr"/>
            <a:r>
              <a:rPr lang="en-US" altLang="zh-CN" sz="2000" dirty="0"/>
              <a:t>T=V+VGT</a:t>
            </a:r>
            <a:endParaRPr lang="zh-CN" altLang="en-US" sz="2000" dirty="0"/>
          </a:p>
        </p:txBody>
      </p:sp>
    </p:spTree>
    <p:extLst>
      <p:ext uri="{BB962C8B-B14F-4D97-AF65-F5344CB8AC3E}">
        <p14:creationId xmlns:p14="http://schemas.microsoft.com/office/powerpoint/2010/main" val="1313212818"/>
      </p:ext>
    </p:extLst>
  </p:cSld>
  <p:clrMapOvr>
    <a:masterClrMapping/>
  </p:clrMapOvr>
  <p:transition advTm="555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3526" y="1259070"/>
            <a:ext cx="11834081" cy="1392369"/>
          </a:xfrm>
          <a:prstGeom prst="rect">
            <a:avLst/>
          </a:prstGeom>
          <a:noFill/>
        </p:spPr>
        <p:txBody>
          <a:bodyPr wrap="square" rtlCol="0">
            <a:spAutoFit/>
          </a:bodyPr>
          <a:lstStyle/>
          <a:p>
            <a:pPr marL="342900" indent="-342900">
              <a:lnSpc>
                <a:spcPct val="120000"/>
              </a:lnSpc>
              <a:buFont typeface="Wingdings" pitchFamily="2" charset="2"/>
              <a:buChar char="Ø"/>
            </a:pPr>
            <a:r>
              <a:rPr lang="en-US" altLang="zh-CN" sz="2400" dirty="0"/>
              <a:t>The </a:t>
            </a:r>
            <a:r>
              <a:rPr lang="en-US" altLang="zh-CN" sz="2400" dirty="0" err="1"/>
              <a:t>ChUA</a:t>
            </a:r>
            <a:r>
              <a:rPr lang="en-US" altLang="zh-CN" sz="2400" dirty="0"/>
              <a:t> can only describe </a:t>
            </a:r>
            <a:r>
              <a:rPr lang="en-US" altLang="zh-CN" sz="2400" b="1" dirty="0"/>
              <a:t>the interactions of the Nambu-Goldstone bosons</a:t>
            </a:r>
            <a:r>
              <a:rPr lang="en-US" altLang="zh-CN" sz="2400" dirty="0"/>
              <a:t> among themselves and with other mesons/baryons due to the use of the </a:t>
            </a:r>
            <a:r>
              <a:rPr lang="en-US" altLang="zh-CN" sz="2400" dirty="0" err="1"/>
              <a:t>ChPT</a:t>
            </a:r>
            <a:r>
              <a:rPr lang="en-US" altLang="zh-CN" sz="2400" dirty="0"/>
              <a:t> kernel. </a:t>
            </a:r>
          </a:p>
          <a:p>
            <a:pPr marL="285750" indent="-285750">
              <a:lnSpc>
                <a:spcPct val="120000"/>
              </a:lnSpc>
              <a:buFont typeface="Wingdings" pitchFamily="2" charset="2"/>
              <a:buChar char="Ø"/>
            </a:pPr>
            <a:r>
              <a:rPr lang="en-US" altLang="zh-CN" sz="2400" dirty="0"/>
              <a:t>One way to extend the application of such a approach:</a:t>
            </a:r>
            <a:endParaRPr lang="zh-CN" altLang="en-US" sz="2400" dirty="0"/>
          </a:p>
        </p:txBody>
      </p:sp>
      <p:sp>
        <p:nvSpPr>
          <p:cNvPr id="7" name="矩形 6"/>
          <p:cNvSpPr/>
          <p:nvPr/>
        </p:nvSpPr>
        <p:spPr>
          <a:xfrm>
            <a:off x="3104441" y="2947079"/>
            <a:ext cx="5275629" cy="461665"/>
          </a:xfrm>
          <a:prstGeom prst="rect">
            <a:avLst/>
          </a:prstGeom>
          <a:solidFill>
            <a:srgbClr val="FFFF00"/>
          </a:solidFill>
        </p:spPr>
        <p:txBody>
          <a:bodyPr wrap="square">
            <a:spAutoFit/>
          </a:bodyPr>
          <a:lstStyle/>
          <a:p>
            <a:pPr marL="342900" indent="-342900"/>
            <a:r>
              <a:rPr lang="en-US" altLang="zh-CN" sz="2400" dirty="0" err="1">
                <a:solidFill>
                  <a:srgbClr val="FF0000"/>
                </a:solidFill>
              </a:rPr>
              <a:t>ChUA</a:t>
            </a:r>
            <a:r>
              <a:rPr lang="en-US" altLang="zh-CN" sz="2400" dirty="0">
                <a:solidFill>
                  <a:srgbClr val="FF0000"/>
                </a:solidFill>
              </a:rPr>
              <a:t> </a:t>
            </a:r>
            <a:r>
              <a:rPr lang="en-US" altLang="zh-CN" sz="2400" dirty="0"/>
              <a:t>=   </a:t>
            </a:r>
            <a:r>
              <a:rPr lang="en-US" altLang="zh-CN" sz="2400" dirty="0" err="1"/>
              <a:t>ChPT</a:t>
            </a:r>
            <a:r>
              <a:rPr lang="en-US" altLang="zh-CN" sz="2400" dirty="0"/>
              <a:t> kernel      +    unitarization</a:t>
            </a:r>
          </a:p>
        </p:txBody>
      </p:sp>
      <p:sp>
        <p:nvSpPr>
          <p:cNvPr id="8" name="下箭头 7"/>
          <p:cNvSpPr/>
          <p:nvPr/>
        </p:nvSpPr>
        <p:spPr bwMode="auto">
          <a:xfrm>
            <a:off x="6080567" y="3472783"/>
            <a:ext cx="418272" cy="543292"/>
          </a:xfrm>
          <a:prstGeom prst="down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b="1">
              <a:latin typeface="Arial" charset="0"/>
              <a:ea typeface="宋体" pitchFamily="2" charset="-122"/>
            </a:endParaRPr>
          </a:p>
        </p:txBody>
      </p:sp>
      <p:sp>
        <p:nvSpPr>
          <p:cNvPr id="9" name="矩形 8"/>
          <p:cNvSpPr/>
          <p:nvPr/>
        </p:nvSpPr>
        <p:spPr>
          <a:xfrm>
            <a:off x="1260503" y="4016075"/>
            <a:ext cx="10058400" cy="461665"/>
          </a:xfrm>
          <a:prstGeom prst="rect">
            <a:avLst/>
          </a:prstGeom>
          <a:solidFill>
            <a:srgbClr val="FFFF00"/>
          </a:solidFill>
        </p:spPr>
        <p:txBody>
          <a:bodyPr wrap="square">
            <a:spAutoFit/>
          </a:bodyPr>
          <a:lstStyle/>
          <a:p>
            <a:pPr marL="342900" indent="-342900"/>
            <a:r>
              <a:rPr lang="en-US" altLang="zh-CN" sz="2400" dirty="0">
                <a:solidFill>
                  <a:srgbClr val="FF0000"/>
                </a:solidFill>
              </a:rPr>
              <a:t>Coupled-channel unitary approach  </a:t>
            </a:r>
            <a:r>
              <a:rPr lang="en-US" altLang="zh-CN" sz="2400" dirty="0"/>
              <a:t>=   interaction kernel    +    </a:t>
            </a:r>
            <a:r>
              <a:rPr lang="en-US" altLang="zh-CN" sz="2400" dirty="0" err="1"/>
              <a:t>unitarization</a:t>
            </a:r>
            <a:endParaRPr lang="en-US" altLang="zh-CN" sz="2400" dirty="0"/>
          </a:p>
        </p:txBody>
      </p:sp>
      <p:sp>
        <p:nvSpPr>
          <p:cNvPr id="10" name="TextBox 9"/>
          <p:cNvSpPr txBox="1"/>
          <p:nvPr/>
        </p:nvSpPr>
        <p:spPr>
          <a:xfrm>
            <a:off x="1508244" y="6237753"/>
            <a:ext cx="8468022" cy="461665"/>
          </a:xfrm>
          <a:prstGeom prst="rect">
            <a:avLst/>
          </a:prstGeom>
          <a:solidFill>
            <a:srgbClr val="FFFF00"/>
          </a:solidFill>
        </p:spPr>
        <p:txBody>
          <a:bodyPr wrap="square" rtlCol="0">
            <a:spAutoFit/>
          </a:bodyPr>
          <a:lstStyle/>
          <a:p>
            <a:r>
              <a:rPr lang="en-US" altLang="zh-CN" sz="2400" dirty="0"/>
              <a:t>CCU approaches are more “phenomenological” but seem to work!</a:t>
            </a:r>
            <a:endParaRPr lang="zh-CN" altLang="en-US" sz="2400" dirty="0"/>
          </a:p>
        </p:txBody>
      </p:sp>
      <p:sp>
        <p:nvSpPr>
          <p:cNvPr id="3" name="文本框 2">
            <a:extLst>
              <a:ext uri="{FF2B5EF4-FFF2-40B4-BE49-F238E27FC236}">
                <a16:creationId xmlns:a16="http://schemas.microsoft.com/office/drawing/2014/main" id="{855B06B5-3970-7D29-9DCF-11CBFC63F4EF}"/>
              </a:ext>
            </a:extLst>
          </p:cNvPr>
          <p:cNvSpPr txBox="1"/>
          <p:nvPr/>
        </p:nvSpPr>
        <p:spPr>
          <a:xfrm>
            <a:off x="1929" y="334968"/>
            <a:ext cx="8378141" cy="523220"/>
          </a:xfrm>
          <a:prstGeom prst="rect">
            <a:avLst/>
          </a:prstGeom>
          <a:noFill/>
        </p:spPr>
        <p:txBody>
          <a:bodyPr wrap="square">
            <a:spAutoFit/>
          </a:bodyPr>
          <a:lstStyle/>
          <a:p>
            <a:pPr>
              <a:spcBef>
                <a:spcPct val="50000"/>
              </a:spcBef>
              <a:defRPr/>
            </a:pPr>
            <a:r>
              <a:rPr lang="en-US" altLang="zh-CN" sz="2800" b="1" dirty="0" err="1">
                <a:ea typeface="宋体" pitchFamily="2" charset="-122"/>
                <a:sym typeface="Wingdings" pitchFamily="2" charset="2"/>
              </a:rPr>
              <a:t>ChUA</a:t>
            </a:r>
            <a:r>
              <a:rPr lang="en-US" altLang="zh-CN" sz="2800" b="1" dirty="0" err="1">
                <a:ea typeface="宋体" pitchFamily="2" charset="-122"/>
              </a:rPr>
              <a:t>coupled-channel</a:t>
            </a:r>
            <a:r>
              <a:rPr lang="en-US" altLang="zh-CN" sz="2800" b="1" dirty="0">
                <a:ea typeface="宋体" pitchFamily="2" charset="-122"/>
              </a:rPr>
              <a:t> unitary (CCU) approach</a:t>
            </a:r>
          </a:p>
        </p:txBody>
      </p:sp>
      <p:sp>
        <p:nvSpPr>
          <p:cNvPr id="11" name="文本框 10">
            <a:extLst>
              <a:ext uri="{FF2B5EF4-FFF2-40B4-BE49-F238E27FC236}">
                <a16:creationId xmlns:a16="http://schemas.microsoft.com/office/drawing/2014/main" id="{08165323-54C2-A6B9-EFBB-CC60AFB88C1C}"/>
              </a:ext>
            </a:extLst>
          </p:cNvPr>
          <p:cNvSpPr txBox="1"/>
          <p:nvPr/>
        </p:nvSpPr>
        <p:spPr>
          <a:xfrm>
            <a:off x="256123" y="4699718"/>
            <a:ext cx="11741484" cy="1392369"/>
          </a:xfrm>
          <a:prstGeom prst="rect">
            <a:avLst/>
          </a:prstGeom>
          <a:noFill/>
        </p:spPr>
        <p:txBody>
          <a:bodyPr wrap="square">
            <a:spAutoFit/>
          </a:bodyPr>
          <a:lstStyle/>
          <a:p>
            <a:pPr marL="342900" indent="-342900">
              <a:lnSpc>
                <a:spcPct val="120000"/>
              </a:lnSpc>
              <a:buFont typeface="Wingdings" pitchFamily="2" charset="2"/>
              <a:buChar char="Ø"/>
            </a:pPr>
            <a:r>
              <a:rPr lang="en-US" altLang="zh-CN" sz="2400" dirty="0"/>
              <a:t>keep “coupled-channel </a:t>
            </a:r>
            <a:r>
              <a:rPr lang="en-US" altLang="zh-CN" sz="2400" dirty="0">
                <a:solidFill>
                  <a:srgbClr val="C00000"/>
                </a:solidFill>
              </a:rPr>
              <a:t>unitarity</a:t>
            </a:r>
            <a:r>
              <a:rPr lang="en-US" altLang="zh-CN" sz="2400" dirty="0"/>
              <a:t>”—a more general physical requirement</a:t>
            </a:r>
          </a:p>
          <a:p>
            <a:pPr marL="342900" indent="-342900">
              <a:lnSpc>
                <a:spcPct val="120000"/>
              </a:lnSpc>
              <a:buFont typeface="Wingdings" pitchFamily="2" charset="2"/>
              <a:buChar char="Ø"/>
            </a:pPr>
            <a:r>
              <a:rPr lang="en-US" altLang="zh-CN" sz="2400" dirty="0"/>
              <a:t>replace “</a:t>
            </a:r>
            <a:r>
              <a:rPr lang="en-US" altLang="zh-CN" sz="2400" dirty="0" err="1"/>
              <a:t>ChPT</a:t>
            </a:r>
            <a:r>
              <a:rPr lang="en-US" altLang="zh-CN" sz="2400" dirty="0"/>
              <a:t> kernel” by an “interaction kernel” suitable for the description of the physical systems one is interested in—SU(4), Hidden Gauge </a:t>
            </a:r>
            <a:r>
              <a:rPr lang="en-US" altLang="zh-CN" sz="2400" dirty="0" err="1"/>
              <a:t>Lagrangians</a:t>
            </a:r>
            <a:r>
              <a:rPr lang="en-US" altLang="zh-CN" sz="2400" dirty="0"/>
              <a:t>, general EFTs</a:t>
            </a:r>
          </a:p>
        </p:txBody>
      </p:sp>
    </p:spTree>
    <p:custDataLst>
      <p:tags r:id="rId1"/>
    </p:custDataLst>
    <p:extLst>
      <p:ext uri="{BB962C8B-B14F-4D97-AF65-F5344CB8AC3E}">
        <p14:creationId xmlns:p14="http://schemas.microsoft.com/office/powerpoint/2010/main" val="416964785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圆角矩形 24"/>
          <p:cNvSpPr/>
          <p:nvPr/>
        </p:nvSpPr>
        <p:spPr bwMode="auto">
          <a:xfrm>
            <a:off x="896400" y="2812626"/>
            <a:ext cx="8505945" cy="1035115"/>
          </a:xfrm>
          <a:prstGeom prst="roundRect">
            <a:avLst/>
          </a:prstGeom>
          <a:solidFill>
            <a:schemeClr val="accent6">
              <a:lumMod val="40000"/>
              <a:lumOff val="60000"/>
              <a:alpha val="20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b="1">
              <a:latin typeface="Arial" charset="0"/>
              <a:ea typeface="宋体" pitchFamily="2" charset="-122"/>
            </a:endParaRPr>
          </a:p>
        </p:txBody>
      </p:sp>
      <p:sp>
        <p:nvSpPr>
          <p:cNvPr id="24" name="圆角矩形 23"/>
          <p:cNvSpPr/>
          <p:nvPr/>
        </p:nvSpPr>
        <p:spPr bwMode="auto">
          <a:xfrm>
            <a:off x="896400" y="2407580"/>
            <a:ext cx="8505945" cy="405046"/>
          </a:xfrm>
          <a:prstGeom prst="roundRect">
            <a:avLst/>
          </a:prstGeom>
          <a:solidFill>
            <a:srgbClr val="FFFF00">
              <a:alpha val="11000"/>
            </a:srgbClr>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b="1">
              <a:latin typeface="Arial" charset="0"/>
              <a:ea typeface="宋体" pitchFamily="2" charset="-122"/>
            </a:endParaRPr>
          </a:p>
        </p:txBody>
      </p:sp>
      <p:sp>
        <p:nvSpPr>
          <p:cNvPr id="32" name="日期占位符 31"/>
          <p:cNvSpPr txBox="1">
            <a:spLocks noGrp="1"/>
          </p:cNvSpPr>
          <p:nvPr/>
        </p:nvSpPr>
        <p:spPr>
          <a:xfrm>
            <a:off x="2006600" y="6629400"/>
            <a:ext cx="2133600" cy="228600"/>
          </a:xfrm>
          <a:prstGeom prst="rect">
            <a:avLst/>
          </a:prstGeom>
          <a:noFill/>
        </p:spPr>
        <p:txBody>
          <a:bodyPr anchor="ctr"/>
          <a:lstStyle/>
          <a:p>
            <a:pPr>
              <a:defRPr/>
            </a:pPr>
            <a:fld id="{D0821CF7-2B5C-4484-81EC-F062B6633BBB}" type="datetime1">
              <a:rPr lang="en-US" altLang="zh-CN" sz="1200">
                <a:solidFill>
                  <a:schemeClr val="tx1">
                    <a:tint val="75000"/>
                  </a:schemeClr>
                </a:solidFill>
              </a:rPr>
              <a:pPr>
                <a:defRPr/>
              </a:pPr>
              <a:t>4/8/23</a:t>
            </a:fld>
            <a:endParaRPr lang="zh-CN" altLang="en-US" sz="1200" dirty="0">
              <a:solidFill>
                <a:schemeClr val="tx1">
                  <a:tint val="75000"/>
                </a:schemeClr>
              </a:solidFill>
            </a:endParaRPr>
          </a:p>
        </p:txBody>
      </p:sp>
      <p:sp>
        <p:nvSpPr>
          <p:cNvPr id="65" name="灯片编号占位符 64"/>
          <p:cNvSpPr txBox="1">
            <a:spLocks noGrp="1"/>
          </p:cNvSpPr>
          <p:nvPr/>
        </p:nvSpPr>
        <p:spPr>
          <a:xfrm>
            <a:off x="8077200" y="6584950"/>
            <a:ext cx="2133600" cy="273050"/>
          </a:xfrm>
          <a:prstGeom prst="rect">
            <a:avLst/>
          </a:prstGeom>
          <a:noFill/>
        </p:spPr>
        <p:txBody>
          <a:bodyPr anchor="ctr"/>
          <a:lstStyle/>
          <a:p>
            <a:pPr algn="r">
              <a:defRPr/>
            </a:pPr>
            <a:fld id="{0F175251-FCBC-4AAC-A7E5-AC549F21BFB1}" type="slidenum">
              <a:rPr lang="zh-CN" altLang="en-US" sz="1200">
                <a:solidFill>
                  <a:schemeClr val="tx1">
                    <a:tint val="75000"/>
                  </a:schemeClr>
                </a:solidFill>
              </a:rPr>
              <a:pPr algn="r">
                <a:defRPr/>
              </a:pPr>
              <a:t>53</a:t>
            </a:fld>
            <a:endParaRPr lang="zh-CN" altLang="en-US" sz="1200">
              <a:solidFill>
                <a:schemeClr val="tx1">
                  <a:tint val="75000"/>
                </a:schemeClr>
              </a:solidFill>
            </a:endParaRPr>
          </a:p>
        </p:txBody>
      </p:sp>
      <p:graphicFrame>
        <p:nvGraphicFramePr>
          <p:cNvPr id="68611" name="Object 3"/>
          <p:cNvGraphicFramePr>
            <a:graphicFrameLocks noChangeAspect="1"/>
          </p:cNvGraphicFramePr>
          <p:nvPr/>
        </p:nvGraphicFramePr>
        <p:xfrm>
          <a:off x="6206990" y="2904868"/>
          <a:ext cx="1800225" cy="290512"/>
        </p:xfrm>
        <a:graphic>
          <a:graphicData uri="http://schemas.openxmlformats.org/presentationml/2006/ole">
            <mc:AlternateContent xmlns:mc="http://schemas.openxmlformats.org/markup-compatibility/2006">
              <mc:Choice xmlns:v="urn:schemas-microsoft-com:vml" Requires="v">
                <p:oleObj name="Equation" r:id="rId2" imgW="1574640" imgH="253800" progId="Equation.DSMT4">
                  <p:embed/>
                </p:oleObj>
              </mc:Choice>
              <mc:Fallback>
                <p:oleObj name="Equation" r:id="rId2" imgW="1574640" imgH="253800" progId="Equation.DSMT4">
                  <p:embed/>
                  <p:pic>
                    <p:nvPicPr>
                      <p:cNvPr id="68611"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990" y="2904868"/>
                        <a:ext cx="1800225" cy="290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612" name="Object 4"/>
          <p:cNvGraphicFramePr>
            <a:graphicFrameLocks noChangeAspect="1"/>
          </p:cNvGraphicFramePr>
          <p:nvPr/>
        </p:nvGraphicFramePr>
        <p:xfrm>
          <a:off x="2319304" y="2920743"/>
          <a:ext cx="2222500" cy="336550"/>
        </p:xfrm>
        <a:graphic>
          <a:graphicData uri="http://schemas.openxmlformats.org/presentationml/2006/ole">
            <mc:AlternateContent xmlns:mc="http://schemas.openxmlformats.org/markup-compatibility/2006">
              <mc:Choice xmlns:v="urn:schemas-microsoft-com:vml" Requires="v">
                <p:oleObj name="Equation" r:id="rId4" imgW="1688760" imgH="253800" progId="Equation.DSMT4">
                  <p:embed/>
                </p:oleObj>
              </mc:Choice>
              <mc:Fallback>
                <p:oleObj name="Equation" r:id="rId4" imgW="1688760" imgH="253800" progId="Equation.DSMT4">
                  <p:embed/>
                  <p:pic>
                    <p:nvPicPr>
                      <p:cNvPr id="6861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9304" y="2920743"/>
                        <a:ext cx="2222500" cy="33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613" name="Object 5"/>
          <p:cNvGraphicFramePr>
            <a:graphicFrameLocks noChangeAspect="1"/>
          </p:cNvGraphicFramePr>
          <p:nvPr/>
        </p:nvGraphicFramePr>
        <p:xfrm>
          <a:off x="6206989" y="2464797"/>
          <a:ext cx="864348" cy="315035"/>
        </p:xfrm>
        <a:graphic>
          <a:graphicData uri="http://schemas.openxmlformats.org/presentationml/2006/ole">
            <mc:AlternateContent xmlns:mc="http://schemas.openxmlformats.org/markup-compatibility/2006">
              <mc:Choice xmlns:v="urn:schemas-microsoft-com:vml" Requires="v">
                <p:oleObj name="Equation" r:id="rId6" imgW="698400" imgH="253800" progId="Equation.DSMT4">
                  <p:embed/>
                </p:oleObj>
              </mc:Choice>
              <mc:Fallback>
                <p:oleObj name="Equation" r:id="rId6" imgW="698400" imgH="253800" progId="Equation.DSMT4">
                  <p:embed/>
                  <p:pic>
                    <p:nvPicPr>
                      <p:cNvPr id="6861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6989" y="2464797"/>
                        <a:ext cx="864348" cy="3150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614" name="Object 6"/>
          <p:cNvGraphicFramePr>
            <a:graphicFrameLocks noChangeAspect="1"/>
          </p:cNvGraphicFramePr>
          <p:nvPr/>
        </p:nvGraphicFramePr>
        <p:xfrm>
          <a:off x="2331591" y="3396994"/>
          <a:ext cx="3335338" cy="325437"/>
        </p:xfrm>
        <a:graphic>
          <a:graphicData uri="http://schemas.openxmlformats.org/presentationml/2006/ole">
            <mc:AlternateContent xmlns:mc="http://schemas.openxmlformats.org/markup-compatibility/2006">
              <mc:Choice xmlns:v="urn:schemas-microsoft-com:vml" Requires="v">
                <p:oleObj name="Equation" r:id="rId8" imgW="2616120" imgH="253800" progId="Equation.DSMT4">
                  <p:embed/>
                </p:oleObj>
              </mc:Choice>
              <mc:Fallback>
                <p:oleObj name="Equation" r:id="rId8" imgW="2616120" imgH="253800" progId="Equation.DSMT4">
                  <p:embed/>
                  <p:pic>
                    <p:nvPicPr>
                      <p:cNvPr id="68614"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1591" y="3396994"/>
                        <a:ext cx="3335338" cy="325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615" name="Object 7"/>
          <p:cNvGraphicFramePr>
            <a:graphicFrameLocks noChangeAspect="1"/>
          </p:cNvGraphicFramePr>
          <p:nvPr/>
        </p:nvGraphicFramePr>
        <p:xfrm>
          <a:off x="6201389" y="3352544"/>
          <a:ext cx="3155950" cy="331787"/>
        </p:xfrm>
        <a:graphic>
          <a:graphicData uri="http://schemas.openxmlformats.org/presentationml/2006/ole">
            <mc:AlternateContent xmlns:mc="http://schemas.openxmlformats.org/markup-compatibility/2006">
              <mc:Choice xmlns:v="urn:schemas-microsoft-com:vml" Requires="v">
                <p:oleObj name="Equation" r:id="rId10" imgW="2425680" imgH="253800" progId="Equation.DSMT4">
                  <p:embed/>
                </p:oleObj>
              </mc:Choice>
              <mc:Fallback>
                <p:oleObj name="Equation" r:id="rId10" imgW="2425680" imgH="253800" progId="Equation.DSMT4">
                  <p:embed/>
                  <p:pic>
                    <p:nvPicPr>
                      <p:cNvPr id="68615"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01389" y="3352544"/>
                        <a:ext cx="3155950" cy="331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对象 17"/>
          <p:cNvGraphicFramePr>
            <a:graphicFrameLocks noChangeAspect="1"/>
          </p:cNvGraphicFramePr>
          <p:nvPr/>
        </p:nvGraphicFramePr>
        <p:xfrm>
          <a:off x="9992178" y="3190666"/>
          <a:ext cx="540060" cy="235663"/>
        </p:xfrm>
        <a:graphic>
          <a:graphicData uri="http://schemas.openxmlformats.org/presentationml/2006/ole">
            <mc:AlternateContent xmlns:mc="http://schemas.openxmlformats.org/markup-compatibility/2006">
              <mc:Choice xmlns:v="urn:schemas-microsoft-com:vml" Requires="v">
                <p:oleObj name="Equation" r:id="rId12" imgW="698400" imgH="304560" progId="Equation.DSMT4">
                  <p:embed/>
                </p:oleObj>
              </mc:Choice>
              <mc:Fallback>
                <p:oleObj name="Equation" r:id="rId12" imgW="698400" imgH="304560" progId="Equation.DSMT4">
                  <p:embed/>
                  <p:pic>
                    <p:nvPicPr>
                      <p:cNvPr id="18" name="对象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92178" y="3190666"/>
                        <a:ext cx="540060" cy="235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617" name="Object 9"/>
          <p:cNvGraphicFramePr>
            <a:graphicFrameLocks noChangeAspect="1"/>
          </p:cNvGraphicFramePr>
          <p:nvPr/>
        </p:nvGraphicFramePr>
        <p:xfrm>
          <a:off x="9992178" y="2518048"/>
          <a:ext cx="675075" cy="294578"/>
        </p:xfrm>
        <a:graphic>
          <a:graphicData uri="http://schemas.openxmlformats.org/presentationml/2006/ole">
            <mc:AlternateContent xmlns:mc="http://schemas.openxmlformats.org/markup-compatibility/2006">
              <mc:Choice xmlns:v="urn:schemas-microsoft-com:vml" Requires="v">
                <p:oleObj name="Equation" r:id="rId14" imgW="698400" imgH="304560" progId="Equation.DSMT4">
                  <p:embed/>
                </p:oleObj>
              </mc:Choice>
              <mc:Fallback>
                <p:oleObj name="Equation" r:id="rId14" imgW="698400" imgH="304560" progId="Equation.DSMT4">
                  <p:embed/>
                  <p:pic>
                    <p:nvPicPr>
                      <p:cNvPr id="68617"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92178" y="2518048"/>
                        <a:ext cx="675075" cy="2945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618" name="Object 10"/>
          <p:cNvGraphicFramePr>
            <a:graphicFrameLocks noChangeAspect="1"/>
          </p:cNvGraphicFramePr>
          <p:nvPr/>
        </p:nvGraphicFramePr>
        <p:xfrm>
          <a:off x="2336122" y="2464358"/>
          <a:ext cx="881062" cy="315913"/>
        </p:xfrm>
        <a:graphic>
          <a:graphicData uri="http://schemas.openxmlformats.org/presentationml/2006/ole">
            <mc:AlternateContent xmlns:mc="http://schemas.openxmlformats.org/markup-compatibility/2006">
              <mc:Choice xmlns:v="urn:schemas-microsoft-com:vml" Requires="v">
                <p:oleObj name="Equation" r:id="rId16" imgW="711000" imgH="253800" progId="Equation.DSMT4">
                  <p:embed/>
                </p:oleObj>
              </mc:Choice>
              <mc:Fallback>
                <p:oleObj name="Equation" r:id="rId16" imgW="711000" imgH="253800" progId="Equation.DSMT4">
                  <p:embed/>
                  <p:pic>
                    <p:nvPicPr>
                      <p:cNvPr id="68618" name="Object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36122" y="2464358"/>
                        <a:ext cx="881062" cy="315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TextBox 30"/>
          <p:cNvSpPr txBox="1"/>
          <p:nvPr/>
        </p:nvSpPr>
        <p:spPr>
          <a:xfrm>
            <a:off x="286118" y="1395024"/>
            <a:ext cx="11830542" cy="461665"/>
          </a:xfrm>
          <a:prstGeom prst="rect">
            <a:avLst/>
          </a:prstGeom>
          <a:noFill/>
        </p:spPr>
        <p:txBody>
          <a:bodyPr wrap="square" rtlCol="0">
            <a:spAutoFit/>
          </a:bodyPr>
          <a:lstStyle/>
          <a:p>
            <a:r>
              <a:rPr lang="en-US" altLang="zh-CN" sz="2400" b="1" dirty="0">
                <a:solidFill>
                  <a:srgbClr val="C00000"/>
                </a:solidFill>
              </a:rPr>
              <a:t>Hadrons classification:  the number of “constituent” (anti)quarks in their wave functions</a:t>
            </a:r>
            <a:endParaRPr lang="zh-CN" altLang="en-US" sz="2400" b="1" dirty="0">
              <a:solidFill>
                <a:srgbClr val="C00000"/>
              </a:solidFill>
            </a:endParaRPr>
          </a:p>
        </p:txBody>
      </p:sp>
      <p:sp>
        <p:nvSpPr>
          <p:cNvPr id="33" name="TextBox 32"/>
          <p:cNvSpPr txBox="1"/>
          <p:nvPr/>
        </p:nvSpPr>
        <p:spPr>
          <a:xfrm>
            <a:off x="896399" y="2452586"/>
            <a:ext cx="1530170" cy="307777"/>
          </a:xfrm>
          <a:prstGeom prst="rect">
            <a:avLst/>
          </a:prstGeom>
          <a:noFill/>
        </p:spPr>
        <p:txBody>
          <a:bodyPr wrap="square" rtlCol="0">
            <a:spAutoFit/>
          </a:bodyPr>
          <a:lstStyle/>
          <a:p>
            <a:r>
              <a:rPr lang="en-US" altLang="zh-CN" sz="1400" dirty="0"/>
              <a:t>Most simple:</a:t>
            </a:r>
            <a:endParaRPr lang="zh-CN" altLang="en-US" sz="1400" dirty="0"/>
          </a:p>
        </p:txBody>
      </p:sp>
      <p:sp>
        <p:nvSpPr>
          <p:cNvPr id="34" name="TextBox 33"/>
          <p:cNvSpPr txBox="1"/>
          <p:nvPr/>
        </p:nvSpPr>
        <p:spPr>
          <a:xfrm>
            <a:off x="896399" y="2929056"/>
            <a:ext cx="1530170" cy="523220"/>
          </a:xfrm>
          <a:prstGeom prst="rect">
            <a:avLst/>
          </a:prstGeom>
          <a:noFill/>
        </p:spPr>
        <p:txBody>
          <a:bodyPr wrap="square" rtlCol="0">
            <a:spAutoFit/>
          </a:bodyPr>
          <a:lstStyle/>
          <a:p>
            <a:r>
              <a:rPr lang="en-US" altLang="zh-CN" sz="1400" dirty="0"/>
              <a:t>Allowed by QCD—multi-quark states:</a:t>
            </a:r>
            <a:endParaRPr lang="zh-CN" altLang="en-US" sz="1400" dirty="0"/>
          </a:p>
        </p:txBody>
      </p:sp>
      <p:sp>
        <p:nvSpPr>
          <p:cNvPr id="36" name="TextBox 35"/>
          <p:cNvSpPr txBox="1"/>
          <p:nvPr/>
        </p:nvSpPr>
        <p:spPr>
          <a:xfrm>
            <a:off x="502787" y="4265544"/>
            <a:ext cx="11327755" cy="1392369"/>
          </a:xfrm>
          <a:prstGeom prst="rect">
            <a:avLst/>
          </a:prstGeom>
          <a:noFill/>
        </p:spPr>
        <p:txBody>
          <a:bodyPr wrap="square" rtlCol="0">
            <a:spAutoFit/>
          </a:bodyPr>
          <a:lstStyle/>
          <a:p>
            <a:pPr marL="342900" indent="-342900">
              <a:lnSpc>
                <a:spcPct val="120000"/>
              </a:lnSpc>
              <a:buFont typeface="Wingdings" pitchFamily="2" charset="2"/>
              <a:buChar char="Ø"/>
            </a:pPr>
            <a:r>
              <a:rPr lang="en-US" altLang="zh-CN" sz="2400" dirty="0"/>
              <a:t>Many do have the simplest structure, e.g., proton, pion,</a:t>
            </a:r>
            <a:r>
              <a:rPr lang="zh-CN" altLang="en-US" sz="2400" dirty="0"/>
              <a:t> </a:t>
            </a:r>
            <a:r>
              <a:rPr lang="en-US" altLang="zh-CN" sz="2400" dirty="0"/>
              <a:t>…</a:t>
            </a:r>
          </a:p>
          <a:p>
            <a:pPr marL="342900" indent="-342900">
              <a:lnSpc>
                <a:spcPct val="120000"/>
              </a:lnSpc>
              <a:buFont typeface="Wingdings" pitchFamily="2" charset="2"/>
              <a:buChar char="Ø"/>
            </a:pPr>
            <a:r>
              <a:rPr lang="en-US" altLang="zh-CN" sz="2400" dirty="0"/>
              <a:t>Others may have more complex structures—containing large multi-(anti)quark </a:t>
            </a:r>
            <a:r>
              <a:rPr lang="en-US" altLang="zh-CN" sz="2400" dirty="0">
                <a:sym typeface="Mathematica1"/>
              </a:rPr>
              <a:t> components in their wave functions. </a:t>
            </a:r>
            <a:endParaRPr lang="zh-CN" altLang="en-US" sz="2400" dirty="0"/>
          </a:p>
        </p:txBody>
      </p:sp>
      <p:sp>
        <p:nvSpPr>
          <p:cNvPr id="3" name="文本框 2">
            <a:extLst>
              <a:ext uri="{FF2B5EF4-FFF2-40B4-BE49-F238E27FC236}">
                <a16:creationId xmlns:a16="http://schemas.microsoft.com/office/drawing/2014/main" id="{5AD83D56-89FB-70F2-7A8C-A17F6DEAD838}"/>
              </a:ext>
            </a:extLst>
          </p:cNvPr>
          <p:cNvSpPr txBox="1"/>
          <p:nvPr/>
        </p:nvSpPr>
        <p:spPr>
          <a:xfrm>
            <a:off x="62597" y="196941"/>
            <a:ext cx="10748157" cy="646331"/>
          </a:xfrm>
          <a:prstGeom prst="rect">
            <a:avLst/>
          </a:prstGeom>
          <a:noFill/>
        </p:spPr>
        <p:txBody>
          <a:bodyPr wrap="square">
            <a:spAutoFit/>
          </a:bodyPr>
          <a:lstStyle/>
          <a:p>
            <a:r>
              <a:rPr lang="en-US" altLang="zh-CN" sz="3600" b="1" dirty="0"/>
              <a:t>Number of constituent quarks in hadron</a:t>
            </a:r>
            <a:r>
              <a:rPr lang="zh-CN" altLang="en-US" sz="3600" b="1" dirty="0"/>
              <a:t> </a:t>
            </a:r>
            <a:r>
              <a:rPr lang="en-US" altLang="zh-CN" sz="3600" b="1" dirty="0"/>
              <a:t>wavefunctions</a:t>
            </a:r>
          </a:p>
        </p:txBody>
      </p:sp>
    </p:spTree>
    <p:extLst>
      <p:ext uri="{BB962C8B-B14F-4D97-AF65-F5344CB8AC3E}">
        <p14:creationId xmlns:p14="http://schemas.microsoft.com/office/powerpoint/2010/main" val="3768665178"/>
      </p:ext>
    </p:extLst>
  </p:cSld>
  <p:clrMapOvr>
    <a:masterClrMapping/>
  </p:clrMapOvr>
  <p:transition advTm="38953"/>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灯片编号占位符 64"/>
          <p:cNvSpPr txBox="1">
            <a:spLocks noGrp="1"/>
          </p:cNvSpPr>
          <p:nvPr/>
        </p:nvSpPr>
        <p:spPr>
          <a:xfrm>
            <a:off x="8077200" y="6584950"/>
            <a:ext cx="2133600" cy="273050"/>
          </a:xfrm>
          <a:prstGeom prst="rect">
            <a:avLst/>
          </a:prstGeom>
          <a:noFill/>
        </p:spPr>
        <p:txBody>
          <a:bodyPr anchor="ctr"/>
          <a:lstStyle/>
          <a:p>
            <a:pPr algn="r">
              <a:defRPr/>
            </a:pPr>
            <a:fld id="{0F175251-FCBC-4AAC-A7E5-AC549F21BFB1}" type="slidenum">
              <a:rPr lang="zh-CN" altLang="en-US" sz="1200">
                <a:solidFill>
                  <a:schemeClr val="tx1">
                    <a:tint val="75000"/>
                  </a:schemeClr>
                </a:solidFill>
              </a:rPr>
              <a:pPr algn="r">
                <a:defRPr/>
              </a:pPr>
              <a:t>54</a:t>
            </a:fld>
            <a:endParaRPr lang="zh-CN" altLang="en-US" sz="1200">
              <a:solidFill>
                <a:schemeClr val="tx1">
                  <a:tint val="75000"/>
                </a:schemeClr>
              </a:solidFill>
            </a:endParaRPr>
          </a:p>
        </p:txBody>
      </p:sp>
      <p:graphicFrame>
        <p:nvGraphicFramePr>
          <p:cNvPr id="68619" name="Object 11"/>
          <p:cNvGraphicFramePr>
            <a:graphicFrameLocks noChangeAspect="1"/>
          </p:cNvGraphicFramePr>
          <p:nvPr/>
        </p:nvGraphicFramePr>
        <p:xfrm>
          <a:off x="5912485" y="3132861"/>
          <a:ext cx="1824038" cy="334962"/>
        </p:xfrm>
        <a:graphic>
          <a:graphicData uri="http://schemas.openxmlformats.org/presentationml/2006/ole">
            <mc:AlternateContent xmlns:mc="http://schemas.openxmlformats.org/markup-compatibility/2006">
              <mc:Choice xmlns:v="urn:schemas-microsoft-com:vml" Requires="v">
                <p:oleObj name="Equation" r:id="rId2" imgW="1384200" imgH="253800" progId="Equation.DSMT4">
                  <p:embed/>
                </p:oleObj>
              </mc:Choice>
              <mc:Fallback>
                <p:oleObj name="Equation" r:id="rId2" imgW="1384200" imgH="253800" progId="Equation.DSMT4">
                  <p:embed/>
                  <p:pic>
                    <p:nvPicPr>
                      <p:cNvPr id="68619" name="Object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2485" y="3132861"/>
                        <a:ext cx="1824038" cy="334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620" name="Object 12"/>
          <p:cNvGraphicFramePr>
            <a:graphicFrameLocks noChangeAspect="1"/>
          </p:cNvGraphicFramePr>
          <p:nvPr/>
        </p:nvGraphicFramePr>
        <p:xfrm>
          <a:off x="5914073" y="3653562"/>
          <a:ext cx="2119312" cy="325437"/>
        </p:xfrm>
        <a:graphic>
          <a:graphicData uri="http://schemas.openxmlformats.org/presentationml/2006/ole">
            <mc:AlternateContent xmlns:mc="http://schemas.openxmlformats.org/markup-compatibility/2006">
              <mc:Choice xmlns:v="urn:schemas-microsoft-com:vml" Requires="v">
                <p:oleObj name="Equation" r:id="rId4" imgW="1663560" imgH="253800" progId="Equation.DSMT4">
                  <p:embed/>
                </p:oleObj>
              </mc:Choice>
              <mc:Fallback>
                <p:oleObj name="Equation" r:id="rId4" imgW="1663560" imgH="253800" progId="Equation.DSMT4">
                  <p:embed/>
                  <p:pic>
                    <p:nvPicPr>
                      <p:cNvPr id="6862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4073" y="3653562"/>
                        <a:ext cx="2119312" cy="325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621" name="Object 13"/>
          <p:cNvGraphicFramePr>
            <a:graphicFrameLocks noChangeAspect="1"/>
          </p:cNvGraphicFramePr>
          <p:nvPr/>
        </p:nvGraphicFramePr>
        <p:xfrm>
          <a:off x="5936661" y="4164736"/>
          <a:ext cx="1628775" cy="290512"/>
        </p:xfrm>
        <a:graphic>
          <a:graphicData uri="http://schemas.openxmlformats.org/presentationml/2006/ole">
            <mc:AlternateContent xmlns:mc="http://schemas.openxmlformats.org/markup-compatibility/2006">
              <mc:Choice xmlns:v="urn:schemas-microsoft-com:vml" Requires="v">
                <p:oleObj name="Equation" r:id="rId6" imgW="1422360" imgH="253800" progId="Equation.DSMT4">
                  <p:embed/>
                </p:oleObj>
              </mc:Choice>
              <mc:Fallback>
                <p:oleObj name="Equation" r:id="rId6" imgW="1422360" imgH="253800" progId="Equation.DSMT4">
                  <p:embed/>
                  <p:pic>
                    <p:nvPicPr>
                      <p:cNvPr id="68621"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6661" y="4164736"/>
                        <a:ext cx="1628775" cy="290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622" name="Object 14"/>
          <p:cNvGraphicFramePr>
            <a:graphicFrameLocks noChangeAspect="1"/>
          </p:cNvGraphicFramePr>
          <p:nvPr/>
        </p:nvGraphicFramePr>
        <p:xfrm>
          <a:off x="5920423" y="4640987"/>
          <a:ext cx="2216150" cy="331787"/>
        </p:xfrm>
        <a:graphic>
          <a:graphicData uri="http://schemas.openxmlformats.org/presentationml/2006/ole">
            <mc:AlternateContent xmlns:mc="http://schemas.openxmlformats.org/markup-compatibility/2006">
              <mc:Choice xmlns:v="urn:schemas-microsoft-com:vml" Requires="v">
                <p:oleObj name="Equation" r:id="rId8" imgW="1701720" imgH="253800" progId="Equation.DSMT4">
                  <p:embed/>
                </p:oleObj>
              </mc:Choice>
              <mc:Fallback>
                <p:oleObj name="Equation" r:id="rId8" imgW="1701720" imgH="253800" progId="Equation.DSMT4">
                  <p:embed/>
                  <p:pic>
                    <p:nvPicPr>
                      <p:cNvPr id="68622"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20423" y="4640987"/>
                        <a:ext cx="2216150" cy="331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439" name="Object 15"/>
          <p:cNvGraphicFramePr>
            <a:graphicFrameLocks noChangeAspect="1"/>
          </p:cNvGraphicFramePr>
          <p:nvPr/>
        </p:nvGraphicFramePr>
        <p:xfrm>
          <a:off x="1039710" y="3131273"/>
          <a:ext cx="2222500" cy="336550"/>
        </p:xfrm>
        <a:graphic>
          <a:graphicData uri="http://schemas.openxmlformats.org/presentationml/2006/ole">
            <mc:AlternateContent xmlns:mc="http://schemas.openxmlformats.org/markup-compatibility/2006">
              <mc:Choice xmlns:v="urn:schemas-microsoft-com:vml" Requires="v">
                <p:oleObj name="Equation" r:id="rId10" imgW="1688760" imgH="253800" progId="Equation.DSMT4">
                  <p:embed/>
                </p:oleObj>
              </mc:Choice>
              <mc:Fallback>
                <p:oleObj name="Equation" r:id="rId10" imgW="1688760" imgH="253800" progId="Equation.DSMT4">
                  <p:embed/>
                  <p:pic>
                    <p:nvPicPr>
                      <p:cNvPr id="103439"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710" y="3131273"/>
                        <a:ext cx="2222500" cy="33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440" name="Object 16"/>
          <p:cNvGraphicFramePr>
            <a:graphicFrameLocks noChangeAspect="1"/>
          </p:cNvGraphicFramePr>
          <p:nvPr/>
        </p:nvGraphicFramePr>
        <p:xfrm>
          <a:off x="1049236" y="3632923"/>
          <a:ext cx="3335337" cy="325438"/>
        </p:xfrm>
        <a:graphic>
          <a:graphicData uri="http://schemas.openxmlformats.org/presentationml/2006/ole">
            <mc:AlternateContent xmlns:mc="http://schemas.openxmlformats.org/markup-compatibility/2006">
              <mc:Choice xmlns:v="urn:schemas-microsoft-com:vml" Requires="v">
                <p:oleObj name="Equation" r:id="rId12" imgW="2616120" imgH="253800" progId="Equation.DSMT4">
                  <p:embed/>
                </p:oleObj>
              </mc:Choice>
              <mc:Fallback>
                <p:oleObj name="Equation" r:id="rId12" imgW="2616120" imgH="253800" progId="Equation.DSMT4">
                  <p:embed/>
                  <p:pic>
                    <p:nvPicPr>
                      <p:cNvPr id="103440"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9236" y="3632923"/>
                        <a:ext cx="3335337" cy="325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442" name="Object 18"/>
          <p:cNvGraphicFramePr>
            <a:graphicFrameLocks noChangeAspect="1"/>
          </p:cNvGraphicFramePr>
          <p:nvPr/>
        </p:nvGraphicFramePr>
        <p:xfrm>
          <a:off x="1050823" y="4145686"/>
          <a:ext cx="1800225" cy="290512"/>
        </p:xfrm>
        <a:graphic>
          <a:graphicData uri="http://schemas.openxmlformats.org/presentationml/2006/ole">
            <mc:AlternateContent xmlns:mc="http://schemas.openxmlformats.org/markup-compatibility/2006">
              <mc:Choice xmlns:v="urn:schemas-microsoft-com:vml" Requires="v">
                <p:oleObj name="Equation" r:id="rId14" imgW="1574640" imgH="253800" progId="Equation.DSMT4">
                  <p:embed/>
                </p:oleObj>
              </mc:Choice>
              <mc:Fallback>
                <p:oleObj name="Equation" r:id="rId14" imgW="1574640" imgH="253800" progId="Equation.DSMT4">
                  <p:embed/>
                  <p:pic>
                    <p:nvPicPr>
                      <p:cNvPr id="103442" name="Object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0823" y="4145686"/>
                        <a:ext cx="1800225" cy="290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443" name="Object 19"/>
          <p:cNvGraphicFramePr>
            <a:graphicFrameLocks noChangeAspect="1"/>
          </p:cNvGraphicFramePr>
          <p:nvPr/>
        </p:nvGraphicFramePr>
        <p:xfrm>
          <a:off x="1049235" y="4623523"/>
          <a:ext cx="3154362" cy="331788"/>
        </p:xfrm>
        <a:graphic>
          <a:graphicData uri="http://schemas.openxmlformats.org/presentationml/2006/ole">
            <mc:AlternateContent xmlns:mc="http://schemas.openxmlformats.org/markup-compatibility/2006">
              <mc:Choice xmlns:v="urn:schemas-microsoft-com:vml" Requires="v">
                <p:oleObj name="Equation" r:id="rId16" imgW="2425680" imgH="253800" progId="Equation.DSMT4">
                  <p:embed/>
                </p:oleObj>
              </mc:Choice>
              <mc:Fallback>
                <p:oleObj name="Equation" r:id="rId16" imgW="2425680" imgH="253800" progId="Equation.DSMT4">
                  <p:embed/>
                  <p:pic>
                    <p:nvPicPr>
                      <p:cNvPr id="103443" name="Object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9235" y="4623523"/>
                        <a:ext cx="3154362" cy="331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28" name="TextBox 27"/>
              <p:cNvSpPr txBox="1"/>
              <p:nvPr/>
            </p:nvSpPr>
            <p:spPr>
              <a:xfrm>
                <a:off x="465070" y="1130165"/>
                <a:ext cx="10970929" cy="1431546"/>
              </a:xfrm>
              <a:prstGeom prst="rect">
                <a:avLst/>
              </a:prstGeom>
              <a:noFill/>
            </p:spPr>
            <p:txBody>
              <a:bodyPr wrap="square" rtlCol="0">
                <a:spAutoFit/>
              </a:bodyPr>
              <a:lstStyle/>
              <a:p>
                <a:pPr marL="342900" indent="-342900">
                  <a:lnSpc>
                    <a:spcPct val="120000"/>
                  </a:lnSpc>
                  <a:buFont typeface="Wingdings" pitchFamily="2" charset="2"/>
                  <a:buChar char="Ø"/>
                </a:pPr>
                <a:r>
                  <a:rPr lang="en-US" altLang="zh-CN" sz="2400" b="1" dirty="0">
                    <a:solidFill>
                      <a:srgbClr val="0432FF"/>
                    </a:solidFill>
                  </a:rPr>
                  <a:t>Fortunately, many of the multi-quark states may have simplified structures</a:t>
                </a:r>
                <a:r>
                  <a:rPr lang="en-US" altLang="zh-CN" sz="2400" dirty="0"/>
                  <a:t> and be understood in terms of meson (</a:t>
                </a:r>
                <a14:m>
                  <m:oMath xmlns:m="http://schemas.openxmlformats.org/officeDocument/2006/math">
                    <m:r>
                      <a:rPr lang="en-US" altLang="zh-CN" sz="2400" i="1" dirty="0" smtClean="0">
                        <a:solidFill>
                          <a:srgbClr val="C00000"/>
                        </a:solidFill>
                        <a:latin typeface="Cambria Math" panose="02040503050406030204" pitchFamily="18" charset="0"/>
                      </a:rPr>
                      <m:t>𝑞</m:t>
                    </m:r>
                    <m:acc>
                      <m:accPr>
                        <m:chr m:val="̅"/>
                        <m:ctrlPr>
                          <a:rPr lang="en-US" altLang="zh-CN" sz="2400" i="1" dirty="0" smtClean="0">
                            <a:solidFill>
                              <a:srgbClr val="C00000"/>
                            </a:solidFill>
                            <a:latin typeface="Cambria Math" panose="02040503050406030204" pitchFamily="18" charset="0"/>
                          </a:rPr>
                        </m:ctrlPr>
                      </m:accPr>
                      <m:e>
                        <m:r>
                          <a:rPr lang="en-US" altLang="zh-CN" sz="2400" i="1" dirty="0">
                            <a:solidFill>
                              <a:srgbClr val="C00000"/>
                            </a:solidFill>
                            <a:latin typeface="Cambria Math" panose="02040503050406030204" pitchFamily="18" charset="0"/>
                          </a:rPr>
                          <m:t>𝑞</m:t>
                        </m:r>
                      </m:e>
                    </m:acc>
                  </m:oMath>
                </a14:m>
                <a:r>
                  <a:rPr lang="en-US" altLang="zh-CN" sz="2400" dirty="0"/>
                  <a:t>) and baryon (</a:t>
                </a:r>
                <a:r>
                  <a:rPr lang="en-US" altLang="zh-CN" sz="2400" i="1" dirty="0" err="1">
                    <a:solidFill>
                      <a:srgbClr val="C00000"/>
                    </a:solidFill>
                  </a:rPr>
                  <a:t>qqq</a:t>
                </a:r>
                <a:r>
                  <a:rPr lang="en-US" altLang="zh-CN" sz="2400" dirty="0"/>
                  <a:t>) degrees of freedom—they may be built from meson-meson/baryon interactions.</a:t>
                </a:r>
                <a:endParaRPr lang="zh-CN" altLang="en-US" sz="2400" dirty="0"/>
              </a:p>
            </p:txBody>
          </p:sp>
        </mc:Choice>
        <mc:Fallback xmlns="">
          <p:sp>
            <p:nvSpPr>
              <p:cNvPr id="28" name="TextBox 27"/>
              <p:cNvSpPr txBox="1">
                <a:spLocks noRot="1" noChangeAspect="1" noMove="1" noResize="1" noEditPoints="1" noAdjustHandles="1" noChangeArrowheads="1" noChangeShapeType="1" noTextEdit="1"/>
              </p:cNvSpPr>
              <p:nvPr/>
            </p:nvSpPr>
            <p:spPr>
              <a:xfrm>
                <a:off x="465070" y="1130165"/>
                <a:ext cx="10970929" cy="1431546"/>
              </a:xfrm>
              <a:prstGeom prst="rect">
                <a:avLst/>
              </a:prstGeom>
              <a:blipFill>
                <a:blip r:embed="rId18"/>
                <a:stretch>
                  <a:fillRect l="-694" r="-578" b="-6140"/>
                </a:stretch>
              </a:blipFill>
            </p:spPr>
            <p:txBody>
              <a:bodyPr/>
              <a:lstStyle/>
              <a:p>
                <a:r>
                  <a:rPr lang="zh-CN" altLang="en-US">
                    <a:noFill/>
                  </a:rPr>
                  <a:t> </a:t>
                </a:r>
              </a:p>
            </p:txBody>
          </p:sp>
        </mc:Fallback>
      </mc:AlternateContent>
      <p:sp>
        <p:nvSpPr>
          <p:cNvPr id="37" name="右箭头 36"/>
          <p:cNvSpPr/>
          <p:nvPr/>
        </p:nvSpPr>
        <p:spPr bwMode="auto">
          <a:xfrm>
            <a:off x="4460090" y="4730273"/>
            <a:ext cx="1260140" cy="22502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b="1">
              <a:latin typeface="Arial" charset="0"/>
              <a:ea typeface="宋体" pitchFamily="2" charset="-122"/>
            </a:endParaRPr>
          </a:p>
        </p:txBody>
      </p:sp>
      <p:sp>
        <p:nvSpPr>
          <p:cNvPr id="38" name="右箭头 37"/>
          <p:cNvSpPr/>
          <p:nvPr/>
        </p:nvSpPr>
        <p:spPr bwMode="auto">
          <a:xfrm>
            <a:off x="4460090" y="4235219"/>
            <a:ext cx="1260140" cy="22502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b="1">
              <a:latin typeface="Arial" charset="0"/>
              <a:ea typeface="宋体" pitchFamily="2" charset="-122"/>
            </a:endParaRPr>
          </a:p>
        </p:txBody>
      </p:sp>
      <p:sp>
        <p:nvSpPr>
          <p:cNvPr id="39" name="右箭头 38"/>
          <p:cNvSpPr/>
          <p:nvPr/>
        </p:nvSpPr>
        <p:spPr bwMode="auto">
          <a:xfrm>
            <a:off x="4460090" y="3650154"/>
            <a:ext cx="1260140" cy="22502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b="1">
              <a:latin typeface="Arial" charset="0"/>
              <a:ea typeface="宋体" pitchFamily="2" charset="-122"/>
            </a:endParaRPr>
          </a:p>
        </p:txBody>
      </p:sp>
      <p:sp>
        <p:nvSpPr>
          <p:cNvPr id="40" name="右箭头 39"/>
          <p:cNvSpPr/>
          <p:nvPr/>
        </p:nvSpPr>
        <p:spPr bwMode="auto">
          <a:xfrm>
            <a:off x="4460090" y="3155099"/>
            <a:ext cx="1260140" cy="22502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b="1">
              <a:latin typeface="Arial" charset="0"/>
              <a:ea typeface="宋体" pitchFamily="2" charset="-122"/>
            </a:endParaRPr>
          </a:p>
        </p:txBody>
      </p:sp>
      <p:sp>
        <p:nvSpPr>
          <p:cNvPr id="42" name="TextBox 41"/>
          <p:cNvSpPr txBox="1"/>
          <p:nvPr/>
        </p:nvSpPr>
        <p:spPr>
          <a:xfrm>
            <a:off x="451194" y="5284907"/>
            <a:ext cx="10970929" cy="949171"/>
          </a:xfrm>
          <a:prstGeom prst="rect">
            <a:avLst/>
          </a:prstGeom>
          <a:noFill/>
        </p:spPr>
        <p:txBody>
          <a:bodyPr wrap="square" rtlCol="0">
            <a:spAutoFit/>
          </a:bodyPr>
          <a:lstStyle/>
          <a:p>
            <a:pPr marL="342900" indent="-342900">
              <a:lnSpc>
                <a:spcPct val="120000"/>
              </a:lnSpc>
              <a:buFont typeface="Wingdings" pitchFamily="2" charset="2"/>
              <a:buChar char="Ø"/>
            </a:pPr>
            <a:r>
              <a:rPr lang="en-US" altLang="zh-CN" sz="2400" dirty="0"/>
              <a:t>In the literature, many of such “</a:t>
            </a:r>
            <a:r>
              <a:rPr lang="en-US" altLang="zh-CN" sz="2400" i="1" dirty="0">
                <a:solidFill>
                  <a:srgbClr val="0070C0"/>
                </a:solidFill>
              </a:rPr>
              <a:t>special</a:t>
            </a:r>
            <a:r>
              <a:rPr lang="en-US" altLang="zh-CN" sz="2400" i="1" dirty="0"/>
              <a:t>”</a:t>
            </a:r>
            <a:r>
              <a:rPr lang="en-US" altLang="zh-CN" sz="2400" dirty="0"/>
              <a:t> multi-quark states have been identified. Often, they are </a:t>
            </a:r>
            <a:r>
              <a:rPr lang="en-US" altLang="zh-CN" sz="2400" b="1" dirty="0">
                <a:solidFill>
                  <a:srgbClr val="C00000"/>
                </a:solidFill>
              </a:rPr>
              <a:t>referred to as  “</a:t>
            </a:r>
            <a:r>
              <a:rPr lang="en-US" altLang="zh-CN" sz="2400" b="1" i="1" dirty="0">
                <a:solidFill>
                  <a:srgbClr val="C00000"/>
                </a:solidFill>
              </a:rPr>
              <a:t>dynamically generated states</a:t>
            </a:r>
            <a:r>
              <a:rPr lang="en-US" altLang="zh-CN" sz="2400" b="1" dirty="0">
                <a:solidFill>
                  <a:srgbClr val="C00000"/>
                </a:solidFill>
              </a:rPr>
              <a:t>”, “</a:t>
            </a:r>
            <a:r>
              <a:rPr lang="en-US" altLang="zh-CN" sz="2400" b="1" i="1" dirty="0">
                <a:solidFill>
                  <a:srgbClr val="C00000"/>
                </a:solidFill>
              </a:rPr>
              <a:t>molecules</a:t>
            </a:r>
            <a:r>
              <a:rPr lang="en-US" altLang="zh-CN" sz="2400" b="1" dirty="0">
                <a:solidFill>
                  <a:srgbClr val="C00000"/>
                </a:solidFill>
              </a:rPr>
              <a:t>”, ….</a:t>
            </a:r>
          </a:p>
        </p:txBody>
      </p:sp>
      <p:sp>
        <p:nvSpPr>
          <p:cNvPr id="3" name="文本框 2">
            <a:extLst>
              <a:ext uri="{FF2B5EF4-FFF2-40B4-BE49-F238E27FC236}">
                <a16:creationId xmlns:a16="http://schemas.microsoft.com/office/drawing/2014/main" id="{E66917E0-261C-7EA8-3DA1-F9C58C6ABF39}"/>
              </a:ext>
            </a:extLst>
          </p:cNvPr>
          <p:cNvSpPr txBox="1"/>
          <p:nvPr/>
        </p:nvSpPr>
        <p:spPr>
          <a:xfrm>
            <a:off x="154247" y="234827"/>
            <a:ext cx="8986366" cy="523220"/>
          </a:xfrm>
          <a:prstGeom prst="rect">
            <a:avLst/>
          </a:prstGeom>
          <a:noFill/>
        </p:spPr>
        <p:txBody>
          <a:bodyPr wrap="square">
            <a:spAutoFit/>
          </a:bodyPr>
          <a:lstStyle/>
          <a:p>
            <a:r>
              <a:rPr lang="en-US" altLang="zh-CN" sz="2800" b="1" dirty="0"/>
              <a:t>Nature of mesons and baryons—special multi-quark states</a:t>
            </a: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6CD64B7B-83C5-0DC0-1606-1909D2B32259}"/>
                  </a:ext>
                </a:extLst>
              </p:cNvPr>
              <p:cNvSpPr txBox="1"/>
              <p:nvPr/>
            </p:nvSpPr>
            <p:spPr>
              <a:xfrm>
                <a:off x="8370505" y="3164515"/>
                <a:ext cx="1557991" cy="276999"/>
              </a:xfrm>
              <a:prstGeom prst="rect">
                <a:avLst/>
              </a:prstGeom>
              <a:noFill/>
            </p:spPr>
            <p:txBody>
              <a:bodyPr wrap="none" lIns="0" tIns="0" rIns="0" bIns="0" rtlCol="0">
                <a:spAutoFit/>
              </a:bodyPr>
              <a:lstStyle/>
              <a:p>
                <a14:m>
                  <m:oMath xmlns:m="http://schemas.openxmlformats.org/officeDocument/2006/math">
                    <m:r>
                      <m:rPr>
                        <m:sty m:val="p"/>
                      </m:rPr>
                      <a:rPr kumimoji="1" lang="el-GR" altLang="zh-CN" i="1" smtClean="0">
                        <a:latin typeface="Cambria Math" panose="02040503050406030204" pitchFamily="18" charset="0"/>
                        <a:ea typeface="Cambria Math" panose="02040503050406030204" pitchFamily="18" charset="0"/>
                      </a:rPr>
                      <m:t>Λ</m:t>
                    </m:r>
                    <m:r>
                      <a:rPr kumimoji="1" lang="en-US" altLang="zh-CN" b="0" i="1" smtClean="0">
                        <a:latin typeface="Cambria Math" panose="02040503050406030204" pitchFamily="18" charset="0"/>
                        <a:ea typeface="Cambria Math" panose="02040503050406030204" pitchFamily="18" charset="0"/>
                      </a:rPr>
                      <m:t>(1405)</m:t>
                    </m:r>
                  </m:oMath>
                </a14:m>
                <a:r>
                  <a:rPr kumimoji="1" lang="en-US" altLang="zh-CN" dirty="0"/>
                  <a:t>,</a:t>
                </a:r>
                <a:r>
                  <a:rPr kumimoji="1" lang="zh-CN" altLang="en-US" dirty="0"/>
                  <a:t> </a:t>
                </a:r>
                <a:r>
                  <a:rPr kumimoji="1" lang="en-US" altLang="zh-CN" dirty="0"/>
                  <a:t>Pc/Pcs</a:t>
                </a:r>
                <a:endParaRPr kumimoji="1" lang="zh-CN" altLang="en-US" dirty="0"/>
              </a:p>
            </p:txBody>
          </p:sp>
        </mc:Choice>
        <mc:Fallback xmlns="">
          <p:sp>
            <p:nvSpPr>
              <p:cNvPr id="4" name="文本框 3">
                <a:extLst>
                  <a:ext uri="{FF2B5EF4-FFF2-40B4-BE49-F238E27FC236}">
                    <a16:creationId xmlns:a16="http://schemas.microsoft.com/office/drawing/2014/main" id="{6CD64B7B-83C5-0DC0-1606-1909D2B32259}"/>
                  </a:ext>
                </a:extLst>
              </p:cNvPr>
              <p:cNvSpPr txBox="1">
                <a:spLocks noRot="1" noChangeAspect="1" noMove="1" noResize="1" noEditPoints="1" noAdjustHandles="1" noChangeArrowheads="1" noChangeShapeType="1" noTextEdit="1"/>
              </p:cNvSpPr>
              <p:nvPr/>
            </p:nvSpPr>
            <p:spPr>
              <a:xfrm>
                <a:off x="8370505" y="3164515"/>
                <a:ext cx="1557991" cy="276999"/>
              </a:xfrm>
              <a:prstGeom prst="rect">
                <a:avLst/>
              </a:prstGeom>
              <a:blipFill>
                <a:blip r:embed="rId19"/>
                <a:stretch>
                  <a:fillRect l="-5691" t="-26087" r="-8130" b="-4782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D2B26DD8-9D67-65AD-3DCA-9EE0D4B80506}"/>
                  </a:ext>
                </a:extLst>
              </p:cNvPr>
              <p:cNvSpPr txBox="1"/>
              <p:nvPr/>
            </p:nvSpPr>
            <p:spPr>
              <a:xfrm>
                <a:off x="8370505" y="3663649"/>
                <a:ext cx="56406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en-US" altLang="zh-CN" b="0" i="1" smtClean="0">
                              <a:latin typeface="Cambria Math" panose="02040503050406030204" pitchFamily="18" charset="0"/>
                              <a:ea typeface="Cambria Math" panose="02040503050406030204" pitchFamily="18" charset="0"/>
                            </a:rPr>
                          </m:ctrlPr>
                        </m:accPr>
                        <m:e>
                          <m:r>
                            <a:rPr kumimoji="1" lang="en-US" altLang="zh-CN" b="0" i="1" smtClean="0">
                              <a:latin typeface="Cambria Math" panose="02040503050406030204" pitchFamily="18" charset="0"/>
                              <a:ea typeface="Cambria Math" panose="02040503050406030204" pitchFamily="18" charset="0"/>
                            </a:rPr>
                            <m:t>𝐾</m:t>
                          </m:r>
                        </m:e>
                      </m:acc>
                      <m:r>
                        <a:rPr kumimoji="1" lang="en-US" altLang="zh-CN" b="0" i="1" smtClean="0">
                          <a:latin typeface="Cambria Math" panose="02040503050406030204" pitchFamily="18" charset="0"/>
                          <a:ea typeface="Cambria Math" panose="02040503050406030204" pitchFamily="18" charset="0"/>
                        </a:rPr>
                        <m:t>𝑁𝑁</m:t>
                      </m:r>
                    </m:oMath>
                  </m:oMathPara>
                </a14:m>
                <a:endParaRPr kumimoji="1" lang="zh-CN" altLang="en-US" dirty="0"/>
              </a:p>
            </p:txBody>
          </p:sp>
        </mc:Choice>
        <mc:Fallback xmlns="">
          <p:sp>
            <p:nvSpPr>
              <p:cNvPr id="5" name="文本框 4">
                <a:extLst>
                  <a:ext uri="{FF2B5EF4-FFF2-40B4-BE49-F238E27FC236}">
                    <a16:creationId xmlns:a16="http://schemas.microsoft.com/office/drawing/2014/main" id="{D2B26DD8-9D67-65AD-3DCA-9EE0D4B80506}"/>
                  </a:ext>
                </a:extLst>
              </p:cNvPr>
              <p:cNvSpPr txBox="1">
                <a:spLocks noRot="1" noChangeAspect="1" noMove="1" noResize="1" noEditPoints="1" noAdjustHandles="1" noChangeArrowheads="1" noChangeShapeType="1" noTextEdit="1"/>
              </p:cNvSpPr>
              <p:nvPr/>
            </p:nvSpPr>
            <p:spPr>
              <a:xfrm>
                <a:off x="8370505" y="3663649"/>
                <a:ext cx="564064" cy="276999"/>
              </a:xfrm>
              <a:prstGeom prst="rect">
                <a:avLst/>
              </a:prstGeom>
              <a:blipFill>
                <a:blip r:embed="rId20"/>
                <a:stretch>
                  <a:fillRect l="-8889" r="-8889" b="-43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823535D5-5C1A-C5A9-AD1F-D894723E35F7}"/>
                  </a:ext>
                </a:extLst>
              </p:cNvPr>
              <p:cNvSpPr txBox="1"/>
              <p:nvPr/>
            </p:nvSpPr>
            <p:spPr>
              <a:xfrm>
                <a:off x="8392568" y="4171492"/>
                <a:ext cx="2649893" cy="276999"/>
              </a:xfrm>
              <a:prstGeom prst="rect">
                <a:avLst/>
              </a:prstGeom>
              <a:noFill/>
            </p:spPr>
            <p:txBody>
              <a:bodyPr wrap="none" lIns="0" tIns="0" rIns="0" bIns="0" rtlCol="0">
                <a:spAutoFit/>
              </a:bodyPr>
              <a:lstStyle/>
              <a:p>
                <a14:m>
                  <m:oMath xmlns:m="http://schemas.openxmlformats.org/officeDocument/2006/math">
                    <m:r>
                      <a:rPr kumimoji="1" lang="en-US" altLang="zh-CN" b="0" i="1" smtClean="0">
                        <a:latin typeface="Cambria Math" panose="02040503050406030204" pitchFamily="18" charset="0"/>
                      </a:rPr>
                      <m:t>𝑋</m:t>
                    </m:r>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3872</m:t>
                        </m:r>
                      </m:e>
                    </m:d>
                    <m:r>
                      <a:rPr kumimoji="1" lang="en-US" altLang="zh-CN" b="0" i="1" smtClean="0">
                        <a:latin typeface="Cambria Math" panose="02040503050406030204" pitchFamily="18" charset="0"/>
                      </a:rPr>
                      <m:t>,</m:t>
                    </m:r>
                    <m:sSubSup>
                      <m:sSubSupPr>
                        <m:ctrlPr>
                          <a:rPr kumimoji="1" lang="en-US" altLang="zh-CN" b="0" i="1" smtClean="0">
                            <a:latin typeface="Cambria Math" panose="02040503050406030204" pitchFamily="18" charset="0"/>
                          </a:rPr>
                        </m:ctrlPr>
                      </m:sSubSupPr>
                      <m:e>
                        <m:r>
                          <a:rPr kumimoji="1" lang="en-US" altLang="zh-CN" b="0" i="1" smtClean="0">
                            <a:latin typeface="Cambria Math" panose="02040503050406030204" pitchFamily="18" charset="0"/>
                          </a:rPr>
                          <m:t>𝐷</m:t>
                        </m:r>
                      </m:e>
                      <m:sub>
                        <m:r>
                          <a:rPr kumimoji="1" lang="en-US" altLang="zh-CN" b="0" i="1" smtClean="0">
                            <a:latin typeface="Cambria Math" panose="02040503050406030204" pitchFamily="18" charset="0"/>
                          </a:rPr>
                          <m:t>𝑠</m:t>
                        </m:r>
                        <m:r>
                          <a:rPr kumimoji="1" lang="en-US" altLang="zh-CN" b="0" i="1" smtClean="0">
                            <a:latin typeface="Cambria Math" panose="02040503050406030204" pitchFamily="18" charset="0"/>
                          </a:rPr>
                          <m:t>0</m:t>
                        </m:r>
                      </m:sub>
                      <m:sup>
                        <m:r>
                          <a:rPr kumimoji="1" lang="zh-CN" altLang="en-US" b="0" i="1" smtClean="0">
                            <a:latin typeface="Cambria Math" panose="02040503050406030204" pitchFamily="18" charset="0"/>
                          </a:rPr>
                          <m:t>∗</m:t>
                        </m:r>
                      </m:sup>
                    </m:sSubSup>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2317</m:t>
                        </m:r>
                      </m:e>
                    </m:d>
                    <m:r>
                      <a:rPr kumimoji="1" lang="zh-CN" altLang="en-US" b="0" i="1" smtClean="0">
                        <a:latin typeface="Cambria Math" panose="02040503050406030204" pitchFamily="18" charset="0"/>
                      </a:rPr>
                      <m:t>，</m:t>
                    </m:r>
                    <m:r>
                      <m:rPr>
                        <m:sty m:val="p"/>
                      </m:rPr>
                      <a:rPr kumimoji="1" lang="en-US" altLang="zh-CN" i="1">
                        <a:latin typeface="Cambria Math" panose="02040503050406030204" pitchFamily="18" charset="0"/>
                      </a:rPr>
                      <m:t>Tcc</m:t>
                    </m:r>
                  </m:oMath>
                </a14:m>
                <a:r>
                  <a:rPr kumimoji="1" lang="en-US" altLang="zh-CN" dirty="0"/>
                  <a:t>,</a:t>
                </a:r>
                <a:r>
                  <a:rPr kumimoji="1" lang="zh-CN" altLang="en-US" dirty="0"/>
                  <a:t> </a:t>
                </a:r>
              </a:p>
            </p:txBody>
          </p:sp>
        </mc:Choice>
        <mc:Fallback xmlns="">
          <p:sp>
            <p:nvSpPr>
              <p:cNvPr id="6" name="文本框 5">
                <a:extLst>
                  <a:ext uri="{FF2B5EF4-FFF2-40B4-BE49-F238E27FC236}">
                    <a16:creationId xmlns:a16="http://schemas.microsoft.com/office/drawing/2014/main" id="{823535D5-5C1A-C5A9-AD1F-D894723E35F7}"/>
                  </a:ext>
                </a:extLst>
              </p:cNvPr>
              <p:cNvSpPr txBox="1">
                <a:spLocks noRot="1" noChangeAspect="1" noMove="1" noResize="1" noEditPoints="1" noAdjustHandles="1" noChangeArrowheads="1" noChangeShapeType="1" noTextEdit="1"/>
              </p:cNvSpPr>
              <p:nvPr/>
            </p:nvSpPr>
            <p:spPr>
              <a:xfrm>
                <a:off x="8392568" y="4171492"/>
                <a:ext cx="2649893" cy="276999"/>
              </a:xfrm>
              <a:prstGeom prst="rect">
                <a:avLst/>
              </a:prstGeom>
              <a:blipFill>
                <a:blip r:embed="rId21"/>
                <a:stretch>
                  <a:fillRect l="-2857" t="-26087" r="-2381" b="-4782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AEC5B9E5-BBFC-D8AA-AF98-B02E5E76A313}"/>
                  </a:ext>
                </a:extLst>
              </p:cNvPr>
              <p:cNvSpPr txBox="1"/>
              <p:nvPr/>
            </p:nvSpPr>
            <p:spPr>
              <a:xfrm>
                <a:off x="8418733" y="4648168"/>
                <a:ext cx="5558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𝐷</m:t>
                      </m:r>
                      <m:acc>
                        <m:accPr>
                          <m:chr m:val="̅"/>
                          <m:ctrlPr>
                            <a:rPr kumimoji="1" lang="en-US" altLang="zh-CN" b="0" i="1" smtClean="0">
                              <a:latin typeface="Cambria Math" panose="02040503050406030204" pitchFamily="18" charset="0"/>
                            </a:rPr>
                          </m:ctrlPr>
                        </m:accPr>
                        <m:e>
                          <m:r>
                            <a:rPr kumimoji="1" lang="en-US" altLang="zh-CN" b="0" i="1" smtClean="0">
                              <a:latin typeface="Cambria Math" panose="02040503050406030204" pitchFamily="18" charset="0"/>
                            </a:rPr>
                            <m:t>𝐷</m:t>
                          </m:r>
                        </m:e>
                      </m:acc>
                      <m:r>
                        <a:rPr kumimoji="1" lang="en-US" altLang="zh-CN" b="0" i="1" smtClean="0">
                          <a:latin typeface="Cambria Math" panose="02040503050406030204" pitchFamily="18" charset="0"/>
                        </a:rPr>
                        <m:t>𝐾</m:t>
                      </m:r>
                    </m:oMath>
                  </m:oMathPara>
                </a14:m>
                <a:endParaRPr kumimoji="1" lang="zh-CN" altLang="en-US" dirty="0"/>
              </a:p>
            </p:txBody>
          </p:sp>
        </mc:Choice>
        <mc:Fallback xmlns="">
          <p:sp>
            <p:nvSpPr>
              <p:cNvPr id="7" name="文本框 6">
                <a:extLst>
                  <a:ext uri="{FF2B5EF4-FFF2-40B4-BE49-F238E27FC236}">
                    <a16:creationId xmlns:a16="http://schemas.microsoft.com/office/drawing/2014/main" id="{AEC5B9E5-BBFC-D8AA-AF98-B02E5E76A313}"/>
                  </a:ext>
                </a:extLst>
              </p:cNvPr>
              <p:cNvSpPr txBox="1">
                <a:spLocks noRot="1" noChangeAspect="1" noMove="1" noResize="1" noEditPoints="1" noAdjustHandles="1" noChangeArrowheads="1" noChangeShapeType="1" noTextEdit="1"/>
              </p:cNvSpPr>
              <p:nvPr/>
            </p:nvSpPr>
            <p:spPr>
              <a:xfrm>
                <a:off x="8418733" y="4648168"/>
                <a:ext cx="555858" cy="276999"/>
              </a:xfrm>
              <a:prstGeom prst="rect">
                <a:avLst/>
              </a:prstGeom>
              <a:blipFill>
                <a:blip r:embed="rId22"/>
                <a:stretch>
                  <a:fillRect l="-6667" r="-6667" b="-8696"/>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C7595066-937B-76FA-1BA0-6012EAC7F04B}"/>
              </a:ext>
            </a:extLst>
          </p:cNvPr>
          <p:cNvSpPr txBox="1"/>
          <p:nvPr/>
        </p:nvSpPr>
        <p:spPr>
          <a:xfrm>
            <a:off x="2506254" y="3121140"/>
            <a:ext cx="8244953" cy="1569660"/>
          </a:xfrm>
          <a:prstGeom prst="rect">
            <a:avLst/>
          </a:prstGeom>
          <a:solidFill>
            <a:srgbClr val="FFFF00"/>
          </a:solidFill>
        </p:spPr>
        <p:txBody>
          <a:bodyPr wrap="square">
            <a:spAutoFit/>
          </a:bodyPr>
          <a:lstStyle/>
          <a:p>
            <a:r>
              <a:rPr lang="en-US" altLang="zh-CN" sz="3200" dirty="0"/>
              <a:t>chiral unitary approaches and coupled-channel unitary approaches have provided valuable insights into the nature of such states</a:t>
            </a:r>
            <a:endParaRPr lang="zh-CN" altLang="en-US" sz="3200" dirty="0"/>
          </a:p>
        </p:txBody>
      </p:sp>
    </p:spTree>
    <p:extLst>
      <p:ext uri="{BB962C8B-B14F-4D97-AF65-F5344CB8AC3E}">
        <p14:creationId xmlns:p14="http://schemas.microsoft.com/office/powerpoint/2010/main" val="3691245028"/>
      </p:ext>
    </p:extLst>
  </p:cSld>
  <p:clrMapOvr>
    <a:masterClrMapping/>
  </p:clrMapOvr>
  <p:transition advTm="3895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8A45DE2-4D22-1E4F-AD8C-5A8BDA200BD8}"/>
              </a:ext>
            </a:extLst>
          </p:cNvPr>
          <p:cNvSpPr txBox="1"/>
          <p:nvPr/>
        </p:nvSpPr>
        <p:spPr>
          <a:xfrm>
            <a:off x="1933763" y="433546"/>
            <a:ext cx="8354890" cy="930447"/>
          </a:xfrm>
          <a:prstGeom prst="ellipse">
            <a:avLst/>
          </a:prstGeom>
        </p:spPr>
        <p:txBody>
          <a:bodyPr vert="horz" lIns="91440" tIns="45720" rIns="91440" bIns="45720" rtlCol="0" anchor="b">
            <a:normAutofit/>
          </a:bodyPr>
          <a:lstStyle/>
          <a:p>
            <a:pPr algn="ctr">
              <a:lnSpc>
                <a:spcPct val="90000"/>
              </a:lnSpc>
              <a:spcBef>
                <a:spcPct val="0"/>
              </a:spcBef>
              <a:spcAft>
                <a:spcPts val="600"/>
              </a:spcAft>
            </a:pPr>
            <a:r>
              <a:rPr kumimoji="1" lang="en-US" altLang="zh-CN" sz="4000" dirty="0">
                <a:solidFill>
                  <a:srgbClr val="FFFFFF"/>
                </a:solidFill>
                <a:latin typeface="+mj-lt"/>
                <a:ea typeface="+mj-ea"/>
                <a:cs typeface="+mj-cs"/>
              </a:rPr>
              <a:t>Very preliminary!</a:t>
            </a:r>
          </a:p>
        </p:txBody>
      </p:sp>
      <p:pic>
        <p:nvPicPr>
          <p:cNvPr id="7" name="图像" descr="图像">
            <a:extLst>
              <a:ext uri="{FF2B5EF4-FFF2-40B4-BE49-F238E27FC236}">
                <a16:creationId xmlns:a16="http://schemas.microsoft.com/office/drawing/2014/main" id="{A08168CB-22FD-48CD-9EE4-34FFFD246EDF}"/>
              </a:ext>
            </a:extLst>
          </p:cNvPr>
          <p:cNvPicPr>
            <a:picLocks noChangeAspect="1"/>
          </p:cNvPicPr>
          <p:nvPr/>
        </p:nvPicPr>
        <p:blipFill>
          <a:blip r:embed="rId3"/>
          <a:stretch>
            <a:fillRect/>
          </a:stretch>
        </p:blipFill>
        <p:spPr>
          <a:xfrm>
            <a:off x="2812837" y="1231377"/>
            <a:ext cx="7096489" cy="4395246"/>
          </a:xfrm>
          <a:prstGeom prst="rect">
            <a:avLst/>
          </a:prstGeom>
          <a:ln w="12700">
            <a:miter lim="400000"/>
          </a:ln>
        </p:spPr>
      </p:pic>
      <p:sp>
        <p:nvSpPr>
          <p:cNvPr id="8" name="矩形 7">
            <a:extLst>
              <a:ext uri="{FF2B5EF4-FFF2-40B4-BE49-F238E27FC236}">
                <a16:creationId xmlns:a16="http://schemas.microsoft.com/office/drawing/2014/main" id="{23C56B34-F5EB-434D-8022-DA06CC0E5729}"/>
              </a:ext>
            </a:extLst>
          </p:cNvPr>
          <p:cNvSpPr/>
          <p:nvPr/>
        </p:nvSpPr>
        <p:spPr>
          <a:xfrm>
            <a:off x="0" y="313994"/>
            <a:ext cx="10432662" cy="584775"/>
          </a:xfrm>
          <a:prstGeom prst="rect">
            <a:avLst/>
          </a:prstGeom>
        </p:spPr>
        <p:txBody>
          <a:bodyPr wrap="square">
            <a:spAutoFit/>
          </a:bodyPr>
          <a:lstStyle/>
          <a:p>
            <a:r>
              <a:rPr lang="en-US" altLang="zh-CN" sz="3200" b="1" dirty="0">
                <a:latin typeface="微软雅黑" panose="020B0503020204020204" pitchFamily="34" charset="-122"/>
                <a:ea typeface="微软雅黑" panose="020B0503020204020204" pitchFamily="34" charset="-122"/>
              </a:rPr>
              <a:t>Many particles observed in the 1960’s</a:t>
            </a:r>
            <a:endParaRPr lang="zh-CN" altLang="en-US" sz="3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7756394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160815" y="1387929"/>
            <a:ext cx="1436915" cy="2155373"/>
          </a:xfrm>
          <a:prstGeom prst="rect">
            <a:avLst/>
          </a:prstGeom>
        </p:spPr>
      </p:pic>
      <p:sp>
        <p:nvSpPr>
          <p:cNvPr id="4" name="矩形 3"/>
          <p:cNvSpPr/>
          <p:nvPr/>
        </p:nvSpPr>
        <p:spPr>
          <a:xfrm>
            <a:off x="1895487" y="3584893"/>
            <a:ext cx="1976375" cy="369332"/>
          </a:xfrm>
          <a:prstGeom prst="rect">
            <a:avLst/>
          </a:prstGeom>
        </p:spPr>
        <p:txBody>
          <a:bodyPr wrap="none">
            <a:spAutoFit/>
          </a:bodyPr>
          <a:lstStyle/>
          <a:p>
            <a:pPr fontAlgn="base"/>
            <a:r>
              <a:rPr lang="en-US" altLang="zh-CN" dirty="0">
                <a:solidFill>
                  <a:srgbClr val="000000"/>
                </a:solidFill>
                <a:latin typeface="Linux Libertine" charset="0"/>
              </a:rPr>
              <a:t>Murray Gell-Mann</a:t>
            </a:r>
          </a:p>
        </p:txBody>
      </p:sp>
      <p:pic>
        <p:nvPicPr>
          <p:cNvPr id="7" name="图片 6"/>
          <p:cNvPicPr>
            <a:picLocks noChangeAspect="1"/>
          </p:cNvPicPr>
          <p:nvPr/>
        </p:nvPicPr>
        <p:blipFill>
          <a:blip r:embed="rId4"/>
          <a:stretch>
            <a:fillRect/>
          </a:stretch>
        </p:blipFill>
        <p:spPr>
          <a:xfrm>
            <a:off x="2084037" y="4190216"/>
            <a:ext cx="1513692" cy="2161599"/>
          </a:xfrm>
          <a:prstGeom prst="rect">
            <a:avLst/>
          </a:prstGeom>
        </p:spPr>
      </p:pic>
      <p:sp>
        <p:nvSpPr>
          <p:cNvPr id="8" name="矩形 7"/>
          <p:cNvSpPr/>
          <p:nvPr/>
        </p:nvSpPr>
        <p:spPr>
          <a:xfrm>
            <a:off x="1982967" y="6371342"/>
            <a:ext cx="1690527" cy="369332"/>
          </a:xfrm>
          <a:prstGeom prst="rect">
            <a:avLst/>
          </a:prstGeom>
        </p:spPr>
        <p:txBody>
          <a:bodyPr wrap="none">
            <a:spAutoFit/>
          </a:bodyPr>
          <a:lstStyle/>
          <a:p>
            <a:r>
              <a:rPr lang="en-US" altLang="zh-CN" dirty="0">
                <a:solidFill>
                  <a:srgbClr val="000000"/>
                </a:solidFill>
                <a:latin typeface="Linux Libertine" charset="0"/>
              </a:rPr>
              <a:t>Yuval Ne'eman</a:t>
            </a:r>
            <a:r>
              <a:rPr lang="en-US" altLang="zh-CN" dirty="0">
                <a:solidFill>
                  <a:srgbClr val="222222"/>
                </a:solidFill>
                <a:latin typeface="Arial" charset="0"/>
              </a:rPr>
              <a:t>.</a:t>
            </a:r>
            <a:endParaRPr lang="zh-CN" altLang="en-US" dirty="0"/>
          </a:p>
        </p:txBody>
      </p:sp>
      <p:pic>
        <p:nvPicPr>
          <p:cNvPr id="14" name="图片 13"/>
          <p:cNvPicPr>
            <a:picLocks noChangeAspect="1"/>
          </p:cNvPicPr>
          <p:nvPr/>
        </p:nvPicPr>
        <p:blipFill>
          <a:blip r:embed="rId5"/>
          <a:stretch>
            <a:fillRect/>
          </a:stretch>
        </p:blipFill>
        <p:spPr>
          <a:xfrm>
            <a:off x="3805008" y="1586139"/>
            <a:ext cx="4285949" cy="3214462"/>
          </a:xfrm>
          <a:prstGeom prst="rect">
            <a:avLst/>
          </a:prstGeom>
        </p:spPr>
      </p:pic>
      <p:pic>
        <p:nvPicPr>
          <p:cNvPr id="9" name="图片 8"/>
          <p:cNvPicPr>
            <a:picLocks noChangeAspect="1"/>
          </p:cNvPicPr>
          <p:nvPr/>
        </p:nvPicPr>
        <p:blipFill>
          <a:blip r:embed="rId6"/>
          <a:stretch>
            <a:fillRect/>
          </a:stretch>
        </p:blipFill>
        <p:spPr>
          <a:xfrm>
            <a:off x="8134500" y="1586139"/>
            <a:ext cx="2162015" cy="4191907"/>
          </a:xfrm>
          <a:prstGeom prst="rect">
            <a:avLst/>
          </a:prstGeom>
        </p:spPr>
      </p:pic>
      <p:sp>
        <p:nvSpPr>
          <p:cNvPr id="10" name="矩形 9"/>
          <p:cNvSpPr/>
          <p:nvPr/>
        </p:nvSpPr>
        <p:spPr>
          <a:xfrm>
            <a:off x="8071758" y="5909678"/>
            <a:ext cx="2596243" cy="646331"/>
          </a:xfrm>
          <a:prstGeom prst="rect">
            <a:avLst/>
          </a:prstGeom>
        </p:spPr>
        <p:txBody>
          <a:bodyPr wrap="square">
            <a:spAutoFit/>
          </a:bodyPr>
          <a:lstStyle/>
          <a:p>
            <a:r>
              <a:rPr lang="nb-NO" altLang="zh-CN" dirty="0">
                <a:solidFill>
                  <a:srgbClr val="000000"/>
                </a:solidFill>
                <a:latin typeface="-webkit-standard" charset="0"/>
              </a:rPr>
              <a:t>V. E. Barnes et al., </a:t>
            </a:r>
            <a:r>
              <a:rPr lang="nb-NO" altLang="zh-CN" dirty="0" err="1">
                <a:solidFill>
                  <a:srgbClr val="000000"/>
                </a:solidFill>
                <a:latin typeface="-webkit-standard" charset="0"/>
              </a:rPr>
              <a:t>Phys</a:t>
            </a:r>
            <a:r>
              <a:rPr lang="nb-NO" altLang="zh-CN" dirty="0">
                <a:solidFill>
                  <a:srgbClr val="000000"/>
                </a:solidFill>
                <a:latin typeface="-webkit-standard" charset="0"/>
              </a:rPr>
              <a:t>. Rev. Lett. 12, 204 (1964)</a:t>
            </a:r>
            <a:endParaRPr lang="zh-CN" altLang="en-US" dirty="0"/>
          </a:p>
        </p:txBody>
      </p:sp>
      <p:graphicFrame>
        <p:nvGraphicFramePr>
          <p:cNvPr id="11" name="图表 10"/>
          <p:cNvGraphicFramePr/>
          <p:nvPr/>
        </p:nvGraphicFramePr>
        <p:xfrm>
          <a:off x="4258701" y="4313010"/>
          <a:ext cx="3570514" cy="29300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3" name="椭圆 12"/>
          <p:cNvSpPr/>
          <p:nvPr/>
        </p:nvSpPr>
        <p:spPr>
          <a:xfrm>
            <a:off x="5420139" y="4051423"/>
            <a:ext cx="1245704" cy="7491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幻灯片编号占位符 4"/>
          <p:cNvSpPr>
            <a:spLocks noGrp="1"/>
          </p:cNvSpPr>
          <p:nvPr>
            <p:ph type="sldNum" sz="quarter" idx="12"/>
          </p:nvPr>
        </p:nvSpPr>
        <p:spPr/>
        <p:txBody>
          <a:bodyPr/>
          <a:lstStyle/>
          <a:p>
            <a:fld id="{6DE53C34-1AA1-4AB3-A96F-01890984CFFF}" type="slidenum">
              <a:rPr lang="zh-CN" altLang="en-US" smtClean="0"/>
              <a:t>7</a:t>
            </a:fld>
            <a:endParaRPr lang="zh-CN" altLang="en-US"/>
          </a:p>
        </p:txBody>
      </p:sp>
      <p:sp>
        <p:nvSpPr>
          <p:cNvPr id="15" name="标题 1">
            <a:extLst>
              <a:ext uri="{FF2B5EF4-FFF2-40B4-BE49-F238E27FC236}">
                <a16:creationId xmlns:a16="http://schemas.microsoft.com/office/drawing/2014/main" id="{441CC4A0-D134-FF48-A844-F3607F34BCE5}"/>
              </a:ext>
            </a:extLst>
          </p:cNvPr>
          <p:cNvSpPr>
            <a:spLocks noGrp="1"/>
          </p:cNvSpPr>
          <p:nvPr>
            <p:ph type="title" idx="4294967295"/>
          </p:nvPr>
        </p:nvSpPr>
        <p:spPr>
          <a:xfrm>
            <a:off x="0" y="203200"/>
            <a:ext cx="9161463" cy="496888"/>
          </a:xfrm>
        </p:spPr>
        <p:txBody>
          <a:bodyPr>
            <a:noAutofit/>
          </a:bodyPr>
          <a:lstStyle/>
          <a:p>
            <a:r>
              <a:rPr lang="en-US" altLang="zh-CN" sz="3200" b="1" dirty="0">
                <a:latin typeface="Microsoft YaHei" charset="-122"/>
                <a:ea typeface="Microsoft YaHei" charset="-122"/>
                <a:cs typeface="Microsoft YaHei" charset="-122"/>
              </a:rPr>
              <a:t>Hadron</a:t>
            </a:r>
            <a:r>
              <a:rPr lang="zh-CN" altLang="en-US" sz="3200" b="1" dirty="0">
                <a:latin typeface="Microsoft YaHei" charset="-122"/>
                <a:ea typeface="Microsoft YaHei" charset="-122"/>
                <a:cs typeface="Microsoft YaHei" charset="-122"/>
              </a:rPr>
              <a:t> </a:t>
            </a:r>
            <a:r>
              <a:rPr lang="en-US" altLang="zh-CN" sz="3200" b="1" dirty="0">
                <a:latin typeface="Microsoft YaHei" charset="-122"/>
                <a:ea typeface="Microsoft YaHei" charset="-122"/>
                <a:cs typeface="Microsoft YaHei" charset="-122"/>
              </a:rPr>
              <a:t>spectroscopy—QM—QCD</a:t>
            </a:r>
            <a:r>
              <a:rPr lang="zh-CN" altLang="en-US" sz="3200" b="1" dirty="0">
                <a:latin typeface="Microsoft YaHei" charset="-122"/>
                <a:ea typeface="Microsoft YaHei" charset="-122"/>
                <a:cs typeface="Microsoft YaHei" charset="-122"/>
              </a:rPr>
              <a:t> </a:t>
            </a:r>
          </a:p>
        </p:txBody>
      </p:sp>
      <p:sp>
        <p:nvSpPr>
          <p:cNvPr id="16" name="文本框 15">
            <a:extLst>
              <a:ext uri="{FF2B5EF4-FFF2-40B4-BE49-F238E27FC236}">
                <a16:creationId xmlns:a16="http://schemas.microsoft.com/office/drawing/2014/main" id="{A3555750-98F9-8342-8303-49545A9AFBFC}"/>
              </a:ext>
            </a:extLst>
          </p:cNvPr>
          <p:cNvSpPr txBox="1"/>
          <p:nvPr/>
        </p:nvSpPr>
        <p:spPr>
          <a:xfrm>
            <a:off x="6453764" y="977692"/>
            <a:ext cx="3979423" cy="369332"/>
          </a:xfrm>
          <a:prstGeom prst="rect">
            <a:avLst/>
          </a:prstGeom>
          <a:noFill/>
        </p:spPr>
        <p:txBody>
          <a:bodyPr wrap="none" rtlCol="0">
            <a:spAutoFit/>
          </a:bodyPr>
          <a:lstStyle/>
          <a:p>
            <a:r>
              <a:rPr kumimoji="1" lang="en-US" altLang="zh-CN" b="1" i="1" dirty="0">
                <a:solidFill>
                  <a:srgbClr val="FF0000"/>
                </a:solidFill>
              </a:rPr>
              <a:t>Put</a:t>
            </a:r>
            <a:r>
              <a:rPr kumimoji="1" lang="zh-CN" altLang="en-US" b="1" i="1" dirty="0">
                <a:solidFill>
                  <a:srgbClr val="FF0000"/>
                </a:solidFill>
              </a:rPr>
              <a:t> </a:t>
            </a:r>
            <a:r>
              <a:rPr kumimoji="1" lang="en-US" altLang="zh-CN" b="1" i="1" dirty="0">
                <a:solidFill>
                  <a:srgbClr val="FF0000"/>
                </a:solidFill>
              </a:rPr>
              <a:t>an</a:t>
            </a:r>
            <a:r>
              <a:rPr kumimoji="1" lang="zh-CN" altLang="en-US" b="1" i="1" dirty="0">
                <a:solidFill>
                  <a:srgbClr val="FF0000"/>
                </a:solidFill>
              </a:rPr>
              <a:t> </a:t>
            </a:r>
            <a:r>
              <a:rPr kumimoji="1" lang="en-US" altLang="zh-CN" b="1" i="1" dirty="0">
                <a:solidFill>
                  <a:srgbClr val="FF0000"/>
                </a:solidFill>
              </a:rPr>
              <a:t>end</a:t>
            </a:r>
            <a:r>
              <a:rPr kumimoji="1" lang="zh-CN" altLang="en-US" b="1" i="1" dirty="0">
                <a:solidFill>
                  <a:srgbClr val="FF0000"/>
                </a:solidFill>
              </a:rPr>
              <a:t> </a:t>
            </a:r>
            <a:r>
              <a:rPr kumimoji="1" lang="en-US" altLang="zh-CN" b="1" i="1" dirty="0">
                <a:solidFill>
                  <a:srgbClr val="FF0000"/>
                </a:solidFill>
              </a:rPr>
              <a:t>to</a:t>
            </a:r>
            <a:r>
              <a:rPr kumimoji="1" lang="zh-CN" altLang="en-US" b="1" i="1" dirty="0">
                <a:solidFill>
                  <a:srgbClr val="FF0000"/>
                </a:solidFill>
              </a:rPr>
              <a:t> </a:t>
            </a:r>
            <a:r>
              <a:rPr kumimoji="1" lang="en-US" altLang="zh-CN" b="1" i="1" dirty="0">
                <a:solidFill>
                  <a:srgbClr val="FF0000"/>
                </a:solidFill>
              </a:rPr>
              <a:t>the</a:t>
            </a:r>
            <a:r>
              <a:rPr kumimoji="1" lang="zh-CN" altLang="en-US" b="1" i="1" dirty="0">
                <a:solidFill>
                  <a:srgbClr val="FF0000"/>
                </a:solidFill>
              </a:rPr>
              <a:t> </a:t>
            </a:r>
            <a:r>
              <a:rPr kumimoji="1" lang="en-US" altLang="zh-CN" b="1" i="1" dirty="0">
                <a:solidFill>
                  <a:srgbClr val="FF0000"/>
                </a:solidFill>
              </a:rPr>
              <a:t>then</a:t>
            </a:r>
            <a:r>
              <a:rPr kumimoji="1" lang="zh-CN" altLang="en-US" b="1" i="1" dirty="0">
                <a:solidFill>
                  <a:srgbClr val="FF0000"/>
                </a:solidFill>
              </a:rPr>
              <a:t> </a:t>
            </a:r>
            <a:r>
              <a:rPr kumimoji="1" lang="en-US" altLang="zh-CN" b="1" i="1" dirty="0">
                <a:solidFill>
                  <a:srgbClr val="FF0000"/>
                </a:solidFill>
              </a:rPr>
              <a:t>chaotic</a:t>
            </a:r>
            <a:r>
              <a:rPr kumimoji="1" lang="zh-CN" altLang="en-US" b="1" i="1" dirty="0">
                <a:solidFill>
                  <a:srgbClr val="FF0000"/>
                </a:solidFill>
              </a:rPr>
              <a:t> </a:t>
            </a:r>
            <a:r>
              <a:rPr kumimoji="1" lang="en-US" altLang="zh-CN" b="1" i="1" dirty="0">
                <a:solidFill>
                  <a:srgbClr val="FF0000"/>
                </a:solidFill>
              </a:rPr>
              <a:t>situation</a:t>
            </a:r>
            <a:endParaRPr kumimoji="1" lang="zh-CN" altLang="en-US" b="1" i="1" dirty="0">
              <a:solidFill>
                <a:srgbClr val="FF0000"/>
              </a:solidFill>
            </a:endParaRPr>
          </a:p>
        </p:txBody>
      </p:sp>
    </p:spTree>
    <p:extLst>
      <p:ext uri="{BB962C8B-B14F-4D97-AF65-F5344CB8AC3E}">
        <p14:creationId xmlns:p14="http://schemas.microsoft.com/office/powerpoint/2010/main" val="394087725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幻灯片编号占位符 4"/>
          <p:cNvSpPr>
            <a:spLocks noGrp="1"/>
          </p:cNvSpPr>
          <p:nvPr>
            <p:ph type="sldNum" sz="quarter" idx="12"/>
          </p:nvPr>
        </p:nvSpPr>
        <p:spPr/>
        <p:txBody>
          <a:bodyPr/>
          <a:lstStyle/>
          <a:p>
            <a:fld id="{6DE53C34-1AA1-4AB3-A96F-01890984CFFF}" type="slidenum">
              <a:rPr lang="zh-CN" altLang="en-US" smtClean="0"/>
              <a:t>8</a:t>
            </a:fld>
            <a:endParaRPr lang="zh-CN" altLang="en-US"/>
          </a:p>
        </p:txBody>
      </p:sp>
      <p:sp>
        <p:nvSpPr>
          <p:cNvPr id="15" name="标题 1">
            <a:extLst>
              <a:ext uri="{FF2B5EF4-FFF2-40B4-BE49-F238E27FC236}">
                <a16:creationId xmlns:a16="http://schemas.microsoft.com/office/drawing/2014/main" id="{441CC4A0-D134-FF48-A844-F3607F34BCE5}"/>
              </a:ext>
            </a:extLst>
          </p:cNvPr>
          <p:cNvSpPr>
            <a:spLocks noGrp="1"/>
          </p:cNvSpPr>
          <p:nvPr>
            <p:ph type="title" idx="4294967295"/>
          </p:nvPr>
        </p:nvSpPr>
        <p:spPr>
          <a:xfrm>
            <a:off x="0" y="242888"/>
            <a:ext cx="9161463" cy="496887"/>
          </a:xfrm>
        </p:spPr>
        <p:txBody>
          <a:bodyPr>
            <a:noAutofit/>
          </a:bodyPr>
          <a:lstStyle/>
          <a:p>
            <a:r>
              <a:rPr lang="en-US" altLang="zh-CN" sz="3200" b="1" dirty="0">
                <a:latin typeface="Microsoft YaHei" charset="-122"/>
                <a:ea typeface="Microsoft YaHei" charset="-122"/>
                <a:cs typeface="Microsoft YaHei" charset="-122"/>
              </a:rPr>
              <a:t>Naive</a:t>
            </a:r>
            <a:r>
              <a:rPr lang="zh-CN" altLang="en-US" sz="3200" b="1" dirty="0">
                <a:latin typeface="Microsoft YaHei" charset="-122"/>
                <a:ea typeface="Microsoft YaHei" charset="-122"/>
                <a:cs typeface="Microsoft YaHei" charset="-122"/>
              </a:rPr>
              <a:t> </a:t>
            </a:r>
            <a:r>
              <a:rPr lang="en-US" altLang="zh-CN" sz="3200" b="1" dirty="0">
                <a:latin typeface="Microsoft YaHei" charset="-122"/>
                <a:ea typeface="Microsoft YaHei" charset="-122"/>
                <a:cs typeface="Microsoft YaHei" charset="-122"/>
              </a:rPr>
              <a:t>QM: hadron structure</a:t>
            </a:r>
            <a:endParaRPr lang="zh-CN" altLang="en-US" sz="3200" b="1" dirty="0">
              <a:latin typeface="Microsoft YaHei" charset="-122"/>
              <a:ea typeface="Microsoft YaHei" charset="-122"/>
              <a:cs typeface="Microsoft YaHei" charset="-122"/>
            </a:endParaRPr>
          </a:p>
        </p:txBody>
      </p:sp>
      <p:pic>
        <p:nvPicPr>
          <p:cNvPr id="6" name="图片 5" descr="图片包含 台球&#10;&#10;&#10;&#10;自动生成的说明">
            <a:extLst>
              <a:ext uri="{FF2B5EF4-FFF2-40B4-BE49-F238E27FC236}">
                <a16:creationId xmlns:a16="http://schemas.microsoft.com/office/drawing/2014/main" id="{33623578-E903-894F-B751-4B4B11783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9600" y="1928422"/>
            <a:ext cx="4492350" cy="3239381"/>
          </a:xfrm>
          <a:prstGeom prst="rect">
            <a:avLst/>
          </a:prstGeom>
        </p:spPr>
      </p:pic>
    </p:spTree>
    <p:extLst>
      <p:ext uri="{BB962C8B-B14F-4D97-AF65-F5344CB8AC3E}">
        <p14:creationId xmlns:p14="http://schemas.microsoft.com/office/powerpoint/2010/main" val="85961673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幻灯片编号占位符 4"/>
          <p:cNvSpPr>
            <a:spLocks noGrp="1"/>
          </p:cNvSpPr>
          <p:nvPr>
            <p:ph type="sldNum" sz="quarter" idx="12"/>
          </p:nvPr>
        </p:nvSpPr>
        <p:spPr/>
        <p:txBody>
          <a:bodyPr/>
          <a:lstStyle/>
          <a:p>
            <a:fld id="{6DE53C34-1AA1-4AB3-A96F-01890984CFFF}" type="slidenum">
              <a:rPr lang="zh-CN" altLang="en-US" smtClean="0"/>
              <a:t>9</a:t>
            </a:fld>
            <a:endParaRPr lang="zh-CN" altLang="en-US"/>
          </a:p>
        </p:txBody>
      </p:sp>
      <p:sp>
        <p:nvSpPr>
          <p:cNvPr id="15" name="标题 1">
            <a:extLst>
              <a:ext uri="{FF2B5EF4-FFF2-40B4-BE49-F238E27FC236}">
                <a16:creationId xmlns:a16="http://schemas.microsoft.com/office/drawing/2014/main" id="{441CC4A0-D134-FF48-A844-F3607F34BCE5}"/>
              </a:ext>
            </a:extLst>
          </p:cNvPr>
          <p:cNvSpPr>
            <a:spLocks noGrp="1"/>
          </p:cNvSpPr>
          <p:nvPr>
            <p:ph type="title" idx="4294967295"/>
          </p:nvPr>
        </p:nvSpPr>
        <p:spPr>
          <a:xfrm>
            <a:off x="0" y="242888"/>
            <a:ext cx="9161463" cy="496887"/>
          </a:xfrm>
        </p:spPr>
        <p:txBody>
          <a:bodyPr>
            <a:noAutofit/>
          </a:bodyPr>
          <a:lstStyle/>
          <a:p>
            <a:r>
              <a:rPr lang="en-US" altLang="zh-CN" sz="2400" b="1" dirty="0">
                <a:latin typeface="Microsoft YaHei" charset="-122"/>
                <a:ea typeface="Microsoft YaHei" charset="-122"/>
                <a:cs typeface="Microsoft YaHei" charset="-122"/>
              </a:rPr>
              <a:t>Beyond</a:t>
            </a:r>
            <a:r>
              <a:rPr lang="zh-CN" altLang="en-US" sz="2400" b="1" dirty="0">
                <a:latin typeface="Microsoft YaHei" charset="-122"/>
                <a:ea typeface="Microsoft YaHei" charset="-122"/>
                <a:cs typeface="Microsoft YaHei" charset="-122"/>
              </a:rPr>
              <a:t> </a:t>
            </a:r>
            <a:r>
              <a:rPr lang="en-US" altLang="zh-CN" sz="2400" b="1" dirty="0">
                <a:latin typeface="Microsoft YaHei" charset="-122"/>
                <a:ea typeface="Microsoft YaHei" charset="-122"/>
                <a:cs typeface="Microsoft YaHei" charset="-122"/>
              </a:rPr>
              <a:t>Naïve QM, more complicated structures allowed</a:t>
            </a:r>
            <a:endParaRPr lang="zh-CN" altLang="en-US" sz="2400" b="1" dirty="0">
              <a:latin typeface="Microsoft YaHei" charset="-122"/>
              <a:ea typeface="Microsoft YaHei" charset="-122"/>
              <a:cs typeface="Microsoft YaHei" charset="-122"/>
            </a:endParaRPr>
          </a:p>
        </p:txBody>
      </p:sp>
      <p:pic>
        <p:nvPicPr>
          <p:cNvPr id="6" name="图片 5" descr="图片包含 台球&#10;&#10;&#10;&#10;自动生成的说明">
            <a:extLst>
              <a:ext uri="{FF2B5EF4-FFF2-40B4-BE49-F238E27FC236}">
                <a16:creationId xmlns:a16="http://schemas.microsoft.com/office/drawing/2014/main" id="{33623578-E903-894F-B751-4B4B11783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8253" y="1464236"/>
            <a:ext cx="2500942" cy="1803400"/>
          </a:xfrm>
          <a:prstGeom prst="rect">
            <a:avLst/>
          </a:prstGeom>
        </p:spPr>
      </p:pic>
      <p:pic>
        <p:nvPicPr>
          <p:cNvPr id="16" name="图片 15">
            <a:extLst>
              <a:ext uri="{FF2B5EF4-FFF2-40B4-BE49-F238E27FC236}">
                <a16:creationId xmlns:a16="http://schemas.microsoft.com/office/drawing/2014/main" id="{C7FC8726-7B5C-B44F-B972-F7F47D664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9195" y="3321880"/>
            <a:ext cx="5890986" cy="2925109"/>
          </a:xfrm>
          <a:prstGeom prst="rect">
            <a:avLst/>
          </a:prstGeom>
        </p:spPr>
      </p:pic>
      <p:sp>
        <p:nvSpPr>
          <p:cNvPr id="18" name="文本框 17">
            <a:extLst>
              <a:ext uri="{FF2B5EF4-FFF2-40B4-BE49-F238E27FC236}">
                <a16:creationId xmlns:a16="http://schemas.microsoft.com/office/drawing/2014/main" id="{CF64A860-7994-2C47-ACFA-68017F3F5247}"/>
              </a:ext>
            </a:extLst>
          </p:cNvPr>
          <p:cNvSpPr txBox="1"/>
          <p:nvPr/>
        </p:nvSpPr>
        <p:spPr>
          <a:xfrm>
            <a:off x="5565222" y="2046599"/>
            <a:ext cx="4699684" cy="523220"/>
          </a:xfrm>
          <a:prstGeom prst="rect">
            <a:avLst/>
          </a:prstGeom>
          <a:noFill/>
        </p:spPr>
        <p:txBody>
          <a:bodyPr wrap="none" rtlCol="0">
            <a:spAutoFit/>
          </a:bodyPr>
          <a:lstStyle/>
          <a:p>
            <a:r>
              <a:rPr kumimoji="1" lang="en-US" altLang="zh-CN" sz="2800" b="1" dirty="0">
                <a:latin typeface="Microsoft YaHei" panose="020B0503020204020204" pitchFamily="34" charset="-122"/>
                <a:ea typeface="Microsoft YaHei" panose="020B0503020204020204" pitchFamily="34" charset="-122"/>
              </a:rPr>
              <a:t>In</a:t>
            </a:r>
            <a:r>
              <a:rPr kumimoji="1" lang="zh-CN" altLang="en-US" sz="2800" b="1" dirty="0">
                <a:latin typeface="Microsoft YaHei" panose="020B0503020204020204" pitchFamily="34" charset="-122"/>
                <a:ea typeface="Microsoft YaHei" panose="020B0503020204020204" pitchFamily="34" charset="-122"/>
              </a:rPr>
              <a:t> </a:t>
            </a:r>
            <a:r>
              <a:rPr kumimoji="1" lang="en-US" altLang="zh-CN" sz="2800" b="1" dirty="0">
                <a:latin typeface="Microsoft YaHei" panose="020B0503020204020204" pitchFamily="34" charset="-122"/>
                <a:ea typeface="Microsoft YaHei" panose="020B0503020204020204" pitchFamily="34" charset="-122"/>
              </a:rPr>
              <a:t>the</a:t>
            </a:r>
            <a:r>
              <a:rPr kumimoji="1" lang="zh-CN" altLang="en-US" sz="2800" b="1" dirty="0">
                <a:latin typeface="Microsoft YaHei" panose="020B0503020204020204" pitchFamily="34" charset="-122"/>
                <a:ea typeface="Microsoft YaHei" panose="020B0503020204020204" pitchFamily="34" charset="-122"/>
              </a:rPr>
              <a:t> </a:t>
            </a:r>
            <a:r>
              <a:rPr kumimoji="1" lang="en-US" altLang="zh-CN" sz="2800" b="1" dirty="0">
                <a:solidFill>
                  <a:srgbClr val="0432FF"/>
                </a:solidFill>
                <a:latin typeface="Microsoft YaHei" panose="020B0503020204020204" pitchFamily="34" charset="-122"/>
                <a:ea typeface="Microsoft YaHei" panose="020B0503020204020204" pitchFamily="34" charset="-122"/>
              </a:rPr>
              <a:t>naïve quark model</a:t>
            </a:r>
            <a:endParaRPr kumimoji="1" lang="zh-CN" altLang="en-US" sz="2800" b="1" dirty="0">
              <a:latin typeface="Microsoft YaHei" panose="020B0503020204020204" pitchFamily="34" charset="-122"/>
              <a:ea typeface="Microsoft YaHei" panose="020B0503020204020204" pitchFamily="34" charset="-122"/>
            </a:endParaRPr>
          </a:p>
        </p:txBody>
      </p:sp>
      <p:sp>
        <p:nvSpPr>
          <p:cNvPr id="26" name="文本框 25">
            <a:extLst>
              <a:ext uri="{FF2B5EF4-FFF2-40B4-BE49-F238E27FC236}">
                <a16:creationId xmlns:a16="http://schemas.microsoft.com/office/drawing/2014/main" id="{AE9F296A-E9DA-324B-A26F-BA92C9E49BB3}"/>
              </a:ext>
            </a:extLst>
          </p:cNvPr>
          <p:cNvSpPr txBox="1"/>
          <p:nvPr/>
        </p:nvSpPr>
        <p:spPr>
          <a:xfrm>
            <a:off x="663884" y="4532293"/>
            <a:ext cx="2920564" cy="954107"/>
          </a:xfrm>
          <a:prstGeom prst="rect">
            <a:avLst/>
          </a:prstGeom>
          <a:noFill/>
        </p:spPr>
        <p:txBody>
          <a:bodyPr wrap="square" rtlCol="0">
            <a:spAutoFit/>
          </a:bodyPr>
          <a:lstStyle/>
          <a:p>
            <a:r>
              <a:rPr kumimoji="1" lang="en-US" altLang="zh-CN" sz="2800" b="1" dirty="0">
                <a:latin typeface="Microsoft YaHei" panose="020B0503020204020204" pitchFamily="34" charset="-122"/>
                <a:ea typeface="Microsoft YaHei" panose="020B0503020204020204" pitchFamily="34" charset="-122"/>
              </a:rPr>
              <a:t>In</a:t>
            </a:r>
            <a:r>
              <a:rPr kumimoji="1" lang="zh-CN" altLang="en-US" sz="2800" b="1" dirty="0">
                <a:latin typeface="Microsoft YaHei" panose="020B0503020204020204" pitchFamily="34" charset="-122"/>
                <a:ea typeface="Microsoft YaHei" panose="020B0503020204020204" pitchFamily="34" charset="-122"/>
              </a:rPr>
              <a:t> </a:t>
            </a:r>
            <a:r>
              <a:rPr kumimoji="1" lang="en-US" altLang="zh-CN" sz="2800" b="1" dirty="0">
                <a:latin typeface="Microsoft YaHei" panose="020B0503020204020204" pitchFamily="34" charset="-122"/>
                <a:ea typeface="Microsoft YaHei" panose="020B0503020204020204" pitchFamily="34" charset="-122"/>
              </a:rPr>
              <a:t>principle,</a:t>
            </a:r>
          </a:p>
          <a:p>
            <a:r>
              <a:rPr kumimoji="1" lang="en-US" altLang="zh-CN" sz="2800" b="1" dirty="0">
                <a:latin typeface="Microsoft YaHei" panose="020B0503020204020204" pitchFamily="34" charset="-122"/>
                <a:ea typeface="Microsoft YaHei" panose="020B0503020204020204" pitchFamily="34" charset="-122"/>
              </a:rPr>
              <a:t>QCD </a:t>
            </a:r>
            <a:r>
              <a:rPr kumimoji="1" lang="en-US" altLang="zh-CN" sz="2800" b="1" dirty="0">
                <a:solidFill>
                  <a:srgbClr val="FF0000"/>
                </a:solidFill>
                <a:latin typeface="Microsoft YaHei" panose="020B0503020204020204" pitchFamily="34" charset="-122"/>
                <a:ea typeface="Microsoft YaHei" panose="020B0503020204020204" pitchFamily="34" charset="-122"/>
              </a:rPr>
              <a:t>allows</a:t>
            </a:r>
            <a:endParaRPr kumimoji="1" lang="zh-CN" altLang="en-US" sz="2800" b="1" dirty="0">
              <a:solidFill>
                <a:srgbClr val="FF0000"/>
              </a:solidFill>
              <a:latin typeface="Microsoft YaHei" panose="020B0503020204020204" pitchFamily="34" charset="-122"/>
              <a:ea typeface="Microsoft YaHei" panose="020B0503020204020204" pitchFamily="34" charset="-122"/>
            </a:endParaRPr>
          </a:p>
        </p:txBody>
      </p:sp>
      <p:sp>
        <p:nvSpPr>
          <p:cNvPr id="2" name="矩形 1">
            <a:extLst>
              <a:ext uri="{FF2B5EF4-FFF2-40B4-BE49-F238E27FC236}">
                <a16:creationId xmlns:a16="http://schemas.microsoft.com/office/drawing/2014/main" id="{E082EB41-342E-CF40-922E-4479EEC94BB0}"/>
              </a:ext>
            </a:extLst>
          </p:cNvPr>
          <p:cNvSpPr/>
          <p:nvPr/>
        </p:nvSpPr>
        <p:spPr>
          <a:xfrm>
            <a:off x="4787900" y="4826000"/>
            <a:ext cx="2387600" cy="13208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89612817-9F5D-E14E-BEEF-9114C8087A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1335" y="4826001"/>
            <a:ext cx="1287461" cy="1598227"/>
          </a:xfrm>
          <a:prstGeom prst="rect">
            <a:avLst/>
          </a:prstGeom>
        </p:spPr>
      </p:pic>
    </p:spTree>
    <p:extLst>
      <p:ext uri="{BB962C8B-B14F-4D97-AF65-F5344CB8AC3E}">
        <p14:creationId xmlns:p14="http://schemas.microsoft.com/office/powerpoint/2010/main" val="257731764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RC" val="$\Gamma$"/>
  <p:tag name="LOG" val="This is e-TeX, Version 3.141592-2.2 (MiKTeX 2.4) (preloaded format=latex 2008.10.6)  12 OCT 2008 20:10&#10;entering extended mode&#10;**Text*Box*114&#10;(Text Box 114.tex&#10;LaTeX2e &lt;2005/12/01&gt;&#10;Babel &lt;v3.8g&gt; and hyphenation patterns for english, dumylang, nohyphenation, ge&#10;rman, ngerman, french, loaded.&#10;(C:\CTeX\texmf\tex\latex\base\article.cls&#10;Document Class: article 2005/09/16 v1.4f Standard LaTeX document class&#10;(C:\CTeX\texmf\tex\latex\base\size10.clo&#10;File: size10.clo 2005/09/16 v1.4f Standard LaTeX file (size option)&#10;)&#10;\c@part=\count79&#10;\c@section=\count80&#10;\c@subsection=\count81&#10;\c@subsubsection=\count82&#10;\c@paragraph=\count83&#10;\c@subparagraph=\count84&#10;\c@figure=\count85&#10;\c@table=\count86&#10;\abovecaptionskip=\skip41&#10;\belowcaptionskip=\skip42&#10;\bibindent=\dimen102&#10;) (C:\CTeX\texmf\tex\latex\tools\xspace.sty&#10;Package: xspace 2006/05/08 v1.12 Space after command names (DPC,MH)&#10;) (C:\CTeX\texmf\tex\latex\amsfonts\amssymb.sty&#10;Package: amssymb 2002/01/22 v2.2d&#10;(C:\CTeX\texmf\tex\latex\amsfonts\amsfonts.sty&#10;Package: amsfonts 2001/10/25 v2.2f&#10;\@emptytoks=\toks14&#10;\symAMSa=\mathgroup4&#10;\symAMSb=\mathgroup5&#10;LaTeX Font Info:    Overwriting math alphabet `\mathfrak' in version `bold'&#10;(Font)                  U/euf/m/n --&gt; U/euf/b/n on input line 132.&#10;)) (C:\CTeX\texmf\tex\latex\amsmath\amsmath.sty&#10;Package: amsmath 2000/07/18 v2.13 AMS math features&#10;\@mathmargin=\skip43&#10;For additional information on amsmath, use the `?' option.&#10;(C:\CTeX\texmf\tex\latex\amsmath\amstext.sty&#10;Package: amstext 2000/06/29 v2.01&#10;(C:\CTeX\texmf\tex\latex\amsmath\amsgen.sty&#10;File: amsgen.sty 1999/11/30 v2.0&#10;\@emptytoks=\toks15&#10;\ex@=\dimen103&#10;)) (C:\CTeX\texmf\tex\latex\amsmath\amsbsy.sty&#10;Package: amsbsy 1999/11/29 v1.2d&#10;\pmbraise@=\dimen104&#10;) (C:\CTeX\texmf\tex\latex\amsmath\amsopn.sty&#10;Package: amsopn 1999/12/14 v2.01 operator names&#10;)&#10;\inf@bad=\count87&#10;LaTeX Info: Redefining \frac on input line 211.&#10;\uproot@=\count88&#10;\leftroot@=\count89&#10;LaTeX Info: Redefining \overline on input line 307.&#10;\classnum@=\count90&#10;\DOTSCASE@=\count91&#10;LaTeX Info: Redefining \ldots on input line 379.&#10;LaTeX Info: Redefining \dots on input line 382.&#10;LaTeX Info: Redefining \cdots on input line 467.&#10;\Mathstrutbox@=\box26&#10;\strutbox@=\box27&#10;\big@size=\dimen105&#10;LaTeX Font Info:    Redeclaring font encoding OML on input line 567.&#10;LaTeX Font Info:    Redeclaring font encoding OMS on input line 568.&#10;\macc@depth=\count92&#10;\c@MaxMatrixCols=\count93&#10;\dotsspace@=\muskip10&#10;\c@parentequation=\count94&#10;\dspbrk@lvl=\count95&#10;\tag@help=\toks16&#10;\row@=\count96&#10;\column@=\count97&#10;\maxfields@=\count98&#10;\andhelp@=\toks17&#10;\eqnshift@=\dimen106&#10;\alignsep@=\dimen107&#10;\tagshift@=\dimen108&#10;\tagwidth@=\dimen109&#10;\totwidth@=\dimen110&#10;\lineht@=\dimen111&#10;\@envbody=\toks18&#10;\multlinegap=\skip44&#10;\multlinetaggap=\skip45&#10;\mathdisplay@stack=\toks19&#10;LaTeX Info: Redefining \[ on input line 2666.&#10;LaTeX Info: Redefining \] on input line 2667.&#10;) (C:\CTeX\texmf\tex\latex\graphics\color.sty&#10;Package: color 2005/11/14 v1.0j Standard LaTeX Color (DPC)&#10;(C:\CTeX\texmf\tex\latex\00miktex\color.cfg&#10;File: color.cfg 2005/12/29 v1.1 MiKTeX 'color' configuration&#10;)&#10;Package color Info: Driver file: dvips.def on input line 130.&#10;(C:\CTeX\texmf\tex\latex\graphics\dvips.def&#10;File: dvips.def 1999/02/16 v3.0i Driver-dependant file (DPC,SPQR)&#10;) (C:\CTeX\texmf\tex\latex\graphics\dvipsnam.def&#10;File: dvipsnam.def 1999/02/16 v3.0i Driver-dependant file (DPC,SPQR)&#10;)) (C:\Program Files\TeX4PPT\Styles\TeX4PPT.sty)&#10;No file &quot;Text Box 114&quot;.aux.&#10;LaTeX Font Info:    Checking defaults for OML/cmm/m/it on input line 8.&#10;LaTeX Font Info:    ... okay on input line 8.&#10;LaTeX Font Info:    Checking defaults for T1/cmr/m/n on input line 8.&#10;LaTeX Font Info:    ... okay on input line 8.&#10;LaTeX Font Info:    Checking defaults for OT1/cmr/m/n on input line 8.&#10;LaTeX Font Info:    ... okay on input line 8.&#10;LaTeX Font Info:    Checking defaults for OMS/cmsy/m/n on input line 8.&#10;LaTeX Font Info:    ... okay on input line 8.&#10;LaTeX Font Info:    Checking defaults for OMX/cmex/m/n on input line 8.&#10;LaTeX Font Info:    ... okay on input line 8.&#10;LaTeX Font Info:    Checking defaults for U/cmr/m/n on input line 8.&#10;LaTeX Font Info:    ... okay on input line 8.&#10;LaTeX Font Info:    Try loading font information for U+msa on input line 9.&#10;(C:\CTeX\texmf\tex\latex\amsfonts\umsa.fd&#10;File: umsa.fd 2002/01/19 v2.2g AMS font definitions&#10;)&#10;LaTeX Font Info:    Try loading font information for U+msb on input line 9.&#10;(C:\CTeX\texmf\tex\latex\amsfonts\umsb.fd&#10;File: umsb.fd 2002/01/19 v2.2g AMS font definitions&#10;) [1&#10;&#10;] (Text Box 114.aux) ) &#10;Here is how much of TeX's memory you used:&#10; 1446 strings out of 95889&#10; 15889 string characters out of 1195117&#10; 59598 words of memory out of 1063299&#10; 4474 multiletter control sequences out of 60000&#10; 5339 words of font info for 22 fonts, out of 1000000 for 2000&#10; 14 hyphenation exceptions out of 4999&#10; 27i,5n,24p,222b,112s stack positions out of 5000i,500n,10000p,200000b,32768s&#10;&#10;Output written on &quot;Text Box 114.dvi&quot; (1 page, 292 bytes).&#10;"/>
  <p:tag name="CTOP" val="155.875"/>
  <p:tag name="CLEFT" val="197.375"/>
  <p:tag name="CWIDTH" val="12.5"/>
  <p:tag name="CHEIGHT" val="13.625"/>
  <p:tag name="MAG" val="2000"/>
</p:tagLst>
</file>

<file path=ppt/tags/tag2.xml><?xml version="1.0" encoding="utf-8"?>
<p:tagLst xmlns:a="http://schemas.openxmlformats.org/drawingml/2006/main" xmlns:r="http://schemas.openxmlformats.org/officeDocument/2006/relationships" xmlns:p="http://schemas.openxmlformats.org/presentationml/2006/main">
  <p:tag name="TIMING" val="|36.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21984</TotalTime>
  <Words>2713</Words>
  <Application>Microsoft Macintosh PowerPoint</Application>
  <PresentationFormat>宽屏</PresentationFormat>
  <Paragraphs>362</Paragraphs>
  <Slides>54</Slides>
  <Notes>25</Notes>
  <HiddenSlides>0</HiddenSlides>
  <MMClips>0</MMClips>
  <ScaleCrop>false</ScaleCrop>
  <HeadingPairs>
    <vt:vector size="8" baseType="variant">
      <vt:variant>
        <vt:lpstr>已用的字体</vt:lpstr>
      </vt:variant>
      <vt:variant>
        <vt:i4>20</vt:i4>
      </vt:variant>
      <vt:variant>
        <vt:lpstr>主题</vt:lpstr>
      </vt:variant>
      <vt:variant>
        <vt:i4>1</vt:i4>
      </vt:variant>
      <vt:variant>
        <vt:lpstr>嵌入 OLE 服务器</vt:lpstr>
      </vt:variant>
      <vt:variant>
        <vt:i4>1</vt:i4>
      </vt:variant>
      <vt:variant>
        <vt:lpstr>幻灯片标题</vt:lpstr>
      </vt:variant>
      <vt:variant>
        <vt:i4>54</vt:i4>
      </vt:variant>
    </vt:vector>
  </HeadingPairs>
  <TitlesOfParts>
    <vt:vector size="76" baseType="lpstr">
      <vt:lpstr>-apple-system</vt:lpstr>
      <vt:lpstr>-webkit-standard</vt:lpstr>
      <vt:lpstr>等线</vt:lpstr>
      <vt:lpstr>Microsoft YaHei</vt:lpstr>
      <vt:lpstr>Microsoft YaHei</vt:lpstr>
      <vt:lpstr>AdvP6F00</vt:lpstr>
      <vt:lpstr>AdvP6F01</vt:lpstr>
      <vt:lpstr>Arial,Bold</vt:lpstr>
      <vt:lpstr>Arial,Italic</vt:lpstr>
      <vt:lpstr>CMBX9</vt:lpstr>
      <vt:lpstr>cmr10</vt:lpstr>
      <vt:lpstr>CMR9</vt:lpstr>
      <vt:lpstr>Linux Libertine</vt:lpstr>
      <vt:lpstr>Arial</vt:lpstr>
      <vt:lpstr>Arial</vt:lpstr>
      <vt:lpstr>Calibri</vt:lpstr>
      <vt:lpstr>Calibri Light</vt:lpstr>
      <vt:lpstr>Cambria Math</vt:lpstr>
      <vt:lpstr>Georgia</vt:lpstr>
      <vt:lpstr>Wingdings</vt:lpstr>
      <vt:lpstr>Office 主题</vt:lpstr>
      <vt:lpstr>Equation</vt:lpstr>
      <vt:lpstr>PowerPoint 演示文稿</vt:lpstr>
      <vt:lpstr>PowerPoint 演示文稿</vt:lpstr>
      <vt:lpstr>PowerPoint 演示文稿</vt:lpstr>
      <vt:lpstr>PowerPoint 演示文稿</vt:lpstr>
      <vt:lpstr>PowerPoint 演示文稿</vt:lpstr>
      <vt:lpstr>PowerPoint 演示文稿</vt:lpstr>
      <vt:lpstr>Hadron spectroscopy—QM—QCD </vt:lpstr>
      <vt:lpstr>Naive QM: hadron structure</vt:lpstr>
      <vt:lpstr>Beyond Naïve QM, more complicated structures allowed</vt:lpstr>
      <vt:lpstr>PowerPoint 演示文稿</vt:lpstr>
      <vt:lpstr>Beginning of a new era： 2003</vt:lpstr>
      <vt:lpstr>PowerPoint 演示文稿</vt:lpstr>
      <vt:lpstr>Highlights of the year</vt:lpstr>
      <vt:lpstr>Many (if not all)  of them close to thresholds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Li-Sheng Geng</dc:creator>
  <cp:lastModifiedBy>Microsoft Office User</cp:lastModifiedBy>
  <cp:revision>460</cp:revision>
  <dcterms:created xsi:type="dcterms:W3CDTF">2022-03-30T06:37:53Z</dcterms:created>
  <dcterms:modified xsi:type="dcterms:W3CDTF">2023-04-08T06:33:25Z</dcterms:modified>
</cp:coreProperties>
</file>