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448" r:id="rId3"/>
    <p:sldId id="445" r:id="rId4"/>
    <p:sldId id="430" r:id="rId5"/>
    <p:sldId id="420" r:id="rId6"/>
    <p:sldId id="427" r:id="rId7"/>
    <p:sldId id="428" r:id="rId8"/>
    <p:sldId id="444" r:id="rId9"/>
    <p:sldId id="426" r:id="rId10"/>
    <p:sldId id="429" r:id="rId11"/>
    <p:sldId id="423" r:id="rId12"/>
    <p:sldId id="434" r:id="rId13"/>
    <p:sldId id="431" r:id="rId14"/>
    <p:sldId id="432" r:id="rId15"/>
    <p:sldId id="433" r:id="rId16"/>
    <p:sldId id="436" r:id="rId17"/>
    <p:sldId id="435" r:id="rId18"/>
    <p:sldId id="437" r:id="rId19"/>
    <p:sldId id="442" r:id="rId20"/>
    <p:sldId id="450" r:id="rId21"/>
    <p:sldId id="451" r:id="rId22"/>
    <p:sldId id="453" r:id="rId23"/>
    <p:sldId id="454" r:id="rId24"/>
    <p:sldId id="455" r:id="rId25"/>
  </p:sldIdLst>
  <p:sldSz cx="9144000" cy="6858000" type="screen4x3"/>
  <p:notesSz cx="7102475" cy="102314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2B0D4B-F34F-4E82-8B98-601E23AE5D0C}">
          <p14:sldIdLst>
            <p14:sldId id="261"/>
            <p14:sldId id="448"/>
            <p14:sldId id="445"/>
            <p14:sldId id="430"/>
            <p14:sldId id="420"/>
            <p14:sldId id="427"/>
            <p14:sldId id="428"/>
            <p14:sldId id="444"/>
            <p14:sldId id="426"/>
            <p14:sldId id="429"/>
            <p14:sldId id="423"/>
            <p14:sldId id="434"/>
            <p14:sldId id="431"/>
            <p14:sldId id="432"/>
            <p14:sldId id="433"/>
            <p14:sldId id="436"/>
            <p14:sldId id="435"/>
            <p14:sldId id="437"/>
            <p14:sldId id="442"/>
            <p14:sldId id="450"/>
            <p14:sldId id="451"/>
            <p14:sldId id="453"/>
            <p14:sldId id="454"/>
            <p14:sldId id="45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3223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0DD"/>
    <a:srgbClr val="FF0000"/>
    <a:srgbClr val="800000"/>
    <a:srgbClr val="993300"/>
    <a:srgbClr val="F7F7F7"/>
    <a:srgbClr val="C55384"/>
    <a:srgbClr val="CC6600"/>
    <a:srgbClr val="660066"/>
    <a:srgbClr val="0031B3"/>
    <a:srgbClr val="F52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91" autoAdjust="0"/>
  </p:normalViewPr>
  <p:slideViewPr>
    <p:cSldViewPr snapToObjects="1">
      <p:cViewPr varScale="1">
        <p:scale>
          <a:sx n="79" d="100"/>
          <a:sy n="79" d="100"/>
        </p:scale>
        <p:origin x="-98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224" y="-64"/>
      </p:cViewPr>
      <p:guideLst>
        <p:guide orient="horz" pos="3024"/>
        <p:guide orient="horz" pos="3223"/>
        <p:guide pos="230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510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510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F4405-0544-417F-8D49-008670307D15}" type="datetimeFigureOut">
              <a:rPr lang="zh-CN" altLang="en-US" smtClean="0"/>
              <a:pPr/>
              <a:t>2015/1/16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18852"/>
            <a:ext cx="3078048" cy="510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2886" y="9718852"/>
            <a:ext cx="3078048" cy="510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91911-E979-49C0-A078-5165BDD099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93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F3503FCE-3CB7-4385-B594-3812FACA2373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7739" cy="51157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1"/>
            <a:ext cx="3077739" cy="51157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B6FA5AA8-2C85-49C5-9013-AEF226B24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3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A5AA8-2C85-49C5-9013-AEF226B243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A5AA8-2C85-49C5-9013-AEF226B243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9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038600"/>
            <a:ext cx="6400800" cy="2133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5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96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97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20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51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467600" y="6629400"/>
            <a:ext cx="16002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 smtClean="0">
                <a:solidFill>
                  <a:srgbClr val="FFFFFF"/>
                </a:solidFill>
                <a:latin typeface="Calibri" charset="0"/>
              </a:rPr>
              <a:t>Page </a:t>
            </a:r>
            <a:fld id="{498A2F33-B6AF-40A3-898B-DCECA3027218}" type="slidenum">
              <a:rPr lang="de-DE" altLang="zh-CN" sz="1200" smtClean="0">
                <a:solidFill>
                  <a:srgbClr val="FFFFFF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de-DE" altLang="zh-CN" sz="12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47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467600" y="6629400"/>
            <a:ext cx="16002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 smtClean="0">
                <a:solidFill>
                  <a:srgbClr val="FFFFFF"/>
                </a:solidFill>
                <a:latin typeface="Calibri" charset="0"/>
              </a:rPr>
              <a:t>Page </a:t>
            </a:r>
            <a:fld id="{EB12E671-5BC4-46F3-BD3F-C276F873D9A2}" type="slidenum">
              <a:rPr lang="de-DE" altLang="zh-CN" sz="1200" smtClean="0">
                <a:solidFill>
                  <a:srgbClr val="FFFFFF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de-DE" altLang="zh-CN" sz="12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34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467600" y="6629400"/>
            <a:ext cx="16002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 smtClean="0">
                <a:solidFill>
                  <a:srgbClr val="FFFFFF"/>
                </a:solidFill>
                <a:latin typeface="Calibri" charset="0"/>
              </a:rPr>
              <a:t>Page </a:t>
            </a:r>
            <a:fld id="{50BC2D39-F90A-4F84-A4A5-2BEFD1459AFD}" type="slidenum">
              <a:rPr lang="de-DE" altLang="zh-CN" sz="1200" smtClean="0">
                <a:solidFill>
                  <a:srgbClr val="FFFFFF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de-DE" altLang="zh-CN" sz="12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52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67600" y="6629400"/>
            <a:ext cx="16002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 smtClean="0">
                <a:solidFill>
                  <a:srgbClr val="FFFFFF"/>
                </a:solidFill>
                <a:latin typeface="Calibri" charset="0"/>
              </a:rPr>
              <a:t>Page </a:t>
            </a:r>
            <a:fld id="{0CC52760-0380-44F4-9413-B6F1CA5DB81E}" type="slidenum">
              <a:rPr lang="de-DE" altLang="zh-CN" sz="1200" smtClean="0">
                <a:solidFill>
                  <a:srgbClr val="FFFFFF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de-DE" altLang="zh-CN" sz="1200" smtClean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3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7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26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gradFill flip="none" rotWithShape="1">
            <a:gsLst>
              <a:gs pos="5000">
                <a:srgbClr val="0031B3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dirty="0" smtClean="0"/>
              <a:t>Click to edit Master text styles</a:t>
            </a:r>
          </a:p>
          <a:p>
            <a:pPr lvl="1"/>
            <a:r>
              <a:rPr lang="de-DE" altLang="zh-CN" dirty="0" smtClean="0"/>
              <a:t>Second level</a:t>
            </a:r>
          </a:p>
          <a:p>
            <a:pPr lvl="2"/>
            <a:r>
              <a:rPr lang="de-DE" altLang="zh-CN" dirty="0" smtClean="0"/>
              <a:t>Third level</a:t>
            </a:r>
          </a:p>
          <a:p>
            <a:pPr lvl="3"/>
            <a:r>
              <a:rPr lang="de-DE" altLang="zh-CN" dirty="0" smtClean="0"/>
              <a:t>Fourth level</a:t>
            </a:r>
          </a:p>
          <a:p>
            <a:pPr lvl="4"/>
            <a:r>
              <a:rPr lang="de-DE" altLang="zh-CN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827088" y="0"/>
            <a:ext cx="83169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dirty="0" smtClean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9144000" cy="216024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6669360"/>
            <a:ext cx="16002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 dirty="0" smtClean="0">
                <a:solidFill>
                  <a:srgbClr val="FFFFFF"/>
                </a:solidFill>
                <a:latin typeface="Calibri" charset="0"/>
              </a:rPr>
              <a:t> </a:t>
            </a:r>
            <a:fld id="{1ADF4DF2-AF07-411A-969D-435F954BE521}" type="slidenum">
              <a:rPr lang="de-DE" altLang="zh-CN" sz="1200" smtClean="0">
                <a:solidFill>
                  <a:srgbClr val="FFFFFF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de-DE" altLang="zh-CN" sz="1200" dirty="0" smtClean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88424" y="20166"/>
            <a:ext cx="7459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 Rounded MT Bold" pitchFamily="34" charset="0"/>
          <a:ea typeface="ＭＳ Ｐゴシック" charset="-128"/>
          <a:cs typeface="Arial Rounded MT Bold" pitchFamily="34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Rounded MT Bold" pitchFamily="34" charset="0"/>
          <a:ea typeface="ＭＳ Ｐゴシック" charset="-128"/>
          <a:cs typeface="Arial Rounded MT Bold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Rounded MT Bold" pitchFamily="34" charset="0"/>
          <a:ea typeface="ＭＳ Ｐゴシック" charset="-128"/>
          <a:cs typeface="Arial Rounded MT Bold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Rounded MT Bold" pitchFamily="34" charset="0"/>
          <a:ea typeface="ＭＳ Ｐゴシック" charset="-128"/>
          <a:cs typeface="Arial Rounded MT Bold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Rounded MT Bold" pitchFamily="34" charset="0"/>
          <a:ea typeface="ＭＳ Ｐゴシック" charset="-128"/>
          <a:cs typeface="Arial Rounded MT Bold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 pitchFamily="34" charset="0"/>
          <a:ea typeface="ＭＳ Ｐゴシック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 pitchFamily="34" charset="0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itchFamily="34" charset="0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cpi.ustc.edu.cn/indico/conferenceDisplay.py?confId=8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8032" y="1268760"/>
            <a:ext cx="8532440" cy="165618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+mj-lt"/>
              </a:rPr>
              <a:t>Preliminary Considerations on </a:t>
            </a:r>
            <a:r>
              <a:rPr lang="en-US" altLang="zh-CN" sz="4800" b="1" dirty="0">
                <a:latin typeface="+mj-lt"/>
              </a:rPr>
              <a:t>Tracking </a:t>
            </a:r>
            <a:r>
              <a:rPr lang="en-US" sz="4800" b="1" dirty="0">
                <a:latin typeface="+mj-lt"/>
              </a:rPr>
              <a:t>for </a:t>
            </a:r>
            <a:r>
              <a:rPr lang="en-US" sz="4800" b="1" dirty="0" smtClean="0">
                <a:latin typeface="+mj-lt"/>
              </a:rPr>
              <a:t>HIEPA</a:t>
            </a:r>
            <a:endParaRPr lang="en-US" sz="48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3284984"/>
            <a:ext cx="91440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20000"/>
              </a:spcBef>
              <a:defRPr/>
            </a:pPr>
            <a:r>
              <a:rPr lang="en-US" altLang="zh-CN" sz="2800" b="1" kern="0" dirty="0" err="1" smtClean="0">
                <a:solidFill>
                  <a:srgbClr val="002060"/>
                </a:solidFill>
                <a:latin typeface="Century Gothic" pitchFamily="34" charset="0"/>
                <a:ea typeface="宋体"/>
              </a:rPr>
              <a:t>Yifei</a:t>
            </a:r>
            <a:r>
              <a:rPr lang="en-US" altLang="zh-CN" sz="2800" b="1" kern="0" dirty="0" smtClean="0">
                <a:solidFill>
                  <a:srgbClr val="002060"/>
                </a:solidFill>
                <a:latin typeface="Century Gothic" pitchFamily="34" charset="0"/>
                <a:ea typeface="宋体"/>
              </a:rPr>
              <a:t> Zhang </a:t>
            </a:r>
            <a:r>
              <a:rPr lang="en-US" altLang="zh-CN" sz="2800" b="1" kern="0" dirty="0">
                <a:solidFill>
                  <a:srgbClr val="002060"/>
                </a:solidFill>
                <a:latin typeface="Century Gothic" pitchFamily="34" charset="0"/>
                <a:ea typeface="宋体"/>
              </a:rPr>
              <a:t>and </a:t>
            </a:r>
            <a:r>
              <a:rPr lang="en-US" altLang="zh-CN" sz="2800" b="1" kern="0" dirty="0" err="1">
                <a:solidFill>
                  <a:srgbClr val="002060"/>
                </a:solidFill>
                <a:latin typeface="Century Gothic" pitchFamily="34" charset="0"/>
                <a:ea typeface="宋体"/>
              </a:rPr>
              <a:t>Jianbei</a:t>
            </a:r>
            <a:r>
              <a:rPr lang="en-US" altLang="zh-CN" sz="2800" b="1" kern="0" dirty="0">
                <a:solidFill>
                  <a:srgbClr val="002060"/>
                </a:solidFill>
                <a:latin typeface="Century Gothic" pitchFamily="34" charset="0"/>
                <a:ea typeface="宋体"/>
              </a:rPr>
              <a:t> </a:t>
            </a:r>
            <a:r>
              <a:rPr lang="en-US" altLang="zh-CN" sz="2800" b="1" kern="0" dirty="0" smtClean="0">
                <a:solidFill>
                  <a:srgbClr val="002060"/>
                </a:solidFill>
                <a:latin typeface="Century Gothic" pitchFamily="34" charset="0"/>
                <a:ea typeface="宋体"/>
              </a:rPr>
              <a:t>Liu</a:t>
            </a:r>
            <a:endParaRPr lang="en-US" altLang="zh-CN" sz="2800" b="1" kern="0" dirty="0">
              <a:solidFill>
                <a:srgbClr val="002060"/>
              </a:solidFill>
              <a:latin typeface="Century Gothic" pitchFamily="34" charset="0"/>
              <a:ea typeface="宋体"/>
            </a:endParaRPr>
          </a:p>
          <a:p>
            <a:pPr algn="ctr" defTabSz="914400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ea typeface="宋体"/>
              </a:rPr>
              <a:t>University of Science and Technology of China</a:t>
            </a:r>
            <a:endParaRPr lang="en-US" sz="2400" b="1" kern="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  <a:ea typeface="宋体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4581128"/>
            <a:ext cx="741580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ts val="0"/>
              </a:spcBef>
              <a:defRPr/>
            </a:pPr>
            <a:r>
              <a:rPr lang="en-US" altLang="zh-CN" sz="2400" b="1" dirty="0">
                <a:hlinkClick r:id="rId3"/>
              </a:rPr>
              <a:t>Workshop on Physics at Future High Intensity </a:t>
            </a:r>
            <a:r>
              <a:rPr lang="en-US" altLang="zh-CN" sz="2400" b="1" dirty="0" smtClean="0">
                <a:hlinkClick r:id="rId3"/>
              </a:rPr>
              <a:t>Colliders </a:t>
            </a:r>
            <a:r>
              <a:rPr lang="en-US" altLang="zh-CN" sz="2400" b="1" dirty="0">
                <a:hlinkClick r:id="rId3"/>
              </a:rPr>
              <a:t>@ 2-7GeV in China </a:t>
            </a:r>
            <a:endParaRPr lang="en-US" altLang="zh-CN" sz="2400" b="1" dirty="0" smtClean="0"/>
          </a:p>
          <a:p>
            <a:pPr algn="ctr" defTabSz="914400" eaLnBrk="0" hangingPunct="0">
              <a:spcBef>
                <a:spcPts val="1200"/>
              </a:spcBef>
              <a:defRPr/>
            </a:pPr>
            <a:r>
              <a:rPr lang="en-US" sz="2400" dirty="0" smtClean="0">
                <a:latin typeface="Segoe UI Semibold" pitchFamily="34" charset="0"/>
              </a:rPr>
              <a:t>USTC, China</a:t>
            </a:r>
          </a:p>
          <a:p>
            <a:pPr algn="ctr" defTabSz="914400" eaLnBrk="0" hangingPunct="0"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January 16,  2015</a:t>
            </a:r>
            <a:endParaRPr lang="en-US" sz="2400" kern="0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Adapting to </a:t>
            </a:r>
            <a:r>
              <a:rPr lang="en-US" altLang="zh-CN" sz="3600" dirty="0"/>
              <a:t>HIEPA ?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2880" y="1196752"/>
            <a:ext cx="7869560" cy="4680520"/>
          </a:xfrm>
        </p:spPr>
        <p:txBody>
          <a:bodyPr/>
          <a:lstStyle/>
          <a:p>
            <a:r>
              <a:rPr lang="en-US" altLang="zh-CN" sz="2800" dirty="0" smtClean="0"/>
              <a:t>Enlarge </a:t>
            </a:r>
            <a:r>
              <a:rPr lang="en-US" altLang="zh-CN" sz="2800" dirty="0" err="1" smtClean="0"/>
              <a:t>R</a:t>
            </a:r>
            <a:r>
              <a:rPr lang="en-US" altLang="zh-CN" sz="2800" baseline="-25000" dirty="0" err="1" smtClean="0"/>
              <a:t>in</a:t>
            </a:r>
            <a:r>
              <a:rPr lang="en-US" altLang="zh-CN" sz="2800" dirty="0" smtClean="0"/>
              <a:t> to avoid the very high beam background near IR expected at HIEPA.</a:t>
            </a:r>
          </a:p>
          <a:p>
            <a:r>
              <a:rPr lang="en-US" altLang="zh-CN" sz="2800" dirty="0" smtClean="0"/>
              <a:t>Reduce cell </a:t>
            </a:r>
            <a:r>
              <a:rPr lang="en-US" altLang="zh-CN" sz="2800" dirty="0" smtClean="0"/>
              <a:t>size for inner layers to accommodate generally high counting rates in the region at HIEPA.</a:t>
            </a:r>
          </a:p>
          <a:p>
            <a:r>
              <a:rPr lang="en-US" altLang="zh-CN" sz="2800" dirty="0" smtClean="0"/>
              <a:t>To further reduce </a:t>
            </a:r>
            <a:r>
              <a:rPr lang="en-US" altLang="zh-CN" sz="2800" dirty="0" smtClean="0"/>
              <a:t>material ?</a:t>
            </a:r>
            <a:endParaRPr lang="en-US" altLang="zh-CN" sz="2800" dirty="0" smtClean="0"/>
          </a:p>
          <a:p>
            <a:pPr lvl="1"/>
            <a:r>
              <a:rPr lang="en-US" altLang="zh-CN" sz="2400" dirty="0" smtClean="0"/>
              <a:t>No Au coating on Al wires</a:t>
            </a:r>
          </a:p>
          <a:p>
            <a:pPr lvl="1"/>
            <a:r>
              <a:rPr lang="en-US" altLang="zh-CN" sz="2400" dirty="0" smtClean="0"/>
              <a:t>Thinner W wires </a:t>
            </a:r>
          </a:p>
          <a:p>
            <a:pPr lvl="1"/>
            <a:r>
              <a:rPr lang="en-US" altLang="zh-CN" sz="2400" dirty="0" smtClean="0"/>
              <a:t>A lighter working gas</a:t>
            </a:r>
          </a:p>
          <a:p>
            <a:pPr lvl="1"/>
            <a:r>
              <a:rPr lang="en-US" altLang="zh-CN" sz="2400" dirty="0" smtClean="0"/>
              <a:t>Sharing field wires at axial-stereo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A Drift Chamber for HIEPA ?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424965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en-US" altLang="zh-CN" dirty="0" err="1" smtClean="0"/>
              <a:t>Rin</a:t>
            </a:r>
            <a:r>
              <a:rPr lang="en-US" altLang="zh-CN" dirty="0" smtClean="0"/>
              <a:t> = 15 cm</a:t>
            </a:r>
          </a:p>
          <a:p>
            <a:pPr indent="177800">
              <a:buFont typeface="Arial" pitchFamily="34" charset="0"/>
              <a:buChar char="•"/>
            </a:pPr>
            <a:r>
              <a:rPr lang="en-US" altLang="zh-CN" dirty="0" smtClean="0"/>
              <a:t>Rout = 85 cm</a:t>
            </a:r>
          </a:p>
          <a:p>
            <a:pPr indent="177800">
              <a:buFont typeface="Arial" pitchFamily="34" charset="0"/>
              <a:buChar char="•"/>
            </a:pPr>
            <a:r>
              <a:rPr lang="en-US" altLang="zh-CN" dirty="0" smtClean="0"/>
              <a:t>L = 2.4 m</a:t>
            </a:r>
          </a:p>
          <a:p>
            <a:pPr indent="177800">
              <a:buFont typeface="Arial" pitchFamily="34" charset="0"/>
              <a:buChar char="•"/>
            </a:pPr>
            <a:r>
              <a:rPr lang="en-US" altLang="zh-CN" dirty="0" smtClean="0"/>
              <a:t>B = 1 T</a:t>
            </a:r>
          </a:p>
          <a:p>
            <a:pPr indent="177800">
              <a:buFont typeface="Arial" pitchFamily="34" charset="0"/>
              <a:buChar char="•"/>
            </a:pPr>
            <a:r>
              <a:rPr lang="en-US" altLang="zh-CN" dirty="0" smtClean="0"/>
              <a:t>He/C2H6 (60/40)</a:t>
            </a:r>
          </a:p>
          <a:p>
            <a:pPr indent="177800">
              <a:buFont typeface="Arial" pitchFamily="34" charset="0"/>
              <a:buChar char="•"/>
            </a:pPr>
            <a:r>
              <a:rPr lang="en-US" altLang="zh-CN" dirty="0" smtClean="0"/>
              <a:t>Cell size =1.0cm(inner),1.6cm(outer)</a:t>
            </a:r>
          </a:p>
          <a:p>
            <a:pPr indent="177800">
              <a:buFont typeface="Arial" pitchFamily="34" charset="0"/>
              <a:buChar char="•"/>
            </a:pPr>
            <a:r>
              <a:rPr lang="en-US" altLang="zh-CN" dirty="0" smtClean="0"/>
              <a:t>Sense wire: 20 um W</a:t>
            </a:r>
          </a:p>
          <a:p>
            <a:pPr indent="177800">
              <a:buFont typeface="Arial" pitchFamily="34" charset="0"/>
              <a:buChar char="•"/>
            </a:pPr>
            <a:r>
              <a:rPr lang="en-US" altLang="zh-CN" dirty="0" smtClean="0"/>
              <a:t>Field wire: 110 um Al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zh-CN" dirty="0"/>
              <a:t># of layers = 44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zh-CN" dirty="0"/>
              <a:t>Layer configuration: </a:t>
            </a:r>
            <a:r>
              <a:rPr lang="en-US" altLang="zh-CN" dirty="0" smtClean="0"/>
              <a:t>8A-6U-6V-6A-6U-6V-6A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zh-CN" dirty="0" smtClean="0"/>
              <a:t>Carbon fiber for both inner and outer walls</a:t>
            </a:r>
          </a:p>
          <a:p>
            <a:pPr indent="177800">
              <a:buFont typeface="Arial" pitchFamily="34" charset="0"/>
              <a:buChar char="•"/>
            </a:pPr>
            <a:r>
              <a:rPr lang="en-US" altLang="zh-CN" dirty="0" smtClean="0"/>
              <a:t>Expected spatial resolution: ~130 um</a:t>
            </a:r>
          </a:p>
          <a:p>
            <a:pPr indent="177800">
              <a:buFont typeface="Arial" pitchFamily="34" charset="0"/>
              <a:buChar char="•"/>
            </a:pPr>
            <a:r>
              <a:rPr lang="en-US" altLang="zh-CN" dirty="0" smtClean="0"/>
              <a:t>Expected </a:t>
            </a:r>
            <a:r>
              <a:rPr lang="en-US" altLang="zh-CN" dirty="0" err="1" smtClean="0"/>
              <a:t>dE</a:t>
            </a:r>
            <a:r>
              <a:rPr lang="en-US" altLang="zh-CN" dirty="0" smtClean="0"/>
              <a:t>/dx resolution: 6%</a:t>
            </a:r>
          </a:p>
          <a:p>
            <a:pPr indent="177800">
              <a:buFont typeface="Arial" pitchFamily="34" charset="0"/>
              <a:buChar char="•"/>
            </a:pP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680520" cy="451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9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Standalone Tracking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Performance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2880" y="980728"/>
            <a:ext cx="8229600" cy="1008112"/>
          </a:xfrm>
        </p:spPr>
        <p:txBody>
          <a:bodyPr/>
          <a:lstStyle/>
          <a:p>
            <a:r>
              <a:rPr lang="en-US" altLang="zh-CN" sz="2400" dirty="0" smtClean="0"/>
              <a:t>Outer tracker (the drift chamber) alone</a:t>
            </a:r>
          </a:p>
          <a:p>
            <a:r>
              <a:rPr lang="en-US" altLang="zh-CN" sz="2400" dirty="0" smtClean="0"/>
              <a:t>Momentum resolution estimated using empirical formula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7627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14310"/>
              </p:ext>
            </p:extLst>
          </p:nvPr>
        </p:nvGraphicFramePr>
        <p:xfrm>
          <a:off x="1680344" y="3260616"/>
          <a:ext cx="2387600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300"/>
                <a:gridCol w="1003300"/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 smtClean="0">
                          <a:effectLst/>
                        </a:rPr>
                        <a:t>σ</a:t>
                      </a:r>
                      <a:r>
                        <a:rPr lang="en-US" sz="1800" u="none" strike="noStrike" baseline="-25000" dirty="0" smtClean="0">
                          <a:effectLst/>
                        </a:rPr>
                        <a:t>x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130um</a:t>
                      </a:r>
                      <a:endParaRPr lang="zh-CN" alt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70cm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1T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44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9207"/>
              </p:ext>
            </p:extLst>
          </p:nvPr>
        </p:nvGraphicFramePr>
        <p:xfrm>
          <a:off x="4932040" y="3284984"/>
          <a:ext cx="2387600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300"/>
                <a:gridCol w="1003300"/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X</a:t>
                      </a:r>
                      <a:r>
                        <a:rPr lang="en-US" sz="1800" u="none" strike="noStrike" baseline="-25000" dirty="0" smtClean="0">
                          <a:effectLst/>
                        </a:rPr>
                        <a:t>0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endParaRPr lang="zh-CN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Inner region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19209.0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Outer region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36522.0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Overall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34942.8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035144"/>
              </p:ext>
            </p:extLst>
          </p:nvPr>
        </p:nvGraphicFramePr>
        <p:xfrm>
          <a:off x="1191096" y="4820900"/>
          <a:ext cx="6621264" cy="947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214"/>
                <a:gridCol w="1947431"/>
                <a:gridCol w="1683136"/>
                <a:gridCol w="1474483"/>
              </a:tblGrid>
              <a:tr h="376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momentum resolution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position measurement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multiple scattering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</a:tr>
              <a:tr h="39170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(%)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0.335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0.364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0.495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Inner Tracker Options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906963"/>
          </a:xfrm>
        </p:spPr>
        <p:txBody>
          <a:bodyPr/>
          <a:lstStyle/>
          <a:p>
            <a:r>
              <a:rPr lang="en-US" altLang="zh-CN" dirty="0" smtClean="0"/>
              <a:t>Silicon detectors</a:t>
            </a:r>
          </a:p>
          <a:p>
            <a:pPr lvl="1"/>
            <a:r>
              <a:rPr lang="en-US" altLang="zh-CN" dirty="0" smtClean="0"/>
              <a:t>Prerequisite for use at HIEPA: low material</a:t>
            </a:r>
          </a:p>
          <a:p>
            <a:pPr lvl="1"/>
            <a:r>
              <a:rPr lang="en-US" altLang="zh-CN" dirty="0" smtClean="0"/>
              <a:t>Examples</a:t>
            </a:r>
          </a:p>
          <a:p>
            <a:pPr lvl="2"/>
            <a:r>
              <a:rPr lang="en-US" altLang="zh-CN" dirty="0" smtClean="0"/>
              <a:t>STAR heavy flavor tracker</a:t>
            </a:r>
          </a:p>
          <a:p>
            <a:pPr lvl="2"/>
            <a:r>
              <a:rPr lang="en-US" altLang="zh-CN" dirty="0" smtClean="0"/>
              <a:t>BELLE2 pixel detector</a:t>
            </a:r>
          </a:p>
          <a:p>
            <a:r>
              <a:rPr lang="en-US" altLang="zh-CN" dirty="0" smtClean="0"/>
              <a:t>Cylindrical GEM </a:t>
            </a:r>
          </a:p>
          <a:p>
            <a:pPr lvl="1"/>
            <a:r>
              <a:rPr lang="en-US" altLang="zh-CN" dirty="0" smtClean="0"/>
              <a:t>a gaseous detector, low mass intrinsically</a:t>
            </a:r>
          </a:p>
          <a:p>
            <a:pPr lvl="1"/>
            <a:r>
              <a:rPr lang="en-US" altLang="zh-CN" dirty="0" smtClean="0"/>
              <a:t>An example</a:t>
            </a:r>
          </a:p>
          <a:p>
            <a:pPr lvl="2"/>
            <a:r>
              <a:rPr lang="en-US" altLang="zh-CN" dirty="0" smtClean="0"/>
              <a:t>KLOE2 inner tracker</a:t>
            </a:r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STAR Heavy Flavor Tracker</a:t>
            </a:r>
            <a:endParaRPr lang="zh-CN" altLang="en-US" sz="36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08245"/>
            <a:ext cx="8136904" cy="227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3257467"/>
            <a:ext cx="33164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5877272"/>
            <a:ext cx="7128792" cy="71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6095" y="3306470"/>
            <a:ext cx="1944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MAPS technology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553871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A prototype pixel ladder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341891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en-US" altLang="zh-CN" dirty="0" smtClean="0"/>
              <a:t>SSD: single-layer double-side strips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n-US" altLang="zh-CN" dirty="0" smtClean="0"/>
              <a:t>IST: one layer of strips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n-US" altLang="zh-CN" dirty="0" smtClean="0"/>
              <a:t>PIXEL </a:t>
            </a:r>
          </a:p>
          <a:p>
            <a:pPr marL="628650" lvl="1" indent="-268288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1930DD"/>
                </a:solidFill>
              </a:rPr>
              <a:t>MAPS </a:t>
            </a:r>
            <a:r>
              <a:rPr lang="en-US" altLang="zh-CN" dirty="0" smtClean="0">
                <a:solidFill>
                  <a:srgbClr val="1930DD"/>
                </a:solidFill>
              </a:rPr>
              <a:t>technique :  sensor and signal processing integrated </a:t>
            </a:r>
            <a:r>
              <a:rPr lang="en-US" altLang="zh-CN" dirty="0" smtClean="0">
                <a:solidFill>
                  <a:srgbClr val="1930DD"/>
                </a:solidFill>
                <a:latin typeface="Times New Roman"/>
                <a:cs typeface="Times New Roman"/>
              </a:rPr>
              <a:t>→</a:t>
            </a:r>
            <a:r>
              <a:rPr lang="en-US" altLang="zh-CN" dirty="0" smtClean="0">
                <a:solidFill>
                  <a:srgbClr val="1930DD"/>
                </a:solidFill>
              </a:rPr>
              <a:t> low material, low power consumption </a:t>
            </a:r>
          </a:p>
          <a:p>
            <a:pPr marL="628650" lvl="1" indent="-268288">
              <a:buFont typeface="Arial" pitchFamily="34" charset="0"/>
              <a:buChar char="•"/>
            </a:pPr>
            <a:r>
              <a:rPr lang="en-US" altLang="zh-CN" dirty="0" smtClean="0"/>
              <a:t>pixel pitch: 20</a:t>
            </a:r>
            <a:r>
              <a:rPr lang="el-GR" altLang="zh-CN" dirty="0" smtClean="0">
                <a:latin typeface="Calibri"/>
                <a:cs typeface="Calibri"/>
              </a:rPr>
              <a:t> μ</a:t>
            </a:r>
            <a:r>
              <a:rPr lang="en-US" altLang="zh-CN" dirty="0" smtClean="0">
                <a:latin typeface="Calibri"/>
                <a:cs typeface="Calibri"/>
              </a:rPr>
              <a:t>m </a:t>
            </a:r>
            <a:r>
              <a:rPr lang="en-US" altLang="zh-CN" dirty="0" smtClean="0"/>
              <a:t>*20</a:t>
            </a:r>
            <a:r>
              <a:rPr lang="el-GR" altLang="zh-CN" dirty="0" smtClean="0">
                <a:latin typeface="Calibri"/>
                <a:cs typeface="Calibri"/>
              </a:rPr>
              <a:t>μ</a:t>
            </a:r>
            <a:r>
              <a:rPr lang="en-US" altLang="zh-CN" dirty="0" smtClean="0">
                <a:latin typeface="Calibri"/>
                <a:cs typeface="Calibri"/>
              </a:rPr>
              <a:t>m</a:t>
            </a:r>
          </a:p>
          <a:p>
            <a:pPr marL="628650" lvl="1" indent="-268288">
              <a:buFont typeface="Arial" pitchFamily="34" charset="0"/>
              <a:buChar char="•"/>
            </a:pPr>
            <a:r>
              <a:rPr lang="en-US" altLang="zh-CN" dirty="0" smtClean="0">
                <a:latin typeface="Calibri"/>
                <a:cs typeface="Calibri"/>
              </a:rPr>
              <a:t>2cm*20cm ladder, 10 ladder in total</a:t>
            </a:r>
          </a:p>
          <a:p>
            <a:pPr marL="628650" lvl="1" indent="-268288">
              <a:buFont typeface="Arial" pitchFamily="34" charset="0"/>
              <a:buChar char="•"/>
            </a:pPr>
            <a:r>
              <a:rPr lang="en-US" altLang="zh-CN" dirty="0" smtClean="0"/>
              <a:t>double layers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7904" y="2492896"/>
            <a:ext cx="1152128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BELLE2 Pixel Detector</a:t>
            </a:r>
            <a:endParaRPr lang="zh-CN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5845607" y="3810526"/>
            <a:ext cx="2182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1930DD"/>
                </a:solidFill>
              </a:rPr>
              <a:t>DEPFET Technology</a:t>
            </a:r>
            <a:endParaRPr lang="zh-CN" altLang="en-US" sz="1600" b="1" dirty="0">
              <a:solidFill>
                <a:srgbClr val="1930D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257" y="1054477"/>
            <a:ext cx="7811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Two layers of PXD: 1.8 cm and 2.2 cm in radius, consisting of 8 and 12 </a:t>
            </a:r>
            <a:r>
              <a:rPr lang="en-US" altLang="zh-CN" sz="2000" dirty="0" smtClean="0"/>
              <a:t>modules </a:t>
            </a:r>
            <a:r>
              <a:rPr lang="en-US" altLang="zh-CN" sz="2000" dirty="0"/>
              <a:t>for innermost layer and the second, respectively.</a:t>
            </a:r>
            <a:endParaRPr lang="zh-CN" alt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4453"/>
            <a:ext cx="3024336" cy="19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6949"/>
            <a:ext cx="3994743" cy="136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76067"/>
            <a:ext cx="2095528" cy="206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80818"/>
            <a:ext cx="4249774" cy="226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1600" y="5085184"/>
            <a:ext cx="4104456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KLOE2 Inner Tracker </a:t>
            </a:r>
            <a:endParaRPr lang="zh-CN" alt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052736"/>
            <a:ext cx="8304857" cy="214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02" y="3638897"/>
            <a:ext cx="30670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877272"/>
            <a:ext cx="344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 pitch 650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/>
                <a:cs typeface="Times New Roman"/>
              </a:rPr>
              <a:t>m → X res 190 </a:t>
            </a:r>
            <a:r>
              <a:rPr lang="el-GR" altLang="zh-CN" dirty="0">
                <a:latin typeface="Times New Roman"/>
                <a:cs typeface="Times New Roman"/>
              </a:rPr>
              <a:t>μ</a:t>
            </a:r>
            <a:r>
              <a:rPr lang="en-US" altLang="zh-CN" dirty="0">
                <a:latin typeface="Times New Roman"/>
                <a:cs typeface="Times New Roman"/>
              </a:rPr>
              <a:t>m </a:t>
            </a:r>
            <a:endParaRPr lang="en-US" altLang="zh-CN" dirty="0" smtClean="0">
              <a:latin typeface="Times New Roman"/>
              <a:cs typeface="Times New Roman"/>
            </a:endParaRPr>
          </a:p>
          <a:p>
            <a:r>
              <a:rPr lang="en-US" altLang="zh-CN" dirty="0" smtClean="0"/>
              <a:t>V </a:t>
            </a:r>
            <a:r>
              <a:rPr lang="en-US" altLang="zh-CN" dirty="0"/>
              <a:t>pitch 650</a:t>
            </a:r>
            <a:r>
              <a:rPr lang="el-GR" altLang="zh-CN" dirty="0">
                <a:latin typeface="Times New Roman"/>
                <a:cs typeface="Times New Roman"/>
              </a:rPr>
              <a:t>μ</a:t>
            </a:r>
            <a:r>
              <a:rPr lang="en-US" altLang="zh-CN" dirty="0">
                <a:latin typeface="Times New Roman"/>
                <a:cs typeface="Times New Roman"/>
              </a:rPr>
              <a:t>m → </a:t>
            </a:r>
            <a:r>
              <a:rPr lang="en-US" altLang="zh-CN" dirty="0" smtClean="0">
                <a:latin typeface="Times New Roman"/>
                <a:cs typeface="Times New Roman"/>
              </a:rPr>
              <a:t>Y </a:t>
            </a:r>
            <a:r>
              <a:rPr lang="en-US" altLang="zh-CN" dirty="0">
                <a:latin typeface="Times New Roman"/>
                <a:cs typeface="Times New Roman"/>
              </a:rPr>
              <a:t>res </a:t>
            </a:r>
            <a:r>
              <a:rPr lang="en-US" altLang="zh-CN" dirty="0" smtClean="0">
                <a:latin typeface="Times New Roman"/>
                <a:cs typeface="Times New Roman"/>
              </a:rPr>
              <a:t>350 </a:t>
            </a:r>
            <a:r>
              <a:rPr lang="el-GR" altLang="zh-CN" dirty="0">
                <a:latin typeface="Times New Roman"/>
                <a:cs typeface="Times New Roman"/>
              </a:rPr>
              <a:t>μ</a:t>
            </a:r>
            <a:r>
              <a:rPr lang="en-US" altLang="zh-CN" dirty="0">
                <a:latin typeface="Times New Roman"/>
                <a:cs typeface="Times New Roman"/>
              </a:rPr>
              <a:t>m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25583"/>
              </p:ext>
            </p:extLst>
          </p:nvPr>
        </p:nvGraphicFramePr>
        <p:xfrm>
          <a:off x="5004048" y="3645024"/>
          <a:ext cx="34563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628"/>
                <a:gridCol w="188775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Material Budget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 1 layer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0.49%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 4 layers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1.95%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60032" y="537321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Pixel readout would be required for the innermost </a:t>
            </a:r>
            <a:r>
              <a:rPr lang="en-US" altLang="zh-CN" dirty="0" smtClean="0"/>
              <a:t>layers</a:t>
            </a:r>
            <a:r>
              <a:rPr lang="en-US" altLang="zh-CN" dirty="0"/>
              <a:t> </a:t>
            </a:r>
            <a:r>
              <a:rPr lang="en-US" altLang="zh-CN" dirty="0" smtClean="0"/>
              <a:t>at HIEPA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32849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2-d strip readout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Combining inner and outer trackers  </a:t>
            </a:r>
            <a:endParaRPr lang="zh-CN" altLang="en-US" sz="36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419" y="980728"/>
            <a:ext cx="837005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Combined Tracking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Performance</a:t>
            </a:r>
            <a:endParaRPr lang="zh-CN" altLang="en-US" sz="32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052736"/>
            <a:ext cx="7272808" cy="25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5" y="3789040"/>
            <a:ext cx="7344817" cy="25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8367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Option1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35010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Option2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63000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Caveat: very rough modeling </a:t>
            </a:r>
            <a:r>
              <a:rPr lang="en-US" altLang="zh-CN" dirty="0"/>
              <a:t>used on </a:t>
            </a:r>
            <a:r>
              <a:rPr lang="en-US" altLang="zh-CN" dirty="0" smtClean="0"/>
              <a:t>material </a:t>
            </a:r>
            <a:r>
              <a:rPr lang="en-US" altLang="zh-CN" dirty="0" smtClean="0"/>
              <a:t>effect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032448"/>
          </a:xfrm>
        </p:spPr>
        <p:txBody>
          <a:bodyPr/>
          <a:lstStyle/>
          <a:p>
            <a:r>
              <a:rPr lang="en-US" altLang="zh-CN" dirty="0" smtClean="0"/>
              <a:t>Tracking system for HIEPA</a:t>
            </a:r>
          </a:p>
          <a:p>
            <a:pPr lvl="1"/>
            <a:r>
              <a:rPr lang="en-US" altLang="zh-CN" dirty="0" smtClean="0"/>
              <a:t>Outer tracker (main tracker)</a:t>
            </a:r>
          </a:p>
          <a:p>
            <a:pPr lvl="2"/>
            <a:r>
              <a:rPr lang="en-US" altLang="zh-CN" dirty="0" smtClean="0"/>
              <a:t>a small-cell drift chamber with helium-based </a:t>
            </a:r>
            <a:r>
              <a:rPr lang="en-US" altLang="zh-CN" dirty="0" smtClean="0"/>
              <a:t>gas and Al wires.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Inner tracker </a:t>
            </a:r>
          </a:p>
          <a:p>
            <a:pPr lvl="2"/>
            <a:r>
              <a:rPr lang="en-US" altLang="zh-CN" dirty="0" smtClean="0"/>
              <a:t>Silicon or GEM? Material still a concern?  cost for pixels? </a:t>
            </a:r>
            <a:r>
              <a:rPr lang="en-US" altLang="zh-CN" dirty="0" smtClean="0"/>
              <a:t>…</a:t>
            </a:r>
          </a:p>
          <a:p>
            <a:pPr lvl="2"/>
            <a:r>
              <a:rPr lang="en-US" altLang="zh-CN" dirty="0" smtClean="0"/>
              <a:t>Others?</a:t>
            </a:r>
            <a:endParaRPr lang="en-US" altLang="zh-CN" dirty="0" smtClean="0"/>
          </a:p>
          <a:p>
            <a:r>
              <a:rPr lang="en-US" altLang="zh-CN" dirty="0" smtClean="0"/>
              <a:t>More concrete and serious work needs to be done.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HIEPA</a:t>
            </a:r>
            <a:endParaRPr lang="zh-CN" altLang="en-US" dirty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48" y="1700808"/>
            <a:ext cx="3840427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2780928"/>
            <a:ext cx="10801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3366FF"/>
                </a:solidFill>
              </a:rPr>
              <a:t>Circumference</a:t>
            </a:r>
            <a:r>
              <a:rPr lang="en-US" sz="1000" b="1" dirty="0">
                <a:solidFill>
                  <a:srgbClr val="3366FF"/>
                </a:solidFill>
              </a:rPr>
              <a:t/>
            </a:r>
            <a:br>
              <a:rPr lang="en-US" sz="1000" b="1" dirty="0">
                <a:solidFill>
                  <a:srgbClr val="3366FF"/>
                </a:solidFill>
              </a:rPr>
            </a:br>
            <a:r>
              <a:rPr lang="en-US" sz="1000" b="1" dirty="0" smtClean="0">
                <a:solidFill>
                  <a:srgbClr val="3366FF"/>
                </a:solidFill>
              </a:rPr>
              <a:t>~ 1000m </a:t>
            </a:r>
            <a:endParaRPr lang="en-US" sz="1000" b="1" dirty="0">
              <a:solidFill>
                <a:srgbClr val="3366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55976" y="1700808"/>
            <a:ext cx="4248472" cy="252028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400" dirty="0" err="1"/>
              <a:t>E</a:t>
            </a:r>
            <a:r>
              <a:rPr lang="en-US" sz="2400" baseline="-25000" dirty="0" err="1"/>
              <a:t>cm</a:t>
            </a:r>
            <a:r>
              <a:rPr lang="en-US" sz="2400" dirty="0"/>
              <a:t> = 2-7 </a:t>
            </a:r>
            <a:r>
              <a:rPr lang="en-US" sz="2400" dirty="0" smtClean="0"/>
              <a:t>GeV; L = (0.5-1)x</a:t>
            </a:r>
            <a:r>
              <a:rPr lang="en-US" sz="2400" dirty="0" smtClean="0">
                <a:solidFill>
                  <a:srgbClr val="FF0000"/>
                </a:solidFill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</a:rPr>
              <a:t>35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at </a:t>
            </a:r>
            <a:r>
              <a:rPr lang="en-US" sz="2400" dirty="0" smtClean="0">
                <a:solidFill>
                  <a:srgbClr val="FF0000"/>
                </a:solidFill>
              </a:rPr>
              <a:t>4 GeV, </a:t>
            </a:r>
            <a:r>
              <a:rPr lang="en-US" sz="2400" dirty="0" smtClean="0"/>
              <a:t> </a:t>
            </a:r>
            <a:r>
              <a:rPr lang="en-US" sz="2400" dirty="0"/>
              <a:t>single </a:t>
            </a:r>
            <a:r>
              <a:rPr lang="en-US" sz="2400" dirty="0" smtClean="0"/>
              <a:t>polarized beam.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4</a:t>
            </a:r>
            <a:r>
              <a:rPr lang="en-US" sz="2400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dirty="0" smtClean="0">
                <a:solidFill>
                  <a:srgbClr val="FF0000"/>
                </a:solidFill>
              </a:rPr>
              <a:t> generation SRF</a:t>
            </a:r>
            <a:r>
              <a:rPr lang="en-US" sz="2400" dirty="0" smtClean="0"/>
              <a:t> (synchrotron radiation facility). 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Potential for </a:t>
            </a:r>
            <a:r>
              <a:rPr lang="en-US" sz="2400" dirty="0" smtClean="0">
                <a:solidFill>
                  <a:srgbClr val="FF0000"/>
                </a:solidFill>
              </a:rPr>
              <a:t>FEL</a:t>
            </a:r>
            <a:r>
              <a:rPr lang="en-US" sz="2400" dirty="0" smtClean="0"/>
              <a:t>( free electron laser)  with the long LINAC.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98072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</a:t>
            </a:r>
            <a:r>
              <a:rPr lang="en-US" altLang="zh-CN" sz="2800" dirty="0" smtClean="0"/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H</a:t>
            </a:r>
            <a:r>
              <a:rPr lang="en-US" altLang="zh-CN" sz="2800" dirty="0" smtClean="0"/>
              <a:t>igh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I</a:t>
            </a:r>
            <a:r>
              <a:rPr lang="en-US" altLang="zh-CN" sz="2800" dirty="0" smtClean="0"/>
              <a:t>ntensity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E</a:t>
            </a:r>
            <a:r>
              <a:rPr lang="en-US" altLang="zh-CN" sz="2800" dirty="0" smtClean="0"/>
              <a:t>lectron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P</a:t>
            </a:r>
            <a:r>
              <a:rPr lang="en-US" altLang="zh-CN" sz="2800" dirty="0" smtClean="0"/>
              <a:t>ositron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A</a:t>
            </a:r>
            <a:r>
              <a:rPr lang="en-US" altLang="zh-CN" sz="2800" dirty="0" smtClean="0"/>
              <a:t>ccelerator 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65836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1930DD"/>
                </a:solidFill>
                <a:latin typeface="+mn-lt"/>
                <a:ea typeface="+mn-ea"/>
              </a:rPr>
              <a:t>Primary physics requirement on detectors for HIEPA</a:t>
            </a:r>
            <a:r>
              <a:rPr lang="en-US" altLang="zh-CN" sz="2400" dirty="0" smtClean="0">
                <a:latin typeface="+mn-lt"/>
                <a:ea typeface="+mn-ea"/>
              </a:rPr>
              <a:t>:  highly efficient and precise reconstruction of exclusive final states in electron-positron collisions.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1930DD"/>
                </a:solidFill>
                <a:latin typeface="+mn-lt"/>
                <a:ea typeface="+mn-ea"/>
              </a:rPr>
              <a:t>Tracking detectors at HIEPA play a central role </a:t>
            </a:r>
            <a:r>
              <a:rPr lang="en-US" altLang="zh-CN" sz="2400" dirty="0" smtClean="0">
                <a:latin typeface="+mn-lt"/>
                <a:ea typeface="+mn-ea"/>
              </a:rPr>
              <a:t>in the final state reconstruction.</a:t>
            </a:r>
            <a:endParaRPr lang="zh-CN" altLang="en-US" sz="2400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36" y="4129335"/>
            <a:ext cx="2664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 smtClean="0">
                <a:solidFill>
                  <a:srgbClr val="800000"/>
                </a:solidFill>
              </a:rPr>
              <a:t>( From Prof. </a:t>
            </a:r>
            <a:r>
              <a:rPr lang="en-US" altLang="zh-CN" sz="1400" b="1" i="1" dirty="0" err="1" smtClean="0">
                <a:solidFill>
                  <a:srgbClr val="800000"/>
                </a:solidFill>
              </a:rPr>
              <a:t>Zhengguo</a:t>
            </a:r>
            <a:r>
              <a:rPr lang="en-US" altLang="zh-CN" sz="1400" b="1" i="1" dirty="0" smtClean="0">
                <a:solidFill>
                  <a:srgbClr val="800000"/>
                </a:solidFill>
              </a:rPr>
              <a:t> Zhao )</a:t>
            </a:r>
            <a:endParaRPr lang="zh-CN" altLang="en-US" sz="1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" y="1245711"/>
            <a:ext cx="8206740" cy="48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8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39" y="1219200"/>
            <a:ext cx="7096321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0" y="1219200"/>
            <a:ext cx="693958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8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93" y="1219200"/>
            <a:ext cx="6976013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KLOE CGEM</a:t>
            </a: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746" y="867365"/>
            <a:ext cx="7549145" cy="567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2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A glimpse of final states in </a:t>
            </a:r>
            <a:r>
              <a:rPr lang="en-US" altLang="zh-CN" sz="3200" dirty="0" smtClean="0">
                <a:sym typeface="Symbol"/>
              </a:rPr>
              <a:t>-c regime</a:t>
            </a:r>
            <a:r>
              <a:rPr lang="en-US" altLang="zh-CN" sz="3200" dirty="0" smtClean="0"/>
              <a:t> </a:t>
            </a:r>
            <a:endParaRPr lang="zh-CN" alt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4365104"/>
            <a:ext cx="7920880" cy="19442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2800" dirty="0"/>
              <a:t>The momenta of </a:t>
            </a:r>
            <a:r>
              <a:rPr lang="en-US" altLang="zh-CN" sz="2800" dirty="0" smtClean="0"/>
              <a:t>charged final-state </a:t>
            </a:r>
            <a:r>
              <a:rPr lang="en-US" altLang="zh-CN" sz="2800" dirty="0"/>
              <a:t>particles </a:t>
            </a:r>
            <a:r>
              <a:rPr lang="en-US" altLang="zh-CN" sz="2800" dirty="0" smtClean="0"/>
              <a:t>are </a:t>
            </a:r>
            <a:r>
              <a:rPr lang="en-US" altLang="zh-CN" sz="2800" dirty="0"/>
              <a:t>mostly </a:t>
            </a:r>
            <a:r>
              <a:rPr lang="en-US" altLang="zh-CN" sz="2800" dirty="0">
                <a:solidFill>
                  <a:srgbClr val="1930DD"/>
                </a:solidFill>
              </a:rPr>
              <a:t>below </a:t>
            </a:r>
            <a:r>
              <a:rPr lang="en-US" altLang="zh-CN" sz="2800" dirty="0" smtClean="0">
                <a:solidFill>
                  <a:srgbClr val="1930DD"/>
                </a:solidFill>
              </a:rPr>
              <a:t>1GeV/c</a:t>
            </a:r>
            <a:r>
              <a:rPr lang="en-US" altLang="zh-CN" sz="2800" dirty="0" smtClean="0"/>
              <a:t>.  </a:t>
            </a:r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Designs of tracking detectors for HIEPA have to match </a:t>
            </a:r>
            <a:r>
              <a:rPr lang="en-US" altLang="zh-CN" sz="2800" dirty="0"/>
              <a:t>this </a:t>
            </a:r>
            <a:r>
              <a:rPr lang="en-US" altLang="zh-CN" sz="2800" dirty="0" smtClean="0"/>
              <a:t>important feature of final states.</a:t>
            </a:r>
            <a:endParaRPr lang="zh-CN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3716"/>
            <a:ext cx="3960440" cy="280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41758"/>
            <a:ext cx="3528392" cy="283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265230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ym typeface="Symbol"/>
              </a:rPr>
              <a:t></a:t>
            </a:r>
            <a:r>
              <a:rPr lang="en-US" altLang="zh-CN" sz="1200" b="1" dirty="0" smtClean="0">
                <a:sym typeface="Symbol"/>
              </a:rPr>
              <a:t>’s</a:t>
            </a:r>
            <a:r>
              <a:rPr lang="zh-CN" altLang="en-US" sz="1200" b="1" dirty="0" smtClean="0">
                <a:sym typeface="Symbol"/>
              </a:rPr>
              <a:t> </a:t>
            </a:r>
            <a:r>
              <a:rPr lang="en-US" altLang="zh-CN" sz="1200" b="1" dirty="0">
                <a:sym typeface="Symbol"/>
              </a:rPr>
              <a:t>f</a:t>
            </a:r>
            <a:r>
              <a:rPr lang="en-US" altLang="zh-CN" sz="1200" b="1" dirty="0" smtClean="0">
                <a:sym typeface="Symbol"/>
              </a:rPr>
              <a:t>rom inclusive J/psi decays</a:t>
            </a:r>
            <a:endParaRPr lang="zh-CN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69175" y="2612705"/>
            <a:ext cx="110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>
                <a:sym typeface="Symbol"/>
              </a:rPr>
              <a:t>Kaon’s</a:t>
            </a:r>
            <a:r>
              <a:rPr lang="zh-CN" altLang="en-US" sz="1200" b="1" dirty="0" smtClean="0">
                <a:sym typeface="Symbol"/>
              </a:rPr>
              <a:t> </a:t>
            </a:r>
            <a:r>
              <a:rPr lang="en-US" altLang="zh-CN" sz="1200" b="1" dirty="0">
                <a:sym typeface="Symbol"/>
              </a:rPr>
              <a:t>f</a:t>
            </a:r>
            <a:r>
              <a:rPr lang="en-US" altLang="zh-CN" sz="1200" b="1" dirty="0" smtClean="0">
                <a:sym typeface="Symbol"/>
              </a:rPr>
              <a:t>rom inclusive D</a:t>
            </a:r>
            <a:r>
              <a:rPr lang="en-US" altLang="zh-CN" sz="1200" b="1" baseline="30000" dirty="0" smtClean="0">
                <a:sym typeface="Symbol"/>
              </a:rPr>
              <a:t>0</a:t>
            </a:r>
            <a:r>
              <a:rPr lang="en-US" altLang="zh-CN" sz="1200" b="1" dirty="0" smtClean="0">
                <a:sym typeface="Symbol"/>
              </a:rPr>
              <a:t> decays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7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Requirements for Tracking </a:t>
            </a:r>
            <a:r>
              <a:rPr lang="en-US" altLang="zh-CN" sz="3200" dirty="0" smtClean="0"/>
              <a:t>System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980728"/>
            <a:ext cx="8496944" cy="5544616"/>
          </a:xfrm>
        </p:spPr>
        <p:txBody>
          <a:bodyPr/>
          <a:lstStyle/>
          <a:p>
            <a:r>
              <a:rPr lang="en-US" altLang="zh-CN" sz="2800" dirty="0" smtClean="0"/>
              <a:t>Large acceptance (close to 4*pi</a:t>
            </a:r>
            <a:r>
              <a:rPr lang="en-US" altLang="zh-CN" sz="2800" dirty="0" smtClean="0">
                <a:latin typeface="Calibri"/>
                <a:cs typeface="Calibri"/>
              </a:rPr>
              <a:t>)</a:t>
            </a:r>
            <a:endParaRPr lang="en-US" altLang="zh-CN" sz="2800" dirty="0" smtClean="0"/>
          </a:p>
          <a:p>
            <a:r>
              <a:rPr lang="en-US" altLang="zh-CN" sz="2800" dirty="0" smtClean="0"/>
              <a:t>High efficiency at momentum down to  &lt;~100MeV</a:t>
            </a:r>
          </a:p>
          <a:p>
            <a:r>
              <a:rPr lang="en-US" altLang="zh-CN" sz="2800" dirty="0" smtClean="0"/>
              <a:t>Good momentum resolution at momentum &lt;~1GeV</a:t>
            </a:r>
          </a:p>
          <a:p>
            <a:r>
              <a:rPr lang="en-US" altLang="zh-CN" sz="2800" dirty="0"/>
              <a:t>High rate </a:t>
            </a:r>
            <a:r>
              <a:rPr lang="en-US" altLang="zh-CN" sz="2800" dirty="0" smtClean="0"/>
              <a:t>capability </a:t>
            </a:r>
          </a:p>
          <a:p>
            <a:pPr lvl="1"/>
            <a:r>
              <a:rPr lang="en-US" altLang="zh-CN" sz="2400" dirty="0"/>
              <a:t>F</a:t>
            </a:r>
            <a:r>
              <a:rPr lang="en-US" altLang="zh-CN" sz="2400" dirty="0" smtClean="0"/>
              <a:t>ast response </a:t>
            </a:r>
          </a:p>
          <a:p>
            <a:pPr lvl="1"/>
            <a:r>
              <a:rPr lang="en-US" altLang="zh-CN" sz="2400" dirty="0" smtClean="0"/>
              <a:t>Radiation hard</a:t>
            </a:r>
          </a:p>
          <a:p>
            <a:r>
              <a:rPr lang="en-US" altLang="zh-CN" sz="2800" dirty="0" smtClean="0"/>
              <a:t>Fast and efficient triggering on charged particles</a:t>
            </a:r>
          </a:p>
          <a:p>
            <a:r>
              <a:rPr lang="en-US" altLang="zh-CN" sz="2800" dirty="0" smtClean="0"/>
              <a:t>Good transparency to </a:t>
            </a:r>
            <a:r>
              <a:rPr lang="en-US" altLang="zh-CN" sz="2800" dirty="0"/>
              <a:t>downstream </a:t>
            </a:r>
            <a:r>
              <a:rPr lang="en-US" altLang="zh-CN" sz="2800" dirty="0" smtClean="0"/>
              <a:t>measurements (PID and </a:t>
            </a:r>
            <a:r>
              <a:rPr lang="en-US" altLang="zh-CN" sz="2800" dirty="0" err="1" smtClean="0"/>
              <a:t>Ecal</a:t>
            </a:r>
            <a:r>
              <a:rPr lang="en-US" altLang="zh-CN" sz="2800" dirty="0" smtClean="0"/>
              <a:t>)</a:t>
            </a:r>
          </a:p>
          <a:p>
            <a:r>
              <a:rPr lang="en-US" altLang="zh-CN" sz="2800" dirty="0"/>
              <a:t>PID </a:t>
            </a:r>
            <a:r>
              <a:rPr lang="en-US" altLang="zh-CN" sz="2800" dirty="0" smtClean="0"/>
              <a:t>for low-momentum (&lt;600-700MeV) particles</a:t>
            </a:r>
            <a:endParaRPr lang="en-US" altLang="zh-CN" sz="2800" dirty="0"/>
          </a:p>
          <a:p>
            <a:r>
              <a:rPr lang="en-US" altLang="zh-CN" sz="2800" dirty="0" err="1" smtClean="0"/>
              <a:t>Vertexing</a:t>
            </a:r>
            <a:r>
              <a:rPr lang="en-US" altLang="zh-CN" sz="2800" dirty="0" smtClean="0"/>
              <a:t> (less critical, more on background rejection)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`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24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Detector </a:t>
            </a:r>
            <a:r>
              <a:rPr lang="en-US" altLang="zh-CN" sz="3600" dirty="0" smtClean="0"/>
              <a:t>Design Considerations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544616"/>
          </a:xfrm>
        </p:spPr>
        <p:txBody>
          <a:bodyPr/>
          <a:lstStyle/>
          <a:p>
            <a:r>
              <a:rPr lang="en-US" altLang="zh-CN" sz="2400" dirty="0" smtClean="0"/>
              <a:t>Dominant factor in tracking performance in tau-charm regime </a:t>
            </a:r>
          </a:p>
          <a:p>
            <a:pPr lvl="1"/>
            <a:r>
              <a:rPr lang="en-US" altLang="zh-CN" sz="2000" dirty="0" smtClean="0"/>
              <a:t>multiple scattering</a:t>
            </a:r>
          </a:p>
          <a:p>
            <a:r>
              <a:rPr lang="en-US" altLang="zh-CN" sz="2400" dirty="0" smtClean="0"/>
              <a:t>So the driving force in tracking design</a:t>
            </a:r>
          </a:p>
          <a:p>
            <a:pPr lvl="1"/>
            <a:r>
              <a:rPr lang="en-US" altLang="zh-CN" sz="2000" dirty="0" smtClean="0"/>
              <a:t>low mass (to be also transparent to downstream measurements)</a:t>
            </a:r>
          </a:p>
          <a:p>
            <a:r>
              <a:rPr lang="en-US" altLang="zh-CN" sz="2400" dirty="0" smtClean="0"/>
              <a:t>Special design required for inner tracking</a:t>
            </a:r>
          </a:p>
          <a:p>
            <a:pPr lvl="1"/>
            <a:r>
              <a:rPr lang="en-US" altLang="zh-CN" sz="2000" dirty="0" smtClean="0"/>
              <a:t>to cope with the very hostile radiation environment expected at HIEPA</a:t>
            </a:r>
          </a:p>
          <a:p>
            <a:r>
              <a:rPr lang="en-US" altLang="zh-CN" sz="2400" dirty="0" smtClean="0"/>
              <a:t>So an inner-outer separate design would be the optimal choice</a:t>
            </a:r>
          </a:p>
          <a:p>
            <a:r>
              <a:rPr lang="en-US" altLang="zh-CN" sz="2400" dirty="0" smtClean="0">
                <a:solidFill>
                  <a:srgbClr val="1930DD"/>
                </a:solidFill>
              </a:rPr>
              <a:t>An outer-tracker option: a drift chamber</a:t>
            </a:r>
          </a:p>
          <a:p>
            <a:pPr lvl="1"/>
            <a:r>
              <a:rPr lang="en-US" altLang="zh-CN" sz="2000" dirty="0" smtClean="0"/>
              <a:t>High momentum resolution from low mass plus good spatial resolution </a:t>
            </a:r>
          </a:p>
          <a:p>
            <a:pPr lvl="1"/>
            <a:r>
              <a:rPr lang="en-US" altLang="zh-CN" sz="2000" dirty="0" smtClean="0"/>
              <a:t>PID via </a:t>
            </a:r>
            <a:r>
              <a:rPr lang="en-US" altLang="zh-CN" sz="2000" dirty="0" err="1" smtClean="0"/>
              <a:t>dE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dx</a:t>
            </a:r>
            <a:endParaRPr lang="en-US" altLang="zh-CN" sz="2000" dirty="0" smtClean="0"/>
          </a:p>
          <a:p>
            <a:r>
              <a:rPr lang="en-US" altLang="zh-CN" sz="2400" dirty="0" smtClean="0">
                <a:solidFill>
                  <a:srgbClr val="1930DD"/>
                </a:solidFill>
              </a:rPr>
              <a:t>Inner-tracker options</a:t>
            </a:r>
          </a:p>
          <a:p>
            <a:pPr lvl="1"/>
            <a:r>
              <a:rPr lang="en-US" altLang="zh-CN" sz="2000" dirty="0" smtClean="0"/>
              <a:t>Silicon detectors: Pixel/Strip</a:t>
            </a:r>
          </a:p>
          <a:p>
            <a:pPr lvl="1"/>
            <a:r>
              <a:rPr lang="en-US" altLang="zh-CN" sz="2000" dirty="0" smtClean="0"/>
              <a:t>MPGD:  Cylindrical GEM, Cylindrical </a:t>
            </a:r>
            <a:r>
              <a:rPr lang="en-US" altLang="zh-CN" sz="2000" dirty="0" err="1" smtClean="0"/>
              <a:t>MicroMegas</a:t>
            </a:r>
            <a:r>
              <a:rPr lang="en-US" altLang="zh-CN" sz="2000" dirty="0" smtClean="0"/>
              <a:t>, (pixel/strip readout)</a:t>
            </a:r>
          </a:p>
          <a:p>
            <a:pPr lvl="1"/>
            <a:r>
              <a:rPr lang="en-US" altLang="zh-CN" sz="2000" dirty="0" smtClean="0"/>
              <a:t>…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9743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Outer Tracker:  Drift Chamber Option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112568"/>
          </a:xfrm>
        </p:spPr>
        <p:txBody>
          <a:bodyPr/>
          <a:lstStyle/>
          <a:p>
            <a:r>
              <a:rPr lang="en-US" altLang="zh-CN" sz="2800" dirty="0" smtClean="0"/>
              <a:t>Low mass</a:t>
            </a:r>
          </a:p>
          <a:p>
            <a:pPr lvl="1"/>
            <a:r>
              <a:rPr lang="en-US" altLang="zh-CN" sz="2400" dirty="0" smtClean="0"/>
              <a:t>Helium-based working gas</a:t>
            </a:r>
          </a:p>
          <a:p>
            <a:pPr lvl="1"/>
            <a:r>
              <a:rPr lang="en-US" altLang="zh-CN" sz="2400" dirty="0" smtClean="0"/>
              <a:t>Aluminum wires</a:t>
            </a:r>
          </a:p>
          <a:p>
            <a:pPr lvl="1"/>
            <a:r>
              <a:rPr lang="en-US" altLang="zh-CN" sz="2400" dirty="0" smtClean="0"/>
              <a:t>Carbon-fiber support structure</a:t>
            </a:r>
          </a:p>
          <a:p>
            <a:r>
              <a:rPr lang="en-US" altLang="zh-CN" sz="2800" dirty="0" smtClean="0"/>
              <a:t>Small cells</a:t>
            </a:r>
          </a:p>
          <a:p>
            <a:pPr lvl="1"/>
            <a:r>
              <a:rPr lang="en-US" altLang="zh-CN" sz="2400" dirty="0" smtClean="0"/>
              <a:t>Fast response</a:t>
            </a:r>
          </a:p>
          <a:p>
            <a:pPr lvl="1"/>
            <a:r>
              <a:rPr lang="en-US" altLang="zh-CN" sz="2400" dirty="0" smtClean="0"/>
              <a:t>Small electron diffusion → good spatial resolution</a:t>
            </a:r>
          </a:p>
          <a:p>
            <a:r>
              <a:rPr lang="en-US" altLang="zh-CN" sz="2800" dirty="0" smtClean="0"/>
              <a:t>Super-layer arrangement</a:t>
            </a:r>
          </a:p>
          <a:p>
            <a:pPr lvl="1"/>
            <a:r>
              <a:rPr lang="en-US" altLang="zh-CN" sz="2400" dirty="0" smtClean="0"/>
              <a:t>Facilitates triggering and reconstruction</a:t>
            </a:r>
          </a:p>
          <a:p>
            <a:r>
              <a:rPr lang="en-US" altLang="zh-CN" sz="2800" dirty="0" smtClean="0"/>
              <a:t>Stereo layers</a:t>
            </a:r>
          </a:p>
          <a:p>
            <a:pPr lvl="1"/>
            <a:r>
              <a:rPr lang="en-US" altLang="zh-CN" sz="2400" dirty="0" smtClean="0"/>
              <a:t>Z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Continued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4978971"/>
          </a:xfrm>
        </p:spPr>
        <p:txBody>
          <a:bodyPr/>
          <a:lstStyle/>
          <a:p>
            <a:r>
              <a:rPr lang="en-US" altLang="zh-CN" sz="2800" dirty="0" smtClean="0"/>
              <a:t>Chamber dimensions</a:t>
            </a:r>
          </a:p>
          <a:p>
            <a:pPr lvl="1"/>
            <a:r>
              <a:rPr lang="en-US" altLang="zh-CN" sz="2400" dirty="0" err="1" smtClean="0"/>
              <a:t>R</a:t>
            </a:r>
            <a:r>
              <a:rPr lang="en-US" altLang="zh-CN" sz="2400" baseline="-25000" dirty="0" err="1" smtClean="0"/>
              <a:t>in</a:t>
            </a:r>
            <a:r>
              <a:rPr lang="en-US" altLang="zh-CN" sz="2400" dirty="0" smtClean="0"/>
              <a:t>: beam background</a:t>
            </a:r>
          </a:p>
          <a:p>
            <a:pPr lvl="1"/>
            <a:r>
              <a:rPr lang="en-US" altLang="zh-CN" sz="2400" dirty="0" smtClean="0"/>
              <a:t>R</a:t>
            </a:r>
            <a:r>
              <a:rPr lang="en-US" altLang="zh-CN" sz="2400" baseline="-25000" dirty="0" smtClean="0"/>
              <a:t>out</a:t>
            </a:r>
            <a:r>
              <a:rPr lang="en-US" altLang="zh-CN" sz="2400" dirty="0" smtClean="0"/>
              <a:t> : cost of EM calorimeter</a:t>
            </a:r>
          </a:p>
          <a:p>
            <a:pPr lvl="1"/>
            <a:r>
              <a:rPr lang="en-US" altLang="zh-CN" sz="2400" dirty="0" smtClean="0"/>
              <a:t>Length: acceptance and cost of EM calorimeter</a:t>
            </a:r>
          </a:p>
          <a:p>
            <a:r>
              <a:rPr lang="en-US" altLang="zh-CN" sz="2800" dirty="0" smtClean="0"/>
              <a:t>Number of wire layers </a:t>
            </a:r>
          </a:p>
          <a:p>
            <a:pPr lvl="1"/>
            <a:r>
              <a:rPr lang="en-US" altLang="zh-CN" sz="2400" dirty="0" smtClean="0"/>
              <a:t>Sufficient enough for both momentum and </a:t>
            </a:r>
            <a:r>
              <a:rPr lang="en-US" altLang="zh-CN" sz="2400" dirty="0" err="1" smtClean="0"/>
              <a:t>dE</a:t>
            </a:r>
            <a:r>
              <a:rPr lang="en-US" altLang="zh-CN" sz="2400" dirty="0" smtClean="0"/>
              <a:t>/dx measurements</a:t>
            </a:r>
          </a:p>
          <a:p>
            <a:pPr lvl="1"/>
            <a:r>
              <a:rPr lang="en-US" altLang="zh-CN" sz="2400" dirty="0" smtClean="0"/>
              <a:t>Must also balance with material budget</a:t>
            </a:r>
          </a:p>
          <a:p>
            <a:r>
              <a:rPr lang="en-US" altLang="zh-CN" sz="2800" dirty="0" smtClean="0"/>
              <a:t>B field</a:t>
            </a:r>
          </a:p>
          <a:p>
            <a:pPr lvl="1"/>
            <a:r>
              <a:rPr lang="en-US" altLang="zh-CN" sz="2400" dirty="0" smtClean="0"/>
              <a:t>Balance between momentum resolution and low-</a:t>
            </a:r>
            <a:r>
              <a:rPr lang="en-US" altLang="zh-CN" sz="2400" dirty="0" err="1" smtClean="0"/>
              <a:t>pT</a:t>
            </a:r>
            <a:r>
              <a:rPr lang="en-US" altLang="zh-CN" sz="2400" dirty="0" smtClean="0"/>
              <a:t> tracking efficiency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 Low-Mass Drift Chambers  </a:t>
            </a:r>
            <a:endParaRPr lang="zh-CN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6045"/>
            <a:ext cx="3579449" cy="24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0028" y="82742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KLOE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512923" y="640388"/>
            <a:ext cx="2520280" cy="363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16216" y="83671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Belle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7" y="4137380"/>
            <a:ext cx="3835841" cy="253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7664" y="378904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Babar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86364"/>
            <a:ext cx="3675881" cy="256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00192" y="3717032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CLEO-C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611560" y="2060848"/>
            <a:ext cx="7761983" cy="29854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/>
              <a:t>• Low mass </a:t>
            </a:r>
            <a:r>
              <a:rPr lang="en-US" altLang="zh-CN" sz="2400" dirty="0" smtClean="0"/>
              <a:t>design</a:t>
            </a:r>
          </a:p>
          <a:p>
            <a:r>
              <a:rPr lang="en-US" altLang="zh-CN" sz="2000" dirty="0" smtClean="0"/>
              <a:t>     • helium-based working gas</a:t>
            </a:r>
          </a:p>
          <a:p>
            <a:r>
              <a:rPr lang="en-US" altLang="zh-CN" sz="2000" dirty="0" smtClean="0"/>
              <a:t>     • </a:t>
            </a:r>
            <a:r>
              <a:rPr lang="en-US" altLang="zh-CN" sz="2000" dirty="0"/>
              <a:t>Al ﬁeld wires (less tension needed -&gt; lighter chamber structure)</a:t>
            </a:r>
          </a:p>
          <a:p>
            <a:r>
              <a:rPr lang="en-US" altLang="zh-CN" sz="2000" dirty="0" smtClean="0"/>
              <a:t>     • </a:t>
            </a:r>
            <a:r>
              <a:rPr lang="en-US" altLang="zh-CN" sz="2000" dirty="0"/>
              <a:t>Carbon ﬁber structure </a:t>
            </a:r>
            <a:r>
              <a:rPr lang="en-US" altLang="zh-CN" sz="2000" dirty="0" smtClean="0"/>
              <a:t>(for cylinders </a:t>
            </a:r>
            <a:r>
              <a:rPr lang="en-US" altLang="zh-CN" sz="2000" dirty="0"/>
              <a:t>or even endplates</a:t>
            </a:r>
            <a:r>
              <a:rPr lang="en-US" altLang="zh-CN" sz="2000" dirty="0" smtClean="0"/>
              <a:t>)</a:t>
            </a:r>
          </a:p>
          <a:p>
            <a:endParaRPr lang="en-US" altLang="zh-CN" sz="2000" dirty="0"/>
          </a:p>
          <a:p>
            <a:r>
              <a:rPr lang="en-US" altLang="zh-CN" sz="2400" dirty="0"/>
              <a:t>• Typical performance</a:t>
            </a:r>
          </a:p>
          <a:p>
            <a:r>
              <a:rPr lang="en-US" altLang="zh-CN" sz="2000" dirty="0" smtClean="0"/>
              <a:t>    • </a:t>
            </a:r>
            <a:r>
              <a:rPr lang="en-US" altLang="zh-CN" sz="2000" dirty="0"/>
              <a:t>spatial resolution: 100-130 um</a:t>
            </a:r>
          </a:p>
          <a:p>
            <a:r>
              <a:rPr lang="en-US" altLang="zh-CN" sz="2000" dirty="0" smtClean="0"/>
              <a:t>    • </a:t>
            </a:r>
            <a:r>
              <a:rPr lang="en-US" altLang="zh-CN" sz="2000" dirty="0"/>
              <a:t>momentum resolution: 0.5%@</a:t>
            </a:r>
            <a:r>
              <a:rPr lang="en-US" altLang="zh-CN" sz="2000" dirty="0" smtClean="0"/>
              <a:t>1GeV (1T)</a:t>
            </a:r>
            <a:endParaRPr lang="en-US" altLang="zh-CN" sz="2000" dirty="0"/>
          </a:p>
          <a:p>
            <a:r>
              <a:rPr lang="en-US" altLang="zh-CN" sz="2000" dirty="0" smtClean="0"/>
              <a:t>    • </a:t>
            </a:r>
            <a:r>
              <a:rPr lang="en-US" altLang="zh-CN" sz="2000" dirty="0" err="1"/>
              <a:t>dE</a:t>
            </a:r>
            <a:r>
              <a:rPr lang="en-US" altLang="zh-CN" sz="2000" dirty="0"/>
              <a:t>/dx resolution: 5-6% (MIP</a:t>
            </a:r>
            <a:r>
              <a:rPr lang="en-US" altLang="zh-CN" sz="2000" dirty="0" smtClean="0"/>
              <a:t>)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6790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BESIII Drift Chamber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3224" y="908720"/>
            <a:ext cx="5987008" cy="697631"/>
          </a:xfrm>
        </p:spPr>
        <p:txBody>
          <a:bodyPr/>
          <a:lstStyle/>
          <a:p>
            <a:r>
              <a:rPr lang="en-US" altLang="zh-CN" sz="2800" dirty="0" smtClean="0"/>
              <a:t>Could serve as a starting point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3528392" cy="24831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190" y="2060848"/>
            <a:ext cx="2275146" cy="1800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149080"/>
            <a:ext cx="3384376" cy="2404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4077072"/>
            <a:ext cx="40324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altLang="zh-CN" dirty="0" smtClean="0"/>
              <a:t>Cell size</a:t>
            </a:r>
          </a:p>
          <a:p>
            <a:pPr marL="231775" lvl="1" indent="-58738">
              <a:tabLst>
                <a:tab pos="266700" algn="l"/>
              </a:tabLst>
            </a:pPr>
            <a:r>
              <a:rPr lang="en-US" altLang="zh-CN" sz="1600" dirty="0" smtClean="0"/>
              <a:t>  1.2cm (inner), 1.6 cm (outer)</a:t>
            </a:r>
          </a:p>
          <a:p>
            <a:pPr indent="1778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altLang="zh-CN" dirty="0" smtClean="0"/>
              <a:t># of layers = 43</a:t>
            </a:r>
          </a:p>
          <a:p>
            <a:pPr indent="1778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altLang="zh-CN" dirty="0" smtClean="0"/>
              <a:t>L~70cm</a:t>
            </a:r>
          </a:p>
          <a:p>
            <a:pPr indent="1778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altLang="zh-CN" dirty="0" smtClean="0"/>
              <a:t>B = 1 T</a:t>
            </a:r>
          </a:p>
          <a:p>
            <a:pPr indent="1778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altLang="zh-CN" dirty="0" smtClean="0"/>
              <a:t>He/C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H</a:t>
            </a:r>
            <a:r>
              <a:rPr lang="en-US" altLang="zh-CN" baseline="-25000" dirty="0" smtClean="0"/>
              <a:t>8</a:t>
            </a:r>
            <a:r>
              <a:rPr lang="en-US" altLang="zh-CN" dirty="0" smtClean="0"/>
              <a:t> (60/40)</a:t>
            </a:r>
          </a:p>
          <a:p>
            <a:pPr indent="1778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altLang="zh-CN" dirty="0" smtClean="0"/>
              <a:t>Performance</a:t>
            </a:r>
          </a:p>
          <a:p>
            <a:pPr marL="346075" lvl="1">
              <a:tabLst>
                <a:tab pos="266700" algn="l"/>
              </a:tabLst>
            </a:pPr>
            <a:r>
              <a:rPr lang="en-US" altLang="zh-CN" sz="1600" dirty="0" smtClean="0"/>
              <a:t>Momentum resolution: ~ 0.5% @1GeV</a:t>
            </a:r>
          </a:p>
          <a:p>
            <a:pPr marL="346075" lvl="1"/>
            <a:r>
              <a:rPr lang="en-US" altLang="zh-CN" sz="1600" dirty="0" err="1" smtClean="0"/>
              <a:t>dE</a:t>
            </a:r>
            <a:r>
              <a:rPr lang="en-US" altLang="zh-CN" sz="1600" dirty="0" smtClean="0"/>
              <a:t>/dx resolution:  ~ 6% (MIP)</a:t>
            </a:r>
            <a:endParaRPr lang="zh-CN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16915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Square drift cells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6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13964</TotalTime>
  <Words>992</Words>
  <Application>Microsoft Office PowerPoint</Application>
  <PresentationFormat>On-screen Show (4:3)</PresentationFormat>
  <Paragraphs>201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HIEPA</vt:lpstr>
      <vt:lpstr>A glimpse of final states in -c regime </vt:lpstr>
      <vt:lpstr>Requirements for Tracking System</vt:lpstr>
      <vt:lpstr>Detector Design Considerations</vt:lpstr>
      <vt:lpstr>Outer Tracker:  Drift Chamber Option</vt:lpstr>
      <vt:lpstr>Continued</vt:lpstr>
      <vt:lpstr> Low-Mass Drift Chambers  </vt:lpstr>
      <vt:lpstr>BESIII Drift Chamber</vt:lpstr>
      <vt:lpstr>Adapting to HIEPA ?</vt:lpstr>
      <vt:lpstr>A Drift Chamber for HIEPA ?</vt:lpstr>
      <vt:lpstr>Standalone Tracking Performance </vt:lpstr>
      <vt:lpstr>Inner Tracker Options</vt:lpstr>
      <vt:lpstr>STAR Heavy Flavor Tracker</vt:lpstr>
      <vt:lpstr>BELLE2 Pixel Detector</vt:lpstr>
      <vt:lpstr>KLOE2 Inner Tracker </vt:lpstr>
      <vt:lpstr>Combining inner and outer trackers  </vt:lpstr>
      <vt:lpstr>Combined Tracking Performance</vt:lpstr>
      <vt:lpstr>Summary</vt:lpstr>
      <vt:lpstr>Backup</vt:lpstr>
      <vt:lpstr>  </vt:lpstr>
      <vt:lpstr>  </vt:lpstr>
      <vt:lpstr> </vt:lpstr>
      <vt:lpstr>KLOE CGEM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Papers</dc:title>
  <dc:creator>Matthias Schott</dc:creator>
  <cp:lastModifiedBy>Jianbei Liu</cp:lastModifiedBy>
  <cp:revision>8368</cp:revision>
  <cp:lastPrinted>2012-07-12T11:51:58Z</cp:lastPrinted>
  <dcterms:created xsi:type="dcterms:W3CDTF">2010-08-11T15:37:37Z</dcterms:created>
  <dcterms:modified xsi:type="dcterms:W3CDTF">2015-01-15T18:14:34Z</dcterms:modified>
</cp:coreProperties>
</file>