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1167" r:id="rId4"/>
    <p:sldId id="1155" r:id="rId5"/>
    <p:sldId id="1170" r:id="rId6"/>
    <p:sldId id="1157" r:id="rId7"/>
    <p:sldId id="1158" r:id="rId8"/>
    <p:sldId id="1156" r:id="rId9"/>
    <p:sldId id="1159" r:id="rId10"/>
    <p:sldId id="1131" r:id="rId11"/>
    <p:sldId id="1126" r:id="rId12"/>
    <p:sldId id="1135" r:id="rId13"/>
    <p:sldId id="1127" r:id="rId14"/>
    <p:sldId id="1144" r:id="rId15"/>
    <p:sldId id="1183" r:id="rId16"/>
    <p:sldId id="1160" r:id="rId17"/>
    <p:sldId id="1162" r:id="rId18"/>
    <p:sldId id="1185" r:id="rId19"/>
    <p:sldId id="1168" r:id="rId20"/>
    <p:sldId id="1164" r:id="rId21"/>
    <p:sldId id="1165" r:id="rId22"/>
    <p:sldId id="1181" r:id="rId23"/>
    <p:sldId id="1171" r:id="rId24"/>
    <p:sldId id="1184" r:id="rId25"/>
    <p:sldId id="1172" r:id="rId26"/>
    <p:sldId id="1173" r:id="rId27"/>
    <p:sldId id="1177" r:id="rId28"/>
    <p:sldId id="1182" r:id="rId29"/>
    <p:sldId id="1175" r:id="rId30"/>
    <p:sldId id="1180" r:id="rId31"/>
    <p:sldId id="1186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默认节" id="{72F11178-AF88-AE4A-BD17-D71A58A00319}">
          <p14:sldIdLst>
            <p14:sldId id="256"/>
            <p14:sldId id="258"/>
          </p14:sldIdLst>
        </p14:section>
        <p14:section name="Barrel" id="{50F251D9-BD0D-8942-9E92-0C29E9A8FE0D}">
          <p14:sldIdLst>
            <p14:sldId id="1167"/>
            <p14:sldId id="1155"/>
            <p14:sldId id="1170"/>
            <p14:sldId id="1157"/>
            <p14:sldId id="1158"/>
            <p14:sldId id="1156"/>
            <p14:sldId id="1159"/>
            <p14:sldId id="1131"/>
            <p14:sldId id="1126"/>
            <p14:sldId id="1135"/>
            <p14:sldId id="1127"/>
            <p14:sldId id="1144"/>
            <p14:sldId id="1183"/>
            <p14:sldId id="1160"/>
          </p14:sldIdLst>
        </p14:section>
        <p14:section name="Endcap" id="{570970CE-4B4F-A142-8CA9-5C2D6ADBDE94}">
          <p14:sldIdLst>
            <p14:sldId id="1162"/>
            <p14:sldId id="1185"/>
            <p14:sldId id="1168"/>
            <p14:sldId id="1164"/>
            <p14:sldId id="1165"/>
            <p14:sldId id="1181"/>
            <p14:sldId id="1171"/>
            <p14:sldId id="1184"/>
            <p14:sldId id="1172"/>
            <p14:sldId id="1173"/>
            <p14:sldId id="1177"/>
            <p14:sldId id="1182"/>
            <p14:sldId id="1175"/>
            <p14:sldId id="1180"/>
            <p14:sldId id="11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7"/>
    <p:restoredTop sz="94659"/>
  </p:normalViewPr>
  <p:slideViewPr>
    <p:cSldViewPr snapToGrid="0" snapToObjects="1">
      <p:cViewPr>
        <p:scale>
          <a:sx n="150" d="100"/>
          <a:sy n="150" d="100"/>
        </p:scale>
        <p:origin x="1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"/>
          <p:cNvSpPr txBox="1">
            <a:spLocks noGrp="1"/>
          </p:cNvSpPr>
          <p:nvPr>
            <p:ph type="body" sz="quarter" idx="13"/>
          </p:nvPr>
        </p:nvSpPr>
        <p:spPr>
          <a:xfrm>
            <a:off x="937260" y="2114550"/>
            <a:ext cx="7287141" cy="675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defRPr>
            </a:pPr>
            <a:endParaRPr/>
          </a:p>
        </p:txBody>
      </p:sp>
      <p:sp>
        <p:nvSpPr>
          <p:cNvPr id="16" name="文本"/>
          <p:cNvSpPr txBox="1">
            <a:spLocks noGrp="1"/>
          </p:cNvSpPr>
          <p:nvPr>
            <p:ph type="body" sz="quarter" idx="14"/>
          </p:nvPr>
        </p:nvSpPr>
        <p:spPr>
          <a:xfrm>
            <a:off x="822960" y="4984750"/>
            <a:ext cx="7287141" cy="675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32537A"/>
                </a:solidFill>
              </a:defRPr>
            </a:pPr>
            <a:endParaRPr/>
          </a:p>
        </p:txBody>
      </p:sp>
      <p:sp>
        <p:nvSpPr>
          <p:cNvPr id="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245" y="524519"/>
            <a:ext cx="2898895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直接连接符 11"/>
          <p:cNvSpPr/>
          <p:nvPr/>
        </p:nvSpPr>
        <p:spPr>
          <a:xfrm flipH="1" flipV="1">
            <a:off x="-1" y="813180"/>
            <a:ext cx="6498002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7" name="图片 13" descr="图片 13"/>
          <p:cNvPicPr>
            <a:picLocks noChangeAspect="1"/>
          </p:cNvPicPr>
          <p:nvPr/>
        </p:nvPicPr>
        <p:blipFill>
          <a:blip r:embed="rId3"/>
          <a:srcRect r="78974"/>
          <a:stretch>
            <a:fillRect/>
          </a:stretch>
        </p:blipFill>
        <p:spPr>
          <a:xfrm>
            <a:off x="8528843" y="334072"/>
            <a:ext cx="526060" cy="524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/>
        </p:nvSpPr>
        <p:spPr>
          <a:xfrm>
            <a:off x="-11808" y="0"/>
            <a:ext cx="9155808" cy="4229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5461">
                <a:srgbClr val="7C88C7">
                  <a:alpha val="0"/>
                </a:srgbClr>
              </a:gs>
              <a:gs pos="86905">
                <a:srgbClr val="326C96">
                  <a:alpha val="60851"/>
                </a:srgbClr>
              </a:gs>
              <a:gs pos="100000">
                <a:srgbClr val="265271">
                  <a:alpha val="60851"/>
                </a:srgbClr>
              </a:gs>
            </a:gsLst>
            <a:path>
              <a:fillToRect l="50000" t="100302" r="50000" b="-302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" name="图像" descr="图像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4229100"/>
          </a:xfrm>
          <a:prstGeom prst="rect">
            <a:avLst/>
          </a:prstGeom>
          <a:ln w="12700">
            <a:miter lim="400000"/>
          </a:ln>
          <a:effectLst>
            <a:outerShdw blurRad="165100" dist="136325" dir="5400000" rotWithShape="0">
              <a:srgbClr val="000000">
                <a:alpha val="35531"/>
              </a:srgbClr>
            </a:outerShdw>
          </a:effectLst>
        </p:spPr>
      </p:pic>
      <p:pic>
        <p:nvPicPr>
          <p:cNvPr id="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" y="158750"/>
            <a:ext cx="2476500" cy="52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矩形"/>
          <p:cNvSpPr/>
          <p:nvPr/>
        </p:nvSpPr>
        <p:spPr>
          <a:xfrm>
            <a:off x="0" y="1687834"/>
            <a:ext cx="9161661" cy="1533576"/>
          </a:xfrm>
          <a:prstGeom prst="rect">
            <a:avLst/>
          </a:prstGeom>
          <a:solidFill>
            <a:srgbClr val="4797D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标题文本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7" name="正文级别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0.png"/><Relationship Id="rId7" Type="http://schemas.openxmlformats.org/officeDocument/2006/relationships/image" Target="../media/image17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00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ICH-PID capability"/>
          <p:cNvSpPr txBox="1">
            <a:spLocks noGrp="1"/>
          </p:cNvSpPr>
          <p:nvPr>
            <p:ph type="body" idx="13"/>
          </p:nvPr>
        </p:nvSpPr>
        <p:spPr>
          <a:xfrm>
            <a:off x="928429" y="1873250"/>
            <a:ext cx="7287141" cy="12003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36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defRPr>
            </a:lvl1pPr>
          </a:lstStyle>
          <a:p>
            <a:r>
              <a:rPr lang="en" altLang="zh-CN" b="1" dirty="0"/>
              <a:t>STCF PID detector design and R&amp;D progress</a:t>
            </a:r>
            <a:r>
              <a:rPr lang="en" altLang="zh-CN" dirty="0"/>
              <a:t> </a:t>
            </a:r>
            <a:endParaRPr dirty="0"/>
          </a:p>
        </p:txBody>
      </p:sp>
      <p:sp>
        <p:nvSpPr>
          <p:cNvPr id="181" name="Qian LIU…"/>
          <p:cNvSpPr txBox="1">
            <a:spLocks noGrp="1"/>
          </p:cNvSpPr>
          <p:nvPr>
            <p:ph type="body" idx="14"/>
          </p:nvPr>
        </p:nvSpPr>
        <p:spPr>
          <a:xfrm>
            <a:off x="822960" y="4458878"/>
            <a:ext cx="7287141" cy="22313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r>
              <a:rPr dirty="0"/>
              <a:t>Qian LIU</a:t>
            </a:r>
            <a:endParaRPr lang="en-US" sz="1800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endParaRPr sz="800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r>
              <a:rPr lang="en-US" altLang="zh-CN" sz="2000" dirty="0"/>
              <a:t>On be half of STCF PID group</a:t>
            </a:r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endParaRPr lang="en-US" sz="500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r>
              <a:rPr lang="en-US" sz="1400" dirty="0"/>
              <a:t>University</a:t>
            </a:r>
            <a:r>
              <a:rPr lang="zh-CN" altLang="en-US" sz="1400" dirty="0"/>
              <a:t> </a:t>
            </a:r>
            <a:r>
              <a:rPr lang="en-US" altLang="zh-CN" sz="1400" dirty="0"/>
              <a:t>of Chinese Academy of Sciences</a:t>
            </a:r>
            <a:endParaRPr lang="en-US" sz="1400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endParaRPr lang="en-US" sz="1400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endParaRPr lang="en-US" sz="1400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r>
              <a:rPr lang="en-US" sz="1400" dirty="0"/>
              <a:t>2020 Joint Workshop on Future charm-tau Factory </a:t>
            </a:r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endParaRPr lang="en-US" sz="600" dirty="0"/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32537A"/>
                </a:solidFill>
              </a:defRPr>
            </a:pPr>
            <a:r>
              <a:rPr lang="en-US" sz="1400" dirty="0"/>
              <a:t>2020.11.17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4A9A8FB-5E5F-6A4E-9AC8-09A40D52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222"/>
            <a:ext cx="9144000" cy="5109592"/>
          </a:xfrm>
          <a:prstGeom prst="rect">
            <a:avLst/>
          </a:prstGeom>
        </p:spPr>
      </p:pic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005A6EE7-BCA0-E44A-9D50-F3F3930D06B0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10</a:t>
            </a:fld>
            <a:endParaRPr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E0874C8A-2ABB-EB41-BC3E-BAC9ACC8B027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Beam Test setup @ DESY</a:t>
            </a:r>
          </a:p>
        </p:txBody>
      </p:sp>
    </p:spTree>
    <p:extLst>
      <p:ext uri="{BB962C8B-B14F-4D97-AF65-F5344CB8AC3E}">
        <p14:creationId xmlns:p14="http://schemas.microsoft.com/office/powerpoint/2010/main" val="25410692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2D745EE-1BA2-F448-A90F-A49A6AFF1F3E}"/>
              </a:ext>
            </a:extLst>
          </p:cNvPr>
          <p:cNvGrpSpPr/>
          <p:nvPr/>
        </p:nvGrpSpPr>
        <p:grpSpPr>
          <a:xfrm>
            <a:off x="0" y="1029691"/>
            <a:ext cx="9153990" cy="4205640"/>
            <a:chOff x="0" y="1582741"/>
            <a:chExt cx="9153990" cy="420564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61EBEE-694A-B043-A010-64103C2B8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692"/>
            <a:stretch/>
          </p:blipFill>
          <p:spPr>
            <a:xfrm>
              <a:off x="7090" y="1582741"/>
              <a:ext cx="9144000" cy="222952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FA77F6-CAE8-8645-853F-68D782501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0034" y="3888461"/>
              <a:ext cx="3203956" cy="189992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574FA2F-F0E0-6442-AA63-A14C429DA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1526" y="3888461"/>
              <a:ext cx="3264408" cy="189992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553E6B-1CD1-1944-AB22-C053179B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20541"/>
              <a:ext cx="3120197" cy="1767840"/>
            </a:xfrm>
            <a:prstGeom prst="rect">
              <a:avLst/>
            </a:prstGeom>
          </p:spPr>
        </p:pic>
        <p:cxnSp>
          <p:nvCxnSpPr>
            <p:cNvPr id="12" name="直线箭头连接符 11">
              <a:extLst>
                <a:ext uri="{FF2B5EF4-FFF2-40B4-BE49-F238E27FC236}">
                  <a16:creationId xmlns:a16="http://schemas.microsoft.com/office/drawing/2014/main" id="{4A03A443-7904-4E45-884F-E31CD03E4B3E}"/>
                </a:ext>
              </a:extLst>
            </p:cNvPr>
            <p:cNvCxnSpPr/>
            <p:nvPr/>
          </p:nvCxnSpPr>
          <p:spPr>
            <a:xfrm flipH="1">
              <a:off x="7985760" y="3322320"/>
              <a:ext cx="333050" cy="5661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3E333A45-29AF-A641-9EE4-2C957D15F6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5646" y="3324581"/>
              <a:ext cx="2717984" cy="5638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8888157D-2243-CF4D-BF2D-20C5196FDBBB}"/>
                </a:ext>
              </a:extLst>
            </p:cNvPr>
            <p:cNvCxnSpPr>
              <a:cxnSpLocks/>
            </p:cNvCxnSpPr>
            <p:nvPr/>
          </p:nvCxnSpPr>
          <p:spPr>
            <a:xfrm>
              <a:off x="1361440" y="3322320"/>
              <a:ext cx="165388" cy="5940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F59CBBD2-0065-3347-A0AB-3700E970D692}"/>
              </a:ext>
            </a:extLst>
          </p:cNvPr>
          <p:cNvSpPr txBox="1"/>
          <p:nvPr/>
        </p:nvSpPr>
        <p:spPr>
          <a:xfrm>
            <a:off x="887942" y="5132581"/>
            <a:ext cx="83046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Tracker Gas: </a:t>
            </a:r>
            <a:r>
              <a:rPr lang="en-US" altLang="zh-CN" dirty="0" err="1"/>
              <a:t>Ar</a:t>
            </a:r>
            <a:r>
              <a:rPr lang="en-US" altLang="zh-CN" dirty="0"/>
              <a:t>(93%)+CO2(7%), V</a:t>
            </a:r>
            <a:r>
              <a:rPr lang="en-US" altLang="zh-CN" baseline="-25000" dirty="0"/>
              <a:t>MM</a:t>
            </a:r>
            <a:r>
              <a:rPr lang="en-US" altLang="zh-CN" dirty="0"/>
              <a:t>=550 V</a:t>
            </a:r>
          </a:p>
          <a:p>
            <a:r>
              <a:rPr kumimoji="1" lang="en-US" altLang="zh-CN" dirty="0"/>
              <a:t>RICH Gas: </a:t>
            </a:r>
            <a:r>
              <a:rPr lang="en-US" altLang="zh-CN" dirty="0" err="1"/>
              <a:t>Ar</a:t>
            </a:r>
            <a:r>
              <a:rPr lang="en-US" altLang="zh-CN" dirty="0"/>
              <a:t>(93%)+CO2(7%), </a:t>
            </a:r>
            <a:r>
              <a:rPr lang="en" altLang="zh-CN" dirty="0" err="1"/>
              <a:t>Ar</a:t>
            </a:r>
            <a:r>
              <a:rPr lang="en" altLang="zh-CN" dirty="0"/>
              <a:t>/CF4=50:50. </a:t>
            </a:r>
          </a:p>
          <a:p>
            <a:r>
              <a:rPr lang="en" altLang="zh-CN" dirty="0"/>
              <a:t>         (H2O &amp; O2 are monitored, ~90ppm, will be approved)   </a:t>
            </a:r>
          </a:p>
          <a:p>
            <a:r>
              <a:rPr kumimoji="1" lang="en" altLang="zh-CN" dirty="0"/>
              <a:t>         </a:t>
            </a:r>
            <a:r>
              <a:rPr kumimoji="1" lang="en-US" altLang="zh-CN" dirty="0"/>
              <a:t>Radiator: MgF2 / Quartz.</a:t>
            </a:r>
          </a:p>
          <a:p>
            <a:r>
              <a:rPr kumimoji="1" lang="en-US" altLang="zh-CN" dirty="0"/>
              <a:t>         Rotate: 30, 35, 40, 45, 50 degrees</a:t>
            </a:r>
          </a:p>
          <a:p>
            <a:r>
              <a:rPr kumimoji="1" lang="en-US" altLang="zh-CN" dirty="0"/>
              <a:t>         </a:t>
            </a:r>
            <a:r>
              <a:rPr kumimoji="1" lang="en-US" altLang="zh-CN" dirty="0" err="1"/>
              <a:t>E_Field</a:t>
            </a:r>
            <a:r>
              <a:rPr kumimoji="1" lang="en-US" altLang="zh-CN" dirty="0"/>
              <a:t>: varies</a:t>
            </a:r>
          </a:p>
          <a:p>
            <a:r>
              <a:rPr kumimoji="1" lang="en-US" altLang="zh-CN" dirty="0"/>
              <a:t>          </a:t>
            </a:r>
            <a:endParaRPr kumimoji="1"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CA6D2008-1D5A-CD43-B472-5143CCED6B30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11</a:t>
            </a:fld>
            <a:endParaRPr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54B9726E-11E9-F442-83C2-2BD083BBBEA8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Event display &amp; </a:t>
            </a:r>
            <a:r>
              <a:rPr kumimoji="1" lang="en-US" altLang="zh-CN" sz="4000" dirty="0" err="1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hitmap</a:t>
            </a:r>
            <a:endParaRPr kumimoji="1" lang="en-US" altLang="zh-CN" sz="4000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94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76C4629-C49B-C34D-A72A-DED782480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69"/>
          <a:stretch/>
        </p:blipFill>
        <p:spPr>
          <a:xfrm>
            <a:off x="0" y="111760"/>
            <a:ext cx="9144000" cy="57902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BA44E58-7191-7244-ABD4-6B1F94524EE3}"/>
              </a:ext>
            </a:extLst>
          </p:cNvPr>
          <p:cNvSpPr txBox="1"/>
          <p:nvPr/>
        </p:nvSpPr>
        <p:spPr>
          <a:xfrm>
            <a:off x="447040" y="2245360"/>
            <a:ext cx="74411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T02 X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0DE943-F3A4-8645-BBDC-710BB4C49FF6}"/>
              </a:ext>
            </a:extLst>
          </p:cNvPr>
          <p:cNvSpPr txBox="1"/>
          <p:nvPr/>
        </p:nvSpPr>
        <p:spPr>
          <a:xfrm>
            <a:off x="447040" y="4897120"/>
            <a:ext cx="73770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T02 Y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AB787A-37EA-F548-9C74-CCB275B47557}"/>
              </a:ext>
            </a:extLst>
          </p:cNvPr>
          <p:cNvSpPr txBox="1"/>
          <p:nvPr/>
        </p:nvSpPr>
        <p:spPr>
          <a:xfrm>
            <a:off x="3576320" y="2245360"/>
            <a:ext cx="74411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T03 X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303D7C3-2172-5844-BE21-FB73223561A9}"/>
              </a:ext>
            </a:extLst>
          </p:cNvPr>
          <p:cNvSpPr txBox="1"/>
          <p:nvPr/>
        </p:nvSpPr>
        <p:spPr>
          <a:xfrm>
            <a:off x="3576320" y="4897120"/>
            <a:ext cx="73770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T03 Y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34F882B-FCCB-4447-BF78-D7AAC1AE5A6B}"/>
              </a:ext>
            </a:extLst>
          </p:cNvPr>
          <p:cNvSpPr txBox="1"/>
          <p:nvPr/>
        </p:nvSpPr>
        <p:spPr>
          <a:xfrm>
            <a:off x="6712012" y="2245360"/>
            <a:ext cx="74411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T06 X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9109D3-39A4-6A4E-85D2-A44B8BBCF025}"/>
              </a:ext>
            </a:extLst>
          </p:cNvPr>
          <p:cNvSpPr txBox="1"/>
          <p:nvPr/>
        </p:nvSpPr>
        <p:spPr>
          <a:xfrm>
            <a:off x="6712012" y="4897120"/>
            <a:ext cx="73770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T06 Y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162E38-5F54-8D4B-84F4-A6BBF3864024}"/>
              </a:ext>
            </a:extLst>
          </p:cNvPr>
          <p:cNvSpPr/>
          <p:nvPr/>
        </p:nvSpPr>
        <p:spPr>
          <a:xfrm>
            <a:off x="192275" y="6212387"/>
            <a:ext cx="437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Tracker Gas: </a:t>
            </a:r>
            <a:r>
              <a:rPr lang="en-US" altLang="zh-CN" dirty="0" err="1"/>
              <a:t>Ar</a:t>
            </a:r>
            <a:r>
              <a:rPr lang="en-US" altLang="zh-CN" dirty="0"/>
              <a:t>(93%)+CO2(7%), V</a:t>
            </a:r>
            <a:r>
              <a:rPr lang="en-US" altLang="zh-CN" baseline="-25000" dirty="0"/>
              <a:t>MM</a:t>
            </a:r>
            <a:r>
              <a:rPr lang="en-US" altLang="zh-CN" dirty="0"/>
              <a:t>=550 V</a:t>
            </a: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19F7B423-CEFB-4A42-8071-416062486318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90979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EE4ADF4-0288-7048-A5D4-95B64A233BB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20461" y="4242222"/>
            <a:ext cx="3267675" cy="252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A48672-B3B0-1447-9EAE-0ED91148513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00" y="4219284"/>
            <a:ext cx="3268800" cy="2520000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EC9A8A67-3470-9A4A-8EEC-A8A36D6C44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7797" y="1102741"/>
            <a:ext cx="3106738" cy="252095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zh-CN" dirty="0"/>
              <a:t>Rotate RICH so the Cherenkov light can reach the </a:t>
            </a:r>
            <a:r>
              <a:rPr kumimoji="1" lang="en-US" altLang="zh-CN" dirty="0" err="1"/>
              <a:t>CsI+THGEM</a:t>
            </a:r>
            <a:r>
              <a:rPr kumimoji="1" lang="en-US" altLang="zh-CN" dirty="0"/>
              <a:t> plate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The ionization signal is used to check the spatial resolution. </a:t>
            </a:r>
          </a:p>
          <a:p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368D97-69F2-5E4E-9324-75378DCDA61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2222"/>
            <a:ext cx="2520000" cy="25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A0AB06-E2FB-DB47-8AFF-27C5FE1B6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902" y="1679233"/>
            <a:ext cx="2573423" cy="215292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05B939A-145E-954C-A8FB-D57A84B11760}"/>
              </a:ext>
            </a:extLst>
          </p:cNvPr>
          <p:cNvSpPr txBox="1"/>
          <p:nvPr/>
        </p:nvSpPr>
        <p:spPr>
          <a:xfrm>
            <a:off x="2927932" y="5479284"/>
            <a:ext cx="125386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l-GR" altLang="zh-CN" dirty="0"/>
              <a:t>σ</a:t>
            </a:r>
            <a:r>
              <a:rPr kumimoji="1" lang="en-US" altLang="zh-CN" dirty="0"/>
              <a:t>x~1.2mm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AFE78A-8CDD-434D-A3A3-E14D0C89496C}"/>
              </a:ext>
            </a:extLst>
          </p:cNvPr>
          <p:cNvSpPr txBox="1"/>
          <p:nvPr/>
        </p:nvSpPr>
        <p:spPr>
          <a:xfrm>
            <a:off x="6302902" y="5502222"/>
            <a:ext cx="126028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l-GR" altLang="zh-CN" dirty="0"/>
              <a:t>σ</a:t>
            </a:r>
            <a:r>
              <a:rPr kumimoji="1" lang="en-US" altLang="zh-CN" dirty="0"/>
              <a:t>y~1.0mm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CA7CC0-FE98-D845-B71D-8ED687C29FF0}"/>
              </a:ext>
            </a:extLst>
          </p:cNvPr>
          <p:cNvSpPr txBox="1"/>
          <p:nvPr/>
        </p:nvSpPr>
        <p:spPr>
          <a:xfrm>
            <a:off x="0" y="1679774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04977C1-02BD-E34A-AF02-91EB6CA07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005" y="1515900"/>
            <a:ext cx="2625957" cy="246575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867D513-4085-E147-BCE2-794671488039}"/>
              </a:ext>
            </a:extLst>
          </p:cNvPr>
          <p:cNvSpPr/>
          <p:nvPr/>
        </p:nvSpPr>
        <p:spPr>
          <a:xfrm>
            <a:off x="5659395" y="19618"/>
            <a:ext cx="340974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CN" dirty="0"/>
              <a:t>RICH: </a:t>
            </a:r>
            <a:r>
              <a:rPr lang="en-US" altLang="zh-CN" dirty="0" err="1"/>
              <a:t>Ar</a:t>
            </a:r>
            <a:r>
              <a:rPr lang="en-US" altLang="zh-CN" dirty="0"/>
              <a:t>(93%)+CO2(7%)</a:t>
            </a:r>
            <a:r>
              <a:rPr lang="en" altLang="zh-CN" dirty="0"/>
              <a:t>  </a:t>
            </a:r>
            <a:r>
              <a:rPr kumimoji="1" lang="en-US" altLang="zh-CN" dirty="0"/>
              <a:t> </a:t>
            </a:r>
          </a:p>
          <a:p>
            <a:r>
              <a:rPr kumimoji="1" lang="en-US" altLang="zh-CN" dirty="0"/>
              <a:t>         Quartz</a:t>
            </a:r>
          </a:p>
          <a:p>
            <a:r>
              <a:rPr kumimoji="1" lang="en-US" altLang="zh-CN" dirty="0"/>
              <a:t>         Rotate: 30 degrees</a:t>
            </a:r>
          </a:p>
          <a:p>
            <a:r>
              <a:rPr kumimoji="1" lang="en-US" altLang="zh-CN" dirty="0"/>
              <a:t>         reversed  ~6V/cm drift Field.</a:t>
            </a:r>
          </a:p>
          <a:p>
            <a:r>
              <a:rPr kumimoji="1" lang="en-US" altLang="zh-CN" dirty="0"/>
              <a:t>         1990V/1995V/920V/570V</a:t>
            </a:r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D432E110-2788-5B42-B0DF-00D8ACEBEFF1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13</a:t>
            </a:fld>
            <a:endParaRPr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0C73DEA8-D5DA-7A48-B4DB-F39DF68F9F9E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RICH event</a:t>
            </a:r>
          </a:p>
        </p:txBody>
      </p:sp>
    </p:spTree>
    <p:extLst>
      <p:ext uri="{BB962C8B-B14F-4D97-AF65-F5344CB8AC3E}">
        <p14:creationId xmlns:p14="http://schemas.microsoft.com/office/powerpoint/2010/main" val="28881572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8602530-941C-E547-B968-2EE1EB1B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50" y="3756660"/>
            <a:ext cx="4226050" cy="26517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E28E03F-0B01-F241-915D-307C88FFC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7" y="1156191"/>
            <a:ext cx="4221340" cy="260046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4CE89EF-D9E9-394F-B23F-099FBBBFE4DA}"/>
              </a:ext>
            </a:extLst>
          </p:cNvPr>
          <p:cNvSpPr txBox="1"/>
          <p:nvPr/>
        </p:nvSpPr>
        <p:spPr>
          <a:xfrm>
            <a:off x="2554718" y="2376974"/>
            <a:ext cx="167811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single photon </a:t>
            </a:r>
          </a:p>
          <a:p>
            <a:pPr algn="ctr"/>
            <a:r>
              <a:rPr kumimoji="1" lang="el-GR" altLang="zh-CN" dirty="0" err="1"/>
              <a:t>σθ</a:t>
            </a:r>
            <a:r>
              <a:rPr kumimoji="1" lang="en-US" altLang="zh-CN" dirty="0"/>
              <a:t>~32mrad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D3DAF72-E536-7E48-B934-5BCDD4BD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240" y="1053684"/>
            <a:ext cx="4205060" cy="270297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4707E86-0464-7C40-8650-7EBBDE863518}"/>
              </a:ext>
            </a:extLst>
          </p:cNvPr>
          <p:cNvSpPr txBox="1"/>
          <p:nvPr/>
        </p:nvSpPr>
        <p:spPr>
          <a:xfrm>
            <a:off x="6770168" y="2294217"/>
            <a:ext cx="1850911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nph~1.699</a:t>
            </a:r>
          </a:p>
          <a:p>
            <a:pPr algn="ctr"/>
            <a:r>
              <a:rPr kumimoji="1" lang="en-US" altLang="zh-CN" sz="1200" dirty="0"/>
              <a:t>H2O/O2 </a:t>
            </a:r>
          </a:p>
          <a:p>
            <a:pPr algn="ctr"/>
            <a:r>
              <a:rPr kumimoji="1" lang="en-US" altLang="zh-CN" sz="1200" dirty="0"/>
              <a:t>contamination </a:t>
            </a:r>
            <a:r>
              <a:rPr kumimoji="1" lang="zh-CN" altLang="en-US" sz="1200" dirty="0"/>
              <a:t>～</a:t>
            </a:r>
            <a:r>
              <a:rPr kumimoji="1" lang="en-US" altLang="zh-CN" sz="1200" dirty="0"/>
              <a:t>90ppm</a:t>
            </a:r>
          </a:p>
        </p:txBody>
      </p:sp>
      <p:sp>
        <p:nvSpPr>
          <p:cNvPr id="23" name="灯片编号占位符 4">
            <a:extLst>
              <a:ext uri="{FF2B5EF4-FFF2-40B4-BE49-F238E27FC236}">
                <a16:creationId xmlns:a16="http://schemas.microsoft.com/office/drawing/2014/main" id="{CA474EC0-DC60-204B-BB57-DAFF2321BA8E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14</a:t>
            </a:fld>
            <a:endParaRPr lang="en-US" altLang="zh-CN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630E580-0A96-9D49-BB49-EAC5B984A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74" y="3907983"/>
            <a:ext cx="4327243" cy="259187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EC6E77D-6220-BB46-8F6E-0FF2207203A4}"/>
              </a:ext>
            </a:extLst>
          </p:cNvPr>
          <p:cNvSpPr txBox="1"/>
          <p:nvPr/>
        </p:nvSpPr>
        <p:spPr>
          <a:xfrm>
            <a:off x="2619004" y="5203921"/>
            <a:ext cx="154954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 err="1"/>
              <a:t>nPh</a:t>
            </a:r>
            <a:r>
              <a:rPr kumimoji="1" lang="en-US" altLang="zh-CN" dirty="0"/>
              <a:t> vs. </a:t>
            </a:r>
            <a:r>
              <a:rPr kumimoji="1" lang="en-US" altLang="zh-CN" dirty="0" err="1"/>
              <a:t>Efield</a:t>
            </a:r>
            <a:endParaRPr kumimoji="1" lang="en-US" altLang="zh-CN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FCFE96B-75BF-A840-9FED-D1E16334B06C}"/>
              </a:ext>
            </a:extLst>
          </p:cNvPr>
          <p:cNvSpPr txBox="1"/>
          <p:nvPr/>
        </p:nvSpPr>
        <p:spPr>
          <a:xfrm>
            <a:off x="7080070" y="5546815"/>
            <a:ext cx="139286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Gain~1E5</a:t>
            </a: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A9A5093B-B7DE-2845-AC79-54D6F0229609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RICH performance (preliminary)</a:t>
            </a:r>
          </a:p>
        </p:txBody>
      </p:sp>
    </p:spTree>
    <p:extLst>
      <p:ext uri="{BB962C8B-B14F-4D97-AF65-F5344CB8AC3E}">
        <p14:creationId xmlns:p14="http://schemas.microsoft.com/office/powerpoint/2010/main" val="25212435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4">
            <a:extLst>
              <a:ext uri="{FF2B5EF4-FFF2-40B4-BE49-F238E27FC236}">
                <a16:creationId xmlns:a16="http://schemas.microsoft.com/office/drawing/2014/main" id="{CA474EC0-DC60-204B-BB57-DAFF2321BA8E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15</a:t>
            </a:fld>
            <a:endParaRPr lang="en-US" altLang="zh-CN"/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A9A5093B-B7DE-2845-AC79-54D6F0229609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ASIC design for RICH</a:t>
            </a:r>
          </a:p>
        </p:txBody>
      </p:sp>
      <p:pic>
        <p:nvPicPr>
          <p:cNvPr id="13" name="图片 12" descr="图片包含 屏幕截图&#10;&#10;描述已自动生成">
            <a:extLst>
              <a:ext uri="{FF2B5EF4-FFF2-40B4-BE49-F238E27FC236}">
                <a16:creationId xmlns:a16="http://schemas.microsoft.com/office/drawing/2014/main" id="{AE66DDCC-DED3-6042-A410-5437F1F22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6467" y="3916053"/>
            <a:ext cx="4492592" cy="2583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48A338C3-9D9A-9244-8670-E8EE0BB1FBF8}"/>
              </a:ext>
            </a:extLst>
          </p:cNvPr>
          <p:cNvSpPr txBox="1">
            <a:spLocks/>
          </p:cNvSpPr>
          <p:nvPr/>
        </p:nvSpPr>
        <p:spPr>
          <a:xfrm>
            <a:off x="311012" y="1110313"/>
            <a:ext cx="8470257" cy="1315295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buNone/>
            </a:pPr>
            <a:endParaRPr lang="zh-CN" altLang="en-US" sz="24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54C924C-2BB9-B546-B21F-331BFB93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467" y="1176308"/>
            <a:ext cx="4725007" cy="2485102"/>
          </a:xfrm>
          <a:prstGeom prst="rect">
            <a:avLst/>
          </a:prstGeom>
        </p:spPr>
      </p:pic>
      <p:sp>
        <p:nvSpPr>
          <p:cNvPr id="33" name="内容占位符 2">
            <a:extLst>
              <a:ext uri="{FF2B5EF4-FFF2-40B4-BE49-F238E27FC236}">
                <a16:creationId xmlns:a16="http://schemas.microsoft.com/office/drawing/2014/main" id="{505E9338-560C-2146-AE30-F933D5864189}"/>
              </a:ext>
            </a:extLst>
          </p:cNvPr>
          <p:cNvSpPr txBox="1">
            <a:spLocks/>
          </p:cNvSpPr>
          <p:nvPr/>
        </p:nvSpPr>
        <p:spPr>
          <a:xfrm>
            <a:off x="769694" y="1176308"/>
            <a:ext cx="3106738" cy="2520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kumimoji="1" lang="en-US" altLang="zh-CN" sz="1800" dirty="0"/>
              <a:t>up to 1.6M channels. </a:t>
            </a:r>
          </a:p>
          <a:p>
            <a:pPr hangingPunct="1"/>
            <a:r>
              <a:rPr kumimoji="1" lang="en-US" altLang="zh-CN" sz="1800" dirty="0"/>
              <a:t>Need: high density, low noise, low power consumption.</a:t>
            </a:r>
          </a:p>
          <a:p>
            <a:pPr hangingPunct="1"/>
            <a:r>
              <a:rPr kumimoji="1" lang="en-US" altLang="zh-CN" sz="1800" dirty="0"/>
              <a:t>Currently used: AGET/VMM</a:t>
            </a:r>
          </a:p>
          <a:p>
            <a:pPr hangingPunct="1"/>
            <a:endParaRPr kumimoji="1" lang="zh-CN" altLang="en-US" sz="1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F3F9B1-413E-284B-A019-33AFAA28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6" y="3661410"/>
            <a:ext cx="3640335" cy="290912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99C931C-DDD0-EE41-8203-FE87179EF9F6}"/>
              </a:ext>
            </a:extLst>
          </p:cNvPr>
          <p:cNvSpPr txBox="1"/>
          <p:nvPr/>
        </p:nvSpPr>
        <p:spPr>
          <a:xfrm>
            <a:off x="2063698" y="5681692"/>
            <a:ext cx="5187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~5fC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6D292C3-BF91-8C4C-A868-43965F3BAE21}"/>
              </a:ext>
            </a:extLst>
          </p:cNvPr>
          <p:cNvSpPr txBox="1"/>
          <p:nvPr/>
        </p:nvSpPr>
        <p:spPr>
          <a:xfrm>
            <a:off x="3003498" y="4320145"/>
            <a:ext cx="6357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~40fC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6283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06A7B3-E6A8-D749-B6C9-B922350F4FEB}"/>
              </a:ext>
            </a:extLst>
          </p:cNvPr>
          <p:cNvSpPr txBox="1"/>
          <p:nvPr/>
        </p:nvSpPr>
        <p:spPr>
          <a:xfrm>
            <a:off x="6328410" y="922338"/>
            <a:ext cx="876300" cy="577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0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协调人：</a:t>
            </a:r>
            <a:endParaRPr lang="en-US" altLang="zh-CN" sz="10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10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刘倩</a:t>
            </a:r>
            <a:r>
              <a:rPr lang="en-US" altLang="zh-CN" sz="10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10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张志永</a:t>
            </a:r>
            <a:endParaRPr lang="zh-CN" altLang="en-US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76C00135-2D82-634B-98AC-B557351D3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8" y="1106170"/>
            <a:ext cx="2227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b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Purification system</a:t>
            </a:r>
            <a:endParaRPr lang="zh-CN" altLang="en-US" b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7">
            <a:extLst>
              <a:ext uri="{FF2B5EF4-FFF2-40B4-BE49-F238E27FC236}">
                <a16:creationId xmlns:a16="http://schemas.microsoft.com/office/drawing/2014/main" id="{83521A49-580C-264A-914F-55685C3E6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360" y="1091883"/>
            <a:ext cx="2138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b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Compact RICH prototype</a:t>
            </a:r>
            <a:endParaRPr lang="zh-CN" altLang="en-US" b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577F0861-3BE5-6844-BA8A-01C532B8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473" y="1106170"/>
            <a:ext cx="2179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b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ASIC/FEE</a:t>
            </a:r>
            <a:endParaRPr lang="zh-CN" altLang="en-US" b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52CAB1A1-FAD3-064D-ADCA-FEC5F50BC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02" y="1755457"/>
            <a:ext cx="233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0">
            <a:extLst>
              <a:ext uri="{FF2B5EF4-FFF2-40B4-BE49-F238E27FC236}">
                <a16:creationId xmlns:a16="http://schemas.microsoft.com/office/drawing/2014/main" id="{D3EB69CB-C8BE-A944-A25E-8A2FA5D76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323" y="4139883"/>
            <a:ext cx="26289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3" indent="-68263" defTabSz="4572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Radiator, Detector, FEE modular design.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Connect to purification system</a:t>
            </a:r>
          </a:p>
          <a:p>
            <a:pPr>
              <a:buFont typeface="Wingdings" pitchFamily="2" charset="2"/>
              <a:buChar char="Ø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FEE on the back of anode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E82688-F737-A240-9C1F-3B9C3166AB9D}"/>
              </a:ext>
            </a:extLst>
          </p:cNvPr>
          <p:cNvSpPr/>
          <p:nvPr/>
        </p:nvSpPr>
        <p:spPr>
          <a:xfrm>
            <a:off x="382905" y="3250883"/>
            <a:ext cx="2518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50800" indent="-508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itchFamily="2" charset="2"/>
              <a:buChar char="p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Radiator purification  </a:t>
            </a:r>
          </a:p>
          <a:p>
            <a:pPr>
              <a:buFont typeface="Wingdings" pitchFamily="2" charset="2"/>
              <a:buChar char="p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Gas purification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967772F-009B-EE4A-9AB9-2D11A93A2CCB}"/>
              </a:ext>
            </a:extLst>
          </p:cNvPr>
          <p:cNvSpPr/>
          <p:nvPr/>
        </p:nvSpPr>
        <p:spPr>
          <a:xfrm>
            <a:off x="439580" y="5349599"/>
            <a:ext cx="29466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50800" indent="-508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itchFamily="2" charset="2"/>
              <a:buChar char="p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Large size 600mm×300mm</a:t>
            </a:r>
          </a:p>
          <a:p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Micromegas detector</a:t>
            </a:r>
          </a:p>
        </p:txBody>
      </p:sp>
      <p:sp>
        <p:nvSpPr>
          <p:cNvPr id="10" name="矩形 13">
            <a:extLst>
              <a:ext uri="{FF2B5EF4-FFF2-40B4-BE49-F238E27FC236}">
                <a16:creationId xmlns:a16="http://schemas.microsoft.com/office/drawing/2014/main" id="{72439FC3-1076-CC46-9875-E23D3E024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473" y="5196998"/>
            <a:ext cx="243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0800" indent="-508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buFont typeface="Wingdings" pitchFamily="2" charset="2"/>
              <a:buChar char="p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Finished design &amp;</a:t>
            </a:r>
            <a:r>
              <a:rPr lang="zh-CN" altLang="en-US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emulation. </a:t>
            </a:r>
            <a:endParaRPr lang="zh-CN" altLang="en-US" b="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4">
            <a:extLst>
              <a:ext uri="{FF2B5EF4-FFF2-40B4-BE49-F238E27FC236}">
                <a16:creationId xmlns:a16="http://schemas.microsoft.com/office/drawing/2014/main" id="{6292A4DF-C291-E846-9068-C33FCC889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23" y="1610995"/>
            <a:ext cx="217963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5">
            <a:extLst>
              <a:ext uri="{FF2B5EF4-FFF2-40B4-BE49-F238E27FC236}">
                <a16:creationId xmlns:a16="http://schemas.microsoft.com/office/drawing/2014/main" id="{14B1E774-BBA0-7D4E-A792-9475E2F40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573" y="2931795"/>
            <a:ext cx="3027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14313" indent="-214313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Charge Sensitive Amplifier </a:t>
            </a: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0FE2D336-CD44-D343-900E-3E918B83E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485" y="4538345"/>
            <a:ext cx="2751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CSA + Switched Capacitor Array</a:t>
            </a:r>
            <a:endParaRPr lang="zh-CN" altLang="en-US" b="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4" name="图片 17">
            <a:extLst>
              <a:ext uri="{FF2B5EF4-FFF2-40B4-BE49-F238E27FC236}">
                <a16:creationId xmlns:a16="http://schemas.microsoft.com/office/drawing/2014/main" id="{81746ACE-DF15-CD46-8BFC-DDAE9C944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10" y="3266758"/>
            <a:ext cx="2179638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B6A65F3D-720D-A148-B684-1C07F065E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3" y="1577658"/>
            <a:ext cx="11636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0F54F23C-1A0C-8448-B336-7300A0C8A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10" y="1579245"/>
            <a:ext cx="102393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2C86760A-12DA-A54E-AB5F-F3D8E5473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5" y="4195486"/>
            <a:ext cx="25193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090768F-B3D0-D54E-A8C6-AACDAA632A76}"/>
              </a:ext>
            </a:extLst>
          </p:cNvPr>
          <p:cNvSpPr txBox="1"/>
          <p:nvPr/>
        </p:nvSpPr>
        <p:spPr>
          <a:xfrm>
            <a:off x="1946427" y="2680489"/>
            <a:ext cx="6165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ALICE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C4B05C6E-0DE6-B848-B7E3-2F104B5D25B6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16</a:t>
            </a:fld>
            <a:endParaRPr lang="zh-CN" altLang="en-US" dirty="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A50A6C80-C34A-8348-BBA9-1CAD21E150F5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Next Plan</a:t>
            </a:r>
          </a:p>
        </p:txBody>
      </p:sp>
    </p:spTree>
    <p:extLst>
      <p:ext uri="{BB962C8B-B14F-4D97-AF65-F5344CB8AC3E}">
        <p14:creationId xmlns:p14="http://schemas.microsoft.com/office/powerpoint/2010/main" val="360556839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F5A047B-7C4C-EC4C-90A4-5C1941A410FB}"/>
              </a:ext>
            </a:extLst>
          </p:cNvPr>
          <p:cNvSpPr/>
          <p:nvPr/>
        </p:nvSpPr>
        <p:spPr>
          <a:xfrm>
            <a:off x="4813490" y="1895104"/>
            <a:ext cx="4186724" cy="391305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400" dirty="0">
                <a:solidFill>
                  <a:prstClr val="black"/>
                </a:solidFill>
              </a:rPr>
              <a:t>Polar coverage: 21°</a:t>
            </a:r>
            <a:r>
              <a:rPr lang="el-GR" altLang="zh-CN" sz="2400" dirty="0">
                <a:solidFill>
                  <a:prstClr val="black"/>
                </a:solidFill>
              </a:rPr>
              <a:t> &lt; θ &lt; </a:t>
            </a:r>
            <a:r>
              <a:rPr lang="en-US" altLang="zh-CN" sz="2400" dirty="0">
                <a:solidFill>
                  <a:prstClr val="black"/>
                </a:solidFill>
              </a:rPr>
              <a:t>35°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400" dirty="0">
                <a:solidFill>
                  <a:prstClr val="black"/>
                </a:solidFill>
              </a:rPr>
              <a:t>Position: 1.2 &lt; Z &lt; 1.4 m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400" dirty="0"/>
              <a:t>Segmentation in </a:t>
            </a:r>
            <a:r>
              <a:rPr lang="el-GR" altLang="zh-CN" sz="2400" dirty="0"/>
              <a:t>φ</a:t>
            </a:r>
            <a:r>
              <a:rPr lang="en-US" altLang="zh-CN" sz="2400" dirty="0"/>
              <a:t>: 12-fold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400" dirty="0"/>
              <a:t>Segmentation in Z: 1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400" dirty="0"/>
              <a:t>Detector thickness: ~15%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400" dirty="0"/>
              <a:t>Radiator: Quartz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400" dirty="0"/>
              <a:t>Two options: DIRC/FTOF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63EFE4-93DC-F94F-A8D9-DE252EA1FB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8" t="13954" r="15647" b="35969"/>
          <a:stretch/>
        </p:blipFill>
        <p:spPr>
          <a:xfrm>
            <a:off x="74142" y="1691372"/>
            <a:ext cx="4572000" cy="4116791"/>
          </a:xfrm>
          <a:prstGeom prst="rect">
            <a:avLst/>
          </a:prstGeom>
        </p:spPr>
      </p:pic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A2333E6A-E52E-A543-94AF-B75DC06FC85A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17</a:t>
            </a:fld>
            <a:endParaRPr lang="zh-CN" altLang="en-US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894C11E-D925-B143-BF53-C709732E0FDE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Endcap Conceptual design</a:t>
            </a:r>
          </a:p>
        </p:txBody>
      </p:sp>
    </p:spTree>
    <p:extLst>
      <p:ext uri="{BB962C8B-B14F-4D97-AF65-F5344CB8AC3E}">
        <p14:creationId xmlns:p14="http://schemas.microsoft.com/office/powerpoint/2010/main" val="26487684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8691F-8625-3B4D-8AD1-F5CAA23F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80838"/>
            <a:ext cx="7926097" cy="5595826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BD42518B-EFA6-6049-B73A-5D01F5E86429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PID separation vs. time resolution</a:t>
            </a: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C7CBD0C6-D2F6-964F-91A6-AB40CDFCB671}"/>
              </a:ext>
            </a:extLst>
          </p:cNvPr>
          <p:cNvCxnSpPr>
            <a:cxnSpLocks/>
          </p:cNvCxnSpPr>
          <p:nvPr/>
        </p:nvCxnSpPr>
        <p:spPr>
          <a:xfrm flipV="1">
            <a:off x="4622801" y="990600"/>
            <a:ext cx="0" cy="4377267"/>
          </a:xfrm>
          <a:prstGeom prst="straightConnector1">
            <a:avLst/>
          </a:prstGeom>
          <a:noFill/>
          <a:ln w="34925" cap="flat">
            <a:solidFill>
              <a:schemeClr val="accent1"/>
            </a:solidFill>
            <a:prstDash val="solid"/>
            <a:round/>
            <a:headEnd type="triangle"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D100FC5-22E9-D147-847C-54E2225143E4}"/>
              </a:ext>
            </a:extLst>
          </p:cNvPr>
          <p:cNvSpPr txBox="1"/>
          <p:nvPr/>
        </p:nvSpPr>
        <p:spPr>
          <a:xfrm>
            <a:off x="1525482" y="6417613"/>
            <a:ext cx="63330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40ps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@ 1.2m is needed for 3</a:t>
            </a:r>
            <a:r>
              <a:rPr kumimoji="0" lang="el-GR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σ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2GeV/c </a:t>
            </a:r>
            <a:r>
              <a:rPr kumimoji="0" lang="el-GR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π/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 separation.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2031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0BFF4A7-65BB-2241-A901-96EC313FFF33}"/>
              </a:ext>
            </a:extLst>
          </p:cNvPr>
          <p:cNvGrpSpPr/>
          <p:nvPr/>
        </p:nvGrpSpPr>
        <p:grpSpPr>
          <a:xfrm>
            <a:off x="691810" y="1056880"/>
            <a:ext cx="7760379" cy="5378112"/>
            <a:chOff x="5563626" y="1825625"/>
            <a:chExt cx="6351673" cy="434843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9FB98-9152-FE48-A4DE-7E72A4FB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3626" y="1825625"/>
              <a:ext cx="6351673" cy="43484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18C6C229-222D-AA4C-9590-6EEB709B402F}"/>
                    </a:ext>
                  </a:extLst>
                </p:cNvPr>
                <p:cNvSpPr txBox="1"/>
                <p:nvPr/>
              </p:nvSpPr>
              <p:spPr>
                <a:xfrm>
                  <a:off x="7874000" y="5090160"/>
                  <a:ext cx="1158240" cy="333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1212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solidFill>
                                  <a:srgbClr val="1212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1212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𝒛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~</m:t>
                        </m:r>
                        <m:r>
                          <a:rPr lang="en-US" altLang="zh-CN" b="1" i="1" smtClean="0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𝟔</m:t>
                        </m:r>
                        <m:r>
                          <a:rPr lang="en-US" altLang="zh-CN" b="1" i="1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𝒎𝒎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1212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4000" y="5090160"/>
                  <a:ext cx="1158240" cy="33370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40148DB6-6E42-3949-A33D-5279517CEBAE}"/>
                    </a:ext>
                  </a:extLst>
                </p:cNvPr>
                <p:cNvSpPr/>
                <p:nvPr/>
              </p:nvSpPr>
              <p:spPr>
                <a:xfrm>
                  <a:off x="9728879" y="3564493"/>
                  <a:ext cx="1458897" cy="3337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𝝈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𝒏</m:t>
                          </m:r>
                        </m:sub>
                      </m:sSub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𝟎</m:t>
                      </m:r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.</m:t>
                      </m:r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𝟎𝟎𝟕𝟓</m:t>
                      </m:r>
                    </m:oMath>
                  </a14:m>
                  <a:r>
                    <a:rPr lang="en-US" altLang="zh-CN" b="1" dirty="0">
                      <a:solidFill>
                        <a:srgbClr val="00B050"/>
                      </a:solidFill>
                    </a:rPr>
                    <a:t> </a:t>
                  </a:r>
                  <a:endParaRPr lang="zh-CN" altLang="en-US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矩形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8879" y="3564493"/>
                  <a:ext cx="1458897" cy="33370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FB728CEF-15B0-E94F-83E3-75AF925FF03A}"/>
                    </a:ext>
                  </a:extLst>
                </p:cNvPr>
                <p:cNvSpPr/>
                <p:nvPr/>
              </p:nvSpPr>
              <p:spPr>
                <a:xfrm>
                  <a:off x="9728879" y="4467799"/>
                  <a:ext cx="1819152" cy="3337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𝑺𝑷𝑬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~70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𝒑𝒔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矩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8879" y="4467799"/>
                  <a:ext cx="1819152" cy="333709"/>
                </a:xfrm>
                <a:prstGeom prst="rect">
                  <a:avLst/>
                </a:prstGeom>
                <a:blipFill>
                  <a:blip r:embed="rId6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382A5B5F-7079-CF48-850A-9938A9E4C41A}"/>
                    </a:ext>
                  </a:extLst>
                </p:cNvPr>
                <p:cNvSpPr/>
                <p:nvPr/>
              </p:nvSpPr>
              <p:spPr>
                <a:xfrm>
                  <a:off x="9794601" y="5105369"/>
                  <a:ext cx="1321131" cy="39440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zh-CN" alt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𝜷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~</m:t>
                        </m:r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𝟎</m:t>
                        </m:r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.</m:t>
                        </m:r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𝟎𝟎𝟏</m:t>
                        </m:r>
                      </m:oMath>
                    </m:oMathPara>
                  </a14:m>
                  <a:endParaRPr lang="en-US" altLang="zh-CN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矩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4601" y="5105369"/>
                  <a:ext cx="1321131" cy="3944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31166091-7110-344D-9910-B3176EC5A3B8}"/>
              </a:ext>
            </a:extLst>
          </p:cNvPr>
          <p:cNvSpPr txBox="1"/>
          <p:nvPr/>
        </p:nvSpPr>
        <p:spPr>
          <a:xfrm>
            <a:off x="5620704" y="3491371"/>
            <a:ext cx="176105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Chromatic error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33074996-6A4B-8E4F-8E4B-0F3E5C46E5E1}"/>
              </a:ext>
            </a:extLst>
          </p:cNvPr>
          <p:cNvSpPr/>
          <p:nvPr/>
        </p:nvSpPr>
        <p:spPr>
          <a:xfrm>
            <a:off x="5497830" y="3207497"/>
            <a:ext cx="1977460" cy="629654"/>
          </a:xfrm>
          <a:prstGeom prst="roundRect">
            <a:avLst/>
          </a:prstGeom>
          <a:noFill/>
          <a:ln w="28575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84D98D3C-D34F-9E43-9A62-35B9B31FDEEB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19</a:t>
            </a:fld>
            <a:endParaRPr lang="zh-CN" altLang="en-US" dirty="0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3F73DAC2-54BA-4C46-ADEC-33DCBB6D490B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DIRC/FTOF Timing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77F3FF-0B94-2649-92FA-AAB78D3840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2199" y="164432"/>
            <a:ext cx="4401801" cy="63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923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EDEDF84-1533-E54C-9DDB-AD9D9934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050"/>
            <a:ext cx="9144000" cy="4876800"/>
          </a:xfrm>
          <a:prstGeom prst="rect">
            <a:avLst/>
          </a:prstGeom>
        </p:spPr>
      </p:pic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64391324-0416-F04B-87A6-7F5B13804AC7}"/>
              </a:ext>
            </a:extLst>
          </p:cNvPr>
          <p:cNvSpPr txBox="1">
            <a:spLocks/>
          </p:cNvSpPr>
          <p:nvPr/>
        </p:nvSpPr>
        <p:spPr>
          <a:xfrm>
            <a:off x="8621080" y="651129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</a:t>
            </a:fld>
            <a:endParaRPr lang="zh-CN" altLang="en-US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EC6593F8-D3EA-BA4C-9D2E-FE49D6DBC1F0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PID requirements @ STCF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1204044-954E-754E-A9B5-CDEE937AB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1049"/>
            <a:ext cx="6172894" cy="218278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FF61F7-78D7-FC4D-AF0D-850E81B6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6" y="1502140"/>
            <a:ext cx="6032638" cy="2063867"/>
          </a:xfrm>
          <a:prstGeom prst="rect">
            <a:avLst/>
          </a:prstGeom>
        </p:spPr>
      </p:pic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1A2DBF9A-3F51-C045-A499-1B21FB110C47}"/>
              </a:ext>
            </a:extLst>
          </p:cNvPr>
          <p:cNvSpPr txBox="1">
            <a:spLocks/>
          </p:cNvSpPr>
          <p:nvPr/>
        </p:nvSpPr>
        <p:spPr>
          <a:xfrm>
            <a:off x="6197931" y="1750458"/>
            <a:ext cx="2941209" cy="3504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2000" dirty="0">
                <a:solidFill>
                  <a:prstClr val="black"/>
                </a:solidFill>
              </a:rPr>
              <a:t>Thickness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</a:rPr>
              <a:t>15mm</a:t>
            </a:r>
          </a:p>
          <a:p>
            <a:pPr lvl="0"/>
            <a:r>
              <a:rPr lang="en-US" altLang="zh-CN" sz="2000" dirty="0">
                <a:solidFill>
                  <a:prstClr val="black"/>
                </a:solidFill>
              </a:rPr>
              <a:t>DIRC coverage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</a:rPr>
              <a:t>21-35°</a:t>
            </a:r>
          </a:p>
          <a:p>
            <a:pPr lvl="0"/>
            <a:r>
              <a:rPr lang="en-US" altLang="zh-CN" sz="2000" dirty="0">
                <a:solidFill>
                  <a:prstClr val="black"/>
                </a:solidFill>
              </a:rPr>
              <a:t>Focusing part coverage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</a:rPr>
              <a:t>35-38°</a:t>
            </a:r>
            <a:endParaRPr lang="en-US" altLang="zh-CN" sz="2000" dirty="0"/>
          </a:p>
          <a:p>
            <a:r>
              <a:rPr lang="en-US" altLang="zh-CN" sz="2000" dirty="0"/>
              <a:t>MCP-PMT number</a:t>
            </a:r>
            <a:r>
              <a:rPr lang="zh-CN" altLang="en-US" sz="2000" dirty="0"/>
              <a:t>：</a:t>
            </a:r>
            <a:r>
              <a:rPr lang="en-US" altLang="zh-CN" sz="2000" dirty="0"/>
              <a:t>20</a:t>
            </a:r>
          </a:p>
          <a:p>
            <a:r>
              <a:rPr lang="en-US" altLang="zh-CN" sz="2000" dirty="0"/>
              <a:t>MCP-PMT size</a:t>
            </a:r>
            <a:r>
              <a:rPr lang="zh-CN" altLang="en-US" sz="2000" dirty="0"/>
              <a:t>：</a:t>
            </a:r>
            <a:r>
              <a:rPr lang="en-US" altLang="zh-CN" sz="2000" dirty="0"/>
              <a:t>45mm×45mm</a:t>
            </a:r>
          </a:p>
          <a:p>
            <a:r>
              <a:rPr lang="en-US" altLang="zh-CN" sz="2000" dirty="0"/>
              <a:t>Anode number</a:t>
            </a:r>
            <a:r>
              <a:rPr lang="zh-CN" altLang="en-US" sz="2000" dirty="0"/>
              <a:t>：</a:t>
            </a:r>
            <a:r>
              <a:rPr lang="en-US" altLang="zh-CN" sz="2000" dirty="0"/>
              <a:t>8×64</a:t>
            </a:r>
          </a:p>
          <a:p>
            <a:r>
              <a:rPr lang="en-US" altLang="zh-CN" sz="2000" dirty="0"/>
              <a:t>Anode size</a:t>
            </a:r>
            <a:r>
              <a:rPr lang="zh-CN" altLang="en-US" sz="2000" dirty="0"/>
              <a:t>：</a:t>
            </a:r>
            <a:r>
              <a:rPr lang="en-US" altLang="zh-CN" sz="2000" dirty="0"/>
              <a:t>0.7mm×5.6mm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940970-692D-5349-9F66-9A3C9D5393DC}"/>
              </a:ext>
            </a:extLst>
          </p:cNvPr>
          <p:cNvSpPr txBox="1"/>
          <p:nvPr/>
        </p:nvSpPr>
        <p:spPr>
          <a:xfrm>
            <a:off x="1573620" y="4885691"/>
            <a:ext cx="12705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~30 photons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灯片编号占位符 3">
            <a:extLst>
              <a:ext uri="{FF2B5EF4-FFF2-40B4-BE49-F238E27FC236}">
                <a16:creationId xmlns:a16="http://schemas.microsoft.com/office/drawing/2014/main" id="{525FDE61-A6B9-4747-AB76-4D37F753FBE0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C87F4E-78FD-AF45-A846-3CCF33ECC4F1}"/>
              </a:ext>
            </a:extLst>
          </p:cNvPr>
          <p:cNvSpPr txBox="1"/>
          <p:nvPr/>
        </p:nvSpPr>
        <p:spPr>
          <a:xfrm>
            <a:off x="1748790" y="1132810"/>
            <a:ext cx="173736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Focusing design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6C2AA5F-5868-2840-8B7E-664F98DF85EA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DIRC design</a:t>
            </a:r>
          </a:p>
        </p:txBody>
      </p:sp>
    </p:spTree>
    <p:extLst>
      <p:ext uri="{BB962C8B-B14F-4D97-AF65-F5344CB8AC3E}">
        <p14:creationId xmlns:p14="http://schemas.microsoft.com/office/powerpoint/2010/main" val="10443580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361CF6B-A8B2-EE4D-9EAB-FFE8E9C54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49" y="971550"/>
            <a:ext cx="7271302" cy="4880610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240DC0B7-515A-4C4A-ADF7-CD8BE1E22D23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36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DIRC PID Capability</a:t>
            </a:r>
            <a:r>
              <a:rPr kumimoji="1" lang="zh-CN" altLang="en-US" sz="36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 </a:t>
            </a:r>
            <a:r>
              <a:rPr kumimoji="1" lang="en-US" altLang="zh-CN" sz="36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from fast simulation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91D0AEB-CADC-8940-84CC-131086D0C482}"/>
              </a:ext>
            </a:extLst>
          </p:cNvPr>
          <p:cNvSpPr txBox="1"/>
          <p:nvPr/>
        </p:nvSpPr>
        <p:spPr>
          <a:xfrm>
            <a:off x="1505339" y="6000750"/>
            <a:ext cx="63733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l-GR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π/Κ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5</a:t>
            </a:r>
            <a:r>
              <a:rPr kumimoji="0" lang="el-GR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σ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separation @ 2GeV/c,  3</a:t>
            </a:r>
            <a:r>
              <a:rPr lang="el-GR" altLang="zh-CN" dirty="0"/>
              <a:t> σ </a:t>
            </a:r>
            <a:r>
              <a:rPr lang="en-US" altLang="zh-CN" dirty="0"/>
              <a:t>separation @ 5GeV/c 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54DC7503-8BF5-B34E-BFC2-B0746AF062EE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84899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0B4CB5-6B47-6B49-A276-F7408C990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140"/>
            <a:ext cx="6092190" cy="25491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BDA66D-077B-1A47-A0DC-263EA52FF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71"/>
          <a:stretch/>
        </p:blipFill>
        <p:spPr>
          <a:xfrm>
            <a:off x="32920" y="4202605"/>
            <a:ext cx="1818740" cy="15352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3E68AC-0E9A-8144-BA4E-04DBFA1F6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260"/>
          <a:stretch/>
        </p:blipFill>
        <p:spPr>
          <a:xfrm>
            <a:off x="1851660" y="3689342"/>
            <a:ext cx="4346271" cy="265557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9E46B6AB-051C-6E45-BCAA-3F8D883EB3DA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FTOF design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265328BF-22C3-0741-81EB-C0514AEF6426}"/>
              </a:ext>
            </a:extLst>
          </p:cNvPr>
          <p:cNvSpPr txBox="1">
            <a:spLocks/>
          </p:cNvSpPr>
          <p:nvPr/>
        </p:nvSpPr>
        <p:spPr>
          <a:xfrm>
            <a:off x="6181301" y="1476138"/>
            <a:ext cx="2941209" cy="4594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2000" dirty="0">
                <a:solidFill>
                  <a:prstClr val="black"/>
                </a:solidFill>
              </a:rPr>
              <a:t>Thickness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</a:rPr>
              <a:t>15mm</a:t>
            </a:r>
          </a:p>
          <a:p>
            <a:pPr lvl="0"/>
            <a:r>
              <a:rPr lang="en-US" altLang="zh-CN" sz="2000" dirty="0">
                <a:solidFill>
                  <a:prstClr val="black"/>
                </a:solidFill>
              </a:rPr>
              <a:t>DIRC coverage</a:t>
            </a:r>
            <a:r>
              <a:rPr lang="zh-CN" altLang="en-US" sz="2000" dirty="0">
                <a:solidFill>
                  <a:prstClr val="black"/>
                </a:solidFill>
              </a:rPr>
              <a:t>：</a:t>
            </a:r>
            <a:r>
              <a:rPr lang="en-US" altLang="zh-CN" sz="2000" dirty="0">
                <a:solidFill>
                  <a:prstClr val="black"/>
                </a:solidFill>
              </a:rPr>
              <a:t>21-35°</a:t>
            </a:r>
          </a:p>
          <a:p>
            <a:r>
              <a:rPr lang="en-US" altLang="zh-CN" sz="2000" dirty="0"/>
              <a:t>MCP-PMT number</a:t>
            </a:r>
            <a:r>
              <a:rPr lang="zh-CN" altLang="en-US" sz="2000" dirty="0"/>
              <a:t>：</a:t>
            </a:r>
            <a:r>
              <a:rPr lang="en-US" altLang="zh-CN" sz="2000" dirty="0"/>
              <a:t>3x18</a:t>
            </a:r>
          </a:p>
          <a:p>
            <a:r>
              <a:rPr lang="en-US" altLang="zh-CN" sz="2000" dirty="0"/>
              <a:t>MCP-PMT size</a:t>
            </a:r>
            <a:r>
              <a:rPr lang="zh-CN" altLang="en-US" sz="2000" dirty="0"/>
              <a:t>：</a:t>
            </a:r>
            <a:r>
              <a:rPr lang="en-US" altLang="zh-CN" sz="2000" dirty="0"/>
              <a:t> 27.5×27.5×16.6 mm</a:t>
            </a:r>
            <a:r>
              <a:rPr lang="en-US" altLang="zh-CN" sz="2000" baseline="30000" dirty="0"/>
              <a:t>3</a:t>
            </a:r>
            <a:endParaRPr lang="en-US" altLang="zh-CN" sz="2000" dirty="0"/>
          </a:p>
          <a:p>
            <a:r>
              <a:rPr lang="en-US" altLang="zh-CN" sz="2000" dirty="0"/>
              <a:t>Anode number</a:t>
            </a:r>
            <a:r>
              <a:rPr lang="zh-CN" altLang="en-US" sz="2000" dirty="0"/>
              <a:t>：</a:t>
            </a:r>
            <a:r>
              <a:rPr lang="en-US" altLang="zh-CN" sz="2000" dirty="0"/>
              <a:t>4×4</a:t>
            </a:r>
          </a:p>
          <a:p>
            <a:r>
              <a:rPr lang="en-US" altLang="zh-CN" sz="2000" dirty="0"/>
              <a:t>Anode size</a:t>
            </a:r>
            <a:r>
              <a:rPr lang="zh-CN" altLang="en-US" sz="2000" dirty="0"/>
              <a:t>：</a:t>
            </a:r>
            <a:r>
              <a:rPr lang="en-US" altLang="zh-CN" sz="2000" dirty="0"/>
              <a:t>5.5mm×5.5mm</a:t>
            </a:r>
          </a:p>
          <a:p>
            <a:r>
              <a:rPr lang="en-US" altLang="zh-CN" sz="2000" dirty="0"/>
              <a:t>Z = 1400 mm - 1600 mm</a:t>
            </a:r>
          </a:p>
          <a:p>
            <a:r>
              <a:rPr lang="en-US" altLang="zh-CN" sz="2000" dirty="0"/>
              <a:t>R = 560 mm – 1050 mm</a:t>
            </a:r>
          </a:p>
          <a:p>
            <a:r>
              <a:rPr lang="en-US" altLang="zh-CN" sz="2000" dirty="0"/>
              <a:t>No focusing component</a:t>
            </a:r>
          </a:p>
          <a:p>
            <a:endParaRPr lang="en-US" altLang="zh-CN" sz="2000" dirty="0"/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98FC2A79-EC0D-5443-A9D4-84D7B43C1ED8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242510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1565332-86E7-6045-A329-85A25BCCC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50" y="4138339"/>
            <a:ext cx="7046767" cy="270685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30055818-0B88-0549-BF83-EFD65F9C3125}"/>
              </a:ext>
            </a:extLst>
          </p:cNvPr>
          <p:cNvSpPr txBox="1"/>
          <p:nvPr/>
        </p:nvSpPr>
        <p:spPr>
          <a:xfrm>
            <a:off x="2150715" y="871641"/>
            <a:ext cx="471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Time resolution from single photon (calculation)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C37BD23-5C5C-D248-B047-EAC75CBD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02" y="1271473"/>
            <a:ext cx="7046767" cy="243653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E3FA0F3-38D1-F544-8F23-25681A8B5CB2}"/>
              </a:ext>
            </a:extLst>
          </p:cNvPr>
          <p:cNvSpPr txBox="1"/>
          <p:nvPr/>
        </p:nvSpPr>
        <p:spPr>
          <a:xfrm>
            <a:off x="3088472" y="3769007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Time resolution (simulation)</a:t>
            </a:r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15BA5493-A0A2-6D4D-BBAB-3581DDCBDA0A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FTOF time resolution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sp>
        <p:nvSpPr>
          <p:cNvPr id="26" name="灯片编号占位符 3">
            <a:extLst>
              <a:ext uri="{FF2B5EF4-FFF2-40B4-BE49-F238E27FC236}">
                <a16:creationId xmlns:a16="http://schemas.microsoft.com/office/drawing/2014/main" id="{AD0B8310-E61B-C84D-82D8-9AF7882D64B0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74547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AFCD-84D9-7E4D-80FA-796A201A0ED4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Time resolution from G4 simulation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D431607-E190-954C-B75F-861EFFE56225}"/>
              </a:ext>
            </a:extLst>
          </p:cNvPr>
          <p:cNvGrpSpPr>
            <a:grpSpLocks noChangeAspect="1"/>
          </p:cNvGrpSpPr>
          <p:nvPr/>
        </p:nvGrpSpPr>
        <p:grpSpPr>
          <a:xfrm>
            <a:off x="784987" y="932180"/>
            <a:ext cx="3210496" cy="2496820"/>
            <a:chOff x="858348" y="1477328"/>
            <a:chExt cx="4380952" cy="340709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B494EE4-00D4-B94F-A5B5-96BFF5FFB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5" b="49805"/>
            <a:stretch/>
          </p:blipFill>
          <p:spPr>
            <a:xfrm>
              <a:off x="1234440" y="1477328"/>
              <a:ext cx="3628768" cy="335631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458103C-FF8D-8840-B747-8BE28D38C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8348" y="1732038"/>
              <a:ext cx="4380952" cy="3152381"/>
            </a:xfrm>
            <a:prstGeom prst="rect">
              <a:avLst/>
            </a:prstGeom>
            <a:scene3d>
              <a:camera prst="orthographicFront">
                <a:rot lat="0" lon="0" rev="120000"/>
              </a:camera>
              <a:lightRig rig="threePt" dir="t"/>
            </a:scene3d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C4E8525-985E-CF44-85E5-B63C6E00AF23}"/>
                  </a:ext>
                </a:extLst>
              </p:cNvPr>
              <p:cNvSpPr/>
              <p:nvPr/>
            </p:nvSpPr>
            <p:spPr>
              <a:xfrm>
                <a:off x="4149716" y="4264988"/>
                <a:ext cx="4600986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  <m:sup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zh-CN" altLang="en-US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𝑐𝑜𝑟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𝑇𝑇𝑆</m:t>
                                  </m:r>
                                </m:sub>
                              </m:sSub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𝑒𝑙𝑒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𝑁𝑃𝐸</m:t>
                              </m:r>
                            </m:den>
                          </m:f>
                        </m:e>
                      </m:d>
                      <m:r>
                        <a:rPr lang="zh-CN" altLang="en-US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𝑡𝑟𝑘</m:t>
                          </m:r>
                        </m:sub>
                        <m:sup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zh-CN" altLang="en-US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7C4E8525-985E-CF44-85E5-B63C6E00A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716" y="4264988"/>
                <a:ext cx="4600986" cy="714683"/>
              </a:xfrm>
              <a:prstGeom prst="rect">
                <a:avLst/>
              </a:prstGeom>
              <a:blipFill>
                <a:blip r:embed="rId4"/>
                <a:stretch>
                  <a:fillRect t="-59649" b="-40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../../../../../learning/FTOFcode/files/withbg/pi_withbg/TRP2.0.png">
            <a:extLst>
              <a:ext uri="{FF2B5EF4-FFF2-40B4-BE49-F238E27FC236}">
                <a16:creationId xmlns:a16="http://schemas.microsoft.com/office/drawing/2014/main" id="{1802990D-F18D-2B48-B3FE-2F8193A0D1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18" y="817149"/>
            <a:ext cx="4206295" cy="291353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91E4C74-E8C7-5447-8D9B-704CB8604CDB}"/>
                  </a:ext>
                </a:extLst>
              </p:cNvPr>
              <p:cNvSpPr/>
              <p:nvPr/>
            </p:nvSpPr>
            <p:spPr>
              <a:xfrm>
                <a:off x="1533554" y="3903189"/>
                <a:ext cx="227945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𝑒𝑙𝑒𝑐𝑡𝑟𝑜𝑛𝑖𝑐𝑠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𝑇𝑇𝑆</m:t>
                        </m:r>
                      </m:sub>
                    </m:sSub>
                    <m:r>
                      <a:rPr lang="en-US" altLang="zh-CN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7</m:t>
                    </m:r>
                    <m:r>
                      <a:rPr lang="en-US" altLang="zh-CN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r>
                  <a:rPr lang="en-US" altLang="zh-CN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endParaRPr lang="en-US" altLang="zh-CN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𝑡𝑟𝑘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altLang="zh-CN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r>
                  <a:rPr lang="en-US" altLang="zh-CN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accent6"/>
                        </a:solidFill>
                        <a:latin typeface="Cambria Math" charset="0"/>
                      </a:rPr>
                      <m:t>𝑁𝑝𝑒</m:t>
                    </m:r>
                  </m:oMath>
                </a14:m>
                <a:r>
                  <a:rPr lang="en-US" altLang="zh-CN" dirty="0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6"/>
                    </a:solidFill>
                    <a:sym typeface="Symbol" panose="05050102010706020507" pitchFamily="18" charset="2"/>
                  </a:rPr>
                  <a:t></a:t>
                </a:r>
                <a:r>
                  <a:rPr lang="en-US" altLang="zh-CN" dirty="0">
                    <a:solidFill>
                      <a:schemeClr val="accent6"/>
                    </a:solidFill>
                  </a:rPr>
                  <a:t> 16</a:t>
                </a:r>
              </a:p>
            </p:txBody>
          </p:sp>
        </mc:Choice>
        <mc:Fallback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91E4C74-E8C7-5447-8D9B-704CB8604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54" y="3903189"/>
                <a:ext cx="2279450" cy="1477328"/>
              </a:xfrm>
              <a:prstGeom prst="rect">
                <a:avLst/>
              </a:prstGeom>
              <a:blipFill>
                <a:blip r:embed="rId6"/>
                <a:stretch>
                  <a:fillRect l="-556" b="-59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F6B159A-7683-B944-8CCE-A55CCBCF3EEF}"/>
                  </a:ext>
                </a:extLst>
              </p:cNvPr>
              <p:cNvSpPr txBox="1"/>
              <p:nvPr/>
            </p:nvSpPr>
            <p:spPr>
              <a:xfrm>
                <a:off x="504212" y="5662055"/>
                <a:ext cx="8309459" cy="5055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solidFill>
                      <a:schemeClr val="tx1"/>
                    </a:solidFill>
                    <a:ea typeface="Cambria Math" charset="0"/>
                    <a:cs typeface="Cambria Math" charset="0"/>
                  </a:rPr>
                  <a:t>From G4 simulation</a:t>
                </a:r>
                <a:r>
                  <a:rPr kumimoji="1" lang="en-US" altLang="zh-CN" sz="2000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detector</m:t>
                        </m:r>
                      </m:sub>
                    </m:sSub>
                    <m:r>
                      <a:rPr kumimoji="1"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l-GR" altLang="zh-CN" dirty="0">
                    <a:solidFill>
                      <a:srgbClr val="FF0000"/>
                    </a:solidFill>
                    <a:latin typeface="Songti SC" panose="02010600040101010101" pitchFamily="2" charset="-122"/>
                    <a:ea typeface="Songti SC" panose="02010600040101010101" pitchFamily="2" charset="-122"/>
                  </a:rPr>
                  <a:t>&lt;</a:t>
                </a:r>
                <a:r>
                  <a:rPr lang="en-US" altLang="zh-CN" dirty="0">
                    <a:solidFill>
                      <a:srgbClr val="FF0000"/>
                    </a:solidFill>
                    <a:latin typeface="Songti SC" panose="02010600040101010101" pitchFamily="2" charset="-122"/>
                    <a:ea typeface="Songti SC" panose="02010600040101010101" pitchFamily="2" charset="-122"/>
                  </a:rPr>
                  <a:t>12ps</a:t>
                </a:r>
                <a:r>
                  <a:rPr lang="zh-CN" altLang="en-US" dirty="0">
                    <a:latin typeface="Songti SC" panose="02010600040101010101" pitchFamily="2" charset="-122"/>
                    <a:ea typeface="Songti SC" panose="02010600040101010101" pitchFamily="2" charset="-122"/>
                  </a:rPr>
                  <a:t>， </a:t>
                </a:r>
                <a:r>
                  <a:rPr lang="en-US" altLang="zh-CN" dirty="0">
                    <a:latin typeface="Songti SC" panose="02010600040101010101" pitchFamily="2" charset="-122"/>
                    <a:ea typeface="Songti SC" panose="02010600040101010101" pitchFamily="2" charset="-122"/>
                  </a:rPr>
                  <a:t>Total timer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el-GR" altLang="zh-CN" dirty="0">
                    <a:solidFill>
                      <a:srgbClr val="FF0000"/>
                    </a:solidFill>
                    <a:latin typeface="Songti SC" panose="02010600040101010101" pitchFamily="2" charset="-122"/>
                    <a:ea typeface="Songti SC" panose="02010600040101010101" pitchFamily="2" charset="-122"/>
                  </a:rPr>
                  <a:t>&lt;</a:t>
                </a:r>
                <a:r>
                  <a:rPr lang="en-US" altLang="zh-CN" dirty="0">
                    <a:solidFill>
                      <a:srgbClr val="FF0000"/>
                    </a:solidFill>
                    <a:latin typeface="Songti SC" panose="02010600040101010101" pitchFamily="2" charset="-122"/>
                    <a:ea typeface="Songti SC" panose="02010600040101010101" pitchFamily="2" charset="-122"/>
                  </a:rPr>
                  <a:t>50ps</a:t>
                </a:r>
                <a:r>
                  <a:rPr lang="zh-CN" altLang="en-US" dirty="0">
                    <a:latin typeface="Songti SC" panose="02010600040101010101" pitchFamily="2" charset="-122"/>
                    <a:ea typeface="Songti SC" panose="02010600040101010101" pitchFamily="2" charset="-122"/>
                  </a:rPr>
                  <a:t>。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F6B159A-7683-B944-8CCE-A55CCBCF3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12" y="5662055"/>
                <a:ext cx="8309459" cy="505523"/>
              </a:xfrm>
              <a:prstGeom prst="rect">
                <a:avLst/>
              </a:prstGeom>
              <a:blipFill>
                <a:blip r:embed="rId7"/>
                <a:stretch>
                  <a:fillRect l="-608" b="-16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556AC8F-BE85-4E43-90B6-C119CFB04FC7}"/>
                  </a:ext>
                </a:extLst>
              </p:cNvPr>
              <p:cNvSpPr txBox="1"/>
              <p:nvPr/>
            </p:nvSpPr>
            <p:spPr>
              <a:xfrm>
                <a:off x="8222535" y="2012308"/>
                <a:ext cx="8605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14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zh-CN" sz="14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𝒕𝒐𝒕𝒂𝒍</m:t>
                          </m:r>
                        </m:sub>
                      </m:sSub>
                    </m:oMath>
                  </m:oMathPara>
                </a14:m>
                <a:endParaRPr kumimoji="1" lang="en-US" altLang="zh-CN" sz="1400" b="1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1400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zh-CN" sz="1400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𝒅𝒆𝒕𝒆𝒄𝒕𝒐𝒓</m:t>
                          </m:r>
                        </m:sub>
                      </m:sSub>
                    </m:oMath>
                  </m:oMathPara>
                </a14:m>
                <a:endParaRPr kumimoji="1" lang="en-US" altLang="zh-CN" sz="1400" b="1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556AC8F-BE85-4E43-90B6-C119CFB04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535" y="2012308"/>
                <a:ext cx="86053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6429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978A7E-05C4-684E-9197-72EB8B230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33"/>
          <a:stretch/>
        </p:blipFill>
        <p:spPr>
          <a:xfrm>
            <a:off x="439162" y="7463569"/>
            <a:ext cx="5533724" cy="17405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B9222E-BD30-1B4F-96BC-CBE486716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" y="9269636"/>
            <a:ext cx="5688896" cy="201079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0E13A54-9ED2-2640-93F3-56E6BC4F9391}"/>
              </a:ext>
            </a:extLst>
          </p:cNvPr>
          <p:cNvSpPr txBox="1"/>
          <p:nvPr/>
        </p:nvSpPr>
        <p:spPr>
          <a:xfrm>
            <a:off x="1342340" y="11390823"/>
            <a:ext cx="4630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/>
              <a:t>2GeV </a:t>
            </a:r>
            <a:r>
              <a:rPr lang="el-GR" altLang="zh-CN" sz="2000" dirty="0"/>
              <a:t>π</a:t>
            </a:r>
            <a:r>
              <a:rPr lang="en-US" altLang="zh-CN" sz="2000" dirty="0"/>
              <a:t>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Number of P.E. ~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zh-CN" sz="2000" dirty="0"/>
              <a:t>σ</a:t>
            </a:r>
            <a:r>
              <a:rPr lang="en-US" altLang="zh-CN" sz="2000" baseline="-25000" dirty="0"/>
              <a:t>LOP</a:t>
            </a:r>
            <a:r>
              <a:rPr lang="en-US" altLang="zh-CN" sz="2000" dirty="0"/>
              <a:t>~3.3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Single </a:t>
            </a:r>
            <a:r>
              <a:rPr lang="en-US" altLang="zh-CN" sz="2000" dirty="0" err="1"/>
              <a:t>p.e.</a:t>
            </a:r>
            <a:r>
              <a:rPr lang="en-US" altLang="zh-CN" sz="2000" dirty="0"/>
              <a:t> ~100 </a:t>
            </a:r>
            <a:r>
              <a:rPr lang="en-US" altLang="zh-CN" sz="2000" dirty="0" err="1"/>
              <a:t>ps</a:t>
            </a:r>
            <a:r>
              <a:rPr lang="en-US" altLang="zh-CN" sz="2000" dirty="0"/>
              <a:t>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17E669-1939-2749-B9B2-F7EF76094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053" y="7411097"/>
            <a:ext cx="2765877" cy="19102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D64808-109B-FC4B-857B-EB4678BF0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053" y="9308891"/>
            <a:ext cx="2883450" cy="20107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D6DA1D-505B-7945-A5C6-55E541803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67" y="11319688"/>
            <a:ext cx="1710409" cy="73802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59B5F79-CD2D-9347-B1F4-44FAC7BA594C}"/>
              </a:ext>
            </a:extLst>
          </p:cNvPr>
          <p:cNvSpPr/>
          <p:nvPr/>
        </p:nvSpPr>
        <p:spPr>
          <a:xfrm>
            <a:off x="6541135" y="12229547"/>
            <a:ext cx="272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2GeV </a:t>
            </a:r>
            <a:r>
              <a:rPr lang="el-GR" altLang="zh-CN" dirty="0"/>
              <a:t>π/</a:t>
            </a:r>
            <a:r>
              <a:rPr lang="en-US" altLang="zh-CN" dirty="0"/>
              <a:t>K 4σ separation</a:t>
            </a:r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4FC0317A-0FCB-744A-8DF2-F6A855387F21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PID capability from simulation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E22322C-5190-3E48-A666-37EBDA57A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57" y="2632884"/>
            <a:ext cx="4511753" cy="28467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88751F-11FE-8B43-83E9-BF88116B4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307" y="1042219"/>
            <a:ext cx="2689680" cy="188811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B68636F-BC52-1E48-BBEC-680C07E38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1904" y="5173454"/>
            <a:ext cx="3232913" cy="2362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3000020-A5E2-094E-943D-BF238575E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1904" y="2948860"/>
            <a:ext cx="3183482" cy="2206070"/>
          </a:xfrm>
          <a:prstGeom prst="rect">
            <a:avLst/>
          </a:prstGeom>
        </p:spPr>
      </p:pic>
      <p:cxnSp>
        <p:nvCxnSpPr>
          <p:cNvPr id="18" name="肘形连接符 17">
            <a:extLst>
              <a:ext uri="{FF2B5EF4-FFF2-40B4-BE49-F238E27FC236}">
                <a16:creationId xmlns:a16="http://schemas.microsoft.com/office/drawing/2014/main" id="{F6BD7228-B310-8D49-B6FD-697695EF3764}"/>
              </a:ext>
            </a:extLst>
          </p:cNvPr>
          <p:cNvCxnSpPr>
            <a:cxnSpLocks/>
          </p:cNvCxnSpPr>
          <p:nvPr/>
        </p:nvCxnSpPr>
        <p:spPr>
          <a:xfrm flipV="1">
            <a:off x="3657614" y="2150004"/>
            <a:ext cx="2395261" cy="502220"/>
          </a:xfrm>
          <a:prstGeom prst="bentConnector3">
            <a:avLst>
              <a:gd name="adj1" fmla="val 867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9D36FCD-7B16-2145-96A2-CEDD2482E1BC}"/>
              </a:ext>
            </a:extLst>
          </p:cNvPr>
          <p:cNvSpPr txBox="1"/>
          <p:nvPr/>
        </p:nvSpPr>
        <p:spPr>
          <a:xfrm>
            <a:off x="4448154" y="1780180"/>
            <a:ext cx="4594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PDF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7AEA340-50CD-F949-99FD-E1869FA861AF}"/>
              </a:ext>
            </a:extLst>
          </p:cNvPr>
          <p:cNvSpPr txBox="1"/>
          <p:nvPr/>
        </p:nvSpPr>
        <p:spPr>
          <a:xfrm>
            <a:off x="325927" y="5685940"/>
            <a:ext cx="8309459" cy="628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altLang="zh-CN" sz="20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π/Κ </a:t>
            </a:r>
            <a:r>
              <a:rPr lang="en-US" altLang="zh-CN" sz="20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@ 2</a:t>
            </a:r>
            <a:r>
              <a:rPr lang="en" altLang="zh-CN" sz="2000" dirty="0">
                <a:solidFill>
                  <a:schemeClr val="tx1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GeV/c, </a:t>
            </a:r>
            <a:r>
              <a:rPr lang="en" altLang="zh-CN" sz="20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4.36</a:t>
            </a:r>
            <a:r>
              <a:rPr lang="el-GR" altLang="zh-CN" sz="20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σ </a:t>
            </a:r>
            <a:r>
              <a:rPr lang="en-US" altLang="zh-CN" sz="2000" dirty="0">
                <a:solidFill>
                  <a:srgbClr val="FF000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separation achieved.</a:t>
            </a:r>
            <a:endParaRPr lang="el-GR" altLang="zh-CN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54F9CDED-251A-0C48-AF4F-A9A3419F5FF4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25</a:t>
            </a:fld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02D07F6-D509-174B-8331-8C6C172BE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40" b="50533"/>
          <a:stretch/>
        </p:blipFill>
        <p:spPr>
          <a:xfrm>
            <a:off x="774002" y="930197"/>
            <a:ext cx="2814418" cy="17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9228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7D90801E-3A75-4C43-99E5-1B21A8879763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26</a:t>
            </a:fld>
            <a:endParaRPr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875F4C2F-4170-9B4C-9B44-8A30E2F80DF7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Background simulation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73EA11A-7265-D14D-94D8-D1CC91F9F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782" y="1731587"/>
            <a:ext cx="3002358" cy="188736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F614FDA-6A3B-FF4A-B5EF-ABC3DD848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1" y="4189089"/>
            <a:ext cx="2582616" cy="22250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A543815-A065-414D-A8D5-B4EBC07F3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94" y="4189089"/>
            <a:ext cx="3341193" cy="2225094"/>
          </a:xfrm>
          <a:prstGeom prst="rect">
            <a:avLst/>
          </a:prstGeom>
        </p:spPr>
      </p:pic>
      <p:sp>
        <p:nvSpPr>
          <p:cNvPr id="23" name="内容占位符 3">
            <a:extLst>
              <a:ext uri="{FF2B5EF4-FFF2-40B4-BE49-F238E27FC236}">
                <a16:creationId xmlns:a16="http://schemas.microsoft.com/office/drawing/2014/main" id="{19CD0CFE-6E2A-EF43-B52E-49D770F91D4F}"/>
              </a:ext>
            </a:extLst>
          </p:cNvPr>
          <p:cNvSpPr txBox="1">
            <a:spLocks/>
          </p:cNvSpPr>
          <p:nvPr/>
        </p:nvSpPr>
        <p:spPr>
          <a:xfrm>
            <a:off x="819720" y="878720"/>
            <a:ext cx="7819194" cy="800316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altLang="zh-CN" sz="1600" dirty="0">
                <a:latin typeface="Songti SC" panose="02010600040101010101" pitchFamily="2" charset="-122"/>
                <a:ea typeface="Songti SC" panose="02010600040101010101" pitchFamily="2" charset="-122"/>
              </a:rPr>
              <a:t>Physics background &amp; Beam related backgrounds </a:t>
            </a:r>
          </a:p>
          <a:p>
            <a:pPr hangingPunct="1"/>
            <a:r>
              <a:rPr lang="en-US" altLang="zh-CN" sz="1600" dirty="0">
                <a:latin typeface="Songti SC" panose="02010600040101010101" pitchFamily="2" charset="-122"/>
                <a:ea typeface="Songti SC" panose="02010600040101010101" pitchFamily="2" charset="-122"/>
              </a:rPr>
              <a:t>Background sampled accordingly, within 50ns time window.</a:t>
            </a:r>
            <a:endParaRPr lang="zh-CN" altLang="en-US" sz="1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B937141-CACB-5F4D-96FA-AB5C00988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88" y="4290414"/>
            <a:ext cx="2767112" cy="1978032"/>
          </a:xfrm>
          <a:prstGeom prst="rect">
            <a:avLst/>
          </a:prstGeom>
        </p:spPr>
      </p:pic>
      <p:sp>
        <p:nvSpPr>
          <p:cNvPr id="25" name="内容占位符 3">
            <a:extLst>
              <a:ext uri="{FF2B5EF4-FFF2-40B4-BE49-F238E27FC236}">
                <a16:creationId xmlns:a16="http://schemas.microsoft.com/office/drawing/2014/main" id="{819E413D-292C-AD45-8C8F-05D90DC7C9C3}"/>
              </a:ext>
            </a:extLst>
          </p:cNvPr>
          <p:cNvSpPr txBox="1">
            <a:spLocks/>
          </p:cNvSpPr>
          <p:nvPr/>
        </p:nvSpPr>
        <p:spPr>
          <a:xfrm>
            <a:off x="198611" y="3764688"/>
            <a:ext cx="8911843" cy="800316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076B4"/>
              </a:buClr>
              <a:buSzPct val="100000"/>
              <a:buFont typeface="Arial"/>
              <a:buChar char="‣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Iowan Old Style"/>
                <a:ea typeface="Iowan Old Style"/>
                <a:cs typeface="Iowan Old Style"/>
                <a:sym typeface="Iowan Old Style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076B4"/>
              </a:buClr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Iowan Old Style"/>
                <a:ea typeface="Iowan Old Style"/>
                <a:cs typeface="Iowan Old Style"/>
                <a:sym typeface="Iowan Old Style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076B4"/>
              </a:buClr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Iowan Old Style"/>
                <a:ea typeface="Iowan Old Style"/>
                <a:cs typeface="Iowan Old Style"/>
                <a:sym typeface="Iowan Old Style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076B4"/>
              </a:buClr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Iowan Old Style"/>
                <a:ea typeface="Iowan Old Style"/>
                <a:cs typeface="Iowan Old Style"/>
                <a:sym typeface="Iowan Old Style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076B4"/>
              </a:buClr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Iowan Old Style"/>
                <a:ea typeface="Iowan Old Style"/>
                <a:cs typeface="Iowan Old Style"/>
                <a:sym typeface="Iowan Old Style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altLang="zh-CN" sz="1600" dirty="0">
                <a:latin typeface="Songti SC" panose="02010600040101010101" pitchFamily="2" charset="-122"/>
                <a:ea typeface="Songti SC" panose="02010600040101010101" pitchFamily="2" charset="-122"/>
                <a:sym typeface="Calibri"/>
              </a:rPr>
              <a:t>Considering the background contribution, 4.21</a:t>
            </a:r>
            <a:r>
              <a:rPr lang="el-GR" altLang="zh-CN" sz="1600" dirty="0">
                <a:latin typeface="Songti SC" panose="02010600040101010101" pitchFamily="2" charset="-122"/>
                <a:ea typeface="Songti SC" panose="02010600040101010101" pitchFamily="2" charset="-122"/>
                <a:sym typeface="Calibri"/>
              </a:rPr>
              <a:t>σ </a:t>
            </a:r>
            <a:r>
              <a:rPr lang="en-US" altLang="zh-CN" sz="1600" dirty="0">
                <a:latin typeface="Songti SC" panose="02010600040101010101" pitchFamily="2" charset="-122"/>
                <a:ea typeface="Songti SC" panose="02010600040101010101" pitchFamily="2" charset="-122"/>
                <a:sym typeface="Calibri"/>
              </a:rPr>
              <a:t>separation can be achieved for 2GeV/c</a:t>
            </a:r>
            <a:r>
              <a:rPr lang="el-GR" altLang="zh-CN" sz="1600" dirty="0">
                <a:latin typeface="Songti SC" panose="02010600040101010101" pitchFamily="2" charset="-122"/>
                <a:ea typeface="Songti SC" panose="02010600040101010101" pitchFamily="2" charset="-122"/>
                <a:sym typeface="Calibri"/>
              </a:rPr>
              <a:t> π/Κ</a:t>
            </a:r>
            <a:r>
              <a:rPr lang="en-US" altLang="zh-CN" sz="1600" dirty="0">
                <a:latin typeface="Songti SC" panose="02010600040101010101" pitchFamily="2" charset="-122"/>
                <a:ea typeface="Songti SC" panose="02010600040101010101" pitchFamily="2" charset="-122"/>
                <a:sym typeface="Calibri"/>
              </a:rPr>
              <a:t>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9E72376-8F96-DC4D-8C8B-2A49821A8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65" y="1711890"/>
            <a:ext cx="5621867" cy="2052798"/>
          </a:xfrm>
          <a:prstGeom prst="rect">
            <a:avLst/>
          </a:prstGeom>
        </p:spPr>
      </p:pic>
      <p:sp>
        <p:nvSpPr>
          <p:cNvPr id="3" name="右箭头 2">
            <a:extLst>
              <a:ext uri="{FF2B5EF4-FFF2-40B4-BE49-F238E27FC236}">
                <a16:creationId xmlns:a16="http://schemas.microsoft.com/office/drawing/2014/main" id="{D75822CD-FA59-5247-AEAF-E5D309A5449A}"/>
              </a:ext>
            </a:extLst>
          </p:cNvPr>
          <p:cNvSpPr/>
          <p:nvPr/>
        </p:nvSpPr>
        <p:spPr>
          <a:xfrm>
            <a:off x="5630333" y="2421467"/>
            <a:ext cx="389467" cy="43180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38096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F3D8A64-F948-F442-B7EB-A9CE34368BA1}"/>
              </a:ext>
            </a:extLst>
          </p:cNvPr>
          <p:cNvGrpSpPr/>
          <p:nvPr/>
        </p:nvGrpSpPr>
        <p:grpSpPr>
          <a:xfrm>
            <a:off x="4643121" y="909164"/>
            <a:ext cx="4176242" cy="2399662"/>
            <a:chOff x="4655349" y="1808155"/>
            <a:chExt cx="7170695" cy="3501527"/>
          </a:xfrm>
        </p:grpSpPr>
        <p:pic>
          <p:nvPicPr>
            <p:cNvPr id="3" name="图片 2" descr="屏幕剪辑">
              <a:extLst>
                <a:ext uri="{FF2B5EF4-FFF2-40B4-BE49-F238E27FC236}">
                  <a16:creationId xmlns:a16="http://schemas.microsoft.com/office/drawing/2014/main" id="{73B7C484-DC67-8D4B-B985-C047B308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349" y="1808155"/>
              <a:ext cx="7170695" cy="3465739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DF09356-A0D0-A142-AF5C-ECC636426854}"/>
                </a:ext>
              </a:extLst>
            </p:cNvPr>
            <p:cNvSpPr txBox="1"/>
            <p:nvPr/>
          </p:nvSpPr>
          <p:spPr>
            <a:xfrm>
              <a:off x="6754955" y="4405986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FEE</a:t>
              </a:r>
              <a:endParaRPr 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1CC6C1B-300E-414B-AFA4-B30B8E1625D2}"/>
                </a:ext>
              </a:extLst>
            </p:cNvPr>
            <p:cNvSpPr txBox="1"/>
            <p:nvPr/>
          </p:nvSpPr>
          <p:spPr>
            <a:xfrm>
              <a:off x="6027610" y="1825051"/>
              <a:ext cx="1066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HV Board</a:t>
              </a:r>
              <a:endParaRPr 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97C8257-E64B-5E45-A09B-D89B46179F63}"/>
                </a:ext>
              </a:extLst>
            </p:cNvPr>
            <p:cNvSpPr txBox="1"/>
            <p:nvPr/>
          </p:nvSpPr>
          <p:spPr>
            <a:xfrm>
              <a:off x="10576164" y="4036654"/>
              <a:ext cx="1066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HV Board</a:t>
              </a:r>
              <a:endParaRPr 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161CAE8-375A-F442-A9E3-0DC7D0A4A7E3}"/>
                </a:ext>
              </a:extLst>
            </p:cNvPr>
            <p:cNvSpPr txBox="1"/>
            <p:nvPr/>
          </p:nvSpPr>
          <p:spPr>
            <a:xfrm>
              <a:off x="7093992" y="4940350"/>
              <a:ext cx="2489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Cooling :   Air Circulation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DCFD95F-3611-AF46-B861-4F558391B45A}"/>
              </a:ext>
            </a:extLst>
          </p:cNvPr>
          <p:cNvGrpSpPr/>
          <p:nvPr/>
        </p:nvGrpSpPr>
        <p:grpSpPr>
          <a:xfrm>
            <a:off x="413542" y="3412863"/>
            <a:ext cx="3659273" cy="2520634"/>
            <a:chOff x="1009650" y="1485901"/>
            <a:chExt cx="4320000" cy="325263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1F1F453-6D41-CC41-86CA-42C7EB7C7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50" y="1485901"/>
              <a:ext cx="4320000" cy="32400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37FC229-5EBD-8440-8D59-5C068338F135}"/>
                </a:ext>
              </a:extLst>
            </p:cNvPr>
            <p:cNvSpPr/>
            <p:nvPr/>
          </p:nvSpPr>
          <p:spPr>
            <a:xfrm>
              <a:off x="1130531" y="2668385"/>
              <a:ext cx="698269" cy="15794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73EA5C2-1DBA-F741-9720-DAED8714D053}"/>
                </a:ext>
              </a:extLst>
            </p:cNvPr>
            <p:cNvSpPr/>
            <p:nvPr/>
          </p:nvSpPr>
          <p:spPr>
            <a:xfrm>
              <a:off x="2209800" y="2701635"/>
              <a:ext cx="1073727" cy="10307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DE1452D-8C1E-E540-89E3-3EE5EFB8DBFF}"/>
                </a:ext>
              </a:extLst>
            </p:cNvPr>
            <p:cNvSpPr/>
            <p:nvPr/>
          </p:nvSpPr>
          <p:spPr>
            <a:xfrm>
              <a:off x="3581400" y="2701635"/>
              <a:ext cx="1580804" cy="10307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C4ACEC2-CAC7-E44A-BE4F-4F459ACC8ED1}"/>
                </a:ext>
              </a:extLst>
            </p:cNvPr>
            <p:cNvSpPr txBox="1"/>
            <p:nvPr/>
          </p:nvSpPr>
          <p:spPr>
            <a:xfrm>
              <a:off x="1130531" y="4369205"/>
              <a:ext cx="1016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HVBoard</a:t>
              </a:r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584EEED-C226-9049-8233-6E36247D8603}"/>
                </a:ext>
              </a:extLst>
            </p:cNvPr>
            <p:cNvSpPr txBox="1"/>
            <p:nvPr/>
          </p:nvSpPr>
          <p:spPr>
            <a:xfrm>
              <a:off x="2175833" y="3726989"/>
              <a:ext cx="11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BackPlane</a:t>
              </a:r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A24948F-27F1-444B-8AA2-20B7474E86B0}"/>
                </a:ext>
              </a:extLst>
            </p:cNvPr>
            <p:cNvSpPr txBox="1"/>
            <p:nvPr/>
          </p:nvSpPr>
          <p:spPr>
            <a:xfrm>
              <a:off x="3805614" y="3787620"/>
              <a:ext cx="1356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SwitchBoard</a:t>
              </a:r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292F593-BC88-D14D-8FD1-817F7D8D180D}"/>
              </a:ext>
            </a:extLst>
          </p:cNvPr>
          <p:cNvGrpSpPr/>
          <p:nvPr/>
        </p:nvGrpSpPr>
        <p:grpSpPr>
          <a:xfrm>
            <a:off x="4498539" y="3512964"/>
            <a:ext cx="4231919" cy="2424293"/>
            <a:chOff x="534344" y="3167659"/>
            <a:chExt cx="4741158" cy="3106531"/>
          </a:xfrm>
        </p:grpSpPr>
        <p:pic>
          <p:nvPicPr>
            <p:cNvPr id="20" name="图片 19" descr="屏幕剪辑">
              <a:extLst>
                <a:ext uri="{FF2B5EF4-FFF2-40B4-BE49-F238E27FC236}">
                  <a16:creationId xmlns:a16="http://schemas.microsoft.com/office/drawing/2014/main" id="{981D650C-EABD-5F4F-981F-CACA63C9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44" y="3167659"/>
              <a:ext cx="4741158" cy="3106531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AFA54D3-66EE-4040-A0B7-BCC29AADBB12}"/>
                </a:ext>
              </a:extLst>
            </p:cNvPr>
            <p:cNvSpPr txBox="1"/>
            <p:nvPr/>
          </p:nvSpPr>
          <p:spPr>
            <a:xfrm>
              <a:off x="3290615" y="3635473"/>
              <a:ext cx="1821013" cy="7945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/>
                <a:t>— Signal</a:t>
              </a:r>
            </a:p>
            <a:p>
              <a:r>
                <a:rPr lang="en-US" altLang="zh-CN" sz="1600">
                  <a:solidFill>
                    <a:srgbClr val="FF0000"/>
                  </a:solidFill>
                </a:rPr>
                <a:t>—</a:t>
              </a:r>
              <a:r>
                <a:rPr lang="en-US" altLang="zh-CN" sz="1600"/>
                <a:t> Crosstalk</a:t>
              </a:r>
              <a:endParaRPr lang="zh-CN" altLang="en-US" sz="1600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6AC1D39-06CB-D246-9D02-E397AE00859C}"/>
              </a:ext>
            </a:extLst>
          </p:cNvPr>
          <p:cNvSpPr txBox="1"/>
          <p:nvPr/>
        </p:nvSpPr>
        <p:spPr>
          <a:xfrm>
            <a:off x="6684243" y="4863160"/>
            <a:ext cx="188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crosstalk ratio~2%</a:t>
            </a:r>
            <a:endParaRPr lang="en-US" dirty="0"/>
          </a:p>
        </p:txBody>
      </p:sp>
      <p:sp>
        <p:nvSpPr>
          <p:cNvPr id="24" name="灯片编号占位符 31">
            <a:extLst>
              <a:ext uri="{FF2B5EF4-FFF2-40B4-BE49-F238E27FC236}">
                <a16:creationId xmlns:a16="http://schemas.microsoft.com/office/drawing/2014/main" id="{4B9FBF55-0F9F-C547-8ABC-62D0B69FFD8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2EF287C5-449D-4F72-85D7-D6E4B036A198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E7808B-85FB-A843-AC83-8248B31743BC}"/>
              </a:ext>
            </a:extLst>
          </p:cNvPr>
          <p:cNvGrpSpPr>
            <a:grpSpLocks noChangeAspect="1"/>
          </p:cNvGrpSpPr>
          <p:nvPr/>
        </p:nvGrpSpPr>
        <p:grpSpPr>
          <a:xfrm>
            <a:off x="616016" y="879122"/>
            <a:ext cx="4027105" cy="2441383"/>
            <a:chOff x="2316448" y="963858"/>
            <a:chExt cx="7421340" cy="4499096"/>
          </a:xfrm>
        </p:grpSpPr>
        <p:pic>
          <p:nvPicPr>
            <p:cNvPr id="26" name="图片 25" descr="屏幕剪辑">
              <a:extLst>
                <a:ext uri="{FF2B5EF4-FFF2-40B4-BE49-F238E27FC236}">
                  <a16:creationId xmlns:a16="http://schemas.microsoft.com/office/drawing/2014/main" id="{6D5398F5-A8BC-8E44-8C5C-3A64C05DA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48" y="963858"/>
              <a:ext cx="7421340" cy="449909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6124D7E-7E09-9245-BEEB-ABB9D8EF2C1E}"/>
                </a:ext>
              </a:extLst>
            </p:cNvPr>
            <p:cNvSpPr txBox="1"/>
            <p:nvPr/>
          </p:nvSpPr>
          <p:spPr>
            <a:xfrm>
              <a:off x="3870973" y="1118538"/>
              <a:ext cx="1336431" cy="5029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533</a:t>
              </a:r>
              <a:r>
                <a:rPr lang="en-US" altLang="zh-CN" sz="1400"/>
                <a:t>mm</a:t>
              </a:r>
              <a:endParaRPr lang="en-US" sz="14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02E3294-89D8-7042-83B2-20E66DF37DF7}"/>
                </a:ext>
              </a:extLst>
            </p:cNvPr>
            <p:cNvSpPr txBox="1"/>
            <p:nvPr/>
          </p:nvSpPr>
          <p:spPr>
            <a:xfrm>
              <a:off x="3768941" y="4485377"/>
              <a:ext cx="1430213" cy="5029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295m</a:t>
              </a:r>
              <a:r>
                <a:rPr lang="en-US" altLang="zh-CN" sz="1400"/>
                <a:t>m</a:t>
              </a:r>
              <a:endParaRPr lang="en-US" sz="140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B3D247A-3D50-C640-AEBB-703B27B038E6}"/>
                </a:ext>
              </a:extLst>
            </p:cNvPr>
            <p:cNvSpPr txBox="1"/>
            <p:nvPr/>
          </p:nvSpPr>
          <p:spPr>
            <a:xfrm>
              <a:off x="7431896" y="1090244"/>
              <a:ext cx="1254906" cy="5029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15m</a:t>
              </a:r>
              <a:r>
                <a:rPr lang="en-US" altLang="zh-CN" sz="1400"/>
                <a:t>m</a:t>
              </a:r>
              <a:endParaRPr lang="en-US" sz="140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7F02F37-DD2D-A24D-A1A3-FB658939EC96}"/>
                </a:ext>
              </a:extLst>
            </p:cNvPr>
            <p:cNvSpPr txBox="1"/>
            <p:nvPr/>
          </p:nvSpPr>
          <p:spPr>
            <a:xfrm>
              <a:off x="7431896" y="3276598"/>
              <a:ext cx="1254905" cy="5029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454m</a:t>
              </a:r>
              <a:r>
                <a:rPr lang="en-US" altLang="zh-CN" sz="1400"/>
                <a:t>m</a:t>
              </a:r>
              <a:endParaRPr lang="en-US" sz="1400"/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B5302557-5019-2E4C-9E70-C0A445AB81D9}"/>
              </a:ext>
            </a:extLst>
          </p:cNvPr>
          <p:cNvSpPr/>
          <p:nvPr/>
        </p:nvSpPr>
        <p:spPr>
          <a:xfrm>
            <a:off x="811671" y="6047919"/>
            <a:ext cx="8160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Preparing quartz: 454mm*533mm*15mm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MCP-PMT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128 channel readout</a:t>
            </a: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DFCBEF09-4B1F-CA4E-942B-53AB85B017FB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Prototype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1965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灯片编号占位符 31">
            <a:extLst>
              <a:ext uri="{FF2B5EF4-FFF2-40B4-BE49-F238E27FC236}">
                <a16:creationId xmlns:a16="http://schemas.microsoft.com/office/drawing/2014/main" id="{4B9FBF55-0F9F-C547-8ABC-62D0B69FFD8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2EF287C5-449D-4F72-85D7-D6E4B036A19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DFCBEF09-4B1F-CA4E-942B-53AB85B017FB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Cosmic ray telescope for FTOF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90BD0DD-963B-304F-90D0-03FEC72AE7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8" y="1257901"/>
            <a:ext cx="2010508" cy="3914776"/>
          </a:xfrm>
          <a:prstGeom prst="rect">
            <a:avLst/>
          </a:prstGeom>
          <a:noFill/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F8DF5F5-73B1-B84A-98BD-828C39B5B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319" y="920020"/>
            <a:ext cx="3670110" cy="5249111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5A76A777-DE99-E046-9353-8AED4C8E0396}"/>
              </a:ext>
            </a:extLst>
          </p:cNvPr>
          <p:cNvSpPr txBox="1"/>
          <p:nvPr/>
        </p:nvSpPr>
        <p:spPr>
          <a:xfrm>
            <a:off x="11596" y="5146634"/>
            <a:ext cx="2813819" cy="135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40000"/>
              <a:buFont typeface="Wingdings" pitchFamily="2" charset="2"/>
              <a:buChar char="l"/>
            </a:pPr>
            <a:r>
              <a:rPr lang="en-US" altLang="zh-CN" sz="1400" dirty="0">
                <a:sym typeface="Wingdings" panose="05000000000000000000" pitchFamily="2" charset="2"/>
              </a:rPr>
              <a:t>Trigger</a:t>
            </a:r>
            <a:r>
              <a:rPr lang="en-US" altLang="zh-CN" sz="1400" dirty="0"/>
              <a:t>2 scintillator</a:t>
            </a:r>
          </a:p>
          <a:p>
            <a:pPr marL="285750" indent="-285750">
              <a:lnSpc>
                <a:spcPct val="150000"/>
              </a:lnSpc>
              <a:buSzPct val="40000"/>
              <a:buFont typeface="Wingdings" pitchFamily="2" charset="2"/>
              <a:buChar char="l"/>
            </a:pPr>
            <a:r>
              <a:rPr lang="en-US" altLang="zh-CN" sz="1400" dirty="0"/>
              <a:t>Tracker</a:t>
            </a:r>
            <a:r>
              <a:rPr lang="en-US" altLang="zh-CN" sz="1400" dirty="0">
                <a:sym typeface="Wingdings" panose="05000000000000000000" pitchFamily="2" charset="2"/>
              </a:rPr>
              <a:t> 6 </a:t>
            </a:r>
            <a:r>
              <a:rPr lang="en-US" altLang="zh-CN" sz="1400" dirty="0" err="1">
                <a:sym typeface="Wingdings" panose="05000000000000000000" pitchFamily="2" charset="2"/>
              </a:rPr>
              <a:t>MicroMegas</a:t>
            </a:r>
            <a:r>
              <a:rPr lang="zh-CN" altLang="en-US" sz="1400" dirty="0">
                <a:sym typeface="Wingdings" panose="05000000000000000000" pitchFamily="2" charset="2"/>
              </a:rPr>
              <a:t> </a:t>
            </a:r>
            <a:r>
              <a:rPr lang="en-US" altLang="zh-CN" sz="1400" dirty="0">
                <a:sym typeface="Wingdings" panose="05000000000000000000" pitchFamily="2" charset="2"/>
              </a:rPr>
              <a:t>(X+Y)</a:t>
            </a:r>
          </a:p>
          <a:p>
            <a:pPr marL="742950" lvl="1" indent="-285750">
              <a:lnSpc>
                <a:spcPct val="150000"/>
              </a:lnSpc>
              <a:buSzPct val="40000"/>
              <a:buFont typeface="Wingdings" pitchFamily="2" charset="2"/>
              <a:buChar char="l"/>
            </a:pPr>
            <a:r>
              <a:rPr lang="en-US" altLang="zh-CN" sz="1400" dirty="0">
                <a:sym typeface="Wingdings" panose="05000000000000000000" pitchFamily="2" charset="2"/>
              </a:rPr>
              <a:t>Strip</a:t>
            </a:r>
            <a:r>
              <a:rPr lang="zh-CN" altLang="en-US" sz="1400" dirty="0">
                <a:sym typeface="Wingdings" panose="05000000000000000000" pitchFamily="2" charset="2"/>
              </a:rPr>
              <a:t>：</a:t>
            </a:r>
            <a:r>
              <a:rPr lang="en-US" altLang="zh-CN" sz="1400" dirty="0">
                <a:sym typeface="Wingdings" panose="05000000000000000000" pitchFamily="2" charset="2"/>
              </a:rPr>
              <a:t>384×0.4 mm</a:t>
            </a:r>
          </a:p>
          <a:p>
            <a:pPr marL="742950" lvl="1" indent="-285750">
              <a:lnSpc>
                <a:spcPct val="150000"/>
              </a:lnSpc>
              <a:buSzPct val="40000"/>
              <a:buFont typeface="Wingdings" pitchFamily="2" charset="2"/>
              <a:buChar char="l"/>
            </a:pPr>
            <a:r>
              <a:rPr lang="en-US" altLang="zh-CN" sz="1400" dirty="0">
                <a:sym typeface="Wingdings" panose="05000000000000000000" pitchFamily="2" charset="2"/>
              </a:rPr>
              <a:t>AGET Readout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8326339-48BD-4D40-A685-F07F80D32B1F}"/>
              </a:ext>
            </a:extLst>
          </p:cNvPr>
          <p:cNvSpPr txBox="1"/>
          <p:nvPr/>
        </p:nvSpPr>
        <p:spPr>
          <a:xfrm>
            <a:off x="2904187" y="6041257"/>
            <a:ext cx="281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Resolution: ~140 um</a:t>
            </a:r>
          </a:p>
          <a:p>
            <a:pPr algn="ctr"/>
            <a:r>
              <a:rPr lang="en-US" altLang="zh-CN" sz="1600" dirty="0"/>
              <a:t>Efficiency &gt; 90%</a:t>
            </a:r>
            <a:endParaRPr lang="zh-CN" altLang="en-US" sz="1600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8531BA6-4D47-B54A-98E9-C8EE347D7A24}"/>
              </a:ext>
            </a:extLst>
          </p:cNvPr>
          <p:cNvGrpSpPr/>
          <p:nvPr/>
        </p:nvGrpSpPr>
        <p:grpSpPr>
          <a:xfrm>
            <a:off x="6111454" y="1015354"/>
            <a:ext cx="3032546" cy="2983398"/>
            <a:chOff x="1075871" y="522515"/>
            <a:chExt cx="3618584" cy="5562600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EF6271D-9EF9-1748-9857-AD4E1716C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71" y="522515"/>
              <a:ext cx="3466184" cy="5562600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16E6EE0-C295-6849-A1F8-77184ABFF1DC}"/>
                </a:ext>
              </a:extLst>
            </p:cNvPr>
            <p:cNvSpPr txBox="1"/>
            <p:nvPr/>
          </p:nvSpPr>
          <p:spPr>
            <a:xfrm>
              <a:off x="3683358" y="1735015"/>
              <a:ext cx="858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Tracker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BD165AB9-A6AD-BE40-B5DD-95FAF06E74B8}"/>
                </a:ext>
              </a:extLst>
            </p:cNvPr>
            <p:cNvSpPr txBox="1"/>
            <p:nvPr/>
          </p:nvSpPr>
          <p:spPr>
            <a:xfrm>
              <a:off x="3683358" y="2309446"/>
              <a:ext cx="858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Tracker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FA6307B7-06A1-8843-8EC8-F24BAD934108}"/>
                </a:ext>
              </a:extLst>
            </p:cNvPr>
            <p:cNvSpPr txBox="1"/>
            <p:nvPr/>
          </p:nvSpPr>
          <p:spPr>
            <a:xfrm>
              <a:off x="3683358" y="1160584"/>
              <a:ext cx="858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Tracker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17B3E478-AF77-5D4F-A60A-264D47AF7587}"/>
                </a:ext>
              </a:extLst>
            </p:cNvPr>
            <p:cNvSpPr txBox="1"/>
            <p:nvPr/>
          </p:nvSpPr>
          <p:spPr>
            <a:xfrm>
              <a:off x="3835758" y="4489938"/>
              <a:ext cx="858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Tracker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A55809D2-940B-B04B-92E7-7E41409AFFDF}"/>
                </a:ext>
              </a:extLst>
            </p:cNvPr>
            <p:cNvSpPr txBox="1"/>
            <p:nvPr/>
          </p:nvSpPr>
          <p:spPr>
            <a:xfrm>
              <a:off x="3794090" y="5128007"/>
              <a:ext cx="858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Tracker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B5E1E050-CFB9-6449-9C31-B47DFB76AD0F}"/>
                    </a:ext>
                  </a:extLst>
                </p:cNvPr>
                <p:cNvSpPr txBox="1"/>
                <p:nvPr/>
              </p:nvSpPr>
              <p:spPr>
                <a:xfrm>
                  <a:off x="3911321" y="3073957"/>
                  <a:ext cx="676211" cy="413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0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321" y="3073957"/>
                  <a:ext cx="676211" cy="41351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B0BAA7F4-1DA1-B344-9147-673F9F58AC44}"/>
                    </a:ext>
                  </a:extLst>
                </p:cNvPr>
                <p:cNvSpPr txBox="1"/>
                <p:nvPr/>
              </p:nvSpPr>
              <p:spPr>
                <a:xfrm>
                  <a:off x="3911321" y="3730841"/>
                  <a:ext cx="676211" cy="413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00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321" y="3730841"/>
                  <a:ext cx="676211" cy="4135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479FA0D4-F6FF-A743-A05D-EEE1B91F1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18" y="3770673"/>
            <a:ext cx="3151174" cy="2270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F203186-FCF9-EA46-80E3-4F3C798F3B69}"/>
                  </a:ext>
                </a:extLst>
              </p:cNvPr>
              <p:cNvSpPr txBox="1"/>
              <p:nvPr/>
            </p:nvSpPr>
            <p:spPr>
              <a:xfrm>
                <a:off x="6615586" y="6032479"/>
                <a:ext cx="2040880" cy="647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𝑻</m:t>
                          </m:r>
                          <m: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𝟎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𝑻𝑹</m:t>
                          </m:r>
                        </m:num>
                        <m:den>
                          <m: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√</m:t>
                          </m:r>
                          <m:r>
                            <a:rPr kumimoji="1" lang="en-US" altLang="zh-CN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𝟐</m:t>
                          </m:r>
                        </m:den>
                      </m:f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𝟏𝟕</m:t>
                      </m:r>
                      <m:r>
                        <a:rPr kumimoji="1" lang="en-US" altLang="zh-CN" b="1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𝒑𝒔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F203186-FCF9-EA46-80E3-4F3C798F3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586" y="6032479"/>
                <a:ext cx="2040880" cy="647741"/>
              </a:xfrm>
              <a:prstGeom prst="rect">
                <a:avLst/>
              </a:prstGeom>
              <a:blipFill>
                <a:blip r:embed="rId8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5999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D3668C1-1090-0C4A-8065-D7E21EDAF95C}"/>
              </a:ext>
            </a:extLst>
          </p:cNvPr>
          <p:cNvSpPr txBox="1"/>
          <p:nvPr/>
        </p:nvSpPr>
        <p:spPr>
          <a:xfrm>
            <a:off x="4610798" y="4359985"/>
            <a:ext cx="437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Light absorption &amp; reflectivity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Laser</a:t>
            </a:r>
            <a:r>
              <a:rPr lang="zh-CN" altLang="en-US" dirty="0"/>
              <a:t>：</a:t>
            </a:r>
            <a:r>
              <a:rPr lang="en-US" altLang="zh-CN" dirty="0">
                <a:solidFill>
                  <a:srgbClr val="FF0000"/>
                </a:solidFill>
              </a:rPr>
              <a:t>405</a:t>
            </a:r>
            <a:r>
              <a:rPr lang="en-US" altLang="zh-CN" dirty="0"/>
              <a:t>, 515,640 nm photonics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D228A62B-F15D-9046-9BFE-97F6630A03F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9495C6E0-5EB6-4179-898C-F2AA079D7AE6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BB5064-ADE9-E048-BC3D-0FCD83D4D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1" y="1172143"/>
            <a:ext cx="4550877" cy="5049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FD6A680-B8E5-5941-9D53-D6EADE0D7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0" t="8686" r="7557" b="3627"/>
          <a:stretch/>
        </p:blipFill>
        <p:spPr>
          <a:xfrm>
            <a:off x="4842603" y="5087396"/>
            <a:ext cx="1371762" cy="14515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240A5A-5F00-7442-9A07-0649FB94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165" y="1159633"/>
            <a:ext cx="4098497" cy="30257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F526C6-355A-004A-B8A3-8FEDBC8A9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601" y="5152504"/>
            <a:ext cx="1371762" cy="1386408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053246E0-5D18-9A44-85C8-6DDC3E97B489}"/>
              </a:ext>
            </a:extLst>
          </p:cNvPr>
          <p:cNvSpPr txBox="1">
            <a:spLocks/>
          </p:cNvSpPr>
          <p:nvPr/>
        </p:nvSpPr>
        <p:spPr>
          <a:xfrm>
            <a:off x="354330" y="7938"/>
            <a:ext cx="8789670" cy="75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Quartz optical parameters measurement</a:t>
            </a:r>
            <a:endParaRPr kumimoji="1" lang="zh-CN" altLang="en-US" sz="4000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040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0689510F-247B-394C-BA89-5B9ED40088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030" y="7938"/>
            <a:ext cx="8903970" cy="815022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Barrel Conceptual design</a:t>
            </a:r>
            <a:endParaRPr kumimoji="1" lang="zh-CN" altLang="en-US" sz="4000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FDD4E7E-1ABD-1345-BC1E-77E4D4B10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8" y="1620838"/>
            <a:ext cx="4776394" cy="407607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F5A047B-7C4C-EC4C-90A4-5C1941A410FB}"/>
              </a:ext>
            </a:extLst>
          </p:cNvPr>
          <p:cNvSpPr/>
          <p:nvPr/>
        </p:nvSpPr>
        <p:spPr>
          <a:xfrm>
            <a:off x="4640492" y="1273394"/>
            <a:ext cx="4552932" cy="51229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</a:rPr>
              <a:t>Polar coverage: </a:t>
            </a:r>
            <a:r>
              <a:rPr lang="el-GR" altLang="zh-CN" sz="2000" dirty="0">
                <a:solidFill>
                  <a:prstClr val="black"/>
                </a:solidFill>
              </a:rPr>
              <a:t>35</a:t>
            </a:r>
            <a:r>
              <a:rPr lang="en-US" altLang="zh-CN" sz="2000" dirty="0">
                <a:solidFill>
                  <a:prstClr val="black"/>
                </a:solidFill>
              </a:rPr>
              <a:t>°</a:t>
            </a:r>
            <a:r>
              <a:rPr lang="el-GR" altLang="zh-CN" sz="2000" dirty="0">
                <a:solidFill>
                  <a:prstClr val="black"/>
                </a:solidFill>
              </a:rPr>
              <a:t> &lt; θ &lt; 145</a:t>
            </a:r>
            <a:r>
              <a:rPr lang="en-US" altLang="zh-CN" sz="2000" dirty="0">
                <a:solidFill>
                  <a:prstClr val="black"/>
                </a:solidFill>
              </a:rPr>
              <a:t>°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>
                <a:solidFill>
                  <a:prstClr val="black"/>
                </a:solidFill>
              </a:rPr>
              <a:t>Radial position: 0.85 &lt; r &lt; 1.05 m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Module size: 2.4 m*0.45 m</a:t>
            </a:r>
            <a:endParaRPr lang="el-GR" altLang="zh-CN" sz="2000" dirty="0"/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Segmentation in </a:t>
            </a:r>
            <a:r>
              <a:rPr lang="el-GR" altLang="zh-CN" sz="2000" dirty="0"/>
              <a:t>φ</a:t>
            </a:r>
            <a:r>
              <a:rPr lang="en-US" altLang="zh-CN" sz="2000" dirty="0"/>
              <a:t>: 24-fold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Segmentation in r: 1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Detector thickness radially: ~17%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Radiator: C6F14 in Quartz box / Quartz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Typical pad: 5X5 mm</a:t>
            </a:r>
            <a:r>
              <a:rPr lang="en-US" altLang="zh-CN" sz="2000" baseline="30000" dirty="0"/>
              <a:t>2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Number of readout channel: 1.03 * 10</a:t>
            </a:r>
            <a:r>
              <a:rPr lang="en-US" altLang="zh-CN" sz="2000" baseline="30000" dirty="0"/>
              <a:t>6</a:t>
            </a:r>
            <a:endParaRPr lang="en-US" altLang="zh-CN" sz="2000" dirty="0"/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Detector gas: Argon based mixture</a:t>
            </a:r>
          </a:p>
          <a:p>
            <a:pPr marL="285750" lvl="0" indent="-285750">
              <a:lnSpc>
                <a:spcPct val="150000"/>
              </a:lnSpc>
              <a:buSzPct val="50000"/>
              <a:buFont typeface="Wingdings" pitchFamily="2" charset="2"/>
              <a:buChar char="l"/>
            </a:pPr>
            <a:r>
              <a:rPr lang="en-US" altLang="zh-CN" sz="2000" dirty="0"/>
              <a:t>Gas volume: 2.6 m</a:t>
            </a:r>
            <a:r>
              <a:rPr lang="en-US" altLang="zh-CN" sz="2000" baseline="30000" dirty="0"/>
              <a:t>3</a:t>
            </a:r>
            <a:r>
              <a:rPr lang="en-US" altLang="zh-CN" sz="2000" dirty="0"/>
              <a:t> 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986836E7-A39C-314A-88D2-28FE725C5A7A}"/>
              </a:ext>
            </a:extLst>
          </p:cNvPr>
          <p:cNvSpPr txBox="1">
            <a:spLocks/>
          </p:cNvSpPr>
          <p:nvPr/>
        </p:nvSpPr>
        <p:spPr>
          <a:xfrm>
            <a:off x="8621080" y="651129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004977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2A868C-1441-914C-AFB8-65D2F71E1CA6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925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Summary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Athelas" panose="02000503000000020003" pitchFamily="2" charset="0"/>
            </a:endParaRP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B1E19A57-9F4F-6A4C-A674-5F69046AB6B8}"/>
              </a:ext>
            </a:extLst>
          </p:cNvPr>
          <p:cNvSpPr txBox="1">
            <a:spLocks/>
          </p:cNvSpPr>
          <p:nvPr/>
        </p:nvSpPr>
        <p:spPr>
          <a:xfrm>
            <a:off x="617341" y="1267108"/>
            <a:ext cx="8149348" cy="43237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lnSpc>
                <a:spcPct val="220000"/>
              </a:lnSpc>
            </a:pPr>
            <a:r>
              <a:rPr kumimoji="1" lang="en-US" altLang="zh-CN" sz="2800" dirty="0">
                <a:latin typeface="Times" pitchFamily="2" charset="0"/>
              </a:rPr>
              <a:t>STCF PID requires 2GeV/c </a:t>
            </a:r>
            <a:r>
              <a:rPr kumimoji="1" lang="el-GR" altLang="zh-CN" sz="2800" dirty="0">
                <a:latin typeface="Times" pitchFamily="2" charset="0"/>
              </a:rPr>
              <a:t>π/</a:t>
            </a:r>
            <a:r>
              <a:rPr kumimoji="1" lang="en-US" altLang="zh-CN" sz="2800" dirty="0">
                <a:latin typeface="Times" pitchFamily="2" charset="0"/>
              </a:rPr>
              <a:t>K/p separation.</a:t>
            </a:r>
          </a:p>
          <a:p>
            <a:pPr>
              <a:lnSpc>
                <a:spcPct val="220000"/>
              </a:lnSpc>
            </a:pPr>
            <a:r>
              <a:rPr kumimoji="1" lang="en-US" altLang="zh-CN" sz="2800" dirty="0">
                <a:latin typeface="Times" pitchFamily="2" charset="0"/>
              </a:rPr>
              <a:t>Baseline design: RICH for Barrel &amp; FTOF/DIRC for Endcap.</a:t>
            </a:r>
          </a:p>
          <a:p>
            <a:pPr>
              <a:lnSpc>
                <a:spcPct val="220000"/>
              </a:lnSpc>
            </a:pPr>
            <a:r>
              <a:rPr kumimoji="1" lang="en-US" altLang="zh-CN" sz="2800" dirty="0">
                <a:latin typeface="Times" pitchFamily="2" charset="0"/>
              </a:rPr>
              <a:t>RICH: C6F14 radiator + hybrid MPGD detector. </a:t>
            </a:r>
          </a:p>
          <a:p>
            <a:pPr>
              <a:lnSpc>
                <a:spcPct val="220000"/>
              </a:lnSpc>
            </a:pPr>
            <a:r>
              <a:rPr kumimoji="1" lang="en-US" altLang="zh-CN" sz="2800" dirty="0">
                <a:latin typeface="Times" pitchFamily="2" charset="0"/>
              </a:rPr>
              <a:t>FTOF: fused silica + MCP-PMT.</a:t>
            </a:r>
          </a:p>
        </p:txBody>
      </p:sp>
    </p:spTree>
    <p:extLst>
      <p:ext uri="{BB962C8B-B14F-4D97-AF65-F5344CB8AC3E}">
        <p14:creationId xmlns:p14="http://schemas.microsoft.com/office/powerpoint/2010/main" val="188245377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AADADA-95E9-D54B-BEBE-CE0B67F04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9893" y="1826683"/>
            <a:ext cx="7287141" cy="132343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4000" dirty="0">
                <a:solidFill>
                  <a:schemeClr val="bg1"/>
                </a:solidFill>
                <a:latin typeface="Argon PERSONAL" pitchFamily="2" charset="0"/>
              </a:rPr>
              <a:t>Thanks for your attention!</a:t>
            </a:r>
            <a:endParaRPr lang="zh-CN" altLang="en-US" sz="4000" dirty="0">
              <a:solidFill>
                <a:schemeClr val="bg1"/>
              </a:solidFill>
              <a:latin typeface="Argon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182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91020BA-07FE-F34D-8D54-72C661D19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6" y="1266217"/>
            <a:ext cx="8356854" cy="532377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11FA0A2-7FAB-AB43-9D6F-818AD2C9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144" y="283588"/>
            <a:ext cx="3702050" cy="10177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193C028-13E3-5A44-9B60-2D626A138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-4011" b="-5365"/>
          <a:stretch/>
        </p:blipFill>
        <p:spPr>
          <a:xfrm>
            <a:off x="245872" y="2812190"/>
            <a:ext cx="302768" cy="165820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D1870-1E5F-864B-BC17-99FF3A307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761" y="6513830"/>
            <a:ext cx="1590294" cy="215459"/>
          </a:xfrm>
          <a:prstGeom prst="rect">
            <a:avLst/>
          </a:prstGeom>
        </p:spPr>
      </p:pic>
      <p:sp>
        <p:nvSpPr>
          <p:cNvPr id="24" name="灯片编号占位符 3">
            <a:extLst>
              <a:ext uri="{FF2B5EF4-FFF2-40B4-BE49-F238E27FC236}">
                <a16:creationId xmlns:a16="http://schemas.microsoft.com/office/drawing/2014/main" id="{29910483-7421-CE41-B4EF-205669808E87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4</a:t>
            </a:fld>
            <a:endParaRPr lang="zh-CN" altLang="en-US" dirty="0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2C03596F-B45A-4540-AB57-DF38F9DA0977}"/>
              </a:ext>
            </a:extLst>
          </p:cNvPr>
          <p:cNvSpPr/>
          <p:nvPr/>
        </p:nvSpPr>
        <p:spPr>
          <a:xfrm>
            <a:off x="1248032" y="1458097"/>
            <a:ext cx="1260389" cy="543697"/>
          </a:xfrm>
          <a:prstGeom prst="roundRect">
            <a:avLst/>
          </a:prstGeom>
          <a:noFill/>
          <a:ln w="25400" cap="flat">
            <a:solidFill>
              <a:schemeClr val="accent3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D2E3422C-2DCD-824B-87FB-486DC4A1FAA6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RICH Radiator</a:t>
            </a:r>
            <a:endParaRPr lang="zh-CN" altLang="en-US" sz="4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65506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542D6EA-7CA9-0B48-B322-D64620E1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B671443D-E80E-0148-BA52-05F5F1B363F2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622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50A8D50-76FC-C94B-8D49-83EA23A73935}"/>
              </a:ext>
            </a:extLst>
          </p:cNvPr>
          <p:cNvSpPr txBox="1"/>
          <p:nvPr/>
        </p:nvSpPr>
        <p:spPr>
          <a:xfrm>
            <a:off x="674326" y="1129949"/>
            <a:ext cx="562975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zh-CN" sz="1266" dirty="0">
                <a:solidFill>
                  <a:schemeClr val="bg1"/>
                </a:solidFill>
              </a:rPr>
              <a:t>μ</a:t>
            </a:r>
            <a:r>
              <a:rPr kumimoji="1" lang="en-US" altLang="zh-CN" sz="1266" dirty="0">
                <a:solidFill>
                  <a:schemeClr val="bg1"/>
                </a:solidFill>
              </a:rPr>
              <a:t> PID</a:t>
            </a:r>
            <a:endParaRPr kumimoji="1" lang="zh-CN" altLang="en-US" sz="1266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558B04-061C-7F41-9F09-3C9DB8310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271" y="3696729"/>
            <a:ext cx="4690692" cy="30465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F45E304-56CF-6145-9633-0C7144A18CB4}"/>
              </a:ext>
            </a:extLst>
          </p:cNvPr>
          <p:cNvSpPr txBox="1"/>
          <p:nvPr/>
        </p:nvSpPr>
        <p:spPr>
          <a:xfrm>
            <a:off x="4143921" y="5106327"/>
            <a:ext cx="491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zh-CN" sz="1400" dirty="0">
                <a:solidFill>
                  <a:schemeClr val="accent1"/>
                </a:solidFill>
              </a:rPr>
              <a:t>π/μ</a:t>
            </a:r>
            <a:endParaRPr kumimoji="1"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8D1296-74E1-EF4E-BA31-EE11319B72CC}"/>
              </a:ext>
            </a:extLst>
          </p:cNvPr>
          <p:cNvSpPr txBox="1"/>
          <p:nvPr/>
        </p:nvSpPr>
        <p:spPr>
          <a:xfrm>
            <a:off x="4893484" y="4722378"/>
            <a:ext cx="48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zh-CN" sz="1400" dirty="0">
                <a:solidFill>
                  <a:srgbClr val="D7A211"/>
                </a:solidFill>
              </a:rPr>
              <a:t>π/Κ</a:t>
            </a:r>
            <a:endParaRPr kumimoji="1" lang="zh-CN" altLang="en-US" sz="1400" dirty="0">
              <a:solidFill>
                <a:srgbClr val="D7A21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DC94B7-4569-CF4C-8676-C5B55665BEA3}"/>
              </a:ext>
            </a:extLst>
          </p:cNvPr>
          <p:cNvSpPr txBox="1"/>
          <p:nvPr/>
        </p:nvSpPr>
        <p:spPr>
          <a:xfrm>
            <a:off x="5582399" y="4457517"/>
            <a:ext cx="477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zh-CN" sz="1400" dirty="0">
                <a:solidFill>
                  <a:schemeClr val="accent6">
                    <a:lumMod val="75000"/>
                  </a:schemeClr>
                </a:solidFill>
              </a:rPr>
              <a:t>Κ/p</a:t>
            </a:r>
            <a:endParaRPr kumimoji="1" lang="zh-CN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7B42E911-A91D-D54F-825B-760555696D48}"/>
              </a:ext>
            </a:extLst>
          </p:cNvPr>
          <p:cNvSpPr txBox="1">
            <a:spLocks/>
          </p:cNvSpPr>
          <p:nvPr/>
        </p:nvSpPr>
        <p:spPr>
          <a:xfrm>
            <a:off x="283859" y="3789376"/>
            <a:ext cx="2576521" cy="2861284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kumimoji="1" lang="en-US" altLang="zh-CN" sz="1687" dirty="0"/>
              <a:t>The K/p ability can reach to 5.7 GeV/c with 3</a:t>
            </a:r>
            <a:r>
              <a:rPr kumimoji="1" lang="el-GR" altLang="zh-CN" sz="1687" dirty="0"/>
              <a:t>σ</a:t>
            </a:r>
            <a:r>
              <a:rPr kumimoji="1" lang="en-US" altLang="zh-CN" sz="1687" dirty="0"/>
              <a:t> separation.</a:t>
            </a:r>
          </a:p>
          <a:p>
            <a:pPr hangingPunct="1"/>
            <a:r>
              <a:rPr kumimoji="1" lang="el-GR" altLang="zh-CN" sz="1687" dirty="0"/>
              <a:t>π/Κ</a:t>
            </a:r>
            <a:r>
              <a:rPr kumimoji="1" lang="zh-CN" altLang="en-US" sz="1687" dirty="0"/>
              <a:t> </a:t>
            </a:r>
            <a:r>
              <a:rPr kumimoji="1" lang="en-US" altLang="zh-CN" sz="1687" dirty="0"/>
              <a:t>goes</a:t>
            </a:r>
            <a:r>
              <a:rPr kumimoji="1" lang="zh-CN" altLang="en-US" sz="1687" dirty="0"/>
              <a:t> </a:t>
            </a:r>
            <a:r>
              <a:rPr kumimoji="1" lang="en-US" altLang="zh-CN" sz="1687" dirty="0"/>
              <a:t>up to</a:t>
            </a:r>
            <a:r>
              <a:rPr kumimoji="1" lang="el-GR" altLang="zh-CN" sz="1687" dirty="0"/>
              <a:t> 3.5</a:t>
            </a:r>
            <a:r>
              <a:rPr kumimoji="1" lang="en-US" altLang="zh-CN" sz="1687" dirty="0"/>
              <a:t> GeV/c. Fulfill the requirements of STCF.</a:t>
            </a:r>
          </a:p>
          <a:p>
            <a:pPr hangingPunct="1"/>
            <a:r>
              <a:rPr kumimoji="1" lang="en-US" altLang="zh-CN" sz="1687" dirty="0"/>
              <a:t>The low momentum </a:t>
            </a:r>
            <a:r>
              <a:rPr kumimoji="1" lang="el-GR" altLang="zh-CN" sz="1687" dirty="0"/>
              <a:t>π/μ</a:t>
            </a:r>
            <a:r>
              <a:rPr kumimoji="1" lang="en-US" altLang="zh-CN" sz="1687" dirty="0"/>
              <a:t> separation is also possible.</a:t>
            </a:r>
            <a:r>
              <a:rPr kumimoji="1" lang="zh-CN" altLang="en-US" sz="1687" dirty="0"/>
              <a:t> </a:t>
            </a:r>
            <a:endParaRPr kumimoji="1" lang="en-US" altLang="zh-CN" sz="1687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4FF9B2-F8A5-784B-8011-DDF4767AC74B}"/>
              </a:ext>
            </a:extLst>
          </p:cNvPr>
          <p:cNvSpPr txBox="1"/>
          <p:nvPr/>
        </p:nvSpPr>
        <p:spPr>
          <a:xfrm>
            <a:off x="7730124" y="1007572"/>
            <a:ext cx="564578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zh-CN" sz="1266" dirty="0">
                <a:solidFill>
                  <a:schemeClr val="bg1"/>
                </a:solidFill>
              </a:rPr>
              <a:t>p</a:t>
            </a:r>
            <a:r>
              <a:rPr kumimoji="1" lang="en-US" altLang="zh-CN" sz="1266" dirty="0">
                <a:solidFill>
                  <a:schemeClr val="bg1"/>
                </a:solidFill>
              </a:rPr>
              <a:t> PID</a:t>
            </a:r>
            <a:endParaRPr kumimoji="1" lang="zh-CN" altLang="en-US" sz="1266" dirty="0">
              <a:solidFill>
                <a:schemeClr val="bg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621831E-2F61-3E4E-9C35-851F3B696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13" y="850145"/>
            <a:ext cx="2767325" cy="25900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D40921-00BA-C34F-B8BA-62750CD6F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80" y="850145"/>
            <a:ext cx="2770857" cy="261611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AE96EB1-3368-1848-A0B1-E301ACB091BC}"/>
              </a:ext>
            </a:extLst>
          </p:cNvPr>
          <p:cNvSpPr txBox="1"/>
          <p:nvPr/>
        </p:nvSpPr>
        <p:spPr>
          <a:xfrm>
            <a:off x="999879" y="1960508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Proton efficiency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EED5C3-5B4A-4E45-8383-CB65B0C17AA2}"/>
              </a:ext>
            </a:extLst>
          </p:cNvPr>
          <p:cNvSpPr txBox="1"/>
          <p:nvPr/>
        </p:nvSpPr>
        <p:spPr>
          <a:xfrm>
            <a:off x="3766330" y="1998194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Kaon efficiency</a:t>
            </a:r>
            <a:endParaRPr kumimoji="1"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A9A3E84-A3D4-434E-ADE3-5931D4257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287" y="1007572"/>
            <a:ext cx="2919195" cy="240133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0B61C30-2156-184D-921C-F99C66295DC0}"/>
              </a:ext>
            </a:extLst>
          </p:cNvPr>
          <p:cNvSpPr txBox="1"/>
          <p:nvPr/>
        </p:nvSpPr>
        <p:spPr>
          <a:xfrm>
            <a:off x="6526969" y="1876052"/>
            <a:ext cx="228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Pi efficiency</a:t>
            </a:r>
          </a:p>
          <a:p>
            <a:r>
              <a:rPr kumimoji="1" lang="en-US" altLang="zh-CN" dirty="0"/>
              <a:t>Misidentified to muon</a:t>
            </a:r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8E9235F-37E9-EC4E-8E14-AB09443DFF15}"/>
              </a:ext>
            </a:extLst>
          </p:cNvPr>
          <p:cNvSpPr txBox="1"/>
          <p:nvPr/>
        </p:nvSpPr>
        <p:spPr>
          <a:xfrm>
            <a:off x="6510078" y="3344191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高动量的</a:t>
            </a:r>
            <a:r>
              <a:rPr kumimoji="1" lang="en-US" altLang="zh-CN" sz="1400" dirty="0"/>
              <a:t>pi/mu</a:t>
            </a:r>
            <a:r>
              <a:rPr kumimoji="1" lang="zh-CN" altLang="en-US" sz="1400" dirty="0"/>
              <a:t>无法有效鉴别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FEB43394-0E03-3A4D-B280-D180FD9017AB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6</a:t>
            </a:fld>
            <a:endParaRPr lang="zh-CN" altLang="en-US" dirty="0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49E0406C-3F7B-B24A-9687-990BA54CA24A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PID Capability from fast simulation</a:t>
            </a:r>
          </a:p>
        </p:txBody>
      </p:sp>
    </p:spTree>
    <p:extLst>
      <p:ext uri="{BB962C8B-B14F-4D97-AF65-F5344CB8AC3E}">
        <p14:creationId xmlns:p14="http://schemas.microsoft.com/office/powerpoint/2010/main" val="277766531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E3D984-5D97-2A43-BFBB-A060C5C9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6" y="921293"/>
            <a:ext cx="4159463" cy="29524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8385D8-E812-C047-BBC8-704D574C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32" y="4126031"/>
            <a:ext cx="2901874" cy="21042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25F0B7-CFDE-0846-AFD5-F6FBA9297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106" y="4126031"/>
            <a:ext cx="2901874" cy="2104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E8C1E4-8C0D-D449-92B6-AE5347FF4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81" y="4141097"/>
            <a:ext cx="2901873" cy="2104259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12AF2DD5-AE41-B340-A5A8-ED659FD6ED27}"/>
              </a:ext>
            </a:extLst>
          </p:cNvPr>
          <p:cNvSpPr txBox="1">
            <a:spLocks/>
          </p:cNvSpPr>
          <p:nvPr/>
        </p:nvSpPr>
        <p:spPr>
          <a:xfrm>
            <a:off x="4746183" y="1386667"/>
            <a:ext cx="4027458" cy="2135035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kumimoji="1" lang="en-US" altLang="zh-CN" sz="1687" dirty="0"/>
              <a:t>Reconstruction: Maximum Likelihood</a:t>
            </a:r>
          </a:p>
          <a:p>
            <a:pPr hangingPunct="1"/>
            <a:r>
              <a:rPr kumimoji="1" lang="en-US" altLang="zh-CN" sz="1687" dirty="0"/>
              <a:t>Scan from 0.8 to 2.5 GeV/c, shows a consistent result with the fast simulation.</a:t>
            </a:r>
          </a:p>
          <a:p>
            <a:pPr hangingPunct="1"/>
            <a:r>
              <a:rPr kumimoji="1" lang="en-US" altLang="zh-CN" sz="1687" dirty="0"/>
              <a:t>The large incident angle (&gt;45</a:t>
            </a:r>
            <a:r>
              <a:rPr lang="en-US" altLang="zh-CN" sz="1800" dirty="0">
                <a:solidFill>
                  <a:prstClr val="black"/>
                </a:solidFill>
              </a:rPr>
              <a:t>°</a:t>
            </a:r>
            <a:r>
              <a:rPr kumimoji="1" lang="en-US" altLang="zh-CN" sz="1687" dirty="0"/>
              <a:t>) needs to be considered carefully. </a:t>
            </a:r>
          </a:p>
          <a:p>
            <a:pPr hangingPunct="1"/>
            <a:endParaRPr kumimoji="1" lang="en-US" altLang="zh-CN" sz="1687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4B7FF2-DC35-FF42-B855-37924C497945}"/>
              </a:ext>
            </a:extLst>
          </p:cNvPr>
          <p:cNvSpPr txBox="1"/>
          <p:nvPr/>
        </p:nvSpPr>
        <p:spPr>
          <a:xfrm>
            <a:off x="1460810" y="4973444"/>
            <a:ext cx="51071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pion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FB60D7-CCD3-3549-BF50-D54B306E3BAF}"/>
              </a:ext>
            </a:extLst>
          </p:cNvPr>
          <p:cNvSpPr txBox="1"/>
          <p:nvPr/>
        </p:nvSpPr>
        <p:spPr>
          <a:xfrm>
            <a:off x="4338141" y="4993495"/>
            <a:ext cx="5507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/>
              <a:t>ka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87247ED-7289-4046-AECB-462F27BF6CEC}"/>
              </a:ext>
            </a:extLst>
          </p:cNvPr>
          <p:cNvSpPr txBox="1"/>
          <p:nvPr/>
        </p:nvSpPr>
        <p:spPr>
          <a:xfrm>
            <a:off x="7093522" y="4973444"/>
            <a:ext cx="7367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proton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2E8657BF-4969-DD48-8B25-6042807CEDC6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7</a:t>
            </a:fld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0553EE4-4AA8-EE45-BD8A-775D1F07DF6F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PID Capability from G4 simulation</a:t>
            </a:r>
          </a:p>
        </p:txBody>
      </p:sp>
    </p:spTree>
    <p:extLst>
      <p:ext uri="{BB962C8B-B14F-4D97-AF65-F5344CB8AC3E}">
        <p14:creationId xmlns:p14="http://schemas.microsoft.com/office/powerpoint/2010/main" val="5774484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E12B26B-7E76-9F43-B8AB-574B2220E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225624"/>
              </p:ext>
            </p:extLst>
          </p:nvPr>
        </p:nvGraphicFramePr>
        <p:xfrm>
          <a:off x="0" y="1305694"/>
          <a:ext cx="9143999" cy="33005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5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2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3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0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61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82144">
                <a:tc rowSpan="2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RBB e±</a:t>
                      </a:r>
                      <a:endParaRPr lang="zh-CN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RBB γ</a:t>
                      </a:r>
                      <a:endParaRPr lang="zh-CN" altLang="en-US" sz="12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Two</a:t>
                      </a:r>
                      <a:r>
                        <a:rPr lang="en-US" altLang="zh-CN" sz="1200" b="1" baseline="0" dirty="0"/>
                        <a:t> photon e±</a:t>
                      </a:r>
                      <a:endParaRPr lang="zh-CN" altLang="en-US" sz="12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b="1" dirty="0" err="1"/>
                        <a:t>Touschek</a:t>
                      </a:r>
                      <a:endParaRPr lang="zh-CN" altLang="en-US" sz="12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Coulomb Scattering</a:t>
                      </a:r>
                      <a:endParaRPr lang="zh-CN" altLang="en-US" sz="12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b="1" dirty="0" err="1"/>
                        <a:t>Brems</a:t>
                      </a:r>
                      <a:endParaRPr lang="zh-CN" alt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144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[20°, 90°]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 [1°, 20°]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[0.256°, 1°]</a:t>
                      </a:r>
                      <a:endParaRPr lang="zh-CN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9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Cross</a:t>
                      </a:r>
                      <a:r>
                        <a:rPr lang="en-US" altLang="zh-CN" sz="1200" baseline="0" dirty="0"/>
                        <a:t> section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399.2 </a:t>
                      </a:r>
                      <a:r>
                        <a:rPr lang="en-US" altLang="zh-CN" sz="1400" dirty="0" err="1"/>
                        <a:t>nb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0.195 </a:t>
                      </a:r>
                      <a:r>
                        <a:rPr lang="en-US" altLang="zh-CN" sz="1400" dirty="0" err="1"/>
                        <a:t>mb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2.796 </a:t>
                      </a:r>
                      <a:r>
                        <a:rPr lang="en-US" altLang="zh-CN" sz="1400" dirty="0" err="1"/>
                        <a:t>mb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2.99 </a:t>
                      </a:r>
                      <a:r>
                        <a:rPr lang="en-US" altLang="zh-CN" sz="1400" dirty="0" err="1"/>
                        <a:t>mb</a:t>
                      </a:r>
                      <a:r>
                        <a:rPr lang="en-US" altLang="zh-CN" sz="1400" dirty="0"/>
                        <a:t>, n=0.3573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5.15 </a:t>
                      </a:r>
                      <a:r>
                        <a:rPr lang="en-US" altLang="zh-CN" sz="1400" dirty="0" err="1"/>
                        <a:t>mb</a:t>
                      </a:r>
                      <a:endParaRPr lang="zh-CN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32 times than BES III</a:t>
                      </a:r>
                      <a:endParaRPr lang="zh-CN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 times than BES III</a:t>
                      </a:r>
                      <a:endParaRPr lang="zh-CN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 times than BES III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1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Luminosity</a:t>
                      </a:r>
                      <a:endParaRPr lang="zh-CN" altLang="en-US" sz="1200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</a:t>
                      </a:r>
                      <a:r>
                        <a:rPr lang="en-US" altLang="zh-CN" sz="1400" baseline="30000" dirty="0"/>
                        <a:t>35</a:t>
                      </a:r>
                      <a:r>
                        <a:rPr lang="en-US" altLang="zh-CN" sz="1400" dirty="0"/>
                        <a:t> /cm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dirty="0"/>
                        <a:t>/s</a:t>
                      </a:r>
                      <a:endParaRPr lang="zh-CN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61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Particle rate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7.98×10</a:t>
                      </a:r>
                      <a:r>
                        <a:rPr lang="en-US" altLang="zh-CN" sz="1400" baseline="30000" dirty="0"/>
                        <a:t>4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3.90×10</a:t>
                      </a:r>
                      <a:r>
                        <a:rPr lang="en-US" altLang="zh-CN" sz="1400" baseline="30000" dirty="0"/>
                        <a:t>7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5.6×10</a:t>
                      </a:r>
                      <a:r>
                        <a:rPr lang="en-US" altLang="zh-CN" sz="1400" baseline="30000" dirty="0"/>
                        <a:t>8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2×10</a:t>
                      </a:r>
                      <a:r>
                        <a:rPr lang="en-US" altLang="zh-CN" sz="1400" baseline="30000" dirty="0"/>
                        <a:t>7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2×10</a:t>
                      </a:r>
                      <a:r>
                        <a:rPr lang="en-US" altLang="zh-CN" sz="1400" baseline="30000" dirty="0"/>
                        <a:t>7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1.07×10</a:t>
                      </a:r>
                      <a:r>
                        <a:rPr lang="en-US" altLang="zh-CN" sz="1400" baseline="30000" dirty="0"/>
                        <a:t>8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1.03×10</a:t>
                      </a:r>
                      <a:r>
                        <a:rPr lang="en-US" altLang="zh-CN" sz="1400" baseline="30000" dirty="0"/>
                        <a:t>9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1.6×10</a:t>
                      </a:r>
                      <a:r>
                        <a:rPr lang="en-US" altLang="zh-CN" sz="1400" baseline="30000" dirty="0"/>
                        <a:t>8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61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RICH rate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9.37×10</a:t>
                      </a:r>
                      <a:r>
                        <a:rPr lang="en-US" altLang="zh-CN" sz="1400" baseline="30000" dirty="0"/>
                        <a:t>6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4.68×10</a:t>
                      </a:r>
                      <a:r>
                        <a:rPr lang="en-US" altLang="zh-CN" sz="1400" baseline="30000" dirty="0"/>
                        <a:t>7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8.16×10</a:t>
                      </a:r>
                      <a:r>
                        <a:rPr lang="en-US" altLang="zh-CN" sz="1400" baseline="30000" dirty="0"/>
                        <a:t>6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1×10</a:t>
                      </a:r>
                      <a:r>
                        <a:rPr lang="en-US" altLang="zh-CN" sz="1400" baseline="30000" dirty="0"/>
                        <a:t>6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5.04×10</a:t>
                      </a:r>
                      <a:r>
                        <a:rPr lang="en-US" altLang="zh-CN" sz="1400" baseline="30000" dirty="0"/>
                        <a:t>8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1.10×10</a:t>
                      </a:r>
                      <a:r>
                        <a:rPr lang="en-US" altLang="zh-CN" sz="1400" baseline="30000" dirty="0"/>
                        <a:t>8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5.45×10</a:t>
                      </a:r>
                      <a:r>
                        <a:rPr lang="en-US" altLang="zh-CN" sz="1400" baseline="30000" dirty="0"/>
                        <a:t>6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9.97×10</a:t>
                      </a:r>
                      <a:r>
                        <a:rPr lang="en-US" altLang="zh-CN" sz="1400" baseline="30000" dirty="0"/>
                        <a:t>6</a:t>
                      </a:r>
                      <a:r>
                        <a:rPr lang="en-US" altLang="zh-CN" sz="1400" dirty="0"/>
                        <a:t> Hz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23142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269263E8-C753-974C-AEEE-21BB1F19EC0A}"/>
              </a:ext>
            </a:extLst>
          </p:cNvPr>
          <p:cNvSpPr txBox="1"/>
          <p:nvPr/>
        </p:nvSpPr>
        <p:spPr>
          <a:xfrm>
            <a:off x="75361" y="4978534"/>
            <a:ext cx="8993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In total the counting rate on RICH</a:t>
            </a:r>
            <a:r>
              <a:rPr kumimoji="1" lang="zh-CN" altLang="en-US" dirty="0"/>
              <a:t>：～</a:t>
            </a:r>
            <a:r>
              <a:rPr kumimoji="1" lang="en-US" altLang="zh-CN" dirty="0"/>
              <a:t>7</a:t>
            </a:r>
            <a:r>
              <a:rPr lang="en-US" altLang="zh-CN" dirty="0"/>
              <a:t>.×10</a:t>
            </a:r>
            <a:r>
              <a:rPr lang="en-US" altLang="zh-CN" baseline="30000" dirty="0"/>
              <a:t>8</a:t>
            </a:r>
            <a:r>
              <a:rPr lang="en-US" altLang="zh-CN" dirty="0"/>
              <a:t> Hz </a:t>
            </a:r>
            <a:r>
              <a:rPr lang="zh-CN" altLang="en-US" dirty="0"/>
              <a:t> </a:t>
            </a:r>
            <a:r>
              <a:rPr lang="en-US" altLang="zh-CN" dirty="0"/>
              <a:t>(~4.5</a:t>
            </a:r>
            <a:r>
              <a:rPr lang="zh-CN" altLang="en-US" dirty="0"/>
              <a:t> </a:t>
            </a:r>
            <a:r>
              <a:rPr lang="en-US" altLang="zh-CN" dirty="0"/>
              <a:t>kHz/cm</a:t>
            </a:r>
            <a:r>
              <a:rPr lang="en-US" altLang="zh-CN" baseline="30000" dirty="0"/>
              <a:t>2</a:t>
            </a:r>
            <a:r>
              <a:rPr lang="en-US" altLang="zh-CN" dirty="0"/>
              <a:t>) </a:t>
            </a:r>
            <a:endParaRPr lang="zh-CN" altLang="en-US" dirty="0"/>
          </a:p>
          <a:p>
            <a:r>
              <a:rPr kumimoji="1" lang="en-US" altLang="zh-CN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The second particles, Cherenkov photon and quantum efficiency have been considered.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The counting rate for micro-pattern detector is ~MHz/cm</a:t>
            </a:r>
            <a:r>
              <a:rPr kumimoji="1" lang="en-US" altLang="zh-CN" baseline="30000" dirty="0"/>
              <a:t>2</a:t>
            </a:r>
            <a:r>
              <a:rPr kumimoji="1" lang="en-US" altLang="zh-CN" dirty="0"/>
              <a:t>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F36819-2B9C-7448-9B58-8C72E6484B81}"/>
              </a:ext>
            </a:extLst>
          </p:cNvPr>
          <p:cNvSpPr/>
          <p:nvPr/>
        </p:nvSpPr>
        <p:spPr>
          <a:xfrm>
            <a:off x="7814790" y="93345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Preliminary</a:t>
            </a:r>
            <a:endParaRPr lang="zh-CN" altLang="en-US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3AFF5205-1E7A-3D4D-9961-13D71F25198A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8</a:t>
            </a:fld>
            <a:endParaRPr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2305C45-1ACC-5F44-8160-33916BD600A4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Beam related background simulation </a:t>
            </a:r>
          </a:p>
        </p:txBody>
      </p:sp>
    </p:spTree>
    <p:extLst>
      <p:ext uri="{BB962C8B-B14F-4D97-AF65-F5344CB8AC3E}">
        <p14:creationId xmlns:p14="http://schemas.microsoft.com/office/powerpoint/2010/main" val="14546952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72CF263-33C9-3C44-942A-A3F5B46D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736"/>
            <a:ext cx="9144000" cy="389433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1A8997B-CFFD-BB49-8D47-A1C95C095A86}"/>
              </a:ext>
            </a:extLst>
          </p:cNvPr>
          <p:cNvSpPr txBox="1"/>
          <p:nvPr/>
        </p:nvSpPr>
        <p:spPr>
          <a:xfrm>
            <a:off x="75361" y="4978534"/>
            <a:ext cx="8993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Effective area: 160 X 160 mm</a:t>
            </a:r>
            <a:r>
              <a:rPr kumimoji="1" lang="en-US" altLang="zh-CN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Quartz/MgF</a:t>
            </a:r>
            <a:r>
              <a:rPr kumimoji="1" lang="en-US" altLang="zh-CN" baseline="-25000" dirty="0"/>
              <a:t>2</a:t>
            </a:r>
            <a:r>
              <a:rPr kumimoji="1" lang="en-US" altLang="zh-CN" dirty="0"/>
              <a:t> as radiator (10mm), will be replaced by C6F14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 THGEM + </a:t>
            </a:r>
            <a:r>
              <a:rPr kumimoji="1" lang="en-US" altLang="zh-CN" dirty="0" err="1"/>
              <a:t>CsI</a:t>
            </a:r>
            <a:r>
              <a:rPr kumimoji="1" lang="en-US" altLang="zh-CN" dirty="0"/>
              <a:t> (700nm, &lt;9% uniformity inside the effective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Anode pad (5x5mm</a:t>
            </a:r>
            <a:r>
              <a:rPr kumimoji="1" lang="en-US" altLang="zh-CN" baseline="30000" dirty="0"/>
              <a:t>2</a:t>
            </a:r>
            <a:r>
              <a:rPr kumimoji="1" lang="en-US" altLang="zh-CN" dirty="0"/>
              <a:t>) and readout by 1024 AGET FEE.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C02846C4-9ADA-DC4B-91A7-1F4097903C17}"/>
              </a:ext>
            </a:extLst>
          </p:cNvPr>
          <p:cNvSpPr txBox="1">
            <a:spLocks/>
          </p:cNvSpPr>
          <p:nvPr/>
        </p:nvSpPr>
        <p:spPr>
          <a:xfrm>
            <a:off x="8621080" y="6499860"/>
            <a:ext cx="518060" cy="35814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9</a:t>
            </a:fld>
            <a:endParaRPr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5354E8C-749E-3F44-A17D-009A03A6E9DE}"/>
              </a:ext>
            </a:extLst>
          </p:cNvPr>
          <p:cNvSpPr txBox="1">
            <a:spLocks/>
          </p:cNvSpPr>
          <p:nvPr/>
        </p:nvSpPr>
        <p:spPr>
          <a:xfrm>
            <a:off x="240030" y="7938"/>
            <a:ext cx="8903970" cy="81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kumimoji="1" lang="en-US" altLang="zh-CN" sz="4000" dirty="0">
                <a:solidFill>
                  <a:schemeClr val="accent1">
                    <a:lumMod val="75000"/>
                  </a:schemeClr>
                </a:solidFill>
                <a:latin typeface="Athelas" panose="02000503000000020003" pitchFamily="2" charset="0"/>
              </a:rPr>
              <a:t>RICH Prototype development</a:t>
            </a:r>
          </a:p>
        </p:txBody>
      </p:sp>
    </p:spTree>
    <p:extLst>
      <p:ext uri="{BB962C8B-B14F-4D97-AF65-F5344CB8AC3E}">
        <p14:creationId xmlns:p14="http://schemas.microsoft.com/office/powerpoint/2010/main" val="19912307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</TotalTime>
  <Words>1258</Words>
  <Application>Microsoft Macintosh PowerPoint</Application>
  <PresentationFormat>全屏显示(4:3)</PresentationFormat>
  <Paragraphs>289</Paragraphs>
  <Slides>31</Slides>
  <Notes>0</Notes>
  <HiddenSlides>2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华文楷体</vt:lpstr>
      <vt:lpstr>微软雅黑</vt:lpstr>
      <vt:lpstr>Songti SC</vt:lpstr>
      <vt:lpstr>Argon PERSONAL</vt:lpstr>
      <vt:lpstr>Arial</vt:lpstr>
      <vt:lpstr>Athelas</vt:lpstr>
      <vt:lpstr>Calibri</vt:lpstr>
      <vt:lpstr>Cambria Math</vt:lpstr>
      <vt:lpstr>Century</vt:lpstr>
      <vt:lpstr>Times</vt:lpstr>
      <vt:lpstr>Wingdings</vt:lpstr>
      <vt:lpstr>Office 主题</vt:lpstr>
      <vt:lpstr>PowerPoint 演示文稿</vt:lpstr>
      <vt:lpstr>PowerPoint 演示文稿</vt:lpstr>
      <vt:lpstr>Barrel Conceptual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chad law</cp:lastModifiedBy>
  <cp:revision>366</cp:revision>
  <dcterms:modified xsi:type="dcterms:W3CDTF">2020-11-17T07:28:11Z</dcterms:modified>
</cp:coreProperties>
</file>