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10" r:id="rId32"/>
    <p:sldId id="307" r:id="rId33"/>
    <p:sldId id="309" r:id="rId34"/>
    <p:sldId id="312" r:id="rId35"/>
    <p:sldId id="315" r:id="rId36"/>
    <p:sldId id="311" r:id="rId37"/>
    <p:sldId id="313" r:id="rId38"/>
    <p:sldId id="321" r:id="rId39"/>
    <p:sldId id="316" r:id="rId40"/>
    <p:sldId id="319" r:id="rId41"/>
    <p:sldId id="314" r:id="rId42"/>
    <p:sldId id="317" r:id="rId43"/>
    <p:sldId id="318" r:id="rId44"/>
    <p:sldId id="308" r:id="rId45"/>
    <p:sldId id="323" r:id="rId46"/>
    <p:sldId id="320" r:id="rId47"/>
    <p:sldId id="326" r:id="rId48"/>
    <p:sldId id="328" r:id="rId49"/>
    <p:sldId id="332" r:id="rId50"/>
    <p:sldId id="327" r:id="rId51"/>
    <p:sldId id="324" r:id="rId52"/>
    <p:sldId id="325" r:id="rId53"/>
    <p:sldId id="330" r:id="rId54"/>
    <p:sldId id="331" r:id="rId55"/>
    <p:sldId id="334" r:id="rId56"/>
    <p:sldId id="333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3DC33BA-C777-1A44-8991-B23641760995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full reconstruction" id="{DCC7A4EC-36C6-E748-99E3-AA3ED5204E8C}">
          <p14:sldIdLst>
            <p14:sldId id="310"/>
            <p14:sldId id="307"/>
            <p14:sldId id="309"/>
            <p14:sldId id="312"/>
            <p14:sldId id="315"/>
            <p14:sldId id="311"/>
            <p14:sldId id="313"/>
            <p14:sldId id="321"/>
            <p14:sldId id="316"/>
            <p14:sldId id="319"/>
            <p14:sldId id="314"/>
            <p14:sldId id="317"/>
            <p14:sldId id="318"/>
            <p14:sldId id="308"/>
            <p14:sldId id="323"/>
            <p14:sldId id="320"/>
            <p14:sldId id="326"/>
            <p14:sldId id="328"/>
            <p14:sldId id="332"/>
            <p14:sldId id="327"/>
            <p14:sldId id="324"/>
            <p14:sldId id="325"/>
            <p14:sldId id="330"/>
            <p14:sldId id="331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1"/>
    <p:restoredTop sz="82933"/>
  </p:normalViewPr>
  <p:slideViewPr>
    <p:cSldViewPr snapToGrid="0" snapToObjects="1">
      <p:cViewPr>
        <p:scale>
          <a:sx n="91" d="100"/>
          <a:sy n="91" d="100"/>
        </p:scale>
        <p:origin x="3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42A6-AB0D-FF45-BCCE-6EFC8A3E1A54}" type="datetimeFigureOut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9328-BE9F-9F42-B98C-523CFB7DD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6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27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586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37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600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493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notice: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run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been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subtracted!!!!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some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bias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Sigma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Simga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process?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311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charge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conjugate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ui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lustre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/bes3/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/work/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mcwork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mcLambdaSigma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/code3</a:t>
            </a:r>
            <a:endParaRPr kumimoji="1" lang="zh-CN" altLang="en-US" baseline="0" dirty="0" smtClean="0"/>
          </a:p>
          <a:p>
            <a:r>
              <a:rPr kumimoji="1" lang="en-US" altLang="zh-CN" baseline="0" dirty="0" smtClean="0"/>
              <a:t>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ihep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besfs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/groups/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tauqcd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/ee2LambdaSigma/codev3_rscan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044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charge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conjugate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ui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lustre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/bes3/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/work/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mcwork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mcLambdaSigma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/code3</a:t>
            </a:r>
            <a:endParaRPr kumimoji="1" lang="zh-CN" altLang="en-US" baseline="0" dirty="0" smtClean="0"/>
          </a:p>
          <a:p>
            <a:r>
              <a:rPr kumimoji="1" lang="en-US" altLang="zh-CN" baseline="0" dirty="0" smtClean="0"/>
              <a:t>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directory: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@</a:t>
            </a:r>
            <a:r>
              <a:rPr kumimoji="1" lang="en-US" altLang="zh-CN" baseline="0" dirty="0" err="1" smtClean="0"/>
              <a:t>ihep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besfs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/groups/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tauqcd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liud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/ee2LambdaSigma/codev3_rscan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8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L S final state, EL = 1.28964,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0.646853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L L final state, EL = 1.3232,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0.711419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9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green:</a:t>
            </a:r>
            <a:r>
              <a:rPr kumimoji="1" lang="en-US" altLang="zh-CN" baseline="0" dirty="0" smtClean="0"/>
              <a:t> beam constrained mass, assuming Lambda Sigma process</a:t>
            </a:r>
          </a:p>
          <a:p>
            <a:r>
              <a:rPr kumimoji="1" lang="en-US" altLang="zh-CN" baseline="0" dirty="0" smtClean="0"/>
              <a:t>red: mass or momentum required in a window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019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307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single</a:t>
            </a:r>
            <a:r>
              <a:rPr kumimoji="1" lang="en-US" altLang="zh-CN" baseline="0" dirty="0" smtClean="0"/>
              <a:t> side, charge conjugate mode is not included yet!!!!!!!!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372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3959 events filled twice! most are background. no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5929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functions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lower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efficiency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component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it.</a:t>
            </a:r>
            <a:r>
              <a:rPr kumimoji="1" lang="zh-CN" altLang="en-US" baseline="0" dirty="0" smtClean="0"/>
              <a:t> </a:t>
            </a:r>
          </a:p>
          <a:p>
            <a:r>
              <a:rPr kumimoji="1" lang="en-US" altLang="zh-CN" baseline="0" dirty="0" smtClean="0"/>
              <a:t>Maybe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should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limit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both 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signal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range.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664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565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4552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efficiency of the blue line is wrong!!!</a:t>
            </a:r>
            <a:r>
              <a:rPr kumimoji="1" lang="en-US" altLang="zh-CN" baseline="0" dirty="0" smtClean="0"/>
              <a:t> (it uses the efficiency of the green line, which is from fit with functions)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099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60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743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61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7177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62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064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92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28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查文献，确定该过程在该能量点的事例数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308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920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275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469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9328-BE9F-9F42-B98C-523CFB7DD25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11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1E2C-6536-3D43-B00A-66445C5943A2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1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C654-F12B-2F47-8EF9-2547341F6FAD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7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40A3-58EB-674F-884A-2D032FED1AC0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14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B3EE-214A-9445-A5ED-E755B821094F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2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96" y="-263312"/>
            <a:ext cx="8515350" cy="1012371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 b="1">
                <a:solidFill>
                  <a:schemeClr val="tx1"/>
                </a:solidFill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7886700" cy="4705350"/>
          </a:xfrm>
        </p:spPr>
        <p:txBody>
          <a:bodyPr/>
          <a:lstStyle>
            <a:lvl1pPr>
              <a:defRPr>
                <a:latin typeface="Hannotate SC" charset="-122"/>
                <a:ea typeface="Hannotate SC" charset="-122"/>
                <a:cs typeface="Hannotate SC" charset="-122"/>
              </a:defRPr>
            </a:lvl1pPr>
            <a:lvl2pPr>
              <a:defRPr>
                <a:latin typeface="Hannotate SC" charset="-122"/>
                <a:ea typeface="Hannotate SC" charset="-122"/>
                <a:cs typeface="Hannotate SC" charset="-122"/>
              </a:defRPr>
            </a:lvl2pPr>
            <a:lvl3pPr>
              <a:defRPr>
                <a:latin typeface="Hannotate SC" charset="-122"/>
                <a:ea typeface="Hannotate SC" charset="-122"/>
                <a:cs typeface="Hannotate SC" charset="-122"/>
              </a:defRPr>
            </a:lvl3pPr>
            <a:lvl4pPr>
              <a:defRPr>
                <a:latin typeface="Hannotate SC" charset="-122"/>
                <a:ea typeface="Hannotate SC" charset="-122"/>
                <a:cs typeface="Hannotate SC" charset="-122"/>
              </a:defRPr>
            </a:lvl4pPr>
            <a:lvl5pPr>
              <a:defRPr>
                <a:latin typeface="Hannotate SC" charset="-122"/>
                <a:ea typeface="Hannotate SC" charset="-122"/>
                <a:cs typeface="Hannotate SC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E82D00F4-0BF9-EB49-A53B-7E0A3ADF3494}" type="datetime1">
              <a:rPr kumimoji="1" lang="zh-CN" altLang="en-US" smtClean="0"/>
              <a:t>18/7/15</a:t>
            </a:fld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87E192CC-7DE8-FF42-B287-BDCFFCB75E07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7" name="任意多边形 38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628649" cy="1012371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7"/>
          <p:cNvSpPr/>
          <p:nvPr userDrawn="1">
            <p:custDataLst>
              <p:tags r:id="rId2"/>
            </p:custDataLst>
          </p:nvPr>
        </p:nvSpPr>
        <p:spPr>
          <a:xfrm>
            <a:off x="653143" y="950097"/>
            <a:ext cx="8490857" cy="62274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3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950097"/>
          </a:xfrm>
        </p:spPr>
        <p:txBody>
          <a:bodyPr/>
          <a:lstStyle>
            <a:lvl1pPr>
              <a:defRPr>
                <a:latin typeface="Hannotate SC" charset="-122"/>
                <a:ea typeface="Hannotate SC" charset="-122"/>
                <a:cs typeface="Hannotate SC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176267"/>
            <a:ext cx="7862207" cy="49594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任意多边形 38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628649" cy="1012371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37"/>
          <p:cNvSpPr/>
          <p:nvPr userDrawn="1">
            <p:custDataLst>
              <p:tags r:id="rId2"/>
            </p:custDataLst>
          </p:nvPr>
        </p:nvSpPr>
        <p:spPr>
          <a:xfrm>
            <a:off x="653143" y="950097"/>
            <a:ext cx="8490857" cy="62274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1321-41C5-2544-976C-952048F22C55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73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C44-D16F-AA42-AEDA-EBC4E6617977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8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2FDA-0BED-8840-8C8A-5059FAACD225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39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9557-4C64-B347-BF5A-06D541404783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7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013C-1204-F04A-A878-FF6C928FE439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3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FB5A-209C-EF49-BC78-E25366F4B7D6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4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E322-8DBC-014F-A88D-79292D5A0845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7E10-A1C7-CB45-AA79-2817EA7132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9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63" y="1603530"/>
            <a:ext cx="5518603" cy="10347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Dong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Liu,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Xiaorong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Zhou,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Guangshun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Huang</a:t>
            </a:r>
            <a:endParaRPr kumimoji="1"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E0C3-772B-1D49-84B4-7D8B0BBA3C75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09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804" y="3016252"/>
            <a:ext cx="31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using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ConExc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2,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with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ISR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41804" y="3496672"/>
            <a:ext cx="77735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sqrt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)= 2.3094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GeV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sigma_b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_gen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):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107.266+/-0 in Unit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pb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sigma_isr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_gen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):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41.9351+/-0 in Unit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pb</a:t>
            </a:r>
            <a:endParaRPr lang="it-IT" altLang="zh-CN" sz="16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f_ISR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*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f_vacuum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sigma_obs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sigma_born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)  = 0.911882+/-0,</a:t>
            </a:r>
          </a:p>
          <a:p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which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is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calcualted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with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these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quantities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: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sigma_obs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)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149.201+/-0pb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sigma_b</a:t>
            </a:r>
            <a:r>
              <a:rPr lang="en-US" altLang="zh-CN" sz="1600" dirty="0" smtClean="0">
                <a:solidFill>
                  <a:srgbClr val="000000"/>
                </a:solidFill>
                <a:latin typeface="Menlo-Regular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163.619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+/-0pb</a:t>
            </a:r>
          </a:p>
          <a:p>
            <a:r>
              <a:rPr lang="en-US" altLang="zh-CN" sz="1600" dirty="0" err="1" smtClean="0">
                <a:solidFill>
                  <a:srgbClr val="000000"/>
                </a:solidFill>
                <a:latin typeface="Menlo-Regular" charset="0"/>
              </a:rPr>
              <a:t>f_VP</a:t>
            </a:r>
            <a:r>
              <a:rPr lang="zh-CN" altLang="en-US" sz="16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altLang="zh-CN" sz="1600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it-IT" altLang="zh-CN" sz="1600" dirty="0" err="1" smtClean="0">
                <a:solidFill>
                  <a:srgbClr val="000000"/>
                </a:solidFill>
                <a:latin typeface="Menlo-Regular" charset="0"/>
              </a:rPr>
              <a:t>lep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 +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hadr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.) 1/|1-Pi|^2= 1.04094</a:t>
            </a:r>
          </a:p>
          <a:p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Within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the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range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 2.235 ~3.593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GeV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J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/psi and psi(2S) are </a:t>
            </a:r>
            <a:r>
              <a:rPr lang="it-IT" altLang="zh-CN" sz="1600" dirty="0" err="1">
                <a:solidFill>
                  <a:srgbClr val="000000"/>
                </a:solidFill>
                <a:latin typeface="Menlo-Regular" charset="0"/>
              </a:rPr>
              <a:t>excluded</a:t>
            </a:r>
            <a:r>
              <a:rPr lang="it-IT" altLang="zh-CN" sz="1600" dirty="0">
                <a:solidFill>
                  <a:srgbClr val="000000"/>
                </a:solidFill>
                <a:latin typeface="Menlo-Regular" charset="0"/>
              </a:rPr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87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804" y="3016252"/>
            <a:ext cx="31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using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ConExc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2,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with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ISR</a:t>
            </a:r>
            <a:endParaRPr kumimoji="1"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2528"/>
            <a:ext cx="4514850" cy="3076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44" y="3305061"/>
            <a:ext cx="4396482" cy="30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9" y="1690689"/>
            <a:ext cx="3849036" cy="815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737"/>
            <a:ext cx="4514850" cy="30866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3243075"/>
            <a:ext cx="4503737" cy="31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1393" y="183657"/>
            <a:ext cx="4647888" cy="1325563"/>
          </a:xfrm>
        </p:spPr>
        <p:txBody>
          <a:bodyPr/>
          <a:lstStyle/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@2.3094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" y="183657"/>
            <a:ext cx="4431666" cy="30140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1" y="2923082"/>
            <a:ext cx="4355850" cy="30140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769" y="800700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197978" y="1204238"/>
            <a:ext cx="382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/>
              <a:t>-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mpipi</a:t>
            </a:r>
            <a:r>
              <a:rPr kumimoji="1" lang="en-US" altLang="zh-CN" sz="3200" dirty="0" smtClean="0"/>
              <a:t>&gt;0.3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mpipi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not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Ks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region</a:t>
            </a:r>
            <a:endParaRPr kumimoji="1" lang="zh-CN" altLang="en-US" sz="32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8" y="3399439"/>
            <a:ext cx="4376491" cy="29569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90882" y="6033185"/>
            <a:ext cx="390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from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p_pi</a:t>
            </a:r>
            <a:r>
              <a:rPr kumimoji="1" lang="en-US" altLang="zh-CN" dirty="0" smtClean="0">
                <a:solidFill>
                  <a:srgbClr val="FF0000"/>
                </a:solidFill>
              </a:rPr>
              <a:t>-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spectrum,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its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narrower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than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gamma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Lambda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Lambda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case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distinguish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</a:p>
          <a:p>
            <a:r>
              <a:rPr kumimoji="1" lang="en-US" altLang="zh-CN" dirty="0" smtClean="0"/>
              <a:t>determine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criteria</a:t>
            </a:r>
            <a:endParaRPr kumimoji="1" lang="zh-CN" altLang="en-US" dirty="0" smtClean="0"/>
          </a:p>
          <a:p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</a:t>
            </a:r>
            <a:endParaRPr kumimoji="1" lang="zh-CN" altLang="en-US" dirty="0" smtClean="0"/>
          </a:p>
          <a:p>
            <a:r>
              <a:rPr kumimoji="1" lang="en-US" altLang="zh-CN" dirty="0" smtClean="0"/>
              <a:t>measure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endParaRPr kumimoji="1" lang="zh-CN" altLang="en-US" dirty="0" smtClean="0"/>
          </a:p>
          <a:p>
            <a:r>
              <a:rPr kumimoji="1" lang="en-US" altLang="zh-CN" dirty="0" smtClean="0"/>
              <a:t>extern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energies</a:t>
            </a:r>
            <a:endParaRPr kumimoji="1" lang="zh-CN" altLang="en-US" dirty="0" smtClean="0"/>
          </a:p>
          <a:p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uncertainty</a:t>
            </a:r>
            <a:endParaRPr kumimoji="1" lang="zh-CN" altLang="en-US" dirty="0" smtClean="0"/>
          </a:p>
          <a:p>
            <a:r>
              <a:rPr kumimoji="1" lang="en-US" altLang="zh-CN" dirty="0" smtClean="0"/>
              <a:t>prepare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1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301"/>
            <a:ext cx="4542020" cy="31355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41" y="1779056"/>
            <a:ext cx="4478459" cy="30927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3286" y="4871803"/>
            <a:ext cx="2738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opening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angle</a:t>
            </a:r>
            <a:endParaRPr kumimoji="1" lang="zh-CN" altLang="en-US" sz="2800" dirty="0" smtClean="0"/>
          </a:p>
          <a:p>
            <a:r>
              <a:rPr kumimoji="1" lang="en-US" altLang="zh-CN" sz="2800" dirty="0" smtClean="0"/>
              <a:t>black: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</a:t>
            </a:r>
            <a:endParaRPr kumimoji="1" lang="zh-CN" altLang="en-US" sz="2800" dirty="0" smtClean="0"/>
          </a:p>
          <a:p>
            <a:r>
              <a:rPr kumimoji="1" lang="en-US" altLang="zh-CN" sz="2800" dirty="0" smtClean="0"/>
              <a:t>red: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gamma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pi+</a:t>
            </a:r>
            <a:r>
              <a:rPr kumimoji="1" lang="zh-CN" altLang="en-US" sz="2800" dirty="0" smtClean="0"/>
              <a:t> </a:t>
            </a:r>
          </a:p>
          <a:p>
            <a:r>
              <a:rPr kumimoji="1" lang="en-US" altLang="zh-CN" sz="2800" dirty="0" smtClean="0"/>
              <a:t>green: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gamma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pi-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56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trk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Vr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1-4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07"/>
            <a:ext cx="4334686" cy="2941394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13" y="2391507"/>
            <a:ext cx="4347016" cy="29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comparison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1490123"/>
            <a:ext cx="3856892" cy="26519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5" y="1490123"/>
            <a:ext cx="3894184" cy="2651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0" y="4142097"/>
            <a:ext cx="3836867" cy="26576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75708" y="194603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28517" y="197829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281923" y="468613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291264" y="4732243"/>
            <a:ext cx="1787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+</a:t>
            </a:r>
            <a:r>
              <a:rPr lang="pt-BR" altLang="zh-CN" dirty="0" smtClean="0"/>
              <a:t> </a:t>
            </a:r>
            <a:r>
              <a:rPr lang="pt-BR" altLang="zh-CN" dirty="0"/>
              <a:t>&lt; 0.11 </a:t>
            </a:r>
            <a:r>
              <a:rPr lang="en-US" altLang="zh-CN" dirty="0" err="1" smtClean="0"/>
              <a:t>GeV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-</a:t>
            </a:r>
            <a:r>
              <a:rPr lang="pt-BR" altLang="zh-CN" dirty="0" smtClean="0"/>
              <a:t>&lt;0.11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+</a:t>
            </a:r>
            <a:r>
              <a:rPr lang="pt-BR" altLang="zh-CN" dirty="0" smtClean="0"/>
              <a:t>&gt;0.09 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en-US" altLang="zh-CN" dirty="0" smtClean="0"/>
              <a:t>p_</a:t>
            </a:r>
            <a:r>
              <a:rPr lang="pt-BR" altLang="zh-CN" dirty="0" err="1" smtClean="0"/>
              <a:t>pi</a:t>
            </a:r>
            <a:r>
              <a:rPr lang="en-US" altLang="zh-CN" dirty="0" smtClean="0"/>
              <a:t>-</a:t>
            </a:r>
            <a:r>
              <a:rPr lang="pt-BR" altLang="zh-CN" dirty="0" smtClean="0"/>
              <a:t>&gt;0.09 </a:t>
            </a:r>
            <a:endParaRPr lang="zh-CN" altLang="en-US" dirty="0" smtClean="0"/>
          </a:p>
          <a:p>
            <a:r>
              <a:rPr lang="pt-BR" altLang="zh-CN" dirty="0" smtClean="0"/>
              <a:t>&amp; </a:t>
            </a:r>
            <a:r>
              <a:rPr lang="pt-BR" altLang="zh-CN" dirty="0" err="1"/>
              <a:t>npho</a:t>
            </a:r>
            <a:r>
              <a:rPr lang="pt-BR" altLang="zh-CN" dirty="0"/>
              <a:t>&gt;0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5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5" y="0"/>
            <a:ext cx="4429841" cy="3071446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6" y="3273182"/>
            <a:ext cx="4494337" cy="30831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1" y="0"/>
            <a:ext cx="4543598" cy="307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23692" y="4159900"/>
            <a:ext cx="308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binning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comparing</a:t>
            </a:r>
            <a:r>
              <a:rPr kumimoji="1" lang="zh-CN" altLang="en-US" dirty="0" smtClean="0"/>
              <a:t> </a:t>
            </a:r>
          </a:p>
          <a:p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380892" y="525812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|</a:t>
            </a:r>
            <a:r>
              <a:rPr kumimoji="1" lang="en-US" altLang="zh-CN" dirty="0" smtClean="0"/>
              <a:t>\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  </a:t>
            </a:r>
            <a:r>
              <a:rPr kumimoji="1" lang="en-US" altLang="zh-CN" dirty="0" smtClean="0"/>
              <a:t>^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r>
              <a:rPr kumimoji="1" lang="en-US" altLang="zh-CN" dirty="0" smtClean="0"/>
              <a:t>&lt;-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cxnSp>
        <p:nvCxnSpPr>
          <p:cNvPr id="11" name="直线连接符 10"/>
          <p:cNvCxnSpPr/>
          <p:nvPr/>
        </p:nvCxnSpPr>
        <p:spPr>
          <a:xfrm flipH="1">
            <a:off x="1946031" y="365984"/>
            <a:ext cx="1" cy="5767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H="1">
            <a:off x="1465389" y="342539"/>
            <a:ext cx="1" cy="5767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2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smtClean="0"/>
              <a:t>pi0</a:t>
            </a:r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50" y="1825625"/>
            <a:ext cx="6488499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3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near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@2.3094</a:t>
            </a:r>
            <a:r>
              <a:rPr kumimoji="1" lang="en-US" altLang="zh-CN" dirty="0"/>
              <a:t>~</a:t>
            </a:r>
            <a:r>
              <a:rPr kumimoji="1" lang="en-US" altLang="zh-CN" dirty="0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EE2-D832-6F45-B362-F351055425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At higher energy points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59329" y="2367643"/>
            <a:ext cx="41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first check the detection efficiency with </a:t>
            </a:r>
            <a:r>
              <a:rPr kumimoji="1" lang="en-US" altLang="zh-CN" dirty="0" err="1" smtClean="0"/>
              <a:t>pt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7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6" y="159384"/>
            <a:ext cx="8720944" cy="610311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3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6839603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23</a:t>
            </a:fld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76" y="3285040"/>
            <a:ext cx="5577983" cy="34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2.3094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4" y="1825625"/>
            <a:ext cx="6469752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9" y="1825625"/>
            <a:ext cx="6431582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5" y="1825625"/>
            <a:ext cx="6435349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8" y="1825625"/>
            <a:ext cx="6380703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0" y="1825625"/>
            <a:ext cx="6459319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momentum at 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6709" y="3167270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16917"/>
            <a:ext cx="7886700" cy="2417831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r>
              <a:rPr kumimoji="1" lang="zh-CN" altLang="en-US" dirty="0" smtClean="0"/>
              <a:t/>
            </a:r>
            <a:br>
              <a:rPr kumimoji="1" lang="zh-CN" altLang="en-US" dirty="0" smtClean="0"/>
            </a:br>
            <a:r>
              <a:rPr kumimoji="1" lang="en-US" altLang="zh-CN" dirty="0" smtClean="0"/>
              <a:t>Full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reconstruction</a:t>
            </a:r>
            <a:r>
              <a:rPr kumimoji="1" lang="zh-CN" altLang="en-US" dirty="0" smtClean="0"/>
              <a:t/>
            </a:r>
            <a:br>
              <a:rPr kumimoji="1" lang="zh-CN" altLang="en-US" dirty="0" smtClean="0"/>
            </a:br>
            <a:r>
              <a:rPr kumimoji="1" lang="en-US" altLang="zh-CN" dirty="0" smtClean="0"/>
              <a:t>left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6" y="3034748"/>
            <a:ext cx="4100011" cy="272129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2" y="78525"/>
            <a:ext cx="4628238" cy="56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37" y="58843"/>
            <a:ext cx="4188262" cy="2808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CE3-EA29-0740-9D8E-45C4D9EB4B70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814"/>
            <a:ext cx="4647947" cy="31170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76" y="3306814"/>
            <a:ext cx="4587823" cy="3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Recoil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4522231"/>
            <a:ext cx="6569351" cy="2335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349243"/>
            <a:ext cx="6457950" cy="2445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0"/>
            <a:ext cx="6457950" cy="23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Precision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endParaRPr kumimoji="1" lang="zh-CN" altLang="en-US" dirty="0" smtClean="0"/>
          </a:p>
          <a:p>
            <a:r>
              <a:rPr kumimoji="1" lang="en-US" altLang="zh-CN" dirty="0" smtClean="0"/>
              <a:t>Form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factor</a:t>
            </a:r>
            <a:endParaRPr kumimoji="1" lang="zh-CN" altLang="en-US" dirty="0" smtClean="0"/>
          </a:p>
          <a:p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enhancement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9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reconstruction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p"/>
            </a:pPr>
            <a:r>
              <a:rPr kumimoji="1" lang="en-US" altLang="zh-CN" dirty="0" smtClean="0"/>
              <a:t>event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endParaRPr kumimoji="1" lang="zh-CN" altLang="en-US" dirty="0" smtClean="0"/>
          </a:p>
          <a:p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track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Vr</a:t>
            </a:r>
            <a:r>
              <a:rPr kumimoji="1" lang="en-US" altLang="zh-CN" dirty="0" smtClean="0"/>
              <a:t>&lt;10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Vz</a:t>
            </a:r>
            <a:r>
              <a:rPr kumimoji="1" lang="en-US" altLang="zh-CN" dirty="0" smtClean="0"/>
              <a:t>&lt;30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cosθ</a:t>
            </a:r>
            <a:r>
              <a:rPr kumimoji="1" lang="en-US" altLang="zh-CN" dirty="0" smtClean="0"/>
              <a:t>&lt;0.93</a:t>
            </a:r>
            <a:endParaRPr kumimoji="1" lang="zh-CN" altLang="en-US" dirty="0" smtClean="0"/>
          </a:p>
          <a:p>
            <a:r>
              <a:rPr kumimoji="1" lang="en-US" altLang="zh-CN" dirty="0" smtClean="0"/>
              <a:t>photon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barrel</a:t>
            </a:r>
            <a:r>
              <a:rPr kumimoji="1" lang="en-US" altLang="zh-CN" dirty="0" smtClean="0"/>
              <a:t>&lt;25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endcap</a:t>
            </a:r>
            <a:r>
              <a:rPr kumimoji="1" lang="en-US" altLang="zh-CN" dirty="0" smtClean="0"/>
              <a:t>&lt;50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θ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n,c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&gt;10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0&lt;time&lt;15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x50ns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Ν</a:t>
            </a:r>
            <a:r>
              <a:rPr kumimoji="1" lang="en-US" altLang="zh-CN" baseline="-25000" dirty="0" err="1" smtClean="0"/>
              <a:t>γ</a:t>
            </a:r>
            <a:r>
              <a:rPr kumimoji="1" lang="en-US" altLang="zh-CN" dirty="0" smtClean="0"/>
              <a:t>&gt;=1</a:t>
            </a:r>
            <a:endParaRPr kumimoji="1" lang="zh-CN" altLang="en-US" dirty="0" smtClean="0"/>
          </a:p>
          <a:p>
            <a:r>
              <a:rPr kumimoji="1" lang="en-US" altLang="zh-CN" dirty="0" smtClean="0"/>
              <a:t>PID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dE</a:t>
            </a:r>
            <a:r>
              <a:rPr kumimoji="1" lang="en-US" altLang="zh-CN" dirty="0" smtClean="0"/>
              <a:t>/dx,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π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p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</a:t>
            </a:r>
            <a:r>
              <a:rPr kumimoji="1" lang="en-US" altLang="zh-CN" baseline="-25000" dirty="0" smtClean="0"/>
              <a:t>K</a:t>
            </a:r>
            <a:r>
              <a:rPr kumimoji="1" lang="en-US" altLang="zh-CN" dirty="0" smtClean="0"/>
              <a:t>;</a:t>
            </a:r>
            <a:endParaRPr kumimoji="1" lang="zh-CN" altLang="en-US" dirty="0" smtClean="0"/>
          </a:p>
          <a:p>
            <a:pPr lvl="1"/>
            <a:r>
              <a:rPr kumimoji="1" lang="en-US" altLang="zh-CN" dirty="0" err="1" smtClean="0"/>
              <a:t>N</a:t>
            </a:r>
            <a:r>
              <a:rPr kumimoji="1" lang="en-US" altLang="zh-CN" baseline="-25000" dirty="0" err="1" smtClean="0"/>
              <a:t>p</a:t>
            </a:r>
            <a:r>
              <a:rPr kumimoji="1" lang="en-US" altLang="zh-CN" dirty="0" err="1" smtClean="0"/>
              <a:t>N</a:t>
            </a:r>
            <a:r>
              <a:rPr kumimoji="1" lang="en-US" altLang="zh-CN" baseline="-25000" dirty="0" smtClean="0"/>
              <a:t>π-</a:t>
            </a:r>
            <a:r>
              <a:rPr kumimoji="1" lang="en-US" altLang="zh-CN" dirty="0" smtClean="0"/>
              <a:t>=1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</a:t>
            </a:r>
            <a:r>
              <a:rPr kumimoji="1" lang="en-US" altLang="zh-CN" baseline="-25000" dirty="0" smtClean="0"/>
              <a:t>p-</a:t>
            </a:r>
            <a:r>
              <a:rPr kumimoji="1" lang="en-US" altLang="zh-CN" dirty="0" smtClean="0"/>
              <a:t>N</a:t>
            </a:r>
            <a:r>
              <a:rPr kumimoji="1" lang="en-US" altLang="zh-CN" baseline="-25000" dirty="0" smtClean="0"/>
              <a:t>π+</a:t>
            </a:r>
            <a:r>
              <a:rPr kumimoji="1" lang="en-US" altLang="zh-CN" dirty="0" smtClean="0"/>
              <a:t>=1;</a:t>
            </a:r>
            <a:endParaRPr kumimoji="1" lang="zh-CN" altLang="en-US" dirty="0" smtClean="0"/>
          </a:p>
          <a:p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DL/</a:t>
            </a:r>
            <a:r>
              <a:rPr kumimoji="1" lang="en-US" altLang="zh-CN" dirty="0" err="1" smtClean="0"/>
              <a:t>DLerr</a:t>
            </a:r>
            <a:r>
              <a:rPr kumimoji="1" lang="en-US" altLang="zh-CN" dirty="0" smtClean="0"/>
              <a:t>&gt;2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kinematic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best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smallest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χ2</a:t>
            </a:r>
            <a:r>
              <a:rPr kumimoji="1" lang="en-US" altLang="zh-CN" baseline="-25000" dirty="0" smtClean="0"/>
              <a:t>4c</a:t>
            </a:r>
            <a:endParaRPr kumimoji="1" lang="zh-CN" altLang="en-US" baseline="-25000" dirty="0" smtClean="0"/>
          </a:p>
          <a:p>
            <a:pPr lvl="1"/>
            <a:r>
              <a:rPr kumimoji="1" lang="en-US" altLang="zh-CN" dirty="0" smtClean="0"/>
              <a:t>χ2</a:t>
            </a:r>
            <a:r>
              <a:rPr kumimoji="1" lang="en-US" altLang="zh-CN" baseline="-25000" dirty="0" smtClean="0"/>
              <a:t>4c</a:t>
            </a:r>
            <a:r>
              <a:rPr kumimoji="1" lang="en-US" altLang="zh-CN" dirty="0" smtClean="0"/>
              <a:t>&lt;200</a:t>
            </a:r>
            <a:endParaRPr kumimoji="1" lang="zh-CN" altLang="en-US" dirty="0" smtClean="0"/>
          </a:p>
          <a:p>
            <a:r>
              <a:rPr kumimoji="1" lang="en-US" altLang="zh-CN" dirty="0" smtClean="0"/>
              <a:t>mass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(1.11,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1.12)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23176" y="1457325"/>
                <a:ext cx="172694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kumimoji="1" lang="is-I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ΛΣ</m:t>
                      </m:r>
                    </m:oMath>
                  </m:oMathPara>
                </a14:m>
                <a:endParaRPr kumimoji="1" lang="en-US" altLang="zh-CN" sz="240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kumimoji="1" lang="is-IS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is-I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kumimoji="1" lang="el-GR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Λ</m:t>
                      </m:r>
                    </m:oMath>
                  </m:oMathPara>
                </a14:m>
                <a:endParaRPr kumimoji="1" lang="en-US" altLang="zh-CN" sz="240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Λ</m:t>
                    </m:r>
                    <m:r>
                      <a:rPr kumimoji="1"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kumimoji="1" lang="en-US" altLang="zh-CN" sz="2400" dirty="0" smtClean="0"/>
                  <a:t> +</a:t>
                </a:r>
                <a:r>
                  <a:rPr kumimoji="1" lang="en-US" altLang="zh-CN" sz="2400" dirty="0" err="1" smtClean="0"/>
                  <a:t>c.c</a:t>
                </a:r>
                <a:endParaRPr kumimoji="1" lang="en-US" altLang="zh-CN" sz="2400" dirty="0" smtClean="0"/>
              </a:p>
              <a:p>
                <a:r>
                  <a:rPr kumimoji="1" lang="en-US" altLang="zh-CN" sz="2400" dirty="0" smtClean="0"/>
                  <a:t>final: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is-IS" altLang="zh-CN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𝑝𝑝</m:t>
                      </m:r>
                      <m: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𝜋𝜋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76" y="1457325"/>
                <a:ext cx="172694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5282" r="-4225" b="-1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33</a:t>
            </a:fld>
            <a:endParaRPr kumimoji="1" lang="zh-CN" altLang="en-US"/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057155"/>
            <a:ext cx="3716299" cy="25343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2858" y="1369733"/>
            <a:ext cx="11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432FF"/>
                </a:solidFill>
              </a:rPr>
              <a:t>blue pi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 proton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84" y="1179601"/>
            <a:ext cx="3601171" cy="2411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4" y="3917483"/>
            <a:ext cx="3413782" cy="23748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53150" y="169289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DL/</a:t>
            </a:r>
            <a:r>
              <a:rPr kumimoji="1" lang="en-US" altLang="zh-CN" dirty="0" err="1" smtClean="0"/>
              <a:t>DLerr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342623" y="453548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km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chi2</a:t>
            </a:r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63" y="3695354"/>
            <a:ext cx="3479212" cy="25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kmchi2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cut</a:t>
            </a:r>
            <a:endParaRPr kumimoji="1" lang="zh-CN" altLang="en-US" dirty="0" smtClean="0"/>
          </a:p>
          <a:p>
            <a:r>
              <a:rPr kumimoji="1" lang="en-US" altLang="zh-CN" dirty="0" smtClean="0"/>
              <a:t>kinematic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miss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combination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34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23" y="2305397"/>
            <a:ext cx="3639791" cy="27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data@2.6464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1123328"/>
            <a:ext cx="3511827" cy="255869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35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1" y="3793211"/>
            <a:ext cx="3657462" cy="2614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3793211"/>
            <a:ext cx="3511827" cy="26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simulation: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 </a:t>
            </a:r>
            <a:r>
              <a:rPr kumimoji="1" lang="en-US" altLang="zh-CN" dirty="0" err="1" smtClean="0"/>
              <a:t>Λ</a:t>
            </a:r>
            <a:r>
              <a:rPr kumimoji="1" lang="en-US" altLang="zh-CN" dirty="0" err="1"/>
              <a:t>Σ</a:t>
            </a:r>
            <a:r>
              <a:rPr kumimoji="1" lang="en-US" altLang="zh-CN" dirty="0" err="1" smtClean="0"/>
              <a:t>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histogram: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γΛbar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</a:t>
            </a:r>
            <a:r>
              <a:rPr kumimoji="1" lang="en-US" altLang="zh-CN" dirty="0" smtClean="0"/>
              <a:t>)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1160820"/>
            <a:ext cx="3498850" cy="24924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44150" y="1717646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</a:rPr>
              <a:t>=</a:t>
            </a:r>
            <a:r>
              <a:rPr lang="fi-FI" altLang="zh-CN" dirty="0" smtClean="0">
                <a:solidFill>
                  <a:srgbClr val="000000"/>
                </a:solidFill>
              </a:rPr>
              <a:t>7187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  <a:r>
              <a:rPr lang="fi-FI" altLang="zh-CN" dirty="0" smtClean="0">
                <a:solidFill>
                  <a:srgbClr val="000000"/>
                </a:solidFill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is-IS" altLang="zh-CN" dirty="0" smtClean="0"/>
              <a:t>98</a:t>
            </a:r>
            <a:r>
              <a:rPr lang="en-US" altLang="zh-CN" dirty="0" smtClean="0"/>
              <a:t>.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" y="3789611"/>
            <a:ext cx="3716683" cy="26474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4716" y="4382596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Σbar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γΛbar</a:t>
            </a:r>
            <a:r>
              <a:rPr kumimoji="1" lang="en-US" altLang="zh-CN" dirty="0"/>
              <a:t>)</a:t>
            </a:r>
            <a:endParaRPr kumimoji="1" lang="zh-CN" altLang="en-US" dirty="0" smtClean="0"/>
          </a:p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=</a:t>
            </a:r>
            <a:r>
              <a:rPr lang="de-DE" altLang="zh-CN" dirty="0" smtClean="0"/>
              <a:t>7281</a:t>
            </a:r>
            <a:r>
              <a:rPr lang="en-US" altLang="zh-CN" dirty="0" smtClean="0"/>
              <a:t>.3</a:t>
            </a:r>
            <a:r>
              <a:rPr lang="zh-CN" altLang="en-US" dirty="0" smtClean="0"/>
              <a:t> </a:t>
            </a:r>
            <a:r>
              <a:rPr lang="en-US" altLang="zh-CN" dirty="0" smtClean="0"/>
              <a:t>+-</a:t>
            </a:r>
            <a:r>
              <a:rPr lang="de-DE" altLang="zh-CN" dirty="0" smtClean="0"/>
              <a:t>  86</a:t>
            </a:r>
            <a:r>
              <a:rPr lang="en-US" altLang="zh-CN" dirty="0" smtClean="0"/>
              <a:t>.</a:t>
            </a:r>
            <a:r>
              <a:rPr lang="de-DE" altLang="zh-CN" dirty="0" smtClean="0"/>
              <a:t>1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78" y="3839500"/>
            <a:ext cx="3643292" cy="25975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91252" y="5276557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Σ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γΛ</a:t>
            </a:r>
            <a:r>
              <a:rPr kumimoji="1" lang="en-US" altLang="zh-CN" dirty="0"/>
              <a:t>)</a:t>
            </a:r>
            <a:endParaRPr kumimoji="1" lang="zh-CN" altLang="en-US" dirty="0" smtClean="0"/>
          </a:p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=</a:t>
            </a:r>
            <a:r>
              <a:rPr lang="de-DE" altLang="zh-CN" dirty="0"/>
              <a:t> </a:t>
            </a:r>
            <a:r>
              <a:rPr lang="de-DE" altLang="zh-CN" dirty="0" smtClean="0"/>
              <a:t>49</a:t>
            </a:r>
            <a:r>
              <a:rPr lang="en-US" altLang="zh-CN" dirty="0" smtClean="0"/>
              <a:t>.</a:t>
            </a:r>
            <a:r>
              <a:rPr lang="de-DE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+-</a:t>
            </a:r>
            <a:r>
              <a:rPr lang="de-DE" altLang="zh-CN" dirty="0" smtClean="0"/>
              <a:t> 22</a:t>
            </a:r>
            <a:r>
              <a:rPr lang="en-US" altLang="zh-CN" dirty="0" smtClean="0"/>
              <a:t>.</a:t>
            </a:r>
            <a:r>
              <a:rPr lang="en-US" altLang="zh-CN" dirty="0"/>
              <a:t>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4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simulation: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 </a:t>
            </a:r>
            <a:r>
              <a:rPr kumimoji="1" lang="en-US" altLang="zh-CN" dirty="0" err="1" smtClean="0"/>
              <a:t>Λ</a:t>
            </a:r>
            <a:r>
              <a:rPr kumimoji="1" lang="en-US" altLang="zh-CN" dirty="0" err="1"/>
              <a:t>Σ</a:t>
            </a:r>
            <a:r>
              <a:rPr kumimoji="1" lang="en-US" altLang="zh-CN" dirty="0" err="1" smtClean="0"/>
              <a:t>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histogram: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γΛbar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γΛ</a:t>
            </a:r>
            <a:r>
              <a:rPr kumimoji="1" lang="en-US" altLang="zh-CN" dirty="0" smtClean="0"/>
              <a:t>) </a:t>
            </a:r>
          </a:p>
          <a:p>
            <a:pPr lvl="1"/>
            <a:r>
              <a:rPr kumimoji="1" lang="en-US" altLang="zh-CN" dirty="0" smtClean="0"/>
              <a:t>signal: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parameters: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5σ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</a:p>
          <a:p>
            <a:pPr lvl="1"/>
            <a:r>
              <a:rPr kumimoji="1" lang="en-US" altLang="zh-CN" dirty="0" smtClean="0"/>
              <a:t>back: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Argus</a:t>
            </a:r>
            <a:endParaRPr kumimoji="1"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37</a:t>
            </a:fld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7" y="3021496"/>
            <a:ext cx="4664438" cy="33348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61067" y="3468558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4.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5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6.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7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9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without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kmfit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cut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" y="1176338"/>
            <a:ext cx="6996416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0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Σbar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posdef</a:t>
            </a:r>
            <a:endParaRPr kumimoji="1" lang="zh-CN" altLang="en-US" dirty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Σ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posdef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39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8" y="1055502"/>
            <a:ext cx="3738706" cy="26982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53559" y="1489071"/>
            <a:ext cx="400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signal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22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.9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?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7.31835e-02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8" y="3859165"/>
            <a:ext cx="3785704" cy="27150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78848" y="4384809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signal=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14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9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+-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13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77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24C-7E3C-324F-B45E-DE623DD96587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" y="2867588"/>
            <a:ext cx="4546716" cy="3100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14" y="2941894"/>
            <a:ext cx="4398524" cy="29517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24371" y="5893620"/>
            <a:ext cx="296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9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ΣΣ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4" y="1176338"/>
            <a:ext cx="6893924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9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/>
              <a:t>GeV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kumimoji="1"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𝑒𝑓𝑓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𝐵𝑟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(1+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zh-CN" alt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b="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kumimoji="1"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34.5±6.7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34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7.18%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100%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63.9%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63.9%</m:t>
                        </m:r>
                        <m:r>
                          <a:rPr kumimoji="1" lang="zh-CN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kumimoji="1" lang="hr-HR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1.25231</m:t>
                        </m:r>
                      </m:den>
                    </m:f>
                  </m:oMath>
                </a14:m>
                <a:endParaRPr kumimoji="1" lang="zh-CN" alt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b="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=27.6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±5.4</m:t>
                    </m:r>
                    <m:r>
                      <a:rPr kumimoji="1" lang="zh-CN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pb</m:t>
                    </m:r>
                  </m:oMath>
                </a14:m>
                <a:endParaRPr kumimoji="1" lang="zh-CN" alt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5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energies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92612"/>
              </p:ext>
            </p:extLst>
          </p:nvPr>
        </p:nvGraphicFramePr>
        <p:xfrm>
          <a:off x="294650" y="1364973"/>
          <a:ext cx="8465036" cy="2673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22.549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0.431%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3.4(2.0)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92.7(54.5)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66.869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27.5(6.0)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175.6(38.3)</a:t>
                      </a:r>
                      <a:endParaRPr lang="zh-CN" altLang="en-US" dirty="0"/>
                    </a:p>
                  </a:txBody>
                  <a:tcPr/>
                </a:tc>
              </a:tr>
              <a:tr h="3619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33.722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26.8(5.9)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21.9(4.8)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34.5(6.7)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dirty="0" smtClean="0">
                          <a:ea typeface="Cambria Math" charset="0"/>
                          <a:cs typeface="Cambria Math" charset="0"/>
                        </a:rPr>
                        <a:t>27.6(5.4)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105.253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13.5(5.0)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2.7(1.0)</a:t>
                      </a:r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126.185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11.44%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63.9%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63.9%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3.6(2.0)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0.65(0.36)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0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efficiency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c.c.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608468"/>
              </p:ext>
            </p:extLst>
          </p:nvPr>
        </p:nvGraphicFramePr>
        <p:xfrm>
          <a:off x="294650" y="1364973"/>
          <a:ext cx="8465036" cy="5092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2.3864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22.549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0.431%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3.4(2.0)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92.7(54.5)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2.396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66.869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0.610%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27.5(6.0)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175.6(38.3)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198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2.6444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33.722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7.06%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26.8(5.9)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21.9(4.8)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2.6464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34.003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7.18%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34.5(6.7)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a typeface="Cambria Math" charset="0"/>
                          <a:cs typeface="Cambria Math" charset="0"/>
                        </a:rPr>
                        <a:t>27.6(5.4)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2.9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105.253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11.04%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13.5(5.0)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2.7(1.0)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3.08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126.185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11.44%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zh-CN" sz="1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63.9%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3.6(2.0)</a:t>
                      </a:r>
                      <a:endParaRPr lang="zh-CN" alt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0.65(0.36)</a:t>
                      </a:r>
                      <a:endParaRPr lang="zh-CN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0.431%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+-0.032%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0.741%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+-0.048%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11.28%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3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11.44%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12.26%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+-0.12%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89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Missing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p"/>
            </a:pPr>
            <a:r>
              <a:rPr kumimoji="1" lang="en-US" altLang="zh-CN" dirty="0" smtClean="0"/>
              <a:t>event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selection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charged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tracks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PID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dE</a:t>
            </a:r>
            <a:r>
              <a:rPr kumimoji="1" lang="en-US" altLang="zh-CN" dirty="0"/>
              <a:t>/dx,</a:t>
            </a:r>
            <a:r>
              <a:rPr kumimoji="1" lang="zh-CN" altLang="en-US" dirty="0"/>
              <a:t> 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π</a:t>
            </a:r>
            <a:r>
              <a:rPr kumimoji="1" lang="zh-CN" altLang="en-US" dirty="0"/>
              <a:t>、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p</a:t>
            </a:r>
            <a:r>
              <a:rPr kumimoji="1" lang="zh-CN" altLang="en-US" dirty="0"/>
              <a:t>、</a:t>
            </a:r>
            <a:r>
              <a:rPr kumimoji="1" lang="en-US" altLang="zh-CN" dirty="0"/>
              <a:t>P</a:t>
            </a:r>
            <a:r>
              <a:rPr kumimoji="1" lang="en-US" altLang="zh-CN" baseline="-25000" dirty="0"/>
              <a:t>K</a:t>
            </a:r>
            <a:r>
              <a:rPr kumimoji="1" lang="en-US" altLang="zh-CN" dirty="0"/>
              <a:t>;</a:t>
            </a:r>
            <a:endParaRPr kumimoji="1" lang="zh-CN" altLang="en-US" dirty="0"/>
          </a:p>
          <a:p>
            <a:pPr lvl="2"/>
            <a:r>
              <a:rPr kumimoji="1" lang="en-US" altLang="zh-CN" dirty="0" err="1"/>
              <a:t>N</a:t>
            </a:r>
            <a:r>
              <a:rPr kumimoji="1" lang="en-US" altLang="zh-CN" baseline="-25000" dirty="0" err="1"/>
              <a:t>p</a:t>
            </a:r>
            <a:r>
              <a:rPr kumimoji="1" lang="en-US" altLang="zh-CN" dirty="0" err="1"/>
              <a:t>N</a:t>
            </a:r>
            <a:r>
              <a:rPr kumimoji="1" lang="en-US" altLang="zh-CN" baseline="-25000" dirty="0"/>
              <a:t>π-</a:t>
            </a:r>
            <a:r>
              <a:rPr kumimoji="1" lang="en-US" altLang="zh-CN" dirty="0"/>
              <a:t>=1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en-US" altLang="zh-CN" baseline="-25000" dirty="0"/>
              <a:t>p-</a:t>
            </a:r>
            <a:r>
              <a:rPr kumimoji="1" lang="en-US" altLang="zh-CN" dirty="0"/>
              <a:t>N</a:t>
            </a:r>
            <a:r>
              <a:rPr kumimoji="1" lang="en-US" altLang="zh-CN" baseline="-25000" dirty="0"/>
              <a:t>π+</a:t>
            </a:r>
            <a:r>
              <a:rPr kumimoji="1" lang="en-US" altLang="zh-CN" dirty="0"/>
              <a:t>=1;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fit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vertex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successful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1</a:t>
            </a:r>
            <a:r>
              <a:rPr kumimoji="1" lang="en-US" altLang="zh-CN" baseline="30000" dirty="0" smtClean="0"/>
              <a:t>st</a:t>
            </a:r>
            <a:r>
              <a:rPr kumimoji="1" lang="en-US" altLang="zh-CN" dirty="0" smtClean="0"/>
              <a:t>.vtxchisq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en-US" altLang="zh-CN" baseline="30000" dirty="0" smtClean="0"/>
              <a:t>nd</a:t>
            </a:r>
            <a:r>
              <a:rPr kumimoji="1" lang="en-US" altLang="zh-CN" dirty="0" smtClean="0"/>
              <a:t>.vtxchisq&lt;50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DL/</a:t>
            </a:r>
            <a:r>
              <a:rPr kumimoji="1" lang="en-US" altLang="zh-CN" dirty="0" err="1"/>
              <a:t>DLerr</a:t>
            </a:r>
            <a:r>
              <a:rPr kumimoji="1" lang="en-US" altLang="zh-CN" dirty="0"/>
              <a:t>&gt;2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 smtClean="0"/>
              <a:t>Λbar</a:t>
            </a:r>
            <a:endParaRPr kumimoji="1" lang="zh-CN" altLang="en-US" dirty="0" smtClean="0"/>
          </a:p>
          <a:p>
            <a:pPr lvl="1"/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windows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Λbar</a:t>
            </a:r>
            <a:endParaRPr kumimoji="1" lang="zh-CN" altLang="en-US" dirty="0"/>
          </a:p>
          <a:p>
            <a:pPr lvl="2"/>
            <a:r>
              <a:rPr kumimoji="1" lang="en-US" altLang="zh-CN" dirty="0"/>
              <a:t>(1.11,</a:t>
            </a:r>
            <a:r>
              <a:rPr kumimoji="1" lang="zh-CN" altLang="en-US" dirty="0"/>
              <a:t> </a:t>
            </a:r>
            <a:r>
              <a:rPr kumimoji="1" lang="en-US" altLang="zh-CN" dirty="0"/>
              <a:t>1.12)</a:t>
            </a:r>
            <a:r>
              <a:rPr kumimoji="1" lang="zh-CN" altLang="en-US" dirty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2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4" y="1176338"/>
            <a:ext cx="6897284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6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6" y="1176338"/>
            <a:ext cx="6971581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6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4" y="1176338"/>
            <a:ext cx="6952025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@2.6464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540"/>
            <a:ext cx="4625852" cy="3216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52" y="2255304"/>
            <a:ext cx="4509230" cy="3207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5410" y="5462329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  <a:endParaRPr kumimoji="1" lang="zh-CN" altLang="en-US" dirty="0" smtClean="0"/>
          </a:p>
          <a:p>
            <a:r>
              <a:rPr lang="en-US" altLang="zh-CN" dirty="0" err="1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19271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0</a:t>
            </a:r>
            <a:r>
              <a:rPr lang="zh-CN" alt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+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-</a:t>
            </a:r>
            <a:r>
              <a:rPr lang="de-DE" altLang="zh-CN" dirty="0">
                <a:solidFill>
                  <a:srgbClr val="000000"/>
                </a:solidFill>
                <a:latin typeface="Menlo-Regular" charset="0"/>
              </a:rPr>
              <a:t> 140</a:t>
            </a:r>
            <a:r>
              <a:rPr lang="en-US" altLang="zh-CN" dirty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6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241517" y="5462329"/>
            <a:ext cx="352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lang="en-US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=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19441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140</a:t>
            </a:r>
            <a:r>
              <a:rPr lang="en-US" altLang="zh-CN" dirty="0" smtClean="0">
                <a:solidFill>
                  <a:srgbClr val="000000"/>
                </a:solidFill>
                <a:latin typeface="Menlo-Regular" charset="0"/>
              </a:rPr>
              <a:t>.2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446522" y="1401241"/>
                <a:ext cx="2358659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CN" b="0" i="0" smtClean="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kumimoji="1" lang="el-GR" altLang="zh-CN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latin typeface="Cambria Math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l-GR" altLang="zh-CN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latin typeface="Cambria Math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l-GR" altLang="zh-CN" b="0" i="1" smtClean="0"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22" y="1401241"/>
                <a:ext cx="2358659" cy="702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810005" y="1413622"/>
                <a:ext cx="2385910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CN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Σ</m:t>
                          </m:r>
                        </m:sub>
                      </m:sSub>
                      <m:r>
                        <a:rPr kumimoji="1" lang="el-GR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l-GR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kumimoji="1" lang="el-GR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l-GR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05" y="1413622"/>
                <a:ext cx="2385910" cy="7115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inclusive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49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93851"/>
            <a:ext cx="9118600" cy="4762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77646" y="1357136"/>
            <a:ext cx="1817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Green:</a:t>
            </a:r>
            <a:r>
              <a:rPr kumimoji="1" lang="zh-CN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signal</a:t>
            </a:r>
            <a:endParaRPr kumimoji="1" lang="zh-CN" alt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zh-CN" sz="2400" dirty="0" smtClean="0">
                <a:solidFill>
                  <a:srgbClr val="FFC000"/>
                </a:solidFill>
              </a:rPr>
              <a:t>Orange:</a:t>
            </a:r>
            <a:r>
              <a:rPr kumimoji="1" lang="zh-CN" altLang="en-US" sz="2400" dirty="0" smtClean="0">
                <a:solidFill>
                  <a:srgbClr val="FFC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C000"/>
                </a:solidFill>
              </a:rPr>
              <a:t>LL</a:t>
            </a:r>
            <a:endParaRPr kumimoji="1" lang="zh-CN" altLang="en-US" sz="2400" dirty="0" smtClean="0">
              <a:solidFill>
                <a:srgbClr val="FFC000"/>
              </a:solidFill>
            </a:endParaRPr>
          </a:p>
          <a:p>
            <a:r>
              <a:rPr kumimoji="1"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Blue:</a:t>
            </a:r>
            <a:r>
              <a:rPr kumimoji="1"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SS</a:t>
            </a:r>
            <a:endParaRPr kumimoji="1" lang="zh-CN" alt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Red: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Other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4" y="1290639"/>
            <a:ext cx="435610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61" y="2090738"/>
            <a:ext cx="4229515" cy="77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0473" y="1401945"/>
            <a:ext cx="3174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 smtClean="0"/>
          </a:p>
          <a:p>
            <a:r>
              <a:rPr kumimoji="1" lang="en-US" altLang="zh-CN" sz="3200" dirty="0" err="1" smtClean="0"/>
              <a:t>trk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Vr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1-4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cm</a:t>
            </a:r>
            <a:endParaRPr kumimoji="1" lang="zh-CN" altLang="en-US" sz="32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24C-7E3C-324F-B45E-DE623DD96587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14" y="3172974"/>
            <a:ext cx="4429386" cy="298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7032"/>
            <a:ext cx="4371975" cy="29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4" y="1176338"/>
            <a:ext cx="6832485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8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@2.6464, single side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06"/>
            <a:ext cx="4585252" cy="33013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9278" y="259742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nsig</a:t>
            </a:r>
            <a:r>
              <a:rPr kumimoji="1" lang="en-US" altLang="zh-CN" dirty="0" smtClean="0"/>
              <a:t> = </a:t>
            </a:r>
            <a:r>
              <a:rPr lang="de-DE" altLang="zh-CN" dirty="0" smtClean="0"/>
              <a:t>65.4 += 13.2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768136"/>
            <a:ext cx="4558749" cy="32512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08896" y="2287056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=66.9 +- 12.5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41514" y="5344887"/>
            <a:ext cx="25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recoiling against Lambda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41517" y="5344887"/>
            <a:ext cx="352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5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@2.6464, plus c.c. mode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52</a:t>
            </a:fld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1514" y="5344887"/>
            <a:ext cx="25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recoiling against Lambda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41517" y="5344887"/>
            <a:ext cx="352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recoiling against Lambda</a:t>
            </a:r>
          </a:p>
          <a:p>
            <a:r>
              <a:rPr kumimoji="1" lang="en-US" altLang="zh-CN" dirty="0" smtClean="0"/>
              <a:t>constrained the energy of </a:t>
            </a:r>
            <a:r>
              <a:rPr kumimoji="1" lang="en-US" altLang="zh-CN" dirty="0" err="1" smtClean="0"/>
              <a:t>Sigmabar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1947760"/>
            <a:ext cx="4421833" cy="3229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" y="1947760"/>
            <a:ext cx="4625153" cy="33158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99149" y="2608230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=120.0 +- 18.13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34975" y="2519649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err="1" smtClean="0">
                <a:solidFill>
                  <a:srgbClr val="000000"/>
                </a:solidFill>
                <a:latin typeface="Menlo-Regular" charset="0"/>
              </a:rPr>
              <a:t>nsig</a:t>
            </a:r>
            <a:r>
              <a:rPr lang="de-DE" altLang="zh-CN" dirty="0" smtClean="0">
                <a:solidFill>
                  <a:srgbClr val="000000"/>
                </a:solidFill>
                <a:latin typeface="Menlo-Regular" charset="0"/>
              </a:rPr>
              <a:t>=137.6 +- 17.8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4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94420"/>
              </p:ext>
            </p:extLst>
          </p:nvPr>
        </p:nvGraphicFramePr>
        <p:xfrm>
          <a:off x="294650" y="1364973"/>
          <a:ext cx="8465036" cy="2673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2817"/>
                <a:gridCol w="1015259"/>
                <a:gridCol w="980386"/>
                <a:gridCol w="1165111"/>
                <a:gridCol w="1595008"/>
                <a:gridCol w="1336085"/>
                <a:gridCol w="1260370"/>
              </a:tblGrid>
              <a:tr h="362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L(pb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1+δ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σ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pb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99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2.3864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22.549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0.924182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156.3(</a:t>
                      </a:r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163.9(22.5)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9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2.396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66.869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0.940237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1800" dirty="0" smtClean="0">
                          <a:latin typeface="+mn-lt"/>
                        </a:rPr>
                        <a:t>469.7(60.0)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136.3(17.4)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61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2.6444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33.722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1.25737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159.9(17.6)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30.2(3.3)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2.6464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34.003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800" dirty="0" smtClean="0">
                          <a:latin typeface="+mn-lt"/>
                          <a:ea typeface="Cambria Math" charset="0"/>
                          <a:cs typeface="Cambria Math" charset="0"/>
                        </a:rPr>
                        <a:t>1.25231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137.6(17.8)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26.0(3.4)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2.9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105.253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1.02452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206.0(20.1)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11.5(1.1)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03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3.08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126.185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0.2610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0.935944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63.9%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88.1(14.5)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+mn-lt"/>
                        </a:rPr>
                        <a:t>4.5(0.7)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signal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r>
              <a:rPr kumimoji="1" lang="en-US" altLang="zh-CN" dirty="0" smtClean="0"/>
              <a:t>background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shape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other: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polynomial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7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Fit </a:t>
            </a:r>
            <a:r>
              <a:rPr kumimoji="1" lang="en-US" altLang="zh-CN" dirty="0" err="1" smtClean="0"/>
              <a:t>mSigma</a:t>
            </a:r>
            <a:r>
              <a:rPr kumimoji="1" lang="en-US" altLang="zh-CN" dirty="0" smtClean="0"/>
              <a:t> with constrained 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Sigma</a:t>
            </a:r>
            <a:endParaRPr kumimoji="1" lang="zh-CN" altLang="en-US" baseline="-250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3011"/>
            <a:ext cx="9029700" cy="423827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55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60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1300" y="190516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247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57205" y="4064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406900" y="407119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05560" y="406416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3.08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1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 section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56</a:t>
            </a:fld>
            <a:endParaRPr kumimoji="1" lang="zh-CN" altLang="en-US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8075"/>
              </p:ext>
            </p:extLst>
          </p:nvPr>
        </p:nvGraphicFramePr>
        <p:xfrm>
          <a:off x="444500" y="1889497"/>
          <a:ext cx="8070850" cy="3330202"/>
        </p:xfrm>
        <a:graphic>
          <a:graphicData uri="http://schemas.openxmlformats.org/drawingml/2006/table">
            <a:tbl>
              <a:tblPr/>
              <a:tblGrid>
                <a:gridCol w="706137"/>
                <a:gridCol w="688217"/>
                <a:gridCol w="1020460"/>
                <a:gridCol w="688217"/>
                <a:gridCol w="1170759"/>
                <a:gridCol w="1321061"/>
                <a:gridCol w="688217"/>
                <a:gridCol w="893891"/>
                <a:gridCol w="893891"/>
              </a:tblGrid>
              <a:tr h="305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Ecm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L(pb</a:t>
                      </a:r>
                      <a:r>
                        <a:rPr lang="is-IS" sz="15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-1</a:t>
                      </a:r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eff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1+δ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Nevent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Nerr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σ (</a:t>
                      </a:r>
                      <a:r>
                        <a:rPr lang="el-GR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pb</a:t>
                      </a:r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2.3864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22.549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0.113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0.9241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12.9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2.396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66.869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0.129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0.9402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333.2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21.5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2.6444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33.722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0.209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15.3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34.003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0.212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119.2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105.253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0.286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198.9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3.08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126.185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0.2860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0.9359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</a:t>
                      </a:r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comparison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57</a:t>
            </a:fld>
            <a:endParaRPr kumimoji="1"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0" y="1176338"/>
            <a:ext cx="7265012" cy="4959350"/>
          </a:xfrm>
        </p:spPr>
      </p:pic>
    </p:spTree>
    <p:extLst>
      <p:ext uri="{BB962C8B-B14F-4D97-AF65-F5344CB8AC3E}">
        <p14:creationId xmlns:p14="http://schemas.microsoft.com/office/powerpoint/2010/main" val="1164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comparison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7" y="1176338"/>
            <a:ext cx="7038378" cy="49593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6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recoil against 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928812"/>
            <a:ext cx="4244865" cy="289738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59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72163" y="515778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906587"/>
            <a:ext cx="4392612" cy="29825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3025" y="5343525"/>
            <a:ext cx="249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L/</a:t>
            </a:r>
            <a:r>
              <a:rPr kumimoji="1" lang="en-US" altLang="zh-CN" dirty="0" err="1" smtClean="0"/>
              <a:t>Lbar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blue: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red: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8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084"/>
            <a:ext cx="4477619" cy="30590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6" y="3184084"/>
            <a:ext cx="4459156" cy="3059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86" y="77866"/>
            <a:ext cx="4222914" cy="292016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recoil against Sigma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60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72163" y="515778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00138" y="5156022"/>
            <a:ext cx="249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Lambda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L/</a:t>
            </a:r>
            <a:r>
              <a:rPr kumimoji="1" lang="en-US" altLang="zh-CN" dirty="0" err="1" smtClean="0"/>
              <a:t>Lbar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blue: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sigmabar</a:t>
            </a:r>
            <a:endParaRPr kumimoji="1" lang="zh-CN" altLang="en-US" dirty="0" smtClean="0"/>
          </a:p>
          <a:p>
            <a:r>
              <a:rPr kumimoji="1" lang="en-US" altLang="zh-CN" dirty="0" smtClean="0"/>
              <a:t>red: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sigma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857375"/>
            <a:ext cx="4430602" cy="2968827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889752"/>
            <a:ext cx="4235941" cy="2853421"/>
          </a:xfrm>
        </p:spPr>
      </p:pic>
    </p:spTree>
    <p:extLst>
      <p:ext uri="{BB962C8B-B14F-4D97-AF65-F5344CB8AC3E}">
        <p14:creationId xmlns:p14="http://schemas.microsoft.com/office/powerpoint/2010/main" val="769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fit </a:t>
            </a:r>
            <a:r>
              <a:rPr kumimoji="1" lang="en-US" altLang="zh-CN" dirty="0" err="1" smtClean="0"/>
              <a:t>Mbc</a:t>
            </a:r>
            <a:r>
              <a:rPr kumimoji="1" lang="en-US" altLang="zh-CN" dirty="0" smtClean="0"/>
              <a:t>(mL) recoiling against Sigma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329"/>
            <a:ext cx="9144000" cy="433178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61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60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2.3864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1300" y="190516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2.396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24700" y="1905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2.6444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57205" y="406416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2.6464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406900" y="407119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2.9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05560" y="406416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3.08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6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34057"/>
              </p:ext>
            </p:extLst>
          </p:nvPr>
        </p:nvGraphicFramePr>
        <p:xfrm>
          <a:off x="652463" y="1991097"/>
          <a:ext cx="7862886" cy="3152402"/>
        </p:xfrm>
        <a:graphic>
          <a:graphicData uri="http://schemas.openxmlformats.org/drawingml/2006/table">
            <a:tbl>
              <a:tblPr/>
              <a:tblGrid>
                <a:gridCol w="671976"/>
                <a:gridCol w="671976"/>
                <a:gridCol w="996378"/>
                <a:gridCol w="671976"/>
                <a:gridCol w="1143130"/>
                <a:gridCol w="1289884"/>
                <a:gridCol w="671976"/>
                <a:gridCol w="872795"/>
                <a:gridCol w="872795"/>
              </a:tblGrid>
              <a:tr h="288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Ecm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L(pb</a:t>
                      </a:r>
                      <a:r>
                        <a:rPr lang="is-IS" sz="15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-1</a:t>
                      </a:r>
                      <a:r>
                        <a:rPr lang="is-I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eff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1+δ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Nevent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Nerr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σ (</a:t>
                      </a:r>
                      <a:r>
                        <a:rPr lang="el-GR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pb</a:t>
                      </a:r>
                      <a:r>
                        <a:rPr lang="el-G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5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2.3864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22.549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0.10436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0.9241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121.9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87.7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3.3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2.396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66.869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0.11884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0.9402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468.6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30.8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2.6444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33.722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0.17383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1.257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107.5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18.6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22.8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2.6464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34.003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0.17765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1.252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110.0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22.7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105.253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0.22588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132.4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3.08</a:t>
                      </a: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126.185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0.2239 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0.9359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0.639</a:t>
                      </a: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14.8</a:t>
                      </a:r>
                      <a:endParaRPr lang="hr-H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92" marR="10292" marT="10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8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1" y="1200751"/>
            <a:ext cx="3926755" cy="268520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Compare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63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05009"/>
            <a:ext cx="3700960" cy="25203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21186" y="199145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029916" y="1854191"/>
            <a:ext cx="85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ConExc</a:t>
            </a:r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4" y="3993235"/>
            <a:ext cx="3778092" cy="26740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0" y="3993235"/>
            <a:ext cx="3853099" cy="27966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25505" y="234024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truth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748401" y="5091440"/>
            <a:ext cx="15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reconstruction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5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Compare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MC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860-2534-5B47-AA37-96D06B48B8E8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64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088058"/>
            <a:ext cx="3700960" cy="25458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57616" y="1368652"/>
            <a:ext cx="26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data, with mass windows cut: 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mL </a:t>
            </a:r>
            <a:r>
              <a:rPr kumimoji="1" lang="en-US" altLang="zh-CN" dirty="0" err="1" smtClean="0"/>
              <a:t>mS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67301" y="36338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601882" y="3757763"/>
            <a:ext cx="85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ConExc</a:t>
            </a:r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4" y="3993235"/>
            <a:ext cx="3778092" cy="26740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0" y="3993235"/>
            <a:ext cx="3853099" cy="27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4" y="1690689"/>
            <a:ext cx="3371571" cy="13073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644"/>
            <a:ext cx="4425085" cy="29870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05" y="3183644"/>
            <a:ext cx="4303727" cy="29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6" y="1528996"/>
            <a:ext cx="3363321" cy="130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8623"/>
            <a:ext cx="4507618" cy="30848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75" y="107093"/>
            <a:ext cx="3907403" cy="26049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33" y="3128623"/>
            <a:ext cx="4573668" cy="30848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81272" y="921307"/>
            <a:ext cx="296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Egam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(0.06,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0.085)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1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PHSP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BF95-2076-7343-B7C9-CEA50D85116C}" type="datetime1">
              <a:rPr kumimoji="1" lang="zh-CN" altLang="en-US" smtClean="0"/>
              <a:t>18/7/15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E10-A1C7-CB45-AA79-2817EA71328A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70473" y="1401945"/>
            <a:ext cx="31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0.08&lt;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ppi</a:t>
            </a:r>
            <a:r>
              <a:rPr kumimoji="1" lang="en-US" altLang="zh-CN" sz="3200" dirty="0" smtClean="0"/>
              <a:t>+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&lt;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0.12</a:t>
            </a:r>
            <a:endParaRPr kumimoji="1" lang="zh-CN" altLang="en-US" sz="3200" dirty="0" smtClean="0"/>
          </a:p>
          <a:p>
            <a:r>
              <a:rPr kumimoji="1" lang="en-US" altLang="zh-CN" sz="3200" dirty="0" smtClean="0"/>
              <a:t>0.06&lt;</a:t>
            </a:r>
            <a:r>
              <a:rPr kumimoji="1" lang="en-US" altLang="zh-CN" sz="3200" dirty="0" err="1" smtClean="0"/>
              <a:t>Egam</a:t>
            </a:r>
            <a:r>
              <a:rPr kumimoji="1" lang="en-US" altLang="zh-CN" sz="3200" dirty="0" smtClean="0"/>
              <a:t>&lt;0.085</a:t>
            </a:r>
            <a:endParaRPr kumimoji="1"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6" y="1528996"/>
            <a:ext cx="3363321" cy="130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1106"/>
            <a:ext cx="4598397" cy="30998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7" y="3121105"/>
            <a:ext cx="4545604" cy="31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34798</TotalTime>
  <Words>1809</Words>
  <Application>Microsoft Macintosh PowerPoint</Application>
  <PresentationFormat>全屏显示(4:3)</PresentationFormat>
  <Paragraphs>731</Paragraphs>
  <Slides>64</Slides>
  <Notes>28</Notes>
  <HiddenSlides>8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5" baseType="lpstr">
      <vt:lpstr>Calibri</vt:lpstr>
      <vt:lpstr>Calibri Light</vt:lpstr>
      <vt:lpstr>Cambria Math</vt:lpstr>
      <vt:lpstr>Hannotate SC</vt:lpstr>
      <vt:lpstr>Menlo-Regular</vt:lpstr>
      <vt:lpstr>Wingdings</vt:lpstr>
      <vt:lpstr>Yuanti SC</vt:lpstr>
      <vt:lpstr>宋体</vt:lpstr>
      <vt:lpstr>微软雅黑</vt:lpstr>
      <vt:lpstr>Arial</vt:lpstr>
      <vt:lpstr>Office 主题</vt:lpstr>
      <vt:lpstr> </vt:lpstr>
      <vt:lpstr>Motivation</vt:lpstr>
      <vt:lpstr>signal distribution</vt:lpstr>
      <vt:lpstr>signal distribution PHSP</vt:lpstr>
      <vt:lpstr>signal distribution PHSP</vt:lpstr>
      <vt:lpstr>similar process PHSP</vt:lpstr>
      <vt:lpstr>similar process PHSP</vt:lpstr>
      <vt:lpstr>similar process PHSP</vt:lpstr>
      <vt:lpstr>similar process PHSP</vt:lpstr>
      <vt:lpstr>similar process</vt:lpstr>
      <vt:lpstr>similar process</vt:lpstr>
      <vt:lpstr>similar process</vt:lpstr>
      <vt:lpstr>data @2.3094 GeV</vt:lpstr>
      <vt:lpstr>work to do</vt:lpstr>
      <vt:lpstr>backup</vt:lpstr>
      <vt:lpstr>at least one trk Vr in 1-4 cm</vt:lpstr>
      <vt:lpstr>comparison between data, signal MC and phase space MC</vt:lpstr>
      <vt:lpstr>PowerPoint 演示文稿</vt:lpstr>
      <vt:lpstr>signal MC, gamma not from pi0</vt:lpstr>
      <vt:lpstr>At higher energy points</vt:lpstr>
      <vt:lpstr>PowerPoint 演示文稿</vt:lpstr>
      <vt:lpstr>PowerPoint 演示文稿</vt:lpstr>
      <vt:lpstr>PowerPoint 演示文稿</vt:lpstr>
      <vt:lpstr>momentum at 2.3094 GeV</vt:lpstr>
      <vt:lpstr>momentum at 2.3864 GeV</vt:lpstr>
      <vt:lpstr>momentum at 2.396 GeV</vt:lpstr>
      <vt:lpstr>momentum at 2.6444 GeV</vt:lpstr>
      <vt:lpstr>momentum at 2.9 GeV</vt:lpstr>
      <vt:lpstr>At 2.6464 GeV Full reconstruction left MC, right data</vt:lpstr>
      <vt:lpstr>Recoil method at 2.6464 GeV, MC</vt:lpstr>
      <vt:lpstr>Motivation</vt:lpstr>
      <vt:lpstr>Full reconstruction</vt:lpstr>
      <vt:lpstr>some distribution MC@2.6464 GeV</vt:lpstr>
      <vt:lpstr>backup</vt:lpstr>
      <vt:lpstr>some distribution data@2.6464 GeV</vt:lpstr>
      <vt:lpstr>signal extraction @2.6464 GeV</vt:lpstr>
      <vt:lpstr>signal extraction @2.6464 GeV</vt:lpstr>
      <vt:lpstr>without kmfit cut</vt:lpstr>
      <vt:lpstr>PowerPoint 演示文稿</vt:lpstr>
      <vt:lpstr>ΣΣ background</vt:lpstr>
      <vt:lpstr>cross section @2.6464 GeV</vt:lpstr>
      <vt:lpstr>cross section @other energies</vt:lpstr>
      <vt:lpstr>efficiency of c.c. mode</vt:lpstr>
      <vt:lpstr>Missing</vt:lpstr>
      <vt:lpstr>Lambda Sigma</vt:lpstr>
      <vt:lpstr>Sigma Sigma</vt:lpstr>
      <vt:lpstr>MC @2.6464 GeV</vt:lpstr>
      <vt:lpstr>MC @2.6464 GeV</vt:lpstr>
      <vt:lpstr>background analysis</vt:lpstr>
      <vt:lpstr>data</vt:lpstr>
      <vt:lpstr>data @2.6464, single side</vt:lpstr>
      <vt:lpstr>data @2.6464, plus c.c. mode</vt:lpstr>
      <vt:lpstr>cross section</vt:lpstr>
      <vt:lpstr>fit with MC shape</vt:lpstr>
      <vt:lpstr>Fit mSigma with constrained ESigma</vt:lpstr>
      <vt:lpstr>cross section</vt:lpstr>
      <vt:lpstr>comparison</vt:lpstr>
      <vt:lpstr>comparison</vt:lpstr>
      <vt:lpstr>recoil against Sigma</vt:lpstr>
      <vt:lpstr>recoil against Sigma</vt:lpstr>
      <vt:lpstr>fit Mbc(mL) recoiling against Sigma</vt:lpstr>
      <vt:lpstr>PowerPoint 演示文稿</vt:lpstr>
      <vt:lpstr>Compare angle distribution of data and MC</vt:lpstr>
      <vt:lpstr>Compare angle distribution of data and MC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用户</dc:creator>
  <cp:lastModifiedBy>Microsoft Office 用户</cp:lastModifiedBy>
  <cp:revision>144</cp:revision>
  <dcterms:created xsi:type="dcterms:W3CDTF">2018-04-13T07:49:02Z</dcterms:created>
  <dcterms:modified xsi:type="dcterms:W3CDTF">2018-07-16T01:00:09Z</dcterms:modified>
</cp:coreProperties>
</file>