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1" r:id="rId3"/>
    <p:sldId id="292" r:id="rId4"/>
    <p:sldId id="297" r:id="rId5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4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70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 dirty="0"/>
              <a:t>yulou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 dirty="0"/>
              <a:t>yulou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dirty="0"/>
              <a:t>yulou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1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67.xml"/><Relationship Id="rId8" Type="http://schemas.openxmlformats.org/officeDocument/2006/relationships/image" Target="../media/image7.png"/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ags" Target="../tags/tag66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69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tags" Target="../tags/tag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占位符 6"/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1360805" y="2636520"/>
                <a:ext cx="10037445" cy="575945"/>
              </a:xfrm>
            </p:spPr>
            <p:txBody>
              <a:bodyPr>
                <a:normAutofit fontScale="80000"/>
              </a:bodyPr>
              <a:p>
                <a:pPr algn="l"/>
                <a:r>
                  <a:rPr lang="en-US" altLang="zh-CN"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Update of signal reconstruction(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altLang="zh-CN" i="1"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  <a:sym typeface="+mn-ea"/>
                          </a:rPr>
                        </m:ctrlPr>
                      </m:sPrePr>
                      <m:sub>
                        <m:r>
                          <a:rPr lang="en-US" altLang="zh-CN" i="1"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  <a:sym typeface="+mn-ea"/>
                          </a:rPr>
                          <m:t>𝛬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  <a:sym typeface="+mn-ea"/>
                          </a:rPr>
                          <m:t>3</m:t>
                        </m:r>
                      </m:sup>
                      <m:e>
                        <m:r>
                          <a:rPr lang="en-US" altLang="zh-CN" i="1"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  <a:sym typeface="+mn-ea"/>
                          </a:rPr>
                          <m:t>𝐻</m:t>
                        </m:r>
                      </m:e>
                    </m:sPre>
                  </m:oMath>
                </a14:m>
                <a:r>
                  <a:rPr lang="en-US" altLang="zh-CN"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) in Run2020 FXT Au-Au 5.2GeV</a:t>
                </a:r>
                <a:endParaRPr lang="en-US" altLang="zh-CN"/>
              </a:p>
            </p:txBody>
          </p:sp>
        </mc:Choice>
        <mc:Fallback>
          <p:sp>
            <p:nvSpPr>
              <p:cNvPr id="7" name="文本占位符 6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1360805" y="2636520"/>
                <a:ext cx="10037445" cy="575945"/>
              </a:xfr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8" name="文本占位符 6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668520" y="3677920"/>
            <a:ext cx="2333625" cy="49720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228600" indent="-22860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     yulou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减号 14"/>
          <p:cNvSpPr/>
          <p:nvPr>
            <p:custDataLst>
              <p:tags r:id="rId1"/>
            </p:custDataLst>
          </p:nvPr>
        </p:nvSpPr>
        <p:spPr>
          <a:xfrm>
            <a:off x="-2040255" y="393700"/>
            <a:ext cx="15257780" cy="128905"/>
          </a:xfrm>
          <a:prstGeom prst="mathMinus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1590655" y="6541135"/>
            <a:ext cx="529590" cy="307975"/>
          </a:xfrm>
        </p:spPr>
        <p:txBody>
          <a:bodyPr>
            <a:normAutofit/>
          </a:bodyPr>
          <a:p>
            <a:fld id="{49AE70B2-8BF9-45C0-BB95-33D1B9D3A854}" type="slidenum">
              <a:rPr lang="zh-CN" altLang="en-US" b="1" smtClean="0">
                <a:solidFill>
                  <a:schemeClr val="tx1"/>
                </a:solidFill>
              </a:rPr>
            </a:fld>
            <a:endParaRPr lang="zh-CN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16000" y="6541095"/>
            <a:ext cx="3960000" cy="316800"/>
          </a:xfrm>
        </p:spPr>
        <p:txBody>
          <a:bodyPr/>
          <a:p>
            <a:r>
              <a:rPr lang="zh-CN" altLang="en-US" b="1" dirty="0">
                <a:solidFill>
                  <a:schemeClr val="tx1"/>
                </a:solidFill>
              </a:rPr>
              <a:t>yulou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0" y="102870"/>
            <a:ext cx="11396980" cy="52260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p>
            <a:pPr algn="l"/>
            <a:r>
              <a:rPr sz="2000" spc="200">
                <a:latin typeface="Arial" panose="020B0604020202020204" pitchFamily="34" charset="0"/>
                <a:ea typeface="微软雅黑" panose="020B0503020204020204" charset="-122"/>
              </a:rPr>
              <a:t>Reconstruct </a:t>
            </a:r>
            <a:r>
              <a:rPr lang="en-US" sz="2000" spc="200">
                <a:latin typeface="Arial" panose="020B0604020202020204" pitchFamily="34" charset="0"/>
                <a:ea typeface="微软雅黑" panose="020B0503020204020204" charset="-122"/>
              </a:rPr>
              <a:t>H3L</a:t>
            </a:r>
            <a:r>
              <a:rPr sz="2000" spc="200">
                <a:latin typeface="Arial" panose="020B0604020202020204" pitchFamily="34" charset="0"/>
                <a:ea typeface="微软雅黑" panose="020B0503020204020204" charset="-122"/>
              </a:rPr>
              <a:t> and compare with MC using the same topological cuts</a:t>
            </a:r>
            <a:endParaRPr sz="2000" spc="2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9225" y="522605"/>
            <a:ext cx="9371330" cy="7029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/>
              <a:t>pT&amp;y weighted MC</a:t>
            </a:r>
            <a:r>
              <a:rPr lang="en-US" altLang="zh-CN"/>
              <a:t>, parameters of functions is the default in codes.(later I’ll change them) </a:t>
            </a:r>
            <a:endParaRPr lang="en-US" altLang="zh-CN"/>
          </a:p>
          <a:p>
            <a:r>
              <a:rPr lang="en-US" altLang="zh-CN"/>
              <a:t>The raw pT and rapidity distributions,daughter track comparison are also shown.</a:t>
            </a:r>
            <a:endParaRPr lang="en-US" altLang="zh-CN"/>
          </a:p>
        </p:txBody>
      </p:sp>
      <p:pic>
        <p:nvPicPr>
          <p:cNvPr id="6" name="图片 5" descr="JTBP~EU9AS5W})QE{HJL(6E"/>
          <p:cNvPicPr>
            <a:picLocks noChangeAspect="1"/>
          </p:cNvPicPr>
          <p:nvPr/>
        </p:nvPicPr>
        <p:blipFill>
          <a:blip r:embed="rId2"/>
          <a:srcRect r="400" b="233"/>
          <a:stretch>
            <a:fillRect/>
          </a:stretch>
        </p:blipFill>
        <p:spPr>
          <a:xfrm>
            <a:off x="202565" y="1390015"/>
            <a:ext cx="2529205" cy="2448560"/>
          </a:xfrm>
          <a:prstGeom prst="rect">
            <a:avLst/>
          </a:prstGeom>
        </p:spPr>
      </p:pic>
      <p:pic>
        <p:nvPicPr>
          <p:cNvPr id="19" name="图片 18" descr="(NAI1O154HC0GBP531Z}Y5L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285" y="4189730"/>
            <a:ext cx="2974340" cy="1741170"/>
          </a:xfrm>
          <a:prstGeom prst="rect">
            <a:avLst/>
          </a:prstGeom>
        </p:spPr>
      </p:pic>
      <p:sp>
        <p:nvSpPr>
          <p:cNvPr id="34" name="下箭头 33"/>
          <p:cNvSpPr/>
          <p:nvPr/>
        </p:nvSpPr>
        <p:spPr>
          <a:xfrm rot="2280000">
            <a:off x="2497455" y="2058670"/>
            <a:ext cx="75565" cy="5448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5" name="下箭头 34"/>
          <p:cNvSpPr/>
          <p:nvPr>
            <p:custDataLst>
              <p:tags r:id="rId4"/>
            </p:custDataLst>
          </p:nvPr>
        </p:nvSpPr>
        <p:spPr>
          <a:xfrm rot="2280000">
            <a:off x="2858135" y="4887595"/>
            <a:ext cx="75565" cy="5448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文本框 35"/>
          <p:cNvSpPr txBox="1"/>
          <p:nvPr/>
        </p:nvSpPr>
        <p:spPr>
          <a:xfrm>
            <a:off x="202565" y="6182360"/>
            <a:ext cx="3315335" cy="35877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l"/>
            <a:r>
              <a:rPr lang="en-US" spc="2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from embedding data </a:t>
            </a:r>
            <a:endParaRPr lang="en-US" altLang="en-US" spc="200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pic>
        <p:nvPicPr>
          <p:cNvPr id="8" name="图片 7" descr="7181160d8e539ad15525750da7806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6845" y="4229735"/>
            <a:ext cx="3145790" cy="1861185"/>
          </a:xfrm>
          <a:prstGeom prst="rect">
            <a:avLst/>
          </a:prstGeom>
        </p:spPr>
      </p:pic>
      <p:pic>
        <p:nvPicPr>
          <p:cNvPr id="11" name="图片 10" descr="b0f002fdae8c86e6ce90a78d0c0d7e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75295" y="1400810"/>
            <a:ext cx="2663825" cy="2638425"/>
          </a:xfrm>
          <a:prstGeom prst="rect">
            <a:avLst/>
          </a:prstGeom>
        </p:spPr>
      </p:pic>
      <p:pic>
        <p:nvPicPr>
          <p:cNvPr id="12" name="图片 11" descr="d24a16e512b3be643c5a972293a55d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23665" y="2092960"/>
            <a:ext cx="2405380" cy="1390650"/>
          </a:xfrm>
          <a:prstGeom prst="rect">
            <a:avLst/>
          </a:prstGeom>
        </p:spPr>
      </p:pic>
      <p:pic>
        <p:nvPicPr>
          <p:cNvPr id="13" name="图片 12" descr="c144fa2dc63c00fbaa87b9d3b2c257d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23665" y="3917315"/>
            <a:ext cx="2646680" cy="1558925"/>
          </a:xfrm>
          <a:prstGeom prst="rect">
            <a:avLst/>
          </a:prstGeom>
        </p:spPr>
      </p:pic>
    </p:spTree>
    <p:custDataLst>
      <p:tags r:id="rId9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减号 14"/>
          <p:cNvSpPr/>
          <p:nvPr>
            <p:custDataLst>
              <p:tags r:id="rId1"/>
            </p:custDataLst>
          </p:nvPr>
        </p:nvSpPr>
        <p:spPr>
          <a:xfrm>
            <a:off x="-2040255" y="393700"/>
            <a:ext cx="15257780" cy="128905"/>
          </a:xfrm>
          <a:prstGeom prst="mathMinus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1590655" y="6541135"/>
            <a:ext cx="529590" cy="307975"/>
          </a:xfrm>
        </p:spPr>
        <p:txBody>
          <a:bodyPr>
            <a:normAutofit/>
          </a:bodyPr>
          <a:p>
            <a:fld id="{49AE70B2-8BF9-45C0-BB95-33D1B9D3A854}" type="slidenum">
              <a:rPr lang="zh-CN" altLang="en-US" b="1" smtClean="0">
                <a:solidFill>
                  <a:schemeClr val="tx1"/>
                </a:solidFill>
              </a:rPr>
            </a:fld>
            <a:endParaRPr lang="zh-CN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16000" y="6541095"/>
            <a:ext cx="3960000" cy="316800"/>
          </a:xfrm>
        </p:spPr>
        <p:txBody>
          <a:bodyPr/>
          <a:p>
            <a:r>
              <a:rPr lang="zh-CN" altLang="en-US" b="1" dirty="0">
                <a:solidFill>
                  <a:schemeClr val="tx1"/>
                </a:solidFill>
              </a:rPr>
              <a:t>yulou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0" y="102870"/>
            <a:ext cx="11396980" cy="52260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p>
            <a:pPr algn="l"/>
            <a:r>
              <a:rPr sz="2000" spc="200">
                <a:latin typeface="Arial" panose="020B0604020202020204" pitchFamily="34" charset="0"/>
                <a:ea typeface="微软雅黑" panose="020B0503020204020204" charset="-122"/>
              </a:rPr>
              <a:t>Reconstruct </a:t>
            </a:r>
            <a:r>
              <a:rPr lang="en-US" sz="2000" spc="200">
                <a:latin typeface="Arial" panose="020B0604020202020204" pitchFamily="34" charset="0"/>
                <a:ea typeface="微软雅黑" panose="020B0503020204020204" charset="-122"/>
              </a:rPr>
              <a:t>H3L</a:t>
            </a:r>
            <a:r>
              <a:rPr sz="2000" spc="200">
                <a:latin typeface="Arial" panose="020B0604020202020204" pitchFamily="34" charset="0"/>
                <a:ea typeface="微软雅黑" panose="020B0503020204020204" charset="-122"/>
              </a:rPr>
              <a:t> and compare with MC using the same topological cuts</a:t>
            </a:r>
            <a:endParaRPr sz="2000" spc="2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9225" y="522605"/>
            <a:ext cx="9371330" cy="7029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/>
              <a:t>pT&amp;y weighted MC</a:t>
            </a:r>
            <a:r>
              <a:rPr lang="en-US" altLang="zh-CN"/>
              <a:t>, parameters of functions is the default in codes.(later I’ll change them) </a:t>
            </a:r>
            <a:endParaRPr lang="en-US" altLang="zh-CN"/>
          </a:p>
          <a:p>
            <a:endParaRPr lang="en-US" altLang="zh-CN"/>
          </a:p>
        </p:txBody>
      </p:sp>
      <p:pic>
        <p:nvPicPr>
          <p:cNvPr id="2" name="图片 1" descr="f6e865f3fe14623105673b195ad11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530" y="1012825"/>
            <a:ext cx="2581910" cy="2416175"/>
          </a:xfrm>
          <a:prstGeom prst="rect">
            <a:avLst/>
          </a:prstGeom>
        </p:spPr>
      </p:pic>
      <p:pic>
        <p:nvPicPr>
          <p:cNvPr id="6" name="图片 5" descr="HI_][87V%HVX)IU$1NI2NXU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555" y="3749040"/>
            <a:ext cx="2670175" cy="2557780"/>
          </a:xfrm>
          <a:prstGeom prst="rect">
            <a:avLst/>
          </a:prstGeom>
        </p:spPr>
      </p:pic>
      <p:pic>
        <p:nvPicPr>
          <p:cNvPr id="7" name="图片 6" descr="FOY~DEMLOW~2F}`BS48$T9C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2050" y="995045"/>
            <a:ext cx="2844165" cy="2693035"/>
          </a:xfrm>
          <a:prstGeom prst="rect">
            <a:avLst/>
          </a:prstGeom>
        </p:spPr>
      </p:pic>
      <p:pic>
        <p:nvPicPr>
          <p:cNvPr id="10" name="图片 9" descr="N{2PA1W{YP259O{`M2CBD2P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5270" y="3863340"/>
            <a:ext cx="2480945" cy="2329180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COMMONDATA" val="eyJoZGlkIjoiYWM5ZmNiODRlZmNkYTI3NWI1MGQ3N2JjYjFkMzdkNmQifQ=="/>
  <p:tag name="KSO_WPP_MARK_KEY" val="c58b8325-e69a-4b24-a2a6-35da81e9f22c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514</Words>
  <Application>WPS 演示</Application>
  <PresentationFormat>宽屏</PresentationFormat>
  <Paragraphs>28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Wingdings</vt:lpstr>
      <vt:lpstr>微软雅黑</vt:lpstr>
      <vt:lpstr>Cambria Math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清凌</cp:lastModifiedBy>
  <cp:revision>220</cp:revision>
  <dcterms:created xsi:type="dcterms:W3CDTF">2019-06-19T02:08:00Z</dcterms:created>
  <dcterms:modified xsi:type="dcterms:W3CDTF">2023-09-08T11:02:18Z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1535A6817B8D45078549F94A0FCD0F32_11</vt:lpwstr>
  </property>
</Properties>
</file>