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3" r:id="rId3"/>
    <p:sldId id="264" r:id="rId4"/>
    <p:sldId id="258" r:id="rId5"/>
    <p:sldId id="259" r:id="rId6"/>
    <p:sldId id="260" r:id="rId7"/>
    <p:sldId id="261" r:id="rId8"/>
    <p:sldId id="262" r:id="rId9"/>
    <p:sldId id="265" r:id="rId10"/>
    <p:sldId id="256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0EBE-39F9-43FA-B45C-8915D1E38C17}" type="datetimeFigureOut">
              <a:rPr lang="zh-CN" altLang="en-US" smtClean="0"/>
              <a:t>2018/1/8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9A2C-DE94-4DBE-91CC-6105660CD0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7202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0EBE-39F9-43FA-B45C-8915D1E38C17}" type="datetimeFigureOut">
              <a:rPr lang="zh-CN" altLang="en-US" smtClean="0"/>
              <a:t>2018/1/8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9A2C-DE94-4DBE-91CC-6105660CD0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6454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0EBE-39F9-43FA-B45C-8915D1E38C17}" type="datetimeFigureOut">
              <a:rPr lang="zh-CN" altLang="en-US" smtClean="0"/>
              <a:t>2018/1/8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9A2C-DE94-4DBE-91CC-6105660CD0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2090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0EBE-39F9-43FA-B45C-8915D1E38C17}" type="datetimeFigureOut">
              <a:rPr lang="zh-CN" altLang="en-US" smtClean="0"/>
              <a:t>2018/1/8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9A2C-DE94-4DBE-91CC-6105660CD0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708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0EBE-39F9-43FA-B45C-8915D1E38C17}" type="datetimeFigureOut">
              <a:rPr lang="zh-CN" altLang="en-US" smtClean="0"/>
              <a:t>2018/1/8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9A2C-DE94-4DBE-91CC-6105660CD0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5667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0EBE-39F9-43FA-B45C-8915D1E38C17}" type="datetimeFigureOut">
              <a:rPr lang="zh-CN" altLang="en-US" smtClean="0"/>
              <a:t>2018/1/8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9A2C-DE94-4DBE-91CC-6105660CD0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2037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0EBE-39F9-43FA-B45C-8915D1E38C17}" type="datetimeFigureOut">
              <a:rPr lang="zh-CN" altLang="en-US" smtClean="0"/>
              <a:t>2018/1/8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9A2C-DE94-4DBE-91CC-6105660CD0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4033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0EBE-39F9-43FA-B45C-8915D1E38C17}" type="datetimeFigureOut">
              <a:rPr lang="zh-CN" altLang="en-US" smtClean="0"/>
              <a:t>2018/1/8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9A2C-DE94-4DBE-91CC-6105660CD0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327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0EBE-39F9-43FA-B45C-8915D1E38C17}" type="datetimeFigureOut">
              <a:rPr lang="zh-CN" altLang="en-US" smtClean="0"/>
              <a:t>2018/1/8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9A2C-DE94-4DBE-91CC-6105660CD0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5014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0EBE-39F9-43FA-B45C-8915D1E38C17}" type="datetimeFigureOut">
              <a:rPr lang="zh-CN" altLang="en-US" smtClean="0"/>
              <a:t>2018/1/8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9A2C-DE94-4DBE-91CC-6105660CD0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9683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0EBE-39F9-43FA-B45C-8915D1E38C17}" type="datetimeFigureOut">
              <a:rPr lang="zh-CN" altLang="en-US" smtClean="0"/>
              <a:t>2018/1/8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9A2C-DE94-4DBE-91CC-6105660CD0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0136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0EBE-39F9-43FA-B45C-8915D1E38C17}" type="datetimeFigureOut">
              <a:rPr lang="zh-CN" altLang="en-US" smtClean="0"/>
              <a:t>2018/1/8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29A2C-DE94-4DBE-91CC-6105660CD0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0605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24000" y="2044701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dirty="0">
                <a:latin typeface="Cambria Math" panose="02040503050406030204" pitchFamily="18" charset="0"/>
                <a:ea typeface="Cambria Math" panose="02040503050406030204" pitchFamily="18" charset="0"/>
              </a:rPr>
              <a:t>Weekly  Report</a:t>
            </a:r>
            <a:endParaRPr lang="zh-CN" altLang="en-US" sz="6000" dirty="0"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233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2410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文本框 1"/>
              <p:cNvSpPr txBox="1"/>
              <p:nvPr/>
            </p:nvSpPr>
            <p:spPr>
              <a:xfrm>
                <a:off x="2504790" y="2723364"/>
                <a:ext cx="2040514" cy="28995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)∗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zh-CN" alt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4790" y="2723364"/>
                <a:ext cx="2040514" cy="289951"/>
              </a:xfrm>
              <a:prstGeom prst="rect">
                <a:avLst/>
              </a:prstGeom>
              <a:blipFill rotWithShape="0">
                <a:blip r:embed="rId2"/>
                <a:stretch>
                  <a:fillRect l="-2985" t="-6383" r="-2388" b="-3617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文本框 2"/>
          <p:cNvSpPr txBox="1"/>
          <p:nvPr/>
        </p:nvSpPr>
        <p:spPr>
          <a:xfrm>
            <a:off x="508000" y="503193"/>
            <a:ext cx="569056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n-US" altLang="zh-CN" dirty="0" smtClean="0">
                <a:latin typeface="Cambria Math" panose="02040503050406030204" pitchFamily="18" charset="0"/>
              </a:rPr>
              <a:t>:   amplitude </a:t>
            </a:r>
            <a:r>
              <a:rPr lang="en-US" altLang="zh-CN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A(x</a:t>
            </a:r>
            <a:r>
              <a:rPr lang="en-US" altLang="zh-CN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r>
              <a:rPr lang="zh-CN" altLang="en-US" dirty="0" smtClean="0">
                <a:latin typeface="Cambria Math" panose="02040503050406030204" pitchFamily="18" charset="0"/>
              </a:rPr>
              <a:t>，</a:t>
            </a:r>
            <a:r>
              <a:rPr lang="en-US" altLang="zh-CN" dirty="0" smtClean="0">
                <a:latin typeface="Cambria Math" panose="02040503050406030204" pitchFamily="18" charset="0"/>
              </a:rPr>
              <a:t>coupling coefficient </a:t>
            </a:r>
            <a:r>
              <a:rPr lang="en-US" altLang="zh-CN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endParaRPr lang="en-US" altLang="zh-CN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zh-CN" alt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：</a:t>
            </a:r>
            <a:r>
              <a:rPr lang="en-US" altLang="zh-CN" dirty="0" smtClean="0">
                <a:latin typeface="Cambria Math" panose="02040503050406030204" pitchFamily="18" charset="0"/>
              </a:rPr>
              <a:t>amplitude </a:t>
            </a:r>
            <a:r>
              <a:rPr lang="en-US" altLang="zh-CN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B(x</a:t>
            </a:r>
            <a:r>
              <a:rPr lang="en-US" altLang="zh-CN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r>
              <a:rPr lang="zh-CN" altLang="en-US" dirty="0" smtClean="0">
                <a:latin typeface="Cambria Math" panose="02040503050406030204" pitchFamily="18" charset="0"/>
              </a:rPr>
              <a:t>，</a:t>
            </a:r>
            <a:r>
              <a:rPr lang="en-US" altLang="zh-CN" dirty="0" smtClean="0">
                <a:latin typeface="Cambria Math" panose="02040503050406030204" pitchFamily="18" charset="0"/>
              </a:rPr>
              <a:t>coupling</a:t>
            </a:r>
            <a:r>
              <a:rPr lang="en-US" altLang="zh-CN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coefficient b              </a:t>
            </a:r>
            <a:endParaRPr lang="en-US" altLang="zh-CN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Here x</a:t>
            </a:r>
            <a:r>
              <a:rPr lang="zh-CN" altLang="en-US" dirty="0">
                <a:latin typeface="Cambria Math" panose="02040503050406030204" pitchFamily="18" charset="0"/>
              </a:rPr>
              <a:t> </a:t>
            </a:r>
            <a:r>
              <a:rPr lang="en-US" altLang="zh-CN" dirty="0" smtClean="0">
                <a:latin typeface="Cambria Math" panose="02040503050406030204" pitchFamily="18" charset="0"/>
              </a:rPr>
              <a:t>means 4-momentum of one event</a:t>
            </a:r>
            <a:endParaRPr lang="zh-CN" altLang="en-US" dirty="0">
              <a:latin typeface="Cambria Math" panose="0204050305040603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本框 3"/>
              <p:cNvSpPr txBox="1"/>
              <p:nvPr/>
            </p:nvSpPr>
            <p:spPr>
              <a:xfrm>
                <a:off x="2514600" y="2346159"/>
                <a:ext cx="2030809" cy="2884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)∗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zh-CN" alt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2346159"/>
                <a:ext cx="2030809" cy="288477"/>
              </a:xfrm>
              <a:prstGeom prst="rect">
                <a:avLst/>
              </a:prstGeom>
              <a:blipFill rotWithShape="0">
                <a:blip r:embed="rId3"/>
                <a:stretch>
                  <a:fillRect l="-3003" t="-8511" r="-2402" b="-3404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本框 4"/>
              <p:cNvSpPr txBox="1"/>
              <p:nvPr/>
            </p:nvSpPr>
            <p:spPr>
              <a:xfrm>
                <a:off x="4931708" y="2725383"/>
                <a:ext cx="1144027" cy="28591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zh-CN" altLang="en-US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sup>
                      </m:sSup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1708" y="2725383"/>
                <a:ext cx="1144027" cy="285912"/>
              </a:xfrm>
              <a:prstGeom prst="rect">
                <a:avLst/>
              </a:prstGeom>
              <a:blipFill rotWithShape="0">
                <a:blip r:embed="rId4"/>
                <a:stretch>
                  <a:fillRect l="-5319" t="-4255" r="-2128" b="-85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本框 5"/>
              <p:cNvSpPr txBox="1"/>
              <p:nvPr/>
            </p:nvSpPr>
            <p:spPr>
              <a:xfrm>
                <a:off x="4940300" y="2346711"/>
                <a:ext cx="1145867" cy="28911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zh-CN" alt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0300" y="2346711"/>
                <a:ext cx="1145867" cy="289118"/>
              </a:xfrm>
              <a:prstGeom prst="rect">
                <a:avLst/>
              </a:prstGeom>
              <a:blipFill rotWithShape="0">
                <a:blip r:embed="rId5"/>
                <a:stretch>
                  <a:fillRect l="-3191" t="-6383" r="-2660" b="-638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/>
              <p:cNvSpPr txBox="1"/>
              <p:nvPr/>
            </p:nvSpPr>
            <p:spPr>
              <a:xfrm>
                <a:off x="508000" y="3515433"/>
                <a:ext cx="10896600" cy="2169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</m:t>
                          </m:r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d>
                            <m:dPr>
                              <m:ctrlPr>
                                <a:rPr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d>
                            <m:dPr>
                              <m:ctrlPr>
                                <a:rPr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[</m:t>
                          </m:r>
                          <m:r>
                            <a:rPr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  <m:r>
                            <a:rPr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d>
                            <m:dPr>
                              <m:ctrlPr>
                                <a:rPr lang="en-US" altLang="zh-CN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  <m:r>
                            <a:rPr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)]</m:t>
                          </m:r>
                        </m:e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altLang="zh-CN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</a:t>
                </a:r>
                <a:r>
                  <a:rPr lang="zh-CN" altLang="en-US" dirty="0" smtClean="0">
                    <a:latin typeface="Cambria Math" panose="02040503050406030204" pitchFamily="18" charset="0"/>
                  </a:rPr>
                  <a:t>：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:br>
                  <a:rPr lang="en-US" altLang="zh-CN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:r>
                  <a:rPr lang="en-US" altLang="zh-CN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B</a:t>
                </a:r>
                <a:r>
                  <a:rPr lang="zh-CN" altLang="en-US" dirty="0" smtClean="0">
                    <a:latin typeface="Cambria Math" panose="02040503050406030204" pitchFamily="18" charset="0"/>
                  </a:rPr>
                  <a:t>：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zh-CN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</a:t>
                </a:r>
                <a:r>
                  <a:rPr lang="en-US" altLang="zh-CN" dirty="0" smtClean="0">
                    <a:latin typeface="Cambria Math" panose="02040503050406030204" pitchFamily="18" charset="0"/>
                  </a:rPr>
                  <a:t>&amp;</a:t>
                </a:r>
                <a:r>
                  <a:rPr lang="en-US" altLang="zh-CN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B interference</a:t>
                </a:r>
                <a:r>
                  <a:rPr lang="zh-CN" altLang="en-US" dirty="0" smtClean="0">
                    <a:latin typeface="Cambria Math" panose="02040503050406030204" pitchFamily="18" charset="0"/>
                  </a:rPr>
                  <a:t>：</a:t>
                </a:r>
                <a14:m>
                  <m:oMath xmlns:m="http://schemas.openxmlformats.org/officeDocument/2006/math">
                    <m:r>
                      <a:rPr lang="en-US" altLang="zh-CN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2∗</m:t>
                    </m:r>
                    <m:r>
                      <m:rPr>
                        <m:sty m:val="p"/>
                      </m:rPr>
                      <a:rPr lang="en-US" altLang="zh-CN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  <m:r>
                      <a:rPr lang="en-US" altLang="zh-CN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r>
                      <m:rPr>
                        <m:sty m:val="p"/>
                      </m:rPr>
                      <a:rPr lang="en-US" altLang="zh-CN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</m:t>
                    </m:r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d>
                      <m:d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r>
                      <m:rPr>
                        <m:sty m:val="p"/>
                      </m:rPr>
                      <a:rPr lang="en-US" altLang="zh-CN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cos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⁡[(</m:t>
                    </m:r>
                    <m:r>
                      <a:rPr lang="zh-CN" altLang="en-US" b="0" i="1" dirty="0" smtClean="0">
                        <a:latin typeface="Cambria Math" panose="02040503050406030204" pitchFamily="18" charset="0"/>
                      </a:rPr>
                      <m:t>𝛼</m:t>
                    </m:r>
                    <m:d>
                      <m:d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zh-CN" altLang="en-US" b="0" i="1" dirty="0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)−(</m:t>
                    </m:r>
                    <m:r>
                      <a:rPr lang="zh-CN" altLang="en-US" b="0" i="1" dirty="0" smtClean="0">
                        <a:latin typeface="Cambria Math" panose="02040503050406030204" pitchFamily="18" charset="0"/>
                      </a:rPr>
                      <m:t>𝛽</m:t>
                    </m:r>
                    <m:d>
                      <m:d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zh-CN" altLang="en-US" b="0" i="1" dirty="0" smtClean="0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)]</m:t>
                    </m:r>
                  </m:oMath>
                </a14:m>
                <a:endParaRPr lang="en-US" altLang="zh-CN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zh-CN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Total</a:t>
                </a:r>
                <a:r>
                  <a:rPr lang="zh-CN" altLang="en-US" dirty="0" smtClean="0">
                    <a:latin typeface="Cambria Math" panose="02040503050406030204" pitchFamily="18" charset="0"/>
                  </a:rPr>
                  <a:t>：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zh-CN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2∗</m:t>
                    </m:r>
                    <m:r>
                      <m:rPr>
                        <m:sty m:val="p"/>
                      </m:rPr>
                      <a:rPr lang="en-US" altLang="zh-CN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  <m:r>
                      <a:rPr lang="en-US" altLang="zh-CN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r>
                      <m:rPr>
                        <m:sty m:val="p"/>
                      </m:rPr>
                      <a:rPr lang="en-US" altLang="zh-CN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</m:t>
                    </m:r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d>
                      <m:d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r>
                      <m:rPr>
                        <m:sty m:val="p"/>
                      </m:rPr>
                      <a:rPr lang="en-US" altLang="zh-CN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cos</m:t>
                    </m:r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⁡[(</m:t>
                    </m:r>
                    <m:r>
                      <a:rPr lang="zh-CN" altLang="en-US" i="1" dirty="0">
                        <a:latin typeface="Cambria Math" panose="02040503050406030204" pitchFamily="18" charset="0"/>
                      </a:rPr>
                      <m:t>𝛼</m:t>
                    </m:r>
                    <m:d>
                      <m:d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zh-CN" altLang="en-US" i="1" dirty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)−(</m:t>
                    </m:r>
                    <m:r>
                      <a:rPr lang="zh-CN" altLang="en-US" i="1" dirty="0">
                        <a:latin typeface="Cambria Math" panose="02040503050406030204" pitchFamily="18" charset="0"/>
                      </a:rPr>
                      <m:t>𝛽</m:t>
                    </m:r>
                    <m:d>
                      <m:d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zh-CN" altLang="en-US" i="1" dirty="0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)]</m:t>
                    </m:r>
                  </m:oMath>
                </a14:m>
                <a:endParaRPr lang="en-US" altLang="zh-CN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000" y="3515433"/>
                <a:ext cx="10896600" cy="2169825"/>
              </a:xfrm>
              <a:prstGeom prst="rect">
                <a:avLst/>
              </a:prstGeom>
              <a:blipFill rotWithShape="0">
                <a:blip r:embed="rId6"/>
                <a:stretch>
                  <a:fillRect l="-447" b="-112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4768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文本框 1"/>
              <p:cNvSpPr txBox="1"/>
              <p:nvPr/>
            </p:nvSpPr>
            <p:spPr>
              <a:xfrm>
                <a:off x="1092200" y="647700"/>
                <a:ext cx="10553700" cy="46628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Situation I: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zh-CN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zh-CN" dirty="0" smtClean="0">
                    <a:latin typeface="Cambria Math" panose="02040503050406030204" pitchFamily="18" charset="0"/>
                  </a:rPr>
                  <a:t>Total</a:t>
                </a:r>
                <a:r>
                  <a:rPr lang="zh-CN" altLang="en-US" dirty="0" smtClean="0">
                    <a:latin typeface="Cambria Math" panose="02040503050406030204" pitchFamily="18" charset="0"/>
                  </a:rPr>
                  <a:t>：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zh-CN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+2∗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r>
                      <m:rPr>
                        <m:sty m:val="p"/>
                      </m:rPr>
                      <a:rPr lang="en-US" altLang="zh-CN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cos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⁡(</m:t>
                    </m:r>
                    <m:r>
                      <a:rPr lang="zh-CN" alt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zh-CN" alt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))</m:t>
                    </m:r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altLang="zh-CN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zh-CN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</a:t>
                </a:r>
                <a:r>
                  <a:rPr lang="zh-CN" altLang="en-US" dirty="0" smtClean="0">
                    <a:latin typeface="Cambria Math" panose="02040503050406030204" pitchFamily="18" charset="0"/>
                  </a:rPr>
                  <a:t>：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zh-CN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</a:t>
                </a:r>
                <a:r>
                  <a:rPr lang="en-US" altLang="zh-CN" dirty="0" smtClean="0">
                    <a:latin typeface="Cambria Math" panose="02040503050406030204" pitchFamily="18" charset="0"/>
                  </a:rPr>
                  <a:t>&amp;</a:t>
                </a:r>
                <a:r>
                  <a:rPr lang="en-US" altLang="zh-CN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B</a:t>
                </a:r>
                <a:r>
                  <a:rPr lang="zh-CN" altLang="en-US" dirty="0">
                    <a:latin typeface="Cambria Math" panose="02040503050406030204" pitchFamily="18" charset="0"/>
                  </a:rPr>
                  <a:t> </a:t>
                </a:r>
                <a:r>
                  <a:rPr lang="en-US" altLang="zh-CN" dirty="0" smtClean="0">
                    <a:latin typeface="Cambria Math" panose="02040503050406030204" pitchFamily="18" charset="0"/>
                  </a:rPr>
                  <a:t>interference</a:t>
                </a:r>
                <a:r>
                  <a:rPr lang="zh-CN" altLang="en-US" dirty="0" smtClean="0">
                    <a:latin typeface="Cambria Math" panose="02040503050406030204" pitchFamily="18" charset="0"/>
                  </a:rPr>
                  <a:t>：</a:t>
                </a:r>
                <a14:m>
                  <m:oMath xmlns:m="http://schemas.openxmlformats.org/officeDocument/2006/math">
                    <m:r>
                      <a:rPr lang="en-US" altLang="zh-CN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r>
                      <m:rPr>
                        <m:sty m:val="p"/>
                      </m:rPr>
                      <a:rPr lang="en-US" altLang="zh-CN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  <m:r>
                      <a:rPr lang="en-US" altLang="zh-CN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r>
                      <m:rPr>
                        <m:sty m:val="p"/>
                      </m:rPr>
                      <a:rPr lang="en-US" altLang="zh-CN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</m:t>
                    </m:r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)∗</m:t>
                    </m:r>
                    <m:r>
                      <m:rPr>
                        <m:sty m:val="p"/>
                      </m:rPr>
                      <a:rPr lang="en-US" altLang="zh-CN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cos</m:t>
                    </m:r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⁡[(</m:t>
                    </m:r>
                    <m:r>
                      <a:rPr lang="zh-CN" altLang="en-US" i="1" dirty="0">
                        <a:latin typeface="Cambria Math" panose="02040503050406030204" pitchFamily="18" charset="0"/>
                      </a:rPr>
                      <m:t>𝛼</m:t>
                    </m:r>
                    <m:d>
                      <m:d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zh-CN" altLang="en-US" i="1" dirty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)−(</m:t>
                    </m:r>
                    <m:r>
                      <a:rPr lang="zh-CN" altLang="en-US" i="1" dirty="0">
                        <a:latin typeface="Cambria Math" panose="02040503050406030204" pitchFamily="18" charset="0"/>
                      </a:rPr>
                      <m:t>𝛽</m:t>
                    </m:r>
                    <m:d>
                      <m:d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zh-CN" altLang="en-US" i="1" dirty="0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)]</m:t>
                    </m:r>
                  </m:oMath>
                </a14:m>
                <a:endParaRPr lang="en-US" altLang="zh-CN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US" altLang="zh-CN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zh-CN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Situation </a:t>
                </a:r>
                <a:r>
                  <a:rPr lang="en-US" altLang="zh-CN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II</a:t>
                </a:r>
                <a:r>
                  <a:rPr lang="en-US" altLang="zh-CN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altLang="zh-CN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zh-CN" dirty="0" smtClean="0">
                    <a:latin typeface="Cambria Math" panose="02040503050406030204" pitchFamily="18" charset="0"/>
                  </a:rPr>
                  <a:t>Total</a:t>
                </a:r>
                <a:r>
                  <a:rPr lang="zh-CN" altLang="en-US" dirty="0" smtClean="0">
                    <a:latin typeface="Cambria Math" panose="02040503050406030204" pitchFamily="18" charset="0"/>
                  </a:rPr>
                  <a:t>：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en-US" altLang="zh-CN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zh-CN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2∗</m:t>
                    </m:r>
                    <m:r>
                      <m:rPr>
                        <m:sty m:val="p"/>
                      </m:rPr>
                      <a:rPr lang="en-US" altLang="zh-CN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  <m:r>
                      <a:rPr lang="en-US" altLang="zh-CN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r>
                      <m:rPr>
                        <m:sty m:val="p"/>
                      </m:rPr>
                      <a:rPr lang="en-US" altLang="zh-CN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</m:t>
                    </m:r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d>
                      <m:d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r>
                      <m:rPr>
                        <m:sty m:val="p"/>
                      </m:rPr>
                      <a:rPr lang="en-US" altLang="zh-CN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cos</m:t>
                    </m:r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⁡[(</m:t>
                    </m:r>
                    <m:r>
                      <a:rPr lang="zh-CN" altLang="en-US" i="1" dirty="0">
                        <a:latin typeface="Cambria Math" panose="02040503050406030204" pitchFamily="18" charset="0"/>
                      </a:rPr>
                      <m:t>𝛼</m:t>
                    </m:r>
                    <m:d>
                      <m:d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zh-CN" altLang="en-US" i="1" dirty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)−(</m:t>
                    </m:r>
                    <m:r>
                      <a:rPr lang="zh-CN" altLang="en-US" i="1" dirty="0">
                        <a:latin typeface="Cambria Math" panose="02040503050406030204" pitchFamily="18" charset="0"/>
                      </a:rPr>
                      <m:t>𝛽</m:t>
                    </m:r>
                    <m:d>
                      <m:d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zh-CN" altLang="en-US" i="1" dirty="0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)]</m:t>
                    </m:r>
                  </m:oMath>
                </a14:m>
                <a:endParaRPr lang="en-US" altLang="zh-CN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zh-CN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</a:t>
                </a:r>
                <a:r>
                  <a:rPr lang="zh-CN" altLang="en-US" dirty="0" smtClean="0">
                    <a:latin typeface="Cambria Math" panose="02040503050406030204" pitchFamily="18" charset="0"/>
                  </a:rPr>
                  <a:t>：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:br>
                  <a:rPr lang="en-US" altLang="zh-CN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:r>
                  <a:rPr lang="en-US" altLang="zh-CN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B</a:t>
                </a:r>
                <a:r>
                  <a:rPr lang="zh-CN" altLang="en-US" dirty="0" smtClean="0">
                    <a:latin typeface="Cambria Math" panose="02040503050406030204" pitchFamily="18" charset="0"/>
                  </a:rPr>
                  <a:t>：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2200" y="647700"/>
                <a:ext cx="10553700" cy="4662815"/>
              </a:xfrm>
              <a:prstGeom prst="rect">
                <a:avLst/>
              </a:prstGeom>
              <a:blipFill rotWithShape="0">
                <a:blip r:embed="rId2"/>
                <a:stretch>
                  <a:fillRect l="-46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7395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2237" y="419101"/>
            <a:ext cx="8190570" cy="5695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517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5863" y="3429000"/>
            <a:ext cx="4643476" cy="278429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767" y="337506"/>
            <a:ext cx="4401834" cy="265316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7602" y="337507"/>
            <a:ext cx="4439929" cy="2634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310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8319" y="635001"/>
            <a:ext cx="7953183" cy="5414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727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9682" y="3594101"/>
            <a:ext cx="4139447" cy="255251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1554" y="616456"/>
            <a:ext cx="3966872" cy="24742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1806" y="675896"/>
            <a:ext cx="3900195" cy="2414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858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0971" y="736601"/>
            <a:ext cx="7978036" cy="5446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194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4363" y="614805"/>
            <a:ext cx="3715938" cy="258620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0301" y="614804"/>
            <a:ext cx="3657600" cy="2597506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668863" y="53086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PHSP  0-+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4363" y="3585782"/>
            <a:ext cx="3715938" cy="266149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0301" y="3585782"/>
            <a:ext cx="3657600" cy="2661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30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44</Words>
  <Application>Microsoft Office PowerPoint</Application>
  <PresentationFormat>宽屏</PresentationFormat>
  <Paragraphs>23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宋体</vt:lpstr>
      <vt:lpstr>Arial</vt:lpstr>
      <vt:lpstr>Calibri</vt:lpstr>
      <vt:lpstr>Calibri Light</vt:lpstr>
      <vt:lpstr>Cambria Math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张言</dc:creator>
  <cp:lastModifiedBy>张言</cp:lastModifiedBy>
  <cp:revision>4</cp:revision>
  <dcterms:created xsi:type="dcterms:W3CDTF">2018-01-05T06:51:06Z</dcterms:created>
  <dcterms:modified xsi:type="dcterms:W3CDTF">2018-01-08T01:28:24Z</dcterms:modified>
</cp:coreProperties>
</file>